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6" r:id="rId5"/>
  </p:sldMasterIdLst>
  <p:notesMasterIdLst>
    <p:notesMasterId r:id="rId51"/>
  </p:notesMasterIdLst>
  <p:handoutMasterIdLst>
    <p:handoutMasterId r:id="rId52"/>
  </p:handoutMasterIdLst>
  <p:sldIdLst>
    <p:sldId id="270" r:id="rId6"/>
    <p:sldId id="2147482452" r:id="rId7"/>
    <p:sldId id="2147482459" r:id="rId8"/>
    <p:sldId id="273" r:id="rId9"/>
    <p:sldId id="2147482463" r:id="rId10"/>
    <p:sldId id="257" r:id="rId11"/>
    <p:sldId id="256" r:id="rId12"/>
    <p:sldId id="274" r:id="rId13"/>
    <p:sldId id="276" r:id="rId14"/>
    <p:sldId id="275" r:id="rId15"/>
    <p:sldId id="2147482526" r:id="rId16"/>
    <p:sldId id="279" r:id="rId17"/>
    <p:sldId id="259" r:id="rId18"/>
    <p:sldId id="2147482486" r:id="rId19"/>
    <p:sldId id="262" r:id="rId20"/>
    <p:sldId id="2147482487" r:id="rId21"/>
    <p:sldId id="265" r:id="rId22"/>
    <p:sldId id="280" r:id="rId23"/>
    <p:sldId id="311" r:id="rId24"/>
    <p:sldId id="269" r:id="rId25"/>
    <p:sldId id="268" r:id="rId26"/>
    <p:sldId id="2147482490" r:id="rId27"/>
    <p:sldId id="2147482492" r:id="rId28"/>
    <p:sldId id="261" r:id="rId29"/>
    <p:sldId id="267" r:id="rId30"/>
    <p:sldId id="271" r:id="rId31"/>
    <p:sldId id="272" r:id="rId32"/>
    <p:sldId id="278" r:id="rId33"/>
    <p:sldId id="281" r:id="rId34"/>
    <p:sldId id="2147483647" r:id="rId35"/>
    <p:sldId id="282" r:id="rId36"/>
    <p:sldId id="2147483645" r:id="rId37"/>
    <p:sldId id="2147483646" r:id="rId38"/>
    <p:sldId id="283" r:id="rId39"/>
    <p:sldId id="284" r:id="rId40"/>
    <p:sldId id="266" r:id="rId41"/>
    <p:sldId id="2147483644" r:id="rId42"/>
    <p:sldId id="263" r:id="rId43"/>
    <p:sldId id="260" r:id="rId44"/>
    <p:sldId id="289" r:id="rId45"/>
    <p:sldId id="285" r:id="rId46"/>
    <p:sldId id="264" r:id="rId47"/>
    <p:sldId id="2147482472" r:id="rId48"/>
    <p:sldId id="2147482471" r:id="rId49"/>
    <p:sldId id="2147482470" r:id="rId5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Benvenuto e Introduzione" id="{281D3C0E-8A06-4640-BDC7-2973158854A5}">
          <p14:sldIdLst>
            <p14:sldId id="270"/>
            <p14:sldId id="2147482452"/>
            <p14:sldId id="2147482459"/>
            <p14:sldId id="273"/>
            <p14:sldId id="2147482463"/>
          </p14:sldIdLst>
        </p14:section>
        <p14:section name="01 - Revisione M365 Copilot Chat" id="{949F4C25-61AA-47D0-A41E-C2AFCBD82F19}">
          <p14:sldIdLst>
            <p14:sldId id="257"/>
            <p14:sldId id="256"/>
            <p14:sldId id="274"/>
            <p14:sldId id="276"/>
            <p14:sldId id="275"/>
            <p14:sldId id="2147482526"/>
            <p14:sldId id="279"/>
          </p14:sldIdLst>
        </p14:section>
        <p14:section name="02 - L'arte del prompt" id="{2D16B973-E83C-4B65-882B-AE01EB950768}">
          <p14:sldIdLst>
            <p14:sldId id="259"/>
            <p14:sldId id="2147482486"/>
            <p14:sldId id="262"/>
            <p14:sldId id="2147482487"/>
            <p14:sldId id="265"/>
            <p14:sldId id="280"/>
            <p14:sldId id="311"/>
            <p14:sldId id="269"/>
            <p14:sldId id="268"/>
            <p14:sldId id="2147482490"/>
            <p14:sldId id="2147482492"/>
          </p14:sldIdLst>
        </p14:section>
        <p14:section name="03 - Procedure consigliate per l'adozione" id="{393D4D88-0E32-4B80-8E0E-32535B11BF34}">
          <p14:sldIdLst>
            <p14:sldId id="261"/>
            <p14:sldId id="267"/>
            <p14:sldId id="271"/>
            <p14:sldId id="272"/>
            <p14:sldId id="278"/>
            <p14:sldId id="281"/>
            <p14:sldId id="2147483647"/>
            <p14:sldId id="282"/>
            <p14:sldId id="2147483645"/>
            <p14:sldId id="2147483646"/>
            <p14:sldId id="283"/>
            <p14:sldId id="284"/>
            <p14:sldId id="266"/>
            <p14:sldId id="2147483644"/>
          </p14:sldIdLst>
        </p14:section>
        <p14:section name="04 - Prossimi passi e inviti all'azione" id="{7D061BC2-BFED-4DF6-840E-35254D0571C0}">
          <p14:sldIdLst>
            <p14:sldId id="263"/>
            <p14:sldId id="260"/>
            <p14:sldId id="289"/>
            <p14:sldId id="285"/>
            <p14:sldId id="264"/>
            <p14:sldId id="2147482472"/>
            <p14:sldId id="2147482471"/>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F2"/>
    <a:srgbClr val="FFCE93"/>
    <a:srgbClr val="97FFC6"/>
    <a:srgbClr val="9FD6FF"/>
    <a:srgbClr val="A0D0EC"/>
    <a:srgbClr val="FFFF00"/>
    <a:srgbClr val="196B24"/>
    <a:srgbClr val="151E47"/>
    <a:srgbClr val="F7F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31" y="518"/>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9:08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marR="0" indent="0" algn="l" defTabSz="914099" rtl="0" eaLnBrk="0" fontAlgn="auto" latinLnBrk="0" hangingPunct="0">
              <a:lnSpc>
                <a:spcPct val="100000"/>
              </a:lnSpc>
              <a:spcBef>
                <a:spcPts val="0"/>
              </a:spcBef>
              <a:spcAft>
                <a:spcPts val="0"/>
              </a:spcAft>
              <a:buClrTx/>
              <a:buSzTx/>
              <a:buFontTx/>
              <a:buNone/>
              <a:tabLst/>
              <a:defRPr sz="1200">
                <a:latin typeface="Segoe Sans Display" pitchFamily="2" charset="0"/>
                <a:cs typeface="Segoe Sans Display" pitchFamily="2" charset="0"/>
              </a:defRPr>
            </a:lvl1pPr>
          </a:lstStyle>
          <a:p>
            <a:pPr>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9:08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ka.ms/CopilotChatPill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r>
              <a:rPr lang="it-IT" dirty="0"/>
              <a:t>Buon pomeriggio a tutti e benvenuti! Inizieremo tra qualche minuto, quindi prendetevi pure il tempo di sistemarvi.</a:t>
            </a:r>
          </a:p>
          <a:p>
            <a:r>
              <a:rPr lang="it-IT" dirty="0"/>
              <a:t>Questa sessione fa parte del nostro Customer Hub, il portale dove trovate materiali di formazione, sessioni on demand e appuntamenti live come questo.</a:t>
            </a:r>
          </a:p>
          <a:p>
            <a:r>
              <a:rPr lang="it-IT" dirty="0"/>
              <a:t>Mentre aspettiamo, vi consiglio di tenere a portata di mano la chat: la useremo per raccogliere tutte le vostre domande.</a:t>
            </a:r>
          </a:p>
          <a:p>
            <a:endParaRPr lang="it-IT" dirty="0"/>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79629D1-6749-2128-B018-F87F0A26F5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318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8AF2-BC23-8134-5FEA-BA828D638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1AD5A-78AB-AFAD-D62D-91E4F609F0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9806A3-2F75-3845-A50F-05092C1F6E85}"/>
              </a:ext>
            </a:extLst>
          </p:cNvPr>
          <p:cNvSpPr>
            <a:spLocks noGrp="1"/>
          </p:cNvSpPr>
          <p:nvPr>
            <p:ph type="body" idx="1"/>
          </p:nvPr>
        </p:nvSpPr>
        <p:spPr/>
        <p:txBody>
          <a:bodyPr/>
          <a:lstStyle/>
          <a:p>
            <a:r>
              <a:rPr lang="it-IT" dirty="0"/>
              <a:t>Un grande vantaggio e' che potete accedere a Copilot Chat direttamente da dove state gia' lavorando. C'e' l'esperienza web nativa, l'app desktop e il plug-in nella sidebar di Edge, che puo' anche leggere i contenuti della pagina aperta.</a:t>
            </a:r>
          </a:p>
          <a:p>
            <a:r>
              <a:rPr lang="it-IT" dirty="0"/>
              <a:t>E poi ci sono Teams, l'app mobile e Outlook. Proprio Outlook ha avuto un miglioramento importante: ora la chat riesce ad accedere a posta e calendario personali, per aiutarvi a riassumere i thread di email e a scrivere le risposte.</a:t>
            </a:r>
          </a:p>
          <a:p>
            <a:endParaRPr lang="it-IT" dirty="0"/>
          </a:p>
        </p:txBody>
      </p:sp>
      <p:sp>
        <p:nvSpPr>
          <p:cNvPr id="4" name="Header Placeholder 3">
            <a:extLst>
              <a:ext uri="{FF2B5EF4-FFF2-40B4-BE49-F238E27FC236}">
                <a16:creationId xmlns:a16="http://schemas.microsoft.com/office/drawing/2014/main" id="{047D9C6F-8D31-63E1-90B9-36C4A562FBD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FF3D3D6-BD13-C170-3DAB-5FD2EF14BFE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CCE8DCB4-754F-3C84-78A5-7C32FB4711E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263E965-F298-4E13-E336-C396DD370A9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78543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9C77AD-35A6-CA16-B0B4-AE8A4C9F075E}"/>
              </a:ext>
            </a:extLst>
          </p:cNvPr>
          <p:cNvSpPr>
            <a:spLocks noGrp="1"/>
          </p:cNvSpPr>
          <p:nvPr>
            <p:ph type="body" idx="1"/>
          </p:nvPr>
        </p:nvSpPr>
        <p:spPr/>
        <p:txBody>
          <a:bodyPr/>
          <a:lstStyle/>
          <a:p>
            <a:pPr rtl="0" fontAlgn="base"/>
            <a:r>
              <a:rPr lang="it-IT" sz="1200" b="0" i="0" u="none" strike="noStrike" kern="1200">
                <a:solidFill>
                  <a:schemeClr val="tx1"/>
                </a:solidFill>
                <a:effectLst/>
                <a:latin typeface="+mn-lt"/>
                <a:ea typeface="+mn-ea"/>
                <a:cs typeface="+mn-cs"/>
              </a:rPr>
              <a:t>Utilizzare </a:t>
            </a:r>
            <a:r>
              <a:rPr lang="it-IT" sz="1200" b="0" i="0" u="none" strike="noStrike" kern="1200" err="1">
                <a:solidFill>
                  <a:schemeClr val="tx1"/>
                </a:solidFill>
                <a:effectLst/>
                <a:latin typeface="+mn-lt"/>
                <a:ea typeface="+mn-ea"/>
                <a:cs typeface="+mn-cs"/>
              </a:rPr>
              <a:t>Copilot</a:t>
            </a:r>
            <a:r>
              <a:rPr lang="it-IT" sz="1200" b="0" i="0" u="none" strike="noStrike" kern="1200">
                <a:solidFill>
                  <a:schemeClr val="tx1"/>
                </a:solidFill>
                <a:effectLst/>
                <a:latin typeface="+mn-lt"/>
                <a:ea typeface="+mn-ea"/>
                <a:cs typeface="+mn-cs"/>
              </a:rPr>
              <a:t> Chat è molto semplice — bastano pochi passaggi.</a:t>
            </a:r>
            <a:r>
              <a:rPr lang="en-US" sz="1200" b="0" i="0" kern="1200">
                <a:solidFill>
                  <a:schemeClr val="tx1"/>
                </a:solidFill>
                <a:effectLst/>
                <a:latin typeface="+mn-lt"/>
                <a:ea typeface="+mn-ea"/>
                <a:cs typeface="+mn-cs"/>
              </a:rPr>
              <a:t>​</a:t>
            </a:r>
          </a:p>
          <a:p>
            <a:pPr rtl="0" fontAlgn="base"/>
            <a:r>
              <a:rPr lang="it-IT" sz="1200" b="0" i="0" u="none" strike="noStrike" kern="1200">
                <a:solidFill>
                  <a:schemeClr val="tx1"/>
                </a:solidFill>
                <a:effectLst/>
                <a:latin typeface="+mn-lt"/>
                <a:ea typeface="+mn-ea"/>
                <a:cs typeface="+mn-cs"/>
              </a:rPr>
              <a:t>Primo step: scrivi il tuo prompt, cercando di essere chiaro e dettagliato. Se hai documenti di riferimento, puoi caricarli direttamente per arricchire la risposta includendo i contenuti di lavoro condivisi.</a:t>
            </a:r>
            <a:r>
              <a:rPr lang="it-IT" sz="1200" b="0" i="0" kern="1200">
                <a:solidFill>
                  <a:schemeClr val="tx1"/>
                </a:solidFill>
                <a:effectLst/>
                <a:latin typeface="+mn-lt"/>
                <a:ea typeface="+mn-ea"/>
                <a:cs typeface="+mn-cs"/>
              </a:rPr>
              <a:t>​</a:t>
            </a:r>
          </a:p>
          <a:p>
            <a:pPr rtl="0" fontAlgn="base"/>
            <a:r>
              <a:rPr lang="it-IT" sz="1200" b="0" i="0" u="none" strike="noStrike" kern="1200">
                <a:solidFill>
                  <a:schemeClr val="tx1"/>
                </a:solidFill>
                <a:effectLst/>
                <a:latin typeface="+mn-lt"/>
                <a:ea typeface="+mn-ea"/>
                <a:cs typeface="+mn-cs"/>
              </a:rPr>
              <a:t>Secondo step: verifica sempre le fonti. </a:t>
            </a:r>
            <a:r>
              <a:rPr lang="it-IT" sz="1200" b="0" i="0" u="none" strike="noStrike" kern="1200" err="1">
                <a:solidFill>
                  <a:schemeClr val="tx1"/>
                </a:solidFill>
                <a:effectLst/>
                <a:latin typeface="+mn-lt"/>
                <a:ea typeface="+mn-ea"/>
                <a:cs typeface="+mn-cs"/>
              </a:rPr>
              <a:t>Copilot</a:t>
            </a:r>
            <a:r>
              <a:rPr lang="it-IT" sz="1200" b="0" i="0" u="none" strike="noStrike" kern="1200">
                <a:solidFill>
                  <a:schemeClr val="tx1"/>
                </a:solidFill>
                <a:effectLst/>
                <a:latin typeface="+mn-lt"/>
                <a:ea typeface="+mn-ea"/>
                <a:cs typeface="+mn-cs"/>
              </a:rPr>
              <a:t> Chat è trasparente: le fonti sono visibili sotto la risposta ed è buona pratica controllarle.</a:t>
            </a:r>
            <a:r>
              <a:rPr lang="it-IT" sz="1200" b="0" i="0" kern="1200">
                <a:solidFill>
                  <a:schemeClr val="tx1"/>
                </a:solidFill>
                <a:effectLst/>
                <a:latin typeface="+mn-lt"/>
                <a:ea typeface="+mn-ea"/>
                <a:cs typeface="+mn-cs"/>
              </a:rPr>
              <a:t>​</a:t>
            </a:r>
          </a:p>
          <a:p>
            <a:pPr rtl="0" fontAlgn="base"/>
            <a:r>
              <a:rPr lang="it-IT" sz="1200" b="0" i="0" u="none" strike="noStrike" kern="1200">
                <a:solidFill>
                  <a:schemeClr val="tx1"/>
                </a:solidFill>
                <a:effectLst/>
                <a:latin typeface="+mn-lt"/>
                <a:ea typeface="+mn-ea"/>
                <a:cs typeface="+mn-cs"/>
              </a:rPr>
              <a:t>Terzo step: continua la conversazione. Puoi proseguire l’interazione nella chat, chiedendo di riassumere o approfondire una risposta, oppure semplicemente di modificarne il tono.</a:t>
            </a:r>
            <a:r>
              <a:rPr lang="it-IT" sz="1200" b="0" i="0" kern="1200">
                <a:solidFill>
                  <a:schemeClr val="tx1"/>
                </a:solidFill>
                <a:effectLst/>
                <a:latin typeface="+mn-lt"/>
                <a:ea typeface="+mn-ea"/>
                <a:cs typeface="+mn-cs"/>
              </a:rPr>
              <a:t>​</a:t>
            </a:r>
          </a:p>
          <a:p>
            <a:pPr rtl="0" fontAlgn="base"/>
            <a:r>
              <a:rPr lang="it-IT" sz="1200" b="0" i="0" u="none" strike="noStrike" kern="1200">
                <a:solidFill>
                  <a:schemeClr val="tx1"/>
                </a:solidFill>
                <a:effectLst/>
                <a:latin typeface="+mn-lt"/>
                <a:ea typeface="+mn-ea"/>
                <a:cs typeface="+mn-cs"/>
              </a:rPr>
              <a:t>È importante ricordare che con </a:t>
            </a:r>
            <a:r>
              <a:rPr lang="it-IT" sz="1200" b="0" i="0" u="none" strike="noStrike" kern="1200" err="1">
                <a:solidFill>
                  <a:schemeClr val="tx1"/>
                </a:solidFill>
                <a:effectLst/>
                <a:latin typeface="+mn-lt"/>
                <a:ea typeface="+mn-ea"/>
                <a:cs typeface="+mn-cs"/>
              </a:rPr>
              <a:t>Copilot</a:t>
            </a:r>
            <a:r>
              <a:rPr lang="it-IT" sz="1200" b="0" i="0" u="none" strike="noStrike" kern="1200">
                <a:solidFill>
                  <a:schemeClr val="tx1"/>
                </a:solidFill>
                <a:effectLst/>
                <a:latin typeface="+mn-lt"/>
                <a:ea typeface="+mn-ea"/>
                <a:cs typeface="+mn-cs"/>
              </a:rPr>
              <a:t> Chat l’accesso è limitato al web (e ai documenti di lavoro che scegli di condividere), quindi più contesto fornisci nel prompt, migliore sarà la risposta.</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To use Copilot Chat, write your prompt in the text box. You can also upload reference files. Check the sources of the answers provided by Copilot and continue the conversation iteratively to refine the answers</a:t>
            </a:r>
            <a:endParaRPr lang="en-US">
              <a:ea typeface="Calibri"/>
              <a:cs typeface="Calibri"/>
            </a:endParaRPr>
          </a:p>
          <a:p>
            <a:endParaRPr lang="en-GB"/>
          </a:p>
        </p:txBody>
      </p:sp>
    </p:spTree>
    <p:extLst>
      <p:ext uri="{BB962C8B-B14F-4D97-AF65-F5344CB8AC3E}">
        <p14:creationId xmlns:p14="http://schemas.microsoft.com/office/powerpoint/2010/main" val="1514233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Passiamo a una breve demo. Vi mostro un esempio semplice di utilizzo della Copilot Chat, quella inclusa e gratuita.</a:t>
            </a:r>
          </a:p>
          <a:p>
            <a:r>
              <a:rPr lang="it-IT" dirty="0"/>
              <a:t>Carichiamo come allegato un documento - nel nostro caso un audit report della Contoso Bank relativo al secondo trimestre del 2025 - e vediamo insieme come Copilot lo elabora.</a:t>
            </a:r>
          </a:p>
          <a:p>
            <a:r>
              <a:rPr lang="it-IT" dirty="0"/>
              <a:t>Noterete che una copia del file viene salvata automaticamente nella cartella Microsoft Copilot Chat Files del vostro OneDrive aziendale, rimanendo sempre all'interno del contesto lavorativo.</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856062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Restiamo sull'agenda per orientarci. Abbiamo completato la panoramica su Microsoft 365 Copilot Chat e ora entriamo nel secondo blocco, dedicato all'arte del prompt e alle procedure consigliate per costruire richieste efficaci.</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76309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Che cos'e' il prompting? Semplicemente, un prompt e' la richiesta che facciamo allo strumento in linguaggio naturale.</a:t>
            </a:r>
          </a:p>
          <a:p>
            <a:r>
              <a:rPr lang="it-IT" dirty="0"/>
              <a:t>E' una competenza nuova ed emergente, diversa dalla classica ricerca sul web: invece di digitare qualche parola chiave, descriviamo a Copilot cosa vogliamo, proprio come lo chiederemmo a un collega.</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404343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L'idea di fondo e' trattare il prompt come una conversazione. I prompt sono il modo in cui chiediamo a Copilot di fare qualcosa per noi: creare, riassumere, modificare o trasformare un contenuto.</a:t>
            </a:r>
          </a:p>
          <a:p>
            <a:r>
              <a:rPr lang="it-IT" dirty="0"/>
              <a:t>Usate un linguaggio semplice ma chiaro e fornite il contesto, esattamente come fareste spiegando un compito a un assistente.</a:t>
            </a:r>
          </a:p>
          <a:p>
            <a:r>
              <a:rPr lang="it-IT" dirty="0"/>
              <a:t>Negli esempi a schermo vedete come una singola frase ben costruita possa coprire ricerche, revisioni e trasformazioni di documenti.</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22626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prompt ben strutturato rispetta quattro ingredienti. L'obiettivo: cosa voglio ottenere e perche'. Il contesto: chi e' coinvolto e in quale situazione mi trovo.</a:t>
            </a:r>
          </a:p>
          <a:p>
            <a:r>
              <a:rPr lang="it-IT" dirty="0"/>
              <a:t>La fonte: quali informazioni o esempi deve usare Copilot, ad esempio una ricerca web o un file allegato. E le aspettative: come voglio ricevere la risposta, per tono, formato e livello di dettaglio.</a:t>
            </a:r>
          </a:p>
          <a:p>
            <a:r>
              <a:rPr lang="it-IT" dirty="0"/>
              <a:t>L'obiettivo viene quasi sempre naturale; quello che spesso manca e' proprio il contesto.</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033412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dirty="0"/>
              <a:t>Vediamo un esempio molto intuitivo. Un utente sta organizzando un off-site aziendale e vuole qualche attivita' rompighiaccio.</a:t>
            </a:r>
          </a:p>
          <a:p>
            <a:r>
              <a:rPr lang="it-IT" dirty="0"/>
              <a:t>Se lancia solo l'obiettivo - 'dammi qualche spunto per rompere il ghiaccio' - Copilot risponde in modo generico, perche' non sa a quale contesto ci riferiamo e prova a coprire piu' ambiti.</a:t>
            </a:r>
          </a:p>
          <a:p>
            <a:r>
              <a:rPr lang="it-IT" dirty="0"/>
              <a:t>Tra poco vediamo come cambia la risposta aggiungendo gli altri ingredienti.</a:t>
            </a:r>
          </a:p>
          <a:p>
            <a:endParaRPr lang="it-IT"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325460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Con questa demo mettiamo in pratica i quattro ingredienti. Allo stesso obiettivo di prima aggiungiamo contesto, fonte e aspettative.</a:t>
            </a:r>
          </a:p>
          <a:p>
            <a:r>
              <a:rPr lang="it-IT" dirty="0"/>
              <a:t>Chiediamo attivita' rompighiaccio che non richiedano materiali, da usare per aprire una riunione di team durante un off-site, applicando le migliori pratiche di facilitazione e con i passaggi numerati.</a:t>
            </a:r>
          </a:p>
          <a:p>
            <a:r>
              <a:rPr lang="it-IT" dirty="0"/>
              <a:t>Vedrete che la qualita' della risposta e' proporzionale alla qualita' del prompt.</a:t>
            </a:r>
          </a:p>
          <a:p>
            <a:endParaRPr lang="it-IT" dirty="0"/>
          </a:p>
        </p:txBody>
      </p:sp>
      <p:sp>
        <p:nvSpPr>
          <p:cNvPr id="4" name="Header Placeholder 3"/>
          <p:cNvSpPr>
            <a:spLocks noGrp="1"/>
          </p:cNvSpPr>
          <p:nvPr>
            <p:ph type="hdr" sz="quarter"/>
          </p:nvPr>
        </p:nvSpPr>
        <p:spPr/>
        <p:txBody>
          <a:bodyPr/>
          <a:lstStyle/>
          <a:p>
            <a:r>
              <a:rPr lang="it-IT" dirty="0"/>
              <a:t>Con questa demo mettiamo in pratica i quattro ingredienti. Allo stesso obiettivo di prima aggiungiamo contesto, fonte e aspettative.</a:t>
            </a:r>
          </a:p>
          <a:p>
            <a:r>
              <a:rPr lang="it-IT" dirty="0"/>
              <a:t>Chiediamo attivita' rompighiaccio che non richiedano materiali, da usare per aprire una riunione di team durante un off-site, applicando le migliori pratiche di facilitazione e con i passaggi numerati.</a:t>
            </a:r>
          </a:p>
          <a:p>
            <a:r>
              <a:rPr lang="it-IT" dirty="0"/>
              <a:t>Vedrete che la qualita' della risposta e' proporzionale alla qualita' del prompt.</a:t>
            </a:r>
          </a:p>
          <a:p>
            <a:endParaRPr lang="it-IT" dirty="0"/>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08291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a:t>Genera una lista di semplici attività di rompighiaccio che non richiedano materiali o preparazione. Li userò per aprire la riunione del team fuori sede. Usa le procedure consigliate di facilitazione di team adatte a un ambiente di lavoro. Includi un elenco numerato dei passaggi per ciascuno.</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1430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dirty="0"/>
              <a:t>Diamo ufficialmente il via. Oggi parliamo di Copilot Chat e, soprattutto, delle migliori pratiche per adottarlo in modo diffuso all'interno della vostra organizzazione.</a:t>
            </a:r>
          </a:p>
          <a:p>
            <a:r>
              <a:rPr lang="it-IT" dirty="0"/>
              <a:t>Mi presento: sono Simone Anzaldi, Cloud Solution Architect in Microsoft, e con me c'e' il collega Lorenzo Albani. Ci occupiamo di supportare i clienti nell'adozione dello strumento in sicurezza e con buoni livelli di soddisfazione.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48837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a:t>NARRAZIONE VIDEO</a:t>
            </a:r>
          </a:p>
          <a:p>
            <a:endParaRPr lang="en-US" b="1"/>
          </a:p>
          <a:p>
            <a:r>
              <a:rPr lang="it-it" b="1"/>
              <a:t>SCENARIO: Genera attività rompighiaccio per una riunione di squadra</a:t>
            </a:r>
          </a:p>
          <a:p>
            <a:r>
              <a:rPr lang="it-it" b="1"/>
              <a:t>Prompt: </a:t>
            </a:r>
            <a:r>
              <a:rPr lang="it-it"/>
              <a:t>Genera semplici attività di rompighiaccio. Non sono necessari materiali o allestimenti. Ideato per aprire una riunione fuori sede. Includere i passaggi numerati per ogni attività. Utilizzare le procedure consigliate note</a:t>
            </a:r>
          </a:p>
          <a:p>
            <a:endParaRPr lang="en-US"/>
          </a:p>
          <a:p>
            <a:r>
              <a:rPr lang="it-it" b="1"/>
              <a:t>0:18 Elenco delle attività generate</a:t>
            </a:r>
            <a:endParaRPr lang="en-US"/>
          </a:p>
          <a:p>
            <a:r>
              <a:rPr lang="it-it"/>
              <a:t>Strutturato esattamente come richiesto</a:t>
            </a:r>
          </a:p>
          <a:p>
            <a:r>
              <a:rPr lang="it-it"/>
              <a:t>Molteplici opzioni di rompighiaccio fornite</a:t>
            </a:r>
          </a:p>
          <a:p>
            <a:endParaRPr lang="en-US"/>
          </a:p>
          <a:p>
            <a:r>
              <a:rPr lang="it-it" b="1"/>
              <a:t>0:22 Per ogni attività</a:t>
            </a:r>
            <a:endParaRPr lang="en-US"/>
          </a:p>
          <a:p>
            <a:r>
              <a:rPr lang="it-it"/>
              <a:t>Scopo chiaro</a:t>
            </a:r>
          </a:p>
          <a:p>
            <a:r>
              <a:rPr lang="it-it"/>
              <a:t>Tempo stimato richiesto</a:t>
            </a:r>
          </a:p>
          <a:p>
            <a:r>
              <a:rPr lang="it-it"/>
              <a:t>Linee guida dettagliate​ per la facilitazione</a:t>
            </a:r>
          </a:p>
          <a:p>
            <a:endParaRPr lang="en-US"/>
          </a:p>
          <a:p>
            <a:r>
              <a:rPr lang="it-it" b="1"/>
              <a:t>0:30 Web grounding: procedure consigliate per i facilitatori</a:t>
            </a:r>
          </a:p>
          <a:p>
            <a:r>
              <a:rPr lang="it-it" b="1"/>
              <a:t>Si ispira a tecniche di facilitazione comunemente utilizzate</a:t>
            </a:r>
          </a:p>
          <a:p>
            <a:r>
              <a:rPr lang="it-it"/>
              <a:t>Sintetizza rompighiaccio collaudati</a:t>
            </a:r>
          </a:p>
          <a:p>
            <a:r>
              <a:rPr lang="it-it"/>
              <a:t>Progettato per riunioni pratiche e concrete</a:t>
            </a:r>
          </a:p>
          <a:p>
            <a:endParaRPr lang="en-US"/>
          </a:p>
          <a:p>
            <a:r>
              <a:rPr lang="it-it" b="1"/>
              <a:t>Conclusione</a:t>
            </a:r>
            <a:endParaRPr lang="en-US"/>
          </a:p>
          <a:p>
            <a:r>
              <a:rPr lang="it-it" b="1"/>
              <a:t>Guida di facilitazione strutturata e pronta all'uso</a:t>
            </a:r>
          </a:p>
          <a:p>
            <a:r>
              <a:rPr lang="it-it"/>
              <a:t>Immediatamente utilizzabile in una sessione dal vivo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503621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 trovate un paio di esempi concreti. Nel primo, un analista finanziario di Contoso chiede di analizzare l'impatto dei dazi doganali sul business nei prossimi sei mesi, indicando di usare solo fonti web affidabili e di ricevere un riepilogo dettagliato con azioni di mitigazione.</a:t>
            </a:r>
          </a:p>
          <a:p>
            <a:r>
              <a:rPr lang="it-IT" dirty="0"/>
              <a:t>Nel secondo, uno sviluppatore alle prime armi chiede di spiegare la gestione delle eccezioni in Python in modo semplice.</a:t>
            </a:r>
          </a:p>
          <a:p>
            <a:r>
              <a:rPr lang="it-IT" dirty="0"/>
              <a:t>In entrambi i casi la somma di obiettivo, contesto, fonte e aspettative da' un prompt scritto bene.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396149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aspetto importante e' che Copilot non e' uno strumento 'one shot': possiamo mantenere viva la conversazione.</a:t>
            </a:r>
          </a:p>
          <a:p>
            <a:r>
              <a:rPr lang="it-IT" dirty="0"/>
              <a:t>Possiamo partire da una richiesta ampia e poi affinarla, chiedere la sintesi di un file e approfondire con domande mirate, farci aiutare a generare idee o a tradurre in un'altra lingua, oppure restringere il campo su un problema tecnico.</a:t>
            </a:r>
          </a:p>
          <a:p>
            <a:r>
              <a:rPr lang="it-IT" dirty="0"/>
              <a:t>Le operazioni di follow-up ci aiutano a collaborare con Copilot per ottenere risposte sempre piu' utili e personalizzate.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52413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Ricapitoliamo cosa distingue un prompt efficace da uno meno efficace. Un prompt meno efficace e' vago, fatto di poche parole e senza indicazioni sull'output: la risposta sara' generica e diversa ogni volta.</a:t>
            </a:r>
          </a:p>
          <a:p>
            <a:r>
              <a:rPr lang="it-IT" dirty="0"/>
              <a:t>Un prompt efficace, invece, e' specifico e dettagliato, con frasi complete che indicano tono, scopo e formato.</a:t>
            </a:r>
          </a:p>
          <a:p>
            <a:r>
              <a:rPr lang="it-IT" dirty="0"/>
              <a:t>Attenzione pero': non esistono richieste 'sbagliate', perche' si usa linguaggio naturale. Si puo' partire da un prompt semplice e migliorarlo iterando - l'importante e' iniziare a sperimentare.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60735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Torniamo un attimo all'agenda. Chiusa la parte sull'arte del prompt, entriamo ora nel blocco dedicato alle procedure consigliate per l'adozione in azienda, dove vi presento gli strumenti che Microsoft mette a disposizione.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590964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Il </a:t>
            </a:r>
            <a:r>
              <a:rPr lang="en-US" sz="882" b="1" i="0" kern="1200">
                <a:solidFill>
                  <a:schemeClr val="tx1"/>
                </a:solidFill>
                <a:effectLst/>
                <a:latin typeface="Segoe Sans Display" pitchFamily="2" charset="0"/>
                <a:ea typeface="+mn-ea"/>
                <a:cs typeface="+mn-cs"/>
              </a:rPr>
              <a:t>Copilot Success Kit</a:t>
            </a:r>
            <a:r>
              <a:rPr lang="en-US" sz="882" b="0" i="0" kern="1200">
                <a:solidFill>
                  <a:schemeClr val="tx1"/>
                </a:solidFill>
                <a:effectLst/>
                <a:latin typeface="Segoe Sans Display" pitchFamily="2" charset="0"/>
                <a:ea typeface="+mn-ea"/>
                <a:cs typeface="+mn-cs"/>
              </a:rPr>
              <a:t> è, di </a:t>
            </a:r>
            <a:r>
              <a:rPr lang="en-US" sz="882" b="0" i="0" kern="1200" err="1">
                <a:solidFill>
                  <a:schemeClr val="tx1"/>
                </a:solidFill>
                <a:effectLst/>
                <a:latin typeface="Segoe Sans Display" pitchFamily="2" charset="0"/>
                <a:ea typeface="+mn-ea"/>
                <a:cs typeface="+mn-cs"/>
              </a:rPr>
              <a:t>fatto</a:t>
            </a:r>
            <a:r>
              <a:rPr lang="en-US" sz="882" b="0" i="0" kern="1200">
                <a:solidFill>
                  <a:schemeClr val="tx1"/>
                </a:solidFill>
                <a:effectLst/>
                <a:latin typeface="Segoe Sans Display" pitchFamily="2" charset="0"/>
                <a:ea typeface="+mn-ea"/>
                <a:cs typeface="+mn-cs"/>
              </a:rPr>
              <a:t>, il framework </a:t>
            </a:r>
            <a:r>
              <a:rPr lang="en-US" sz="882" b="0" i="0" kern="1200" err="1">
                <a:solidFill>
                  <a:schemeClr val="tx1"/>
                </a:solidFill>
                <a:effectLst/>
                <a:latin typeface="Segoe Sans Display" pitchFamily="2" charset="0"/>
                <a:ea typeface="+mn-ea"/>
                <a:cs typeface="+mn-cs"/>
              </a:rPr>
              <a:t>operativo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Microsoft </a:t>
            </a:r>
            <a:r>
              <a:rPr lang="en-US" sz="882" b="0" i="0" kern="1200" err="1">
                <a:solidFill>
                  <a:schemeClr val="tx1"/>
                </a:solidFill>
                <a:effectLst/>
                <a:latin typeface="Segoe Sans Display" pitchFamily="2" charset="0"/>
                <a:ea typeface="+mn-ea"/>
                <a:cs typeface="+mn-cs"/>
              </a:rPr>
              <a:t>mette</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disposizione</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trasformare</a:t>
            </a:r>
            <a:r>
              <a:rPr lang="en-US" sz="882" b="0" i="0" kern="1200">
                <a:solidFill>
                  <a:schemeClr val="tx1"/>
                </a:solidFill>
                <a:effectLst/>
                <a:latin typeface="Segoe Sans Display" pitchFamily="2" charset="0"/>
                <a:ea typeface="+mn-ea"/>
                <a:cs typeface="+mn-cs"/>
              </a:rPr>
              <a:t> Copilot da semplice </a:t>
            </a:r>
            <a:r>
              <a:rPr lang="en-US" sz="882" b="0" i="0" kern="1200" err="1">
                <a:solidFill>
                  <a:schemeClr val="tx1"/>
                </a:solidFill>
                <a:effectLst/>
                <a:latin typeface="Segoe Sans Display" pitchFamily="2" charset="0"/>
                <a:ea typeface="+mn-ea"/>
                <a:cs typeface="+mn-cs"/>
              </a:rPr>
              <a:t>tecnologia</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reale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valore</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l’azienda</a:t>
            </a:r>
            <a:r>
              <a:rPr lang="en-US" sz="882" b="0" i="0" kern="1200">
                <a:solidFill>
                  <a:schemeClr val="tx1"/>
                </a:solidFill>
                <a:effectLst/>
                <a:latin typeface="Segoe Sans Display" pitchFamily="2" charset="0"/>
                <a:ea typeface="+mn-ea"/>
                <a:cs typeface="+mn-cs"/>
              </a:rPr>
              <a:t>. Non è un </a:t>
            </a:r>
            <a:r>
              <a:rPr lang="en-US" sz="882" b="0" i="0" kern="1200" err="1">
                <a:solidFill>
                  <a:schemeClr val="tx1"/>
                </a:solidFill>
                <a:effectLst/>
                <a:latin typeface="Segoe Sans Display" pitchFamily="2" charset="0"/>
                <a:ea typeface="+mn-ea"/>
                <a:cs typeface="+mn-cs"/>
              </a:rPr>
              <a:t>singolo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documento</a:t>
            </a:r>
            <a:r>
              <a:rPr lang="en-US" sz="882" b="0" i="0" kern="1200">
                <a:solidFill>
                  <a:schemeClr val="tx1"/>
                </a:solidFill>
                <a:effectLst/>
                <a:latin typeface="Segoe Sans Display" pitchFamily="2" charset="0"/>
                <a:ea typeface="+mn-ea"/>
                <a:cs typeface="+mn-cs"/>
              </a:rPr>
              <a:t>, ma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raccolta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strutturata</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linee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guida</a:t>
            </a:r>
            <a:r>
              <a:rPr lang="en-US" sz="882" b="0" i="0" kern="1200">
                <a:solidFill>
                  <a:schemeClr val="tx1"/>
                </a:solidFill>
                <a:effectLst/>
                <a:latin typeface="Segoe Sans Display" pitchFamily="2" charset="0"/>
                <a:ea typeface="+mn-ea"/>
                <a:cs typeface="+mn-cs"/>
              </a:rPr>
              <a:t>, template e </a:t>
            </a:r>
            <a:r>
              <a:rPr lang="en-US" sz="882" b="0" i="0" kern="1200" err="1">
                <a:solidFill>
                  <a:schemeClr val="tx1"/>
                </a:solidFill>
                <a:effectLst/>
                <a:latin typeface="Segoe Sans Display" pitchFamily="2" charset="0"/>
                <a:ea typeface="+mn-ea"/>
                <a:cs typeface="+mn-cs"/>
              </a:rPr>
              <a:t>risorse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pratiche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progettate</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accompagnare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l’organizzazione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lungo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tutto</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percorso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adozione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dalla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preparazione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fino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all’uso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quotidiano</a:t>
            </a:r>
            <a:r>
              <a:rPr lang="en-US" sz="882" b="0" i="0" kern="1200">
                <a:solidFill>
                  <a:schemeClr val="tx1"/>
                </a:solidFill>
                <a:effectLst/>
                <a:latin typeface="Segoe Sans Display" pitchFamily="2" charset="0"/>
                <a:ea typeface="+mn-ea"/>
                <a:cs typeface="+mn-cs"/>
              </a:rPr>
              <a:t>. </a:t>
            </a:r>
            <a:endParaRPr lang="en-US" sz="882" b="0" i="0" u="none" strike="noStrike" kern="1200">
              <a:solidFill>
                <a:schemeClr val="tx1"/>
              </a:solidFill>
              <a:effectLst/>
              <a:latin typeface="Segoe Sans Display" pitchFamily="2" charset="0"/>
              <a:ea typeface="+mn-ea"/>
              <a:cs typeface="+mn-cs"/>
            </a:endParaRPr>
          </a:p>
          <a:p>
            <a:pPr fontAlgn="t"/>
            <a:endParaRPr lang="en-US" sz="882" b="0" i="0" kern="1200">
              <a:solidFill>
                <a:schemeClr val="tx1"/>
              </a:solidFill>
              <a:effectLst/>
              <a:latin typeface="Segoe Sans Display" pitchFamily="2" charset="0"/>
              <a:ea typeface="+mn-ea"/>
              <a:cs typeface="+mn-cs"/>
            </a:endParaRPr>
          </a:p>
          <a:p>
            <a:pPr fontAlgn="t"/>
            <a:r>
              <a:rPr lang="en-US" sz="882" b="0" i="0" kern="1200" err="1">
                <a:solidFill>
                  <a:schemeClr val="tx1"/>
                </a:solidFill>
                <a:effectLst/>
                <a:latin typeface="Segoe Sans Display" pitchFamily="2" charset="0"/>
                <a:ea typeface="+mn-ea"/>
                <a:cs typeface="+mn-cs"/>
              </a:rPr>
              <a:t>L’idea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chiave</a:t>
            </a:r>
            <a:r>
              <a:rPr lang="en-US" sz="882" b="0" i="0" kern="1200">
                <a:solidFill>
                  <a:schemeClr val="tx1"/>
                </a:solidFill>
                <a:effectLst/>
                <a:latin typeface="Segoe Sans Display" pitchFamily="2" charset="0"/>
                <a:ea typeface="+mn-ea"/>
                <a:cs typeface="+mn-cs"/>
              </a:rPr>
              <a:t> è </a:t>
            </a:r>
            <a:r>
              <a:rPr lang="en-US" sz="882" b="0" i="0" kern="1200" err="1">
                <a:solidFill>
                  <a:schemeClr val="tx1"/>
                </a:solidFill>
                <a:effectLst/>
                <a:latin typeface="Segoe Sans Display" pitchFamily="2" charset="0"/>
                <a:ea typeface="+mn-ea"/>
                <a:cs typeface="+mn-cs"/>
              </a:rPr>
              <a:t>rendere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l’adozione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replicabile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scalabile</a:t>
            </a:r>
            <a:r>
              <a:rPr lang="en-US" sz="882" b="0" i="0" kern="1200">
                <a:solidFill>
                  <a:schemeClr val="tx1"/>
                </a:solidFill>
                <a:effectLst/>
                <a:latin typeface="Segoe Sans Display" pitchFamily="2" charset="0"/>
                <a:ea typeface="+mn-ea"/>
                <a:cs typeface="+mn-cs"/>
              </a:rPr>
              <a:t>: il kit integra </a:t>
            </a:r>
            <a:r>
              <a:rPr lang="en-US" sz="882" b="0" i="0" kern="1200" err="1">
                <a:solidFill>
                  <a:schemeClr val="tx1"/>
                </a:solidFill>
                <a:effectLst/>
                <a:latin typeface="Segoe Sans Display" pitchFamily="2" charset="0"/>
                <a:ea typeface="+mn-ea"/>
                <a:cs typeface="+mn-cs"/>
              </a:rPr>
              <a:t>contenuti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aspetti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tecnici</a:t>
            </a:r>
            <a:r>
              <a:rPr lang="en-US" sz="882" b="0" i="0" kern="1200">
                <a:solidFill>
                  <a:schemeClr val="tx1"/>
                </a:solidFill>
                <a:effectLst/>
                <a:latin typeface="Segoe Sans Display" pitchFamily="2" charset="0"/>
                <a:ea typeface="+mn-ea"/>
                <a:cs typeface="+mn-cs"/>
              </a:rPr>
              <a:t> come </a:t>
            </a:r>
            <a:r>
              <a:rPr lang="en-US" sz="882" b="0" i="0" kern="1200" err="1">
                <a:solidFill>
                  <a:schemeClr val="tx1"/>
                </a:solidFill>
                <a:effectLst/>
                <a:latin typeface="Segoe Sans Display" pitchFamily="2" charset="0"/>
                <a:ea typeface="+mn-ea"/>
                <a:cs typeface="+mn-cs"/>
              </a:rPr>
              <a:t>configurazione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controlli</a:t>
            </a:r>
            <a:r>
              <a:rPr lang="en-US" sz="882" b="0" i="0" kern="1200">
                <a:solidFill>
                  <a:schemeClr val="tx1"/>
                </a:solidFill>
                <a:effectLst/>
                <a:latin typeface="Segoe Sans Display" pitchFamily="2" charset="0"/>
                <a:ea typeface="+mn-ea"/>
                <a:cs typeface="+mn-cs"/>
              </a:rPr>
              <a:t>, ma </a:t>
            </a:r>
            <a:r>
              <a:rPr lang="en-US" sz="882" b="0" i="0" kern="1200" err="1">
                <a:solidFill>
                  <a:schemeClr val="tx1"/>
                </a:solidFill>
                <a:effectLst/>
                <a:latin typeface="Segoe Sans Display" pitchFamily="2" charset="0"/>
                <a:ea typeface="+mn-ea"/>
                <a:cs typeface="+mn-cs"/>
              </a:rPr>
              <a:t>anche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materiali</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formazione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modelli</a:t>
            </a:r>
            <a:r>
              <a:rPr lang="en-US" sz="882" b="0" i="0" kern="1200">
                <a:solidFill>
                  <a:schemeClr val="tx1"/>
                </a:solidFill>
                <a:effectLst/>
                <a:latin typeface="Segoe Sans Display" pitchFamily="2" charset="0"/>
                <a:ea typeface="+mn-ea"/>
                <a:cs typeface="+mn-cs"/>
              </a:rPr>
              <a:t> di onboarding e </a:t>
            </a:r>
            <a:r>
              <a:rPr lang="en-US" sz="882" b="0" i="0" kern="1200" err="1">
                <a:solidFill>
                  <a:schemeClr val="tx1"/>
                </a:solidFill>
                <a:effectLst/>
                <a:latin typeface="Segoe Sans Display" pitchFamily="2" charset="0"/>
                <a:ea typeface="+mn-ea"/>
                <a:cs typeface="+mn-cs"/>
              </a:rPr>
              <a:t>strumenti</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comunicazione</a:t>
            </a:r>
            <a:r>
              <a:rPr lang="en-US" sz="882" b="0" i="0" kern="1200">
                <a:solidFill>
                  <a:schemeClr val="tx1"/>
                </a:solidFill>
                <a:effectLst/>
                <a:latin typeface="Segoe Sans Display" pitchFamily="2" charset="0"/>
                <a:ea typeface="+mn-ea"/>
                <a:cs typeface="+mn-cs"/>
              </a:rPr>
              <a:t> interna per </a:t>
            </a:r>
            <a:r>
              <a:rPr lang="en-US" sz="882" b="0" i="0" kern="1200" err="1">
                <a:solidFill>
                  <a:schemeClr val="tx1"/>
                </a:solidFill>
                <a:effectLst/>
                <a:latin typeface="Segoe Sans Display" pitchFamily="2" charset="0"/>
                <a:ea typeface="+mn-ea"/>
                <a:cs typeface="+mn-cs"/>
              </a:rPr>
              <a:t>aiutare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utenti</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iniziare</a:t>
            </a:r>
            <a:r>
              <a:rPr lang="en-US" sz="882" b="0" i="0" kern="1200">
                <a:solidFill>
                  <a:schemeClr val="tx1"/>
                </a:solidFill>
                <a:effectLst/>
                <a:latin typeface="Segoe Sans Display" pitchFamily="2" charset="0"/>
                <a:ea typeface="+mn-ea"/>
                <a:cs typeface="+mn-cs"/>
              </a:rPr>
              <a:t> subito a </a:t>
            </a:r>
            <a:r>
              <a:rPr lang="en-US" sz="882" b="0" i="0" kern="1200" err="1">
                <a:solidFill>
                  <a:schemeClr val="tx1"/>
                </a:solidFill>
                <a:effectLst/>
                <a:latin typeface="Segoe Sans Display" pitchFamily="2" charset="0"/>
                <a:ea typeface="+mn-ea"/>
                <a:cs typeface="+mn-cs"/>
              </a:rPr>
              <a:t>usare</a:t>
            </a:r>
            <a:r>
              <a:rPr lang="en-US" sz="882" b="0" i="0" kern="1200">
                <a:solidFill>
                  <a:schemeClr val="tx1"/>
                </a:solidFill>
                <a:effectLst/>
                <a:latin typeface="Segoe Sans Display" pitchFamily="2" charset="0"/>
                <a:ea typeface="+mn-ea"/>
                <a:cs typeface="+mn-cs"/>
              </a:rPr>
              <a:t> Copilot </a:t>
            </a:r>
            <a:r>
              <a:rPr lang="en-US" sz="882" b="0" i="0" kern="1200" err="1">
                <a:solidFill>
                  <a:schemeClr val="tx1"/>
                </a:solidFill>
                <a:effectLst/>
                <a:latin typeface="Segoe Sans Display" pitchFamily="2" charset="0"/>
                <a:ea typeface="+mn-ea"/>
                <a:cs typeface="+mn-cs"/>
              </a:rPr>
              <a:t>nel</a:t>
            </a:r>
            <a:r>
              <a:rPr lang="en-US" sz="882" b="0" i="0" kern="1200">
                <a:solidFill>
                  <a:schemeClr val="tx1"/>
                </a:solidFill>
                <a:effectLst/>
                <a:latin typeface="Segoe Sans Display" pitchFamily="2" charset="0"/>
                <a:ea typeface="+mn-ea"/>
                <a:cs typeface="+mn-cs"/>
              </a:rPr>
              <a:t> proprio </a:t>
            </a:r>
            <a:r>
              <a:rPr lang="en-US" sz="882" b="0" i="0" kern="1200" err="1">
                <a:solidFill>
                  <a:schemeClr val="tx1"/>
                </a:solidFill>
                <a:effectLst/>
                <a:latin typeface="Segoe Sans Display" pitchFamily="2" charset="0"/>
                <a:ea typeface="+mn-ea"/>
                <a:cs typeface="+mn-cs"/>
              </a:rPr>
              <a:t>lavoro</a:t>
            </a:r>
            <a:r>
              <a:rPr lang="en-US" sz="882" b="0" i="0" kern="1200">
                <a:solidFill>
                  <a:schemeClr val="tx1"/>
                </a:solidFill>
                <a:effectLst/>
                <a:latin typeface="Segoe Sans Display" pitchFamily="2" charset="0"/>
                <a:ea typeface="+mn-ea"/>
                <a:cs typeface="+mn-cs"/>
              </a:rPr>
              <a:t>. </a:t>
            </a:r>
            <a:endParaRPr lang="en-US" sz="882" b="0" i="0" u="none" strike="noStrike" kern="1200">
              <a:solidFill>
                <a:schemeClr val="tx1"/>
              </a:solidFill>
              <a:effectLst/>
              <a:latin typeface="Segoe Sans Display" pitchFamily="2" charset="0"/>
              <a:ea typeface="+mn-ea"/>
              <a:cs typeface="+mn-cs"/>
            </a:endParaRPr>
          </a:p>
          <a:p>
            <a:pPr fontAlgn="t"/>
            <a:endParaRPr lang="en-US" sz="882" b="0" i="0" u="none" strike="noStrike"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In un </a:t>
            </a:r>
            <a:r>
              <a:rPr lang="en-US" sz="882" b="0" i="0" kern="1200" err="1">
                <a:solidFill>
                  <a:schemeClr val="tx1"/>
                </a:solidFill>
                <a:effectLst/>
                <a:latin typeface="Segoe Sans Display" pitchFamily="2" charset="0"/>
                <a:ea typeface="+mn-ea"/>
                <a:cs typeface="+mn-cs"/>
              </a:rPr>
              <a:t>contesto</a:t>
            </a:r>
            <a:r>
              <a:rPr lang="en-US" sz="882" b="0" i="0" kern="1200">
                <a:solidFill>
                  <a:schemeClr val="tx1"/>
                </a:solidFill>
                <a:effectLst/>
                <a:latin typeface="Segoe Sans Display" pitchFamily="2" charset="0"/>
                <a:ea typeface="+mn-ea"/>
                <a:cs typeface="+mn-cs"/>
              </a:rPr>
              <a:t> di change management, il </a:t>
            </a:r>
            <a:r>
              <a:rPr lang="en-US" sz="882" b="0" i="0" kern="1200" err="1">
                <a:solidFill>
                  <a:schemeClr val="tx1"/>
                </a:solidFill>
                <a:effectLst/>
                <a:latin typeface="Segoe Sans Display" pitchFamily="2" charset="0"/>
                <a:ea typeface="+mn-ea"/>
                <a:cs typeface="+mn-cs"/>
              </a:rPr>
              <a:t>suo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valore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sta</a:t>
            </a:r>
            <a:r>
              <a:rPr lang="en-US" sz="882" b="0" i="0" kern="1200">
                <a:solidFill>
                  <a:schemeClr val="tx1"/>
                </a:solidFill>
                <a:effectLst/>
                <a:latin typeface="Segoe Sans Display" pitchFamily="2" charset="0"/>
                <a:ea typeface="+mn-ea"/>
                <a:cs typeface="+mn-cs"/>
              </a:rPr>
              <a:t> proprio qui: </a:t>
            </a:r>
            <a:r>
              <a:rPr lang="en-US" sz="882" b="0" i="0" kern="1200" err="1">
                <a:solidFill>
                  <a:schemeClr val="tx1"/>
                </a:solidFill>
                <a:effectLst/>
                <a:latin typeface="Segoe Sans Display" pitchFamily="2" charset="0"/>
                <a:ea typeface="+mn-ea"/>
                <a:cs typeface="+mn-cs"/>
              </a:rPr>
              <a:t>riduce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l’incertezza</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accelera</a:t>
            </a:r>
            <a:r>
              <a:rPr lang="en-US" sz="882" b="0" i="0" kern="1200">
                <a:solidFill>
                  <a:schemeClr val="tx1"/>
                </a:solidFill>
                <a:effectLst/>
                <a:latin typeface="Segoe Sans Display" pitchFamily="2" charset="0"/>
                <a:ea typeface="+mn-ea"/>
                <a:cs typeface="+mn-cs"/>
              </a:rPr>
              <a:t> il “time to value”. </a:t>
            </a:r>
            <a:r>
              <a:rPr lang="en-US" sz="882" b="0" i="0" kern="1200" err="1">
                <a:solidFill>
                  <a:schemeClr val="tx1"/>
                </a:solidFill>
                <a:effectLst/>
                <a:latin typeface="Segoe Sans Display" pitchFamily="2" charset="0"/>
                <a:ea typeface="+mn-ea"/>
                <a:cs typeface="+mn-cs"/>
              </a:rPr>
              <a:t>Invece</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partire</a:t>
            </a:r>
            <a:r>
              <a:rPr lang="en-US" sz="882" b="0" i="0" kern="1200">
                <a:solidFill>
                  <a:schemeClr val="tx1"/>
                </a:solidFill>
                <a:effectLst/>
                <a:latin typeface="Segoe Sans Display" pitchFamily="2" charset="0"/>
                <a:ea typeface="+mn-ea"/>
                <a:cs typeface="+mn-cs"/>
              </a:rPr>
              <a:t> da zero, le </a:t>
            </a:r>
            <a:r>
              <a:rPr lang="en-US" sz="882" b="0" i="0" kern="1200" err="1">
                <a:solidFill>
                  <a:schemeClr val="tx1"/>
                </a:solidFill>
                <a:effectLst/>
                <a:latin typeface="Segoe Sans Display" pitchFamily="2" charset="0"/>
                <a:ea typeface="+mn-ea"/>
                <a:cs typeface="+mn-cs"/>
              </a:rPr>
              <a:t>aziende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possono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utilizzare</a:t>
            </a:r>
            <a:r>
              <a:rPr lang="en-US" sz="882" b="0" i="0" kern="1200">
                <a:solidFill>
                  <a:schemeClr val="tx1"/>
                </a:solidFill>
                <a:effectLst/>
                <a:latin typeface="Segoe Sans Display" pitchFamily="2" charset="0"/>
                <a:ea typeface="+mn-ea"/>
                <a:cs typeface="+mn-cs"/>
              </a:rPr>
              <a:t> un set </a:t>
            </a:r>
            <a:r>
              <a:rPr lang="en-US" sz="882" b="0" i="0" kern="1200" err="1">
                <a:solidFill>
                  <a:schemeClr val="tx1"/>
                </a:solidFill>
                <a:effectLst/>
                <a:latin typeface="Segoe Sans Display" pitchFamily="2" charset="0"/>
                <a:ea typeface="+mn-ea"/>
                <a:cs typeface="+mn-cs"/>
              </a:rPr>
              <a:t>già</a:t>
            </a:r>
            <a:r>
              <a:rPr lang="en-US" sz="882" b="0" i="0" kern="1200">
                <a:solidFill>
                  <a:schemeClr val="tx1"/>
                </a:solidFill>
                <a:effectLst/>
                <a:latin typeface="Segoe Sans Display" pitchFamily="2" charset="0"/>
                <a:ea typeface="+mn-ea"/>
                <a:cs typeface="+mn-cs"/>
              </a:rPr>
              <a:t> pronto di best practice e asset </a:t>
            </a:r>
            <a:r>
              <a:rPr lang="en-US" sz="882" b="0" i="0" kern="1200" err="1">
                <a:solidFill>
                  <a:schemeClr val="tx1"/>
                </a:solidFill>
                <a:effectLst/>
                <a:latin typeface="Segoe Sans Display" pitchFamily="2" charset="0"/>
                <a:ea typeface="+mn-ea"/>
                <a:cs typeface="+mn-cs"/>
              </a:rPr>
              <a:t>riutilizzabili</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coinvolgere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utenti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costruire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competenze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guidare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comportamenti</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utilizzo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significa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passare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più</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velocemente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dalla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sperimentazione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all’adozione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diffusa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aumentando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l’utilizzo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sia</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soddisfazione</a:t>
            </a:r>
            <a:r>
              <a:rPr lang="en-US" sz="882" b="0" i="0" kern="1200">
                <a:solidFill>
                  <a:schemeClr val="tx1"/>
                </a:solidFill>
                <a:effectLst/>
                <a:latin typeface="Segoe Sans Display" pitchFamily="2" charset="0"/>
                <a:ea typeface="+mn-ea"/>
                <a:cs typeface="+mn-cs"/>
              </a:rPr>
              <a:t> degli </a:t>
            </a:r>
            <a:r>
              <a:rPr lang="en-US" sz="882" b="0" i="0" kern="1200" err="1">
                <a:solidFill>
                  <a:schemeClr val="tx1"/>
                </a:solidFill>
                <a:effectLst/>
                <a:latin typeface="Segoe Sans Display" pitchFamily="2" charset="0"/>
                <a:ea typeface="+mn-ea"/>
                <a:cs typeface="+mn-cs"/>
              </a:rPr>
              <a:t>utenti</a:t>
            </a:r>
            <a:r>
              <a:rPr lang="en-US" sz="882" b="0" i="0" kern="1200">
                <a:solidFill>
                  <a:schemeClr val="tx1"/>
                </a:solidFill>
                <a:effectLst/>
                <a:latin typeface="Segoe Sans Display" pitchFamily="2" charset="0"/>
                <a:ea typeface="+mn-ea"/>
                <a:cs typeface="+mn-cs"/>
              </a:rPr>
              <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1169017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Se il Success Kit </a:t>
            </a:r>
            <a:r>
              <a:rPr lang="en-US" sz="882" b="0" i="0" kern="1200" err="1">
                <a:solidFill>
                  <a:schemeClr val="tx1"/>
                </a:solidFill>
                <a:effectLst/>
                <a:latin typeface="Segoe Sans Display" pitchFamily="2" charset="0"/>
                <a:ea typeface="+mn-ea"/>
                <a:cs typeface="+mn-cs"/>
              </a:rPr>
              <a:t>lavora</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livello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organizzativo</a:t>
            </a:r>
            <a:r>
              <a:rPr lang="en-US" sz="882" b="0" i="0" kern="1200">
                <a:solidFill>
                  <a:schemeClr val="tx1"/>
                </a:solidFill>
                <a:effectLst/>
                <a:latin typeface="Segoe Sans Display" pitchFamily="2" charset="0"/>
                <a:ea typeface="+mn-ea"/>
                <a:cs typeface="+mn-cs"/>
              </a:rPr>
              <a:t>, il Copilot Chat Journey cambia </a:t>
            </a:r>
            <a:r>
              <a:rPr lang="en-US" sz="882" b="0" i="0" kern="1200" err="1">
                <a:solidFill>
                  <a:schemeClr val="tx1"/>
                </a:solidFill>
                <a:effectLst/>
                <a:latin typeface="Segoe Sans Display" pitchFamily="2" charset="0"/>
                <a:ea typeface="+mn-ea"/>
                <a:cs typeface="+mn-cs"/>
              </a:rPr>
              <a:t>completamente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prospettiva</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concentra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sulle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a:t>
            </a:r>
          </a:p>
          <a:p>
            <a:pPr fontAlgn="t"/>
            <a:r>
              <a:rPr lang="en-US" sz="882" b="0" i="0" kern="1200" err="1">
                <a:solidFill>
                  <a:schemeClr val="tx1"/>
                </a:solidFill>
                <a:effectLst/>
                <a:latin typeface="Segoe Sans Display" pitchFamily="2" charset="0"/>
                <a:ea typeface="+mn-ea"/>
                <a:cs typeface="+mn-cs"/>
              </a:rPr>
              <a:t>L’idea</a:t>
            </a:r>
            <a:r>
              <a:rPr lang="en-US" sz="882" b="0" i="0" kern="1200">
                <a:solidFill>
                  <a:schemeClr val="tx1"/>
                </a:solidFill>
                <a:effectLst/>
                <a:latin typeface="Segoe Sans Display" pitchFamily="2" charset="0"/>
                <a:ea typeface="+mn-ea"/>
                <a:cs typeface="+mn-cs"/>
              </a:rPr>
              <a:t> è molto semplice ma </a:t>
            </a:r>
            <a:r>
              <a:rPr lang="en-US" sz="882" b="0" i="0" kern="1200" err="1">
                <a:solidFill>
                  <a:schemeClr val="tx1"/>
                </a:solidFill>
                <a:effectLst/>
                <a:latin typeface="Segoe Sans Display" pitchFamily="2" charset="0"/>
                <a:ea typeface="+mn-ea"/>
                <a:cs typeface="+mn-cs"/>
              </a:rPr>
              <a:t>estremamente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potente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l’adozione</a:t>
            </a:r>
            <a:r>
              <a:rPr lang="en-US" sz="882" b="0" i="0" kern="1200">
                <a:solidFill>
                  <a:schemeClr val="tx1"/>
                </a:solidFill>
                <a:effectLst/>
                <a:latin typeface="Segoe Sans Display" pitchFamily="2" charset="0"/>
                <a:ea typeface="+mn-ea"/>
                <a:cs typeface="+mn-cs"/>
              </a:rPr>
              <a:t> non </a:t>
            </a:r>
            <a:r>
              <a:rPr lang="en-US" sz="882" b="0" i="0" kern="1200" err="1">
                <a:solidFill>
                  <a:schemeClr val="tx1"/>
                </a:solidFill>
                <a:effectLst/>
                <a:latin typeface="Segoe Sans Display" pitchFamily="2" charset="0"/>
                <a:ea typeface="+mn-ea"/>
                <a:cs typeface="+mn-cs"/>
              </a:rPr>
              <a:t>avviene</a:t>
            </a:r>
            <a:r>
              <a:rPr lang="en-US" sz="882" b="0" i="0" kern="1200">
                <a:solidFill>
                  <a:schemeClr val="tx1"/>
                </a:solidFill>
                <a:effectLst/>
                <a:latin typeface="Segoe Sans Display" pitchFamily="2" charset="0"/>
                <a:ea typeface="+mn-ea"/>
                <a:cs typeface="+mn-cs"/>
              </a:rPr>
              <a:t> in aula, ma </a:t>
            </a:r>
            <a:r>
              <a:rPr lang="en-US" sz="882" b="0" i="0" kern="1200" err="1">
                <a:solidFill>
                  <a:schemeClr val="tx1"/>
                </a:solidFill>
                <a:effectLst/>
                <a:latin typeface="Segoe Sans Display" pitchFamily="2" charset="0"/>
                <a:ea typeface="+mn-ea"/>
                <a:cs typeface="+mn-cs"/>
              </a:rPr>
              <a:t>nel</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lavoro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quotidiano</a:t>
            </a:r>
            <a:r>
              <a:rPr lang="en-US" sz="882" b="0" i="0" kern="1200">
                <a:solidFill>
                  <a:schemeClr val="tx1"/>
                </a:solidFill>
                <a:effectLst/>
                <a:latin typeface="Segoe Sans Display" pitchFamily="2" charset="0"/>
                <a:ea typeface="+mn-ea"/>
                <a:cs typeface="+mn-cs"/>
              </a:rPr>
              <a:t>.</a:t>
            </a:r>
          </a:p>
          <a:p>
            <a:pPr fontAlgn="t"/>
            <a:r>
              <a:rPr lang="en-US" sz="882" b="0" i="0" kern="1200">
                <a:solidFill>
                  <a:schemeClr val="tx1"/>
                </a:solidFill>
                <a:effectLst/>
                <a:latin typeface="Segoe Sans Display" pitchFamily="2" charset="0"/>
                <a:ea typeface="+mn-ea"/>
                <a:cs typeface="+mn-cs"/>
              </a:rPr>
              <a:t>Il Journey </a:t>
            </a:r>
            <a:r>
              <a:rPr lang="en-US" sz="882" b="0" i="0" kern="1200" err="1">
                <a:solidFill>
                  <a:schemeClr val="tx1"/>
                </a:solidFill>
                <a:effectLst/>
                <a:latin typeface="Segoe Sans Display" pitchFamily="2" charset="0"/>
                <a:ea typeface="+mn-ea"/>
                <a:cs typeface="+mn-cs"/>
              </a:rPr>
              <a:t>accompagna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utenti</a:t>
            </a:r>
            <a:r>
              <a:rPr lang="en-US" sz="882" b="0" i="0" kern="1200">
                <a:solidFill>
                  <a:schemeClr val="tx1"/>
                </a:solidFill>
                <a:effectLst/>
                <a:latin typeface="Segoe Sans Display" pitchFamily="2" charset="0"/>
                <a:ea typeface="+mn-ea"/>
                <a:cs typeface="+mn-cs"/>
              </a:rPr>
              <a:t> con </a:t>
            </a:r>
            <a:r>
              <a:rPr lang="en-US" sz="882" b="0" i="0" kern="1200" err="1">
                <a:solidFill>
                  <a:schemeClr val="tx1"/>
                </a:solidFill>
                <a:effectLst/>
                <a:latin typeface="Segoe Sans Display" pitchFamily="2" charset="0"/>
                <a:ea typeface="+mn-ea"/>
                <a:cs typeface="+mn-cs"/>
              </a:rPr>
              <a:t>piccoli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stimoli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pratici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giorno</a:t>
            </a:r>
            <a:r>
              <a:rPr lang="en-US" sz="882" b="0" i="0" kern="1200">
                <a:solidFill>
                  <a:schemeClr val="tx1"/>
                </a:solidFill>
                <a:effectLst/>
                <a:latin typeface="Segoe Sans Display" pitchFamily="2" charset="0"/>
                <a:ea typeface="+mn-ea"/>
                <a:cs typeface="+mn-cs"/>
              </a:rPr>
              <a:t> dopo </a:t>
            </a:r>
            <a:r>
              <a:rPr lang="en-US" sz="882" b="0" i="0" kern="1200" err="1">
                <a:solidFill>
                  <a:schemeClr val="tx1"/>
                </a:solidFill>
                <a:effectLst/>
                <a:latin typeface="Segoe Sans Display" pitchFamily="2" charset="0"/>
                <a:ea typeface="+mn-ea"/>
                <a:cs typeface="+mn-cs"/>
              </a:rPr>
              <a:t>giorno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Parliamo</a:t>
            </a:r>
            <a:r>
              <a:rPr lang="en-US" sz="882" b="0" i="0" kern="1200">
                <a:solidFill>
                  <a:schemeClr val="tx1"/>
                </a:solidFill>
                <a:effectLst/>
                <a:latin typeface="Segoe Sans Display" pitchFamily="2" charset="0"/>
                <a:ea typeface="+mn-ea"/>
                <a:cs typeface="+mn-cs"/>
              </a:rPr>
              <a:t> di prompt e </a:t>
            </a:r>
            <a:r>
              <a:rPr lang="en-US" sz="882" b="0" i="0" kern="1200" err="1">
                <a:solidFill>
                  <a:schemeClr val="tx1"/>
                </a:solidFill>
                <a:effectLst/>
                <a:latin typeface="Segoe Sans Display" pitchFamily="2" charset="0"/>
                <a:ea typeface="+mn-ea"/>
                <a:cs typeface="+mn-cs"/>
              </a:rPr>
              <a:t>attività</a:t>
            </a:r>
            <a:r>
              <a:rPr lang="en-US" sz="882" b="0" i="0" kern="1200">
                <a:solidFill>
                  <a:schemeClr val="tx1"/>
                </a:solidFill>
                <a:effectLst/>
                <a:latin typeface="Segoe Sans Display" pitchFamily="2" charset="0"/>
                <a:ea typeface="+mn-ea"/>
                <a:cs typeface="+mn-cs"/>
              </a:rPr>
              <a:t> molto </a:t>
            </a:r>
            <a:r>
              <a:rPr lang="en-US" sz="882" b="0" i="0" kern="1200" err="1">
                <a:solidFill>
                  <a:schemeClr val="tx1"/>
                </a:solidFill>
                <a:effectLst/>
                <a:latin typeface="Segoe Sans Display" pitchFamily="2" charset="0"/>
                <a:ea typeface="+mn-ea"/>
                <a:cs typeface="+mn-cs"/>
              </a:rPr>
              <a:t>semplici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distribuiti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direttamente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negli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strumenti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già</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utilizzano</a:t>
            </a:r>
            <a:r>
              <a:rPr lang="en-US" sz="882" b="0" i="0" kern="1200">
                <a:solidFill>
                  <a:schemeClr val="tx1"/>
                </a:solidFill>
                <a:effectLst/>
                <a:latin typeface="Segoe Sans Display" pitchFamily="2" charset="0"/>
                <a:ea typeface="+mn-ea"/>
                <a:cs typeface="+mn-cs"/>
              </a:rPr>
              <a:t>, come Teams o la </a:t>
            </a:r>
            <a:r>
              <a:rPr lang="en-US" sz="882" b="0" i="0" kern="1200" err="1">
                <a:solidFill>
                  <a:schemeClr val="tx1"/>
                </a:solidFill>
                <a:effectLst/>
                <a:latin typeface="Segoe Sans Display" pitchFamily="2" charset="0"/>
                <a:ea typeface="+mn-ea"/>
                <a:cs typeface="+mn-cs"/>
              </a:rPr>
              <a:t>posta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elettronica</a:t>
            </a:r>
            <a:r>
              <a:rPr lang="en-US" sz="882" b="0" i="0" kern="1200">
                <a:solidFill>
                  <a:schemeClr val="tx1"/>
                </a:solidFill>
                <a:effectLst/>
                <a:latin typeface="Segoe Sans Display" pitchFamily="2" charset="0"/>
                <a:ea typeface="+mn-ea"/>
                <a:cs typeface="+mn-cs"/>
              </a:rPr>
              <a:t>.</a:t>
            </a:r>
          </a:p>
          <a:p>
            <a:pPr fontAlgn="t"/>
            <a:r>
              <a:rPr lang="en-US" sz="882" b="0" i="0" kern="1200">
                <a:solidFill>
                  <a:schemeClr val="tx1"/>
                </a:solidFill>
                <a:effectLst/>
                <a:latin typeface="Segoe Sans Display" pitchFamily="2" charset="0"/>
                <a:ea typeface="+mn-ea"/>
                <a:cs typeface="+mn-cs"/>
              </a:rPr>
              <a:t>In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modo non </a:t>
            </a:r>
            <a:r>
              <a:rPr lang="en-US" sz="882" b="0" i="0" kern="1200" err="1">
                <a:solidFill>
                  <a:schemeClr val="tx1"/>
                </a:solidFill>
                <a:effectLst/>
                <a:latin typeface="Segoe Sans Display" pitchFamily="2" charset="0"/>
                <a:ea typeface="+mn-ea"/>
                <a:cs typeface="+mn-cs"/>
              </a:rPr>
              <a:t>chiediamo</a:t>
            </a:r>
            <a:r>
              <a:rPr lang="en-US" sz="882" b="0" i="0" kern="1200">
                <a:solidFill>
                  <a:schemeClr val="tx1"/>
                </a:solidFill>
                <a:effectLst/>
                <a:latin typeface="Segoe Sans Display" pitchFamily="2" charset="0"/>
                <a:ea typeface="+mn-ea"/>
                <a:cs typeface="+mn-cs"/>
              </a:rPr>
              <a:t> alle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fermarsi</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imparare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qualcosa</a:t>
            </a:r>
            <a:r>
              <a:rPr lang="en-US" sz="882" b="0" i="0" kern="1200">
                <a:solidFill>
                  <a:schemeClr val="tx1"/>
                </a:solidFill>
                <a:effectLst/>
                <a:latin typeface="Segoe Sans Display" pitchFamily="2" charset="0"/>
                <a:ea typeface="+mn-ea"/>
                <a:cs typeface="+mn-cs"/>
              </a:rPr>
              <a:t> di nuovo, ma le </a:t>
            </a:r>
            <a:r>
              <a:rPr lang="en-US" sz="882" b="0" i="0" kern="1200" err="1">
                <a:solidFill>
                  <a:schemeClr val="tx1"/>
                </a:solidFill>
                <a:effectLst/>
                <a:latin typeface="Segoe Sans Display" pitchFamily="2" charset="0"/>
                <a:ea typeface="+mn-ea"/>
                <a:cs typeface="+mn-cs"/>
              </a:rPr>
              <a:t>aiutiamo</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imparare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mentre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lavorano</a:t>
            </a:r>
            <a:r>
              <a:rPr lang="en-US" sz="882" b="0" i="0" kern="1200">
                <a:solidFill>
                  <a:schemeClr val="tx1"/>
                </a:solidFill>
                <a:effectLst/>
                <a:latin typeface="Segoe Sans Display" pitchFamily="2" charset="0"/>
                <a:ea typeface="+mn-ea"/>
                <a:cs typeface="+mn-cs"/>
              </a:rPr>
              <a:t>.</a:t>
            </a:r>
          </a:p>
          <a:p>
            <a:pPr fontAlgn="t"/>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approccio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riduce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drasticamente</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resistenza</a:t>
            </a:r>
            <a:r>
              <a:rPr lang="en-US" sz="882" b="0" i="0" kern="1200">
                <a:solidFill>
                  <a:schemeClr val="tx1"/>
                </a:solidFill>
                <a:effectLst/>
                <a:latin typeface="Segoe Sans Display" pitchFamily="2" charset="0"/>
                <a:ea typeface="+mn-ea"/>
                <a:cs typeface="+mn-cs"/>
              </a:rPr>
              <a:t> al </a:t>
            </a:r>
            <a:r>
              <a:rPr lang="en-US" sz="882" b="0" i="0" kern="1200" err="1">
                <a:solidFill>
                  <a:schemeClr val="tx1"/>
                </a:solidFill>
                <a:effectLst/>
                <a:latin typeface="Segoe Sans Display" pitchFamily="2" charset="0"/>
                <a:ea typeface="+mn-ea"/>
                <a:cs typeface="+mn-cs"/>
              </a:rPr>
              <a:t>cambiamento</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soprattutto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crea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abitudine</a:t>
            </a:r>
            <a:r>
              <a:rPr lang="en-US" sz="882" b="0" i="0" kern="1200">
                <a:solidFill>
                  <a:schemeClr val="tx1"/>
                </a:solidFill>
                <a:effectLst/>
                <a:latin typeface="Segoe Sans Display" pitchFamily="2" charset="0"/>
                <a:ea typeface="+mn-ea"/>
                <a:cs typeface="+mn-cs"/>
              </a:rPr>
              <a:t>. Ed è proprio </a:t>
            </a:r>
            <a:r>
              <a:rPr lang="en-US" sz="882" b="0" i="0" kern="1200" err="1">
                <a:solidFill>
                  <a:schemeClr val="tx1"/>
                </a:solidFill>
                <a:effectLst/>
                <a:latin typeface="Segoe Sans Display" pitchFamily="2" charset="0"/>
                <a:ea typeface="+mn-ea"/>
                <a:cs typeface="+mn-cs"/>
              </a:rPr>
              <a:t>l’abitudine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fa la </a:t>
            </a:r>
            <a:r>
              <a:rPr lang="en-US" sz="882" b="0" i="0" kern="1200" err="1">
                <a:solidFill>
                  <a:schemeClr val="tx1"/>
                </a:solidFill>
                <a:effectLst/>
                <a:latin typeface="Segoe Sans Display" pitchFamily="2" charset="0"/>
                <a:ea typeface="+mn-ea"/>
                <a:cs typeface="+mn-cs"/>
              </a:rPr>
              <a:t>differenza</a:t>
            </a:r>
            <a:r>
              <a:rPr lang="en-US" sz="882" b="0" i="0" kern="1200">
                <a:solidFill>
                  <a:schemeClr val="tx1"/>
                </a:solidFill>
                <a:effectLst/>
                <a:latin typeface="Segoe Sans Display" pitchFamily="2" charset="0"/>
                <a:ea typeface="+mn-ea"/>
                <a:cs typeface="+mn-cs"/>
              </a:rPr>
              <a:t>: Copilot Chat </a:t>
            </a:r>
            <a:r>
              <a:rPr lang="en-US" sz="882" b="0" i="0" kern="1200" err="1">
                <a:solidFill>
                  <a:schemeClr val="tx1"/>
                </a:solidFill>
                <a:effectLst/>
                <a:latin typeface="Segoe Sans Display" pitchFamily="2" charset="0"/>
                <a:ea typeface="+mn-ea"/>
                <a:cs typeface="+mn-cs"/>
              </a:rPr>
              <a:t>diventa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parte</a:t>
            </a:r>
            <a:r>
              <a:rPr lang="en-US" sz="882" b="0" i="0" kern="1200">
                <a:solidFill>
                  <a:schemeClr val="tx1"/>
                </a:solidFill>
                <a:effectLst/>
                <a:latin typeface="Segoe Sans Display" pitchFamily="2" charset="0"/>
                <a:ea typeface="+mn-ea"/>
                <a:cs typeface="+mn-cs"/>
              </a:rPr>
              <a:t> del modo di </a:t>
            </a:r>
            <a:r>
              <a:rPr lang="en-US" sz="882" b="0" i="0" kern="1200" err="1">
                <a:solidFill>
                  <a:schemeClr val="tx1"/>
                </a:solidFill>
                <a:effectLst/>
                <a:latin typeface="Segoe Sans Display" pitchFamily="2" charset="0"/>
                <a:ea typeface="+mn-ea"/>
                <a:cs typeface="+mn-cs"/>
              </a:rPr>
              <a:t>lavorare</a:t>
            </a:r>
            <a:r>
              <a:rPr lang="en-US" sz="882" b="0" i="0" kern="1200">
                <a:solidFill>
                  <a:schemeClr val="tx1"/>
                </a:solidFill>
                <a:effectLst/>
                <a:latin typeface="Segoe Sans Display" pitchFamily="2" charset="0"/>
                <a:ea typeface="+mn-ea"/>
                <a:cs typeface="+mn-cs"/>
              </a:rPr>
              <a:t>, non </a:t>
            </a:r>
            <a:r>
              <a:rPr lang="en-US" sz="882" b="0" i="0" kern="1200" err="1">
                <a:solidFill>
                  <a:schemeClr val="tx1"/>
                </a:solidFill>
                <a:effectLst/>
                <a:latin typeface="Segoe Sans Display" pitchFamily="2" charset="0"/>
                <a:ea typeface="+mn-ea"/>
                <a:cs typeface="+mn-cs"/>
              </a:rPr>
              <a:t>qualcosa</a:t>
            </a:r>
            <a:r>
              <a:rPr lang="en-US" sz="882" b="0" i="0" kern="1200">
                <a:solidFill>
                  <a:schemeClr val="tx1"/>
                </a:solidFill>
                <a:effectLst/>
                <a:latin typeface="Segoe Sans Display" pitchFamily="2" charset="0"/>
                <a:ea typeface="+mn-ea"/>
                <a:cs typeface="+mn-cs"/>
              </a:rPr>
              <a:t> da </a:t>
            </a:r>
            <a:r>
              <a:rPr lang="en-US" sz="882" b="0" i="0" kern="1200" err="1">
                <a:solidFill>
                  <a:schemeClr val="tx1"/>
                </a:solidFill>
                <a:effectLst/>
                <a:latin typeface="Segoe Sans Display" pitchFamily="2" charset="0"/>
                <a:ea typeface="+mn-ea"/>
                <a:cs typeface="+mn-cs"/>
              </a:rPr>
              <a:t>usare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occasionalmente</a:t>
            </a:r>
            <a:r>
              <a:rPr lang="en-US" sz="882" b="0" i="0" kern="1200">
                <a:solidFill>
                  <a:schemeClr val="tx1"/>
                </a:solidFill>
                <a:effectLst/>
                <a:latin typeface="Segoe Sans Display" pitchFamily="2" charset="0"/>
                <a:ea typeface="+mn-ea"/>
                <a:cs typeface="+mn-cs"/>
              </a:rPr>
              <a:t>.</a:t>
            </a:r>
          </a:p>
          <a:p>
            <a:pPr fontAlgn="t"/>
            <a:r>
              <a:rPr lang="en-US" sz="882" b="0" i="0" kern="1200">
                <a:solidFill>
                  <a:schemeClr val="tx1"/>
                </a:solidFill>
                <a:effectLst/>
                <a:latin typeface="Segoe Sans Display" pitchFamily="2" charset="0"/>
                <a:ea typeface="+mn-ea"/>
                <a:cs typeface="+mn-cs"/>
              </a:rPr>
              <a:t>Il takeaway qui è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l’adozione</a:t>
            </a:r>
            <a:r>
              <a:rPr lang="en-US" sz="882" b="0" i="0" kern="1200">
                <a:solidFill>
                  <a:schemeClr val="tx1"/>
                </a:solidFill>
                <a:effectLst/>
                <a:latin typeface="Segoe Sans Display" pitchFamily="2" charset="0"/>
                <a:ea typeface="+mn-ea"/>
                <a:cs typeface="+mn-cs"/>
              </a:rPr>
              <a:t> delle </a:t>
            </a:r>
            <a:r>
              <a:rPr lang="en-US" sz="882" b="0" i="0" kern="1200" err="1">
                <a:solidFill>
                  <a:schemeClr val="tx1"/>
                </a:solidFill>
                <a:effectLst/>
                <a:latin typeface="Segoe Sans Display" pitchFamily="2" charset="0"/>
                <a:ea typeface="+mn-ea"/>
                <a:cs typeface="+mn-cs"/>
              </a:rPr>
              <a:t>tecnologie</a:t>
            </a:r>
            <a:r>
              <a:rPr lang="en-US" sz="882" b="0" i="0" kern="1200">
                <a:solidFill>
                  <a:schemeClr val="tx1"/>
                </a:solidFill>
                <a:effectLst/>
                <a:latin typeface="Segoe Sans Display" pitchFamily="2" charset="0"/>
                <a:ea typeface="+mn-ea"/>
                <a:cs typeface="+mn-cs"/>
              </a:rPr>
              <a:t> AI non </a:t>
            </a:r>
            <a:r>
              <a:rPr lang="en-US" sz="882" b="0" i="0" kern="1200" err="1">
                <a:solidFill>
                  <a:schemeClr val="tx1"/>
                </a:solidFill>
                <a:effectLst/>
                <a:latin typeface="Segoe Sans Display" pitchFamily="2" charset="0"/>
                <a:ea typeface="+mn-ea"/>
                <a:cs typeface="+mn-cs"/>
              </a:rPr>
              <a:t>passa</a:t>
            </a:r>
            <a:r>
              <a:rPr lang="en-US" sz="882" b="0" i="0" kern="1200">
                <a:solidFill>
                  <a:schemeClr val="tx1"/>
                </a:solidFill>
                <a:effectLst/>
                <a:latin typeface="Segoe Sans Display" pitchFamily="2" charset="0"/>
                <a:ea typeface="+mn-ea"/>
                <a:cs typeface="+mn-cs"/>
              </a:rPr>
              <a:t> da </a:t>
            </a:r>
            <a:r>
              <a:rPr lang="en-US" sz="882" b="0" i="0" kern="1200" err="1">
                <a:solidFill>
                  <a:schemeClr val="tx1"/>
                </a:solidFill>
                <a:effectLst/>
                <a:latin typeface="Segoe Sans Display" pitchFamily="2" charset="0"/>
                <a:ea typeface="+mn-ea"/>
                <a:cs typeface="+mn-cs"/>
              </a:rPr>
              <a:t>sessioni</a:t>
            </a:r>
            <a:r>
              <a:rPr lang="en-US" sz="882" b="0" i="0" kern="1200">
                <a:solidFill>
                  <a:schemeClr val="tx1"/>
                </a:solidFill>
                <a:effectLst/>
                <a:latin typeface="Segoe Sans Display" pitchFamily="2" charset="0"/>
                <a:ea typeface="+mn-ea"/>
                <a:cs typeface="+mn-cs"/>
              </a:rPr>
              <a:t> formative isolate, ma da </a:t>
            </a:r>
            <a:r>
              <a:rPr lang="en-US" sz="882" b="0" i="0" kern="1200" err="1">
                <a:solidFill>
                  <a:schemeClr val="tx1"/>
                </a:solidFill>
                <a:effectLst/>
                <a:latin typeface="Segoe Sans Display" pitchFamily="2" charset="0"/>
                <a:ea typeface="+mn-ea"/>
                <a:cs typeface="+mn-cs"/>
              </a:rPr>
              <a:t>esperienze</a:t>
            </a:r>
            <a:r>
              <a:rPr lang="en-US" sz="882" b="0" i="0" kern="1200">
                <a:solidFill>
                  <a:schemeClr val="tx1"/>
                </a:solidFill>
                <a:effectLst/>
                <a:latin typeface="Segoe Sans Display" pitchFamily="2" charset="0"/>
                <a:ea typeface="+mn-ea"/>
                <a:cs typeface="+mn-cs"/>
              </a:rPr>
              <a:t> continue integrate </a:t>
            </a:r>
            <a:r>
              <a:rPr lang="en-US" sz="882" b="0" i="0" kern="1200" err="1">
                <a:solidFill>
                  <a:schemeClr val="tx1"/>
                </a:solidFill>
                <a:effectLst/>
                <a:latin typeface="Segoe Sans Display" pitchFamily="2" charset="0"/>
                <a:ea typeface="+mn-ea"/>
                <a:cs typeface="+mn-cs"/>
              </a:rPr>
              <a:t>nel</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flusso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lavoro</a:t>
            </a:r>
            <a:r>
              <a:rPr lang="en-US" sz="882" b="0" i="0" kern="1200">
                <a:solidFill>
                  <a:schemeClr val="tx1"/>
                </a:solidFill>
                <a:effectLst/>
                <a:latin typeface="Segoe Sans Display" pitchFamily="2" charset="0"/>
                <a:ea typeface="+mn-ea"/>
                <a:cs typeface="+mn-cs"/>
              </a:rPr>
              <a: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037268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Un </a:t>
            </a:r>
            <a:r>
              <a:rPr lang="en-US" sz="882" b="0" i="0" kern="1200" err="1">
                <a:solidFill>
                  <a:schemeClr val="tx1"/>
                </a:solidFill>
                <a:effectLst/>
                <a:latin typeface="Segoe Sans Display" pitchFamily="2" charset="0"/>
                <a:ea typeface="+mn-ea"/>
                <a:cs typeface="+mn-cs"/>
              </a:rPr>
              <a:t>altro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elemento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fondamentale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quando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parla</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adozione</a:t>
            </a:r>
            <a:r>
              <a:rPr lang="en-US" sz="882" b="0" i="0" kern="1200">
                <a:solidFill>
                  <a:schemeClr val="tx1"/>
                </a:solidFill>
                <a:effectLst/>
                <a:latin typeface="Segoe Sans Display" pitchFamily="2" charset="0"/>
                <a:ea typeface="+mn-ea"/>
                <a:cs typeface="+mn-cs"/>
              </a:rPr>
              <a:t> è la </a:t>
            </a:r>
            <a:r>
              <a:rPr lang="en-US" sz="882" b="0" i="0" kern="1200" err="1">
                <a:solidFill>
                  <a:schemeClr val="tx1"/>
                </a:solidFill>
                <a:effectLst/>
                <a:latin typeface="Segoe Sans Display" pitchFamily="2" charset="0"/>
                <a:ea typeface="+mn-ea"/>
                <a:cs typeface="+mn-cs"/>
              </a:rPr>
              <a:t>capacità</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scalare</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formazione</a:t>
            </a:r>
            <a:r>
              <a:rPr lang="en-US" sz="882" b="0" i="0" kern="1200">
                <a:solidFill>
                  <a:schemeClr val="tx1"/>
                </a:solidFill>
                <a:effectLst/>
                <a:latin typeface="Segoe Sans Display" pitchFamily="2" charset="0"/>
                <a:ea typeface="+mn-ea"/>
                <a:cs typeface="+mn-cs"/>
              </a:rPr>
              <a:t>.</a:t>
            </a:r>
          </a:p>
          <a:p>
            <a:pPr fontAlgn="t"/>
            <a:r>
              <a:rPr lang="en-US" sz="882" b="0" i="0" kern="1200">
                <a:solidFill>
                  <a:schemeClr val="tx1"/>
                </a:solidFill>
                <a:effectLst/>
                <a:latin typeface="Segoe Sans Display" pitchFamily="2" charset="0"/>
                <a:ea typeface="+mn-ea"/>
                <a:cs typeface="+mn-cs"/>
              </a:rPr>
              <a:t>Il Trainer Kit è </a:t>
            </a:r>
            <a:r>
              <a:rPr lang="en-US" sz="882" b="0" i="0" kern="1200" err="1">
                <a:solidFill>
                  <a:schemeClr val="tx1"/>
                </a:solidFill>
                <a:effectLst/>
                <a:latin typeface="Segoe Sans Display" pitchFamily="2" charset="0"/>
                <a:ea typeface="+mn-ea"/>
                <a:cs typeface="+mn-cs"/>
              </a:rPr>
              <a:t>pensato</a:t>
            </a:r>
            <a:r>
              <a:rPr lang="en-US" sz="882" b="0" i="0" kern="1200">
                <a:solidFill>
                  <a:schemeClr val="tx1"/>
                </a:solidFill>
                <a:effectLst/>
                <a:latin typeface="Segoe Sans Display" pitchFamily="2" charset="0"/>
                <a:ea typeface="+mn-ea"/>
                <a:cs typeface="+mn-cs"/>
              </a:rPr>
              <a:t> proprio per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supportare</a:t>
            </a:r>
            <a:r>
              <a:rPr lang="en-US" sz="882" b="0" i="0" kern="1200">
                <a:solidFill>
                  <a:schemeClr val="tx1"/>
                </a:solidFill>
                <a:effectLst/>
                <a:latin typeface="Segoe Sans Display" pitchFamily="2" charset="0"/>
                <a:ea typeface="+mn-ea"/>
                <a:cs typeface="+mn-cs"/>
              </a:rPr>
              <a:t> tutte le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devono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portare</a:t>
            </a:r>
            <a:r>
              <a:rPr lang="en-US" sz="882" b="0" i="0" kern="1200">
                <a:solidFill>
                  <a:schemeClr val="tx1"/>
                </a:solidFill>
                <a:effectLst/>
                <a:latin typeface="Segoe Sans Display" pitchFamily="2" charset="0"/>
                <a:ea typeface="+mn-ea"/>
                <a:cs typeface="+mn-cs"/>
              </a:rPr>
              <a:t> avanti il </a:t>
            </a:r>
            <a:r>
              <a:rPr lang="en-US" sz="882" b="0" i="0" kern="1200" err="1">
                <a:solidFill>
                  <a:schemeClr val="tx1"/>
                </a:solidFill>
                <a:effectLst/>
                <a:latin typeface="Segoe Sans Display" pitchFamily="2" charset="0"/>
                <a:ea typeface="+mn-ea"/>
                <a:cs typeface="+mn-cs"/>
              </a:rPr>
              <a:t>cambiamento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quindi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formatori</a:t>
            </a:r>
            <a:r>
              <a:rPr lang="en-US" sz="882" b="0" i="0" kern="1200">
                <a:solidFill>
                  <a:schemeClr val="tx1"/>
                </a:solidFill>
                <a:effectLst/>
                <a:latin typeface="Segoe Sans Display" pitchFamily="2" charset="0"/>
                <a:ea typeface="+mn-ea"/>
                <a:cs typeface="+mn-cs"/>
              </a:rPr>
              <a:t>, ambassador </a:t>
            </a:r>
            <a:r>
              <a:rPr lang="en-US" sz="882" b="0" i="0" kern="1200" err="1">
                <a:solidFill>
                  <a:schemeClr val="tx1"/>
                </a:solidFill>
                <a:effectLst/>
                <a:latin typeface="Segoe Sans Display" pitchFamily="2" charset="0"/>
                <a:ea typeface="+mn-ea"/>
                <a:cs typeface="+mn-cs"/>
              </a:rPr>
              <a:t>interni</a:t>
            </a:r>
            <a:r>
              <a:rPr lang="en-US" sz="882" b="0" i="0" kern="1200">
                <a:solidFill>
                  <a:schemeClr val="tx1"/>
                </a:solidFill>
                <a:effectLst/>
                <a:latin typeface="Segoe Sans Display" pitchFamily="2" charset="0"/>
                <a:ea typeface="+mn-ea"/>
                <a:cs typeface="+mn-cs"/>
              </a:rPr>
              <a:t> o team IT.</a:t>
            </a:r>
          </a:p>
          <a:p>
            <a:pPr fontAlgn="t"/>
            <a:r>
              <a:rPr lang="en-US" sz="882" b="0" i="0" kern="1200" err="1">
                <a:solidFill>
                  <a:schemeClr val="tx1"/>
                </a:solidFill>
                <a:effectLst/>
                <a:latin typeface="Segoe Sans Display" pitchFamily="2" charset="0"/>
                <a:ea typeface="+mn-ea"/>
                <a:cs typeface="+mn-cs"/>
              </a:rPr>
              <a:t>Offre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contenuti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pronti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all’uso</a:t>
            </a:r>
            <a:r>
              <a:rPr lang="en-US" sz="882" b="0" i="0" kern="1200">
                <a:solidFill>
                  <a:schemeClr val="tx1"/>
                </a:solidFill>
                <a:effectLst/>
                <a:latin typeface="Segoe Sans Display" pitchFamily="2" charset="0"/>
                <a:ea typeface="+mn-ea"/>
                <a:cs typeface="+mn-cs"/>
              </a:rPr>
              <a:t>, come slide, demo </a:t>
            </a:r>
            <a:r>
              <a:rPr lang="en-US" sz="882" b="0" i="0" kern="1200" err="1">
                <a:solidFill>
                  <a:schemeClr val="tx1"/>
                </a:solidFill>
                <a:effectLst/>
                <a:latin typeface="Segoe Sans Display" pitchFamily="2" charset="0"/>
                <a:ea typeface="+mn-ea"/>
                <a:cs typeface="+mn-cs"/>
              </a:rPr>
              <a:t>guidate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esercizi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pratici</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momenti</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verifica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dell’apprendimento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significa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non è </a:t>
            </a:r>
            <a:r>
              <a:rPr lang="en-US" sz="882" b="0" i="0" kern="1200" err="1">
                <a:solidFill>
                  <a:schemeClr val="tx1"/>
                </a:solidFill>
                <a:effectLst/>
                <a:latin typeface="Segoe Sans Display" pitchFamily="2" charset="0"/>
                <a:ea typeface="+mn-ea"/>
                <a:cs typeface="+mn-cs"/>
              </a:rPr>
              <a:t>necessario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costruire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tutto</a:t>
            </a:r>
            <a:r>
              <a:rPr lang="en-US" sz="882" b="0" i="0" kern="1200">
                <a:solidFill>
                  <a:schemeClr val="tx1"/>
                </a:solidFill>
                <a:effectLst/>
                <a:latin typeface="Segoe Sans Display" pitchFamily="2" charset="0"/>
                <a:ea typeface="+mn-ea"/>
                <a:cs typeface="+mn-cs"/>
              </a:rPr>
              <a:t> da zero ogni volta.</a:t>
            </a:r>
          </a:p>
          <a:p>
            <a:pPr fontAlgn="t"/>
            <a:r>
              <a:rPr lang="en-US" sz="882" b="0" i="0" kern="1200">
                <a:solidFill>
                  <a:schemeClr val="tx1"/>
                </a:solidFill>
                <a:effectLst/>
                <a:latin typeface="Segoe Sans Display" pitchFamily="2" charset="0"/>
                <a:ea typeface="+mn-ea"/>
                <a:cs typeface="+mn-cs"/>
              </a:rPr>
              <a:t>Dal punto di vista del change management, il </a:t>
            </a:r>
            <a:r>
              <a:rPr lang="en-US" sz="882" b="0" i="0" kern="1200" err="1">
                <a:solidFill>
                  <a:schemeClr val="tx1"/>
                </a:solidFill>
                <a:effectLst/>
                <a:latin typeface="Segoe Sans Display" pitchFamily="2" charset="0"/>
                <a:ea typeface="+mn-ea"/>
                <a:cs typeface="+mn-cs"/>
              </a:rPr>
              <a:t>valore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principale</a:t>
            </a:r>
            <a:r>
              <a:rPr lang="en-US" sz="882" b="0" i="0" kern="1200">
                <a:solidFill>
                  <a:schemeClr val="tx1"/>
                </a:solidFill>
                <a:effectLst/>
                <a:latin typeface="Segoe Sans Display" pitchFamily="2" charset="0"/>
                <a:ea typeface="+mn-ea"/>
                <a:cs typeface="+mn-cs"/>
              </a:rPr>
              <a:t> è </a:t>
            </a:r>
            <a:r>
              <a:rPr lang="en-US" sz="882" b="0" i="0" kern="1200" err="1">
                <a:solidFill>
                  <a:schemeClr val="tx1"/>
                </a:solidFill>
                <a:effectLst/>
                <a:latin typeface="Segoe Sans Display" pitchFamily="2" charset="0"/>
                <a:ea typeface="+mn-ea"/>
                <a:cs typeface="+mn-cs"/>
              </a:rPr>
              <a:t>nella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standardizzazione</a:t>
            </a:r>
            <a:r>
              <a:rPr lang="en-US" sz="882" b="0" i="0" kern="1200">
                <a:solidFill>
                  <a:schemeClr val="tx1"/>
                </a:solidFill>
                <a:effectLst/>
                <a:latin typeface="Segoe Sans Display" pitchFamily="2" charset="0"/>
                <a:ea typeface="+mn-ea"/>
                <a:cs typeface="+mn-cs"/>
              </a:rPr>
              <a:t>. Tutti </a:t>
            </a:r>
            <a:r>
              <a:rPr lang="en-US" sz="882" b="0" i="0" kern="1200" err="1">
                <a:solidFill>
                  <a:schemeClr val="tx1"/>
                </a:solidFill>
                <a:effectLst/>
                <a:latin typeface="Segoe Sans Display" pitchFamily="2" charset="0"/>
                <a:ea typeface="+mn-ea"/>
                <a:cs typeface="+mn-cs"/>
              </a:rPr>
              <a:t>parlano</a:t>
            </a:r>
            <a:r>
              <a:rPr lang="en-US" sz="882" b="0" i="0" kern="1200">
                <a:solidFill>
                  <a:schemeClr val="tx1"/>
                </a:solidFill>
                <a:effectLst/>
                <a:latin typeface="Segoe Sans Display" pitchFamily="2" charset="0"/>
                <a:ea typeface="+mn-ea"/>
                <a:cs typeface="+mn-cs"/>
              </a:rPr>
              <a:t> di Copilot </a:t>
            </a:r>
            <a:r>
              <a:rPr lang="en-US" sz="882" b="0" i="0" kern="1200" err="1">
                <a:solidFill>
                  <a:schemeClr val="tx1"/>
                </a:solidFill>
                <a:effectLst/>
                <a:latin typeface="Segoe Sans Display" pitchFamily="2" charset="0"/>
                <a:ea typeface="+mn-ea"/>
                <a:cs typeface="+mn-cs"/>
              </a:rPr>
              <a:t>nello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stesso</a:t>
            </a:r>
            <a:r>
              <a:rPr lang="en-US" sz="882" b="0" i="0" kern="1200">
                <a:solidFill>
                  <a:schemeClr val="tx1"/>
                </a:solidFill>
                <a:effectLst/>
                <a:latin typeface="Segoe Sans Display" pitchFamily="2" charset="0"/>
                <a:ea typeface="+mn-ea"/>
                <a:cs typeface="+mn-cs"/>
              </a:rPr>
              <a:t> modo, con lo </a:t>
            </a:r>
            <a:r>
              <a:rPr lang="en-US" sz="882" b="0" i="0" kern="1200" err="1">
                <a:solidFill>
                  <a:schemeClr val="tx1"/>
                </a:solidFill>
                <a:effectLst/>
                <a:latin typeface="Segoe Sans Display" pitchFamily="2" charset="0"/>
                <a:ea typeface="+mn-ea"/>
                <a:cs typeface="+mn-cs"/>
              </a:rPr>
              <a:t>stesso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livello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qualità</a:t>
            </a:r>
            <a:r>
              <a:rPr lang="en-US" sz="882" b="0" i="0" kern="1200">
                <a:solidFill>
                  <a:schemeClr val="tx1"/>
                </a:solidFill>
                <a:effectLst/>
                <a:latin typeface="Segoe Sans Display" pitchFamily="2" charset="0"/>
                <a:ea typeface="+mn-ea"/>
                <a:cs typeface="+mn-cs"/>
              </a:rPr>
              <a:t> e con </a:t>
            </a:r>
            <a:r>
              <a:rPr lang="en-US" sz="882" b="0" i="0" kern="1200" err="1">
                <a:solidFill>
                  <a:schemeClr val="tx1"/>
                </a:solidFill>
                <a:effectLst/>
                <a:latin typeface="Segoe Sans Display" pitchFamily="2" charset="0"/>
                <a:ea typeface="+mn-ea"/>
                <a:cs typeface="+mn-cs"/>
              </a:rPr>
              <a:t>gli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stessi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messaggi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chiave</a:t>
            </a:r>
            <a:r>
              <a:rPr lang="en-US" sz="882" b="0" i="0" kern="1200">
                <a:solidFill>
                  <a:schemeClr val="tx1"/>
                </a:solidFill>
                <a:effectLst/>
                <a:latin typeface="Segoe Sans Display" pitchFamily="2" charset="0"/>
                <a:ea typeface="+mn-ea"/>
                <a:cs typeface="+mn-cs"/>
              </a:rPr>
              <a:t>.</a:t>
            </a:r>
          </a:p>
          <a:p>
            <a:pPr fontAlgn="t"/>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permette</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passare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rapidamente</a:t>
            </a:r>
            <a:r>
              <a:rPr lang="en-US" sz="882" b="0" i="0" kern="1200">
                <a:solidFill>
                  <a:schemeClr val="tx1"/>
                </a:solidFill>
                <a:effectLst/>
                <a:latin typeface="Segoe Sans Display" pitchFamily="2" charset="0"/>
                <a:ea typeface="+mn-ea"/>
                <a:cs typeface="+mn-cs"/>
              </a:rPr>
              <a:t> da poche </a:t>
            </a:r>
            <a:r>
              <a:rPr lang="en-US" sz="882" b="0" i="0" kern="1200" err="1">
                <a:solidFill>
                  <a:schemeClr val="tx1"/>
                </a:solidFill>
                <a:effectLst/>
                <a:latin typeface="Segoe Sans Display" pitchFamily="2" charset="0"/>
                <a:ea typeface="+mn-ea"/>
                <a:cs typeface="+mn-cs"/>
              </a:rPr>
              <a:t>iniziative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pilota</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diffusione</a:t>
            </a:r>
            <a:r>
              <a:rPr lang="en-US" sz="882" b="0" i="0" kern="1200">
                <a:solidFill>
                  <a:schemeClr val="tx1"/>
                </a:solidFill>
                <a:effectLst/>
                <a:latin typeface="Segoe Sans Display" pitchFamily="2" charset="0"/>
                <a:ea typeface="+mn-ea"/>
                <a:cs typeface="+mn-cs"/>
              </a:rPr>
              <a:t> molto </a:t>
            </a:r>
            <a:r>
              <a:rPr lang="en-US" sz="882" b="0" i="0" kern="1200" err="1">
                <a:solidFill>
                  <a:schemeClr val="tx1"/>
                </a:solidFill>
                <a:effectLst/>
                <a:latin typeface="Segoe Sans Display" pitchFamily="2" charset="0"/>
                <a:ea typeface="+mn-ea"/>
                <a:cs typeface="+mn-cs"/>
              </a:rPr>
              <a:t>più</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ampia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all’interno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dell’organizzazione</a:t>
            </a:r>
            <a:r>
              <a:rPr lang="en-US" sz="882" b="0" i="0" kern="1200">
                <a:solidFill>
                  <a:schemeClr val="tx1"/>
                </a:solidFill>
                <a:effectLst/>
                <a:latin typeface="Segoe Sans Display" pitchFamily="2" charset="0"/>
                <a:ea typeface="+mn-ea"/>
                <a:cs typeface="+mn-cs"/>
              </a:rPr>
              <a:t>.</a:t>
            </a:r>
          </a:p>
          <a:p>
            <a:pPr fontAlgn="t"/>
            <a:r>
              <a:rPr lang="en-US" sz="882" b="0" i="0" kern="1200">
                <a:solidFill>
                  <a:schemeClr val="tx1"/>
                </a:solidFill>
                <a:effectLst/>
                <a:latin typeface="Segoe Sans Display" pitchFamily="2" charset="0"/>
                <a:ea typeface="+mn-ea"/>
                <a:cs typeface="+mn-cs"/>
              </a:rPr>
              <a:t>In </a:t>
            </a:r>
            <a:r>
              <a:rPr lang="en-US" sz="882" b="0" i="0" kern="1200" err="1">
                <a:solidFill>
                  <a:schemeClr val="tx1"/>
                </a:solidFill>
                <a:effectLst/>
                <a:latin typeface="Segoe Sans Display" pitchFamily="2" charset="0"/>
                <a:ea typeface="+mn-ea"/>
                <a:cs typeface="+mn-cs"/>
              </a:rPr>
              <a:t>sintesi</a:t>
            </a:r>
            <a:r>
              <a:rPr lang="en-US" sz="882" b="0" i="0" kern="1200">
                <a:solidFill>
                  <a:schemeClr val="tx1"/>
                </a:solidFill>
                <a:effectLst/>
                <a:latin typeface="Segoe Sans Display" pitchFamily="2" charset="0"/>
                <a:ea typeface="+mn-ea"/>
                <a:cs typeface="+mn-cs"/>
              </a:rPr>
              <a:t>, il Trainer Kit </a:t>
            </a:r>
            <a:r>
              <a:rPr lang="en-US" sz="882" b="0" i="0" kern="1200" err="1">
                <a:solidFill>
                  <a:schemeClr val="tx1"/>
                </a:solidFill>
                <a:effectLst/>
                <a:latin typeface="Segoe Sans Display" pitchFamily="2" charset="0"/>
                <a:ea typeface="+mn-ea"/>
                <a:cs typeface="+mn-cs"/>
              </a:rPr>
              <a:t>accelera</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formazione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perché</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rende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immediatamente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disponibili</a:t>
            </a:r>
            <a:r>
              <a:rPr lang="en-US" sz="882" b="0" i="0" kern="1200">
                <a:solidFill>
                  <a:schemeClr val="tx1"/>
                </a:solidFill>
                <a:effectLst/>
                <a:latin typeface="Segoe Sans Display" pitchFamily="2" charset="0"/>
                <a:ea typeface="+mn-ea"/>
                <a:cs typeface="+mn-cs"/>
              </a:rPr>
              <a:t> asset </a:t>
            </a:r>
            <a:r>
              <a:rPr lang="en-US" sz="882" b="0" i="0" kern="1200" err="1">
                <a:solidFill>
                  <a:schemeClr val="tx1"/>
                </a:solidFill>
                <a:effectLst/>
                <a:latin typeface="Segoe Sans Display" pitchFamily="2" charset="0"/>
                <a:ea typeface="+mn-ea"/>
                <a:cs typeface="+mn-cs"/>
              </a:rPr>
              <a:t>maturi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pronti</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essere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utilizzati</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replicati</a:t>
            </a:r>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112800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Sia nel Trainer Kit sia nel Success Kit trovate questi primi dieci prompt da provare. Sono pensati come starter kit: quando attivate un utente, potete inviarglieli, magari con cadenza settimanale, per dargli subito un'idea delle potenzialita' dello strumento.</a:t>
            </a:r>
          </a:p>
          <a:p>
            <a:r>
              <a:rPr lang="it-IT" dirty="0"/>
              <a:t>Si va dal fare una domanda al riassumere un documento, dal generare idee al creare immagini, fino a tradurre un messaggio.</a:t>
            </a:r>
          </a:p>
          <a:p>
            <a:r>
              <a:rPr lang="it-IT" dirty="0"/>
              <a:t>Spesso il problema non e' avere lo strumento, ma sapere da dove iniziare: questi prompt servono proprio a quello.</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397793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068D2-DE29-BC56-21C3-386A9784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E2A24-1225-451B-A69F-8483F0DBC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D9EBA-B588-6684-4DA6-78872D63F6C5}"/>
              </a:ext>
            </a:extLst>
          </p:cNvPr>
          <p:cNvSpPr>
            <a:spLocks noGrp="1"/>
          </p:cNvSpPr>
          <p:nvPr>
            <p:ph type="body" idx="1"/>
          </p:nvPr>
        </p:nvSpPr>
        <p:spPr/>
        <p:txBody>
          <a:bodyPr/>
          <a:lstStyle/>
          <a:p>
            <a:pPr rtl="0" fontAlgn="base"/>
            <a:r>
              <a:rPr lang="it-IT" sz="882" b="0" i="0" u="none" strike="noStrike" kern="1200">
                <a:solidFill>
                  <a:schemeClr val="tx1"/>
                </a:solidFill>
                <a:effectLst/>
                <a:latin typeface="Segoe Sans Display" pitchFamily="2" charset="0"/>
                <a:ea typeface="+mn-ea"/>
                <a:cs typeface="+mn-cs"/>
              </a:rPr>
              <a:t>Una serie di </a:t>
            </a:r>
            <a:r>
              <a:rPr lang="it-IT" sz="882" b="1" i="0" u="none" strike="noStrike" kern="1200">
                <a:solidFill>
                  <a:schemeClr val="tx1"/>
                </a:solidFill>
                <a:effectLst/>
                <a:latin typeface="Segoe Sans Display" pitchFamily="2" charset="0"/>
                <a:ea typeface="+mn-ea"/>
                <a:cs typeface="+mn-cs"/>
              </a:rPr>
              <a:t>10 video brevi </a:t>
            </a:r>
            <a:r>
              <a:rPr lang="it-IT" sz="882" b="0" i="0" u="none" strike="noStrike" kern="1200">
                <a:solidFill>
                  <a:schemeClr val="tx1"/>
                </a:solidFill>
                <a:effectLst/>
                <a:latin typeface="Segoe Sans Display" pitchFamily="2" charset="0"/>
                <a:ea typeface="+mn-ea"/>
                <a:cs typeface="+mn-cs"/>
              </a:rPr>
              <a:t>(pochi minuti ciascuno) per accompagnare gli utenti passo </a:t>
            </a:r>
            <a:r>
              <a:rPr lang="it-IT" sz="882" b="0" i="0" u="none" strike="noStrike" kern="1200" err="1">
                <a:solidFill>
                  <a:schemeClr val="tx1"/>
                </a:solidFill>
                <a:effectLst/>
                <a:latin typeface="Segoe Sans Display" pitchFamily="2" charset="0"/>
                <a:ea typeface="+mn-ea"/>
                <a:cs typeface="+mn-cs"/>
              </a:rPr>
              <a:t>passo</a:t>
            </a:r>
            <a:r>
              <a:rPr lang="it-IT" sz="882" b="0" i="0" u="none" strike="noStrike" kern="1200">
                <a:solidFill>
                  <a:schemeClr val="tx1"/>
                </a:solidFill>
                <a:effectLst/>
                <a:latin typeface="Segoe Sans Display" pitchFamily="2" charset="0"/>
                <a:ea typeface="+mn-ea"/>
                <a:cs typeface="+mn-cs"/>
              </a:rPr>
              <a:t> su:</a:t>
            </a:r>
            <a:r>
              <a:rPr lang="en-US" sz="882" b="0" i="0" kern="1200">
                <a:solidFill>
                  <a:schemeClr val="tx1"/>
                </a:solidFill>
                <a:effectLst/>
                <a:latin typeface="Segoe Sans Display" pitchFamily="2" charset="0"/>
                <a:ea typeface="+mn-ea"/>
                <a:cs typeface="+mn-cs"/>
              </a:rPr>
              <a:t>​</a:t>
            </a:r>
          </a:p>
          <a:p>
            <a:pPr rtl="0" fontAlgn="base"/>
            <a:endParaRPr lang="en-US" sz="882" b="0" i="0" kern="1200">
              <a:solidFill>
                <a:schemeClr val="tx1"/>
              </a:solidFill>
              <a:effectLst/>
              <a:latin typeface="Segoe Sans Display" pitchFamily="2" charset="0"/>
              <a:ea typeface="+mn-ea"/>
              <a:cs typeface="+mn-cs"/>
            </a:endParaRP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Cos’è </a:t>
            </a:r>
            <a:r>
              <a:rPr lang="it-IT" sz="882" b="0" i="0" u="none" strike="noStrike" kern="1200" err="1">
                <a:solidFill>
                  <a:schemeClr val="tx1"/>
                </a:solidFill>
                <a:effectLst/>
                <a:latin typeface="Segoe Sans Display" pitchFamily="2" charset="0"/>
                <a:ea typeface="+mn-ea"/>
                <a:cs typeface="+mn-cs"/>
              </a:rPr>
              <a:t>Copilot</a:t>
            </a:r>
            <a:r>
              <a:rPr lang="it-IT" sz="882" b="0" i="0" u="none" strike="noStrike" kern="1200">
                <a:solidFill>
                  <a:schemeClr val="tx1"/>
                </a:solidFill>
                <a:effectLst/>
                <a:latin typeface="Segoe Sans Display" pitchFamily="2" charset="0"/>
                <a:ea typeface="+mn-ea"/>
                <a:cs typeface="+mn-cs"/>
              </a:rPr>
              <a:t> Chat e differenza con Microsoft </a:t>
            </a:r>
            <a:r>
              <a:rPr lang="it-IT" sz="882" b="0" i="0" u="none" strike="noStrike" kern="1200" err="1">
                <a:solidFill>
                  <a:schemeClr val="tx1"/>
                </a:solidFill>
                <a:effectLst/>
                <a:latin typeface="Segoe Sans Display" pitchFamily="2" charset="0"/>
                <a:ea typeface="+mn-ea"/>
                <a:cs typeface="+mn-cs"/>
              </a:rPr>
              <a:t>Copilot</a:t>
            </a:r>
            <a:r>
              <a:rPr lang="it-IT"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Accesso e utilizzo (Teams, Windows, ecc.)</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Interfaccia e tecniche di </a:t>
            </a:r>
            <a:r>
              <a:rPr lang="it-IT" sz="882" b="0" i="0" u="none" strike="noStrike" kern="1200" err="1">
                <a:solidFill>
                  <a:schemeClr val="tx1"/>
                </a:solidFill>
                <a:effectLst/>
                <a:latin typeface="Segoe Sans Display" pitchFamily="2" charset="0"/>
                <a:ea typeface="+mn-ea"/>
                <a:cs typeface="+mn-cs"/>
              </a:rPr>
              <a:t>prompting</a:t>
            </a:r>
            <a:r>
              <a:rPr lang="it-IT" sz="882" b="0" i="0" u="none" strike="noStrike" kern="1200">
                <a:solidFill>
                  <a:schemeClr val="tx1"/>
                </a:solidFill>
                <a:effectLst/>
                <a:latin typeface="Segoe Sans Display" pitchFamily="2" charset="0"/>
                <a:ea typeface="+mn-ea"/>
                <a:cs typeface="+mn-cs"/>
              </a:rPr>
              <a:t> efficace</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Sicurezza e protezione dei dati aziendali</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Funzionalità avanzate (GPT-5, Memory, Temporary Chat)</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Utilizzo in Outlook (sintesi, scrittura, triage email)</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Creazione di contenuti (video, infografiche, banner)</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r>
              <a:rPr lang="it-IT" sz="882" b="0" i="0" u="none" strike="noStrike" kern="1200">
                <a:solidFill>
                  <a:schemeClr val="tx1"/>
                </a:solidFill>
                <a:effectLst/>
                <a:latin typeface="Segoe Sans Display" pitchFamily="2" charset="0"/>
                <a:ea typeface="+mn-ea"/>
                <a:cs typeface="+mn-cs"/>
              </a:rPr>
              <a:t>Agenti (</a:t>
            </a:r>
            <a:r>
              <a:rPr lang="it-IT" sz="882" b="0" i="0" u="none" strike="noStrike" kern="1200" err="1">
                <a:solidFill>
                  <a:schemeClr val="tx1"/>
                </a:solidFill>
                <a:effectLst/>
                <a:latin typeface="Segoe Sans Display" pitchFamily="2" charset="0"/>
                <a:ea typeface="+mn-ea"/>
                <a:cs typeface="+mn-cs"/>
              </a:rPr>
              <a:t>pre-built</a:t>
            </a:r>
            <a:r>
              <a:rPr lang="it-IT" sz="882" b="0" i="0" u="none" strike="noStrike" kern="1200">
                <a:solidFill>
                  <a:schemeClr val="tx1"/>
                </a:solidFill>
                <a:effectLst/>
                <a:latin typeface="Segoe Sans Display" pitchFamily="2" charset="0"/>
                <a:ea typeface="+mn-ea"/>
                <a:cs typeface="+mn-cs"/>
              </a:rPr>
              <a:t> e custom)</a:t>
            </a:r>
            <a:r>
              <a:rPr lang="en-US" sz="882" b="0" i="0" kern="1200">
                <a:solidFill>
                  <a:schemeClr val="tx1"/>
                </a:solidFill>
                <a:effectLst/>
                <a:latin typeface="Segoe Sans Display" pitchFamily="2" charset="0"/>
                <a:ea typeface="+mn-ea"/>
                <a:cs typeface="+mn-cs"/>
              </a:rPr>
              <a:t>​</a:t>
            </a:r>
          </a:p>
          <a:p>
            <a:pPr marL="171450" indent="-171450" rtl="0" fontAlgn="base">
              <a:buFont typeface="Arial" panose="020B0604020202020204" pitchFamily="34" charset="0"/>
              <a:buChar char="•"/>
            </a:pPr>
            <a:endParaRPr lang="en-US" sz="882" b="0" i="0" kern="1200">
              <a:solidFill>
                <a:schemeClr val="tx1"/>
              </a:solidFill>
              <a:effectLst/>
              <a:latin typeface="Segoe Sans Display" pitchFamily="2" charset="0"/>
              <a:ea typeface="+mn-ea"/>
              <a:cs typeface="+mn-cs"/>
            </a:endParaRPr>
          </a:p>
          <a:p>
            <a:pPr rtl="0" fontAlgn="base"/>
            <a:r>
              <a:rPr lang="it-IT" sz="882" b="1" i="0" u="none" strike="noStrike" kern="1200">
                <a:solidFill>
                  <a:schemeClr val="tx1"/>
                </a:solidFill>
                <a:effectLst/>
                <a:latin typeface="Segoe Sans Display" pitchFamily="2" charset="0"/>
                <a:ea typeface="+mn-ea"/>
                <a:cs typeface="+mn-cs"/>
              </a:rPr>
              <a:t>Disponibili in 6 lingue:</a:t>
            </a:r>
            <a:r>
              <a:rPr lang="it-IT" sz="882" b="0" i="0" u="none" strike="noStrike" kern="1200">
                <a:solidFill>
                  <a:schemeClr val="tx1"/>
                </a:solidFill>
                <a:effectLst/>
                <a:latin typeface="Segoe Sans Display" pitchFamily="2" charset="0"/>
                <a:ea typeface="+mn-ea"/>
                <a:cs typeface="+mn-cs"/>
              </a:rPr>
              <a:t> Italiano, Inglese, Tedesco, Francese, Spagnolo e Portoghese. </a:t>
            </a:r>
            <a:r>
              <a:rPr lang="en-US" sz="882" b="0" i="0" kern="1200">
                <a:solidFill>
                  <a:schemeClr val="tx1"/>
                </a:solidFill>
                <a:effectLst/>
                <a:latin typeface="Segoe Sans Display" pitchFamily="2" charset="0"/>
                <a:ea typeface="+mn-ea"/>
                <a:cs typeface="+mn-cs"/>
              </a:rPr>
              <a:t>​</a:t>
            </a:r>
          </a:p>
          <a:p>
            <a:pPr rtl="0" fontAlgn="base"/>
            <a:r>
              <a:rPr lang="it-IT" sz="882" b="0" i="0" u="none" strike="noStrike" kern="1200">
                <a:solidFill>
                  <a:schemeClr val="tx1"/>
                </a:solidFill>
                <a:effectLst/>
                <a:latin typeface="Segoe Sans Display" pitchFamily="2" charset="0"/>
                <a:ea typeface="+mn-ea"/>
                <a:cs typeface="+mn-cs"/>
              </a:rPr>
              <a:t>👉 </a:t>
            </a:r>
            <a:r>
              <a:rPr lang="it-IT" sz="882" b="1" i="0" u="sng" strike="noStrike" kern="1200">
                <a:solidFill>
                  <a:schemeClr val="tx1"/>
                </a:solidFill>
                <a:effectLst/>
                <a:latin typeface="Segoe Sans Display" pitchFamily="2" charset="0"/>
                <a:ea typeface="+mn-ea"/>
                <a:cs typeface="+mn-cs"/>
                <a:hlinkClick r:id="rId3"/>
              </a:rPr>
              <a:t>https://aka.ms/CopilotChatPills</a:t>
            </a:r>
            <a:endParaRPr lang="it-IT" sz="882" b="0" i="0" kern="1200">
              <a:solidFill>
                <a:schemeClr val="tx1"/>
              </a:solidFill>
              <a:effectLst/>
              <a:latin typeface="Segoe Sans Display" pitchFamily="2" charset="0"/>
              <a:ea typeface="+mn-ea"/>
              <a:cs typeface="+mn-cs"/>
            </a:endParaRPr>
          </a:p>
          <a:p>
            <a:endParaRPr lang="en-US"/>
          </a:p>
        </p:txBody>
      </p:sp>
      <p:sp>
        <p:nvSpPr>
          <p:cNvPr id="4" name="Header Placeholder 3">
            <a:extLst>
              <a:ext uri="{FF2B5EF4-FFF2-40B4-BE49-F238E27FC236}">
                <a16:creationId xmlns:a16="http://schemas.microsoft.com/office/drawing/2014/main" id="{BDA7599A-66BB-7D24-D105-0E84EA02AD9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6CFA27-5A31-1854-918A-1BF9CAB6436F}"/>
              </a:ext>
            </a:extLst>
          </p:cNvPr>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1F679412-288D-3AE7-94F8-557F068A59D1}"/>
              </a:ext>
            </a:extLst>
          </p:cNvPr>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a:extLst>
              <a:ext uri="{FF2B5EF4-FFF2-40B4-BE49-F238E27FC236}">
                <a16:creationId xmlns:a16="http://schemas.microsoft.com/office/drawing/2014/main" id="{1485C60F-F16B-AA62-7D4B-B0917F6DA261}"/>
              </a:ext>
            </a:extLst>
          </p:cNvPr>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70206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Come dicevo, questa e' una delle sessioni del Customer Hub. Vi invito a visitare il portale per restare aggiornati sui prossimi eventi e per recuperare i contenuti on demand.</a:t>
            </a:r>
          </a:p>
          <a:p>
            <a:r>
              <a:rPr lang="it-IT" dirty="0"/>
              <a:t>Le slide di oggi saranno scaricabili e i link che vedete sono tutti pubblici, quindi potrete rivederli con calma anche dopo la sessione.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47308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 parte una breve animazione che ci introduce alla Galleria dei prompt. Lasciamo scorrere la sequenza e poi vediamo nel dettaglio di cosa si tratta.</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1060780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Continuiamo con l'animazione della Galleria dei prompt. Tra poco entriamo nel merito di come si accede e di come la si puo' usare nel lavoro quotidiano.</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846720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Quando non si sa da dove iniziare, la Galleria dei prompt e' uno strumento molto utile: e' una raccolta curata da Microsoft di prompt predefiniti e ottimizzati.</a:t>
            </a:r>
          </a:p>
          <a:p>
            <a:r>
              <a:rPr lang="it-IT" dirty="0"/>
              <a:t>Si accede cliccando sui tre puntini sotto lo spazio del prompt e si possono filtrare per attivita', ruolo o tipo di lavoro.</a:t>
            </a:r>
          </a:p>
          <a:p>
            <a:r>
              <a:rPr lang="it-IT" dirty="0"/>
              <a:t>Cosa molto comoda: potete anche salvare i vostri prompt e condividerli con i colleghi del team.</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788055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Ancora un passaggio di animazione sulla Galleria dei prompt, per mostrare come ci si muove tra le diverse categorie prima di passare allo strumento successivo.</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4240233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D1D7-4DA7-F532-5AAE-C4F0F3A77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0E834-B53D-FFD6-3875-9F7BC2C33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FD050-DA2E-A5B8-2832-D8931D9DD2B8}"/>
              </a:ext>
            </a:extLst>
          </p:cNvPr>
          <p:cNvSpPr>
            <a:spLocks noGrp="1"/>
          </p:cNvSpPr>
          <p:nvPr>
            <p:ph type="body" idx="1"/>
          </p:nvPr>
        </p:nvSpPr>
        <p:spPr/>
        <p:txBody>
          <a:bodyPr/>
          <a:lstStyle/>
          <a:p>
            <a:r>
              <a:rPr lang="it-IT" dirty="0"/>
              <a:t>Un altro strumento molto potente e' l'agente Prompt Coach, anche questo pronto all'uso e sviluppato da Microsoft. Aiuta a trasformare una richiesta che contiene solo l'obiettivo in un prompt completo.</a:t>
            </a:r>
          </a:p>
          <a:p>
            <a:r>
              <a:rPr lang="it-IT" dirty="0"/>
              <a:t>Fa qualche domanda all'utente e restituisce un prompt ben strutturato, pronto da copiare e incollare nella chat.</a:t>
            </a:r>
          </a:p>
          <a:p>
            <a:r>
              <a:rPr lang="it-IT" dirty="0"/>
              <a:t>Il bello e' che, usandolo, si impara anche a scrivere prompt migliori: si accede dall'agent store cercando 'Prompt Coach'.</a:t>
            </a:r>
          </a:p>
          <a:p>
            <a:endParaRPr lang="it-IT" dirty="0"/>
          </a:p>
        </p:txBody>
      </p:sp>
      <p:sp>
        <p:nvSpPr>
          <p:cNvPr id="4" name="Header Placeholder 3">
            <a:extLst>
              <a:ext uri="{FF2B5EF4-FFF2-40B4-BE49-F238E27FC236}">
                <a16:creationId xmlns:a16="http://schemas.microsoft.com/office/drawing/2014/main" id="{F34C3346-C5F4-E23D-BA93-3C0F821C7D9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D243588-1AD2-16DD-8FCC-291F3E8E103E}"/>
              </a:ext>
            </a:extLst>
          </p:cNvPr>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0A66F95A-5ABD-927A-9D9A-E1C508E91812}"/>
              </a:ext>
            </a:extLst>
          </p:cNvPr>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a:extLst>
              <a:ext uri="{FF2B5EF4-FFF2-40B4-BE49-F238E27FC236}">
                <a16:creationId xmlns:a16="http://schemas.microsoft.com/office/drawing/2014/main" id="{3DD7208E-5BE0-9C07-A7E5-B43142D020D1}"/>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59381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93FE2-56D5-EDA7-82FC-3B9F4FFC6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5E401-5E5C-18DB-DE4A-1DBEFC101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22878-EA1A-79A7-D5C8-16A05E48D301}"/>
              </a:ext>
            </a:extLst>
          </p:cNvPr>
          <p:cNvSpPr>
            <a:spLocks noGrp="1"/>
          </p:cNvSpPr>
          <p:nvPr>
            <p:ph type="body" idx="1"/>
          </p:nvPr>
        </p:nvSpPr>
        <p:spPr/>
        <p:txBody>
          <a:bodyPr/>
          <a:lstStyle/>
          <a:p>
            <a:r>
              <a:rPr lang="it-IT" dirty="0"/>
              <a:t>Lasciamo scorrere l'animazione che mostra il Prompt Coach in azione, da una richiesta minima fino a un prompt completo di obiettivo, contesto, fonte e aspettative.</a:t>
            </a:r>
          </a:p>
          <a:p>
            <a:endParaRPr lang="it-IT" dirty="0"/>
          </a:p>
        </p:txBody>
      </p:sp>
      <p:sp>
        <p:nvSpPr>
          <p:cNvPr id="4" name="Header Placeholder 3">
            <a:extLst>
              <a:ext uri="{FF2B5EF4-FFF2-40B4-BE49-F238E27FC236}">
                <a16:creationId xmlns:a16="http://schemas.microsoft.com/office/drawing/2014/main" id="{030B832E-0569-A6AD-AEFD-5FCFBFC1568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37B058D-0729-AB58-1256-75F4B598E5B3}"/>
              </a:ext>
            </a:extLst>
          </p:cNvPr>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BCA562D6-84B6-D1C2-8A69-000073DC74D7}"/>
              </a:ext>
            </a:extLst>
          </p:cNvPr>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a:extLst>
              <a:ext uri="{FF2B5EF4-FFF2-40B4-BE49-F238E27FC236}">
                <a16:creationId xmlns:a16="http://schemas.microsoft.com/office/drawing/2014/main" id="{E3A6DB60-8C59-D407-B0E9-48498072F37F}"/>
              </a:ext>
            </a:extLst>
          </p:cNvPr>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627662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libreria di scenari e' una raccolta divisa per settore, ruolo e funzione che da' un'idea concreta di come usare Copilot nella propria giornata lavorativa.</a:t>
            </a:r>
          </a:p>
          <a:p>
            <a:r>
              <a:rPr lang="it-IT" dirty="0"/>
              <a:t>Si filtra per prodotto - in questo caso Copilot Chat - e per ruolo, ad esempio marketing, e si possono scaricare guide in formato PowerPoint con KPI di esempio e casi d'uso tipici.</a:t>
            </a:r>
          </a:p>
          <a:p>
            <a:r>
              <a:rPr lang="it-IT" dirty="0"/>
              <a:t>Tipicamente si parte proprio da qui per far emergere i casi d'uso insieme ai Champions e ai trainer, mettendo a terra il valore per ciascun team.</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3084176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 scorre l'animazione della libreria di scenari, che mostra come navigare tra settori e ruoli per trovare lo scenario piu' vicino alla propria situazione lavorativa.</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655231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Eccoci all'ultimo blocco dell'agenda: i prossimi passi e gli inviti all'azione. Vediamo insieme le risorse da consultare dopo la sessione e come continuare il percorso di adozione.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77168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850">
                <a:latin typeface="Calibri"/>
                <a:ea typeface="Calibri"/>
                <a:cs typeface="Calibri"/>
              </a:rPr>
              <a:t>Ecco una lista di risorse che potete consultare dopo la sessione di oggi. Vedrai i link relativi a gran parte di ciò che abbiamo trattato oggi:   Le 10 cose da provare, Arte del prompt, galleria dei prompt.   </a:t>
            </a:r>
          </a:p>
          <a:p>
            <a:r>
              <a:rPr lang="it-it" sz="850">
                <a:latin typeface="Calibri"/>
                <a:ea typeface="Calibri"/>
                <a:cs typeface="Calibri"/>
              </a:rPr>
              <a:t>Ma c'è anche un link ad altre ottime risorse come la libreria degli scenari e il nostro sito di adozione.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425048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Facciamo subito chiarezza sulla differenza tra i due strumenti. Copilot Chat e' la versione inclusa nell'abbonamento Microsoft 365: una chat IA sicura, basata sul web e sui file che le forniamo come riferimento.</a:t>
            </a:r>
          </a:p>
          <a:p>
            <a:r>
              <a:rPr lang="it-IT" dirty="0"/>
              <a:t>Microsoft 365 Copilot e' invece la suite premium, a 30 dollari per utente al mese, che aggiunge l'accesso ai dati aziendali con il Work IQ, le competenze avanzate nelle app e gli agenti.</a:t>
            </a:r>
          </a:p>
          <a:p>
            <a:r>
              <a:rPr lang="it-IT" dirty="0"/>
              <a:t>Oggi ci concentriamo sulla Copilot Chat, quella gia' disponibile per i vostri utenti.</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956977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Microsoft offre molteplici opzioni di supporto, da partner a FastTrack a supporto unificato, per aiutare a pianificare, implementare e scalare Copilot Chat in modo efficace in tutta la tua organizzazione.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Ci sono altre sessioni Customer Hub in arrivo, che coprono Copilot Chat e temi più ampi sull'IA. Queste sessioni sono pensate per mantenerti aggiornato mentre le capacità continuano a evolversi.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228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Il </a:t>
            </a:r>
            <a:r>
              <a:rPr lang="en-US" sz="882" b="0" i="0" kern="1200" err="1">
                <a:solidFill>
                  <a:schemeClr val="tx1"/>
                </a:solidFill>
                <a:effectLst/>
                <a:latin typeface="Segoe Sans Display" pitchFamily="2" charset="0"/>
                <a:ea typeface="+mn-ea"/>
                <a:cs typeface="+mn-cs"/>
              </a:rPr>
              <a:t>programma</a:t>
            </a:r>
            <a:r>
              <a:rPr lang="en-US" sz="882" b="0" i="0" kern="1200">
                <a:solidFill>
                  <a:schemeClr val="tx1"/>
                </a:solidFill>
                <a:effectLst/>
                <a:latin typeface="Segoe Sans Display" pitchFamily="2" charset="0"/>
                <a:ea typeface="+mn-ea"/>
                <a:cs typeface="+mn-cs"/>
              </a:rPr>
              <a:t> Champion </a:t>
            </a:r>
            <a:r>
              <a:rPr lang="en-US" sz="882" b="0" i="0" kern="1200" err="1">
                <a:solidFill>
                  <a:schemeClr val="tx1"/>
                </a:solidFill>
                <a:effectLst/>
                <a:latin typeface="Segoe Sans Display" pitchFamily="2" charset="0"/>
                <a:ea typeface="+mn-ea"/>
                <a:cs typeface="+mn-cs"/>
              </a:rPr>
              <a:t>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basa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sull’idea</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identificare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all’interno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dell’organizzazione</a:t>
            </a:r>
            <a:r>
              <a:rPr lang="en-US" sz="882" b="0" i="0" kern="1200">
                <a:solidFill>
                  <a:schemeClr val="tx1"/>
                </a:solidFill>
                <a:effectLst/>
                <a:latin typeface="Segoe Sans Display" pitchFamily="2" charset="0"/>
                <a:ea typeface="+mn-ea"/>
                <a:cs typeface="+mn-cs"/>
              </a:rPr>
              <a:t> delle figure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diventino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punti</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riferimento</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colleghi</a:t>
            </a:r>
            <a:r>
              <a:rPr lang="en-US" sz="882" b="0" i="0" kern="1200">
                <a:solidFill>
                  <a:schemeClr val="tx1"/>
                </a:solidFill>
                <a:effectLst/>
                <a:latin typeface="Segoe Sans Display" pitchFamily="2" charset="0"/>
                <a:ea typeface="+mn-ea"/>
                <a:cs typeface="+mn-cs"/>
              </a:rPr>
              <a:t>. Non </a:t>
            </a:r>
            <a:r>
              <a:rPr lang="en-US" sz="882" b="0" i="0" kern="1200" err="1">
                <a:solidFill>
                  <a:schemeClr val="tx1"/>
                </a:solidFill>
                <a:effectLst/>
                <a:latin typeface="Segoe Sans Display" pitchFamily="2" charset="0"/>
                <a:ea typeface="+mn-ea"/>
                <a:cs typeface="+mn-cs"/>
              </a:rPr>
              <a:t>esperti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tecnici</a:t>
            </a:r>
            <a:r>
              <a:rPr lang="en-US" sz="882" b="0" i="0" kern="1200">
                <a:solidFill>
                  <a:schemeClr val="tx1"/>
                </a:solidFill>
                <a:effectLst/>
                <a:latin typeface="Segoe Sans Display" pitchFamily="2" charset="0"/>
                <a:ea typeface="+mn-ea"/>
                <a:cs typeface="+mn-cs"/>
              </a:rPr>
              <a:t>, ma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 motivate, </a:t>
            </a:r>
            <a:r>
              <a:rPr lang="en-US" sz="882" b="0" i="0" kern="1200" err="1">
                <a:solidFill>
                  <a:schemeClr val="tx1"/>
                </a:solidFill>
                <a:effectLst/>
                <a:latin typeface="Segoe Sans Display" pitchFamily="2" charset="0"/>
                <a:ea typeface="+mn-ea"/>
                <a:cs typeface="+mn-cs"/>
              </a:rPr>
              <a:t>credibili</a:t>
            </a:r>
            <a:r>
              <a:rPr lang="en-US" sz="882" b="0" i="0" kern="1200">
                <a:solidFill>
                  <a:schemeClr val="tx1"/>
                </a:solidFill>
                <a:effectLst/>
                <a:latin typeface="Segoe Sans Display" pitchFamily="2" charset="0"/>
                <a:ea typeface="+mn-ea"/>
                <a:cs typeface="+mn-cs"/>
              </a:rPr>
              <a:t> e vicine al </a:t>
            </a:r>
            <a:r>
              <a:rPr lang="en-US" sz="882" b="0" i="0" kern="1200" err="1">
                <a:solidFill>
                  <a:schemeClr val="tx1"/>
                </a:solidFill>
                <a:effectLst/>
                <a:latin typeface="Segoe Sans Display" pitchFamily="2" charset="0"/>
                <a:ea typeface="+mn-ea"/>
                <a:cs typeface="+mn-cs"/>
              </a:rPr>
              <a:t>contesto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operativo</a:t>
            </a:r>
            <a:r>
              <a:rPr lang="en-US" sz="882" b="0" i="0" kern="1200">
                <a:solidFill>
                  <a:schemeClr val="tx1"/>
                </a:solidFill>
                <a:effectLst/>
                <a:latin typeface="Segoe Sans Display" pitchFamily="2" charset="0"/>
                <a:ea typeface="+mn-ea"/>
                <a:cs typeface="+mn-cs"/>
              </a:rPr>
              <a:t>. </a:t>
            </a: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err="1">
                <a:solidFill>
                  <a:schemeClr val="tx1"/>
                </a:solidFill>
                <a:effectLst/>
                <a:latin typeface="Segoe Sans Display" pitchFamily="2" charset="0"/>
                <a:ea typeface="+mn-ea"/>
                <a:cs typeface="+mn-cs"/>
              </a:rPr>
              <a:t>Queste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vengono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formate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supportate</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diffondere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l’uso</a:t>
            </a:r>
            <a:r>
              <a:rPr lang="en-US" sz="882" b="0" i="0" kern="1200">
                <a:solidFill>
                  <a:schemeClr val="tx1"/>
                </a:solidFill>
                <a:effectLst/>
                <a:latin typeface="Segoe Sans Display" pitchFamily="2" charset="0"/>
                <a:ea typeface="+mn-ea"/>
                <a:cs typeface="+mn-cs"/>
              </a:rPr>
              <a:t> di Copilot Chat, </a:t>
            </a:r>
            <a:r>
              <a:rPr lang="en-US" sz="882" b="0" i="0" kern="1200" err="1">
                <a:solidFill>
                  <a:schemeClr val="tx1"/>
                </a:solidFill>
                <a:effectLst/>
                <a:latin typeface="Segoe Sans Display" pitchFamily="2" charset="0"/>
                <a:ea typeface="+mn-ea"/>
                <a:cs typeface="+mn-cs"/>
              </a:rPr>
              <a:t>aiutare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colleghi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nei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primi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passi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condividere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buone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pratiche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raccogliere</a:t>
            </a:r>
            <a:r>
              <a:rPr lang="en-US" sz="882" b="0" i="0" kern="1200">
                <a:solidFill>
                  <a:schemeClr val="tx1"/>
                </a:solidFill>
                <a:effectLst/>
                <a:latin typeface="Segoe Sans Display" pitchFamily="2" charset="0"/>
                <a:ea typeface="+mn-ea"/>
                <a:cs typeface="+mn-cs"/>
              </a:rPr>
              <a:t> feedback </a:t>
            </a:r>
            <a:r>
              <a:rPr lang="en-US" sz="882" b="0" i="0" kern="1200" err="1">
                <a:solidFill>
                  <a:schemeClr val="tx1"/>
                </a:solidFill>
                <a:effectLst/>
                <a:latin typeface="Segoe Sans Display" pitchFamily="2" charset="0"/>
                <a:ea typeface="+mn-ea"/>
                <a:cs typeface="+mn-cs"/>
              </a:rPr>
              <a:t>reali</a:t>
            </a:r>
            <a:r>
              <a:rPr lang="en-US" sz="882" b="0" i="0" kern="1200">
                <a:solidFill>
                  <a:schemeClr val="tx1"/>
                </a:solidFill>
                <a:effectLst/>
                <a:latin typeface="Segoe Sans Display" pitchFamily="2" charset="0"/>
                <a:ea typeface="+mn-ea"/>
                <a:cs typeface="+mn-cs"/>
              </a:rPr>
              <a:t> dal campo.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La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mette</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disposizione</a:t>
            </a:r>
            <a:r>
              <a:rPr lang="en-US" sz="882" b="0" i="0" kern="1200">
                <a:solidFill>
                  <a:schemeClr val="tx1"/>
                </a:solidFill>
                <a:effectLst/>
                <a:latin typeface="Segoe Sans Display" pitchFamily="2" charset="0"/>
                <a:ea typeface="+mn-ea"/>
                <a:cs typeface="+mn-cs"/>
              </a:rPr>
              <a:t> tutte le </a:t>
            </a:r>
            <a:r>
              <a:rPr lang="en-US" sz="882" b="0" i="0" kern="1200" err="1">
                <a:solidFill>
                  <a:schemeClr val="tx1"/>
                </a:solidFill>
                <a:effectLst/>
                <a:latin typeface="Segoe Sans Display" pitchFamily="2" charset="0"/>
                <a:ea typeface="+mn-ea"/>
                <a:cs typeface="+mn-cs"/>
              </a:rPr>
              <a:t>basi</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farlo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combinando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formazione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strutturata</a:t>
            </a:r>
            <a:r>
              <a:rPr lang="en-US" sz="882" b="0" i="0" kern="1200">
                <a:solidFill>
                  <a:schemeClr val="tx1"/>
                </a:solidFill>
                <a:effectLst/>
                <a:latin typeface="Segoe Sans Display" pitchFamily="2" charset="0"/>
                <a:ea typeface="+mn-ea"/>
                <a:cs typeface="+mn-cs"/>
              </a:rPr>
              <a:t>, accesso a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community </a:t>
            </a:r>
            <a:r>
              <a:rPr lang="en-US" sz="882" b="0" i="0" kern="1200" err="1">
                <a:solidFill>
                  <a:schemeClr val="tx1"/>
                </a:solidFill>
                <a:effectLst/>
                <a:latin typeface="Segoe Sans Display" pitchFamily="2" charset="0"/>
                <a:ea typeface="+mn-ea"/>
                <a:cs typeface="+mn-cs"/>
              </a:rPr>
              <a:t>globale</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esperti</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altri</a:t>
            </a:r>
            <a:r>
              <a:rPr lang="en-US" sz="882" b="0" i="0" kern="1200">
                <a:solidFill>
                  <a:schemeClr val="tx1"/>
                </a:solidFill>
                <a:effectLst/>
                <a:latin typeface="Segoe Sans Display" pitchFamily="2" charset="0"/>
                <a:ea typeface="+mn-ea"/>
                <a:cs typeface="+mn-cs"/>
              </a:rPr>
              <a:t> Champion, e </a:t>
            </a:r>
            <a:r>
              <a:rPr lang="en-US" sz="882" b="0" i="0" kern="1200" err="1">
                <a:solidFill>
                  <a:schemeClr val="tx1"/>
                </a:solidFill>
                <a:effectLst/>
                <a:latin typeface="Segoe Sans Display" pitchFamily="2" charset="0"/>
                <a:ea typeface="+mn-ea"/>
                <a:cs typeface="+mn-cs"/>
              </a:rPr>
              <a:t>risorse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pratiche</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supportare</a:t>
            </a:r>
            <a:r>
              <a:rPr lang="en-US" sz="882" b="0" i="0" kern="1200">
                <a:solidFill>
                  <a:schemeClr val="tx1"/>
                </a:solidFill>
                <a:effectLst/>
                <a:latin typeface="Segoe Sans Display" pitchFamily="2" charset="0"/>
                <a:ea typeface="+mn-ea"/>
                <a:cs typeface="+mn-cs"/>
              </a:rPr>
              <a:t> rollout e </a:t>
            </a:r>
            <a:r>
              <a:rPr lang="en-US" sz="882" b="0" i="0" kern="1200" err="1">
                <a:solidFill>
                  <a:schemeClr val="tx1"/>
                </a:solidFill>
                <a:effectLst/>
                <a:latin typeface="Segoe Sans Display" pitchFamily="2" charset="0"/>
                <a:ea typeface="+mn-ea"/>
                <a:cs typeface="+mn-cs"/>
              </a:rPr>
              <a:t>iniziative</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adozione</a:t>
            </a:r>
            <a:r>
              <a:rPr lang="en-US" sz="882" b="0" i="0" kern="1200">
                <a:solidFill>
                  <a:schemeClr val="tx1"/>
                </a:solidFill>
                <a:effectLst/>
                <a:latin typeface="Segoe Sans Display" pitchFamily="2" charset="0"/>
                <a:ea typeface="+mn-ea"/>
                <a:cs typeface="+mn-cs"/>
              </a:rPr>
              <a: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Il </a:t>
            </a:r>
            <a:r>
              <a:rPr lang="en-US" sz="882" b="0" i="0" kern="1200" err="1">
                <a:solidFill>
                  <a:schemeClr val="tx1"/>
                </a:solidFill>
                <a:effectLst/>
                <a:latin typeface="Segoe Sans Display" pitchFamily="2" charset="0"/>
                <a:ea typeface="+mn-ea"/>
                <a:cs typeface="+mn-cs"/>
              </a:rPr>
              <a:t>motivo</a:t>
            </a:r>
            <a:r>
              <a:rPr lang="en-US" sz="882" b="0" i="0" kern="1200">
                <a:solidFill>
                  <a:schemeClr val="tx1"/>
                </a:solidFill>
                <a:effectLst/>
                <a:latin typeface="Segoe Sans Display" pitchFamily="2" charset="0"/>
                <a:ea typeface="+mn-ea"/>
                <a:cs typeface="+mn-cs"/>
              </a:rPr>
              <a:t> per cui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approccio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funziona</a:t>
            </a:r>
            <a:r>
              <a:rPr lang="en-US" sz="882" b="0" i="0" kern="1200">
                <a:solidFill>
                  <a:schemeClr val="tx1"/>
                </a:solidFill>
                <a:effectLst/>
                <a:latin typeface="Segoe Sans Display" pitchFamily="2" charset="0"/>
                <a:ea typeface="+mn-ea"/>
                <a:cs typeface="+mn-cs"/>
              </a:rPr>
              <a:t> è molto semplice: le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fidano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più</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colleghi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messaggi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istituzionali</a:t>
            </a:r>
            <a:r>
              <a:rPr lang="en-US" sz="882" b="0" i="0" kern="1200">
                <a:solidFill>
                  <a:schemeClr val="tx1"/>
                </a:solidFill>
                <a:effectLst/>
                <a:latin typeface="Segoe Sans Display" pitchFamily="2" charset="0"/>
                <a:ea typeface="+mn-ea"/>
                <a:cs typeface="+mn-cs"/>
              </a:rPr>
              <a: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In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modo il </a:t>
            </a:r>
            <a:r>
              <a:rPr lang="en-US" sz="882" b="0" i="0" kern="1200" err="1">
                <a:solidFill>
                  <a:schemeClr val="tx1"/>
                </a:solidFill>
                <a:effectLst/>
                <a:latin typeface="Segoe Sans Display" pitchFamily="2" charset="0"/>
                <a:ea typeface="+mn-ea"/>
                <a:cs typeface="+mn-cs"/>
              </a:rPr>
              <a:t>cambiamento</a:t>
            </a:r>
            <a:r>
              <a:rPr lang="en-US" sz="882" b="0" i="0" kern="1200">
                <a:solidFill>
                  <a:schemeClr val="tx1"/>
                </a:solidFill>
                <a:effectLst/>
                <a:latin typeface="Segoe Sans Display" pitchFamily="2" charset="0"/>
                <a:ea typeface="+mn-ea"/>
                <a:cs typeface="+mn-cs"/>
              </a:rPr>
              <a:t> non </a:t>
            </a:r>
            <a:r>
              <a:rPr lang="en-US" sz="882" b="0" i="0" kern="1200" err="1">
                <a:solidFill>
                  <a:schemeClr val="tx1"/>
                </a:solidFill>
                <a:effectLst/>
                <a:latin typeface="Segoe Sans Display" pitchFamily="2" charset="0"/>
                <a:ea typeface="+mn-ea"/>
                <a:cs typeface="+mn-cs"/>
              </a:rPr>
              <a:t>viene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percepito</a:t>
            </a:r>
            <a:r>
              <a:rPr lang="en-US" sz="882" b="0" i="0" kern="1200">
                <a:solidFill>
                  <a:schemeClr val="tx1"/>
                </a:solidFill>
                <a:effectLst/>
                <a:latin typeface="Segoe Sans Display" pitchFamily="2" charset="0"/>
                <a:ea typeface="+mn-ea"/>
                <a:cs typeface="+mn-cs"/>
              </a:rPr>
              <a:t> come </a:t>
            </a:r>
            <a:r>
              <a:rPr lang="en-US" sz="882" b="0" i="0" kern="1200" err="1">
                <a:solidFill>
                  <a:schemeClr val="tx1"/>
                </a:solidFill>
                <a:effectLst/>
                <a:latin typeface="Segoe Sans Display" pitchFamily="2" charset="0"/>
                <a:ea typeface="+mn-ea"/>
                <a:cs typeface="+mn-cs"/>
              </a:rPr>
              <a:t>qualcosa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imposto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dall’alto</a:t>
            </a:r>
            <a:r>
              <a:rPr lang="en-US" sz="882" b="0" i="0" kern="1200">
                <a:solidFill>
                  <a:schemeClr val="tx1"/>
                </a:solidFill>
                <a:effectLst/>
                <a:latin typeface="Segoe Sans Display" pitchFamily="2" charset="0"/>
                <a:ea typeface="+mn-ea"/>
                <a:cs typeface="+mn-cs"/>
              </a:rPr>
              <a:t>, ma come </a:t>
            </a:r>
            <a:r>
              <a:rPr lang="en-US" sz="882" b="0" i="0" kern="1200" err="1">
                <a:solidFill>
                  <a:schemeClr val="tx1"/>
                </a:solidFill>
                <a:effectLst/>
                <a:latin typeface="Segoe Sans Display" pitchFamily="2" charset="0"/>
                <a:ea typeface="+mn-ea"/>
                <a:cs typeface="+mn-cs"/>
              </a:rPr>
              <a:t>qualcosa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nasce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cresce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dall’interno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dell’organizzazione</a:t>
            </a:r>
            <a:r>
              <a:rPr lang="en-US" sz="882" b="0" i="0" kern="1200">
                <a:solidFill>
                  <a:schemeClr val="tx1"/>
                </a:solidFill>
                <a:effectLst/>
                <a:latin typeface="Segoe Sans Display" pitchFamily="2" charset="0"/>
                <a:ea typeface="+mn-ea"/>
                <a:cs typeface="+mn-cs"/>
              </a:rPr>
              <a:t>.</a:t>
            </a:r>
          </a:p>
          <a:p>
            <a:pPr fontAlgn="t"/>
            <a:r>
              <a:rPr lang="en-US" sz="882" b="0" i="0" kern="1200">
                <a:solidFill>
                  <a:schemeClr val="tx1"/>
                </a:solidFill>
                <a:effectLst/>
                <a:latin typeface="Segoe Sans Display" pitchFamily="2" charset="0"/>
                <a:ea typeface="+mn-ea"/>
                <a:cs typeface="+mn-cs"/>
              </a:rPr>
              <a:t>Il </a:t>
            </a:r>
            <a:r>
              <a:rPr lang="en-US" sz="882" b="0" i="0" kern="1200" err="1">
                <a:solidFill>
                  <a:schemeClr val="tx1"/>
                </a:solidFill>
                <a:effectLst/>
                <a:latin typeface="Segoe Sans Display" pitchFamily="2" charset="0"/>
                <a:ea typeface="+mn-ea"/>
                <a:cs typeface="+mn-cs"/>
              </a:rPr>
              <a:t>messaggio</a:t>
            </a:r>
            <a:r>
              <a:rPr lang="en-US" sz="882" b="0" i="0" kern="1200">
                <a:solidFill>
                  <a:schemeClr val="tx1"/>
                </a:solidFill>
                <a:effectLst/>
                <a:latin typeface="Segoe Sans Display" pitchFamily="2" charset="0"/>
                <a:ea typeface="+mn-ea"/>
                <a:cs typeface="+mn-cs"/>
              </a:rPr>
              <a:t> finale è </a:t>
            </a:r>
            <a:r>
              <a:rPr lang="en-US" sz="882" b="0" i="0" kern="1200" err="1">
                <a:solidFill>
                  <a:schemeClr val="tx1"/>
                </a:solidFill>
                <a:effectLst/>
                <a:latin typeface="Segoe Sans Display" pitchFamily="2" charset="0"/>
                <a:ea typeface="+mn-ea"/>
                <a:cs typeface="+mn-cs"/>
              </a:rPr>
              <a:t>chiaro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l’adozione</a:t>
            </a:r>
            <a:r>
              <a:rPr lang="en-US" sz="882" b="0" i="0" kern="1200">
                <a:solidFill>
                  <a:schemeClr val="tx1"/>
                </a:solidFill>
                <a:effectLst/>
                <a:latin typeface="Segoe Sans Display" pitchFamily="2" charset="0"/>
                <a:ea typeface="+mn-ea"/>
                <a:cs typeface="+mn-cs"/>
              </a:rPr>
              <a:t> non è </a:t>
            </a:r>
            <a:r>
              <a:rPr lang="en-US" sz="882" b="0" i="0" kern="1200" err="1">
                <a:solidFill>
                  <a:schemeClr val="tx1"/>
                </a:solidFill>
                <a:effectLst/>
                <a:latin typeface="Segoe Sans Display" pitchFamily="2" charset="0"/>
                <a:ea typeface="+mn-ea"/>
                <a:cs typeface="+mn-cs"/>
              </a:rPr>
              <a:t>guidata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dalla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tecnologia</a:t>
            </a:r>
            <a:r>
              <a:rPr lang="en-US" sz="882" b="0" i="0" kern="1200">
                <a:solidFill>
                  <a:schemeClr val="tx1"/>
                </a:solidFill>
                <a:effectLst/>
                <a:latin typeface="Segoe Sans Display" pitchFamily="2" charset="0"/>
                <a:ea typeface="+mn-ea"/>
                <a:cs typeface="+mn-cs"/>
              </a:rPr>
              <a:t>, ma </a:t>
            </a:r>
            <a:r>
              <a:rPr lang="en-US" sz="882" b="0" i="0" kern="1200" err="1">
                <a:solidFill>
                  <a:schemeClr val="tx1"/>
                </a:solidFill>
                <a:effectLst/>
                <a:latin typeface="Segoe Sans Display" pitchFamily="2" charset="0"/>
                <a:ea typeface="+mn-ea"/>
                <a:cs typeface="+mn-cs"/>
              </a:rPr>
              <a:t>dalle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persone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rendono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concreta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nel</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lavoro</a:t>
            </a:r>
            <a:r>
              <a:rPr lang="en-US" sz="882" b="0" i="0" kern="1200">
                <a:solidFill>
                  <a:schemeClr val="tx1"/>
                </a:solidFill>
                <a:effectLst/>
                <a:latin typeface="Segoe Sans Display" pitchFamily="2" charset="0"/>
                <a:ea typeface="+mn-ea"/>
                <a:cs typeface="+mn-cs"/>
              </a:rPr>
              <a:t> di tutti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giorni</a:t>
            </a:r>
            <a:r>
              <a:rPr lang="en-US" sz="882" b="0" i="0" kern="1200">
                <a:solidFill>
                  <a:schemeClr val="tx1"/>
                </a:solidFill>
                <a:effectLst/>
                <a:latin typeface="Segoe Sans Display" pitchFamily="2" charset="0"/>
                <a:ea typeface="+mn-ea"/>
                <a:cs typeface="+mn-cs"/>
              </a:rPr>
              <a:t>.</a:t>
            </a:r>
          </a:p>
          <a:p>
            <a:pPr fontAlgn="t"/>
            <a:endParaRPr lang="en-US" sz="882" b="0" i="0" kern="1200">
              <a:solidFill>
                <a:schemeClr val="tx1"/>
              </a:solidFill>
              <a:effectLst/>
              <a:latin typeface="Segoe Sans Display" pitchFamily="2" charset="0"/>
              <a:ea typeface="+mn-ea"/>
              <a:cs typeface="+mn-cs"/>
            </a:endParaRPr>
          </a:p>
          <a:p>
            <a:pPr fontAlgn="t"/>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3784533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Siamo arrivati alla fine. Vi ringraziamo davvero per la partecipazione. Prima di salutarci, vi chiediamo un piccolo favore: dedicateci un momento per lasciare un feedback sulla sessione, scansionando il QR code o visitando il link del sondaggio.</a:t>
            </a:r>
          </a:p>
          <a:p>
            <a:r>
              <a:rPr lang="it-IT" dirty="0"/>
              <a:t>Il vostro riscontro e' fondamentale per aiutarci a migliorare e ad allinearci sempre di piu' alle vostre aspettative.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2246328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Apriamo ora lo spazio dedicato alle domande e risposte. Potete prenotarvi alzando la mano: vi abiliteremo il microfono per fare la vostra domanda dal vivo.</a:t>
            </a:r>
          </a:p>
          <a:p>
            <a:r>
              <a:rPr lang="it-IT" dirty="0"/>
              <a:t>In alternativa, se avete gia' scritto in chat, Lorenzo raccoglie le domande e le affrontiamo insieme. Nessuna domanda e' banale, quindi non esitate a chiedere.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3120716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Slide di chiusura, da usare come sfondo durante gli ultimi minuti di Q&amp;A o per i saluti finali.</a:t>
            </a:r>
          </a:p>
          <a:p>
            <a:r>
              <a:rPr lang="it-IT" dirty="0"/>
              <a:t>Se non emergono altre domande, ringraziamo i partecipanti, ricordiamo di lasciare il feedback e di visitare il Customer Hub per le prossime sessioni.</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113142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Due informazioni di servizio prima di entrare nel vivo. Durante la presentazione i microfoni e le webcam saranno disattivati, ma potete farci tutte le domande che volete tramite la chat: Lorenzo provera' a rispondere in tempo reale.</a:t>
            </a:r>
          </a:p>
          <a:p>
            <a:r>
              <a:rPr lang="it-IT" dirty="0"/>
              <a:t>Dopo la presentazione, invece, ci sara' uno spazio dedicato alle domande e risposte, in cui potrete alzare la mano, riattivare il microfono e intervenire dal vivo.</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5271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Ecco l'agenda di oggi. Partiamo da una panoramica di Microsoft 365 Copilot Chat, poi passiamo all'arte del prompt con le procedure consigliate per scrivere richieste efficaci.</a:t>
            </a:r>
          </a:p>
          <a:p>
            <a:r>
              <a:rPr lang="it-IT" dirty="0"/>
              <a:t>Nella seconda parte vediamo le best practice per l'adozione - dal Success Kit al Trainer Kit, dalla raccolta prompt al Prompt Coach fino alla libreria di scenari - e chiudiamo con i prossimi passi e gli inviti all'azione.</a:t>
            </a:r>
          </a:p>
          <a:p>
            <a:endParaRPr lang="it-IT"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90205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dirty="0"/>
              <a:t>Copilot e' di fatto l'interfaccia utente verso l'intelligenza artificiale. Agisce come un copilota: aiuta l'utente nelle attivita' quotidiane senza mai sostituirlo.</a:t>
            </a:r>
          </a:p>
          <a:p>
            <a:r>
              <a:rPr lang="it-IT" dirty="0"/>
              <a:t>Un concetto importante e' il modello di delega: Copilot agisce sempre per conto dell'utente e non accede mai a dati a cui l'utente stesso non avrebbe accesso.</a:t>
            </a:r>
          </a:p>
          <a:p>
            <a:r>
              <a:rPr lang="it-IT" dirty="0"/>
              <a:t>Risponde alle domande cercando le informazioni sul web o nei contenuti aziendali che condividiamo come allegati.</a:t>
            </a:r>
          </a:p>
          <a:p>
            <a:endParaRPr lang="it-IT"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E0A0F-24DF-32DE-9024-57ED3B635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D5F9C-6602-C2B0-7B6E-AC3DC69B1A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82D895-B314-148C-9185-30614DD75532}"/>
              </a:ext>
            </a:extLst>
          </p:cNvPr>
          <p:cNvSpPr>
            <a:spLocks noGrp="1"/>
          </p:cNvSpPr>
          <p:nvPr>
            <p:ph type="body" idx="1"/>
          </p:nvPr>
        </p:nvSpPr>
        <p:spPr/>
        <p:txBody>
          <a:bodyPr/>
          <a:lstStyle/>
          <a:p>
            <a:r>
              <a:rPr lang="it-IT" dirty="0"/>
              <a:t>Microsoft 365 Copilot Chat e' una chat IA sicura, basata sui modelli LLM piu' recenti di OpenAI. Microsoft ha l'impegno di rendere disponibili i nuovi modelli entro 30 giorni dal loro rilascio.</a:t>
            </a:r>
          </a:p>
          <a:p>
            <a:r>
              <a:rPr lang="it-IT" dirty="0"/>
              <a:t>Ma non e' solo uno strumento potente: e' anche sicuro, perche' protetto dagli stessi strumenti di sicurezza e privacy che gia' usate sulla piattaforma.</a:t>
            </a:r>
          </a:p>
          <a:p>
            <a:r>
              <a:rPr lang="it-IT" dirty="0"/>
              <a:t>E soprattutto e' incluso nell'abbonamento Microsoft 365, senza costi aggiuntivi.</a:t>
            </a:r>
          </a:p>
          <a:p>
            <a:endParaRPr lang="it-IT" dirty="0"/>
          </a:p>
        </p:txBody>
      </p:sp>
      <p:sp>
        <p:nvSpPr>
          <p:cNvPr id="4" name="Header Placeholder 3">
            <a:extLst>
              <a:ext uri="{FF2B5EF4-FFF2-40B4-BE49-F238E27FC236}">
                <a16:creationId xmlns:a16="http://schemas.microsoft.com/office/drawing/2014/main" id="{78A26423-A949-C95F-74FC-96A323CC122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ABB644F-A64F-5B48-6F04-D14A4C931B0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it-it"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195D9BE6-42D0-B3B3-FD98-AD58EDEF578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E5B7176D-984D-7185-6493-8245BCBBC15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821365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AAB2F-5561-691A-520E-6A45FAE17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D0AA5-48C4-2BDA-2CAF-E44358F13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3AD9A-35CC-0E11-7570-092605D6F6E9}"/>
              </a:ext>
            </a:extLst>
          </p:cNvPr>
          <p:cNvSpPr>
            <a:spLocks noGrp="1"/>
          </p:cNvSpPr>
          <p:nvPr>
            <p:ph type="body" idx="1"/>
          </p:nvPr>
        </p:nvSpPr>
        <p:spPr/>
        <p:txBody>
          <a:bodyPr/>
          <a:lstStyle/>
          <a:p>
            <a:r>
              <a:rPr lang="it-IT" dirty="0"/>
              <a:t>Parliamo di sicurezza, perche' e' uno dei motivi principali per scegliere Copilot Chat. Microsoft 365 mette a disposizione gli stessi strumenti che gia' conoscete: Purview per la compliance e Defender per la protezione.</a:t>
            </a:r>
          </a:p>
          <a:p>
            <a:r>
              <a:rPr lang="it-IT" dirty="0"/>
              <a:t>I dati sono cifrati e, soprattutto, non vengono utilizzati per addestrare o arricchire i modelli di base. A questo si aggiungono garanzie legali come il Copyright Commitment, il Data Protection Addendum e i Product Terms.</a:t>
            </a:r>
          </a:p>
          <a:p>
            <a:r>
              <a:rPr lang="it-IT" dirty="0"/>
              <a:t>In sintesi: siete voi a controllare i vostri dati.</a:t>
            </a:r>
          </a:p>
          <a:p>
            <a:endParaRPr lang="it-IT" dirty="0"/>
          </a:p>
        </p:txBody>
      </p:sp>
      <p:sp>
        <p:nvSpPr>
          <p:cNvPr id="4" name="Slide Number Placeholder 3">
            <a:extLst>
              <a:ext uri="{FF2B5EF4-FFF2-40B4-BE49-F238E27FC236}">
                <a16:creationId xmlns:a16="http://schemas.microsoft.com/office/drawing/2014/main" id="{219B81E5-3378-551D-E084-566A37E3D3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308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2.xml"/><Relationship Id="rId4" Type="http://schemas.microsoft.com/office/2007/relationships/hdphoto" Target="../media/hdphoto5.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94.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34.jpeg"/><Relationship Id="rId4" Type="http://schemas.microsoft.com/office/2007/relationships/hdphoto" Target="../media/hdphoto4.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2.xml"/><Relationship Id="rId5" Type="http://schemas.openxmlformats.org/officeDocument/2006/relationships/image" Target="../media/image59.jpeg"/><Relationship Id="rId4" Type="http://schemas.openxmlformats.org/officeDocument/2006/relationships/image" Target="../media/image5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5" Type="http://schemas.openxmlformats.org/officeDocument/2006/relationships/image" Target="../media/image68.jpeg"/><Relationship Id="rId4" Type="http://schemas.openxmlformats.org/officeDocument/2006/relationships/image" Target="../media/image6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510682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98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537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63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52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84319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3299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325499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8809684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5026039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597315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50541110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65988603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39214965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95171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661651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7/7/2026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144110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0039273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4946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1362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5513935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24451481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873374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085613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Grazie!</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4500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1531525"/>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D37B89-BBEE-1D6D-0CB4-2887DAE55BF8}"/>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022A6913-32FA-3175-2B8B-B7DFEEB209C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6" name="Rectangle 5">
              <a:extLst>
                <a:ext uri="{FF2B5EF4-FFF2-40B4-BE49-F238E27FC236}">
                  <a16:creationId xmlns:a16="http://schemas.microsoft.com/office/drawing/2014/main" id="{FA35B21F-3F76-3A2A-3F90-8BF863B82BCA}"/>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730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6F83-81FB-BACB-CEFB-9F1ACC3D9DF8}"/>
              </a:ext>
            </a:extLst>
          </p:cNvPr>
          <p:cNvSpPr>
            <a:spLocks noGrp="1"/>
          </p:cNvSpPr>
          <p:nvPr>
            <p:ph type="title"/>
          </p:nvPr>
        </p:nvSpPr>
        <p:spPr/>
        <p:txBody>
          <a:bodyPr/>
          <a:lstStyle/>
          <a:p>
            <a:r>
              <a:rPr lang="en"/>
              <a:t>Click to edit Master title style</a:t>
            </a:r>
          </a:p>
        </p:txBody>
      </p:sp>
      <p:sp>
        <p:nvSpPr>
          <p:cNvPr id="3" name="Date Placeholder 2">
            <a:extLst>
              <a:ext uri="{FF2B5EF4-FFF2-40B4-BE49-F238E27FC236}">
                <a16:creationId xmlns:a16="http://schemas.microsoft.com/office/drawing/2014/main" id="{B7771741-90B5-FFEA-9731-C1B605FA3360}"/>
              </a:ext>
            </a:extLst>
          </p:cNvPr>
          <p:cNvSpPr>
            <a:spLocks noGrp="1"/>
          </p:cNvSpPr>
          <p:nvPr>
            <p:ph type="dt" sz="half" idx="10"/>
          </p:nvPr>
        </p:nvSpPr>
        <p:spPr/>
        <p:txBody>
          <a:bodyPr/>
          <a:lstStyle/>
          <a:p>
            <a:fld id="{ACD3C264-5205-476B-A92E-21B60ED50D70}" type="datetimeFigureOut">
              <a:rPr lang="en-GB" smtClean="0"/>
              <a:t>07/07/2026</a:t>
            </a:fld>
            <a:endParaRPr lang="en-GB"/>
          </a:p>
        </p:txBody>
      </p:sp>
      <p:sp>
        <p:nvSpPr>
          <p:cNvPr id="4" name="Footer Placeholder 3">
            <a:extLst>
              <a:ext uri="{FF2B5EF4-FFF2-40B4-BE49-F238E27FC236}">
                <a16:creationId xmlns:a16="http://schemas.microsoft.com/office/drawing/2014/main" id="{65A0D81B-F80E-5FC7-3F71-FA3D364393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4390F9-AABF-2DA8-BE1A-8657ADE87B67}"/>
              </a:ext>
            </a:extLst>
          </p:cNvPr>
          <p:cNvSpPr>
            <a:spLocks noGrp="1"/>
          </p:cNvSpPr>
          <p:nvPr>
            <p:ph type="sldNum" sz="quarter" idx="12"/>
          </p:nvPr>
        </p:nvSpPr>
        <p:spPr/>
        <p:txBody>
          <a:bodyPr/>
          <a:lstStyle/>
          <a:p>
            <a:fld id="{6B761C99-F56F-4EE3-A4BF-FF29C1C4EB95}" type="slidenum">
              <a:rPr lang="en-GB" smtClean="0"/>
              <a:t>‹#›</a:t>
            </a:fld>
            <a:endParaRPr lang="en-GB"/>
          </a:p>
        </p:txBody>
      </p:sp>
    </p:spTree>
    <p:extLst>
      <p:ext uri="{BB962C8B-B14F-4D97-AF65-F5344CB8AC3E}">
        <p14:creationId xmlns:p14="http://schemas.microsoft.com/office/powerpoint/2010/main" val="418553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3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95800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992411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97875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47832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4229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21218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14613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0559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528688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295382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878497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073329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11029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75508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443881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7433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009009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335132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85401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0726504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32153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19405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71797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0846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7447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62398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79275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35401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14877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89460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78758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7690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35185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4114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01804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53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39773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531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36465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487912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891074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93468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971541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561768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78688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33427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43472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29399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43663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45783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184483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09038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76376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745323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1.xml"/><Relationship Id="rId21" Type="http://schemas.openxmlformats.org/officeDocument/2006/relationships/slideLayout" Target="../slideLayouts/slideLayout66.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63" Type="http://schemas.openxmlformats.org/officeDocument/2006/relationships/slideLayout" Target="../slideLayouts/slideLayout108.xml"/><Relationship Id="rId68" Type="http://schemas.openxmlformats.org/officeDocument/2006/relationships/slideLayout" Target="../slideLayouts/slideLayout113.xml"/><Relationship Id="rId16" Type="http://schemas.openxmlformats.org/officeDocument/2006/relationships/slideLayout" Target="../slideLayouts/slideLayout6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66" Type="http://schemas.openxmlformats.org/officeDocument/2006/relationships/slideLayout" Target="../slideLayouts/slideLayout111.xml"/><Relationship Id="rId74" Type="http://schemas.openxmlformats.org/officeDocument/2006/relationships/slideLayout" Target="../slideLayouts/slideLayout119.xml"/><Relationship Id="rId79" Type="http://schemas.openxmlformats.org/officeDocument/2006/relationships/theme" Target="../theme/theme2.xml"/><Relationship Id="rId5" Type="http://schemas.openxmlformats.org/officeDocument/2006/relationships/slideLayout" Target="../slideLayouts/slideLayout50.xml"/><Relationship Id="rId61" Type="http://schemas.openxmlformats.org/officeDocument/2006/relationships/slideLayout" Target="../slideLayouts/slideLayout106.xml"/><Relationship Id="rId19" Type="http://schemas.openxmlformats.org/officeDocument/2006/relationships/slideLayout" Target="../slideLayouts/slideLayout6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64" Type="http://schemas.openxmlformats.org/officeDocument/2006/relationships/slideLayout" Target="../slideLayouts/slideLayout109.xml"/><Relationship Id="rId69" Type="http://schemas.openxmlformats.org/officeDocument/2006/relationships/slideLayout" Target="../slideLayouts/slideLayout114.xml"/><Relationship Id="rId77" Type="http://schemas.openxmlformats.org/officeDocument/2006/relationships/slideLayout" Target="../slideLayouts/slideLayout122.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72" Type="http://schemas.openxmlformats.org/officeDocument/2006/relationships/slideLayout" Target="../slideLayouts/slideLayout117.xml"/><Relationship Id="rId80" Type="http://schemas.openxmlformats.org/officeDocument/2006/relationships/image" Target="../media/image2.svg"/><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67" Type="http://schemas.openxmlformats.org/officeDocument/2006/relationships/slideLayout" Target="../slideLayouts/slideLayout112.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62" Type="http://schemas.openxmlformats.org/officeDocument/2006/relationships/slideLayout" Target="../slideLayouts/slideLayout107.xml"/><Relationship Id="rId70" Type="http://schemas.openxmlformats.org/officeDocument/2006/relationships/slideLayout" Target="../slideLayouts/slideLayout115.xml"/><Relationship Id="rId75" Type="http://schemas.openxmlformats.org/officeDocument/2006/relationships/slideLayout" Target="../slideLayouts/slideLayout120.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slideLayout" Target="../slideLayouts/slideLayout105.xml"/><Relationship Id="rId65" Type="http://schemas.openxmlformats.org/officeDocument/2006/relationships/slideLayout" Target="../slideLayouts/slideLayout110.xml"/><Relationship Id="rId73" Type="http://schemas.openxmlformats.org/officeDocument/2006/relationships/slideLayout" Target="../slideLayouts/slideLayout118.xml"/><Relationship Id="rId78" Type="http://schemas.openxmlformats.org/officeDocument/2006/relationships/slideLayout" Target="../slideLayouts/slideLayout123.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9" Type="http://schemas.openxmlformats.org/officeDocument/2006/relationships/slideLayout" Target="../slideLayouts/slideLayout84.xml"/><Relationship Id="rId34" Type="http://schemas.openxmlformats.org/officeDocument/2006/relationships/slideLayout" Target="../slideLayouts/slideLayout79.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6" Type="http://schemas.openxmlformats.org/officeDocument/2006/relationships/slideLayout" Target="../slideLayouts/slideLayout121.xml"/><Relationship Id="rId7" Type="http://schemas.openxmlformats.org/officeDocument/2006/relationships/slideLayout" Target="../slideLayouts/slideLayout52.xml"/><Relationship Id="rId71" Type="http://schemas.openxmlformats.org/officeDocument/2006/relationships/slideLayout" Target="../slideLayouts/slideLayout116.xml"/><Relationship Id="rId2" Type="http://schemas.openxmlformats.org/officeDocument/2006/relationships/slideLayout" Target="../slideLayouts/slideLayout47.xml"/><Relationship Id="rId2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7"/>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8"/>
              </a:ext>
            </a:extLst>
          </a:blip>
          <a:srcRect/>
          <a:stretch/>
        </p:blipFill>
        <p:spPr>
          <a:xfrm rot="5400000">
            <a:off x="9509919" y="2743200"/>
            <a:ext cx="6858000" cy="1371600"/>
          </a:xfrm>
          <a:prstGeom prst="rect">
            <a:avLst/>
          </a:prstGeom>
        </p:spPr>
      </p:pic>
      <p:sp>
        <p:nvSpPr>
          <p:cNvPr id="4" name="TextBox 3">
            <a:extLst>
              <a:ext uri="{FF2B5EF4-FFF2-40B4-BE49-F238E27FC236}">
                <a16:creationId xmlns:a16="http://schemas.microsoft.com/office/drawing/2014/main" id="{507B6E97-9F75-35F8-3941-1992724566AE}"/>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925" r:id="rId41"/>
    <p:sldLayoutId id="2147485927" r:id="rId42"/>
    <p:sldLayoutId id="2147485928" r:id="rId43"/>
    <p:sldLayoutId id="2147485929" r:id="rId44"/>
    <p:sldLayoutId id="2147485930"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0"/>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E46F3919-33E7-1702-850B-F8246206AD36}"/>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2451060916"/>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 id="2147485858" r:id="rId12"/>
    <p:sldLayoutId id="2147485859" r:id="rId13"/>
    <p:sldLayoutId id="2147485860" r:id="rId14"/>
    <p:sldLayoutId id="2147485861" r:id="rId15"/>
    <p:sldLayoutId id="2147485862" r:id="rId16"/>
    <p:sldLayoutId id="2147485863" r:id="rId17"/>
    <p:sldLayoutId id="2147485864" r:id="rId18"/>
    <p:sldLayoutId id="2147485865" r:id="rId19"/>
    <p:sldLayoutId id="2147485866" r:id="rId20"/>
    <p:sldLayoutId id="2147485867" r:id="rId21"/>
    <p:sldLayoutId id="2147485868" r:id="rId22"/>
    <p:sldLayoutId id="2147485869" r:id="rId23"/>
    <p:sldLayoutId id="2147485870" r:id="rId24"/>
    <p:sldLayoutId id="2147485871" r:id="rId25"/>
    <p:sldLayoutId id="2147485872" r:id="rId26"/>
    <p:sldLayoutId id="2147485873" r:id="rId27"/>
    <p:sldLayoutId id="2147485874" r:id="rId28"/>
    <p:sldLayoutId id="2147485875" r:id="rId29"/>
    <p:sldLayoutId id="2147485876" r:id="rId30"/>
    <p:sldLayoutId id="2147485877" r:id="rId31"/>
    <p:sldLayoutId id="2147485878" r:id="rId32"/>
    <p:sldLayoutId id="2147485879" r:id="rId33"/>
    <p:sldLayoutId id="2147485880" r:id="rId34"/>
    <p:sldLayoutId id="2147485881" r:id="rId35"/>
    <p:sldLayoutId id="2147485882" r:id="rId36"/>
    <p:sldLayoutId id="2147485883" r:id="rId37"/>
    <p:sldLayoutId id="2147485884" r:id="rId38"/>
    <p:sldLayoutId id="2147485885" r:id="rId39"/>
    <p:sldLayoutId id="2147485886" r:id="rId40"/>
    <p:sldLayoutId id="2147485887" r:id="rId41"/>
    <p:sldLayoutId id="2147485888" r:id="rId42"/>
    <p:sldLayoutId id="2147485889" r:id="rId43"/>
    <p:sldLayoutId id="2147485890" r:id="rId44"/>
    <p:sldLayoutId id="2147485891" r:id="rId45"/>
    <p:sldLayoutId id="2147485892" r:id="rId46"/>
    <p:sldLayoutId id="2147485893" r:id="rId47"/>
    <p:sldLayoutId id="2147485894" r:id="rId48"/>
    <p:sldLayoutId id="2147485895" r:id="rId49"/>
    <p:sldLayoutId id="2147485896" r:id="rId50"/>
    <p:sldLayoutId id="2147485897" r:id="rId51"/>
    <p:sldLayoutId id="2147485898" r:id="rId52"/>
    <p:sldLayoutId id="2147485899" r:id="rId53"/>
    <p:sldLayoutId id="2147485900" r:id="rId54"/>
    <p:sldLayoutId id="2147485901" r:id="rId55"/>
    <p:sldLayoutId id="2147485902" r:id="rId56"/>
    <p:sldLayoutId id="2147485903" r:id="rId57"/>
    <p:sldLayoutId id="2147485904" r:id="rId58"/>
    <p:sldLayoutId id="2147485905" r:id="rId59"/>
    <p:sldLayoutId id="2147485906" r:id="rId60"/>
    <p:sldLayoutId id="2147485907" r:id="rId61"/>
    <p:sldLayoutId id="2147485908" r:id="rId62"/>
    <p:sldLayoutId id="2147485909" r:id="rId63"/>
    <p:sldLayoutId id="2147485910" r:id="rId64"/>
    <p:sldLayoutId id="2147485911" r:id="rId65"/>
    <p:sldLayoutId id="2147485912" r:id="rId66"/>
    <p:sldLayoutId id="2147485913" r:id="rId67"/>
    <p:sldLayoutId id="2147485914" r:id="rId68"/>
    <p:sldLayoutId id="2147485915" r:id="rId69"/>
    <p:sldLayoutId id="2147485916" r:id="rId70"/>
    <p:sldLayoutId id="2147485917" r:id="rId71"/>
    <p:sldLayoutId id="2147485918" r:id="rId72"/>
    <p:sldLayoutId id="2147485919" r:id="rId73"/>
    <p:sldLayoutId id="2147485920" r:id="rId74"/>
    <p:sldLayoutId id="2147485921" r:id="rId75"/>
    <p:sldLayoutId id="2147485922" r:id="rId76"/>
    <p:sldLayoutId id="2147485923" r:id="rId77"/>
    <p:sldLayoutId id="2147485926"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8.png"/><Relationship Id="rId5" Type="http://schemas.openxmlformats.org/officeDocument/2006/relationships/image" Target="../media/image5.sv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hyperlink" Target="http://copilot.cloud.microsoft/" TargetMode="External"/><Relationship Id="rId9"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12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3" Type="http://schemas.openxmlformats.org/officeDocument/2006/relationships/hyperlink" Target="https://adoption.microsoft.com/copilot-chat/success-ki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hyperlink" Target="https://aka.ms/Copilot/ChatJourney"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Chat/TrainerKi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hyperlink" Target="https://aka.ms/CopilotChatPerTutti"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hyperlink" Target="https://aka.ms/CopilotChatPills" TargetMode="External"/><Relationship Id="rId4"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9.png"/><Relationship Id="rId7" Type="http://schemas.openxmlformats.org/officeDocument/2006/relationships/hyperlink" Target="https://aka.ms/CustomerHubSessions"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3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s://aka.ms/copilotgallery"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3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3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s://aka.ms/scenariolibrary"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3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hyperlink" Target="https://adoption.microsoft.com/en-us/copilot-chat/" TargetMode="External"/><Relationship Id="rId3" Type="http://schemas.openxmlformats.org/officeDocument/2006/relationships/hyperlink" Target="https://support.microsoft.com/copilot-microsoft365-chat" TargetMode="External"/><Relationship Id="rId7" Type="http://schemas.openxmlformats.org/officeDocument/2006/relationships/hyperlink" Target="https://aka.ms/CustomerHubSessions" TargetMode="Externa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hyperlink" Target="https://aka.ms/prompts" TargetMode="External"/><Relationship Id="rId5" Type="http://schemas.openxmlformats.org/officeDocument/2006/relationships/hyperlink" Target="https://aka.ms/CopilotPromptIngredients" TargetMode="External"/><Relationship Id="rId10" Type="http://schemas.openxmlformats.org/officeDocument/2006/relationships/hyperlink" Target="https://aka.ms/Copilot/ChatJourney" TargetMode="External"/><Relationship Id="rId4" Type="http://schemas.openxmlformats.org/officeDocument/2006/relationships/hyperlink" Target="https://aka.ms/Copilot/Top10ChatHandout" TargetMode="External"/><Relationship Id="rId9" Type="http://schemas.openxmlformats.org/officeDocument/2006/relationships/hyperlink" Target="https://aka.ms/Copilot/ChatUserTrainingGui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08.png"/><Relationship Id="rId7" Type="http://schemas.openxmlformats.org/officeDocument/2006/relationships/hyperlink" Target="https://aka.ms/copilotsupport" TargetMode="External"/><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doption.microsoft.com/en-us/customer-hub/?filter=italian"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hyperlink" Target="https://aka.ms/CustomerHubSessions" TargetMode="External"/><Relationship Id="rId5" Type="http://schemas.openxmlformats.org/officeDocument/2006/relationships/image" Target="../media/image5.sv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140.svg"/><Relationship Id="rId4" Type="http://schemas.openxmlformats.org/officeDocument/2006/relationships/hyperlink" Target="https://aka.ms/M365Champion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hyperlink" Target="https://aka.ms/CustomerHubSurve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4.svg"/><Relationship Id="rId4" Type="http://schemas.openxmlformats.org/officeDocument/2006/relationships/image" Target="../media/image10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s://www.microsoft.com/licensing/docs/view/Microsoft-Products-and-Services-Data-Protection-Addendum-DPA"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07.png"/><Relationship Id="rId4" Type="http://schemas.openxmlformats.org/officeDocument/2006/relationships/hyperlink" Target="https://www.microsoft.com/licensing/terms/product/PrivacyandSecurityTerms/a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9" y="2162063"/>
            <a:ext cx="5957278" cy="480131"/>
          </a:xfrm>
          <a:prstGeom prst="rect">
            <a:avLst/>
          </a:prstGeom>
        </p:spPr>
        <p:txBody>
          <a:bodyPr wrap="square">
            <a:spAutoFit/>
          </a:bodyPr>
          <a:lstStyle/>
          <a:p>
            <a:pPr defTabSz="457200">
              <a:lnSpc>
                <a:spcPct val="90000"/>
              </a:lnSpc>
              <a:spcBef>
                <a:spcPts val="0"/>
              </a:spcBef>
              <a:defRPr/>
            </a:pPr>
            <a:r>
              <a:rPr lang="it-it" sz="28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Ciao, benvenuto al Customer Hub</a:t>
            </a:r>
          </a:p>
        </p:txBody>
      </p:sp>
      <p:pic>
        <p:nvPicPr>
          <p:cNvPr id="10" name="Graphic 9">
            <a:extLst>
              <a:ext uri="{FF2B5EF4-FFF2-40B4-BE49-F238E27FC236}">
                <a16:creationId xmlns:a16="http://schemas.microsoft.com/office/drawing/2014/main" id="{E0D1C3A5-8345-678D-5752-72BF8A8387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26923"/>
            <a:ext cx="7710136" cy="546826"/>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it-it" sz="4400" b="0" i="0" u="none" strike="noStrike" kern="1200" cap="none" spc="0" normalizeH="0" baseline="0" noProof="0">
                <a:ln>
                  <a:noFill/>
                </a:ln>
                <a:solidFill>
                  <a:prstClr val="white"/>
                </a:solidFill>
                <a:effectLst/>
                <a:uLnTx/>
                <a:uFillTx/>
                <a:latin typeface="Segoe UI Semibold"/>
                <a:cs typeface="Segoe UI Semibold"/>
              </a:rPr>
              <a:t>Abilita l'IA per tutti:</a:t>
            </a:r>
            <a:br>
              <a:rPr/>
            </a:br>
            <a:r>
              <a:rPr kumimoji="0" lang="it-it" sz="4400" b="0" i="0" u="none" strike="noStrike" kern="1200" cap="none" spc="0" normalizeH="0" baseline="0" noProof="0">
                <a:ln>
                  <a:noFill/>
                </a:ln>
                <a:solidFill>
                  <a:prstClr val="white"/>
                </a:solidFill>
                <a:effectLst/>
                <a:uLnTx/>
                <a:uFillTx/>
                <a:latin typeface="Segoe UI Semibold"/>
                <a:cs typeface="Segoe UI Semibold"/>
              </a:rPr>
              <a:t>Copilot Chat</a:t>
            </a:r>
            <a:br>
              <a:rPr/>
            </a:br>
            <a:r>
              <a:rPr kumimoji="0" lang="it-it" sz="4400" b="0" i="0" u="none" strike="noStrike" kern="1200" cap="none" spc="0" normalizeH="0" baseline="0" noProof="0">
                <a:ln>
                  <a:noFill/>
                </a:ln>
                <a:solidFill>
                  <a:prstClr val="white"/>
                </a:solidFill>
                <a:effectLst/>
                <a:uLnTx/>
                <a:uFillTx/>
                <a:latin typeface="Segoe UI Semibold"/>
                <a:cs typeface="Segoe UI Semibold"/>
              </a:rPr>
              <a:t>Migliori pratiche </a:t>
            </a:r>
            <a:br>
              <a:rPr kumimoji="0" lang="it-it" sz="4400" b="0" i="0" u="none" strike="noStrike" kern="1200" cap="none" spc="0" normalizeH="0" baseline="0" noProof="0">
                <a:ln>
                  <a:noFill/>
                </a:ln>
                <a:solidFill>
                  <a:prstClr val="white"/>
                </a:solidFill>
                <a:effectLst/>
                <a:uLnTx/>
                <a:uFillTx/>
                <a:latin typeface="Segoe UI Semibold"/>
                <a:cs typeface="Segoe UI Semibold"/>
              </a:rPr>
            </a:br>
            <a:r>
              <a:rPr kumimoji="0" lang="it-it" sz="4400" b="0" i="0" u="none" strike="noStrike" kern="1200" cap="none" spc="0" normalizeH="0" baseline="0" noProof="0">
                <a:ln>
                  <a:noFill/>
                </a:ln>
                <a:solidFill>
                  <a:prstClr val="white"/>
                </a:solidFill>
                <a:effectLst/>
                <a:uLnTx/>
                <a:uFillTx/>
                <a:latin typeface="Segoe UI Semibold"/>
                <a:cs typeface="Segoe UI Semibold"/>
              </a:rPr>
              <a:t>per l'adozione</a:t>
            </a:r>
            <a:endParaRPr kumimoji="0" lang="en-US" sz="2000" b="0" i="0" u="none" strike="noStrike" kern="1200" cap="none" spc="0" normalizeH="0" baseline="0" noProof="0">
              <a:ln>
                <a:noFill/>
              </a:ln>
              <a:solidFill>
                <a:prstClr val="white"/>
              </a:solidFill>
              <a:effectLst/>
              <a:uLnTx/>
              <a:uFillTx/>
              <a:latin typeface="Segoe UI Semibold"/>
              <a:cs typeface="Segoe UI Semibold"/>
            </a:endParaRPr>
          </a:p>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a:p>
            <a:pPr marL="0" marR="0" lvl="0" indent="0" algn="l" defTabSz="457200" rtl="0" eaLnBrk="1" fontAlgn="auto" latinLnBrk="0" hangingPunct="1">
              <a:lnSpc>
                <a:spcPct val="90000"/>
              </a:lnSpc>
              <a:spcBef>
                <a:spcPct val="20000"/>
              </a:spcBef>
              <a:spcAft>
                <a:spcPts val="0"/>
              </a:spcAft>
              <a:buClrTx/>
              <a:buSzTx/>
              <a:buFontTx/>
              <a:buNone/>
              <a:tabLst/>
              <a:defRPr/>
            </a:pPr>
            <a:r>
              <a:rPr kumimoji="0" lang="it-it"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Inizieremo a breve.</a:t>
            </a: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Hub_Video_720_Compressed">
            <a:hlinkClick r:id="" action="ppaction://media"/>
            <a:extLst>
              <a:ext uri="{FF2B5EF4-FFF2-40B4-BE49-F238E27FC236}">
                <a16:creationId xmlns:a16="http://schemas.microsoft.com/office/drawing/2014/main" id="{B0736111-6F0F-0372-9D09-13473FB6E8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71136" y="515203"/>
            <a:ext cx="3221857" cy="5727746"/>
          </a:xfrm>
          <a:prstGeom prst="rect">
            <a:avLst/>
          </a:prstGeom>
        </p:spPr>
      </p:pic>
    </p:spTree>
    <p:extLst>
      <p:ext uri="{BB962C8B-B14F-4D97-AF65-F5344CB8AC3E}">
        <p14:creationId xmlns:p14="http://schemas.microsoft.com/office/powerpoint/2010/main" val="101416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5904-514E-40B9-6602-0A6FFA578166}"/>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30F0D794-5AAA-6B41-5D51-AA167698BD60}"/>
              </a:ext>
            </a:extLst>
          </p:cNvPr>
          <p:cNvSpPr txBox="1">
            <a:spLocks/>
          </p:cNvSpPr>
          <p:nvPr/>
        </p:nvSpPr>
        <p:spPr>
          <a:xfrm>
            <a:off x="724866" y="390420"/>
            <a:ext cx="10804526"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en-US" sz="3600" b="0" spc="0" err="1">
                <a:ln>
                  <a:noFill/>
                </a:ln>
                <a:gradFill flip="none" rotWithShape="1">
                  <a:gsLst>
                    <a:gs pos="0">
                      <a:srgbClr val="94D8FE"/>
                    </a:gs>
                    <a:gs pos="100000">
                      <a:prstClr val="white"/>
                    </a:gs>
                  </a:gsLst>
                  <a:lin ang="16200000" scaled="1"/>
                  <a:tileRect/>
                </a:gradFill>
                <a:ea typeface="+mn-ea"/>
                <a:cs typeface="Segoe Sans Display"/>
              </a:rPr>
              <a:t>Accedi</a:t>
            </a:r>
            <a:r>
              <a:rPr lang="en-US" sz="3600" b="0" spc="0">
                <a:ln>
                  <a:noFill/>
                </a:ln>
                <a:gradFill flip="none" rotWithShape="1">
                  <a:gsLst>
                    <a:gs pos="0">
                      <a:srgbClr val="94D8FE"/>
                    </a:gs>
                    <a:gs pos="100000">
                      <a:prstClr val="white"/>
                    </a:gs>
                  </a:gsLst>
                  <a:lin ang="16200000" scaled="1"/>
                  <a:tileRect/>
                </a:gradFill>
                <a:ea typeface="+mn-ea"/>
                <a:cs typeface="Segoe Sans Display"/>
              </a:rPr>
              <a:t> </a:t>
            </a:r>
            <a:r>
              <a:rPr lang="it-IT" sz="3600" b="0" spc="0">
                <a:ln>
                  <a:noFill/>
                </a:ln>
                <a:gradFill flip="none" rotWithShape="1">
                  <a:gsLst>
                    <a:gs pos="0">
                      <a:srgbClr val="94D8FE"/>
                    </a:gs>
                    <a:gs pos="100000">
                      <a:prstClr val="white"/>
                    </a:gs>
                  </a:gsLst>
                  <a:lin ang="16200000" scaled="1"/>
                  <a:tileRect/>
                </a:gradFill>
                <a:ea typeface="+mn-ea"/>
                <a:cs typeface="Segoe Sans Display"/>
              </a:rPr>
              <a:t>a </a:t>
            </a:r>
            <a:r>
              <a:rPr lang="it-IT" sz="3600" b="0" spc="0" err="1">
                <a:ln>
                  <a:noFill/>
                </a:ln>
                <a:gradFill flip="none" rotWithShape="1">
                  <a:gsLst>
                    <a:gs pos="0">
                      <a:srgbClr val="94D8FE"/>
                    </a:gs>
                    <a:gs pos="100000">
                      <a:prstClr val="white"/>
                    </a:gs>
                  </a:gsLst>
                  <a:lin ang="16200000" scaled="1"/>
                  <a:tileRect/>
                </a:gradFill>
                <a:ea typeface="+mn-ea"/>
                <a:cs typeface="Segoe Sans Display"/>
              </a:rPr>
              <a:t>Copilot</a:t>
            </a:r>
            <a:r>
              <a:rPr lang="it-IT" sz="3600" b="0" spc="0">
                <a:ln>
                  <a:noFill/>
                </a:ln>
                <a:gradFill flip="none" rotWithShape="1">
                  <a:gsLst>
                    <a:gs pos="0">
                      <a:srgbClr val="94D8FE"/>
                    </a:gs>
                    <a:gs pos="100000">
                      <a:prstClr val="white"/>
                    </a:gs>
                  </a:gsLst>
                  <a:lin ang="16200000" scaled="1"/>
                  <a:tileRect/>
                </a:gradFill>
                <a:ea typeface="+mn-ea"/>
                <a:cs typeface="Segoe Sans Display"/>
              </a:rPr>
              <a:t> Chat da dove stai lavorando</a:t>
            </a:r>
            <a:endParaRPr lang="it-it" sz="3600" b="0" spc="0">
              <a:ln>
                <a:noFill/>
              </a:ln>
              <a:gradFill flip="none" rotWithShape="1">
                <a:gsLst>
                  <a:gs pos="0">
                    <a:srgbClr val="94D8FE"/>
                  </a:gs>
                  <a:gs pos="100000">
                    <a:prstClr val="white"/>
                  </a:gs>
                </a:gsLst>
                <a:lin ang="16200000" scaled="1"/>
                <a:tileRect/>
              </a:gradFill>
              <a:ea typeface="+mn-ea"/>
              <a:cs typeface="Segoe Sans Display"/>
            </a:endParaRPr>
          </a:p>
        </p:txBody>
      </p:sp>
      <p:pic>
        <p:nvPicPr>
          <p:cNvPr id="2" name="Picture 1">
            <a:extLst>
              <a:ext uri="{FF2B5EF4-FFF2-40B4-BE49-F238E27FC236}">
                <a16:creationId xmlns:a16="http://schemas.microsoft.com/office/drawing/2014/main" id="{977E65F3-0ABC-4A66-00B4-D8EEB21A1B14}"/>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724866" y="1264978"/>
            <a:ext cx="10804526" cy="5048358"/>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6" name="TextBox 5">
            <a:extLst>
              <a:ext uri="{FF2B5EF4-FFF2-40B4-BE49-F238E27FC236}">
                <a16:creationId xmlns:a16="http://schemas.microsoft.com/office/drawing/2014/main" id="{63B199D0-9F49-79B3-EB37-A0889D4DE885}"/>
              </a:ext>
            </a:extLst>
          </p:cNvPr>
          <p:cNvSpPr txBox="1"/>
          <p:nvPr/>
        </p:nvSpPr>
        <p:spPr>
          <a:xfrm>
            <a:off x="461468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7" name="TextBox 6">
            <a:extLst>
              <a:ext uri="{FF2B5EF4-FFF2-40B4-BE49-F238E27FC236}">
                <a16:creationId xmlns:a16="http://schemas.microsoft.com/office/drawing/2014/main" id="{751BBA2A-78F0-A75F-7519-85AD04A6001F}"/>
              </a:ext>
            </a:extLst>
          </p:cNvPr>
          <p:cNvSpPr txBox="1"/>
          <p:nvPr/>
        </p:nvSpPr>
        <p:spPr>
          <a:xfrm>
            <a:off x="1260483" y="1469885"/>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rPr>
              <a:t>copilot.cloud.microsoft</a:t>
            </a:r>
          </a:p>
        </p:txBody>
      </p:sp>
      <p:sp>
        <p:nvSpPr>
          <p:cNvPr id="8" name="TextBox 7">
            <a:extLst>
              <a:ext uri="{FF2B5EF4-FFF2-40B4-BE49-F238E27FC236}">
                <a16:creationId xmlns:a16="http://schemas.microsoft.com/office/drawing/2014/main" id="{F935A44C-8672-9382-1844-66B5F4E53F83}"/>
              </a:ext>
              <a:ext uri="{C183D7F6-B498-43B3-948B-1728B52AA6E4}">
                <adec:decorative xmlns:adec="http://schemas.microsoft.com/office/drawing/2017/decorative" val="1"/>
              </a:ext>
            </a:extLst>
          </p:cNvPr>
          <p:cNvSpPr txBox="1"/>
          <p:nvPr/>
        </p:nvSpPr>
        <p:spPr>
          <a:xfrm>
            <a:off x="8012746" y="1381601"/>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sp>
        <p:nvSpPr>
          <p:cNvPr id="9" name="TextBox 8">
            <a:extLst>
              <a:ext uri="{FF2B5EF4-FFF2-40B4-BE49-F238E27FC236}">
                <a16:creationId xmlns:a16="http://schemas.microsoft.com/office/drawing/2014/main" id="{59760880-9780-CC93-9A9D-9C716E29B935}"/>
              </a:ext>
              <a:ext uri="{C183D7F6-B498-43B3-948B-1728B52AA6E4}">
                <adec:decorative xmlns:adec="http://schemas.microsoft.com/office/drawing/2017/decorative" val="0"/>
              </a:ext>
            </a:extLst>
          </p:cNvPr>
          <p:cNvSpPr txBox="1"/>
          <p:nvPr/>
        </p:nvSpPr>
        <p:spPr>
          <a:xfrm>
            <a:off x="125237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10" name="TextBox 9">
            <a:extLst>
              <a:ext uri="{FF2B5EF4-FFF2-40B4-BE49-F238E27FC236}">
                <a16:creationId xmlns:a16="http://schemas.microsoft.com/office/drawing/2014/main" id="{CC7A5BC7-9686-9E08-12F4-EFA43A17E453}"/>
              </a:ext>
              <a:ext uri="{C183D7F6-B498-43B3-948B-1728B52AA6E4}">
                <adec:decorative xmlns:adec="http://schemas.microsoft.com/office/drawing/2017/decorative" val="1"/>
              </a:ext>
            </a:extLst>
          </p:cNvPr>
          <p:cNvSpPr txBox="1"/>
          <p:nvPr/>
        </p:nvSpPr>
        <p:spPr>
          <a:xfrm>
            <a:off x="916971" y="1368889"/>
            <a:ext cx="3317128" cy="279671"/>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sp>
        <p:nvSpPr>
          <p:cNvPr id="11" name="TextBox 10">
            <a:extLst>
              <a:ext uri="{FF2B5EF4-FFF2-40B4-BE49-F238E27FC236}">
                <a16:creationId xmlns:a16="http://schemas.microsoft.com/office/drawing/2014/main" id="{1E67A20E-B29A-3FF8-B820-3396A3574C33}"/>
              </a:ext>
            </a:extLst>
          </p:cNvPr>
          <p:cNvSpPr txBox="1"/>
          <p:nvPr/>
        </p:nvSpPr>
        <p:spPr>
          <a:xfrm>
            <a:off x="1391455" y="1400476"/>
            <a:ext cx="2340194" cy="215444"/>
          </a:xfrm>
          <a:prstGeom prst="rect">
            <a:avLst/>
          </a:prstGeom>
          <a:noFill/>
        </p:spPr>
        <p:txBody>
          <a:bodyPr wrap="square" lIns="0" tIns="0" rIns="0" bIns="0" rtlCol="0" anchor="t">
            <a:spAutoFit/>
          </a:bodyPr>
          <a:lstStyle/>
          <a:p>
            <a:pPr lvl="0" algn="ctr">
              <a:defRPr/>
            </a:pPr>
            <a:r>
              <a:rPr lang="en-US" sz="1400">
                <a:solidFill>
                  <a:srgbClr val="FFFFFF"/>
                </a:solidFill>
                <a:hlinkClick r:id="rId4">
                  <a:extLst>
                    <a:ext uri="{A12FA001-AC4F-418D-AE19-62706E023703}">
                      <ahyp:hlinkClr xmlns:ahyp="http://schemas.microsoft.com/office/drawing/2018/hyperlinkcolor" val="tx"/>
                    </a:ext>
                  </a:extLst>
                </a:hlinkClick>
              </a:rPr>
              <a:t>m365.cloud.microsoft</a:t>
            </a:r>
            <a:endParaRPr kumimoji="0" lang="en-US" sz="1400" b="0" i="0" u="none" strike="noStrike" kern="1200" cap="none" spc="0" normalizeH="0" baseline="0" noProof="0">
              <a:ln>
                <a:noFill/>
              </a:ln>
              <a:solidFill>
                <a:srgbClr val="FFFFFF"/>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D27E84C3-0BB0-E613-DBED-9D99C4234607}"/>
              </a:ext>
              <a:ext uri="{C183D7F6-B498-43B3-948B-1728B52AA6E4}">
                <adec:decorative xmlns:adec="http://schemas.microsoft.com/office/drawing/2017/decorative" val="1"/>
              </a:ext>
            </a:extLst>
          </p:cNvPr>
          <p:cNvSpPr txBox="1"/>
          <p:nvPr/>
        </p:nvSpPr>
        <p:spPr>
          <a:xfrm>
            <a:off x="4562584" y="1368889"/>
            <a:ext cx="3066832" cy="279671"/>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pic>
        <p:nvPicPr>
          <p:cNvPr id="13" name="Picture 2" descr="Screenshot of Copilot Chat home screen on web.">
            <a:extLst>
              <a:ext uri="{FF2B5EF4-FFF2-40B4-BE49-F238E27FC236}">
                <a16:creationId xmlns:a16="http://schemas.microsoft.com/office/drawing/2014/main" id="{E8B54E52-760C-C78C-0446-EE53CEC9F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324" y="1697998"/>
            <a:ext cx="3290775" cy="1852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4">
            <a:extLst>
              <a:ext uri="{FF2B5EF4-FFF2-40B4-BE49-F238E27FC236}">
                <a16:creationId xmlns:a16="http://schemas.microsoft.com/office/drawing/2014/main" id="{3A0B8D56-A420-8C9D-CA02-C7040C2788D1}"/>
              </a:ext>
            </a:extLst>
          </p:cNvPr>
          <p:cNvSpPr txBox="1"/>
          <p:nvPr/>
        </p:nvSpPr>
        <p:spPr>
          <a:xfrm>
            <a:off x="5056315" y="1401002"/>
            <a:ext cx="2163613"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Copilot 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TextBox 15">
            <a:extLst>
              <a:ext uri="{FF2B5EF4-FFF2-40B4-BE49-F238E27FC236}">
                <a16:creationId xmlns:a16="http://schemas.microsoft.com/office/drawing/2014/main" id="{178BFCBD-6F2E-CE70-9F3B-3C350C19D846}"/>
              </a:ext>
              <a:ext uri="{C183D7F6-B498-43B3-948B-1728B52AA6E4}">
                <adec:decorative xmlns:adec="http://schemas.microsoft.com/office/drawing/2017/decorative" val="1"/>
              </a:ext>
            </a:extLst>
          </p:cNvPr>
          <p:cNvSpPr txBox="1"/>
          <p:nvPr/>
        </p:nvSpPr>
        <p:spPr>
          <a:xfrm>
            <a:off x="8032544" y="3771520"/>
            <a:ext cx="3290775" cy="231133"/>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pic>
        <p:nvPicPr>
          <p:cNvPr id="16" name="Picture 2" descr="Screenshot of Copilot Chat home screen on web.">
            <a:extLst>
              <a:ext uri="{FF2B5EF4-FFF2-40B4-BE49-F238E27FC236}">
                <a16:creationId xmlns:a16="http://schemas.microsoft.com/office/drawing/2014/main" id="{0D8E7F5F-8AAF-85BF-1248-480E3F733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8066" y="1685329"/>
            <a:ext cx="3290775" cy="1852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7">
            <a:extLst>
              <a:ext uri="{FF2B5EF4-FFF2-40B4-BE49-F238E27FC236}">
                <a16:creationId xmlns:a16="http://schemas.microsoft.com/office/drawing/2014/main" id="{BA25F80E-AC1E-BD35-8D64-E38AC3621327}"/>
              </a:ext>
            </a:extLst>
          </p:cNvPr>
          <p:cNvSpPr txBox="1"/>
          <p:nvPr/>
        </p:nvSpPr>
        <p:spPr>
          <a:xfrm>
            <a:off x="8505627" y="139337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Edge browser sidebar</a:t>
            </a:r>
          </a:p>
        </p:txBody>
      </p:sp>
      <p:grpSp>
        <p:nvGrpSpPr>
          <p:cNvPr id="18" name="Group 18" descr="Screenshot of Copilot Chat in the Edge sidebar.">
            <a:extLst>
              <a:ext uri="{FF2B5EF4-FFF2-40B4-BE49-F238E27FC236}">
                <a16:creationId xmlns:a16="http://schemas.microsoft.com/office/drawing/2014/main" id="{E73084C8-2740-F421-0FEB-81A91176C91A}"/>
              </a:ext>
            </a:extLst>
          </p:cNvPr>
          <p:cNvGrpSpPr/>
          <p:nvPr/>
        </p:nvGrpSpPr>
        <p:grpSpPr>
          <a:xfrm>
            <a:off x="7885423" y="1630832"/>
            <a:ext cx="3581711" cy="2114083"/>
            <a:chOff x="286537" y="2733706"/>
            <a:chExt cx="6987439" cy="4124293"/>
          </a:xfrm>
          <a:effectLst>
            <a:outerShdw blurRad="50800" dist="38100" dir="2700000" algn="tl" rotWithShape="0">
              <a:prstClr val="black">
                <a:alpha val="40000"/>
              </a:prstClr>
            </a:outerShdw>
          </a:effectLst>
        </p:grpSpPr>
        <p:pic>
          <p:nvPicPr>
            <p:cNvPr id="19" name="Picture 19" descr="A screenshot of a computer&#10;&#10;AI-generated content may be incorrect.">
              <a:extLst>
                <a:ext uri="{FF2B5EF4-FFF2-40B4-BE49-F238E27FC236}">
                  <a16:creationId xmlns:a16="http://schemas.microsoft.com/office/drawing/2014/main" id="{7BC3CD44-151C-59B9-B29D-D281FBDE5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537" y="2733706"/>
              <a:ext cx="6987439" cy="4124293"/>
            </a:xfrm>
            <a:prstGeom prst="rect">
              <a:avLst/>
            </a:prstGeom>
          </p:spPr>
        </p:pic>
        <p:pic>
          <p:nvPicPr>
            <p:cNvPr id="20" name="Picture 20">
              <a:extLst>
                <a:ext uri="{FF2B5EF4-FFF2-40B4-BE49-F238E27FC236}">
                  <a16:creationId xmlns:a16="http://schemas.microsoft.com/office/drawing/2014/main" id="{387EF710-4C2A-F0C5-1729-92BF327481F8}"/>
                </a:ext>
              </a:extLst>
            </p:cNvPr>
            <p:cNvPicPr>
              <a:picLocks noChangeAspect="1"/>
            </p:cNvPicPr>
            <p:nvPr/>
          </p:nvPicPr>
          <p:blipFill>
            <a:blip r:embed="rId7"/>
            <a:srcRect r="23012"/>
            <a:stretch/>
          </p:blipFill>
          <p:spPr>
            <a:xfrm>
              <a:off x="505594" y="3119875"/>
              <a:ext cx="5272088" cy="3385983"/>
            </a:xfrm>
            <a:prstGeom prst="rect">
              <a:avLst/>
            </a:prstGeom>
          </p:spPr>
        </p:pic>
      </p:grpSp>
      <p:sp>
        <p:nvSpPr>
          <p:cNvPr id="21" name="TextBox 21">
            <a:extLst>
              <a:ext uri="{FF2B5EF4-FFF2-40B4-BE49-F238E27FC236}">
                <a16:creationId xmlns:a16="http://schemas.microsoft.com/office/drawing/2014/main" id="{A3D1268E-F2B7-69AA-CBD0-68FB0D222247}"/>
              </a:ext>
              <a:ext uri="{C183D7F6-B498-43B3-948B-1728B52AA6E4}">
                <adec:decorative xmlns:adec="http://schemas.microsoft.com/office/drawing/2017/decorative" val="1"/>
              </a:ext>
            </a:extLst>
          </p:cNvPr>
          <p:cNvSpPr txBox="1"/>
          <p:nvPr/>
        </p:nvSpPr>
        <p:spPr>
          <a:xfrm>
            <a:off x="911023" y="3759963"/>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sp>
        <p:nvSpPr>
          <p:cNvPr id="22" name="TextBox 25">
            <a:extLst>
              <a:ext uri="{FF2B5EF4-FFF2-40B4-BE49-F238E27FC236}">
                <a16:creationId xmlns:a16="http://schemas.microsoft.com/office/drawing/2014/main" id="{0A382702-45BE-26EF-CCF5-253F7006C3C5}"/>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Teams app *</a:t>
            </a:r>
          </a:p>
        </p:txBody>
      </p:sp>
      <p:sp>
        <p:nvSpPr>
          <p:cNvPr id="23" name="TextBox 26">
            <a:extLst>
              <a:ext uri="{FF2B5EF4-FFF2-40B4-BE49-F238E27FC236}">
                <a16:creationId xmlns:a16="http://schemas.microsoft.com/office/drawing/2014/main" id="{57A632C2-4A78-D243-895A-608F187842BB}"/>
              </a:ext>
              <a:ext uri="{C183D7F6-B498-43B3-948B-1728B52AA6E4}">
                <adec:decorative xmlns:adec="http://schemas.microsoft.com/office/drawing/2017/decorative" val="1"/>
              </a:ext>
            </a:extLst>
          </p:cNvPr>
          <p:cNvSpPr txBox="1"/>
          <p:nvPr/>
        </p:nvSpPr>
        <p:spPr>
          <a:xfrm>
            <a:off x="4475143" y="3771273"/>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grpSp>
        <p:nvGrpSpPr>
          <p:cNvPr id="24" name="Group 29" descr="Screenshot of Copilot Chat in Teams">
            <a:extLst>
              <a:ext uri="{FF2B5EF4-FFF2-40B4-BE49-F238E27FC236}">
                <a16:creationId xmlns:a16="http://schemas.microsoft.com/office/drawing/2014/main" id="{34BD406D-E2A0-12ED-E547-43B405F3C3DD}"/>
              </a:ext>
              <a:ext uri="{C183D7F6-B498-43B3-948B-1728B52AA6E4}">
                <adec:decorative xmlns:adec="http://schemas.microsoft.com/office/drawing/2017/decorative" val="0"/>
              </a:ext>
            </a:extLst>
          </p:cNvPr>
          <p:cNvGrpSpPr/>
          <p:nvPr/>
        </p:nvGrpSpPr>
        <p:grpSpPr>
          <a:xfrm>
            <a:off x="765554" y="4013743"/>
            <a:ext cx="3581711" cy="2114084"/>
            <a:chOff x="4305142" y="4151379"/>
            <a:chExt cx="3581711" cy="2114084"/>
          </a:xfrm>
        </p:grpSpPr>
        <p:pic>
          <p:nvPicPr>
            <p:cNvPr id="25" name="Picture 31" descr="A screenshot of a computer&#10;&#10;Description automatically generated">
              <a:extLst>
                <a:ext uri="{FF2B5EF4-FFF2-40B4-BE49-F238E27FC236}">
                  <a16:creationId xmlns:a16="http://schemas.microsoft.com/office/drawing/2014/main" id="{6A97BD97-94C8-787B-3DFC-37B899BE99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26" name="Picture 32" descr="A screenshot of a computer&#10;&#10;Description automatically generated">
              <a:extLst>
                <a:ext uri="{FF2B5EF4-FFF2-40B4-BE49-F238E27FC236}">
                  <a16:creationId xmlns:a16="http://schemas.microsoft.com/office/drawing/2014/main" id="{011DBDA9-FA5B-EE1D-03C7-1ADD074033D7}"/>
                </a:ext>
              </a:extLst>
            </p:cNvPr>
            <p:cNvPicPr>
              <a:picLocks noChangeAspect="1"/>
            </p:cNvPicPr>
            <p:nvPr/>
          </p:nvPicPr>
          <p:blipFill>
            <a:blip r:embed="rId9">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sp>
        <p:nvSpPr>
          <p:cNvPr id="27" name="TextBox 33">
            <a:extLst>
              <a:ext uri="{FF2B5EF4-FFF2-40B4-BE49-F238E27FC236}">
                <a16:creationId xmlns:a16="http://schemas.microsoft.com/office/drawing/2014/main" id="{874C7602-5374-4F07-DB7E-8B05FAB58A7C}"/>
              </a:ext>
            </a:extLst>
          </p:cNvPr>
          <p:cNvSpPr txBox="1"/>
          <p:nvPr/>
        </p:nvSpPr>
        <p:spPr>
          <a:xfrm>
            <a:off x="4968024" y="378304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Outlook app *</a:t>
            </a:r>
          </a:p>
        </p:txBody>
      </p:sp>
      <p:grpSp>
        <p:nvGrpSpPr>
          <p:cNvPr id="28" name="Group 34" descr="Screenshot of Copilot Chat in Outlook">
            <a:extLst>
              <a:ext uri="{FF2B5EF4-FFF2-40B4-BE49-F238E27FC236}">
                <a16:creationId xmlns:a16="http://schemas.microsoft.com/office/drawing/2014/main" id="{839EE69E-1A89-CDC3-553D-2CFFF58F9090}"/>
              </a:ext>
              <a:ext uri="{C183D7F6-B498-43B3-948B-1728B52AA6E4}">
                <adec:decorative xmlns:adec="http://schemas.microsoft.com/office/drawing/2017/decorative" val="0"/>
              </a:ext>
            </a:extLst>
          </p:cNvPr>
          <p:cNvGrpSpPr/>
          <p:nvPr/>
        </p:nvGrpSpPr>
        <p:grpSpPr>
          <a:xfrm>
            <a:off x="4347265" y="4013744"/>
            <a:ext cx="3581711" cy="2114083"/>
            <a:chOff x="246791" y="4151379"/>
            <a:chExt cx="3581711" cy="2114083"/>
          </a:xfrm>
        </p:grpSpPr>
        <p:pic>
          <p:nvPicPr>
            <p:cNvPr id="29" name="Picture 36" descr="A screenshot of a computer&#10;&#10;Description automatically generated">
              <a:extLst>
                <a:ext uri="{FF2B5EF4-FFF2-40B4-BE49-F238E27FC236}">
                  <a16:creationId xmlns:a16="http://schemas.microsoft.com/office/drawing/2014/main" id="{C98B7136-6050-0236-B9F7-4D5324A916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30" name="Picture 38" descr="A screenshot of a computer&#10;&#10;Description automatically generated">
              <a:extLst>
                <a:ext uri="{FF2B5EF4-FFF2-40B4-BE49-F238E27FC236}">
                  <a16:creationId xmlns:a16="http://schemas.microsoft.com/office/drawing/2014/main" id="{390A5234-6246-60E5-30B0-406098722A3A}"/>
                </a:ext>
              </a:extLst>
            </p:cNvPr>
            <p:cNvPicPr>
              <a:picLocks noChangeAspect="1"/>
            </p:cNvPicPr>
            <p:nvPr/>
          </p:nvPicPr>
          <p:blipFill>
            <a:blip r:embed="rId9">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sp>
        <p:nvSpPr>
          <p:cNvPr id="31" name="TextBox 39">
            <a:extLst>
              <a:ext uri="{FF2B5EF4-FFF2-40B4-BE49-F238E27FC236}">
                <a16:creationId xmlns:a16="http://schemas.microsoft.com/office/drawing/2014/main" id="{1AAB831D-53E4-1BAD-7023-F8CA24269EBF}"/>
              </a:ext>
            </a:extLst>
          </p:cNvPr>
          <p:cNvSpPr txBox="1"/>
          <p:nvPr/>
        </p:nvSpPr>
        <p:spPr>
          <a:xfrm>
            <a:off x="8166890" y="3772294"/>
            <a:ext cx="3008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 mobile app</a:t>
            </a:r>
          </a:p>
        </p:txBody>
      </p:sp>
      <p:pic>
        <p:nvPicPr>
          <p:cNvPr id="32" name="Picture 2" descr="Image of the Microsoft 365 Copilot mobile app with Copilot Chat open.">
            <a:extLst>
              <a:ext uri="{FF2B5EF4-FFF2-40B4-BE49-F238E27FC236}">
                <a16:creationId xmlns:a16="http://schemas.microsoft.com/office/drawing/2014/main" id="{B989F39F-003E-4CDE-C432-773FCDE81FB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6356"/>
          <a:stretch/>
        </p:blipFill>
        <p:spPr bwMode="auto">
          <a:xfrm>
            <a:off x="9025124" y="4059150"/>
            <a:ext cx="1266018" cy="20189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44" descr="A screenshot of the Edge browser sidebar">
            <a:extLst>
              <a:ext uri="{FF2B5EF4-FFF2-40B4-BE49-F238E27FC236}">
                <a16:creationId xmlns:a16="http://schemas.microsoft.com/office/drawing/2014/main" id="{B76AAFFC-ECEE-E082-F29C-06CA44873D7E}"/>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Lst>
          </a:blip>
          <a:srcRect l="74259" t="15022" r="24738" b="83127"/>
          <a:stretch/>
        </p:blipFill>
        <p:spPr>
          <a:xfrm>
            <a:off x="10667405" y="1896177"/>
            <a:ext cx="45719" cy="49753"/>
          </a:xfrm>
          <a:prstGeom prst="rect">
            <a:avLst/>
          </a:prstGeom>
          <a:ln w="38100">
            <a:noFill/>
          </a:ln>
        </p:spPr>
      </p:pic>
    </p:spTree>
    <p:extLst>
      <p:ext uri="{BB962C8B-B14F-4D97-AF65-F5344CB8AC3E}">
        <p14:creationId xmlns:p14="http://schemas.microsoft.com/office/powerpoint/2010/main" val="2760073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7F42-C976-8345-5195-235DF1F50EA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D80729-B445-CD93-C67F-7B0C08015E8C}"/>
              </a:ext>
              <a:ext uri="{C183D7F6-B498-43B3-948B-1728B52AA6E4}">
                <adec:decorative xmlns:adec="http://schemas.microsoft.com/office/drawing/2017/decorative" val="1"/>
              </a:ext>
            </a:extLst>
          </p:cNvPr>
          <p:cNvSpPr/>
          <p:nvPr/>
        </p:nvSpPr>
        <p:spPr bwMode="auto">
          <a:xfrm>
            <a:off x="444754" y="1436688"/>
            <a:ext cx="3530396" cy="4391575"/>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7A860A5C-9853-987F-920B-623C2BFEC778}"/>
              </a:ext>
            </a:extLst>
          </p:cNvPr>
          <p:cNvSpPr txBox="1"/>
          <p:nvPr/>
        </p:nvSpPr>
        <p:spPr>
          <a:xfrm>
            <a:off x="1491488" y="1877872"/>
            <a:ext cx="1958073" cy="584775"/>
          </a:xfrm>
          <a:prstGeom prst="rect">
            <a:avLst/>
          </a:prstGeom>
          <a:noFill/>
        </p:spPr>
        <p:txBody>
          <a:bodyPr wrap="square" lIns="91440" tIns="45720" rIns="91440" bIns="45720" anchor="t">
            <a:spAutoFit/>
          </a:bodyPr>
          <a:lstStyle/>
          <a:p>
            <a:pPr marL="201168" lvl="0" indent="-228600" fontAlgn="base">
              <a:spcBef>
                <a:spcPct val="0"/>
              </a:spcBef>
              <a:spcAft>
                <a:spcPct val="0"/>
              </a:spcAft>
              <a:defRPr/>
            </a:pPr>
            <a:r>
              <a:rPr kumimoji="0" lang="en" sz="1600" b="1" i="0" u="none" strike="noStrike" kern="1200" cap="none" spc="0" normalizeH="0" baseline="0" noProof="0">
                <a:ln w="3175">
                  <a:noFill/>
                </a:ln>
                <a:solidFill>
                  <a:prstClr val="black"/>
                </a:solidFill>
                <a:effectLst/>
                <a:uLnTx/>
                <a:uFillTx/>
                <a:latin typeface="Segoe UI semibold(Body)"/>
                <a:ea typeface="+mn-ea"/>
                <a:cs typeface="Segoe UI"/>
              </a:rPr>
              <a:t>1. </a:t>
            </a:r>
            <a:r>
              <a:rPr lang="it-IT" sz="1600" b="1">
                <a:ln w="3175">
                  <a:noFill/>
                </a:ln>
                <a:solidFill>
                  <a:prstClr val="black"/>
                </a:solidFill>
                <a:latin typeface="Segoe UI semibold(Body)"/>
                <a:cs typeface="Segoe UI"/>
              </a:rPr>
              <a:t>Scrivi il tuo prompt</a:t>
            </a:r>
            <a:endParaRPr kumimoji="0" lang="it-IT" sz="1800"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7" name="Rectangle: Rounded Corners 6">
            <a:extLst>
              <a:ext uri="{FF2B5EF4-FFF2-40B4-BE49-F238E27FC236}">
                <a16:creationId xmlns:a16="http://schemas.microsoft.com/office/drawing/2014/main" id="{1FC3DE9F-0AFA-F189-8589-9917DD3B7461}"/>
              </a:ext>
              <a:ext uri="{C183D7F6-B498-43B3-948B-1728B52AA6E4}">
                <adec:decorative xmlns:adec="http://schemas.microsoft.com/office/drawing/2017/decorative" val="1"/>
              </a:ext>
            </a:extLst>
          </p:cNvPr>
          <p:cNvSpPr/>
          <p:nvPr/>
        </p:nvSpPr>
        <p:spPr bwMode="auto">
          <a:xfrm>
            <a:off x="4335413" y="1429421"/>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DE366568-0DDF-FA42-7C0F-C407D75438C4}"/>
              </a:ext>
            </a:extLst>
          </p:cNvPr>
          <p:cNvSpPr txBox="1"/>
          <p:nvPr/>
        </p:nvSpPr>
        <p:spPr>
          <a:xfrm>
            <a:off x="800165" y="2724963"/>
            <a:ext cx="2819574" cy="1723549"/>
          </a:xfrm>
          <a:prstGeom prst="rect">
            <a:avLst/>
          </a:prstGeom>
          <a:noFill/>
        </p:spPr>
        <p:txBody>
          <a:bodyPr wrap="square" lIns="0" tIns="0" rIns="0" bIns="0" rtlCol="0" anchor="t">
            <a:spAutoFit/>
          </a:bodyPr>
          <a:lstStyle/>
          <a:p>
            <a:pPr>
              <a:spcAft>
                <a:spcPts val="600"/>
              </a:spcAft>
              <a:defRPr/>
            </a:pPr>
            <a:r>
              <a:rPr lang="it-IT" sz="1600">
                <a:solidFill>
                  <a:srgbClr val="000000"/>
                </a:solidFill>
                <a:latin typeface="Segoe UI "/>
              </a:rPr>
              <a:t>Inserisci il tuo </a:t>
            </a:r>
            <a:r>
              <a:rPr lang="it-IT" sz="1600" b="1">
                <a:solidFill>
                  <a:srgbClr val="000000"/>
                </a:solidFill>
                <a:latin typeface="Segoe UI "/>
              </a:rPr>
              <a:t>prompt </a:t>
            </a:r>
            <a:r>
              <a:rPr lang="it-IT" sz="1600">
                <a:solidFill>
                  <a:srgbClr val="000000"/>
                </a:solidFill>
                <a:latin typeface="Segoe UI "/>
              </a:rPr>
              <a:t>nella casella di testo in basso. Se desideri che </a:t>
            </a:r>
            <a:r>
              <a:rPr lang="it-IT" sz="1600" err="1">
                <a:solidFill>
                  <a:srgbClr val="000000"/>
                </a:solidFill>
                <a:latin typeface="Segoe UI "/>
              </a:rPr>
              <a:t>Copilot</a:t>
            </a:r>
            <a:r>
              <a:rPr lang="it-IT" sz="1600">
                <a:solidFill>
                  <a:srgbClr val="000000"/>
                </a:solidFill>
                <a:latin typeface="Segoe UI "/>
              </a:rPr>
              <a:t> utilizzi informazioni da </a:t>
            </a:r>
            <a:r>
              <a:rPr lang="it-IT" sz="1600" b="1">
                <a:solidFill>
                  <a:srgbClr val="000000"/>
                </a:solidFill>
                <a:latin typeface="Segoe UI "/>
              </a:rPr>
              <a:t>file di riferimento</a:t>
            </a:r>
            <a:r>
              <a:rPr lang="it-IT" sz="1600">
                <a:solidFill>
                  <a:srgbClr val="000000"/>
                </a:solidFill>
                <a:latin typeface="Segoe UI "/>
              </a:rPr>
              <a:t>, puoi caricarli nel tuo prompt selezionando il </a:t>
            </a:r>
            <a:r>
              <a:rPr lang="it-IT" sz="1600" b="1">
                <a:solidFill>
                  <a:srgbClr val="000000"/>
                </a:solidFill>
                <a:latin typeface="Segoe UI "/>
              </a:rPr>
              <a:t>pulsante </a:t>
            </a:r>
            <a:r>
              <a:rPr lang="it-IT" sz="1600">
                <a:solidFill>
                  <a:srgbClr val="000000"/>
                </a:solidFill>
                <a:latin typeface="Segoe UI "/>
              </a:rPr>
              <a:t>“</a:t>
            </a:r>
            <a:r>
              <a:rPr lang="it-IT" sz="1600" b="1">
                <a:solidFill>
                  <a:srgbClr val="000000"/>
                </a:solidFill>
                <a:latin typeface="Segoe UI "/>
              </a:rPr>
              <a:t>+</a:t>
            </a:r>
            <a:r>
              <a:rPr lang="it-IT" sz="1600">
                <a:solidFill>
                  <a:srgbClr val="000000"/>
                </a:solidFill>
                <a:latin typeface="Segoe UI "/>
              </a:rPr>
              <a:t>“.</a:t>
            </a:r>
            <a:endParaRPr lang="en" sz="1600" noProof="0">
              <a:solidFill>
                <a:srgbClr val="000000"/>
              </a:solidFill>
              <a:latin typeface="Segoe UI "/>
            </a:endParaRPr>
          </a:p>
        </p:txBody>
      </p:sp>
      <p:sp>
        <p:nvSpPr>
          <p:cNvPr id="15" name="TextBox 14">
            <a:extLst>
              <a:ext uri="{FF2B5EF4-FFF2-40B4-BE49-F238E27FC236}">
                <a16:creationId xmlns:a16="http://schemas.microsoft.com/office/drawing/2014/main" id="{C6D3FBCF-3057-DE8C-C616-029B4E8A0366}"/>
              </a:ext>
            </a:extLst>
          </p:cNvPr>
          <p:cNvSpPr txBox="1"/>
          <p:nvPr/>
        </p:nvSpPr>
        <p:spPr>
          <a:xfrm>
            <a:off x="5411961" y="1877872"/>
            <a:ext cx="1605648" cy="584775"/>
          </a:xfrm>
          <a:prstGeom prst="rect">
            <a:avLst/>
          </a:prstGeom>
          <a:noFill/>
        </p:spPr>
        <p:txBody>
          <a:bodyPr wrap="square" lIns="91440" tIns="45720" rIns="91440" bIns="45720" anchor="t">
            <a:spAutoFit/>
          </a:bodyPr>
          <a:lstStyle/>
          <a:p>
            <a:pPr marL="201168" lvl="0" indent="-228600" fontAlgn="base">
              <a:spcBef>
                <a:spcPct val="0"/>
              </a:spcBef>
              <a:spcAft>
                <a:spcPct val="0"/>
              </a:spcAft>
              <a:defRPr/>
            </a:pPr>
            <a:r>
              <a:rPr kumimoji="0" lang="en" sz="1600" b="1" i="0" u="none" strike="noStrike" kern="1200" cap="none" spc="0" normalizeH="0" baseline="0" noProof="0">
                <a:ln w="3175">
                  <a:noFill/>
                </a:ln>
                <a:solidFill>
                  <a:prstClr val="black"/>
                </a:solidFill>
                <a:effectLst/>
                <a:uLnTx/>
                <a:uFillTx/>
                <a:latin typeface="Segoe UI semibold(Body)"/>
                <a:ea typeface="+mn-ea"/>
                <a:cs typeface="Segoe UI"/>
              </a:rPr>
              <a:t>2. </a:t>
            </a:r>
            <a:r>
              <a:rPr lang="it-IT" sz="1600" b="1">
                <a:ln w="3175">
                  <a:noFill/>
                </a:ln>
                <a:solidFill>
                  <a:prstClr val="black"/>
                </a:solidFill>
                <a:latin typeface="Segoe UI semibold(Body)"/>
                <a:cs typeface="Segoe UI"/>
              </a:rPr>
              <a:t>Controlla le  fonti</a:t>
            </a:r>
            <a:endParaRPr kumimoji="0" lang="it-IT"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8" name="TextBox 7">
            <a:extLst>
              <a:ext uri="{FF2B5EF4-FFF2-40B4-BE49-F238E27FC236}">
                <a16:creationId xmlns:a16="http://schemas.microsoft.com/office/drawing/2014/main" id="{62A14101-EC94-C484-5249-2C0371E2E2B7}"/>
              </a:ext>
            </a:extLst>
          </p:cNvPr>
          <p:cNvSpPr txBox="1"/>
          <p:nvPr/>
        </p:nvSpPr>
        <p:spPr>
          <a:xfrm>
            <a:off x="4688017" y="2724963"/>
            <a:ext cx="2813709" cy="1800493"/>
          </a:xfrm>
          <a:prstGeom prst="rect">
            <a:avLst/>
          </a:prstGeom>
          <a:noFill/>
        </p:spPr>
        <p:txBody>
          <a:bodyPr wrap="square" lIns="0" tIns="0" rIns="0" bIns="0" rtlCol="0" anchor="t">
            <a:spAutoFit/>
          </a:bodyPr>
          <a:lstStyle/>
          <a:p>
            <a:pPr lvl="0">
              <a:spcAft>
                <a:spcPts val="600"/>
              </a:spcAft>
              <a:defRPr/>
            </a:pPr>
            <a:r>
              <a:rPr lang="it-IT" sz="1600" err="1">
                <a:solidFill>
                  <a:srgbClr val="000000"/>
                </a:solidFill>
                <a:latin typeface="Segoe UI "/>
              </a:rPr>
              <a:t>Copilot</a:t>
            </a:r>
            <a:r>
              <a:rPr lang="it-IT" sz="1600">
                <a:solidFill>
                  <a:srgbClr val="000000"/>
                </a:solidFill>
                <a:latin typeface="Segoe UI "/>
              </a:rPr>
              <a:t> Chat è </a:t>
            </a:r>
            <a:r>
              <a:rPr lang="it-IT" sz="1600" b="1">
                <a:solidFill>
                  <a:srgbClr val="000000"/>
                </a:solidFill>
                <a:latin typeface="Segoe UI "/>
              </a:rPr>
              <a:t>trasparente</a:t>
            </a:r>
            <a:r>
              <a:rPr lang="it-IT" sz="1600">
                <a:solidFill>
                  <a:srgbClr val="000000"/>
                </a:solidFill>
                <a:latin typeface="Segoe UI "/>
              </a:rPr>
              <a:t> riguardo alle fonti delle sue informazioni. </a:t>
            </a:r>
            <a:r>
              <a:rPr lang="it-IT" sz="1600" b="1">
                <a:solidFill>
                  <a:srgbClr val="000000"/>
                </a:solidFill>
                <a:latin typeface="Segoe UI "/>
              </a:rPr>
              <a:t>Puoi vedere queste fonti elencate</a:t>
            </a:r>
            <a:r>
              <a:rPr lang="it-IT" sz="1600">
                <a:solidFill>
                  <a:srgbClr val="000000"/>
                </a:solidFill>
                <a:latin typeface="Segoe UI "/>
              </a:rPr>
              <a:t> sotto ogni risposta. </a:t>
            </a:r>
          </a:p>
          <a:p>
            <a:pPr lvl="0">
              <a:spcAft>
                <a:spcPts val="600"/>
              </a:spcAft>
              <a:defRPr/>
            </a:pPr>
            <a:r>
              <a:rPr lang="it-IT" sz="1600" b="1">
                <a:solidFill>
                  <a:srgbClr val="000000"/>
                </a:solidFill>
                <a:latin typeface="Segoe UI "/>
              </a:rPr>
              <a:t>Verifica queste fonti e valida le tue risposte.</a:t>
            </a:r>
            <a:endParaRPr lang="en" sz="1600" noProof="0">
              <a:solidFill>
                <a:srgbClr val="000000"/>
              </a:solidFill>
              <a:latin typeface="Segoe UI "/>
            </a:endParaRPr>
          </a:p>
        </p:txBody>
      </p:sp>
      <p:sp>
        <p:nvSpPr>
          <p:cNvPr id="10" name="Rectangle: Rounded Corners 9">
            <a:extLst>
              <a:ext uri="{FF2B5EF4-FFF2-40B4-BE49-F238E27FC236}">
                <a16:creationId xmlns:a16="http://schemas.microsoft.com/office/drawing/2014/main" id="{14E461D7-8FB5-14FB-DE10-F3F703E38404}"/>
              </a:ext>
              <a:ext uri="{C183D7F6-B498-43B3-948B-1728B52AA6E4}">
                <adec:decorative xmlns:adec="http://schemas.microsoft.com/office/drawing/2017/decorative" val="1"/>
              </a:ext>
            </a:extLst>
          </p:cNvPr>
          <p:cNvSpPr/>
          <p:nvPr/>
        </p:nvSpPr>
        <p:spPr bwMode="auto">
          <a:xfrm>
            <a:off x="8208902" y="1436687"/>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3EC72219-051C-C18D-ADB6-27759313AC16}"/>
              </a:ext>
            </a:extLst>
          </p:cNvPr>
          <p:cNvSpPr txBox="1"/>
          <p:nvPr/>
        </p:nvSpPr>
        <p:spPr>
          <a:xfrm>
            <a:off x="9371692" y="1877872"/>
            <a:ext cx="1765603" cy="584775"/>
          </a:xfrm>
          <a:prstGeom prst="rect">
            <a:avLst/>
          </a:prstGeom>
          <a:noFill/>
        </p:spPr>
        <p:txBody>
          <a:bodyPr wrap="square" lIns="91440" tIns="45720" rIns="91440" bIns="45720" anchor="t">
            <a:spAutoFit/>
          </a:bodyPr>
          <a:lstStyle/>
          <a:p>
            <a:pPr marL="228600" lvl="0" indent="-228600" fontAlgn="base">
              <a:spcBef>
                <a:spcPct val="0"/>
              </a:spcBef>
              <a:spcAft>
                <a:spcPct val="0"/>
              </a:spcAft>
              <a:defRPr/>
            </a:pPr>
            <a:r>
              <a:rPr kumimoji="0" lang="en" sz="1600" b="1" i="0" u="none" strike="noStrike" kern="1200" cap="none" spc="0" normalizeH="0" baseline="0" noProof="0">
                <a:ln w="3175">
                  <a:noFill/>
                </a:ln>
                <a:solidFill>
                  <a:prstClr val="black"/>
                </a:solidFill>
                <a:effectLst/>
                <a:uLnTx/>
                <a:uFillTx/>
                <a:latin typeface="Segoe UI semibold(Body)"/>
                <a:ea typeface="+mn-ea"/>
                <a:cs typeface="Segoe UI"/>
              </a:rPr>
              <a:t>3. </a:t>
            </a:r>
            <a:r>
              <a:rPr lang="it-IT" sz="1600" b="1">
                <a:ln w="3175">
                  <a:noFill/>
                </a:ln>
                <a:solidFill>
                  <a:prstClr val="black"/>
                </a:solidFill>
                <a:latin typeface="Segoe UI semibold(Body)"/>
                <a:cs typeface="Segoe UI"/>
              </a:rPr>
              <a:t>Continua la  conversazione</a:t>
            </a:r>
            <a:endParaRPr kumimoji="0" lang="it-IT"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11" name="TextBox 10">
            <a:extLst>
              <a:ext uri="{FF2B5EF4-FFF2-40B4-BE49-F238E27FC236}">
                <a16:creationId xmlns:a16="http://schemas.microsoft.com/office/drawing/2014/main" id="{F869742A-B12F-760E-12A9-DCA9CAFD1295}"/>
              </a:ext>
            </a:extLst>
          </p:cNvPr>
          <p:cNvSpPr txBox="1"/>
          <p:nvPr/>
        </p:nvSpPr>
        <p:spPr>
          <a:xfrm>
            <a:off x="8750092" y="2558710"/>
            <a:ext cx="2641743" cy="2539157"/>
          </a:xfrm>
          <a:prstGeom prst="rect">
            <a:avLst/>
          </a:prstGeom>
          <a:noFill/>
        </p:spPr>
        <p:txBody>
          <a:bodyPr wrap="square" lIns="0" tIns="0" rIns="0" bIns="0" rtlCol="0" anchor="t">
            <a:spAutoFit/>
          </a:bodyPr>
          <a:lstStyle/>
          <a:p>
            <a:pPr lvl="0">
              <a:spcAft>
                <a:spcPts val="600"/>
              </a:spcAft>
              <a:defRPr/>
            </a:pPr>
            <a:r>
              <a:rPr lang="it-IT" sz="1600">
                <a:solidFill>
                  <a:srgbClr val="000000"/>
                </a:solidFill>
                <a:latin typeface="Segoe UI "/>
              </a:rPr>
              <a:t>Puoi fare domande di </a:t>
            </a:r>
            <a:r>
              <a:rPr lang="it-IT" sz="1600" b="1">
                <a:solidFill>
                  <a:srgbClr val="000000"/>
                </a:solidFill>
                <a:latin typeface="Segoe UI "/>
              </a:rPr>
              <a:t>follow-up</a:t>
            </a:r>
            <a:r>
              <a:rPr lang="it-IT" sz="1600">
                <a:solidFill>
                  <a:srgbClr val="000000"/>
                </a:solidFill>
                <a:latin typeface="Segoe UI "/>
              </a:rPr>
              <a:t> come faresti in una normale conversazione. É inoltre possibile </a:t>
            </a:r>
            <a:r>
              <a:rPr lang="it-IT" sz="1600" b="1">
                <a:solidFill>
                  <a:srgbClr val="000000"/>
                </a:solidFill>
                <a:latin typeface="Segoe UI "/>
              </a:rPr>
              <a:t>affinare la risposta.</a:t>
            </a:r>
          </a:p>
          <a:p>
            <a:pPr lvl="0">
              <a:spcAft>
                <a:spcPts val="600"/>
              </a:spcAft>
              <a:defRPr/>
            </a:pPr>
            <a:r>
              <a:rPr lang="it-IT" sz="1600">
                <a:solidFill>
                  <a:srgbClr val="000000"/>
                </a:solidFill>
                <a:latin typeface="Segoe UI "/>
              </a:rPr>
              <a:t>Per esempio, prova con “</a:t>
            </a:r>
            <a:r>
              <a:rPr lang="it-IT" sz="1600" i="1">
                <a:solidFill>
                  <a:srgbClr val="000000"/>
                </a:solidFill>
                <a:latin typeface="Segoe UI "/>
              </a:rPr>
              <a:t>Scrivi una risposta più breve</a:t>
            </a:r>
            <a:r>
              <a:rPr lang="it-IT" sz="1600">
                <a:solidFill>
                  <a:srgbClr val="000000"/>
                </a:solidFill>
                <a:latin typeface="Segoe UI "/>
              </a:rPr>
              <a:t>" oppure “</a:t>
            </a:r>
            <a:r>
              <a:rPr lang="it-IT" sz="1600" i="1">
                <a:solidFill>
                  <a:srgbClr val="000000"/>
                </a:solidFill>
                <a:latin typeface="Segoe UI "/>
              </a:rPr>
              <a:t>Fornisci più dettagli</a:t>
            </a:r>
            <a:r>
              <a:rPr lang="it-IT" sz="1600">
                <a:solidFill>
                  <a:srgbClr val="000000"/>
                </a:solidFill>
                <a:latin typeface="Segoe UI "/>
              </a:rPr>
              <a:t>“. Puoi anche selezionare i prompt suggeriti.</a:t>
            </a:r>
            <a:endParaRPr lang="it-IT">
              <a:solidFill>
                <a:prstClr val="black"/>
              </a:solidFill>
            </a:endParaRPr>
          </a:p>
        </p:txBody>
      </p:sp>
      <p:pic>
        <p:nvPicPr>
          <p:cNvPr id="6" name="Graphic 5">
            <a:extLst>
              <a:ext uri="{FF2B5EF4-FFF2-40B4-BE49-F238E27FC236}">
                <a16:creationId xmlns:a16="http://schemas.microsoft.com/office/drawing/2014/main" id="{D7B53848-806C-5224-F451-6B9CC942C10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017" y="1965637"/>
            <a:ext cx="489993" cy="377536"/>
          </a:xfrm>
          <a:prstGeom prst="rect">
            <a:avLst/>
          </a:prstGeom>
        </p:spPr>
      </p:pic>
      <p:pic>
        <p:nvPicPr>
          <p:cNvPr id="9" name="Graphic 8">
            <a:extLst>
              <a:ext uri="{FF2B5EF4-FFF2-40B4-BE49-F238E27FC236}">
                <a16:creationId xmlns:a16="http://schemas.microsoft.com/office/drawing/2014/main" id="{BAB11729-070E-4688-A0F5-E92A3EFA0EE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2870" y="1965637"/>
            <a:ext cx="489993" cy="388176"/>
          </a:xfrm>
          <a:prstGeom prst="rect">
            <a:avLst/>
          </a:prstGeom>
        </p:spPr>
      </p:pic>
      <p:pic>
        <p:nvPicPr>
          <p:cNvPr id="13" name="Graphic 12">
            <a:extLst>
              <a:ext uri="{FF2B5EF4-FFF2-40B4-BE49-F238E27FC236}">
                <a16:creationId xmlns:a16="http://schemas.microsoft.com/office/drawing/2014/main" id="{63835986-FE2F-AD3D-DB07-E9F3E524BEB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60519" y="1965637"/>
            <a:ext cx="581025" cy="409575"/>
          </a:xfrm>
          <a:prstGeom prst="rect">
            <a:avLst/>
          </a:prstGeom>
        </p:spPr>
      </p:pic>
      <p:sp>
        <p:nvSpPr>
          <p:cNvPr id="2" name="TextBox 1">
            <a:extLst>
              <a:ext uri="{FF2B5EF4-FFF2-40B4-BE49-F238E27FC236}">
                <a16:creationId xmlns:a16="http://schemas.microsoft.com/office/drawing/2014/main" id="{4DDF8A88-1B78-D206-7929-719B4D678914}"/>
              </a:ext>
            </a:extLst>
          </p:cNvPr>
          <p:cNvSpPr txBox="1"/>
          <p:nvPr/>
        </p:nvSpPr>
        <p:spPr>
          <a:xfrm>
            <a:off x="947698" y="6090579"/>
            <a:ext cx="10043201" cy="533929"/>
          </a:xfrm>
          <a:prstGeom prst="rect">
            <a:avLst/>
          </a:prstGeom>
          <a:noFill/>
        </p:spPr>
        <p:txBody>
          <a:bodyPr wrap="square" lIns="91440" tIns="45720" rIns="91440" bIns="45720" anchor="t">
            <a:spAutoFit/>
          </a:bodyPr>
          <a:lstStyle/>
          <a:p>
            <a:pPr algn="ctr">
              <a:lnSpc>
                <a:spcPct val="107000"/>
              </a:lnSpc>
              <a:spcAft>
                <a:spcPts val="800"/>
              </a:spcAft>
              <a:defRPr/>
            </a:pPr>
            <a:r>
              <a:rPr lang="it-IT" sz="1400">
                <a:solidFill>
                  <a:schemeClr val="bg1"/>
                </a:solidFill>
                <a:latin typeface="+mj-lt"/>
              </a:rPr>
              <a:t>Con </a:t>
            </a:r>
            <a:r>
              <a:rPr lang="it-IT" sz="1400" err="1">
                <a:solidFill>
                  <a:schemeClr val="bg1"/>
                </a:solidFill>
                <a:latin typeface="+mj-lt"/>
              </a:rPr>
              <a:t>Copilot</a:t>
            </a:r>
            <a:r>
              <a:rPr lang="it-IT" sz="1400">
                <a:solidFill>
                  <a:schemeClr val="bg1"/>
                </a:solidFill>
                <a:latin typeface="+mj-lt"/>
              </a:rPr>
              <a:t> Chat, l'accesso alle informazioni è </a:t>
            </a:r>
            <a:r>
              <a:rPr lang="it-IT" sz="1400" b="1">
                <a:solidFill>
                  <a:schemeClr val="bg1"/>
                </a:solidFill>
                <a:latin typeface="+mj-lt"/>
              </a:rPr>
              <a:t>limitato solo al web </a:t>
            </a:r>
            <a:r>
              <a:rPr lang="it-IT" sz="1400">
                <a:solidFill>
                  <a:schemeClr val="bg1"/>
                </a:solidFill>
                <a:latin typeface="+mj-lt"/>
              </a:rPr>
              <a:t>e non ai dati presenti nel </a:t>
            </a:r>
            <a:r>
              <a:rPr lang="it-IT" sz="1400" err="1">
                <a:solidFill>
                  <a:schemeClr val="bg1"/>
                </a:solidFill>
                <a:latin typeface="+mj-lt"/>
              </a:rPr>
              <a:t>tenant</a:t>
            </a:r>
            <a:r>
              <a:rPr lang="it-IT" sz="1400">
                <a:solidFill>
                  <a:schemeClr val="bg1"/>
                </a:solidFill>
                <a:latin typeface="+mj-lt"/>
              </a:rPr>
              <a:t> aziendale. </a:t>
            </a:r>
            <a:r>
              <a:rPr lang="it-IT" sz="1400" b="1">
                <a:solidFill>
                  <a:schemeClr val="bg1"/>
                </a:solidFill>
                <a:latin typeface="+mj-lt"/>
              </a:rPr>
              <a:t>Pertanto, per arricchire la risposta con dati aziendali è necessario inserire informazioni utili/caricare file direttamente nel prompt.</a:t>
            </a:r>
          </a:p>
        </p:txBody>
      </p:sp>
      <p:sp>
        <p:nvSpPr>
          <p:cNvPr id="18" name="Title 25">
            <a:extLst>
              <a:ext uri="{FF2B5EF4-FFF2-40B4-BE49-F238E27FC236}">
                <a16:creationId xmlns:a16="http://schemas.microsoft.com/office/drawing/2014/main" id="{A1D186C6-98B7-F774-5ED5-71EF0795E6EA}"/>
              </a:ext>
            </a:extLst>
          </p:cNvPr>
          <p:cNvSpPr txBox="1">
            <a:spLocks/>
          </p:cNvSpPr>
          <p:nvPr/>
        </p:nvSpPr>
        <p:spPr>
          <a:xfrm>
            <a:off x="444754" y="577741"/>
            <a:ext cx="11294544"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en-US" sz="3600" b="0" spc="0">
                <a:ln>
                  <a:noFill/>
                </a:ln>
                <a:gradFill flip="none" rotWithShape="1">
                  <a:gsLst>
                    <a:gs pos="0">
                      <a:srgbClr val="94D8FE"/>
                    </a:gs>
                    <a:gs pos="100000">
                      <a:prstClr val="white"/>
                    </a:gs>
                  </a:gsLst>
                  <a:lin ang="16200000" scaled="1"/>
                  <a:tileRect/>
                </a:gradFill>
                <a:ea typeface="+mn-ea"/>
                <a:cs typeface="Segoe Sans Display"/>
              </a:rPr>
              <a:t>Come </a:t>
            </a:r>
            <a:r>
              <a:rPr lang="en-US" sz="3600" b="0" spc="0" err="1">
                <a:ln>
                  <a:noFill/>
                </a:ln>
                <a:gradFill flip="none" rotWithShape="1">
                  <a:gsLst>
                    <a:gs pos="0">
                      <a:srgbClr val="94D8FE"/>
                    </a:gs>
                    <a:gs pos="100000">
                      <a:prstClr val="white"/>
                    </a:gs>
                  </a:gsLst>
                  <a:lin ang="16200000" scaled="1"/>
                  <a:tileRect/>
                </a:gradFill>
                <a:ea typeface="+mn-ea"/>
                <a:cs typeface="Segoe Sans Display"/>
              </a:rPr>
              <a:t>usare</a:t>
            </a:r>
            <a:r>
              <a:rPr lang="en-US" sz="3600" b="0" spc="0">
                <a:ln>
                  <a:noFill/>
                </a:ln>
                <a:gradFill flip="none" rotWithShape="1">
                  <a:gsLst>
                    <a:gs pos="0">
                      <a:srgbClr val="94D8FE"/>
                    </a:gs>
                    <a:gs pos="100000">
                      <a:prstClr val="white"/>
                    </a:gs>
                  </a:gsLst>
                  <a:lin ang="16200000" scaled="1"/>
                  <a:tileRect/>
                </a:gradFill>
                <a:ea typeface="+mn-ea"/>
                <a:cs typeface="Segoe Sans Display"/>
              </a:rPr>
              <a:t> Copilot Chat in 3 step</a:t>
            </a:r>
            <a:endParaRPr lang="it-it" sz="3600" b="0" spc="0">
              <a:ln>
                <a:noFill/>
              </a:ln>
              <a:gradFill flip="none" rotWithShape="1">
                <a:gsLst>
                  <a:gs pos="0">
                    <a:srgbClr val="94D8FE"/>
                  </a:gs>
                  <a:gs pos="100000">
                    <a:prstClr val="white"/>
                  </a:gs>
                </a:gsLst>
                <a:lin ang="16200000" scaled="1"/>
                <a:tileRect/>
              </a:gradFill>
              <a:ea typeface="+mn-ea"/>
              <a:cs typeface="Segoe Sans Display"/>
            </a:endParaRPr>
          </a:p>
        </p:txBody>
      </p:sp>
      <p:pic>
        <p:nvPicPr>
          <p:cNvPr id="22" name="Picture 21">
            <a:extLst>
              <a:ext uri="{FF2B5EF4-FFF2-40B4-BE49-F238E27FC236}">
                <a16:creationId xmlns:a16="http://schemas.microsoft.com/office/drawing/2014/main" id="{89A04560-5B6F-97AA-3818-6955B665D238}"/>
              </a:ext>
            </a:extLst>
          </p:cNvPr>
          <p:cNvPicPr>
            <a:picLocks noChangeAspect="1"/>
          </p:cNvPicPr>
          <p:nvPr/>
        </p:nvPicPr>
        <p:blipFill>
          <a:blip r:embed="rId6"/>
          <a:stretch>
            <a:fillRect/>
          </a:stretch>
        </p:blipFill>
        <p:spPr>
          <a:xfrm>
            <a:off x="5210475" y="4877660"/>
            <a:ext cx="1517649" cy="582778"/>
          </a:xfrm>
          <a:prstGeom prst="roundRect">
            <a:avLst/>
          </a:prstGeom>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A0BF8DD2-384F-6932-57BF-30AFD2D76128}"/>
              </a:ext>
            </a:extLst>
          </p:cNvPr>
          <p:cNvPicPr>
            <a:picLocks noChangeAspect="1"/>
          </p:cNvPicPr>
          <p:nvPr/>
        </p:nvPicPr>
        <p:blipFill>
          <a:blip r:embed="rId7"/>
          <a:stretch>
            <a:fillRect/>
          </a:stretch>
        </p:blipFill>
        <p:spPr>
          <a:xfrm>
            <a:off x="609282" y="4877660"/>
            <a:ext cx="3161504" cy="582778"/>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7965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0"/>
                                  </p:stCondLst>
                                  <p:childTnLst>
                                    <p:animMotion origin="layout" path="M 6.25E-7 0 L 6.25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33D9-F8D0-F3DD-08D4-2F0D02A27F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5B3F4F-20DE-F5E4-DDF0-ADEA5BDC6734}"/>
              </a:ext>
            </a:extLst>
          </p:cNvPr>
          <p:cNvSpPr txBox="1"/>
          <p:nvPr/>
        </p:nvSpPr>
        <p:spPr>
          <a:xfrm>
            <a:off x="554805" y="2459116"/>
            <a:ext cx="4212404" cy="2215991"/>
          </a:xfrm>
          <a:prstGeom prst="rect">
            <a:avLst/>
          </a:prstGeom>
          <a:noFill/>
        </p:spPr>
        <p:txBody>
          <a:bodyPr wrap="square" lIns="0" tIns="0" rIns="0" bIns="0" rtlCol="0">
            <a:spAutoFit/>
          </a:bodyPr>
          <a:lstStyle/>
          <a:p>
            <a:pPr algn="l"/>
            <a:r>
              <a:rPr lang="it-it" sz="2000">
                <a:solidFill>
                  <a:schemeClr val="bg1"/>
                </a:solidFill>
                <a:latin typeface="Segoe UI" panose="020B0502040204020203" pitchFamily="34" charset="0"/>
                <a:cs typeface="Segoe UI" panose="020B0502040204020203" pitchFamily="34" charset="0"/>
              </a:rPr>
              <a:t>Copilot Chat</a:t>
            </a:r>
          </a:p>
          <a:p>
            <a:pPr algn="l"/>
            <a:r>
              <a:rPr lang="it-it" sz="6000">
                <a:solidFill>
                  <a:schemeClr val="bg1"/>
                </a:solidFill>
                <a:latin typeface="Segoe UI Light" panose="020B0502040204020203" pitchFamily="34" charset="0"/>
                <a:cs typeface="Segoe UI Light" panose="020B0502040204020203" pitchFamily="34" charset="0"/>
              </a:rPr>
              <a:t>DEMO</a:t>
            </a:r>
            <a:endParaRPr lang="en-US" sz="1800">
              <a:solidFill>
                <a:schemeClr val="bg1"/>
              </a:solidFill>
              <a:latin typeface="Segoe UI Light" panose="020B0502040204020203" pitchFamily="34" charset="0"/>
              <a:cs typeface="Segoe UI Light" panose="020B0502040204020203" pitchFamily="34" charset="0"/>
            </a:endParaRPr>
          </a:p>
          <a:p>
            <a:pPr algn="l"/>
            <a:r>
              <a:rPr lang="it-it" sz="2400">
                <a:solidFill>
                  <a:schemeClr val="bg1"/>
                </a:solidFill>
                <a:latin typeface="+mj-lt"/>
                <a:cs typeface="Segoe UI Light" panose="020B0502040204020203" pitchFamily="34" charset="0"/>
              </a:rPr>
              <a:t>L'arte del prompt</a:t>
            </a:r>
          </a:p>
          <a:p>
            <a:pPr algn="l"/>
            <a:r>
              <a:rPr lang="it-it" sz="1800">
                <a:solidFill>
                  <a:schemeClr val="bg1"/>
                </a:solidFill>
                <a:latin typeface="Segoe UI Light" panose="020B0502040204020203" pitchFamily="34" charset="0"/>
                <a:cs typeface="Segoe UI Light" panose="020B0502040204020203" pitchFamily="34" charset="0"/>
              </a:rPr>
              <a:t>Esempio semplice</a:t>
            </a:r>
          </a:p>
          <a:p>
            <a:pPr algn="l"/>
            <a:endParaRPr lang="en-US" sz="1800" err="1">
              <a:solidFill>
                <a:schemeClr val="bg1"/>
              </a:solidFill>
              <a:latin typeface="Segoe UI Light" panose="020B0502040204020203" pitchFamily="34" charset="0"/>
              <a:cs typeface="Segoe UI Light" panose="020B0502040204020203" pitchFamily="34" charset="0"/>
            </a:endParaRPr>
          </a:p>
        </p:txBody>
      </p:sp>
      <p:pic>
        <p:nvPicPr>
          <p:cNvPr id="5" name="document analysis and web research">
            <a:hlinkClick r:id="" action="ppaction://media"/>
            <a:extLst>
              <a:ext uri="{FF2B5EF4-FFF2-40B4-BE49-F238E27FC236}">
                <a16:creationId xmlns:a16="http://schemas.microsoft.com/office/drawing/2014/main" id="{9F4BBFCE-69ED-1038-D57A-7706D041EE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9055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274DE-40C0-A80C-5B54-77A69CAB6DF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FAEC2E4-DB3C-A893-34A1-38D771389F22}"/>
              </a:ext>
            </a:extLst>
          </p:cNvPr>
          <p:cNvSpPr>
            <a:spLocks noGrp="1"/>
          </p:cNvSpPr>
          <p:nvPr>
            <p:ph idx="1"/>
          </p:nvPr>
        </p:nvSpPr>
        <p:spPr>
          <a:xfrm>
            <a:off x="6095999" y="979791"/>
            <a:ext cx="6002861" cy="5293757"/>
          </a:xfrm>
        </p:spPr>
        <p:txBody>
          <a:bodyPr/>
          <a:lstStyle/>
          <a:p>
            <a:pPr marL="514350" indent="-514350">
              <a:spcBef>
                <a:spcPts val="600"/>
              </a:spcBef>
              <a:spcAft>
                <a:spcPts val="600"/>
              </a:spcAft>
              <a:buAutoNum type="arabicPlain"/>
            </a:pPr>
            <a:r>
              <a:rPr lang="it-it" sz="2400"/>
              <a:t>Microsoft 365 Copilot Chat</a:t>
            </a:r>
          </a:p>
          <a:p>
            <a:pPr marL="514350" indent="-514350">
              <a:spcBef>
                <a:spcPts val="600"/>
              </a:spcBef>
              <a:spcAft>
                <a:spcPts val="600"/>
              </a:spcAft>
              <a:buAutoNum type="arabicPlain"/>
            </a:pPr>
            <a:r>
              <a:rPr lang="it-it" sz="2400">
                <a:solidFill>
                  <a:srgbClr val="FFFF00"/>
                </a:solidFill>
              </a:rPr>
              <a:t>L'arte del prompt: </a:t>
            </a:r>
            <a:br>
              <a:rPr sz="2400"/>
            </a:br>
            <a:r>
              <a:rPr lang="it-it" sz="2400">
                <a:solidFill>
                  <a:srgbClr val="FFFF00"/>
                </a:solidFill>
              </a:rPr>
              <a:t>Procedure consigliate per la creazione di prompt</a:t>
            </a:r>
          </a:p>
          <a:p>
            <a:pPr marL="514350" indent="-514350">
              <a:spcBef>
                <a:spcPts val="600"/>
              </a:spcBef>
              <a:buAutoNum type="arabicPlain"/>
            </a:pPr>
            <a:r>
              <a:rPr lang="it-it" sz="2400"/>
              <a:t>Procedure consigliate per l'adozione</a:t>
            </a:r>
          </a:p>
          <a:p>
            <a:pPr marL="914400" lvl="1">
              <a:spcBef>
                <a:spcPts val="600"/>
              </a:spcBef>
            </a:pPr>
            <a:r>
              <a:rPr lang="it-IT" sz="2000" err="1">
                <a:cs typeface="Segoe Sans Display" pitchFamily="2" charset="0"/>
              </a:rPr>
              <a:t>Copilot</a:t>
            </a:r>
            <a:r>
              <a:rPr lang="it-IT" sz="2000">
                <a:cs typeface="Segoe Sans Display" pitchFamily="2" charset="0"/>
              </a:rPr>
              <a:t> Chat Success Kit</a:t>
            </a:r>
          </a:p>
          <a:p>
            <a:pPr marL="914400" lvl="1">
              <a:spcBef>
                <a:spcPts val="600"/>
              </a:spcBef>
            </a:pPr>
            <a:r>
              <a:rPr lang="it-IT" sz="2000">
                <a:cs typeface="Segoe Sans Display" pitchFamily="2" charset="0"/>
              </a:rPr>
              <a:t>Un grande percorso per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Kit per formatori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Accelera l’adozione di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Raccolta prompt</a:t>
            </a:r>
          </a:p>
          <a:p>
            <a:pPr marL="914400" lvl="1">
              <a:spcBef>
                <a:spcPts val="600"/>
              </a:spcBef>
            </a:pPr>
            <a:r>
              <a:rPr lang="it-IT" sz="2000">
                <a:cs typeface="Segoe Sans Display" pitchFamily="2" charset="0"/>
              </a:rPr>
              <a:t>Prompt Coach Agent</a:t>
            </a:r>
          </a:p>
          <a:p>
            <a:pPr marL="914400" lvl="1">
              <a:spcBef>
                <a:spcPts val="600"/>
              </a:spcBef>
            </a:pPr>
            <a:r>
              <a:rPr lang="it-IT" sz="2000">
                <a:cs typeface="Segoe Sans Display" pitchFamily="2" charset="0"/>
              </a:rPr>
              <a:t>Libreria di scenari</a:t>
            </a:r>
          </a:p>
          <a:p>
            <a:pPr marL="514350" indent="-514350">
              <a:spcBef>
                <a:spcPts val="600"/>
              </a:spcBef>
              <a:spcAft>
                <a:spcPts val="600"/>
              </a:spcAft>
              <a:buAutoNum type="arabicPlain"/>
            </a:pPr>
            <a:r>
              <a:rPr lang="it-it" sz="2400"/>
              <a:t>Prossimi passi e inviti all'azione</a:t>
            </a:r>
          </a:p>
        </p:txBody>
      </p:sp>
      <p:sp>
        <p:nvSpPr>
          <p:cNvPr id="9" name="Title 8">
            <a:extLst>
              <a:ext uri="{FF2B5EF4-FFF2-40B4-BE49-F238E27FC236}">
                <a16:creationId xmlns:a16="http://schemas.microsoft.com/office/drawing/2014/main" id="{9A276FEF-6A0C-410E-717E-AADB82E9E0DB}"/>
              </a:ext>
            </a:extLst>
          </p:cNvPr>
          <p:cNvSpPr>
            <a:spLocks noGrp="1"/>
          </p:cNvSpPr>
          <p:nvPr>
            <p:ph type="title"/>
          </p:nvPr>
        </p:nvSpPr>
        <p:spPr>
          <a:xfrm>
            <a:off x="589280" y="605657"/>
            <a:ext cx="3525520" cy="738664"/>
          </a:xfrm>
        </p:spPr>
        <p:txBody>
          <a:bodyPr/>
          <a:lstStyle/>
          <a:p>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Programma</a:t>
            </a:r>
          </a:p>
        </p:txBody>
      </p:sp>
      <p:cxnSp>
        <p:nvCxnSpPr>
          <p:cNvPr id="11" name="Straight Connector 10">
            <a:extLst>
              <a:ext uri="{FF2B5EF4-FFF2-40B4-BE49-F238E27FC236}">
                <a16:creationId xmlns:a16="http://schemas.microsoft.com/office/drawing/2014/main" id="{DF351913-F72A-57BD-58DF-34DA0643E49D}"/>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186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B271304-60DF-07ED-803B-CCFD2A87E66D}"/>
              </a:ext>
            </a:extLst>
          </p:cNvPr>
          <p:cNvSpPr txBox="1">
            <a:spLocks/>
          </p:cNvSpPr>
          <p:nvPr/>
        </p:nvSpPr>
        <p:spPr>
          <a:xfrm>
            <a:off x="584200" y="2207695"/>
            <a:ext cx="4412673" cy="1354217"/>
          </a:xfrm>
          <a:prstGeom prst="rect">
            <a:avLst/>
          </a:prstGeom>
        </p:spPr>
        <p:txBody>
          <a:bodyPr wrap="square" anchor="b">
            <a:normAutofit fontScale="85000" lnSpcReduction="1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lnSpc>
                <a:spcPct val="90000"/>
              </a:lnSpc>
            </a:pPr>
            <a:r>
              <a:rPr lang="it-it">
                <a:solidFill>
                  <a:srgbClr val="FFFFFF"/>
                </a:solidFill>
              </a:rPr>
              <a:t>Che cos'è il prompting?</a:t>
            </a:r>
            <a:br/>
            <a:br/>
            <a:endParaRPr lang="en-GB">
              <a:solidFill>
                <a:srgbClr val="FFFFFF"/>
              </a:solidFill>
            </a:endParaRPr>
          </a:p>
        </p:txBody>
      </p:sp>
      <p:sp>
        <p:nvSpPr>
          <p:cNvPr id="4" name="Text Placeholder 2">
            <a:extLst>
              <a:ext uri="{FF2B5EF4-FFF2-40B4-BE49-F238E27FC236}">
                <a16:creationId xmlns:a16="http://schemas.microsoft.com/office/drawing/2014/main" id="{424AF6A2-4BB1-2E8E-CA44-61492BEE1482}"/>
              </a:ext>
            </a:extLst>
          </p:cNvPr>
          <p:cNvSpPr txBox="1">
            <a:spLocks/>
          </p:cNvSpPr>
          <p:nvPr/>
        </p:nvSpPr>
        <p:spPr>
          <a:xfrm>
            <a:off x="720437" y="3177176"/>
            <a:ext cx="6862620" cy="215443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a:solidFill>
                  <a:schemeClr val="tx1"/>
                </a:solidFill>
                <a:ea typeface="+mn-lt"/>
                <a:cs typeface="+mn-lt"/>
              </a:rPr>
              <a:t>I prompt sono il modo in cui chiedi a Copilot di eseguire le attività per te. </a:t>
            </a:r>
            <a:r>
              <a:rPr lang="it-it" b="1">
                <a:solidFill>
                  <a:schemeClr val="tx1"/>
                </a:solidFill>
                <a:ea typeface="+mn-lt"/>
                <a:cs typeface="+mn-lt"/>
              </a:rPr>
              <a:t>È una competenza unica e emergente che si differenzia dalla ricerca tradizionale </a:t>
            </a:r>
            <a:br>
              <a:rPr lang="it-it" b="1">
                <a:solidFill>
                  <a:schemeClr val="tx1"/>
                </a:solidFill>
                <a:ea typeface="+mn-lt"/>
                <a:cs typeface="+mn-lt"/>
              </a:rPr>
            </a:br>
            <a:r>
              <a:rPr lang="it-it" b="1">
                <a:solidFill>
                  <a:schemeClr val="tx1"/>
                </a:solidFill>
                <a:ea typeface="+mn-lt"/>
                <a:cs typeface="+mn-lt"/>
              </a:rPr>
              <a:t>sul web.</a:t>
            </a:r>
            <a:endParaRPr lang="en-US" b="1">
              <a:solidFill>
                <a:schemeClr val="tx1"/>
              </a:solidFill>
            </a:endParaRPr>
          </a:p>
        </p:txBody>
      </p:sp>
    </p:spTree>
    <p:extLst>
      <p:ext uri="{BB962C8B-B14F-4D97-AF65-F5344CB8AC3E}">
        <p14:creationId xmlns:p14="http://schemas.microsoft.com/office/powerpoint/2010/main" val="385527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it-it"/>
              <a:t>L'arte e la scienza del prompting</a:t>
            </a:r>
          </a:p>
        </p:txBody>
      </p:sp>
      <p:sp>
        <p:nvSpPr>
          <p:cNvPr id="20" name="Content Placeholder 2">
            <a:extLst>
              <a:ext uri="{FF2B5EF4-FFF2-40B4-BE49-F238E27FC236}">
                <a16:creationId xmlns:a16="http://schemas.microsoft.com/office/drawing/2014/main" id="{C89ABA1D-09CA-8AC6-4E2C-8D9EA206E22E}"/>
              </a:ext>
            </a:extLst>
          </p:cNvPr>
          <p:cNvSpPr txBox="1">
            <a:spLocks/>
          </p:cNvSpPr>
          <p:nvPr/>
        </p:nvSpPr>
        <p:spPr>
          <a:xfrm>
            <a:off x="893486" y="1587640"/>
            <a:ext cx="4118336" cy="2954655"/>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z="2400" spc="-38">
                <a:ln w="3175">
                  <a:noFill/>
                </a:ln>
                <a:solidFill>
                  <a:srgbClr val="8DC8E8"/>
                </a:solidFill>
                <a:latin typeface="Segoe Sans Display" pitchFamily="2" charset="0"/>
              </a:rPr>
              <a:t>I prompt</a:t>
            </a:r>
            <a:r>
              <a:rPr lang="it-it" sz="2400" b="1" spc="-38">
                <a:ln w="3175">
                  <a:noFill/>
                </a:ln>
                <a:solidFill>
                  <a:srgbClr val="8DC8E8"/>
                </a:solidFill>
                <a:latin typeface="Segoe Sans Display" pitchFamily="2" charset="0"/>
              </a:rPr>
              <a:t> </a:t>
            </a:r>
            <a:r>
              <a:rPr lang="it-it" sz="2400">
                <a:solidFill>
                  <a:schemeClr val="bg1"/>
                </a:solidFill>
              </a:rPr>
              <a:t>rappresentano il modo in cui chiedi a Copilot di fare qualcosa per te, ad esempio creare, </a:t>
            </a:r>
            <a:r>
              <a:rPr lang="it-it" sz="2400" spc="-38">
                <a:ln w="3175">
                  <a:noFill/>
                </a:ln>
                <a:solidFill>
                  <a:srgbClr val="8DC8E8"/>
                </a:solidFill>
                <a:latin typeface="Segoe Sans Display" pitchFamily="2" charset="0"/>
              </a:rPr>
              <a:t>riassumere, modificare o trasformare</a:t>
            </a:r>
            <a:r>
              <a:rPr lang="it-it" sz="2400">
                <a:solidFill>
                  <a:srgbClr val="1E1E1E"/>
                </a:solidFill>
                <a:latin typeface="Segoe Sans Display" pitchFamily="2" charset="0"/>
              </a:rPr>
              <a:t>.</a:t>
            </a:r>
            <a:endParaRPr lang="en-US" sz="2400"/>
          </a:p>
          <a:p>
            <a:endParaRPr lang="en-US" sz="2400"/>
          </a:p>
          <a:p>
            <a:r>
              <a:rPr lang="it-it" sz="2400">
                <a:solidFill>
                  <a:schemeClr val="bg1"/>
                </a:solidFill>
              </a:rPr>
              <a:t>Pensa alla richiesta come a una conversazione, in cui usi un linguaggio semplice ma chiaro e fornisci un contesto come faresti con un assistente. </a:t>
            </a:r>
          </a:p>
          <a:p>
            <a:endParaRPr lang="en-US" sz="2400"/>
          </a:p>
        </p:txBody>
      </p:sp>
      <p:sp>
        <p:nvSpPr>
          <p:cNvPr id="21" name="Rectangle: Rounded Corners 20">
            <a:extLst>
              <a:ext uri="{FF2B5EF4-FFF2-40B4-BE49-F238E27FC236}">
                <a16:creationId xmlns:a16="http://schemas.microsoft.com/office/drawing/2014/main" id="{D4680A03-7BDE-166A-85C1-DD79B9C80A16}"/>
              </a:ext>
            </a:extLst>
          </p:cNvPr>
          <p:cNvSpPr/>
          <p:nvPr/>
        </p:nvSpPr>
        <p:spPr bwMode="auto">
          <a:xfrm>
            <a:off x="5467780" y="1587640"/>
            <a:ext cx="6037583" cy="473109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79C21671-0C7F-6D69-C2AA-5E99B259DE7D}"/>
              </a:ext>
              <a:ext uri="{C183D7F6-B498-43B3-948B-1728B52AA6E4}">
                <adec:decorative xmlns:adec="http://schemas.microsoft.com/office/drawing/2017/decorative" val="1"/>
              </a:ext>
            </a:extLst>
          </p:cNvPr>
          <p:cNvSpPr txBox="1">
            <a:spLocks/>
          </p:cNvSpPr>
          <p:nvPr/>
        </p:nvSpPr>
        <p:spPr>
          <a:xfrm>
            <a:off x="5377544" y="1339012"/>
            <a:ext cx="6226193" cy="5061787"/>
          </a:xfrm>
          <a:prstGeom prst="roundRect">
            <a:avLst>
              <a:gd name="adj" fmla="val 3190"/>
            </a:avLst>
          </a:prstGeom>
          <a:solidFill>
            <a:srgbClr val="F7F7F8"/>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3" name="Text Placeholder 2">
            <a:extLst>
              <a:ext uri="{FF2B5EF4-FFF2-40B4-BE49-F238E27FC236}">
                <a16:creationId xmlns:a16="http://schemas.microsoft.com/office/drawing/2014/main" id="{F781181A-C7DC-889A-1B55-EDC0562AC1F1}"/>
              </a:ext>
            </a:extLst>
          </p:cNvPr>
          <p:cNvSpPr txBox="1">
            <a:spLocks/>
          </p:cNvSpPr>
          <p:nvPr/>
        </p:nvSpPr>
        <p:spPr>
          <a:xfrm>
            <a:off x="5699051" y="1733113"/>
            <a:ext cx="5806312" cy="440120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Scopri</a:t>
            </a:r>
            <a:r>
              <a:rPr kumimoji="0" lang="it-it"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i prodotti concorrenti:</a:t>
            </a:r>
            <a:r>
              <a:rPr kumimoji="0" lang="it-it" sz="1800" b="0" i="0" u="none" strike="noStrike" kern="1200" cap="none" spc="0" normalizeH="0" baseline="0" noProof="0">
                <a:ln>
                  <a:noFill/>
                </a:ln>
                <a:solidFill>
                  <a:srgbClr val="4280C2"/>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"Quali </a:t>
            </a:r>
            <a:r>
              <a:rPr lang="it-it" sz="1600">
                <a:latin typeface="Segoe Sans Display" pitchFamily="2" charset="0"/>
                <a:cs typeface="Segoe Sans Display" pitchFamily="2" charset="0"/>
              </a:rPr>
              <a:t>sono i principali concorrenti di</a:t>
            </a: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[Prodotto] e quali sono le </a:t>
            </a:r>
            <a:r>
              <a:rPr lang="it-it" sz="1600">
                <a:latin typeface="Segoe Sans Display" pitchFamily="2" charset="0"/>
                <a:cs typeface="Segoe Sans Display" pitchFamily="2" charset="0"/>
              </a:rPr>
              <a:t>aziende</a:t>
            </a: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chiave che ci stanno lavorando?"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Modifica </a:t>
            </a:r>
            <a:r>
              <a:rPr kumimoji="0" lang="it-it" sz="180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il</a:t>
            </a:r>
            <a:r>
              <a:rPr kumimoji="0" lang="it-it"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a:t>
            </a:r>
            <a:r>
              <a:rPr kumimoji="0" lang="it-it"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testo: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"Controlla la logica di lancio di questo prodotto per verificare che non vi siano incongruenze".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Trasforma</a:t>
            </a:r>
            <a:r>
              <a:rPr kumimoji="0" lang="it-it"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i documenti: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"Trasforma questo documento sulle domande frequenti in una guida all'onboarding in 10 slide".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Riepiloga</a:t>
            </a:r>
            <a:r>
              <a:rPr kumimoji="0" lang="it-it"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le informazioni: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"Scrivi un riassunto della sessione di questa [presentazione]".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Crea</a:t>
            </a:r>
            <a:r>
              <a:rPr kumimoji="0" lang="it-it"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contenuti interessanti: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 una proposta di valore per [Prodotto X</a:t>
            </a:r>
            <a:r>
              <a:rPr lang="it-it" sz="1600">
                <a:latin typeface="Segoe Sans Display" pitchFamily="2" charset="0"/>
                <a:cs typeface="Segoe Sans Display" pitchFamily="2" charset="0"/>
              </a:rPr>
              <a:t>.d</a:t>
            </a:r>
            <a:r>
              <a:rPr kumimoji="0" lang="it-it"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oc]". </a:t>
            </a:r>
          </a:p>
        </p:txBody>
      </p:sp>
      <p:sp>
        <p:nvSpPr>
          <p:cNvPr id="24" name="Rectangle: Rounded Corners 6">
            <a:extLst>
              <a:ext uri="{FF2B5EF4-FFF2-40B4-BE49-F238E27FC236}">
                <a16:creationId xmlns:a16="http://schemas.microsoft.com/office/drawing/2014/main" id="{96E118FF-7375-25B4-5747-2B808E7EB5A5}"/>
              </a:ext>
              <a:ext uri="{C183D7F6-B498-43B3-948B-1728B52AA6E4}">
                <adec:decorative xmlns:adec="http://schemas.microsoft.com/office/drawing/2017/decorative" val="1"/>
              </a:ext>
            </a:extLst>
          </p:cNvPr>
          <p:cNvSpPr/>
          <p:nvPr/>
        </p:nvSpPr>
        <p:spPr bwMode="auto">
          <a:xfrm>
            <a:off x="5377542" y="1339014"/>
            <a:ext cx="6226193" cy="5061786"/>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ounded Rectangle 41">
            <a:extLst>
              <a:ext uri="{FF2B5EF4-FFF2-40B4-BE49-F238E27FC236}">
                <a16:creationId xmlns:a16="http://schemas.microsoft.com/office/drawing/2014/main" id="{392B0E66-D86F-7C70-B511-73D65EE9B55A}"/>
              </a:ext>
            </a:extLst>
          </p:cNvPr>
          <p:cNvSpPr/>
          <p:nvPr/>
        </p:nvSpPr>
        <p:spPr bwMode="auto">
          <a:xfrm>
            <a:off x="6200366" y="1155452"/>
            <a:ext cx="457241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kumimoji="0" lang="it-it" sz="1800" b="1" i="0" u="none" strike="noStrike" kern="1200" cap="none" spc="0" normalizeH="0" baseline="0" noProof="0">
                <a:ln>
                  <a:noFill/>
                </a:ln>
                <a:solidFill>
                  <a:srgbClr val="FFFFFF"/>
                </a:solidFill>
                <a:effectLst/>
                <a:uLnTx/>
                <a:uFillTx/>
                <a:latin typeface="Segoe Sans Display Semibold"/>
                <a:cs typeface="Segoe Sans Display Semibold"/>
              </a:rPr>
              <a:t>Spiega a Copilot </a:t>
            </a:r>
            <a:r>
              <a:rPr lang="it-it" b="1">
                <a:solidFill>
                  <a:srgbClr val="FFFFFF"/>
                </a:solidFill>
                <a:latin typeface="Segoe Sans Display Semibold"/>
                <a:cs typeface="Segoe Sans Display Semibold"/>
              </a:rPr>
              <a:t>Chat di cosa</a:t>
            </a:r>
            <a:r>
              <a:rPr kumimoji="0" lang="it-it" sz="1800" b="1" i="0" u="none" strike="noStrike" kern="1200" cap="none" spc="0" normalizeH="0" baseline="0" noProof="0">
                <a:ln>
                  <a:noFill/>
                </a:ln>
                <a:solidFill>
                  <a:srgbClr val="FFFFFF"/>
                </a:solidFill>
                <a:effectLst/>
                <a:uLnTx/>
                <a:uFillTx/>
                <a:latin typeface="Segoe Sans Display Semibold"/>
                <a:cs typeface="Segoe Sans Display Semibold"/>
              </a:rPr>
              <a:t> hai bisogno</a:t>
            </a:r>
          </a:p>
        </p:txBody>
      </p:sp>
    </p:spTree>
    <p:extLst>
      <p:ext uri="{BB962C8B-B14F-4D97-AF65-F5344CB8AC3E}">
        <p14:creationId xmlns:p14="http://schemas.microsoft.com/office/powerpoint/2010/main" val="780034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it-it"/>
              <a:t>L'arte e la scienza del prompting</a:t>
            </a:r>
          </a:p>
        </p:txBody>
      </p:sp>
      <p:sp>
        <p:nvSpPr>
          <p:cNvPr id="3" name="Content Placeholder 2">
            <a:extLst>
              <a:ext uri="{FF2B5EF4-FFF2-40B4-BE49-F238E27FC236}">
                <a16:creationId xmlns:a16="http://schemas.microsoft.com/office/drawing/2014/main" id="{3048B850-69D0-EEAE-C45D-ED43B3BC0048}"/>
              </a:ext>
            </a:extLst>
          </p:cNvPr>
          <p:cNvSpPr txBox="1">
            <a:spLocks/>
          </p:cNvSpPr>
          <p:nvPr/>
        </p:nvSpPr>
        <p:spPr>
          <a:xfrm>
            <a:off x="584790" y="1719244"/>
            <a:ext cx="2975428" cy="3016210"/>
          </a:xfrm>
          <a:prstGeom prst="rect">
            <a:avLst/>
          </a:prstGeom>
        </p:spPr>
        <p:txBody>
          <a:bodyPr>
            <a:normAutofit fontScale="92500" lnSpcReduction="20000"/>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a:solidFill>
                  <a:schemeClr val="bg1"/>
                </a:solidFill>
              </a:rPr>
              <a:t>Per ottenere la migliore risposta quando si formulano i prompt di Copilot, è importante concentrarsi su alcuni degli </a:t>
            </a:r>
            <a:r>
              <a:rPr lang="it-it" spc="-38">
                <a:ln w="3175">
                  <a:noFill/>
                </a:ln>
                <a:solidFill>
                  <a:srgbClr val="A0D0EC"/>
                </a:solidFill>
                <a:latin typeface="Segoe Sans Display" pitchFamily="2" charset="0"/>
              </a:rPr>
              <a:t>elementi chiave</a:t>
            </a:r>
            <a:r>
              <a:rPr lang="it-it">
                <a:solidFill>
                  <a:schemeClr val="bg1"/>
                </a:solidFill>
              </a:rPr>
              <a:t>.</a:t>
            </a:r>
          </a:p>
        </p:txBody>
      </p:sp>
      <p:sp>
        <p:nvSpPr>
          <p:cNvPr id="4" name="Rectangle: Rounded Corners 3">
            <a:extLst>
              <a:ext uri="{FF2B5EF4-FFF2-40B4-BE49-F238E27FC236}">
                <a16:creationId xmlns:a16="http://schemas.microsoft.com/office/drawing/2014/main" id="{9AE31D83-1ED8-B0B3-AB9B-DC99123D0EEB}"/>
              </a:ext>
            </a:extLst>
          </p:cNvPr>
          <p:cNvSpPr/>
          <p:nvPr/>
        </p:nvSpPr>
        <p:spPr bwMode="auto">
          <a:xfrm>
            <a:off x="3965942" y="3610893"/>
            <a:ext cx="8009212" cy="2431701"/>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0D882741-7B72-A617-CE3C-1FBF9060B9A7}"/>
              </a:ext>
              <a:ext uri="{C183D7F6-B498-43B3-948B-1728B52AA6E4}">
                <adec:decorative xmlns:adec="http://schemas.microsoft.com/office/drawing/2017/decorative" val="1"/>
              </a:ext>
            </a:extLst>
          </p:cNvPr>
          <p:cNvSpPr txBox="1">
            <a:spLocks/>
          </p:cNvSpPr>
          <p:nvPr/>
        </p:nvSpPr>
        <p:spPr>
          <a:xfrm>
            <a:off x="3820886" y="1435100"/>
            <a:ext cx="8222188"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820886" y="1435099"/>
            <a:ext cx="8225362"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25">
            <a:extLst>
              <a:ext uri="{FF2B5EF4-FFF2-40B4-BE49-F238E27FC236}">
                <a16:creationId xmlns:a16="http://schemas.microsoft.com/office/drawing/2014/main" id="{9D48F87A-B8FE-7E18-5B48-2C4773192D34}"/>
              </a:ext>
            </a:extLst>
          </p:cNvPr>
          <p:cNvSpPr/>
          <p:nvPr/>
        </p:nvSpPr>
        <p:spPr bwMode="auto">
          <a:xfrm>
            <a:off x="4177958" y="2251405"/>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Obiettivo</a:t>
            </a:r>
          </a:p>
        </p:txBody>
      </p:sp>
      <p:sp>
        <p:nvSpPr>
          <p:cNvPr id="8" name="TextBox 8">
            <a:extLst>
              <a:ext uri="{FF2B5EF4-FFF2-40B4-BE49-F238E27FC236}">
                <a16:creationId xmlns:a16="http://schemas.microsoft.com/office/drawing/2014/main" id="{C94EEB5C-AA09-DFDE-5AF8-FC1E59D39409}"/>
              </a:ext>
            </a:extLst>
          </p:cNvPr>
          <p:cNvSpPr txBox="1"/>
          <p:nvPr/>
        </p:nvSpPr>
        <p:spPr>
          <a:xfrm>
            <a:off x="4266979" y="3761387"/>
            <a:ext cx="1569345" cy="123110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Quale</a:t>
            </a:r>
            <a:r>
              <a:rPr kumimoji="0" lang="it-it"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risposta desideri da Copilot? </a:t>
            </a:r>
          </a:p>
        </p:txBody>
      </p:sp>
      <p:sp>
        <p:nvSpPr>
          <p:cNvPr id="9" name="Rounded Rectangle 26">
            <a:extLst>
              <a:ext uri="{FF2B5EF4-FFF2-40B4-BE49-F238E27FC236}">
                <a16:creationId xmlns:a16="http://schemas.microsoft.com/office/drawing/2014/main" id="{95960D4D-38EE-A08D-8911-ECF53FFE39A5}"/>
              </a:ext>
            </a:extLst>
          </p:cNvPr>
          <p:cNvSpPr/>
          <p:nvPr/>
        </p:nvSpPr>
        <p:spPr bwMode="auto">
          <a:xfrm>
            <a:off x="6177804" y="2251405"/>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Contesto</a:t>
            </a:r>
          </a:p>
        </p:txBody>
      </p:sp>
      <p:sp>
        <p:nvSpPr>
          <p:cNvPr id="10" name="TextBox 9">
            <a:extLst>
              <a:ext uri="{FF2B5EF4-FFF2-40B4-BE49-F238E27FC236}">
                <a16:creationId xmlns:a16="http://schemas.microsoft.com/office/drawing/2014/main" id="{A538614B-E6E3-C7CD-131F-09BA11704720}"/>
              </a:ext>
            </a:extLst>
          </p:cNvPr>
          <p:cNvSpPr txBox="1"/>
          <p:nvPr/>
        </p:nvSpPr>
        <p:spPr>
          <a:xfrm>
            <a:off x="6347455" y="3764338"/>
            <a:ext cx="1422174" cy="123110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Perché</a:t>
            </a:r>
            <a:r>
              <a:rPr kumimoji="0" lang="it-it"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ne hai bisogno e chi è coinvolto?</a:t>
            </a:r>
          </a:p>
        </p:txBody>
      </p:sp>
      <p:sp>
        <p:nvSpPr>
          <p:cNvPr id="11" name="TextBox 7">
            <a:extLst>
              <a:ext uri="{FF2B5EF4-FFF2-40B4-BE49-F238E27FC236}">
                <a16:creationId xmlns:a16="http://schemas.microsoft.com/office/drawing/2014/main" id="{5ACB943C-75D0-036B-E4A0-32277D91990C}"/>
              </a:ext>
            </a:extLst>
          </p:cNvPr>
          <p:cNvSpPr txBox="1"/>
          <p:nvPr/>
        </p:nvSpPr>
        <p:spPr>
          <a:xfrm>
            <a:off x="8138580" y="3761386"/>
            <a:ext cx="1820304" cy="1846659"/>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Quali</a:t>
            </a:r>
            <a:r>
              <a:rPr kumimoji="0" lang="it-it"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fonti di informazioni o esempi dovrebbe utilizzare Copilot?</a:t>
            </a:r>
          </a:p>
        </p:txBody>
      </p:sp>
      <p:sp>
        <p:nvSpPr>
          <p:cNvPr id="12" name="Rounded Rectangle 37">
            <a:extLst>
              <a:ext uri="{FF2B5EF4-FFF2-40B4-BE49-F238E27FC236}">
                <a16:creationId xmlns:a16="http://schemas.microsoft.com/office/drawing/2014/main" id="{92BCD71A-2714-3AA0-473A-8938B9ED5774}"/>
              </a:ext>
            </a:extLst>
          </p:cNvPr>
          <p:cNvSpPr/>
          <p:nvPr/>
        </p:nvSpPr>
        <p:spPr bwMode="auto">
          <a:xfrm>
            <a:off x="8166971" y="2257565"/>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Fonte</a:t>
            </a:r>
          </a:p>
        </p:txBody>
      </p:sp>
      <p:sp>
        <p:nvSpPr>
          <p:cNvPr id="13" name="TextBox 6">
            <a:extLst>
              <a:ext uri="{FF2B5EF4-FFF2-40B4-BE49-F238E27FC236}">
                <a16:creationId xmlns:a16="http://schemas.microsoft.com/office/drawing/2014/main" id="{3388506D-D450-C2F5-55F7-44BA6F39B30E}"/>
              </a:ext>
            </a:extLst>
          </p:cNvPr>
          <p:cNvSpPr txBox="1"/>
          <p:nvPr/>
        </p:nvSpPr>
        <p:spPr>
          <a:xfrm>
            <a:off x="10147238" y="3761385"/>
            <a:ext cx="1750387" cy="215443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Come</a:t>
            </a:r>
            <a:r>
              <a:rPr kumimoji="0" lang="it-it"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dovrebbe rispondere Copilot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per soddisfare al meglio le tue aspettative?</a:t>
            </a:r>
          </a:p>
        </p:txBody>
      </p:sp>
      <p:sp>
        <p:nvSpPr>
          <p:cNvPr id="14" name="Rounded Rectangle 34">
            <a:extLst>
              <a:ext uri="{FF2B5EF4-FFF2-40B4-BE49-F238E27FC236}">
                <a16:creationId xmlns:a16="http://schemas.microsoft.com/office/drawing/2014/main" id="{F12A367E-EF02-0E04-7287-6B451C334ADC}"/>
              </a:ext>
            </a:extLst>
          </p:cNvPr>
          <p:cNvSpPr/>
          <p:nvPr/>
        </p:nvSpPr>
        <p:spPr bwMode="auto">
          <a:xfrm>
            <a:off x="10135447" y="2251405"/>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Aspettative</a:t>
            </a:r>
          </a:p>
        </p:txBody>
      </p:sp>
      <p:sp>
        <p:nvSpPr>
          <p:cNvPr id="15" name="Rounded Rectangle 41">
            <a:extLst>
              <a:ext uri="{FF2B5EF4-FFF2-40B4-BE49-F238E27FC236}">
                <a16:creationId xmlns:a16="http://schemas.microsoft.com/office/drawing/2014/main" id="{3EF492C7-4DED-28FC-53BB-D98A484B5A92}"/>
              </a:ext>
            </a:extLst>
          </p:cNvPr>
          <p:cNvSpPr/>
          <p:nvPr/>
        </p:nvSpPr>
        <p:spPr bwMode="auto">
          <a:xfrm>
            <a:off x="4939721" y="1251541"/>
            <a:ext cx="6061654"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Includi gli ingredienti giusti per creare richieste efficaci</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4177958" y="2245245"/>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Obiettivo</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6177804" y="2245245"/>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Contesto</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8166971" y="2251405"/>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Fonte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10135447" y="2245245"/>
            <a:ext cx="1750388" cy="1215186"/>
          </a:xfrm>
          <a:prstGeom prst="roundRect">
            <a:avLst>
              <a:gd name="adj" fmla="val 15867"/>
            </a:avLst>
          </a:prstGeom>
          <a:solidFill>
            <a:srgbClr val="FF00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Aspettative</a:t>
            </a: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3" grpId="0"/>
      <p:bldP spid="14" grpId="0" animBg="1"/>
      <p:bldP spid="16" grpId="0" animBg="1"/>
      <p:bldP spid="16" grpId="1" animBg="1"/>
      <p:bldP spid="17" grpId="0" animBg="1"/>
      <p:bldP spid="17" grpId="1" animBg="1"/>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1">
            <a:extLst>
              <a:ext uri="{FF2B5EF4-FFF2-40B4-BE49-F238E27FC236}">
                <a16:creationId xmlns:a16="http://schemas.microsoft.com/office/drawing/2014/main" id="{035E34C3-9DC3-EC30-56DE-8F4AD91ECC56}"/>
              </a:ext>
            </a:extLst>
          </p:cNvPr>
          <p:cNvSpPr txBox="1"/>
          <p:nvPr/>
        </p:nvSpPr>
        <p:spPr>
          <a:xfrm>
            <a:off x="2222025" y="3198166"/>
            <a:ext cx="7552775" cy="46166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effectLst/>
                <a:uLnTx/>
                <a:uFillTx/>
                <a:latin typeface="Segoe UI Semibold"/>
                <a:ea typeface="+mn-ea"/>
                <a:cs typeface="Segoe UI Semibold" panose="020B0502040204020203" pitchFamily="34" charset="0"/>
              </a:rPr>
              <a:t>Dammi qualche spunto per rompere il ghiaccio.</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021896" y="716441"/>
            <a:ext cx="628403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Includi gli ingredienti giusti per creare richieste efficaci</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34128090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D4EB68-DD6D-58FD-357E-690EE5BB5D19}"/>
              </a:ext>
            </a:extLst>
          </p:cNvPr>
          <p:cNvSpPr txBox="1"/>
          <p:nvPr/>
        </p:nvSpPr>
        <p:spPr>
          <a:xfrm>
            <a:off x="554805" y="2459116"/>
            <a:ext cx="4212404" cy="2123658"/>
          </a:xfrm>
          <a:prstGeom prst="rect">
            <a:avLst/>
          </a:prstGeom>
          <a:noFill/>
        </p:spPr>
        <p:txBody>
          <a:bodyPr wrap="square" lIns="0" tIns="0" rIns="0" bIns="0" rtlCol="0">
            <a:spAutoFit/>
          </a:bodyPr>
          <a:lstStyle/>
          <a:p>
            <a:pPr algn="l"/>
            <a:r>
              <a:rPr lang="it-it" sz="6000">
                <a:solidFill>
                  <a:schemeClr val="bg1"/>
                </a:solidFill>
                <a:latin typeface="Segoe UI Light" panose="020B0502040204020203" pitchFamily="34" charset="0"/>
                <a:cs typeface="Segoe UI Light" panose="020B0502040204020203" pitchFamily="34" charset="0"/>
              </a:rPr>
              <a:t>DEMO</a:t>
            </a:r>
            <a:endParaRPr lang="en-US" sz="1800">
              <a:solidFill>
                <a:schemeClr val="bg1"/>
              </a:solidFill>
              <a:latin typeface="Segoe UI Light" panose="020B0502040204020203" pitchFamily="34" charset="0"/>
              <a:cs typeface="Segoe UI Light" panose="020B0502040204020203" pitchFamily="34" charset="0"/>
            </a:endParaRPr>
          </a:p>
          <a:p>
            <a:pPr algn="l"/>
            <a:r>
              <a:rPr lang="it-it" sz="2400">
                <a:solidFill>
                  <a:schemeClr val="bg1"/>
                </a:solidFill>
                <a:latin typeface="+mj-lt"/>
                <a:cs typeface="Segoe UI Light" panose="020B0502040204020203" pitchFamily="34" charset="0"/>
              </a:rPr>
              <a:t>L'arte del prompt</a:t>
            </a:r>
          </a:p>
          <a:p>
            <a:pPr algn="l"/>
            <a:r>
              <a:rPr lang="it-it" sz="1800">
                <a:solidFill>
                  <a:schemeClr val="bg1"/>
                </a:solidFill>
                <a:latin typeface="Segoe UI Light" panose="020B0502040204020203" pitchFamily="34" charset="0"/>
                <a:cs typeface="Segoe UI Light" panose="020B0502040204020203" pitchFamily="34" charset="0"/>
              </a:rPr>
              <a:t>Obiettivo, Fonte, </a:t>
            </a:r>
            <a:br/>
            <a:r>
              <a:rPr lang="it-it" sz="1800">
                <a:solidFill>
                  <a:schemeClr val="bg1"/>
                </a:solidFill>
                <a:latin typeface="Segoe UI Light" panose="020B0502040204020203" pitchFamily="34" charset="0"/>
                <a:cs typeface="Segoe UI Light" panose="020B0502040204020203" pitchFamily="34" charset="0"/>
              </a:rPr>
              <a:t>Contesto, Aspettative</a:t>
            </a:r>
          </a:p>
          <a:p>
            <a:pPr algn="l"/>
            <a:endParaRPr lang="en-US" sz="1800">
              <a:solidFill>
                <a:schemeClr val="bg1"/>
              </a:solidFill>
              <a:latin typeface="Segoe UI Light" panose="020B0502040204020203" pitchFamily="34" charset="0"/>
              <a:cs typeface="Segoe UI Light" panose="020B0502040204020203" pitchFamily="34" charset="0"/>
            </a:endParaRPr>
          </a:p>
        </p:txBody>
      </p:sp>
      <p:pic>
        <p:nvPicPr>
          <p:cNvPr id="2" name="simple prompt">
            <a:hlinkClick r:id="" action="ppaction://media"/>
            <a:extLst>
              <a:ext uri="{FF2B5EF4-FFF2-40B4-BE49-F238E27FC236}">
                <a16:creationId xmlns:a16="http://schemas.microsoft.com/office/drawing/2014/main" id="{A8601168-333D-716B-6331-5DCDC84866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50960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25">
            <a:extLst>
              <a:ext uri="{FF2B5EF4-FFF2-40B4-BE49-F238E27FC236}">
                <a16:creationId xmlns:a16="http://schemas.microsoft.com/office/drawing/2014/main" id="{7531F863-6740-6E0D-E2C4-C9BAFB6462CC}"/>
              </a:ext>
            </a:extLst>
          </p:cNvPr>
          <p:cNvSpPr/>
          <p:nvPr/>
        </p:nvSpPr>
        <p:spPr bwMode="auto">
          <a:xfrm>
            <a:off x="3079453"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Obiettivo</a:t>
            </a:r>
          </a:p>
        </p:txBody>
      </p:sp>
      <p:sp>
        <p:nvSpPr>
          <p:cNvPr id="4" name="TextBox 8">
            <a:extLst>
              <a:ext uri="{FF2B5EF4-FFF2-40B4-BE49-F238E27FC236}">
                <a16:creationId xmlns:a16="http://schemas.microsoft.com/office/drawing/2014/main" id="{F65BD9BC-85BC-02D2-A173-D3482117F7C6}"/>
              </a:ext>
            </a:extLst>
          </p:cNvPr>
          <p:cNvSpPr txBox="1"/>
          <p:nvPr/>
        </p:nvSpPr>
        <p:spPr>
          <a:xfrm>
            <a:off x="3404852" y="1854617"/>
            <a:ext cx="1732054"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Quale</a:t>
            </a:r>
            <a:r>
              <a:rPr kumimoji="0" lang="it-it"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risultato stai cercando di ottenere? </a:t>
            </a:r>
          </a:p>
        </p:txBody>
      </p:sp>
      <p:grpSp>
        <p:nvGrpSpPr>
          <p:cNvPr id="5" name="Group 4" descr="Freccia che punta a generare 3-5 punti elenco">
            <a:extLst>
              <a:ext uri="{FF2B5EF4-FFF2-40B4-BE49-F238E27FC236}">
                <a16:creationId xmlns:a16="http://schemas.microsoft.com/office/drawing/2014/main" id="{EF681903-37EB-885C-1E4A-7EB29B8EEC35}"/>
              </a:ext>
              <a:ext uri="{C183D7F6-B498-43B3-948B-1728B52AA6E4}">
                <adec:decorative xmlns:adec="http://schemas.microsoft.com/office/drawing/2017/decorative" val="0"/>
              </a:ext>
            </a:extLst>
          </p:cNvPr>
          <p:cNvGrpSpPr/>
          <p:nvPr/>
        </p:nvGrpSpPr>
        <p:grpSpPr>
          <a:xfrm>
            <a:off x="3242787" y="1763502"/>
            <a:ext cx="1859161" cy="1149314"/>
            <a:chOff x="3771385" y="5402085"/>
            <a:chExt cx="1671567" cy="831347"/>
          </a:xfrm>
        </p:grpSpPr>
        <p:sp>
          <p:nvSpPr>
            <p:cNvPr id="6" name="Arc 5">
              <a:extLst>
                <a:ext uri="{FF2B5EF4-FFF2-40B4-BE49-F238E27FC236}">
                  <a16:creationId xmlns:a16="http://schemas.microsoft.com/office/drawing/2014/main" id="{E8680FA0-5C27-7FD0-D00B-39F61D07D414}"/>
                </a:ext>
              </a:extLst>
            </p:cNvPr>
            <p:cNvSpPr/>
            <p:nvPr/>
          </p:nvSpPr>
          <p:spPr>
            <a:xfrm>
              <a:off x="5124705" y="5913032"/>
              <a:ext cx="318247" cy="320400"/>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DD71873-3B71-B653-9B92-B9BCB9A897A8}"/>
                </a:ext>
              </a:extLst>
            </p:cNvPr>
            <p:cNvCxnSpPr>
              <a:cxnSpLocks/>
            </p:cNvCxnSpPr>
            <p:nvPr/>
          </p:nvCxnSpPr>
          <p:spPr>
            <a:xfrm>
              <a:off x="5442952" y="6052733"/>
              <a:ext cx="0" cy="1696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16B142-9F8E-CB04-9EC6-377B0080AF93}"/>
                </a:ext>
              </a:extLst>
            </p:cNvPr>
            <p:cNvCxnSpPr>
              <a:cxnSpLocks/>
            </p:cNvCxnSpPr>
            <p:nvPr/>
          </p:nvCxnSpPr>
          <p:spPr>
            <a:xfrm flipH="1" flipV="1">
              <a:off x="3923424" y="5912832"/>
              <a:ext cx="1346371" cy="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B1659AAD-B6CC-ED63-169D-DA8DCA00713A}"/>
                </a:ext>
              </a:extLst>
            </p:cNvPr>
            <p:cNvSpPr/>
            <p:nvPr/>
          </p:nvSpPr>
          <p:spPr>
            <a:xfrm rot="10800000">
              <a:off x="3771385" y="5592591"/>
              <a:ext cx="318247" cy="320400"/>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94C4505E-ED39-5616-DADC-B24A651907FA}"/>
                </a:ext>
              </a:extLst>
            </p:cNvPr>
            <p:cNvCxnSpPr>
              <a:cxnSpLocks/>
            </p:cNvCxnSpPr>
            <p:nvPr/>
          </p:nvCxnSpPr>
          <p:spPr>
            <a:xfrm>
              <a:off x="3771526" y="5402085"/>
              <a:ext cx="0" cy="35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ounded Rectangle 26">
            <a:extLst>
              <a:ext uri="{FF2B5EF4-FFF2-40B4-BE49-F238E27FC236}">
                <a16:creationId xmlns:a16="http://schemas.microsoft.com/office/drawing/2014/main" id="{568ABC6C-7F0F-503C-CD8C-2745A35B1CF2}"/>
              </a:ext>
            </a:extLst>
          </p:cNvPr>
          <p:cNvSpPr/>
          <p:nvPr/>
        </p:nvSpPr>
        <p:spPr bwMode="auto">
          <a:xfrm>
            <a:off x="7473645"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Contesto</a:t>
            </a:r>
          </a:p>
        </p:txBody>
      </p:sp>
      <p:sp>
        <p:nvSpPr>
          <p:cNvPr id="12" name="TextBox 9">
            <a:extLst>
              <a:ext uri="{FF2B5EF4-FFF2-40B4-BE49-F238E27FC236}">
                <a16:creationId xmlns:a16="http://schemas.microsoft.com/office/drawing/2014/main" id="{9000A2B7-301C-81E9-5A0E-60B5F6AC5376}"/>
              </a:ext>
            </a:extLst>
          </p:cNvPr>
          <p:cNvSpPr txBox="1"/>
          <p:nvPr/>
        </p:nvSpPr>
        <p:spPr>
          <a:xfrm>
            <a:off x="7591478" y="1846673"/>
            <a:ext cx="1096175" cy="48474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a:ln>
                  <a:noFill/>
                </a:ln>
                <a:solidFill>
                  <a:prstClr val="black"/>
                </a:solidFill>
                <a:effectLst/>
                <a:uLnTx/>
                <a:uFillTx/>
                <a:latin typeface="Segoe UI Semibold"/>
                <a:ea typeface="+mn-ea"/>
                <a:cs typeface="Segoe UI Semibold"/>
              </a:rPr>
              <a:t>Perché</a:t>
            </a:r>
            <a:r>
              <a:rPr kumimoji="0" lang="it-it" sz="1050" b="0" i="0" u="none" strike="noStrike" kern="1200" cap="none" spc="0" normalizeH="0" baseline="0" noProof="0">
                <a:ln>
                  <a:noFill/>
                </a:ln>
                <a:solidFill>
                  <a:prstClr val="black"/>
                </a:solidFill>
                <a:effectLst/>
                <a:uLnTx/>
                <a:uFillTx/>
                <a:latin typeface="Segoe UI"/>
                <a:ea typeface="+mn-ea"/>
                <a:cs typeface="Segoe UI"/>
              </a:rPr>
              <a:t> ne hai bisogno e </a:t>
            </a:r>
            <a:r>
              <a:rPr kumimoji="0" lang="it-it" sz="1050" b="0" i="0" u="none" strike="noStrike" kern="1200" cap="none" spc="0" normalizeH="0" baseline="0" noProof="0">
                <a:ln>
                  <a:noFill/>
                </a:ln>
                <a:solidFill>
                  <a:prstClr val="black"/>
                </a:solidFill>
                <a:effectLst/>
                <a:uLnTx/>
                <a:uFillTx/>
                <a:latin typeface="Segoe UI"/>
                <a:ea typeface="+mn-ea"/>
                <a:cs typeface="Segoe UI Semibold"/>
              </a:rPr>
              <a:t>chi</a:t>
            </a:r>
            <a:r>
              <a:rPr kumimoji="0" lang="it-it" sz="1050" b="0" i="0" u="none" strike="noStrike" kern="1200" cap="none" spc="0" normalizeH="0" baseline="0" noProof="0">
                <a:ln>
                  <a:noFill/>
                </a:ln>
                <a:solidFill>
                  <a:prstClr val="black"/>
                </a:solidFill>
                <a:effectLst/>
                <a:uLnTx/>
                <a:uFillTx/>
                <a:latin typeface="Segoe UI"/>
                <a:ea typeface="+mn-ea"/>
                <a:cs typeface="Segoe UI"/>
              </a:rPr>
              <a:t> è coinvolto?</a:t>
            </a:r>
          </a:p>
        </p:txBody>
      </p:sp>
      <p:grpSp>
        <p:nvGrpSpPr>
          <p:cNvPr id="38" name="Group 37">
            <a:extLst>
              <a:ext uri="{FF2B5EF4-FFF2-40B4-BE49-F238E27FC236}">
                <a16:creationId xmlns:a16="http://schemas.microsoft.com/office/drawing/2014/main" id="{1AECF058-2A7F-9470-66B8-35226D0FD0C1}"/>
              </a:ext>
            </a:extLst>
          </p:cNvPr>
          <p:cNvGrpSpPr/>
          <p:nvPr/>
        </p:nvGrpSpPr>
        <p:grpSpPr>
          <a:xfrm>
            <a:off x="8827229" y="1714244"/>
            <a:ext cx="1096174" cy="1998471"/>
            <a:chOff x="8867383" y="1900334"/>
            <a:chExt cx="352375" cy="1688755"/>
          </a:xfrm>
        </p:grpSpPr>
        <p:sp>
          <p:nvSpPr>
            <p:cNvPr id="13" name="Arc 12">
              <a:extLst>
                <a:ext uri="{FF2B5EF4-FFF2-40B4-BE49-F238E27FC236}">
                  <a16:creationId xmlns:a16="http://schemas.microsoft.com/office/drawing/2014/main" id="{764DAEB2-99FB-4186-3E80-6F6757C86227}"/>
                </a:ext>
              </a:extLst>
            </p:cNvPr>
            <p:cNvSpPr/>
            <p:nvPr/>
          </p:nvSpPr>
          <p:spPr>
            <a:xfrm>
              <a:off x="8867383" y="2402786"/>
              <a:ext cx="346157" cy="315061"/>
            </a:xfrm>
            <a:prstGeom prst="arc">
              <a:avLst>
                <a:gd name="adj1" fmla="val 16214791"/>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F4BFD19F-5417-A035-6EF2-69EB060060EA}"/>
                </a:ext>
              </a:extLst>
            </p:cNvPr>
            <p:cNvCxnSpPr>
              <a:cxnSpLocks/>
            </p:cNvCxnSpPr>
            <p:nvPr/>
          </p:nvCxnSpPr>
          <p:spPr>
            <a:xfrm flipH="1">
              <a:off x="9205920" y="2536293"/>
              <a:ext cx="8136" cy="10527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20037408-EF02-E612-4024-C18DFE004917}"/>
                </a:ext>
              </a:extLst>
            </p:cNvPr>
            <p:cNvSpPr/>
            <p:nvPr/>
          </p:nvSpPr>
          <p:spPr>
            <a:xfrm rot="10800000">
              <a:off x="8873601" y="2085413"/>
              <a:ext cx="346157" cy="315061"/>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03CE04BF-B1E3-4ED8-2747-AD6544EDAE39}"/>
                </a:ext>
              </a:extLst>
            </p:cNvPr>
            <p:cNvCxnSpPr>
              <a:cxnSpLocks/>
            </p:cNvCxnSpPr>
            <p:nvPr/>
          </p:nvCxnSpPr>
          <p:spPr>
            <a:xfrm>
              <a:off x="8873754" y="1900334"/>
              <a:ext cx="0" cy="351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Arc 16">
            <a:extLst>
              <a:ext uri="{FF2B5EF4-FFF2-40B4-BE49-F238E27FC236}">
                <a16:creationId xmlns:a16="http://schemas.microsoft.com/office/drawing/2014/main" id="{C9030716-FDD0-E2E9-E4BC-785D394653BD}"/>
              </a:ext>
            </a:extLst>
          </p:cNvPr>
          <p:cNvSpPr/>
          <p:nvPr/>
        </p:nvSpPr>
        <p:spPr>
          <a:xfrm flipH="1" flipV="1">
            <a:off x="1952713" y="5036363"/>
            <a:ext cx="453305" cy="227084"/>
          </a:xfrm>
          <a:prstGeom prst="arc">
            <a:avLst>
              <a:gd name="adj1" fmla="val 15962854"/>
              <a:gd name="adj2" fmla="val 2107527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E57D67B8-EF98-FCDA-B050-6FD96E96AD80}"/>
              </a:ext>
            </a:extLst>
          </p:cNvPr>
          <p:cNvCxnSpPr>
            <a:cxnSpLocks/>
          </p:cNvCxnSpPr>
          <p:nvPr/>
        </p:nvCxnSpPr>
        <p:spPr>
          <a:xfrm flipV="1">
            <a:off x="1952713" y="4129872"/>
            <a:ext cx="0" cy="1053486"/>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A97E52-7AD0-F99A-6F2B-E0D531B04BA0}"/>
              </a:ext>
            </a:extLst>
          </p:cNvPr>
          <p:cNvCxnSpPr>
            <a:cxnSpLocks/>
          </p:cNvCxnSpPr>
          <p:nvPr/>
        </p:nvCxnSpPr>
        <p:spPr>
          <a:xfrm>
            <a:off x="2191213" y="5267709"/>
            <a:ext cx="649597" cy="3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10E8F58-7620-9C77-020A-20E14936BB8C}"/>
              </a:ext>
            </a:extLst>
          </p:cNvPr>
          <p:cNvSpPr/>
          <p:nvPr/>
        </p:nvSpPr>
        <p:spPr>
          <a:xfrm rot="10800000" flipH="1" flipV="1">
            <a:off x="2625991" y="5270269"/>
            <a:ext cx="453305" cy="227084"/>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A4FE8A56-B5B7-DBA9-57B2-094BF614B2DE}"/>
              </a:ext>
            </a:extLst>
          </p:cNvPr>
          <p:cNvCxnSpPr>
            <a:cxnSpLocks/>
          </p:cNvCxnSpPr>
          <p:nvPr/>
        </p:nvCxnSpPr>
        <p:spPr>
          <a:xfrm flipV="1">
            <a:off x="3079298" y="5405528"/>
            <a:ext cx="0" cy="250859"/>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7FB2BB-6530-0741-7352-2031BA035C8D}"/>
              </a:ext>
            </a:extLst>
          </p:cNvPr>
          <p:cNvCxnSpPr>
            <a:cxnSpLocks/>
          </p:cNvCxnSpPr>
          <p:nvPr/>
        </p:nvCxnSpPr>
        <p:spPr>
          <a:xfrm>
            <a:off x="2169616" y="4013435"/>
            <a:ext cx="45637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E974B873-CB5B-4570-85AE-4C613AC3A656}"/>
              </a:ext>
            </a:extLst>
          </p:cNvPr>
          <p:cNvSpPr/>
          <p:nvPr/>
        </p:nvSpPr>
        <p:spPr>
          <a:xfrm rot="5400000" flipH="1" flipV="1">
            <a:off x="2072768" y="3893837"/>
            <a:ext cx="225558" cy="456372"/>
          </a:xfrm>
          <a:prstGeom prst="arc">
            <a:avLst>
              <a:gd name="adj1" fmla="val 16277629"/>
              <a:gd name="adj2" fmla="val 2137862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7">
            <a:extLst>
              <a:ext uri="{FF2B5EF4-FFF2-40B4-BE49-F238E27FC236}">
                <a16:creationId xmlns:a16="http://schemas.microsoft.com/office/drawing/2014/main" id="{7D0A9F9B-EB7D-F677-908E-323BDF6219DF}"/>
              </a:ext>
            </a:extLst>
          </p:cNvPr>
          <p:cNvSpPr txBox="1"/>
          <p:nvPr/>
        </p:nvSpPr>
        <p:spPr>
          <a:xfrm>
            <a:off x="3204226" y="4896350"/>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Quali</a:t>
            </a:r>
            <a:r>
              <a:rPr kumimoji="0" lang="it-it"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fonti di informazioni o esempi dovrebbe utilizzare Copilot?</a:t>
            </a:r>
          </a:p>
        </p:txBody>
      </p:sp>
      <p:sp>
        <p:nvSpPr>
          <p:cNvPr id="25" name="Rounded Rectangle 37">
            <a:extLst>
              <a:ext uri="{FF2B5EF4-FFF2-40B4-BE49-F238E27FC236}">
                <a16:creationId xmlns:a16="http://schemas.microsoft.com/office/drawing/2014/main" id="{EF38B272-2D89-8FA2-1DFF-4D982F4534E0}"/>
              </a:ext>
            </a:extLst>
          </p:cNvPr>
          <p:cNvSpPr/>
          <p:nvPr/>
        </p:nvSpPr>
        <p:spPr bwMode="auto">
          <a:xfrm>
            <a:off x="3044131"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Fonte</a:t>
            </a:r>
          </a:p>
        </p:txBody>
      </p:sp>
      <p:grpSp>
        <p:nvGrpSpPr>
          <p:cNvPr id="26" name="Group 25" descr="La freccia indica &quot;Per favore, usa un linguaggio semplice in modo che io possa capire rapidamente&quot;.">
            <a:extLst>
              <a:ext uri="{FF2B5EF4-FFF2-40B4-BE49-F238E27FC236}">
                <a16:creationId xmlns:a16="http://schemas.microsoft.com/office/drawing/2014/main" id="{A0A47A95-C8A2-1DD9-DC98-32869A71FD98}"/>
              </a:ext>
              <a:ext uri="{C183D7F6-B498-43B3-948B-1728B52AA6E4}">
                <adec:decorative xmlns:adec="http://schemas.microsoft.com/office/drawing/2017/decorative" val="0"/>
              </a:ext>
            </a:extLst>
          </p:cNvPr>
          <p:cNvGrpSpPr/>
          <p:nvPr/>
        </p:nvGrpSpPr>
        <p:grpSpPr>
          <a:xfrm rot="10800000">
            <a:off x="6898119" y="4493034"/>
            <a:ext cx="934662" cy="823990"/>
            <a:chOff x="3769739" y="7144164"/>
            <a:chExt cx="859302" cy="1601192"/>
          </a:xfrm>
        </p:grpSpPr>
        <p:grpSp>
          <p:nvGrpSpPr>
            <p:cNvPr id="27" name="Group 26">
              <a:extLst>
                <a:ext uri="{FF2B5EF4-FFF2-40B4-BE49-F238E27FC236}">
                  <a16:creationId xmlns:a16="http://schemas.microsoft.com/office/drawing/2014/main" id="{4E194083-CC85-5ED6-CA95-A211644D005D}"/>
                </a:ext>
              </a:extLst>
            </p:cNvPr>
            <p:cNvGrpSpPr/>
            <p:nvPr/>
          </p:nvGrpSpPr>
          <p:grpSpPr>
            <a:xfrm>
              <a:off x="4310794" y="7645759"/>
              <a:ext cx="318247" cy="1099597"/>
              <a:chOff x="4310794" y="7645759"/>
              <a:chExt cx="318247" cy="1099597"/>
            </a:xfrm>
          </p:grpSpPr>
          <p:sp>
            <p:nvSpPr>
              <p:cNvPr id="31" name="Arc 30">
                <a:extLst>
                  <a:ext uri="{FF2B5EF4-FFF2-40B4-BE49-F238E27FC236}">
                    <a16:creationId xmlns:a16="http://schemas.microsoft.com/office/drawing/2014/main" id="{E2087488-ACC8-68C4-C134-05FD7677AC2F}"/>
                  </a:ext>
                </a:extLst>
              </p:cNvPr>
              <p:cNvSpPr/>
              <p:nvPr/>
            </p:nvSpPr>
            <p:spPr>
              <a:xfrm>
                <a:off x="4310794" y="7645759"/>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3260C1F-6AEF-A00D-A810-99C342523BBE}"/>
                  </a:ext>
                </a:extLst>
              </p:cNvPr>
              <p:cNvCxnSpPr>
                <a:cxnSpLocks/>
              </p:cNvCxnSpPr>
              <p:nvPr/>
            </p:nvCxnSpPr>
            <p:spPr>
              <a:xfrm rot="10800000" flipH="1" flipV="1">
                <a:off x="4628900" y="7778586"/>
                <a:ext cx="141" cy="9667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ACA4FCF-2B5B-5B77-5151-01D2A6CAB13E}"/>
                </a:ext>
              </a:extLst>
            </p:cNvPr>
            <p:cNvCxnSpPr>
              <a:cxnSpLocks/>
            </p:cNvCxnSpPr>
            <p:nvPr/>
          </p:nvCxnSpPr>
          <p:spPr>
            <a:xfrm rot="10800000">
              <a:off x="3923719" y="7642338"/>
              <a:ext cx="54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F5884E9-1D8A-875B-0A8E-6EB2B244CBC8}"/>
                </a:ext>
              </a:extLst>
            </p:cNvPr>
            <p:cNvSpPr/>
            <p:nvPr/>
          </p:nvSpPr>
          <p:spPr>
            <a:xfrm rot="10800000">
              <a:off x="3769739" y="7326927"/>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77727BE1-9D33-B9F7-E397-1D67BE8D6137}"/>
                </a:ext>
              </a:extLst>
            </p:cNvPr>
            <p:cNvCxnSpPr>
              <a:cxnSpLocks/>
            </p:cNvCxnSpPr>
            <p:nvPr/>
          </p:nvCxnSpPr>
          <p:spPr>
            <a:xfrm>
              <a:off x="3769880" y="7144164"/>
              <a:ext cx="0" cy="353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6">
            <a:extLst>
              <a:ext uri="{FF2B5EF4-FFF2-40B4-BE49-F238E27FC236}">
                <a16:creationId xmlns:a16="http://schemas.microsoft.com/office/drawing/2014/main" id="{D0DABC2E-8045-C155-10AC-9A3D164FE252}"/>
              </a:ext>
            </a:extLst>
          </p:cNvPr>
          <p:cNvSpPr txBox="1"/>
          <p:nvPr/>
        </p:nvSpPr>
        <p:spPr>
          <a:xfrm>
            <a:off x="7971171" y="4894017"/>
            <a:ext cx="2620629"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Come</a:t>
            </a:r>
            <a:r>
              <a:rPr kumimoji="0" lang="it-it"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dovrebbe rispondere Copilot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per soddisfare al meglio le tue aspettative?</a:t>
            </a:r>
          </a:p>
        </p:txBody>
      </p:sp>
      <p:sp>
        <p:nvSpPr>
          <p:cNvPr id="34" name="Rounded Rectangle 34">
            <a:extLst>
              <a:ext uri="{FF2B5EF4-FFF2-40B4-BE49-F238E27FC236}">
                <a16:creationId xmlns:a16="http://schemas.microsoft.com/office/drawing/2014/main" id="{F6149CEE-184A-E724-E616-52E678456541}"/>
              </a:ext>
            </a:extLst>
          </p:cNvPr>
          <p:cNvSpPr/>
          <p:nvPr/>
        </p:nvSpPr>
        <p:spPr bwMode="auto">
          <a:xfrm>
            <a:off x="7644696"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Aspettative</a:t>
            </a:r>
          </a:p>
        </p:txBody>
      </p:sp>
      <p:sp>
        <p:nvSpPr>
          <p:cNvPr id="35" name="TextBox 1">
            <a:extLst>
              <a:ext uri="{FF2B5EF4-FFF2-40B4-BE49-F238E27FC236}">
                <a16:creationId xmlns:a16="http://schemas.microsoft.com/office/drawing/2014/main" id="{035E34C3-9DC3-EC30-56DE-8F4AD91ECC56}"/>
              </a:ext>
            </a:extLst>
          </p:cNvPr>
          <p:cNvSpPr txBox="1"/>
          <p:nvPr/>
        </p:nvSpPr>
        <p:spPr>
          <a:xfrm>
            <a:off x="2679225" y="2912816"/>
            <a:ext cx="7552775"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70C0"/>
                </a:solidFill>
                <a:effectLst/>
                <a:uLnTx/>
                <a:uFillTx/>
                <a:latin typeface="Segoe UI Semibold"/>
                <a:ea typeface="+mn-ea"/>
                <a:cs typeface="Segoe UI Semibold" panose="020B0502040204020203" pitchFamily="34" charset="0"/>
              </a:rPr>
              <a:t>Genera una lista di semplici attività di rompighiaccio che non richiedano </a:t>
            </a:r>
            <a:r>
              <a:rPr kumimoji="0" lang="it-IT" sz="2000" b="1" i="0" u="none" strike="noStrike" kern="1200" cap="none" spc="0" normalizeH="0" baseline="0" noProof="0" dirty="0">
                <a:ln>
                  <a:noFill/>
                </a:ln>
                <a:solidFill>
                  <a:srgbClr val="0070C0"/>
                </a:solidFill>
                <a:effectLst/>
                <a:uLnTx/>
                <a:uFillTx/>
                <a:latin typeface="Segoe UI Semibold"/>
                <a:ea typeface="+mn-ea"/>
                <a:cs typeface="Segoe UI Semibold" panose="020B0502040204020203" pitchFamily="34" charset="0"/>
              </a:rPr>
              <a:t>materiali o preparazioni particolari</a:t>
            </a:r>
            <a:r>
              <a:rPr kumimoji="0" lang="it-it" sz="2000" b="1" i="0" u="none" strike="noStrike" kern="1200" cap="none" spc="0" normalizeH="0" baseline="0" noProof="0" dirty="0">
                <a:ln>
                  <a:noFill/>
                </a:ln>
                <a:solidFill>
                  <a:srgbClr val="0070C0"/>
                </a:solidFill>
                <a:effectLst/>
                <a:uLnTx/>
                <a:uFillTx/>
                <a:latin typeface="Segoe UI Semibold"/>
                <a:ea typeface="+mn-ea"/>
                <a:cs typeface="Segoe UI Semibold" panose="020B0502040204020203" pitchFamily="34" charset="0"/>
              </a:rPr>
              <a:t>. </a:t>
            </a:r>
            <a:r>
              <a:rPr kumimoji="0" lang="it-IT" sz="2000" b="1" i="0" u="none" strike="noStrike" kern="1200" cap="none" spc="0" normalizeH="0" baseline="0" noProof="0" dirty="0">
                <a:ln>
                  <a:noFill/>
                </a:ln>
                <a:solidFill>
                  <a:srgbClr val="00B050"/>
                </a:solidFill>
                <a:effectLst/>
                <a:uLnTx/>
                <a:uFillTx/>
                <a:latin typeface="Segoe UI Semibold"/>
                <a:ea typeface="+mn-ea"/>
                <a:cs typeface="Segoe UI Semibold" panose="020B0502040204020203" pitchFamily="34" charset="0"/>
              </a:rPr>
              <a:t>Intendo utilizzarle per aprire una riunione di team durante un </a:t>
            </a:r>
            <a:r>
              <a:rPr kumimoji="0" lang="it-IT" sz="2000" b="1" i="0" u="none" strike="noStrike" kern="1200" cap="none" spc="0" normalizeH="0" baseline="0" noProof="0" dirty="0" err="1">
                <a:ln>
                  <a:noFill/>
                </a:ln>
                <a:solidFill>
                  <a:srgbClr val="00B050"/>
                </a:solidFill>
                <a:effectLst/>
                <a:uLnTx/>
                <a:uFillTx/>
                <a:latin typeface="Segoe UI Semibold"/>
                <a:ea typeface="+mn-ea"/>
                <a:cs typeface="Segoe UI Semibold" panose="020B0502040204020203" pitchFamily="34" charset="0"/>
              </a:rPr>
              <a:t>offsite</a:t>
            </a:r>
            <a:r>
              <a:rPr kumimoji="0" lang="it-it" sz="2000" b="1" i="0" u="none" strike="noStrike" kern="1200" cap="none" spc="0" normalizeH="0" baseline="0" noProof="0" dirty="0">
                <a:ln>
                  <a:noFill/>
                </a:ln>
                <a:solidFill>
                  <a:srgbClr val="00B050"/>
                </a:solidFill>
                <a:effectLst/>
                <a:uLnTx/>
                <a:uFillTx/>
                <a:latin typeface="Segoe UI Semibold"/>
                <a:ea typeface="+mn-ea"/>
                <a:cs typeface="Segoe UI Semibold" panose="020B0502040204020203" pitchFamily="34" charset="0"/>
              </a:rPr>
              <a:t>.</a:t>
            </a:r>
            <a:r>
              <a:rPr kumimoji="0" lang="it-it" sz="2000" b="1" i="0" u="none" strike="noStrike" kern="1200" cap="none" spc="0" normalizeH="0" baseline="0" noProof="0" dirty="0">
                <a:ln>
                  <a:noFill/>
                </a:ln>
                <a:solidFill>
                  <a:srgbClr val="C03BC4"/>
                </a:solidFill>
                <a:effectLst/>
                <a:uLnTx/>
                <a:uFillTx/>
                <a:latin typeface="Segoe UI Semibold"/>
                <a:ea typeface="+mn-ea"/>
                <a:cs typeface="Segoe UI Semibold" panose="020B0502040204020203" pitchFamily="34" charset="0"/>
              </a:rPr>
              <a:t> </a:t>
            </a:r>
            <a:r>
              <a:rPr kumimoji="0" lang="it-IT" sz="2000" b="1" i="0" u="none" strike="noStrike" kern="1200" cap="none" spc="0" normalizeH="0" baseline="0" noProof="0" dirty="0">
                <a:ln>
                  <a:noFill/>
                </a:ln>
                <a:solidFill>
                  <a:srgbClr val="C03BC4"/>
                </a:solidFill>
                <a:effectLst/>
                <a:uLnTx/>
                <a:uFillTx/>
                <a:latin typeface="Segoe UI Semibold"/>
                <a:ea typeface="+mn-ea"/>
                <a:cs typeface="Segoe UI Semibold" panose="020B0502040204020203" pitchFamily="34" charset="0"/>
              </a:rPr>
              <a:t>Applica le migliori pratiche di facilitazione adatte a un contesto lavorativo e,</a:t>
            </a:r>
            <a:r>
              <a:rPr kumimoji="0" lang="it-it" sz="2000" b="1" i="0" u="none" strike="noStrike" kern="1200" cap="none" spc="0" normalizeH="0" baseline="0" noProof="0" dirty="0">
                <a:ln>
                  <a:noFill/>
                </a:ln>
                <a:solidFill>
                  <a:srgbClr val="C03BC4"/>
                </a:solidFill>
                <a:effectLst/>
                <a:uLnTx/>
                <a:uFillTx/>
                <a:latin typeface="Segoe UI Semibold"/>
                <a:ea typeface="+mn-ea"/>
                <a:cs typeface="Segoe UI Semibold" panose="020B0502040204020203" pitchFamily="34" charset="0"/>
              </a:rPr>
              <a:t> </a:t>
            </a:r>
            <a:r>
              <a:rPr kumimoji="0" lang="it-IT" sz="2000" b="1" i="0" u="none" strike="noStrike" kern="1200" cap="none" spc="0" normalizeH="0" baseline="0" noProof="0" dirty="0">
                <a:ln>
                  <a:noFill/>
                </a:ln>
                <a:solidFill>
                  <a:srgbClr val="FF5C39"/>
                </a:solidFill>
                <a:effectLst/>
                <a:uLnTx/>
                <a:uFillTx/>
                <a:latin typeface="Segoe UI Semibold"/>
                <a:ea typeface="+mn-ea"/>
                <a:cs typeface="Segoe UI Semibold" panose="020B0502040204020203" pitchFamily="34" charset="0"/>
              </a:rPr>
              <a:t>per ciascuna attività, includi una sequenza di passaggi numerati</a:t>
            </a:r>
            <a:r>
              <a:rPr kumimoji="0" lang="it-it" sz="2000" b="1" i="0" u="none" strike="noStrike" kern="1200" cap="none" spc="0" normalizeH="0" baseline="0" noProof="0" dirty="0">
                <a:ln>
                  <a:noFill/>
                </a:ln>
                <a:solidFill>
                  <a:srgbClr val="FF5C39"/>
                </a:solidFill>
                <a:effectLst/>
                <a:uLnTx/>
                <a:uFillTx/>
                <a:latin typeface="Segoe UI Semibold"/>
                <a:ea typeface="+mn-ea"/>
                <a:cs typeface="Segoe UI Semibold" panose="020B0502040204020203" pitchFamily="34" charset="0"/>
              </a:rPr>
              <a:t>.</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000473" y="716441"/>
            <a:ext cx="6326876"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Includi gli ingredienti giusti per creare richieste efficaci</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2122617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1" y="2057808"/>
            <a:ext cx="5994700" cy="3046988"/>
          </a:xfrm>
          <a:prstGeom prst="rect">
            <a:avLst/>
          </a:prstGeom>
        </p:spPr>
        <p:txBody>
          <a:bodyPr wrap="square" lIns="0" tIns="45720" rIns="0" bIns="45720" anchor="t">
            <a:spAutoFit/>
          </a:bodyPr>
          <a:lstStyle/>
          <a:p>
            <a:r>
              <a:rPr lang="it-it" sz="4800">
                <a:gradFill flip="none">
                  <a:gsLst>
                    <a:gs pos="0">
                      <a:srgbClr val="94D8FE"/>
                    </a:gs>
                    <a:gs pos="100000">
                      <a:srgbClr val="FFFFFF"/>
                    </a:gs>
                  </a:gsLst>
                  <a:lin ang="16200000" scaled="1"/>
                  <a:tileRect/>
                </a:gradFill>
                <a:latin typeface="Segoe Sans Display Semibold"/>
                <a:cs typeface="Segoe Sans Display Semibold"/>
              </a:rPr>
              <a:t>Abilita l'IA per tutti:</a:t>
            </a:r>
            <a:br>
              <a:rPr/>
            </a:br>
            <a:r>
              <a:rPr lang="it-it" sz="4800">
                <a:gradFill flip="none">
                  <a:gsLst>
                    <a:gs pos="0">
                      <a:srgbClr val="94D8FE"/>
                    </a:gs>
                    <a:gs pos="100000">
                      <a:srgbClr val="FFFFFF"/>
                    </a:gs>
                  </a:gsLst>
                  <a:lin ang="16200000" scaled="1"/>
                  <a:tileRect/>
                </a:gradFill>
                <a:latin typeface="Segoe Sans Display Semibold"/>
                <a:cs typeface="Segoe Sans Display Semibold"/>
              </a:rPr>
              <a:t>Copilot Chat</a:t>
            </a:r>
            <a:br>
              <a:rPr/>
            </a:br>
            <a:r>
              <a:rPr lang="it-it" sz="4800">
                <a:gradFill flip="none">
                  <a:gsLst>
                    <a:gs pos="0">
                      <a:srgbClr val="94D8FE"/>
                    </a:gs>
                    <a:gs pos="100000">
                      <a:srgbClr val="FFFFFF"/>
                    </a:gs>
                  </a:gsLst>
                  <a:lin ang="16200000" scaled="1"/>
                  <a:tileRect/>
                </a:gradFill>
                <a:latin typeface="Segoe Sans Display Semibold"/>
                <a:cs typeface="Segoe Sans Display Semibold"/>
              </a:rPr>
              <a:t>Migliori pratiche </a:t>
            </a:r>
            <a:br>
              <a:rPr lang="it-it" sz="4800">
                <a:gradFill flip="none">
                  <a:gsLst>
                    <a:gs pos="0">
                      <a:srgbClr val="94D8FE"/>
                    </a:gs>
                    <a:gs pos="100000">
                      <a:srgbClr val="FFFFFF"/>
                    </a:gs>
                  </a:gsLst>
                  <a:lin ang="16200000" scaled="1"/>
                  <a:tileRect/>
                </a:gradFill>
                <a:latin typeface="Segoe Sans Display Semibold"/>
                <a:cs typeface="Segoe Sans Display Semibold"/>
              </a:rPr>
            </a:br>
            <a:r>
              <a:rPr lang="it-it" sz="4800">
                <a:gradFill flip="none">
                  <a:gsLst>
                    <a:gs pos="0">
                      <a:srgbClr val="94D8FE"/>
                    </a:gs>
                    <a:gs pos="100000">
                      <a:srgbClr val="FFFFFF"/>
                    </a:gs>
                  </a:gsLst>
                  <a:lin ang="16200000" scaled="1"/>
                  <a:tileRect/>
                </a:gradFill>
                <a:latin typeface="Segoe Sans Display Semibold"/>
                <a:cs typeface="Segoe Sans Display Semibold"/>
              </a:rPr>
              <a:t>per l'adozione</a:t>
            </a:r>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D4EB68-DD6D-58FD-357E-690EE5BB5D19}"/>
              </a:ext>
            </a:extLst>
          </p:cNvPr>
          <p:cNvSpPr txBox="1"/>
          <p:nvPr/>
        </p:nvSpPr>
        <p:spPr>
          <a:xfrm>
            <a:off x="554805" y="2459116"/>
            <a:ext cx="4212404" cy="2123658"/>
          </a:xfrm>
          <a:prstGeom prst="rect">
            <a:avLst/>
          </a:prstGeom>
          <a:noFill/>
        </p:spPr>
        <p:txBody>
          <a:bodyPr wrap="square" lIns="0" tIns="0" rIns="0" bIns="0" rtlCol="0">
            <a:spAutoFit/>
          </a:bodyPr>
          <a:lstStyle/>
          <a:p>
            <a:pPr algn="l"/>
            <a:r>
              <a:rPr lang="it-it" sz="6000">
                <a:solidFill>
                  <a:schemeClr val="bg1"/>
                </a:solidFill>
                <a:latin typeface="Segoe UI Light" panose="020B0502040204020203" pitchFamily="34" charset="0"/>
                <a:cs typeface="Segoe UI Light" panose="020B0502040204020203" pitchFamily="34" charset="0"/>
              </a:rPr>
              <a:t>DEMO</a:t>
            </a:r>
            <a:endParaRPr lang="en-US" sz="1800">
              <a:solidFill>
                <a:schemeClr val="bg1"/>
              </a:solidFill>
              <a:latin typeface="Segoe UI Light" panose="020B0502040204020203" pitchFamily="34" charset="0"/>
              <a:cs typeface="Segoe UI Light" panose="020B0502040204020203" pitchFamily="34" charset="0"/>
            </a:endParaRPr>
          </a:p>
          <a:p>
            <a:pPr algn="l"/>
            <a:r>
              <a:rPr lang="it-it" sz="2400">
                <a:solidFill>
                  <a:schemeClr val="bg1"/>
                </a:solidFill>
                <a:latin typeface="+mj-lt"/>
                <a:cs typeface="Segoe UI Light" panose="020B0502040204020203" pitchFamily="34" charset="0"/>
              </a:rPr>
              <a:t>L'arte del prompt</a:t>
            </a:r>
          </a:p>
          <a:p>
            <a:pPr algn="l"/>
            <a:r>
              <a:rPr lang="it-it" sz="1800">
                <a:solidFill>
                  <a:schemeClr val="bg1"/>
                </a:solidFill>
                <a:latin typeface="Segoe UI Light" panose="020B0502040204020203" pitchFamily="34" charset="0"/>
                <a:cs typeface="Segoe UI Light" panose="020B0502040204020203" pitchFamily="34" charset="0"/>
              </a:rPr>
              <a:t>Obiettivo, Fonte, </a:t>
            </a:r>
            <a:br/>
            <a:r>
              <a:rPr lang="it-it" sz="1800">
                <a:solidFill>
                  <a:schemeClr val="bg1"/>
                </a:solidFill>
                <a:latin typeface="Segoe UI Light" panose="020B0502040204020203" pitchFamily="34" charset="0"/>
                <a:cs typeface="Segoe UI Light" panose="020B0502040204020203" pitchFamily="34" charset="0"/>
              </a:rPr>
              <a:t>Contesto, Aspettative</a:t>
            </a:r>
          </a:p>
          <a:p>
            <a:pPr algn="l"/>
            <a:endParaRPr lang="en-US" sz="1800">
              <a:solidFill>
                <a:schemeClr val="bg1"/>
              </a:solidFill>
              <a:latin typeface="Segoe UI Light" panose="020B0502040204020203" pitchFamily="34" charset="0"/>
              <a:cs typeface="Segoe UI Light" panose="020B0502040204020203" pitchFamily="34" charset="0"/>
            </a:endParaRPr>
          </a:p>
        </p:txBody>
      </p:sp>
      <p:pic>
        <p:nvPicPr>
          <p:cNvPr id="2" name="better prompt">
            <a:hlinkClick r:id="" action="ppaction://media"/>
            <a:extLst>
              <a:ext uri="{FF2B5EF4-FFF2-40B4-BE49-F238E27FC236}">
                <a16:creationId xmlns:a16="http://schemas.microsoft.com/office/drawing/2014/main" id="{AA3D91B4-1DA6-26A1-3A7F-B0E0D06350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1042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CAC0-1B67-97D9-76B0-17019B514E51}"/>
              </a:ext>
            </a:extLst>
          </p:cNvPr>
          <p:cNvSpPr txBox="1">
            <a:spLocks/>
          </p:cNvSpPr>
          <p:nvPr/>
        </p:nvSpPr>
        <p:spPr>
          <a:xfrm>
            <a:off x="588263" y="457200"/>
            <a:ext cx="9936862" cy="430887"/>
          </a:xfrm>
          <a:prstGeom prst="rect">
            <a:avLst/>
          </a:prstGeom>
        </p:spPr>
        <p:txBody>
          <a:bodyPr vert="horz" wrap="square" lIns="0" tIns="0" rIns="0" bIns="0" rtlCol="0" anchor="t">
            <a:normAutofit fontScale="92500" lnSpcReduction="2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r>
              <a:rPr lang="it-it"/>
              <a:t>Esempi di prompt</a:t>
            </a:r>
          </a:p>
        </p:txBody>
      </p:sp>
      <p:sp>
        <p:nvSpPr>
          <p:cNvPr id="4" name="Rounded Rectangle 25">
            <a:extLst>
              <a:ext uri="{FF2B5EF4-FFF2-40B4-BE49-F238E27FC236}">
                <a16:creationId xmlns:a16="http://schemas.microsoft.com/office/drawing/2014/main" id="{665ABDEF-0984-1194-4404-9E831B1F6DCB}"/>
              </a:ext>
            </a:extLst>
          </p:cNvPr>
          <p:cNvSpPr/>
          <p:nvPr/>
        </p:nvSpPr>
        <p:spPr bwMode="auto">
          <a:xfrm>
            <a:off x="5998504" y="6199169"/>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Obiettivo</a:t>
            </a:r>
          </a:p>
        </p:txBody>
      </p:sp>
      <p:sp>
        <p:nvSpPr>
          <p:cNvPr id="5" name="Rounded Rectangle 26">
            <a:extLst>
              <a:ext uri="{FF2B5EF4-FFF2-40B4-BE49-F238E27FC236}">
                <a16:creationId xmlns:a16="http://schemas.microsoft.com/office/drawing/2014/main" id="{166EAA61-4EA8-0336-C75C-092F7A9447FB}"/>
              </a:ext>
            </a:extLst>
          </p:cNvPr>
          <p:cNvSpPr/>
          <p:nvPr/>
        </p:nvSpPr>
        <p:spPr bwMode="auto">
          <a:xfrm>
            <a:off x="7577096" y="6199169"/>
            <a:ext cx="1297876" cy="29492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00B050"/>
                </a:solidFill>
                <a:effectLst/>
                <a:uLnTx/>
                <a:uFillTx/>
                <a:latin typeface="Segoe UI Semibold" panose="020B0502040204020203" pitchFamily="34" charset="0"/>
                <a:ea typeface="+mn-ea"/>
                <a:cs typeface="Segoe UI Semibold" panose="020B0502040204020203" pitchFamily="34" charset="0"/>
              </a:rPr>
              <a:t>Contesto</a:t>
            </a:r>
          </a:p>
        </p:txBody>
      </p:sp>
      <p:sp>
        <p:nvSpPr>
          <p:cNvPr id="6" name="Rounded Rectangle 37">
            <a:extLst>
              <a:ext uri="{FF2B5EF4-FFF2-40B4-BE49-F238E27FC236}">
                <a16:creationId xmlns:a16="http://schemas.microsoft.com/office/drawing/2014/main" id="{5B4E3E6E-2014-47EB-5175-2D5D1E0DD85D}"/>
              </a:ext>
            </a:extLst>
          </p:cNvPr>
          <p:cNvSpPr/>
          <p:nvPr/>
        </p:nvSpPr>
        <p:spPr bwMode="auto">
          <a:xfrm>
            <a:off x="9155570" y="6209969"/>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Fonte</a:t>
            </a:r>
          </a:p>
        </p:txBody>
      </p:sp>
      <p:sp>
        <p:nvSpPr>
          <p:cNvPr id="7" name="Rounded Rectangle 34">
            <a:extLst>
              <a:ext uri="{FF2B5EF4-FFF2-40B4-BE49-F238E27FC236}">
                <a16:creationId xmlns:a16="http://schemas.microsoft.com/office/drawing/2014/main" id="{B5720B63-FC3E-0650-B6D4-046A4F0607EA}"/>
              </a:ext>
            </a:extLst>
          </p:cNvPr>
          <p:cNvSpPr/>
          <p:nvPr/>
        </p:nvSpPr>
        <p:spPr bwMode="auto">
          <a:xfrm>
            <a:off x="10734044" y="6209969"/>
            <a:ext cx="1297876" cy="294924"/>
          </a:xfrm>
          <a:prstGeom prst="roundRect">
            <a:avLst>
              <a:gd name="adj" fmla="val 50000"/>
            </a:avLst>
          </a:prstGeom>
          <a:solidFill>
            <a:schemeClr val="bg1"/>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FF5C39"/>
                </a:solidFill>
                <a:effectLst/>
                <a:uLnTx/>
                <a:uFillTx/>
                <a:latin typeface="Segoe UI Semibold" panose="020B0502040204020203" pitchFamily="34" charset="0"/>
                <a:ea typeface="+mn-ea"/>
                <a:cs typeface="Segoe UI Semibold" panose="020B0502040204020203" pitchFamily="34" charset="0"/>
              </a:rPr>
              <a:t>Aspettative</a:t>
            </a:r>
          </a:p>
        </p:txBody>
      </p:sp>
      <p:graphicFrame>
        <p:nvGraphicFramePr>
          <p:cNvPr id="10" name="Table 9">
            <a:extLst>
              <a:ext uri="{FF2B5EF4-FFF2-40B4-BE49-F238E27FC236}">
                <a16:creationId xmlns:a16="http://schemas.microsoft.com/office/drawing/2014/main" id="{0ED500C1-A2DD-13E9-90C6-27841773DFE0}"/>
              </a:ext>
            </a:extLst>
          </p:cNvPr>
          <p:cNvGraphicFramePr>
            <a:graphicFrameLocks noGrp="1"/>
          </p:cNvGraphicFramePr>
          <p:nvPr>
            <p:extLst>
              <p:ext uri="{D42A27DB-BD31-4B8C-83A1-F6EECF244321}">
                <p14:modId xmlns:p14="http://schemas.microsoft.com/office/powerpoint/2010/main" val="376481973"/>
              </p:ext>
            </p:extLst>
          </p:nvPr>
        </p:nvGraphicFramePr>
        <p:xfrm>
          <a:off x="588263" y="1086313"/>
          <a:ext cx="11294272" cy="4962342"/>
        </p:xfrm>
        <a:graphic>
          <a:graphicData uri="http://schemas.openxmlformats.org/drawingml/2006/table">
            <a:tbl>
              <a:tblPr firstRow="1" firstCol="1" bandRow="1">
                <a:tableStyleId>{5940675A-B579-460E-94D1-54222C63F5DA}</a:tableStyleId>
              </a:tblPr>
              <a:tblGrid>
                <a:gridCol w="1760659">
                  <a:extLst>
                    <a:ext uri="{9D8B030D-6E8A-4147-A177-3AD203B41FA5}">
                      <a16:colId xmlns:a16="http://schemas.microsoft.com/office/drawing/2014/main" val="3866050257"/>
                    </a:ext>
                  </a:extLst>
                </a:gridCol>
                <a:gridCol w="9533613">
                  <a:extLst>
                    <a:ext uri="{9D8B030D-6E8A-4147-A177-3AD203B41FA5}">
                      <a16:colId xmlns:a16="http://schemas.microsoft.com/office/drawing/2014/main" val="3142890765"/>
                    </a:ext>
                  </a:extLst>
                </a:gridCol>
              </a:tblGrid>
              <a:tr h="0">
                <a:tc>
                  <a:txBody>
                    <a:bodyPr/>
                    <a:lstStyle/>
                    <a:p>
                      <a:pPr marL="0" marR="0" algn="r">
                        <a:buNone/>
                      </a:pPr>
                      <a:r>
                        <a:rPr lang="it-it" sz="1400" b="1" kern="1200">
                          <a:solidFill>
                            <a:srgbClr val="9FD6FF"/>
                          </a:solidFill>
                          <a:latin typeface="Segoe UI Semibold" panose="020B0702040204020203" pitchFamily="34" charset="0"/>
                          <a:ea typeface="+mn-ea"/>
                          <a:cs typeface="Segoe UI Semibold" panose="020B0702040204020203" pitchFamily="34" charset="0"/>
                        </a:rPr>
                        <a:t>Obiettivo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a:t>
                      </a:r>
                      <a:r>
                        <a:rPr lang="it-IT" sz="1400" kern="100">
                          <a:solidFill>
                            <a:schemeClr val="bg1"/>
                          </a:solidFill>
                          <a:effectLst/>
                        </a:rPr>
                        <a:t>Analizzare l’impatto dei dazi doganali sul business nei prossimi 6 mesi</a:t>
                      </a:r>
                      <a:r>
                        <a:rPr lang="it-it" sz="1400" kern="100">
                          <a:solidFill>
                            <a:schemeClr val="bg1"/>
                          </a:solidFill>
                          <a:effectLst/>
                        </a:rPr>
                        <a:t>" </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3808862"/>
                  </a:ext>
                </a:extLst>
              </a:tr>
              <a:tr h="365760">
                <a:tc>
                  <a:txBody>
                    <a:bodyPr/>
                    <a:lstStyle/>
                    <a:p>
                      <a:pPr marL="0" marR="0" algn="r">
                        <a:buNone/>
                      </a:pPr>
                      <a:r>
                        <a:rPr lang="it-it" sz="1400" b="1" kern="1200">
                          <a:solidFill>
                            <a:srgbClr val="97FFC6"/>
                          </a:solidFill>
                          <a:latin typeface="Segoe UI Semibold" panose="020B0702040204020203" pitchFamily="34" charset="0"/>
                          <a:ea typeface="+mn-ea"/>
                          <a:cs typeface="Segoe UI Semibold" panose="020B0702040204020203" pitchFamily="34" charset="0"/>
                        </a:rPr>
                        <a:t>Contesto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a:t>
                      </a:r>
                      <a:r>
                        <a:rPr lang="it-IT" sz="1400" kern="100">
                          <a:solidFill>
                            <a:schemeClr val="bg1"/>
                          </a:solidFill>
                          <a:effectLst/>
                        </a:rPr>
                        <a:t>Sono un analista finanziario presso </a:t>
                      </a:r>
                      <a:r>
                        <a:rPr lang="it-IT" sz="1400" kern="100" err="1">
                          <a:solidFill>
                            <a:schemeClr val="bg1"/>
                          </a:solidFill>
                          <a:effectLst/>
                        </a:rPr>
                        <a:t>Contoso</a:t>
                      </a:r>
                      <a:r>
                        <a:rPr lang="it-it" sz="1400" kern="100">
                          <a:solidFill>
                            <a:schemeClr val="bg1"/>
                          </a:solidFill>
                          <a:effectLst/>
                        </a:rPr>
                        <a:t>" </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1614888"/>
                  </a:ext>
                </a:extLst>
              </a:tr>
              <a:tr h="365760">
                <a:tc>
                  <a:txBody>
                    <a:bodyPr/>
                    <a:lstStyle/>
                    <a:p>
                      <a:pPr marL="0" marR="0" algn="r">
                        <a:buNone/>
                      </a:pPr>
                      <a:r>
                        <a:rPr lang="it-it" sz="1400" b="1" kern="1200">
                          <a:solidFill>
                            <a:srgbClr val="FF93F2"/>
                          </a:solidFill>
                          <a:latin typeface="Segoe UI Semibold" panose="020B0702040204020203" pitchFamily="34" charset="0"/>
                          <a:ea typeface="+mn-ea"/>
                          <a:cs typeface="Segoe UI Semibold" panose="020B0702040204020203" pitchFamily="34" charset="0"/>
                        </a:rPr>
                        <a:t>Fonte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a:t>
                      </a:r>
                      <a:r>
                        <a:rPr lang="it-IT" sz="1400" kern="100">
                          <a:solidFill>
                            <a:schemeClr val="bg1"/>
                          </a:solidFill>
                          <a:effectLst/>
                        </a:rPr>
                        <a:t>Usa informazioni da fonti web affidabili</a:t>
                      </a:r>
                      <a:r>
                        <a:rPr lang="it-it" sz="1400" kern="100">
                          <a:solidFill>
                            <a:schemeClr val="bg1"/>
                          </a:solidFill>
                          <a:effectLst/>
                        </a:rPr>
                        <a:t>"</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770490"/>
                  </a:ext>
                </a:extLst>
              </a:tr>
              <a:tr h="420822">
                <a:tc>
                  <a:txBody>
                    <a:bodyPr/>
                    <a:lstStyle/>
                    <a:p>
                      <a:pPr marL="0" marR="0" algn="r">
                        <a:buNone/>
                      </a:pPr>
                      <a:r>
                        <a:rPr lang="it-it" sz="1400" b="1" kern="1200">
                          <a:solidFill>
                            <a:srgbClr val="FFCE93"/>
                          </a:solidFill>
                          <a:latin typeface="Segoe UI Semibold" panose="020B0702040204020203" pitchFamily="34" charset="0"/>
                          <a:ea typeface="+mn-ea"/>
                          <a:cs typeface="Segoe UI Semibold" panose="020B0702040204020203" pitchFamily="34" charset="0"/>
                        </a:rPr>
                        <a:t>Aspettative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a:t>
                      </a:r>
                      <a:r>
                        <a:rPr lang="it-IT" sz="1400" kern="100">
                          <a:solidFill>
                            <a:schemeClr val="bg1"/>
                          </a:solidFill>
                          <a:effectLst/>
                        </a:rPr>
                        <a:t>Un riepilogo dettagliato con rischi e azioni di mitigazione</a:t>
                      </a:r>
                      <a:r>
                        <a:rPr lang="it-it" sz="1400" kern="100">
                          <a:solidFill>
                            <a:schemeClr val="bg1"/>
                          </a:solidFill>
                          <a:effectLst/>
                        </a:rPr>
                        <a:t>"</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20232"/>
                  </a:ext>
                </a:extLst>
              </a:tr>
              <a:tr h="182880">
                <a:tc>
                  <a:txBody>
                    <a:bodyPr/>
                    <a:lstStyle/>
                    <a:p>
                      <a:pPr marL="0" marR="0" algn="r">
                        <a:buNone/>
                      </a:pPr>
                      <a:endParaRPr lang="en-US"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260107"/>
                  </a:ext>
                </a:extLst>
              </a:tr>
              <a:tr h="222936">
                <a:tc>
                  <a:txBody>
                    <a:bodyPr/>
                    <a:lstStyle/>
                    <a:p>
                      <a:pPr marL="0" marR="0" algn="r">
                        <a:buNone/>
                      </a:pPr>
                      <a:r>
                        <a:rPr lang="it-it"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rPr>
                        <a:t>Prompt: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sz="1400">
                          <a:solidFill>
                            <a:schemeClr val="bg1"/>
                          </a:solidFill>
                        </a:rPr>
                        <a:t>Sono un analista finanziario presso </a:t>
                      </a:r>
                      <a:r>
                        <a:rPr lang="it-IT" sz="1400" err="1">
                          <a:solidFill>
                            <a:schemeClr val="bg1"/>
                          </a:solidFill>
                        </a:rPr>
                        <a:t>Contoso</a:t>
                      </a:r>
                      <a:r>
                        <a:rPr lang="it-IT" sz="1400">
                          <a:solidFill>
                            <a:schemeClr val="bg1"/>
                          </a:solidFill>
                        </a:rPr>
                        <a:t> e mi è stato affidato il compito di elaborare una panoramica del nostro business nel secondo semestre. Aiutami a capire in che modo i dazi doganali potrebbero influire sull'attività della mia azienda nei prossimi 6 mesi. Usa solo informazioni provenienti da fonti web affidabili. Fornisci un riepilogo dettagliato, specificando come la mia azienda può mitigare eventuali disagi che potresti riscontrare.</a:t>
                      </a:r>
                      <a:endParaRPr lang="it-it" sz="14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7254340"/>
                  </a:ext>
                </a:extLst>
              </a:tr>
              <a:tr h="182880">
                <a:tc>
                  <a:txBody>
                    <a:bodyPr/>
                    <a:lstStyle/>
                    <a:p>
                      <a:pPr marL="0" marR="0" algn="r">
                        <a:buNone/>
                      </a:pPr>
                      <a:endParaRPr lang="en-US"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3054977"/>
                  </a:ext>
                </a:extLst>
              </a:tr>
              <a:tr h="182880">
                <a:tc>
                  <a:txBody>
                    <a:bodyPr/>
                    <a:lstStyle/>
                    <a:p>
                      <a:pPr marL="0" marR="0" algn="r">
                        <a:buNone/>
                      </a:pPr>
                      <a:endParaRPr lang="en-US"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a:solidFill>
                          <a:schemeClr val="bg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291260"/>
                  </a:ext>
                </a:extLst>
              </a:tr>
              <a:tr h="365760">
                <a:tc>
                  <a:txBody>
                    <a:bodyPr/>
                    <a:lstStyle/>
                    <a:p>
                      <a:pPr marL="0" marR="0" algn="r">
                        <a:buNone/>
                      </a:pPr>
                      <a:r>
                        <a:rPr lang="it-it" sz="1400" b="1" kern="1200">
                          <a:solidFill>
                            <a:srgbClr val="9FD6FF"/>
                          </a:solidFill>
                          <a:latin typeface="Segoe UI Semibold" panose="020B0702040204020203" pitchFamily="34" charset="0"/>
                          <a:ea typeface="+mn-ea"/>
                          <a:cs typeface="Segoe UI Semibold" panose="020B0702040204020203" pitchFamily="34" charset="0"/>
                        </a:rPr>
                        <a:t>Obiettivo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"Per capire la gestione delle eccezioni"</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3844647"/>
                  </a:ext>
                </a:extLst>
              </a:tr>
              <a:tr h="365760">
                <a:tc>
                  <a:txBody>
                    <a:bodyPr/>
                    <a:lstStyle/>
                    <a:p>
                      <a:pPr marL="0" marR="0" algn="r">
                        <a:buNone/>
                      </a:pPr>
                      <a:r>
                        <a:rPr lang="it-it" sz="1400" b="1" kern="1200">
                          <a:solidFill>
                            <a:srgbClr val="97FFC6"/>
                          </a:solidFill>
                          <a:latin typeface="Segoe UI Semibold" panose="020B0702040204020203" pitchFamily="34" charset="0"/>
                          <a:ea typeface="+mn-ea"/>
                          <a:cs typeface="Segoe UI Semibold" panose="020B0702040204020203" pitchFamily="34" charset="0"/>
                        </a:rPr>
                        <a:t>Contesto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"Sono un neofita nello sviluppo software" </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7862509"/>
                  </a:ext>
                </a:extLst>
              </a:tr>
              <a:tr h="365760">
                <a:tc>
                  <a:txBody>
                    <a:bodyPr/>
                    <a:lstStyle/>
                    <a:p>
                      <a:pPr marL="0" marR="0" algn="r">
                        <a:buNone/>
                      </a:pPr>
                      <a:r>
                        <a:rPr lang="it-it" sz="1400" b="1" kern="1200">
                          <a:solidFill>
                            <a:srgbClr val="FF93F2"/>
                          </a:solidFill>
                          <a:latin typeface="Segoe UI Semibold" panose="020B0702040204020203" pitchFamily="34" charset="0"/>
                          <a:ea typeface="+mn-ea"/>
                          <a:cs typeface="Segoe UI Semibold" panose="020B0702040204020203" pitchFamily="34" charset="0"/>
                        </a:rPr>
                        <a:t>Fonte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"Sto lavorando a un progetto Python" </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013931"/>
                  </a:ext>
                </a:extLst>
              </a:tr>
              <a:tr h="365760">
                <a:tc>
                  <a:txBody>
                    <a:bodyPr/>
                    <a:lstStyle/>
                    <a:p>
                      <a:pPr marL="0" marR="0" algn="r">
                        <a:buNone/>
                      </a:pPr>
                      <a:r>
                        <a:rPr lang="it-it" sz="1400" b="1" kern="1200">
                          <a:solidFill>
                            <a:srgbClr val="FFCE93"/>
                          </a:solidFill>
                          <a:latin typeface="Segoe UI Semibold" panose="020B0702040204020203" pitchFamily="34" charset="0"/>
                          <a:ea typeface="+mn-ea"/>
                          <a:cs typeface="Segoe UI Semibold" panose="020B0702040204020203" pitchFamily="34" charset="0"/>
                        </a:rPr>
                        <a:t>Aspettative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it-it" sz="1400" kern="100">
                          <a:solidFill>
                            <a:schemeClr val="bg1"/>
                          </a:solidFill>
                          <a:effectLst/>
                        </a:rPr>
                        <a:t>"Una risposta facilmente comprensibile, senza un linguaggio eccessivamente tecnico"</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0431504"/>
                  </a:ext>
                </a:extLst>
              </a:tr>
              <a:tr h="182880">
                <a:tc>
                  <a:txBody>
                    <a:bodyPr/>
                    <a:lstStyle/>
                    <a:p>
                      <a:pPr marL="0" marR="0" algn="r">
                        <a:buNone/>
                      </a:pPr>
                      <a:endParaRPr lang="en-US"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0055823"/>
                  </a:ext>
                </a:extLst>
              </a:tr>
              <a:tr h="365760">
                <a:tc>
                  <a:txBody>
                    <a:bodyPr/>
                    <a:lstStyle/>
                    <a:p>
                      <a:pPr marL="0" marR="0" algn="r">
                        <a:buNone/>
                      </a:pPr>
                      <a:r>
                        <a:rPr lang="it-it" sz="1400" kern="100">
                          <a:solidFill>
                            <a:schemeClr val="bg1"/>
                          </a:solidFill>
                          <a:effectLst/>
                          <a:latin typeface="Segoe UI Semibold" panose="020B0702040204020203" pitchFamily="34" charset="0"/>
                          <a:ea typeface="Aptos" panose="020B0004020202020204" pitchFamily="34" charset="0"/>
                          <a:cs typeface="Segoe UI Semibold" panose="020B0702040204020203" pitchFamily="34" charset="0"/>
                        </a:rPr>
                        <a:t>Prompt: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it-it" sz="1400">
                          <a:solidFill>
                            <a:schemeClr val="bg1"/>
                          </a:solidFill>
                        </a:rPr>
                        <a:t>Sono un nuovo sviluppatore software che lavora a un progetto Python.  Puoi spiegare come implementare la gestione delle eccezioni in Python come se avessi cinque anni?</a:t>
                      </a:r>
                      <a:endParaRPr lang="en-US" sz="1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8696759"/>
                  </a:ext>
                </a:extLst>
              </a:tr>
            </a:tbl>
          </a:graphicData>
        </a:graphic>
      </p:graphicFrame>
    </p:spTree>
    <p:extLst>
      <p:ext uri="{BB962C8B-B14F-4D97-AF65-F5344CB8AC3E}">
        <p14:creationId xmlns:p14="http://schemas.microsoft.com/office/powerpoint/2010/main" val="32597805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BC362BED-173A-4806-D0B4-F67122B23B33}"/>
              </a:ext>
            </a:extLst>
          </p:cNvPr>
          <p:cNvSpPr txBox="1">
            <a:spLocks/>
          </p:cNvSpPr>
          <p:nvPr/>
        </p:nvSpPr>
        <p:spPr>
          <a:xfrm>
            <a:off x="599781" y="531410"/>
            <a:ext cx="11018520"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it-it"/>
              <a:t>L'arte e la scienza del prompting</a:t>
            </a:r>
          </a:p>
        </p:txBody>
      </p:sp>
      <p:sp>
        <p:nvSpPr>
          <p:cNvPr id="5" name="Rectangle: Rounded Corners 6">
            <a:extLst>
              <a:ext uri="{FF2B5EF4-FFF2-40B4-BE49-F238E27FC236}">
                <a16:creationId xmlns:a16="http://schemas.microsoft.com/office/drawing/2014/main" id="{3B5564CF-2562-1C40-DFAD-A61A26E6E610}"/>
              </a:ext>
              <a:ext uri="{C183D7F6-B498-43B3-948B-1728B52AA6E4}">
                <adec:decorative xmlns:adec="http://schemas.microsoft.com/office/drawing/2017/decorative" val="1"/>
              </a:ext>
            </a:extLst>
          </p:cNvPr>
          <p:cNvSpPr/>
          <p:nvPr/>
        </p:nvSpPr>
        <p:spPr bwMode="auto">
          <a:xfrm>
            <a:off x="3367748" y="1523843"/>
            <a:ext cx="8127566" cy="4371860"/>
          </a:xfrm>
          <a:prstGeom prst="roundRect">
            <a:avLst>
              <a:gd name="adj" fmla="val 4396"/>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2">
            <a:extLst>
              <a:ext uri="{FF2B5EF4-FFF2-40B4-BE49-F238E27FC236}">
                <a16:creationId xmlns:a16="http://schemas.microsoft.com/office/drawing/2014/main" id="{7810EDD5-A5F8-4C3C-03A3-BBBE35F83748}"/>
              </a:ext>
            </a:extLst>
          </p:cNvPr>
          <p:cNvSpPr/>
          <p:nvPr/>
        </p:nvSpPr>
        <p:spPr bwMode="auto">
          <a:xfrm>
            <a:off x="3248297" y="1317800"/>
            <a:ext cx="3682026" cy="366688"/>
          </a:xfrm>
          <a:prstGeom prst="roundRect">
            <a:avLst>
              <a:gd name="adj" fmla="val 50000"/>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Mantieni attiva la conversazione</a:t>
            </a:r>
          </a:p>
        </p:txBody>
      </p:sp>
      <p:sp>
        <p:nvSpPr>
          <p:cNvPr id="7" name="Rectangle 6">
            <a:extLst>
              <a:ext uri="{FF2B5EF4-FFF2-40B4-BE49-F238E27FC236}">
                <a16:creationId xmlns:a16="http://schemas.microsoft.com/office/drawing/2014/main" id="{2EC2C263-0702-2B98-B9EF-279ECB3AFFF3}"/>
              </a:ext>
            </a:extLst>
          </p:cNvPr>
          <p:cNvSpPr/>
          <p:nvPr/>
        </p:nvSpPr>
        <p:spPr bwMode="auto">
          <a:xfrm>
            <a:off x="4511774" y="2113058"/>
            <a:ext cx="2828000" cy="8875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Genera idee sul contenuto</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it-it"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Porta avanti richieste più ampie, quindi ottieni dettagli specifici sul contenuto.</a:t>
            </a:r>
          </a:p>
        </p:txBody>
      </p:sp>
      <p:sp>
        <p:nvSpPr>
          <p:cNvPr id="8" name="Rectangle 7">
            <a:extLst>
              <a:ext uri="{FF2B5EF4-FFF2-40B4-BE49-F238E27FC236}">
                <a16:creationId xmlns:a16="http://schemas.microsoft.com/office/drawing/2014/main" id="{AC4FAE39-A116-BFBC-C409-1C11529DB8A3}"/>
              </a:ext>
            </a:extLst>
          </p:cNvPr>
          <p:cNvSpPr/>
          <p:nvPr/>
        </p:nvSpPr>
        <p:spPr bwMode="auto">
          <a:xfrm>
            <a:off x="4511774" y="3147045"/>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Assistenza alla narrazione</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it-it"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Chiedi a Copilot di scrivere una storia, quindi guida il programma fornendo dettagli più specifici e rilevanti.</a:t>
            </a:r>
          </a:p>
        </p:txBody>
      </p:sp>
      <p:sp>
        <p:nvSpPr>
          <p:cNvPr id="9" name="Rectangle 8">
            <a:extLst>
              <a:ext uri="{FF2B5EF4-FFF2-40B4-BE49-F238E27FC236}">
                <a16:creationId xmlns:a16="http://schemas.microsoft.com/office/drawing/2014/main" id="{78B71D44-D8E4-E539-D6E5-96649D8463C4}"/>
              </a:ext>
            </a:extLst>
          </p:cNvPr>
          <p:cNvSpPr/>
          <p:nvPr/>
        </p:nvSpPr>
        <p:spPr bwMode="auto">
          <a:xfrm flipH="1">
            <a:off x="8388174" y="2062246"/>
            <a:ext cx="2828000" cy="938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Acquisisci informazioni approfondite</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it-it"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Richiedi una sintesi di un file specifico, quindi poni domande pertinenti per ottenere informazioni approfondite.</a:t>
            </a:r>
          </a:p>
        </p:txBody>
      </p:sp>
      <p:sp>
        <p:nvSpPr>
          <p:cNvPr id="10" name="Rectangle 9">
            <a:extLst>
              <a:ext uri="{FF2B5EF4-FFF2-40B4-BE49-F238E27FC236}">
                <a16:creationId xmlns:a16="http://schemas.microsoft.com/office/drawing/2014/main" id="{830FDD2F-3613-B344-F930-EB6A0DF68722}"/>
              </a:ext>
            </a:extLst>
          </p:cNvPr>
          <p:cNvSpPr/>
          <p:nvPr/>
        </p:nvSpPr>
        <p:spPr bwMode="auto">
          <a:xfrm flipH="1">
            <a:off x="8388174" y="3204905"/>
            <a:ext cx="2828000" cy="11473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Traduzioni in lingua</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it-it"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Chiedi a Copilot di tradurre una frase in una delle lingue supportate, quindi ottieni un ulteriore contesto o una traduzione in un dialetto regionale.</a:t>
            </a:r>
          </a:p>
        </p:txBody>
      </p:sp>
      <p:sp>
        <p:nvSpPr>
          <p:cNvPr id="11" name="Rectangle 10">
            <a:extLst>
              <a:ext uri="{FF2B5EF4-FFF2-40B4-BE49-F238E27FC236}">
                <a16:creationId xmlns:a16="http://schemas.microsoft.com/office/drawing/2014/main" id="{2BA0911B-B091-281F-C605-44E8D98F198C}"/>
              </a:ext>
            </a:extLst>
          </p:cNvPr>
          <p:cNvSpPr/>
          <p:nvPr/>
        </p:nvSpPr>
        <p:spPr bwMode="auto">
          <a:xfrm flipH="1">
            <a:off x="4509505" y="4382422"/>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Risoluzione di problemi tecnici</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it-it"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Presenta un problema tecnico, quindi restringi il campo o richiedi linee guida dettagliate​.</a:t>
            </a:r>
          </a:p>
        </p:txBody>
      </p:sp>
      <p:sp>
        <p:nvSpPr>
          <p:cNvPr id="12" name="Graphic 123">
            <a:extLst>
              <a:ext uri="{FF2B5EF4-FFF2-40B4-BE49-F238E27FC236}">
                <a16:creationId xmlns:a16="http://schemas.microsoft.com/office/drawing/2014/main" id="{C0F2EFAE-4871-072D-15D0-448114B0BADD}"/>
              </a:ext>
              <a:ext uri="{C183D7F6-B498-43B3-948B-1728B52AA6E4}">
                <adec:decorative xmlns:adec="http://schemas.microsoft.com/office/drawing/2017/decorative" val="1"/>
              </a:ext>
            </a:extLst>
          </p:cNvPr>
          <p:cNvSpPr>
            <a:spLocks noChangeAspect="1"/>
          </p:cNvSpPr>
          <p:nvPr/>
        </p:nvSpPr>
        <p:spPr>
          <a:xfrm>
            <a:off x="3939454" y="4478350"/>
            <a:ext cx="311683" cy="353988"/>
          </a:xfrm>
          <a:custGeom>
            <a:avLst/>
            <a:gdLst>
              <a:gd name="connsiteX0" fmla="*/ 235922 w 387153"/>
              <a:gd name="connsiteY0" fmla="*/ 0 h 483941"/>
              <a:gd name="connsiteX1" fmla="*/ 151232 w 387153"/>
              <a:gd name="connsiteY1" fmla="*/ 0 h 483941"/>
              <a:gd name="connsiteX2" fmla="*/ 97127 w 387153"/>
              <a:gd name="connsiteY2" fmla="*/ 48394 h 483941"/>
              <a:gd name="connsiteX3" fmla="*/ 54443 w 387153"/>
              <a:gd name="connsiteY3" fmla="*/ 48394 h 483941"/>
              <a:gd name="connsiteX4" fmla="*/ 0 w 387153"/>
              <a:gd name="connsiteY4" fmla="*/ 102838 h 483941"/>
              <a:gd name="connsiteX5" fmla="*/ 0 w 387153"/>
              <a:gd name="connsiteY5" fmla="*/ 429498 h 483941"/>
              <a:gd name="connsiteX6" fmla="*/ 54443 w 387153"/>
              <a:gd name="connsiteY6" fmla="*/ 483942 h 483941"/>
              <a:gd name="connsiteX7" fmla="*/ 332710 w 387153"/>
              <a:gd name="connsiteY7" fmla="*/ 483942 h 483941"/>
              <a:gd name="connsiteX8" fmla="*/ 387153 w 387153"/>
              <a:gd name="connsiteY8" fmla="*/ 429498 h 483941"/>
              <a:gd name="connsiteX9" fmla="*/ 387153 w 387153"/>
              <a:gd name="connsiteY9" fmla="*/ 102838 h 483941"/>
              <a:gd name="connsiteX10" fmla="*/ 332710 w 387153"/>
              <a:gd name="connsiteY10" fmla="*/ 48394 h 483941"/>
              <a:gd name="connsiteX11" fmla="*/ 290026 w 387153"/>
              <a:gd name="connsiteY11" fmla="*/ 48394 h 483941"/>
              <a:gd name="connsiteX12" fmla="*/ 235922 w 387153"/>
              <a:gd name="connsiteY12" fmla="*/ 0 h 483941"/>
              <a:gd name="connsiteX13" fmla="*/ 151232 w 387153"/>
              <a:gd name="connsiteY13" fmla="*/ 36296 h 483941"/>
              <a:gd name="connsiteX14" fmla="*/ 235922 w 387153"/>
              <a:gd name="connsiteY14" fmla="*/ 36296 h 483941"/>
              <a:gd name="connsiteX15" fmla="*/ 254069 w 387153"/>
              <a:gd name="connsiteY15" fmla="*/ 54443 h 483941"/>
              <a:gd name="connsiteX16" fmla="*/ 235922 w 387153"/>
              <a:gd name="connsiteY16" fmla="*/ 72591 h 483941"/>
              <a:gd name="connsiteX17" fmla="*/ 151232 w 387153"/>
              <a:gd name="connsiteY17" fmla="*/ 72591 h 483941"/>
              <a:gd name="connsiteX18" fmla="*/ 133084 w 387153"/>
              <a:gd name="connsiteY18" fmla="*/ 54443 h 483941"/>
              <a:gd name="connsiteX19" fmla="*/ 151232 w 387153"/>
              <a:gd name="connsiteY19" fmla="*/ 36296 h 483941"/>
              <a:gd name="connsiteX20" fmla="*/ 321337 w 387153"/>
              <a:gd name="connsiteY20" fmla="*/ 162604 h 483941"/>
              <a:gd name="connsiteX21" fmla="*/ 321337 w 387153"/>
              <a:gd name="connsiteY21" fmla="*/ 188253 h 483941"/>
              <a:gd name="connsiteX22" fmla="*/ 272943 w 387153"/>
              <a:gd name="connsiteY22" fmla="*/ 236647 h 483941"/>
              <a:gd name="connsiteX23" fmla="*/ 247294 w 387153"/>
              <a:gd name="connsiteY23" fmla="*/ 236647 h 483941"/>
              <a:gd name="connsiteX24" fmla="*/ 223097 w 387153"/>
              <a:gd name="connsiteY24" fmla="*/ 212450 h 483941"/>
              <a:gd name="connsiteX25" fmla="*/ 222192 w 387153"/>
              <a:gd name="connsiteY25" fmla="*/ 186801 h 483941"/>
              <a:gd name="connsiteX26" fmla="*/ 247841 w 387153"/>
              <a:gd name="connsiteY26" fmla="*/ 185896 h 483941"/>
              <a:gd name="connsiteX27" fmla="*/ 248746 w 387153"/>
              <a:gd name="connsiteY27" fmla="*/ 186801 h 483941"/>
              <a:gd name="connsiteX28" fmla="*/ 260119 w 387153"/>
              <a:gd name="connsiteY28" fmla="*/ 198174 h 483941"/>
              <a:gd name="connsiteX29" fmla="*/ 295688 w 387153"/>
              <a:gd name="connsiteY29" fmla="*/ 162604 h 483941"/>
              <a:gd name="connsiteX30" fmla="*/ 321337 w 387153"/>
              <a:gd name="connsiteY30" fmla="*/ 162604 h 483941"/>
              <a:gd name="connsiteX31" fmla="*/ 321337 w 387153"/>
              <a:gd name="connsiteY31" fmla="*/ 321337 h 483941"/>
              <a:gd name="connsiteX32" fmla="*/ 272943 w 387153"/>
              <a:gd name="connsiteY32" fmla="*/ 369731 h 483941"/>
              <a:gd name="connsiteX33" fmla="*/ 247294 w 387153"/>
              <a:gd name="connsiteY33" fmla="*/ 369731 h 483941"/>
              <a:gd name="connsiteX34" fmla="*/ 223097 w 387153"/>
              <a:gd name="connsiteY34" fmla="*/ 345534 h 483941"/>
              <a:gd name="connsiteX35" fmla="*/ 222192 w 387153"/>
              <a:gd name="connsiteY35" fmla="*/ 319885 h 483941"/>
              <a:gd name="connsiteX36" fmla="*/ 247841 w 387153"/>
              <a:gd name="connsiteY36" fmla="*/ 318980 h 483941"/>
              <a:gd name="connsiteX37" fmla="*/ 248746 w 387153"/>
              <a:gd name="connsiteY37" fmla="*/ 319885 h 483941"/>
              <a:gd name="connsiteX38" fmla="*/ 260119 w 387153"/>
              <a:gd name="connsiteY38" fmla="*/ 331258 h 483941"/>
              <a:gd name="connsiteX39" fmla="*/ 295688 w 387153"/>
              <a:gd name="connsiteY39" fmla="*/ 295688 h 483941"/>
              <a:gd name="connsiteX40" fmla="*/ 321337 w 387153"/>
              <a:gd name="connsiteY40" fmla="*/ 294783 h 483941"/>
              <a:gd name="connsiteX41" fmla="*/ 322242 w 387153"/>
              <a:gd name="connsiteY41" fmla="*/ 320432 h 483941"/>
              <a:gd name="connsiteX42" fmla="*/ 321337 w 387153"/>
              <a:gd name="connsiteY42" fmla="*/ 321337 h 483941"/>
              <a:gd name="connsiteX43" fmla="*/ 72591 w 387153"/>
              <a:gd name="connsiteY43" fmla="*/ 199626 h 483941"/>
              <a:gd name="connsiteX44" fmla="*/ 90739 w 387153"/>
              <a:gd name="connsiteY44" fmla="*/ 181478 h 483941"/>
              <a:gd name="connsiteX45" fmla="*/ 175429 w 387153"/>
              <a:gd name="connsiteY45" fmla="*/ 181478 h 483941"/>
              <a:gd name="connsiteX46" fmla="*/ 193577 w 387153"/>
              <a:gd name="connsiteY46" fmla="*/ 199626 h 483941"/>
              <a:gd name="connsiteX47" fmla="*/ 175429 w 387153"/>
              <a:gd name="connsiteY47" fmla="*/ 217774 h 483941"/>
              <a:gd name="connsiteX48" fmla="*/ 90739 w 387153"/>
              <a:gd name="connsiteY48" fmla="*/ 217774 h 483941"/>
              <a:gd name="connsiteX49" fmla="*/ 72591 w 387153"/>
              <a:gd name="connsiteY49" fmla="*/ 199626 h 483941"/>
              <a:gd name="connsiteX50" fmla="*/ 90739 w 387153"/>
              <a:gd name="connsiteY50" fmla="*/ 314562 h 483941"/>
              <a:gd name="connsiteX51" fmla="*/ 175429 w 387153"/>
              <a:gd name="connsiteY51" fmla="*/ 314562 h 483941"/>
              <a:gd name="connsiteX52" fmla="*/ 193577 w 387153"/>
              <a:gd name="connsiteY52" fmla="*/ 332710 h 483941"/>
              <a:gd name="connsiteX53" fmla="*/ 175429 w 387153"/>
              <a:gd name="connsiteY53" fmla="*/ 350858 h 483941"/>
              <a:gd name="connsiteX54" fmla="*/ 90739 w 387153"/>
              <a:gd name="connsiteY54" fmla="*/ 350858 h 483941"/>
              <a:gd name="connsiteX55" fmla="*/ 72591 w 387153"/>
              <a:gd name="connsiteY55" fmla="*/ 332710 h 483941"/>
              <a:gd name="connsiteX56" fmla="*/ 90739 w 387153"/>
              <a:gd name="connsiteY56" fmla="*/ 314562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7153" h="483941">
                <a:moveTo>
                  <a:pt x="235922" y="0"/>
                </a:moveTo>
                <a:lnTo>
                  <a:pt x="151232" y="0"/>
                </a:lnTo>
                <a:cubicBezTo>
                  <a:pt x="123505" y="1"/>
                  <a:pt x="100208" y="20839"/>
                  <a:pt x="97127" y="48394"/>
                </a:cubicBezTo>
                <a:lnTo>
                  <a:pt x="54443" y="48394"/>
                </a:lnTo>
                <a:cubicBezTo>
                  <a:pt x="24375" y="48394"/>
                  <a:pt x="0" y="72769"/>
                  <a:pt x="0" y="102838"/>
                </a:cubicBezTo>
                <a:lnTo>
                  <a:pt x="0" y="429498"/>
                </a:lnTo>
                <a:cubicBezTo>
                  <a:pt x="0" y="459566"/>
                  <a:pt x="24375" y="483942"/>
                  <a:pt x="54443" y="483942"/>
                </a:cubicBezTo>
                <a:lnTo>
                  <a:pt x="332710" y="483942"/>
                </a:lnTo>
                <a:cubicBezTo>
                  <a:pt x="362777" y="483942"/>
                  <a:pt x="387153" y="459566"/>
                  <a:pt x="387153" y="429498"/>
                </a:cubicBezTo>
                <a:lnTo>
                  <a:pt x="387153" y="102838"/>
                </a:lnTo>
                <a:cubicBezTo>
                  <a:pt x="387153" y="72769"/>
                  <a:pt x="362777" y="48394"/>
                  <a:pt x="332710" y="48394"/>
                </a:cubicBezTo>
                <a:lnTo>
                  <a:pt x="290026" y="48394"/>
                </a:lnTo>
                <a:cubicBezTo>
                  <a:pt x="286946" y="20839"/>
                  <a:pt x="263649" y="1"/>
                  <a:pt x="235922" y="0"/>
                </a:cubicBezTo>
                <a:close/>
                <a:moveTo>
                  <a:pt x="151232" y="36296"/>
                </a:moveTo>
                <a:lnTo>
                  <a:pt x="235922" y="36296"/>
                </a:lnTo>
                <a:cubicBezTo>
                  <a:pt x="245944" y="36296"/>
                  <a:pt x="254069" y="44421"/>
                  <a:pt x="254069" y="54443"/>
                </a:cubicBezTo>
                <a:cubicBezTo>
                  <a:pt x="254069" y="64466"/>
                  <a:pt x="245944" y="72591"/>
                  <a:pt x="235922" y="72591"/>
                </a:cubicBezTo>
                <a:lnTo>
                  <a:pt x="151232" y="72591"/>
                </a:lnTo>
                <a:cubicBezTo>
                  <a:pt x="141209" y="72591"/>
                  <a:pt x="133084" y="64466"/>
                  <a:pt x="133084" y="54443"/>
                </a:cubicBezTo>
                <a:cubicBezTo>
                  <a:pt x="133084" y="44421"/>
                  <a:pt x="141209" y="36296"/>
                  <a:pt x="151232" y="36296"/>
                </a:cubicBezTo>
                <a:close/>
                <a:moveTo>
                  <a:pt x="321337" y="162604"/>
                </a:moveTo>
                <a:cubicBezTo>
                  <a:pt x="328415" y="169690"/>
                  <a:pt x="328415" y="181168"/>
                  <a:pt x="321337" y="188253"/>
                </a:cubicBezTo>
                <a:lnTo>
                  <a:pt x="272943" y="236647"/>
                </a:lnTo>
                <a:cubicBezTo>
                  <a:pt x="265858" y="243725"/>
                  <a:pt x="254379" y="243725"/>
                  <a:pt x="247294" y="236647"/>
                </a:cubicBezTo>
                <a:lnTo>
                  <a:pt x="223097" y="212450"/>
                </a:lnTo>
                <a:cubicBezTo>
                  <a:pt x="215765" y="205617"/>
                  <a:pt x="215359" y="194133"/>
                  <a:pt x="222192" y="186801"/>
                </a:cubicBezTo>
                <a:cubicBezTo>
                  <a:pt x="229025" y="179469"/>
                  <a:pt x="240507" y="179063"/>
                  <a:pt x="247841" y="185896"/>
                </a:cubicBezTo>
                <a:cubicBezTo>
                  <a:pt x="248153" y="186187"/>
                  <a:pt x="248456" y="186489"/>
                  <a:pt x="248746" y="186801"/>
                </a:cubicBezTo>
                <a:lnTo>
                  <a:pt x="260119" y="198174"/>
                </a:lnTo>
                <a:lnTo>
                  <a:pt x="295688" y="162604"/>
                </a:lnTo>
                <a:cubicBezTo>
                  <a:pt x="302773" y="155528"/>
                  <a:pt x="314252" y="155528"/>
                  <a:pt x="321337" y="162604"/>
                </a:cubicBezTo>
                <a:close/>
                <a:moveTo>
                  <a:pt x="321337" y="321337"/>
                </a:moveTo>
                <a:lnTo>
                  <a:pt x="272943" y="369731"/>
                </a:lnTo>
                <a:cubicBezTo>
                  <a:pt x="265858" y="376809"/>
                  <a:pt x="254379" y="376809"/>
                  <a:pt x="247294" y="369731"/>
                </a:cubicBezTo>
                <a:lnTo>
                  <a:pt x="223097" y="345534"/>
                </a:lnTo>
                <a:cubicBezTo>
                  <a:pt x="215765" y="338701"/>
                  <a:pt x="215359" y="327217"/>
                  <a:pt x="222192" y="319885"/>
                </a:cubicBezTo>
                <a:cubicBezTo>
                  <a:pt x="229025" y="312554"/>
                  <a:pt x="240507" y="312147"/>
                  <a:pt x="247841" y="318980"/>
                </a:cubicBezTo>
                <a:cubicBezTo>
                  <a:pt x="248153" y="319271"/>
                  <a:pt x="248456" y="319573"/>
                  <a:pt x="248746" y="319885"/>
                </a:cubicBezTo>
                <a:lnTo>
                  <a:pt x="260119" y="331258"/>
                </a:lnTo>
                <a:lnTo>
                  <a:pt x="295688" y="295688"/>
                </a:lnTo>
                <a:cubicBezTo>
                  <a:pt x="302522" y="288357"/>
                  <a:pt x="314006" y="287950"/>
                  <a:pt x="321337" y="294783"/>
                </a:cubicBezTo>
                <a:cubicBezTo>
                  <a:pt x="328669" y="301617"/>
                  <a:pt x="329076" y="313098"/>
                  <a:pt x="322242" y="320432"/>
                </a:cubicBezTo>
                <a:cubicBezTo>
                  <a:pt x="321952" y="320744"/>
                  <a:pt x="321649" y="321047"/>
                  <a:pt x="321337" y="321337"/>
                </a:cubicBezTo>
                <a:close/>
                <a:moveTo>
                  <a:pt x="72591" y="199626"/>
                </a:moveTo>
                <a:cubicBezTo>
                  <a:pt x="72591" y="189603"/>
                  <a:pt x="80716" y="181478"/>
                  <a:pt x="90739" y="181478"/>
                </a:cubicBezTo>
                <a:lnTo>
                  <a:pt x="175429" y="181478"/>
                </a:lnTo>
                <a:cubicBezTo>
                  <a:pt x="185451" y="181478"/>
                  <a:pt x="193577" y="189603"/>
                  <a:pt x="193577" y="199626"/>
                </a:cubicBezTo>
                <a:cubicBezTo>
                  <a:pt x="193577" y="209648"/>
                  <a:pt x="185451" y="217774"/>
                  <a:pt x="175429" y="217774"/>
                </a:cubicBezTo>
                <a:lnTo>
                  <a:pt x="90739" y="217774"/>
                </a:lnTo>
                <a:cubicBezTo>
                  <a:pt x="80716" y="217774"/>
                  <a:pt x="72591" y="209648"/>
                  <a:pt x="72591" y="199626"/>
                </a:cubicBezTo>
                <a:close/>
                <a:moveTo>
                  <a:pt x="90739" y="314562"/>
                </a:moveTo>
                <a:lnTo>
                  <a:pt x="175429" y="314562"/>
                </a:lnTo>
                <a:cubicBezTo>
                  <a:pt x="185451" y="314562"/>
                  <a:pt x="193577" y="322687"/>
                  <a:pt x="193577" y="332710"/>
                </a:cubicBezTo>
                <a:cubicBezTo>
                  <a:pt x="193577" y="342732"/>
                  <a:pt x="185451" y="350858"/>
                  <a:pt x="175429" y="350858"/>
                </a:cubicBezTo>
                <a:lnTo>
                  <a:pt x="90739" y="350858"/>
                </a:lnTo>
                <a:cubicBezTo>
                  <a:pt x="80716" y="350858"/>
                  <a:pt x="72591" y="342732"/>
                  <a:pt x="72591" y="332710"/>
                </a:cubicBezTo>
                <a:cubicBezTo>
                  <a:pt x="72591" y="322687"/>
                  <a:pt x="80716" y="314562"/>
                  <a:pt x="90739" y="31456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3" name="Graphic 125">
            <a:extLst>
              <a:ext uri="{FF2B5EF4-FFF2-40B4-BE49-F238E27FC236}">
                <a16:creationId xmlns:a16="http://schemas.microsoft.com/office/drawing/2014/main" id="{D5DF8FED-C48E-5F41-BD21-BB98A52D5C59}"/>
              </a:ext>
              <a:ext uri="{C183D7F6-B498-43B3-948B-1728B52AA6E4}">
                <adec:decorative xmlns:adec="http://schemas.microsoft.com/office/drawing/2017/decorative" val="1"/>
              </a:ext>
            </a:extLst>
          </p:cNvPr>
          <p:cNvSpPr>
            <a:spLocks noChangeAspect="1"/>
          </p:cNvSpPr>
          <p:nvPr/>
        </p:nvSpPr>
        <p:spPr>
          <a:xfrm>
            <a:off x="7688239" y="3291329"/>
            <a:ext cx="450874" cy="272593"/>
          </a:xfrm>
          <a:custGeom>
            <a:avLst/>
            <a:gdLst>
              <a:gd name="connsiteX0" fmla="*/ 373922 w 509132"/>
              <a:gd name="connsiteY0" fmla="*/ 31536 h 338787"/>
              <a:gd name="connsiteX1" fmla="*/ 358194 w 509132"/>
              <a:gd name="connsiteY1" fmla="*/ 1144 h 338787"/>
              <a:gd name="connsiteX2" fmla="*/ 327802 w 509132"/>
              <a:gd name="connsiteY2" fmla="*/ 16872 h 338787"/>
              <a:gd name="connsiteX3" fmla="*/ 319962 w 509132"/>
              <a:gd name="connsiteY3" fmla="*/ 49393 h 338787"/>
              <a:gd name="connsiteX4" fmla="*/ 279989 w 509132"/>
              <a:gd name="connsiteY4" fmla="*/ 48473 h 338787"/>
              <a:gd name="connsiteX5" fmla="*/ 254134 w 509132"/>
              <a:gd name="connsiteY5" fmla="*/ 70892 h 338787"/>
              <a:gd name="connsiteX6" fmla="*/ 276553 w 509132"/>
              <a:gd name="connsiteY6" fmla="*/ 96747 h 338787"/>
              <a:gd name="connsiteX7" fmla="*/ 310816 w 509132"/>
              <a:gd name="connsiteY7" fmla="*/ 97884 h 338787"/>
              <a:gd name="connsiteX8" fmla="*/ 305009 w 509132"/>
              <a:gd name="connsiteY8" fmla="*/ 138971 h 338787"/>
              <a:gd name="connsiteX9" fmla="*/ 241225 w 509132"/>
              <a:gd name="connsiteY9" fmla="*/ 204303 h 338787"/>
              <a:gd name="connsiteX10" fmla="*/ 247008 w 509132"/>
              <a:gd name="connsiteY10" fmla="*/ 298260 h 338787"/>
              <a:gd name="connsiteX11" fmla="*/ 307477 w 509132"/>
              <a:gd name="connsiteY11" fmla="*/ 312488 h 338787"/>
              <a:gd name="connsiteX12" fmla="*/ 331383 w 509132"/>
              <a:gd name="connsiteY12" fmla="*/ 304745 h 338787"/>
              <a:gd name="connsiteX13" fmla="*/ 365228 w 509132"/>
              <a:gd name="connsiteY13" fmla="*/ 309802 h 338787"/>
              <a:gd name="connsiteX14" fmla="*/ 373631 w 509132"/>
              <a:gd name="connsiteY14" fmla="*/ 282241 h 338787"/>
              <a:gd name="connsiteX15" fmla="*/ 372639 w 509132"/>
              <a:gd name="connsiteY15" fmla="*/ 279459 h 338787"/>
              <a:gd name="connsiteX16" fmla="*/ 438818 w 509132"/>
              <a:gd name="connsiteY16" fmla="*/ 181219 h 338787"/>
              <a:gd name="connsiteX17" fmla="*/ 454740 w 509132"/>
              <a:gd name="connsiteY17" fmla="*/ 202125 h 338787"/>
              <a:gd name="connsiteX18" fmla="*/ 457136 w 509132"/>
              <a:gd name="connsiteY18" fmla="*/ 248341 h 338787"/>
              <a:gd name="connsiteX19" fmla="*/ 412613 w 509132"/>
              <a:gd name="connsiteY19" fmla="*/ 292937 h 338787"/>
              <a:gd name="connsiteX20" fmla="*/ 401797 w 509132"/>
              <a:gd name="connsiteY20" fmla="*/ 325409 h 338787"/>
              <a:gd name="connsiteX21" fmla="*/ 434269 w 509132"/>
              <a:gd name="connsiteY21" fmla="*/ 336225 h 338787"/>
              <a:gd name="connsiteX22" fmla="*/ 502529 w 509132"/>
              <a:gd name="connsiteY22" fmla="*/ 265086 h 338787"/>
              <a:gd name="connsiteX23" fmla="*/ 498416 w 509132"/>
              <a:gd name="connsiteY23" fmla="*/ 181267 h 338787"/>
              <a:gd name="connsiteX24" fmla="*/ 447505 w 509132"/>
              <a:gd name="connsiteY24" fmla="*/ 128880 h 338787"/>
              <a:gd name="connsiteX25" fmla="*/ 447650 w 509132"/>
              <a:gd name="connsiteY25" fmla="*/ 120992 h 338787"/>
              <a:gd name="connsiteX26" fmla="*/ 423538 w 509132"/>
              <a:gd name="connsiteY26" fmla="*/ 96711 h 338787"/>
              <a:gd name="connsiteX27" fmla="*/ 399885 w 509132"/>
              <a:gd name="connsiteY27" fmla="*/ 115427 h 338787"/>
              <a:gd name="connsiteX28" fmla="*/ 356427 w 509132"/>
              <a:gd name="connsiteY28" fmla="*/ 118766 h 338787"/>
              <a:gd name="connsiteX29" fmla="*/ 360444 w 509132"/>
              <a:gd name="connsiteY29" fmla="*/ 95440 h 338787"/>
              <a:gd name="connsiteX30" fmla="*/ 429212 w 509132"/>
              <a:gd name="connsiteY30" fmla="*/ 83995 h 338787"/>
              <a:gd name="connsiteX31" fmla="*/ 446286 w 509132"/>
              <a:gd name="connsiteY31" fmla="*/ 54338 h 338787"/>
              <a:gd name="connsiteX32" fmla="*/ 417694 w 509132"/>
              <a:gd name="connsiteY32" fmla="*/ 37004 h 338787"/>
              <a:gd name="connsiteX33" fmla="*/ 370171 w 509132"/>
              <a:gd name="connsiteY33" fmla="*/ 45667 h 338787"/>
              <a:gd name="connsiteX34" fmla="*/ 373922 w 509132"/>
              <a:gd name="connsiteY34" fmla="*/ 31536 h 338787"/>
              <a:gd name="connsiteX35" fmla="*/ 284731 w 509132"/>
              <a:gd name="connsiteY35" fmla="*/ 225475 h 338787"/>
              <a:gd name="connsiteX36" fmla="*/ 303073 w 509132"/>
              <a:gd name="connsiteY36" fmla="*/ 200383 h 338787"/>
              <a:gd name="connsiteX37" fmla="*/ 305444 w 509132"/>
              <a:gd name="connsiteY37" fmla="*/ 223927 h 338787"/>
              <a:gd name="connsiteX38" fmla="*/ 313695 w 509132"/>
              <a:gd name="connsiteY38" fmla="*/ 259666 h 338787"/>
              <a:gd name="connsiteX39" fmla="*/ 297386 w 509132"/>
              <a:gd name="connsiteY39" fmla="*/ 265158 h 338787"/>
              <a:gd name="connsiteX40" fmla="*/ 282529 w 509132"/>
              <a:gd name="connsiteY40" fmla="*/ 265304 h 338787"/>
              <a:gd name="connsiteX41" fmla="*/ 282433 w 509132"/>
              <a:gd name="connsiteY41" fmla="*/ 265279 h 338787"/>
              <a:gd name="connsiteX42" fmla="*/ 284731 w 509132"/>
              <a:gd name="connsiteY42" fmla="*/ 225475 h 338787"/>
              <a:gd name="connsiteX43" fmla="*/ 393570 w 509132"/>
              <a:gd name="connsiteY43" fmla="*/ 163482 h 338787"/>
              <a:gd name="connsiteX44" fmla="*/ 355629 w 509132"/>
              <a:gd name="connsiteY44" fmla="*/ 229540 h 338787"/>
              <a:gd name="connsiteX45" fmla="*/ 353330 w 509132"/>
              <a:gd name="connsiteY45" fmla="*/ 216837 h 338787"/>
              <a:gd name="connsiteX46" fmla="*/ 351201 w 509132"/>
              <a:gd name="connsiteY46" fmla="*/ 170766 h 338787"/>
              <a:gd name="connsiteX47" fmla="*/ 353621 w 509132"/>
              <a:gd name="connsiteY47" fmla="*/ 169894 h 338787"/>
              <a:gd name="connsiteX48" fmla="*/ 393570 w 509132"/>
              <a:gd name="connsiteY48" fmla="*/ 163482 h 338787"/>
              <a:gd name="connsiteX49" fmla="*/ 393570 w 509132"/>
              <a:gd name="connsiteY49" fmla="*/ 163482 h 338787"/>
              <a:gd name="connsiteX50" fmla="*/ 353621 w 509132"/>
              <a:gd name="connsiteY50" fmla="*/ 169894 h 338787"/>
              <a:gd name="connsiteX51" fmla="*/ 393570 w 509132"/>
              <a:gd name="connsiteY51" fmla="*/ 163482 h 338787"/>
              <a:gd name="connsiteX52" fmla="*/ 146058 w 509132"/>
              <a:gd name="connsiteY52" fmla="*/ 55418 h 338787"/>
              <a:gd name="connsiteX53" fmla="*/ 38236 w 509132"/>
              <a:gd name="connsiteY53" fmla="*/ 63427 h 338787"/>
              <a:gd name="connsiteX54" fmla="*/ 27136 w 509132"/>
              <a:gd name="connsiteY54" fmla="*/ 95797 h 338787"/>
              <a:gd name="connsiteX55" fmla="*/ 58755 w 509132"/>
              <a:gd name="connsiteY55" fmla="*/ 107248 h 338787"/>
              <a:gd name="connsiteX56" fmla="*/ 132532 w 509132"/>
              <a:gd name="connsiteY56" fmla="*/ 101876 h 338787"/>
              <a:gd name="connsiteX57" fmla="*/ 149228 w 509132"/>
              <a:gd name="connsiteY57" fmla="*/ 110829 h 338787"/>
              <a:gd name="connsiteX58" fmla="*/ 155446 w 509132"/>
              <a:gd name="connsiteY58" fmla="*/ 121815 h 338787"/>
              <a:gd name="connsiteX59" fmla="*/ 157624 w 509132"/>
              <a:gd name="connsiteY59" fmla="*/ 138511 h 338787"/>
              <a:gd name="connsiteX60" fmla="*/ 144195 w 509132"/>
              <a:gd name="connsiteY60" fmla="*/ 135680 h 338787"/>
              <a:gd name="connsiteX61" fmla="*/ 41067 w 509132"/>
              <a:gd name="connsiteY61" fmla="*/ 151166 h 338787"/>
              <a:gd name="connsiteX62" fmla="*/ 367 w 509132"/>
              <a:gd name="connsiteY62" fmla="*/ 234597 h 338787"/>
              <a:gd name="connsiteX63" fmla="*/ 62602 w 509132"/>
              <a:gd name="connsiteY63" fmla="*/ 310479 h 338787"/>
              <a:gd name="connsiteX64" fmla="*/ 156414 w 509132"/>
              <a:gd name="connsiteY64" fmla="*/ 298212 h 338787"/>
              <a:gd name="connsiteX65" fmla="*/ 158350 w 509132"/>
              <a:gd name="connsiteY65" fmla="*/ 297244 h 338787"/>
              <a:gd name="connsiteX66" fmla="*/ 188354 w 509132"/>
              <a:gd name="connsiteY66" fmla="*/ 313698 h 338787"/>
              <a:gd name="connsiteX67" fmla="*/ 205776 w 509132"/>
              <a:gd name="connsiteY67" fmla="*/ 290444 h 338787"/>
              <a:gd name="connsiteX68" fmla="*/ 205776 w 509132"/>
              <a:gd name="connsiteY68" fmla="*/ 157288 h 338787"/>
              <a:gd name="connsiteX69" fmla="*/ 205897 w 509132"/>
              <a:gd name="connsiteY69" fmla="*/ 152448 h 338787"/>
              <a:gd name="connsiteX70" fmla="*/ 201832 w 509132"/>
              <a:gd name="connsiteY70" fmla="*/ 107974 h 338787"/>
              <a:gd name="connsiteX71" fmla="*/ 183563 w 509132"/>
              <a:gd name="connsiteY71" fmla="*/ 76760 h 338787"/>
              <a:gd name="connsiteX72" fmla="*/ 146131 w 509132"/>
              <a:gd name="connsiteY72" fmla="*/ 55442 h 338787"/>
              <a:gd name="connsiteX73" fmla="*/ 146058 w 509132"/>
              <a:gd name="connsiteY73" fmla="*/ 55442 h 338787"/>
              <a:gd name="connsiteX74" fmla="*/ 135919 w 509132"/>
              <a:gd name="connsiteY74" fmla="*/ 183372 h 338787"/>
              <a:gd name="connsiteX75" fmla="*/ 157382 w 509132"/>
              <a:gd name="connsiteY75" fmla="*/ 188744 h 338787"/>
              <a:gd name="connsiteX76" fmla="*/ 157382 w 509132"/>
              <a:gd name="connsiteY76" fmla="*/ 241905 h 338787"/>
              <a:gd name="connsiteX77" fmla="*/ 135484 w 509132"/>
              <a:gd name="connsiteY77" fmla="*/ 254584 h 338787"/>
              <a:gd name="connsiteX78" fmla="*/ 75644 w 509132"/>
              <a:gd name="connsiteY78" fmla="*/ 263876 h 338787"/>
              <a:gd name="connsiteX79" fmla="*/ 48568 w 509132"/>
              <a:gd name="connsiteY79" fmla="*/ 230266 h 338787"/>
              <a:gd name="connsiteX80" fmla="*/ 64707 w 509132"/>
              <a:gd name="connsiteY80" fmla="*/ 193414 h 338787"/>
              <a:gd name="connsiteX81" fmla="*/ 135919 w 509132"/>
              <a:gd name="connsiteY81" fmla="*/ 183372 h 33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9132" h="338787">
                <a:moveTo>
                  <a:pt x="373922" y="31536"/>
                </a:moveTo>
                <a:cubicBezTo>
                  <a:pt x="377970" y="18800"/>
                  <a:pt x="370929" y="5193"/>
                  <a:pt x="358194" y="1144"/>
                </a:cubicBezTo>
                <a:cubicBezTo>
                  <a:pt x="345459" y="-2905"/>
                  <a:pt x="331850" y="4136"/>
                  <a:pt x="327802" y="16872"/>
                </a:cubicBezTo>
                <a:cubicBezTo>
                  <a:pt x="324802" y="26285"/>
                  <a:pt x="322092" y="38625"/>
                  <a:pt x="319962" y="49393"/>
                </a:cubicBezTo>
                <a:cubicBezTo>
                  <a:pt x="306291" y="49683"/>
                  <a:pt x="292862" y="49393"/>
                  <a:pt x="279989" y="48473"/>
                </a:cubicBezTo>
                <a:cubicBezTo>
                  <a:pt x="266659" y="47525"/>
                  <a:pt x="255083" y="57562"/>
                  <a:pt x="254134" y="70892"/>
                </a:cubicBezTo>
                <a:cubicBezTo>
                  <a:pt x="253186" y="84222"/>
                  <a:pt x="263223" y="95798"/>
                  <a:pt x="276553" y="96747"/>
                </a:cubicBezTo>
                <a:cubicBezTo>
                  <a:pt x="287683" y="97521"/>
                  <a:pt x="299153" y="97908"/>
                  <a:pt x="310816" y="97884"/>
                </a:cubicBezTo>
                <a:cubicBezTo>
                  <a:pt x="308423" y="111511"/>
                  <a:pt x="306487" y="125214"/>
                  <a:pt x="305009" y="138971"/>
                </a:cubicBezTo>
                <a:cubicBezTo>
                  <a:pt x="274448" y="156296"/>
                  <a:pt x="253178" y="179718"/>
                  <a:pt x="241225" y="204303"/>
                </a:cubicBezTo>
                <a:cubicBezTo>
                  <a:pt x="226126" y="235348"/>
                  <a:pt x="224287" y="273434"/>
                  <a:pt x="247008" y="298260"/>
                </a:cubicBezTo>
                <a:cubicBezTo>
                  <a:pt x="263341" y="316069"/>
                  <a:pt x="288240" y="316601"/>
                  <a:pt x="307477" y="312488"/>
                </a:cubicBezTo>
                <a:cubicBezTo>
                  <a:pt x="315268" y="310842"/>
                  <a:pt x="323302" y="308229"/>
                  <a:pt x="331383" y="304745"/>
                </a:cubicBezTo>
                <a:cubicBezTo>
                  <a:pt x="339332" y="315486"/>
                  <a:pt x="354484" y="317751"/>
                  <a:pt x="365228" y="309802"/>
                </a:cubicBezTo>
                <a:cubicBezTo>
                  <a:pt x="373789" y="303465"/>
                  <a:pt x="377201" y="292276"/>
                  <a:pt x="373631" y="282241"/>
                </a:cubicBezTo>
                <a:cubicBezTo>
                  <a:pt x="373305" y="281312"/>
                  <a:pt x="372973" y="280386"/>
                  <a:pt x="372639" y="279459"/>
                </a:cubicBezTo>
                <a:cubicBezTo>
                  <a:pt x="403960" y="254006"/>
                  <a:pt x="426996" y="219808"/>
                  <a:pt x="438818" y="181219"/>
                </a:cubicBezTo>
                <a:cubicBezTo>
                  <a:pt x="445739" y="187292"/>
                  <a:pt x="451086" y="194527"/>
                  <a:pt x="454740" y="202125"/>
                </a:cubicBezTo>
                <a:cubicBezTo>
                  <a:pt x="461612" y="216498"/>
                  <a:pt x="462822" y="232879"/>
                  <a:pt x="457136" y="248341"/>
                </a:cubicBezTo>
                <a:cubicBezTo>
                  <a:pt x="451474" y="263658"/>
                  <a:pt x="438262" y="280112"/>
                  <a:pt x="412613" y="292937"/>
                </a:cubicBezTo>
                <a:cubicBezTo>
                  <a:pt x="400660" y="298916"/>
                  <a:pt x="395818" y="313456"/>
                  <a:pt x="401797" y="325409"/>
                </a:cubicBezTo>
                <a:cubicBezTo>
                  <a:pt x="407776" y="337362"/>
                  <a:pt x="422316" y="342204"/>
                  <a:pt x="434269" y="336225"/>
                </a:cubicBezTo>
                <a:cubicBezTo>
                  <a:pt x="469113" y="318803"/>
                  <a:pt x="491979" y="293687"/>
                  <a:pt x="502529" y="265086"/>
                </a:cubicBezTo>
                <a:cubicBezTo>
                  <a:pt x="512591" y="237745"/>
                  <a:pt x="511105" y="207492"/>
                  <a:pt x="498416" y="181267"/>
                </a:cubicBezTo>
                <a:cubicBezTo>
                  <a:pt x="487590" y="158735"/>
                  <a:pt x="469718" y="140344"/>
                  <a:pt x="447505" y="128880"/>
                </a:cubicBezTo>
                <a:cubicBezTo>
                  <a:pt x="447602" y="126315"/>
                  <a:pt x="447650" y="123654"/>
                  <a:pt x="447650" y="120992"/>
                </a:cubicBezTo>
                <a:cubicBezTo>
                  <a:pt x="447696" y="107629"/>
                  <a:pt x="436902" y="96758"/>
                  <a:pt x="423538" y="96711"/>
                </a:cubicBezTo>
                <a:cubicBezTo>
                  <a:pt x="412255" y="96672"/>
                  <a:pt x="402441" y="104436"/>
                  <a:pt x="399885" y="115427"/>
                </a:cubicBezTo>
                <a:cubicBezTo>
                  <a:pt x="385314" y="114341"/>
                  <a:pt x="370663" y="115466"/>
                  <a:pt x="356427" y="118766"/>
                </a:cubicBezTo>
                <a:cubicBezTo>
                  <a:pt x="357565" y="111386"/>
                  <a:pt x="358895" y="103619"/>
                  <a:pt x="360444" y="95440"/>
                </a:cubicBezTo>
                <a:cubicBezTo>
                  <a:pt x="383610" y="93271"/>
                  <a:pt x="406593" y="89446"/>
                  <a:pt x="429212" y="83995"/>
                </a:cubicBezTo>
                <a:cubicBezTo>
                  <a:pt x="442116" y="80520"/>
                  <a:pt x="449760" y="67242"/>
                  <a:pt x="446286" y="54338"/>
                </a:cubicBezTo>
                <a:cubicBezTo>
                  <a:pt x="442920" y="41846"/>
                  <a:pt x="430325" y="34210"/>
                  <a:pt x="417694" y="37004"/>
                </a:cubicBezTo>
                <a:cubicBezTo>
                  <a:pt x="402644" y="40682"/>
                  <a:pt x="386577" y="43586"/>
                  <a:pt x="370171" y="45667"/>
                </a:cubicBezTo>
                <a:cubicBezTo>
                  <a:pt x="371333" y="40634"/>
                  <a:pt x="372591" y="35770"/>
                  <a:pt x="373922" y="31536"/>
                </a:cubicBezTo>
                <a:close/>
                <a:moveTo>
                  <a:pt x="284731" y="225475"/>
                </a:moveTo>
                <a:cubicBezTo>
                  <a:pt x="288748" y="217248"/>
                  <a:pt x="294749" y="208610"/>
                  <a:pt x="303073" y="200383"/>
                </a:cubicBezTo>
                <a:cubicBezTo>
                  <a:pt x="303557" y="208803"/>
                  <a:pt x="304355" y="216595"/>
                  <a:pt x="305444" y="223927"/>
                </a:cubicBezTo>
                <a:cubicBezTo>
                  <a:pt x="307452" y="237477"/>
                  <a:pt x="310453" y="249285"/>
                  <a:pt x="313695" y="259666"/>
                </a:cubicBezTo>
                <a:cubicBezTo>
                  <a:pt x="308466" y="262061"/>
                  <a:pt x="303000" y="263900"/>
                  <a:pt x="297386" y="265158"/>
                </a:cubicBezTo>
                <a:cubicBezTo>
                  <a:pt x="287006" y="267384"/>
                  <a:pt x="283159" y="265618"/>
                  <a:pt x="282529" y="265304"/>
                </a:cubicBezTo>
                <a:lnTo>
                  <a:pt x="282433" y="265279"/>
                </a:lnTo>
                <a:cubicBezTo>
                  <a:pt x="278513" y="260609"/>
                  <a:pt x="274472" y="246551"/>
                  <a:pt x="284731" y="225475"/>
                </a:cubicBezTo>
                <a:close/>
                <a:moveTo>
                  <a:pt x="393570" y="163482"/>
                </a:moveTo>
                <a:cubicBezTo>
                  <a:pt x="386657" y="188333"/>
                  <a:pt x="373610" y="211046"/>
                  <a:pt x="355629" y="229540"/>
                </a:cubicBezTo>
                <a:cubicBezTo>
                  <a:pt x="354717" y="225332"/>
                  <a:pt x="353950" y="221095"/>
                  <a:pt x="353330" y="216837"/>
                </a:cubicBezTo>
                <a:cubicBezTo>
                  <a:pt x="351196" y="201578"/>
                  <a:pt x="350485" y="186155"/>
                  <a:pt x="351201" y="170766"/>
                </a:cubicBezTo>
                <a:cubicBezTo>
                  <a:pt x="351999" y="170451"/>
                  <a:pt x="352822" y="170185"/>
                  <a:pt x="353621" y="169894"/>
                </a:cubicBezTo>
                <a:lnTo>
                  <a:pt x="393570" y="163482"/>
                </a:lnTo>
                <a:close/>
                <a:moveTo>
                  <a:pt x="393570" y="163482"/>
                </a:moveTo>
                <a:lnTo>
                  <a:pt x="353621" y="169894"/>
                </a:lnTo>
                <a:cubicBezTo>
                  <a:pt x="368187" y="164765"/>
                  <a:pt x="381568" y="162877"/>
                  <a:pt x="393570" y="163482"/>
                </a:cubicBezTo>
                <a:close/>
                <a:moveTo>
                  <a:pt x="146058" y="55418"/>
                </a:moveTo>
                <a:cubicBezTo>
                  <a:pt x="110336" y="44919"/>
                  <a:pt x="72015" y="47766"/>
                  <a:pt x="38236" y="63427"/>
                </a:cubicBezTo>
                <a:cubicBezTo>
                  <a:pt x="26232" y="69301"/>
                  <a:pt x="21263" y="83793"/>
                  <a:pt x="27136" y="95797"/>
                </a:cubicBezTo>
                <a:cubicBezTo>
                  <a:pt x="32868" y="107511"/>
                  <a:pt x="46852" y="112575"/>
                  <a:pt x="58755" y="107248"/>
                </a:cubicBezTo>
                <a:cubicBezTo>
                  <a:pt x="81883" y="96573"/>
                  <a:pt x="108101" y="94664"/>
                  <a:pt x="132532" y="101876"/>
                </a:cubicBezTo>
                <a:cubicBezTo>
                  <a:pt x="141339" y="104466"/>
                  <a:pt x="146276" y="107877"/>
                  <a:pt x="149228" y="110829"/>
                </a:cubicBezTo>
                <a:cubicBezTo>
                  <a:pt x="152131" y="113806"/>
                  <a:pt x="154140" y="117363"/>
                  <a:pt x="155446" y="121815"/>
                </a:cubicBezTo>
                <a:cubicBezTo>
                  <a:pt x="157068" y="127259"/>
                  <a:pt x="157552" y="132607"/>
                  <a:pt x="157624" y="138511"/>
                </a:cubicBezTo>
                <a:cubicBezTo>
                  <a:pt x="153182" y="137413"/>
                  <a:pt x="148702" y="136468"/>
                  <a:pt x="144195" y="135680"/>
                </a:cubicBezTo>
                <a:cubicBezTo>
                  <a:pt x="116465" y="130865"/>
                  <a:pt x="78064" y="130477"/>
                  <a:pt x="41067" y="151166"/>
                </a:cubicBezTo>
                <a:cubicBezTo>
                  <a:pt x="10312" y="168418"/>
                  <a:pt x="-2391" y="203625"/>
                  <a:pt x="367" y="234597"/>
                </a:cubicBezTo>
                <a:cubicBezTo>
                  <a:pt x="3271" y="266683"/>
                  <a:pt x="23113" y="299421"/>
                  <a:pt x="62602" y="310479"/>
                </a:cubicBezTo>
                <a:cubicBezTo>
                  <a:pt x="98414" y="320497"/>
                  <a:pt x="133088" y="309391"/>
                  <a:pt x="156414" y="298212"/>
                </a:cubicBezTo>
                <a:lnTo>
                  <a:pt x="158350" y="297244"/>
                </a:lnTo>
                <a:cubicBezTo>
                  <a:pt x="162092" y="310073"/>
                  <a:pt x="175525" y="317439"/>
                  <a:pt x="188354" y="313698"/>
                </a:cubicBezTo>
                <a:cubicBezTo>
                  <a:pt x="198687" y="310685"/>
                  <a:pt x="205786" y="301207"/>
                  <a:pt x="205776" y="290444"/>
                </a:cubicBezTo>
                <a:lnTo>
                  <a:pt x="205776" y="157288"/>
                </a:lnTo>
                <a:cubicBezTo>
                  <a:pt x="205776" y="156005"/>
                  <a:pt x="205825" y="154384"/>
                  <a:pt x="205897" y="152448"/>
                </a:cubicBezTo>
                <a:cubicBezTo>
                  <a:pt x="206188" y="142358"/>
                  <a:pt x="206720" y="124380"/>
                  <a:pt x="201832" y="107974"/>
                </a:cubicBezTo>
                <a:cubicBezTo>
                  <a:pt x="198432" y="96212"/>
                  <a:pt x="192153" y="85484"/>
                  <a:pt x="183563" y="76760"/>
                </a:cubicBezTo>
                <a:cubicBezTo>
                  <a:pt x="174030" y="67129"/>
                  <a:pt x="161544" y="59967"/>
                  <a:pt x="146131" y="55442"/>
                </a:cubicBezTo>
                <a:lnTo>
                  <a:pt x="146058" y="55442"/>
                </a:lnTo>
                <a:close/>
                <a:moveTo>
                  <a:pt x="135919" y="183372"/>
                </a:moveTo>
                <a:cubicBezTo>
                  <a:pt x="144243" y="184824"/>
                  <a:pt x="151575" y="186832"/>
                  <a:pt x="157382" y="188744"/>
                </a:cubicBezTo>
                <a:lnTo>
                  <a:pt x="157382" y="241905"/>
                </a:lnTo>
                <a:cubicBezTo>
                  <a:pt x="150408" y="246669"/>
                  <a:pt x="143088" y="250909"/>
                  <a:pt x="135484" y="254584"/>
                </a:cubicBezTo>
                <a:cubicBezTo>
                  <a:pt x="116320" y="263779"/>
                  <a:pt x="94784" y="269223"/>
                  <a:pt x="75644" y="263876"/>
                </a:cubicBezTo>
                <a:cubicBezTo>
                  <a:pt x="58755" y="259157"/>
                  <a:pt x="49995" y="245922"/>
                  <a:pt x="48568" y="230266"/>
                </a:cubicBezTo>
                <a:cubicBezTo>
                  <a:pt x="47068" y="213498"/>
                  <a:pt x="54448" y="199149"/>
                  <a:pt x="64707" y="193414"/>
                </a:cubicBezTo>
                <a:cubicBezTo>
                  <a:pt x="88590" y="180033"/>
                  <a:pt x="114553" y="179646"/>
                  <a:pt x="135919" y="18337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4" name="Graphic 127">
            <a:extLst>
              <a:ext uri="{FF2B5EF4-FFF2-40B4-BE49-F238E27FC236}">
                <a16:creationId xmlns:a16="http://schemas.microsoft.com/office/drawing/2014/main" id="{173B798F-C9EF-8DA0-1BE6-EAA86D3CE121}"/>
              </a:ext>
              <a:ext uri="{C183D7F6-B498-43B3-948B-1728B52AA6E4}">
                <adec:decorative xmlns:adec="http://schemas.microsoft.com/office/drawing/2017/decorative" val="1"/>
              </a:ext>
            </a:extLst>
          </p:cNvPr>
          <p:cNvSpPr>
            <a:spLocks noChangeAspect="1"/>
          </p:cNvSpPr>
          <p:nvPr/>
        </p:nvSpPr>
        <p:spPr>
          <a:xfrm>
            <a:off x="7728613" y="2185412"/>
            <a:ext cx="370125" cy="353988"/>
          </a:xfrm>
          <a:custGeom>
            <a:avLst/>
            <a:gdLst>
              <a:gd name="connsiteX0" fmla="*/ 338759 w 459744"/>
              <a:gd name="connsiteY0" fmla="*/ 48394 h 483941"/>
              <a:gd name="connsiteX1" fmla="*/ 314562 w 459744"/>
              <a:gd name="connsiteY1" fmla="*/ 24197 h 483941"/>
              <a:gd name="connsiteX2" fmla="*/ 338759 w 459744"/>
              <a:gd name="connsiteY2" fmla="*/ 0 h 483941"/>
              <a:gd name="connsiteX3" fmla="*/ 435548 w 459744"/>
              <a:gd name="connsiteY3" fmla="*/ 0 h 483941"/>
              <a:gd name="connsiteX4" fmla="*/ 459745 w 459744"/>
              <a:gd name="connsiteY4" fmla="*/ 24197 h 483941"/>
              <a:gd name="connsiteX5" fmla="*/ 459745 w 459744"/>
              <a:gd name="connsiteY5" fmla="*/ 120985 h 483941"/>
              <a:gd name="connsiteX6" fmla="*/ 435548 w 459744"/>
              <a:gd name="connsiteY6" fmla="*/ 145183 h 483941"/>
              <a:gd name="connsiteX7" fmla="*/ 411350 w 459744"/>
              <a:gd name="connsiteY7" fmla="*/ 120985 h 483941"/>
              <a:gd name="connsiteX8" fmla="*/ 411350 w 459744"/>
              <a:gd name="connsiteY8" fmla="*/ 82609 h 483941"/>
              <a:gd name="connsiteX9" fmla="*/ 271177 w 459744"/>
              <a:gd name="connsiteY9" fmla="*/ 222783 h 483941"/>
              <a:gd name="connsiteX10" fmla="*/ 236962 w 459744"/>
              <a:gd name="connsiteY10" fmla="*/ 222783 h 483941"/>
              <a:gd name="connsiteX11" fmla="*/ 169380 w 459744"/>
              <a:gd name="connsiteY11" fmla="*/ 155200 h 483941"/>
              <a:gd name="connsiteX12" fmla="*/ 41304 w 459744"/>
              <a:gd name="connsiteY12" fmla="*/ 283275 h 483941"/>
              <a:gd name="connsiteX13" fmla="*/ 7090 w 459744"/>
              <a:gd name="connsiteY13" fmla="*/ 282680 h 483941"/>
              <a:gd name="connsiteX14" fmla="*/ 7090 w 459744"/>
              <a:gd name="connsiteY14" fmla="*/ 249061 h 483941"/>
              <a:gd name="connsiteX15" fmla="*/ 152272 w 459744"/>
              <a:gd name="connsiteY15" fmla="*/ 103878 h 483941"/>
              <a:gd name="connsiteX16" fmla="*/ 186487 w 459744"/>
              <a:gd name="connsiteY16" fmla="*/ 103878 h 483941"/>
              <a:gd name="connsiteX17" fmla="*/ 254069 w 459744"/>
              <a:gd name="connsiteY17" fmla="*/ 171461 h 483941"/>
              <a:gd name="connsiteX18" fmla="*/ 377136 w 459744"/>
              <a:gd name="connsiteY18" fmla="*/ 48394 h 483941"/>
              <a:gd name="connsiteX19" fmla="*/ 338759 w 459744"/>
              <a:gd name="connsiteY19" fmla="*/ 48394 h 483941"/>
              <a:gd name="connsiteX20" fmla="*/ 48394 w 459744"/>
              <a:gd name="connsiteY20" fmla="*/ 387153 h 483941"/>
              <a:gd name="connsiteX21" fmla="*/ 48394 w 459744"/>
              <a:gd name="connsiteY21" fmla="*/ 459745 h 483941"/>
              <a:gd name="connsiteX22" fmla="*/ 24197 w 459744"/>
              <a:gd name="connsiteY22" fmla="*/ 483942 h 483941"/>
              <a:gd name="connsiteX23" fmla="*/ 0 w 459744"/>
              <a:gd name="connsiteY23" fmla="*/ 459745 h 483941"/>
              <a:gd name="connsiteX24" fmla="*/ 0 w 459744"/>
              <a:gd name="connsiteY24" fmla="*/ 387153 h 483941"/>
              <a:gd name="connsiteX25" fmla="*/ 24197 w 459744"/>
              <a:gd name="connsiteY25" fmla="*/ 362956 h 483941"/>
              <a:gd name="connsiteX26" fmla="*/ 48394 w 459744"/>
              <a:gd name="connsiteY26" fmla="*/ 387153 h 483941"/>
              <a:gd name="connsiteX27" fmla="*/ 169380 w 459744"/>
              <a:gd name="connsiteY27" fmla="*/ 290365 h 483941"/>
              <a:gd name="connsiteX28" fmla="*/ 145183 w 459744"/>
              <a:gd name="connsiteY28" fmla="*/ 266168 h 483941"/>
              <a:gd name="connsiteX29" fmla="*/ 120985 w 459744"/>
              <a:gd name="connsiteY29" fmla="*/ 290365 h 483941"/>
              <a:gd name="connsiteX30" fmla="*/ 120985 w 459744"/>
              <a:gd name="connsiteY30" fmla="*/ 459745 h 483941"/>
              <a:gd name="connsiteX31" fmla="*/ 145183 w 459744"/>
              <a:gd name="connsiteY31" fmla="*/ 483942 h 483941"/>
              <a:gd name="connsiteX32" fmla="*/ 169380 w 459744"/>
              <a:gd name="connsiteY32" fmla="*/ 459745 h 483941"/>
              <a:gd name="connsiteX33" fmla="*/ 169380 w 459744"/>
              <a:gd name="connsiteY33" fmla="*/ 290365 h 483941"/>
              <a:gd name="connsiteX34" fmla="*/ 266168 w 459744"/>
              <a:gd name="connsiteY34" fmla="*/ 314562 h 483941"/>
              <a:gd name="connsiteX35" fmla="*/ 290365 w 459744"/>
              <a:gd name="connsiteY35" fmla="*/ 338759 h 483941"/>
              <a:gd name="connsiteX36" fmla="*/ 290365 w 459744"/>
              <a:gd name="connsiteY36" fmla="*/ 459745 h 483941"/>
              <a:gd name="connsiteX37" fmla="*/ 266168 w 459744"/>
              <a:gd name="connsiteY37" fmla="*/ 483942 h 483941"/>
              <a:gd name="connsiteX38" fmla="*/ 241971 w 459744"/>
              <a:gd name="connsiteY38" fmla="*/ 459745 h 483941"/>
              <a:gd name="connsiteX39" fmla="*/ 241971 w 459744"/>
              <a:gd name="connsiteY39" fmla="*/ 338759 h 483941"/>
              <a:gd name="connsiteX40" fmla="*/ 266168 w 459744"/>
              <a:gd name="connsiteY40" fmla="*/ 314562 h 483941"/>
              <a:gd name="connsiteX41" fmla="*/ 411350 w 459744"/>
              <a:gd name="connsiteY41" fmla="*/ 217774 h 483941"/>
              <a:gd name="connsiteX42" fmla="*/ 387153 w 459744"/>
              <a:gd name="connsiteY42" fmla="*/ 193577 h 483941"/>
              <a:gd name="connsiteX43" fmla="*/ 362956 w 459744"/>
              <a:gd name="connsiteY43" fmla="*/ 217774 h 483941"/>
              <a:gd name="connsiteX44" fmla="*/ 362956 w 459744"/>
              <a:gd name="connsiteY44" fmla="*/ 459745 h 483941"/>
              <a:gd name="connsiteX45" fmla="*/ 387153 w 459744"/>
              <a:gd name="connsiteY45" fmla="*/ 483942 h 483941"/>
              <a:gd name="connsiteX46" fmla="*/ 411350 w 459744"/>
              <a:gd name="connsiteY46" fmla="*/ 459745 h 483941"/>
              <a:gd name="connsiteX47" fmla="*/ 411350 w 459744"/>
              <a:gd name="connsiteY47" fmla="*/ 217774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4" h="483941">
                <a:moveTo>
                  <a:pt x="338759" y="48394"/>
                </a:moveTo>
                <a:cubicBezTo>
                  <a:pt x="325395" y="48394"/>
                  <a:pt x="314562" y="37561"/>
                  <a:pt x="314562" y="24197"/>
                </a:cubicBezTo>
                <a:cubicBezTo>
                  <a:pt x="314562" y="10834"/>
                  <a:pt x="325395" y="0"/>
                  <a:pt x="338759" y="0"/>
                </a:cubicBezTo>
                <a:lnTo>
                  <a:pt x="435548" y="0"/>
                </a:lnTo>
                <a:cubicBezTo>
                  <a:pt x="448912" y="0"/>
                  <a:pt x="459745" y="10834"/>
                  <a:pt x="459745" y="24197"/>
                </a:cubicBezTo>
                <a:lnTo>
                  <a:pt x="459745" y="120985"/>
                </a:lnTo>
                <a:cubicBezTo>
                  <a:pt x="459745" y="134349"/>
                  <a:pt x="448912" y="145183"/>
                  <a:pt x="435548" y="145183"/>
                </a:cubicBezTo>
                <a:cubicBezTo>
                  <a:pt x="422183" y="145183"/>
                  <a:pt x="411350" y="134349"/>
                  <a:pt x="411350" y="120985"/>
                </a:cubicBezTo>
                <a:lnTo>
                  <a:pt x="411350" y="82609"/>
                </a:lnTo>
                <a:lnTo>
                  <a:pt x="271177" y="222783"/>
                </a:lnTo>
                <a:cubicBezTo>
                  <a:pt x="261728" y="232229"/>
                  <a:pt x="246411" y="232229"/>
                  <a:pt x="236962" y="222783"/>
                </a:cubicBezTo>
                <a:lnTo>
                  <a:pt x="169380" y="155200"/>
                </a:lnTo>
                <a:lnTo>
                  <a:pt x="41304" y="283275"/>
                </a:lnTo>
                <a:cubicBezTo>
                  <a:pt x="31692" y="292560"/>
                  <a:pt x="16374" y="292294"/>
                  <a:pt x="7090" y="282680"/>
                </a:cubicBezTo>
                <a:cubicBezTo>
                  <a:pt x="-1967" y="273304"/>
                  <a:pt x="-1967" y="258437"/>
                  <a:pt x="7090" y="249061"/>
                </a:cubicBezTo>
                <a:lnTo>
                  <a:pt x="152272" y="103878"/>
                </a:lnTo>
                <a:cubicBezTo>
                  <a:pt x="161721" y="94432"/>
                  <a:pt x="177038" y="94432"/>
                  <a:pt x="186487" y="103878"/>
                </a:cubicBezTo>
                <a:lnTo>
                  <a:pt x="254069" y="171461"/>
                </a:lnTo>
                <a:lnTo>
                  <a:pt x="377136" y="48394"/>
                </a:lnTo>
                <a:lnTo>
                  <a:pt x="338759" y="48394"/>
                </a:lnTo>
                <a:close/>
                <a:moveTo>
                  <a:pt x="48394" y="387153"/>
                </a:moveTo>
                <a:lnTo>
                  <a:pt x="48394" y="459745"/>
                </a:lnTo>
                <a:cubicBezTo>
                  <a:pt x="48394" y="473109"/>
                  <a:pt x="37561" y="483942"/>
                  <a:pt x="24197" y="483942"/>
                </a:cubicBezTo>
                <a:cubicBezTo>
                  <a:pt x="10834" y="483942"/>
                  <a:pt x="0" y="473109"/>
                  <a:pt x="0" y="459745"/>
                </a:cubicBezTo>
                <a:lnTo>
                  <a:pt x="0" y="387153"/>
                </a:lnTo>
                <a:cubicBezTo>
                  <a:pt x="0" y="373789"/>
                  <a:pt x="10834" y="362956"/>
                  <a:pt x="24197" y="362956"/>
                </a:cubicBezTo>
                <a:cubicBezTo>
                  <a:pt x="37561" y="362956"/>
                  <a:pt x="48394" y="373789"/>
                  <a:pt x="48394" y="387153"/>
                </a:cubicBezTo>
                <a:close/>
                <a:moveTo>
                  <a:pt x="169380" y="290365"/>
                </a:moveTo>
                <a:cubicBezTo>
                  <a:pt x="169380" y="277001"/>
                  <a:pt x="158546" y="266168"/>
                  <a:pt x="145183" y="266168"/>
                </a:cubicBezTo>
                <a:cubicBezTo>
                  <a:pt x="131819" y="266168"/>
                  <a:pt x="120985" y="277001"/>
                  <a:pt x="120985" y="290365"/>
                </a:cubicBezTo>
                <a:lnTo>
                  <a:pt x="120985" y="459745"/>
                </a:lnTo>
                <a:cubicBezTo>
                  <a:pt x="120985" y="473109"/>
                  <a:pt x="131819" y="483942"/>
                  <a:pt x="145183" y="483942"/>
                </a:cubicBezTo>
                <a:cubicBezTo>
                  <a:pt x="158546" y="483942"/>
                  <a:pt x="169380" y="473109"/>
                  <a:pt x="169380" y="459745"/>
                </a:cubicBezTo>
                <a:lnTo>
                  <a:pt x="169380" y="290365"/>
                </a:lnTo>
                <a:close/>
                <a:moveTo>
                  <a:pt x="266168" y="314562"/>
                </a:moveTo>
                <a:cubicBezTo>
                  <a:pt x="279532" y="314562"/>
                  <a:pt x="290365" y="325395"/>
                  <a:pt x="290365" y="338759"/>
                </a:cubicBezTo>
                <a:lnTo>
                  <a:pt x="290365" y="459745"/>
                </a:lnTo>
                <a:cubicBezTo>
                  <a:pt x="290365" y="473109"/>
                  <a:pt x="279532" y="483942"/>
                  <a:pt x="266168" y="483942"/>
                </a:cubicBezTo>
                <a:cubicBezTo>
                  <a:pt x="252804" y="483942"/>
                  <a:pt x="241971" y="473109"/>
                  <a:pt x="241971" y="459745"/>
                </a:cubicBezTo>
                <a:lnTo>
                  <a:pt x="241971" y="338759"/>
                </a:lnTo>
                <a:cubicBezTo>
                  <a:pt x="241971" y="325395"/>
                  <a:pt x="252804" y="314562"/>
                  <a:pt x="266168" y="314562"/>
                </a:cubicBezTo>
                <a:close/>
                <a:moveTo>
                  <a:pt x="411350" y="217774"/>
                </a:moveTo>
                <a:cubicBezTo>
                  <a:pt x="411350" y="204410"/>
                  <a:pt x="400517" y="193577"/>
                  <a:pt x="387153" y="193577"/>
                </a:cubicBezTo>
                <a:cubicBezTo>
                  <a:pt x="373789" y="193577"/>
                  <a:pt x="362956" y="204410"/>
                  <a:pt x="362956" y="217774"/>
                </a:cubicBezTo>
                <a:lnTo>
                  <a:pt x="362956" y="459745"/>
                </a:lnTo>
                <a:cubicBezTo>
                  <a:pt x="362956" y="473109"/>
                  <a:pt x="373789" y="483942"/>
                  <a:pt x="387153" y="483942"/>
                </a:cubicBezTo>
                <a:cubicBezTo>
                  <a:pt x="400517" y="483942"/>
                  <a:pt x="411350" y="473109"/>
                  <a:pt x="411350" y="459745"/>
                </a:cubicBezTo>
                <a:lnTo>
                  <a:pt x="411350" y="217774"/>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5" name="Graphic 129">
            <a:extLst>
              <a:ext uri="{FF2B5EF4-FFF2-40B4-BE49-F238E27FC236}">
                <a16:creationId xmlns:a16="http://schemas.microsoft.com/office/drawing/2014/main" id="{07BD2359-F579-8A65-8FAF-E358629D6B42}"/>
              </a:ext>
              <a:ext uri="{C183D7F6-B498-43B3-948B-1728B52AA6E4}">
                <adec:decorative xmlns:adec="http://schemas.microsoft.com/office/drawing/2017/decorative" val="1"/>
              </a:ext>
            </a:extLst>
          </p:cNvPr>
          <p:cNvSpPr/>
          <p:nvPr/>
        </p:nvSpPr>
        <p:spPr>
          <a:xfrm>
            <a:off x="3966144" y="3247612"/>
            <a:ext cx="257139" cy="385103"/>
          </a:xfrm>
          <a:custGeom>
            <a:avLst/>
            <a:gdLst>
              <a:gd name="connsiteX0" fmla="*/ 36296 w 290365"/>
              <a:gd name="connsiteY0" fmla="*/ 18148 h 478618"/>
              <a:gd name="connsiteX1" fmla="*/ 18148 w 290365"/>
              <a:gd name="connsiteY1" fmla="*/ 0 h 478618"/>
              <a:gd name="connsiteX2" fmla="*/ 0 w 290365"/>
              <a:gd name="connsiteY2" fmla="*/ 18148 h 478618"/>
              <a:gd name="connsiteX3" fmla="*/ 0 w 290365"/>
              <a:gd name="connsiteY3" fmla="*/ 90739 h 478618"/>
              <a:gd name="connsiteX4" fmla="*/ 37336 w 290365"/>
              <a:gd name="connsiteY4" fmla="*/ 132794 h 478618"/>
              <a:gd name="connsiteX5" fmla="*/ 12752 w 290365"/>
              <a:gd name="connsiteY5" fmla="*/ 193407 h 478618"/>
              <a:gd name="connsiteX6" fmla="*/ 15631 w 290365"/>
              <a:gd name="connsiteY6" fmla="*/ 269459 h 478618"/>
              <a:gd name="connsiteX7" fmla="*/ 112178 w 290365"/>
              <a:gd name="connsiteY7" fmla="*/ 461826 h 478618"/>
              <a:gd name="connsiteX8" fmla="*/ 127035 w 290365"/>
              <a:gd name="connsiteY8" fmla="*/ 478594 h 478618"/>
              <a:gd name="connsiteX9" fmla="*/ 127035 w 290365"/>
              <a:gd name="connsiteY9" fmla="*/ 249230 h 478618"/>
              <a:gd name="connsiteX10" fmla="*/ 113750 w 290365"/>
              <a:gd name="connsiteY10" fmla="*/ 199650 h 478618"/>
              <a:gd name="connsiteX11" fmla="*/ 163330 w 290365"/>
              <a:gd name="connsiteY11" fmla="*/ 186364 h 478618"/>
              <a:gd name="connsiteX12" fmla="*/ 176615 w 290365"/>
              <a:gd name="connsiteY12" fmla="*/ 235946 h 478618"/>
              <a:gd name="connsiteX13" fmla="*/ 163330 w 290365"/>
              <a:gd name="connsiteY13" fmla="*/ 249230 h 478618"/>
              <a:gd name="connsiteX14" fmla="*/ 163330 w 290365"/>
              <a:gd name="connsiteY14" fmla="*/ 478618 h 478618"/>
              <a:gd name="connsiteX15" fmla="*/ 178212 w 290365"/>
              <a:gd name="connsiteY15" fmla="*/ 461874 h 478618"/>
              <a:gd name="connsiteX16" fmla="*/ 274758 w 290365"/>
              <a:gd name="connsiteY16" fmla="*/ 269483 h 478618"/>
              <a:gd name="connsiteX17" fmla="*/ 277613 w 290365"/>
              <a:gd name="connsiteY17" fmla="*/ 193432 h 478618"/>
              <a:gd name="connsiteX18" fmla="*/ 253029 w 290365"/>
              <a:gd name="connsiteY18" fmla="*/ 132818 h 478618"/>
              <a:gd name="connsiteX19" fmla="*/ 290365 w 290365"/>
              <a:gd name="connsiteY19" fmla="*/ 90739 h 478618"/>
              <a:gd name="connsiteX20" fmla="*/ 290365 w 290365"/>
              <a:gd name="connsiteY20" fmla="*/ 18148 h 478618"/>
              <a:gd name="connsiteX21" fmla="*/ 272217 w 290365"/>
              <a:gd name="connsiteY21" fmla="*/ 0 h 478618"/>
              <a:gd name="connsiteX22" fmla="*/ 254069 w 290365"/>
              <a:gd name="connsiteY22" fmla="*/ 18148 h 478618"/>
              <a:gd name="connsiteX23" fmla="*/ 254069 w 290365"/>
              <a:gd name="connsiteY23" fmla="*/ 90739 h 478618"/>
              <a:gd name="connsiteX24" fmla="*/ 248020 w 290365"/>
              <a:gd name="connsiteY24" fmla="*/ 96788 h 478618"/>
              <a:gd name="connsiteX25" fmla="*/ 42345 w 290365"/>
              <a:gd name="connsiteY25" fmla="*/ 96788 h 478618"/>
              <a:gd name="connsiteX26" fmla="*/ 36296 w 290365"/>
              <a:gd name="connsiteY26" fmla="*/ 90739 h 478618"/>
              <a:gd name="connsiteX27" fmla="*/ 36296 w 290365"/>
              <a:gd name="connsiteY27" fmla="*/ 18148 h 4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5" h="478618">
                <a:moveTo>
                  <a:pt x="36296" y="18148"/>
                </a:moveTo>
                <a:cubicBezTo>
                  <a:pt x="36296" y="8125"/>
                  <a:pt x="28170" y="0"/>
                  <a:pt x="18148" y="0"/>
                </a:cubicBezTo>
                <a:cubicBezTo>
                  <a:pt x="8125" y="0"/>
                  <a:pt x="0" y="8125"/>
                  <a:pt x="0" y="18148"/>
                </a:cubicBezTo>
                <a:lnTo>
                  <a:pt x="0" y="90739"/>
                </a:lnTo>
                <a:cubicBezTo>
                  <a:pt x="-3" y="112191"/>
                  <a:pt x="16035" y="130256"/>
                  <a:pt x="37336" y="132794"/>
                </a:cubicBezTo>
                <a:lnTo>
                  <a:pt x="12752" y="193407"/>
                </a:lnTo>
                <a:cubicBezTo>
                  <a:pt x="2896" y="218021"/>
                  <a:pt x="3943" y="245661"/>
                  <a:pt x="15631" y="269459"/>
                </a:cubicBezTo>
                <a:lnTo>
                  <a:pt x="112178" y="461826"/>
                </a:lnTo>
                <a:cubicBezTo>
                  <a:pt x="115783" y="469036"/>
                  <a:pt x="120961" y="474771"/>
                  <a:pt x="127035" y="478594"/>
                </a:cubicBezTo>
                <a:lnTo>
                  <a:pt x="127035" y="249230"/>
                </a:lnTo>
                <a:cubicBezTo>
                  <a:pt x="109676" y="239208"/>
                  <a:pt x="103726" y="217009"/>
                  <a:pt x="113750" y="199650"/>
                </a:cubicBezTo>
                <a:cubicBezTo>
                  <a:pt x="123773" y="182289"/>
                  <a:pt x="145971" y="176341"/>
                  <a:pt x="163330" y="186364"/>
                </a:cubicBezTo>
                <a:cubicBezTo>
                  <a:pt x="180689" y="196386"/>
                  <a:pt x="186639" y="218584"/>
                  <a:pt x="176615" y="235946"/>
                </a:cubicBezTo>
                <a:cubicBezTo>
                  <a:pt x="173430" y="241463"/>
                  <a:pt x="168847" y="246043"/>
                  <a:pt x="163330" y="249230"/>
                </a:cubicBezTo>
                <a:lnTo>
                  <a:pt x="163330" y="478618"/>
                </a:lnTo>
                <a:cubicBezTo>
                  <a:pt x="169404" y="474795"/>
                  <a:pt x="174582" y="469060"/>
                  <a:pt x="178212" y="461874"/>
                </a:cubicBezTo>
                <a:lnTo>
                  <a:pt x="274758" y="269483"/>
                </a:lnTo>
                <a:cubicBezTo>
                  <a:pt x="286397" y="246254"/>
                  <a:pt x="287486" y="217774"/>
                  <a:pt x="277613" y="193432"/>
                </a:cubicBezTo>
                <a:lnTo>
                  <a:pt x="253029" y="132818"/>
                </a:lnTo>
                <a:cubicBezTo>
                  <a:pt x="274339" y="130279"/>
                  <a:pt x="290382" y="112200"/>
                  <a:pt x="290365" y="90739"/>
                </a:cubicBezTo>
                <a:lnTo>
                  <a:pt x="290365" y="18148"/>
                </a:lnTo>
                <a:cubicBezTo>
                  <a:pt x="290365" y="8125"/>
                  <a:pt x="282240" y="0"/>
                  <a:pt x="272217" y="0"/>
                </a:cubicBezTo>
                <a:cubicBezTo>
                  <a:pt x="262195" y="0"/>
                  <a:pt x="254069" y="8125"/>
                  <a:pt x="254069" y="18148"/>
                </a:cubicBezTo>
                <a:lnTo>
                  <a:pt x="254069" y="90739"/>
                </a:lnTo>
                <a:cubicBezTo>
                  <a:pt x="254069" y="94080"/>
                  <a:pt x="251362" y="96788"/>
                  <a:pt x="248020" y="96788"/>
                </a:cubicBezTo>
                <a:lnTo>
                  <a:pt x="42345" y="96788"/>
                </a:lnTo>
                <a:cubicBezTo>
                  <a:pt x="39004" y="96788"/>
                  <a:pt x="36296" y="94080"/>
                  <a:pt x="36296" y="90739"/>
                </a:cubicBezTo>
                <a:lnTo>
                  <a:pt x="36296" y="18148"/>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6" name="Graphic 133">
            <a:extLst>
              <a:ext uri="{FF2B5EF4-FFF2-40B4-BE49-F238E27FC236}">
                <a16:creationId xmlns:a16="http://schemas.microsoft.com/office/drawing/2014/main" id="{0863ABDD-334F-5188-70A7-83D97A4A8B23}"/>
              </a:ext>
              <a:ext uri="{C183D7F6-B498-43B3-948B-1728B52AA6E4}">
                <adec:decorative xmlns:adec="http://schemas.microsoft.com/office/drawing/2017/decorative" val="1"/>
              </a:ext>
            </a:extLst>
          </p:cNvPr>
          <p:cNvSpPr/>
          <p:nvPr/>
        </p:nvSpPr>
        <p:spPr>
          <a:xfrm>
            <a:off x="3953483" y="2217953"/>
            <a:ext cx="282463" cy="353970"/>
          </a:xfrm>
          <a:custGeom>
            <a:avLst/>
            <a:gdLst>
              <a:gd name="connsiteX0" fmla="*/ 261038 w 350857"/>
              <a:gd name="connsiteY0" fmla="*/ 411302 h 483917"/>
              <a:gd name="connsiteX1" fmla="*/ 254021 w 350857"/>
              <a:gd name="connsiteY1" fmla="*/ 441766 h 483917"/>
              <a:gd name="connsiteX2" fmla="*/ 205143 w 350857"/>
              <a:gd name="connsiteY2" fmla="*/ 483748 h 483917"/>
              <a:gd name="connsiteX3" fmla="*/ 200957 w 350857"/>
              <a:gd name="connsiteY3" fmla="*/ 483917 h 483917"/>
              <a:gd name="connsiteX4" fmla="*/ 149877 w 350857"/>
              <a:gd name="connsiteY4" fmla="*/ 483917 h 483917"/>
              <a:gd name="connsiteX5" fmla="*/ 97926 w 350857"/>
              <a:gd name="connsiteY5" fmla="*/ 445759 h 483917"/>
              <a:gd name="connsiteX6" fmla="*/ 96813 w 350857"/>
              <a:gd name="connsiteY6" fmla="*/ 441718 h 483917"/>
              <a:gd name="connsiteX7" fmla="*/ 89795 w 350857"/>
              <a:gd name="connsiteY7" fmla="*/ 411302 h 483917"/>
              <a:gd name="connsiteX8" fmla="*/ 261038 w 350857"/>
              <a:gd name="connsiteY8" fmla="*/ 411302 h 483917"/>
              <a:gd name="connsiteX9" fmla="*/ 175429 w 350857"/>
              <a:gd name="connsiteY9" fmla="*/ 0 h 483917"/>
              <a:gd name="connsiteX10" fmla="*/ 350858 w 350857"/>
              <a:gd name="connsiteY10" fmla="*/ 175429 h 483917"/>
              <a:gd name="connsiteX11" fmla="*/ 283953 w 350857"/>
              <a:gd name="connsiteY11" fmla="*/ 316740 h 483917"/>
              <a:gd name="connsiteX12" fmla="*/ 282235 w 350857"/>
              <a:gd name="connsiteY12" fmla="*/ 319764 h 483917"/>
              <a:gd name="connsiteX13" fmla="*/ 269459 w 350857"/>
              <a:gd name="connsiteY13" fmla="*/ 375006 h 483917"/>
              <a:gd name="connsiteX14" fmla="*/ 81399 w 350857"/>
              <a:gd name="connsiteY14" fmla="*/ 375006 h 483917"/>
              <a:gd name="connsiteX15" fmla="*/ 68671 w 350857"/>
              <a:gd name="connsiteY15" fmla="*/ 319764 h 483917"/>
              <a:gd name="connsiteX16" fmla="*/ 66953 w 350857"/>
              <a:gd name="connsiteY16" fmla="*/ 316764 h 483917"/>
              <a:gd name="connsiteX17" fmla="*/ 0 w 350857"/>
              <a:gd name="connsiteY17" fmla="*/ 175405 h 483917"/>
              <a:gd name="connsiteX18" fmla="*/ 175429 w 350857"/>
              <a:gd name="connsiteY18" fmla="*/ 0 h 48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857" h="483917">
                <a:moveTo>
                  <a:pt x="261038" y="411302"/>
                </a:moveTo>
                <a:lnTo>
                  <a:pt x="254021" y="441766"/>
                </a:lnTo>
                <a:cubicBezTo>
                  <a:pt x="248647" y="464935"/>
                  <a:pt x="228856" y="481931"/>
                  <a:pt x="205143" y="483748"/>
                </a:cubicBezTo>
                <a:lnTo>
                  <a:pt x="200957" y="483917"/>
                </a:lnTo>
                <a:lnTo>
                  <a:pt x="149877" y="483917"/>
                </a:lnTo>
                <a:cubicBezTo>
                  <a:pt x="126082" y="483917"/>
                  <a:pt x="105043" y="468465"/>
                  <a:pt x="97926" y="445759"/>
                </a:cubicBezTo>
                <a:lnTo>
                  <a:pt x="96813" y="441718"/>
                </a:lnTo>
                <a:lnTo>
                  <a:pt x="89795" y="411302"/>
                </a:lnTo>
                <a:lnTo>
                  <a:pt x="261038" y="411302"/>
                </a:lnTo>
                <a:close/>
                <a:moveTo>
                  <a:pt x="175429" y="0"/>
                </a:moveTo>
                <a:cubicBezTo>
                  <a:pt x="272316" y="0"/>
                  <a:pt x="350858" y="78542"/>
                  <a:pt x="350858" y="175429"/>
                </a:cubicBezTo>
                <a:cubicBezTo>
                  <a:pt x="350858" y="227114"/>
                  <a:pt x="328209" y="274468"/>
                  <a:pt x="283953" y="316740"/>
                </a:cubicBezTo>
                <a:cubicBezTo>
                  <a:pt x="283096" y="317558"/>
                  <a:pt x="282499" y="318610"/>
                  <a:pt x="282235" y="319764"/>
                </a:cubicBezTo>
                <a:lnTo>
                  <a:pt x="269459" y="375006"/>
                </a:lnTo>
                <a:lnTo>
                  <a:pt x="81399" y="375006"/>
                </a:lnTo>
                <a:lnTo>
                  <a:pt x="68671" y="319764"/>
                </a:lnTo>
                <a:cubicBezTo>
                  <a:pt x="68403" y="318618"/>
                  <a:pt x="67806" y="317575"/>
                  <a:pt x="66953" y="316764"/>
                </a:cubicBezTo>
                <a:cubicBezTo>
                  <a:pt x="22673" y="274468"/>
                  <a:pt x="0" y="227114"/>
                  <a:pt x="0" y="175405"/>
                </a:cubicBezTo>
                <a:cubicBezTo>
                  <a:pt x="13" y="78528"/>
                  <a:pt x="78552" y="0"/>
                  <a:pt x="175429"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7" name="TextBox 21">
            <a:extLst>
              <a:ext uri="{FF2B5EF4-FFF2-40B4-BE49-F238E27FC236}">
                <a16:creationId xmlns:a16="http://schemas.microsoft.com/office/drawing/2014/main" id="{682CFC03-9376-4A0F-B0EE-08DEE530A88C}"/>
              </a:ext>
            </a:extLst>
          </p:cNvPr>
          <p:cNvSpPr txBox="1"/>
          <p:nvPr/>
        </p:nvSpPr>
        <p:spPr>
          <a:xfrm>
            <a:off x="599781" y="2347809"/>
            <a:ext cx="2386149" cy="2369880"/>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it-it" sz="2200" b="1" i="0" u="none" strike="noStrike" kern="1200" cap="none" spc="-38" normalizeH="0" baseline="0" noProof="0">
                <a:ln w="3175">
                  <a:noFill/>
                </a:ln>
                <a:solidFill>
                  <a:srgbClr val="FF93F2"/>
                </a:solidFill>
                <a:effectLst/>
                <a:uLnTx/>
                <a:uFillTx/>
                <a:latin typeface="Segoe UI"/>
                <a:ea typeface="+mn-ea"/>
                <a:cs typeface="+mn-cs"/>
              </a:rPr>
              <a:t>Le operazioni di follow-up </a:t>
            </a:r>
            <a:r>
              <a:rPr kumimoji="0" lang="it-it" sz="2200" b="0" i="0" u="none" strike="noStrike" kern="1200" cap="none" spc="0" normalizeH="0" baseline="0" noProof="0">
                <a:ln>
                  <a:noFill/>
                </a:ln>
                <a:solidFill>
                  <a:schemeClr val="bg1"/>
                </a:solidFill>
                <a:effectLst/>
                <a:uLnTx/>
                <a:uFillTx/>
                <a:latin typeface="Segoe UI" panose="020B0502040204020203" pitchFamily="34" charset="0"/>
                <a:ea typeface="+mn-ea"/>
                <a:cs typeface="Segoe UI Semilight" panose="020B0402040204020203" pitchFamily="34" charset="0"/>
              </a:rPr>
              <a:t>sui tuoi prompt ti aiutano a collaborare con Copilot per ottenere risposte più utili e personalizzate.</a:t>
            </a:r>
          </a:p>
        </p:txBody>
      </p:sp>
      <p:sp>
        <p:nvSpPr>
          <p:cNvPr id="3" name="TextBox 2">
            <a:extLst>
              <a:ext uri="{FF2B5EF4-FFF2-40B4-BE49-F238E27FC236}">
                <a16:creationId xmlns:a16="http://schemas.microsoft.com/office/drawing/2014/main" id="{C6F0244F-54F4-87CF-8CE2-9BAC5B2C02A8}"/>
              </a:ext>
            </a:extLst>
          </p:cNvPr>
          <p:cNvSpPr txBox="1"/>
          <p:nvPr/>
        </p:nvSpPr>
        <p:spPr>
          <a:xfrm>
            <a:off x="4094713" y="5961317"/>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0174875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E9C3B30-C8B0-ABE4-1583-9C27ACA91109}"/>
              </a:ext>
              <a:ext uri="{C183D7F6-B498-43B3-948B-1728B52AA6E4}">
                <adec:decorative xmlns:adec="http://schemas.microsoft.com/office/drawing/2017/decorative" val="1"/>
              </a:ext>
            </a:extLst>
          </p:cNvPr>
          <p:cNvSpPr/>
          <p:nvPr/>
        </p:nvSpPr>
        <p:spPr bwMode="auto">
          <a:xfrm>
            <a:off x="741995" y="1495425"/>
            <a:ext cx="5423264" cy="3867150"/>
          </a:xfrm>
          <a:prstGeom prst="roundRect">
            <a:avLst>
              <a:gd name="adj" fmla="val 4127"/>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800" err="1">
              <a:gradFill>
                <a:gsLst>
                  <a:gs pos="0">
                    <a:srgbClr val="FFFFFF"/>
                  </a:gs>
                  <a:gs pos="100000">
                    <a:srgbClr val="FFFFFF"/>
                  </a:gs>
                </a:gsLst>
                <a:lin ang="5400000" scaled="0"/>
              </a:gradFill>
              <a:latin typeface="Segoe UI"/>
              <a:cs typeface="Segoe UI" pitchFamily="34" charset="0"/>
            </a:endParaRPr>
          </a:p>
        </p:txBody>
      </p:sp>
      <p:sp>
        <p:nvSpPr>
          <p:cNvPr id="5" name="Rectangle: Rounded Corners 4">
            <a:extLst>
              <a:ext uri="{FF2B5EF4-FFF2-40B4-BE49-F238E27FC236}">
                <a16:creationId xmlns:a16="http://schemas.microsoft.com/office/drawing/2014/main" id="{A4CE0D87-2478-A8C3-3CEC-36F0C04D4553}"/>
              </a:ext>
              <a:ext uri="{C183D7F6-B498-43B3-948B-1728B52AA6E4}">
                <adec:decorative xmlns:adec="http://schemas.microsoft.com/office/drawing/2017/decorative" val="1"/>
              </a:ext>
            </a:extLst>
          </p:cNvPr>
          <p:cNvSpPr/>
          <p:nvPr/>
        </p:nvSpPr>
        <p:spPr bwMode="auto">
          <a:xfrm>
            <a:off x="6365948" y="1495425"/>
            <a:ext cx="5356260" cy="3867150"/>
          </a:xfrm>
          <a:prstGeom prst="roundRect">
            <a:avLst>
              <a:gd name="adj" fmla="val 4127"/>
            </a:avLst>
          </a:prstGeom>
          <a:solidFill>
            <a:schemeClr val="bg1">
              <a:lumMod val="9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800" err="1">
              <a:gradFill>
                <a:gsLst>
                  <a:gs pos="0">
                    <a:srgbClr val="FFFFFF"/>
                  </a:gs>
                  <a:gs pos="100000">
                    <a:srgbClr val="FFFFFF"/>
                  </a:gs>
                </a:gsLst>
                <a:lin ang="5400000" scaled="0"/>
              </a:gradFill>
              <a:latin typeface="Segoe UI"/>
              <a:cs typeface="Segoe UI" pitchFamily="34" charset="0"/>
            </a:endParaRPr>
          </a:p>
        </p:txBody>
      </p:sp>
      <p:sp>
        <p:nvSpPr>
          <p:cNvPr id="6" name="Title 1">
            <a:extLst>
              <a:ext uri="{FF2B5EF4-FFF2-40B4-BE49-F238E27FC236}">
                <a16:creationId xmlns:a16="http://schemas.microsoft.com/office/drawing/2014/main" id="{3834D204-44FF-BFD2-2D7B-A17B49ADBE0F}"/>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Cosa rende efficace </a:t>
            </a:r>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un prompt</a:t>
            </a:r>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a:t>
            </a:r>
          </a:p>
        </p:txBody>
      </p:sp>
      <p:sp>
        <p:nvSpPr>
          <p:cNvPr id="7" name="Rectangle: Rounded Corners 6">
            <a:extLst>
              <a:ext uri="{FF2B5EF4-FFF2-40B4-BE49-F238E27FC236}">
                <a16:creationId xmlns:a16="http://schemas.microsoft.com/office/drawing/2014/main" id="{FCB791A3-7B98-E57D-1B7A-7E68F5B2BC7C}"/>
              </a:ext>
            </a:extLst>
          </p:cNvPr>
          <p:cNvSpPr/>
          <p:nvPr/>
        </p:nvSpPr>
        <p:spPr bwMode="auto">
          <a:xfrm>
            <a:off x="6791036" y="1778222"/>
            <a:ext cx="4687388" cy="553998"/>
          </a:xfrm>
          <a:prstGeom prst="roundRect">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it-it" sz="1800" b="1">
                <a:solidFill>
                  <a:srgbClr val="FFFFFF"/>
                </a:solidFill>
                <a:latin typeface="Segoe UI Semibold" panose="020B0502040204020203" pitchFamily="34" charset="0"/>
                <a:cs typeface="Segoe UI Semibold" panose="020B0502040204020203" pitchFamily="34" charset="0"/>
              </a:rPr>
              <a:t>      Meno efficace</a:t>
            </a:r>
          </a:p>
        </p:txBody>
      </p:sp>
      <p:sp>
        <p:nvSpPr>
          <p:cNvPr id="8" name="TextBox 7">
            <a:extLst>
              <a:ext uri="{FF2B5EF4-FFF2-40B4-BE49-F238E27FC236}">
                <a16:creationId xmlns:a16="http://schemas.microsoft.com/office/drawing/2014/main" id="{F511FC0F-31FC-CC97-92D3-9094D1314728}"/>
              </a:ext>
            </a:extLst>
          </p:cNvPr>
          <p:cNvSpPr txBox="1"/>
          <p:nvPr/>
        </p:nvSpPr>
        <p:spPr>
          <a:xfrm>
            <a:off x="6897197" y="2512646"/>
            <a:ext cx="4293761" cy="261610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Vaga</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Poche </a:t>
            </a:r>
            <a:r>
              <a:rPr lang="it-it" sz="1600">
                <a:gradFill>
                  <a:gsLst>
                    <a:gs pos="2917">
                      <a:srgbClr val="000000"/>
                    </a:gs>
                    <a:gs pos="30000">
                      <a:srgbClr val="000000"/>
                    </a:gs>
                  </a:gsLst>
                  <a:lin ang="5400000" scaled="0"/>
                </a:gradFill>
                <a:latin typeface="Segoe UI"/>
                <a:cs typeface="Segoe UI"/>
              </a:rPr>
              <a:t>parole</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Nessun contesto sull'output preferito</a:t>
            </a:r>
            <a:b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Esempio: </a:t>
            </a:r>
            <a:r>
              <a:rPr kumimoji="0" lang="it-it"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Riassumi le notizie su [nome dell'azienda].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Il riepilogo potrebbe essere più vago di quanto desideri o in un formato imprevisto.</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9" name="Rectangle: Rounded Corners 8">
            <a:extLst>
              <a:ext uri="{FF2B5EF4-FFF2-40B4-BE49-F238E27FC236}">
                <a16:creationId xmlns:a16="http://schemas.microsoft.com/office/drawing/2014/main" id="{6666F3E1-80C2-04FC-657D-FE3F3DDC491F}"/>
              </a:ext>
            </a:extLst>
          </p:cNvPr>
          <p:cNvSpPr/>
          <p:nvPr/>
        </p:nvSpPr>
        <p:spPr bwMode="auto">
          <a:xfrm>
            <a:off x="1109933" y="1778222"/>
            <a:ext cx="4687388" cy="553998"/>
          </a:xfrm>
          <a:prstGeom prst="roundRect">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it-it" sz="1800" b="1">
                <a:solidFill>
                  <a:srgbClr val="FFFFFF"/>
                </a:solidFill>
                <a:latin typeface="Segoe UI Semibold" panose="020B0502040204020203" pitchFamily="34" charset="0"/>
                <a:cs typeface="Segoe UI Semibold" panose="020B0502040204020203" pitchFamily="34" charset="0"/>
              </a:rPr>
              <a:t>       Più efficace</a:t>
            </a:r>
          </a:p>
        </p:txBody>
      </p:sp>
      <p:sp>
        <p:nvSpPr>
          <p:cNvPr id="10" name="TextBox 9">
            <a:extLst>
              <a:ext uri="{FF2B5EF4-FFF2-40B4-BE49-F238E27FC236}">
                <a16:creationId xmlns:a16="http://schemas.microsoft.com/office/drawing/2014/main" id="{B03835C7-FAB3-A9E1-5496-FA252F3F33E0}"/>
              </a:ext>
            </a:extLst>
          </p:cNvPr>
          <p:cNvSpPr txBox="1"/>
          <p:nvPr/>
        </p:nvSpPr>
        <p:spPr>
          <a:xfrm>
            <a:off x="1077276" y="2573624"/>
            <a:ext cx="4752702" cy="278537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Specifica e dettagliata</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 frasi complete, con istruzioni</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Indica il tono, lo scopo, il formato preferito ecc.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Esempio: </a:t>
            </a:r>
            <a:r>
              <a:rPr kumimoji="0" lang="it-it"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Lavoro nel marketing e mi occupo di ricerche sulla concorrenza. Dammi un breve riassunto delle notizie recenti su [nome dell'azienda]. Concentrati sugli annunci relativi a nuove linee di prodotti. Fornisci la risposta in due o tre paragrafi e usa un tono professionale.</a:t>
            </a:r>
          </a:p>
        </p:txBody>
      </p:sp>
      <p:sp>
        <p:nvSpPr>
          <p:cNvPr id="11" name="TextBox 10">
            <a:extLst>
              <a:ext uri="{FF2B5EF4-FFF2-40B4-BE49-F238E27FC236}">
                <a16:creationId xmlns:a16="http://schemas.microsoft.com/office/drawing/2014/main" id="{0E302C6C-A591-AEE2-A68E-28511E469CCA}"/>
              </a:ext>
            </a:extLst>
          </p:cNvPr>
          <p:cNvSpPr txBox="1"/>
          <p:nvPr/>
        </p:nvSpPr>
        <p:spPr>
          <a:xfrm>
            <a:off x="844514" y="5710045"/>
            <a:ext cx="10502972" cy="615553"/>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
                <a:ea typeface="+mn-ea"/>
                <a:cs typeface="Segoe UI"/>
              </a:rPr>
              <a:t>Ma </a:t>
            </a:r>
            <a:r>
              <a:rPr kumimoji="0" lang="it-it" sz="2000" b="0" i="0" u="none" strike="noStrike" kern="1200" cap="none" spc="0" normalizeH="0" baseline="0" noProof="0">
                <a:ln>
                  <a:noFill/>
                </a:ln>
                <a:solidFill>
                  <a:schemeClr val="bg1"/>
                </a:solidFill>
                <a:effectLst/>
                <a:uLnTx/>
                <a:uFillTx/>
                <a:latin typeface="Segoe UI "/>
                <a:ea typeface="+mn-ea"/>
                <a:cs typeface="Segoe UI"/>
              </a:rPr>
              <a:t>non ci sono richieste "sbagliate" perché va usato un </a:t>
            </a:r>
            <a:r>
              <a:rPr kumimoji="0" lang="it-it" sz="2000" b="0" i="0" u="none" strike="noStrike" kern="1200" cap="none" spc="0" normalizeH="0" baseline="0" noProof="0">
                <a:ln>
                  <a:noFill/>
                </a:ln>
                <a:solidFill>
                  <a:schemeClr val="bg1"/>
                </a:solidFill>
                <a:effectLst/>
                <a:uLnTx/>
                <a:uFillTx/>
                <a:latin typeface="Segoe UI Semibold"/>
                <a:ea typeface="+mn-ea"/>
                <a:cs typeface="Segoe UI"/>
              </a:rPr>
              <a:t>linguaggio naturale e colloquiale</a:t>
            </a:r>
            <a:r>
              <a:rPr kumimoji="0" lang="it-it" sz="2000" b="0" i="0" u="none" strike="noStrike" kern="1200" cap="none" spc="0" normalizeH="0" baseline="0" noProof="0">
                <a:ln>
                  <a:noFill/>
                </a:ln>
                <a:solidFill>
                  <a:schemeClr val="bg1"/>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solidFill>
                  <a:schemeClr val="bg1"/>
                </a:solidFill>
                <a:effectLst/>
                <a:uLnTx/>
                <a:uFillTx/>
                <a:latin typeface="Segoe UI "/>
                <a:ea typeface="+mn-ea"/>
                <a:cs typeface="Segoe UI"/>
              </a:rPr>
              <a:t>Inizia a sperimentare!</a:t>
            </a:r>
          </a:p>
        </p:txBody>
      </p:sp>
      <p:pic>
        <p:nvPicPr>
          <p:cNvPr id="12" name="Graphic 11">
            <a:extLst>
              <a:ext uri="{FF2B5EF4-FFF2-40B4-BE49-F238E27FC236}">
                <a16:creationId xmlns:a16="http://schemas.microsoft.com/office/drawing/2014/main" id="{80142D0B-0F57-7B7F-04D2-97A5C20C575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82267" y="1869752"/>
            <a:ext cx="347697" cy="347697"/>
          </a:xfrm>
          <a:prstGeom prst="rect">
            <a:avLst/>
          </a:prstGeom>
        </p:spPr>
      </p:pic>
      <p:pic>
        <p:nvPicPr>
          <p:cNvPr id="13" name="Graphic 12">
            <a:extLst>
              <a:ext uri="{FF2B5EF4-FFF2-40B4-BE49-F238E27FC236}">
                <a16:creationId xmlns:a16="http://schemas.microsoft.com/office/drawing/2014/main" id="{5C9AC0C6-0BB4-0ECB-2E57-38652C787B8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17455" y="1869752"/>
            <a:ext cx="347472" cy="347472"/>
          </a:xfrm>
          <a:prstGeom prst="rect">
            <a:avLst/>
          </a:prstGeom>
        </p:spPr>
      </p:pic>
    </p:spTree>
    <p:extLst>
      <p:ext uri="{BB962C8B-B14F-4D97-AF65-F5344CB8AC3E}">
        <p14:creationId xmlns:p14="http://schemas.microsoft.com/office/powerpoint/2010/main" val="161918425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1AAF0-F4A2-6C5B-D269-2E5033DA0BC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CB2B01C-3D9E-BE00-E43A-39D20BA21379}"/>
              </a:ext>
            </a:extLst>
          </p:cNvPr>
          <p:cNvSpPr>
            <a:spLocks noGrp="1"/>
          </p:cNvSpPr>
          <p:nvPr>
            <p:ph idx="1"/>
          </p:nvPr>
        </p:nvSpPr>
        <p:spPr>
          <a:xfrm>
            <a:off x="6095999" y="979791"/>
            <a:ext cx="6002861" cy="5370701"/>
          </a:xfrm>
        </p:spPr>
        <p:txBody>
          <a:bodyPr/>
          <a:lstStyle/>
          <a:p>
            <a:pPr marL="514350" indent="-514350">
              <a:spcBef>
                <a:spcPts val="600"/>
              </a:spcBef>
              <a:spcAft>
                <a:spcPts val="600"/>
              </a:spcAft>
              <a:buAutoNum type="arabicPlain"/>
            </a:pPr>
            <a:r>
              <a:rPr lang="it-IT" sz="2400"/>
              <a:t>Microsoft 365 </a:t>
            </a:r>
            <a:r>
              <a:rPr lang="it-IT" sz="2400" err="1"/>
              <a:t>Copilot</a:t>
            </a:r>
            <a:r>
              <a:rPr lang="it-IT" sz="2400"/>
              <a:t> Chat</a:t>
            </a:r>
          </a:p>
          <a:p>
            <a:pPr marL="514350" indent="-514350">
              <a:spcBef>
                <a:spcPts val="600"/>
              </a:spcBef>
              <a:spcAft>
                <a:spcPts val="600"/>
              </a:spcAft>
              <a:buAutoNum type="arabicPlain"/>
            </a:pPr>
            <a:r>
              <a:rPr lang="it-IT" sz="2400"/>
              <a:t>L'arte del prompt: </a:t>
            </a:r>
            <a:br>
              <a:rPr lang="it-IT" sz="2400"/>
            </a:br>
            <a:r>
              <a:rPr lang="it-IT" sz="2400"/>
              <a:t>Procedure consigliate per la creazione di prompt</a:t>
            </a:r>
          </a:p>
          <a:p>
            <a:pPr marL="514350" indent="-514350">
              <a:spcBef>
                <a:spcPts val="600"/>
              </a:spcBef>
              <a:buAutoNum type="arabicPlain"/>
            </a:pPr>
            <a:r>
              <a:rPr lang="it-IT" sz="2400">
                <a:solidFill>
                  <a:srgbClr val="FFFF00"/>
                </a:solidFill>
              </a:rPr>
              <a:t>Procedure consigliate per l'adozione</a:t>
            </a:r>
          </a:p>
          <a:p>
            <a:pPr marL="914400" lvl="1">
              <a:spcBef>
                <a:spcPts val="600"/>
              </a:spcBef>
            </a:pPr>
            <a:r>
              <a:rPr lang="it-IT" sz="2000" err="1">
                <a:solidFill>
                  <a:srgbClr val="FFFF00"/>
                </a:solidFill>
                <a:cs typeface="Segoe Sans Display" pitchFamily="2" charset="0"/>
              </a:rPr>
              <a:t>Copilot</a:t>
            </a:r>
            <a:r>
              <a:rPr lang="it-IT" sz="2000">
                <a:solidFill>
                  <a:srgbClr val="FFFF00"/>
                </a:solidFill>
                <a:cs typeface="Segoe Sans Display" pitchFamily="2" charset="0"/>
              </a:rPr>
              <a:t> Chat Success Kit</a:t>
            </a:r>
          </a:p>
          <a:p>
            <a:pPr marL="914400" lvl="1">
              <a:spcBef>
                <a:spcPts val="600"/>
              </a:spcBef>
            </a:pPr>
            <a:r>
              <a:rPr lang="it-IT" sz="2000">
                <a:solidFill>
                  <a:srgbClr val="FFFF00"/>
                </a:solidFill>
                <a:cs typeface="Segoe Sans Display" pitchFamily="2" charset="0"/>
              </a:rPr>
              <a:t>Un grande percorso per </a:t>
            </a:r>
            <a:r>
              <a:rPr lang="it-IT" sz="2000" err="1">
                <a:solidFill>
                  <a:srgbClr val="FFFF00"/>
                </a:solidFill>
                <a:cs typeface="Segoe Sans Display" pitchFamily="2" charset="0"/>
              </a:rPr>
              <a:t>Copilot</a:t>
            </a:r>
            <a:r>
              <a:rPr lang="it-IT" sz="2000">
                <a:solidFill>
                  <a:srgbClr val="FFFF00"/>
                </a:solidFill>
                <a:cs typeface="Segoe Sans Display" pitchFamily="2" charset="0"/>
              </a:rPr>
              <a:t> Chat</a:t>
            </a:r>
          </a:p>
          <a:p>
            <a:pPr marL="914400" lvl="1">
              <a:spcBef>
                <a:spcPts val="600"/>
              </a:spcBef>
            </a:pPr>
            <a:r>
              <a:rPr lang="it-IT" sz="2000">
                <a:solidFill>
                  <a:srgbClr val="FFFF00"/>
                </a:solidFill>
                <a:cs typeface="Segoe Sans Display" pitchFamily="2" charset="0"/>
              </a:rPr>
              <a:t>Kit per formatori </a:t>
            </a:r>
            <a:r>
              <a:rPr lang="it-IT" sz="2000" err="1">
                <a:solidFill>
                  <a:srgbClr val="FFFF00"/>
                </a:solidFill>
                <a:cs typeface="Segoe Sans Display" pitchFamily="2" charset="0"/>
              </a:rPr>
              <a:t>Copilot</a:t>
            </a:r>
            <a:r>
              <a:rPr lang="it-IT" sz="2000">
                <a:solidFill>
                  <a:srgbClr val="FFFF00"/>
                </a:solidFill>
                <a:cs typeface="Segoe Sans Display" pitchFamily="2" charset="0"/>
              </a:rPr>
              <a:t> Chat</a:t>
            </a:r>
          </a:p>
          <a:p>
            <a:pPr marL="914400" lvl="1">
              <a:spcBef>
                <a:spcPts val="600"/>
              </a:spcBef>
            </a:pPr>
            <a:r>
              <a:rPr lang="it-IT" sz="2000">
                <a:solidFill>
                  <a:srgbClr val="FFFF00"/>
                </a:solidFill>
                <a:cs typeface="Segoe Sans Display" pitchFamily="2" charset="0"/>
              </a:rPr>
              <a:t>Accelera l’adozione di </a:t>
            </a:r>
            <a:r>
              <a:rPr lang="it-IT" sz="2000" err="1">
                <a:solidFill>
                  <a:srgbClr val="FFFF00"/>
                </a:solidFill>
                <a:cs typeface="Segoe Sans Display" pitchFamily="2" charset="0"/>
              </a:rPr>
              <a:t>Copilot</a:t>
            </a:r>
            <a:r>
              <a:rPr lang="it-IT" sz="2000">
                <a:solidFill>
                  <a:srgbClr val="FFFF00"/>
                </a:solidFill>
                <a:cs typeface="Segoe Sans Display" pitchFamily="2" charset="0"/>
              </a:rPr>
              <a:t> Chat</a:t>
            </a:r>
          </a:p>
          <a:p>
            <a:pPr marL="914400" lvl="1">
              <a:spcBef>
                <a:spcPts val="600"/>
              </a:spcBef>
            </a:pPr>
            <a:r>
              <a:rPr lang="it-IT" sz="2000">
                <a:solidFill>
                  <a:srgbClr val="FFFF00"/>
                </a:solidFill>
                <a:cs typeface="Segoe Sans Display" pitchFamily="2" charset="0"/>
              </a:rPr>
              <a:t>Raccolta prompt</a:t>
            </a:r>
          </a:p>
          <a:p>
            <a:pPr marL="914400" lvl="1">
              <a:spcBef>
                <a:spcPts val="600"/>
              </a:spcBef>
            </a:pPr>
            <a:r>
              <a:rPr lang="it-IT" sz="2000">
                <a:solidFill>
                  <a:srgbClr val="FFFF00"/>
                </a:solidFill>
                <a:cs typeface="Segoe Sans Display" pitchFamily="2" charset="0"/>
              </a:rPr>
              <a:t>Prompt Coach Agent</a:t>
            </a:r>
          </a:p>
          <a:p>
            <a:pPr marL="914400" lvl="1">
              <a:spcBef>
                <a:spcPts val="600"/>
              </a:spcBef>
              <a:spcAft>
                <a:spcPts val="600"/>
              </a:spcAft>
            </a:pPr>
            <a:r>
              <a:rPr lang="it-IT" sz="2000">
                <a:solidFill>
                  <a:srgbClr val="FFFF00"/>
                </a:solidFill>
                <a:cs typeface="Segoe Sans Display" pitchFamily="2" charset="0"/>
              </a:rPr>
              <a:t>Libreria di scenari</a:t>
            </a:r>
          </a:p>
          <a:p>
            <a:pPr marL="514350" indent="-514350">
              <a:spcBef>
                <a:spcPts val="600"/>
              </a:spcBef>
              <a:spcAft>
                <a:spcPts val="600"/>
              </a:spcAft>
              <a:buAutoNum type="arabicPlain"/>
            </a:pPr>
            <a:r>
              <a:rPr lang="it-IT" sz="2400"/>
              <a:t>Prossimi passi e inviti all'azione</a:t>
            </a:r>
          </a:p>
        </p:txBody>
      </p:sp>
      <p:sp>
        <p:nvSpPr>
          <p:cNvPr id="9" name="Title 8">
            <a:extLst>
              <a:ext uri="{FF2B5EF4-FFF2-40B4-BE49-F238E27FC236}">
                <a16:creationId xmlns:a16="http://schemas.microsoft.com/office/drawing/2014/main" id="{CDDCD8D9-3D29-6FC4-5D4C-95CF925E4B27}"/>
              </a:ext>
            </a:extLst>
          </p:cNvPr>
          <p:cNvSpPr>
            <a:spLocks noGrp="1"/>
          </p:cNvSpPr>
          <p:nvPr>
            <p:ph type="title"/>
          </p:nvPr>
        </p:nvSpPr>
        <p:spPr>
          <a:xfrm>
            <a:off x="589279" y="605657"/>
            <a:ext cx="3573141" cy="738664"/>
          </a:xfrm>
        </p:spPr>
        <p:txBody>
          <a:bodyPr/>
          <a:lstStyle/>
          <a:p>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Programma</a:t>
            </a:r>
          </a:p>
        </p:txBody>
      </p:sp>
      <p:cxnSp>
        <p:nvCxnSpPr>
          <p:cNvPr id="11" name="Straight Connector 10">
            <a:extLst>
              <a:ext uri="{FF2B5EF4-FFF2-40B4-BE49-F238E27FC236}">
                <a16:creationId xmlns:a16="http://schemas.microsoft.com/office/drawing/2014/main" id="{CFA9E1A1-09BF-65C4-182C-A8647D47FEF5}"/>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9356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CE01-7376-C9C0-07E8-28DD6E779EE0}"/>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1B603FB-39C2-CACF-1729-1F3CB4E15DD5}"/>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B422A60E-C66D-82B5-A935-23374D0B8275}"/>
              </a:ext>
            </a:extLst>
          </p:cNvPr>
          <p:cNvSpPr>
            <a:spLocks noGrp="1"/>
          </p:cNvSpPr>
          <p:nvPr>
            <p:ph type="title"/>
          </p:nvPr>
        </p:nvSpPr>
        <p:spPr>
          <a:xfrm>
            <a:off x="589280" y="605657"/>
            <a:ext cx="3133056" cy="1939850"/>
          </a:xfrm>
        </p:spPr>
        <p:txBody>
          <a:bodyPr/>
          <a:lstStyle/>
          <a:p>
            <a:r>
              <a:rPr lang="it-it"/>
              <a:t>Microsoft 365 Copilot Chat Success Kit</a:t>
            </a:r>
          </a:p>
        </p:txBody>
      </p:sp>
      <p:sp>
        <p:nvSpPr>
          <p:cNvPr id="12" name="TextBox 11">
            <a:extLst>
              <a:ext uri="{FF2B5EF4-FFF2-40B4-BE49-F238E27FC236}">
                <a16:creationId xmlns:a16="http://schemas.microsoft.com/office/drawing/2014/main" id="{2A61C8E4-2CDA-A925-B773-044BE33186A2}"/>
              </a:ext>
            </a:extLst>
          </p:cNvPr>
          <p:cNvSpPr txBox="1"/>
          <p:nvPr/>
        </p:nvSpPr>
        <p:spPr>
          <a:xfrm>
            <a:off x="4992125" y="167482"/>
            <a:ext cx="6878230" cy="338554"/>
          </a:xfrm>
          <a:prstGeom prst="rect">
            <a:avLst/>
          </a:prstGeom>
          <a:noFill/>
        </p:spPr>
        <p:txBody>
          <a:bodyPr wrap="square">
            <a:spAutoFit/>
          </a:bodyPr>
          <a:lstStyle/>
          <a:p>
            <a:pPr algn="r"/>
            <a:r>
              <a:rPr lang="it-it" sz="1600">
                <a:solidFill>
                  <a:schemeClr val="bg1"/>
                </a:solidFill>
                <a:latin typeface="Segoe Sans Text"/>
                <a:hlinkClick r:id="rId3">
                  <a:extLst>
                    <a:ext uri="{A12FA001-AC4F-418D-AE19-62706E023703}">
                      <ahyp:hlinkClr xmlns:ahyp="http://schemas.microsoft.com/office/drawing/2018/hyperlinkcolor" val="tx"/>
                    </a:ext>
                  </a:extLst>
                </a:hlinkClick>
              </a:rPr>
              <a:t>adoption.microsoft.com/copilot-chat/</a:t>
            </a:r>
            <a:endParaRPr lang="en-US"/>
          </a:p>
        </p:txBody>
      </p:sp>
      <p:sp>
        <p:nvSpPr>
          <p:cNvPr id="16" name="TextBox 15">
            <a:extLst>
              <a:ext uri="{FF2B5EF4-FFF2-40B4-BE49-F238E27FC236}">
                <a16:creationId xmlns:a16="http://schemas.microsoft.com/office/drawing/2014/main" id="{0B1CC56A-094E-67AF-4089-3EC9E4BC9337}"/>
              </a:ext>
            </a:extLst>
          </p:cNvPr>
          <p:cNvSpPr txBox="1"/>
          <p:nvPr/>
        </p:nvSpPr>
        <p:spPr>
          <a:xfrm>
            <a:off x="518910" y="2701115"/>
            <a:ext cx="3421912" cy="1993623"/>
          </a:xfrm>
          <a:prstGeom prst="rect">
            <a:avLst/>
          </a:prstGeom>
          <a:noFill/>
        </p:spPr>
        <p:txBody>
          <a:bodyPr wrap="square">
            <a:spAutoFit/>
          </a:bodyPr>
          <a:lstStyle/>
          <a:p>
            <a:r>
              <a:rPr lang="it-it" b="0" i="0">
                <a:solidFill>
                  <a:schemeClr val="bg1">
                    <a:lumMod val="85000"/>
                  </a:schemeClr>
                </a:solidFill>
                <a:effectLst/>
                <a:latin typeface="SegoeUI"/>
              </a:rPr>
              <a:t>Usa il kit di successo per preparare la tua organizzazione a Copilot Chat con informazioni sui controlli amministrativi, le modalità di licenza e pagamento, i materiali di formazione, i modelli di email per l'onboarding e molto altro.</a:t>
            </a:r>
            <a:endParaRPr lang="en-US">
              <a:solidFill>
                <a:schemeClr val="bg1">
                  <a:lumMod val="85000"/>
                </a:schemeClr>
              </a:solidFill>
            </a:endParaRPr>
          </a:p>
        </p:txBody>
      </p:sp>
      <p:pic>
        <p:nvPicPr>
          <p:cNvPr id="4" name="Picture 3">
            <a:extLst>
              <a:ext uri="{FF2B5EF4-FFF2-40B4-BE49-F238E27FC236}">
                <a16:creationId xmlns:a16="http://schemas.microsoft.com/office/drawing/2014/main" id="{9997D091-7FBF-AEC3-0C85-72574FE5DFB3}"/>
              </a:ext>
            </a:extLst>
          </p:cNvPr>
          <p:cNvPicPr>
            <a:picLocks noChangeAspect="1"/>
          </p:cNvPicPr>
          <p:nvPr/>
        </p:nvPicPr>
        <p:blipFill>
          <a:blip r:embed="rId4"/>
          <a:srcRect r="30711"/>
          <a:stretch>
            <a:fillRect/>
          </a:stretch>
        </p:blipFill>
        <p:spPr>
          <a:xfrm>
            <a:off x="4546833" y="929216"/>
            <a:ext cx="7413362" cy="5060521"/>
          </a:xfrm>
          <a:prstGeom prst="roundRect">
            <a:avLst>
              <a:gd name="adj" fmla="val 2012"/>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402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C5034-0676-B049-4531-E3380B544C63}"/>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C64CC74-8835-D819-E780-CC352AE3C312}"/>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028CF860-983F-F874-D975-91F365434B4F}"/>
              </a:ext>
            </a:extLst>
          </p:cNvPr>
          <p:cNvSpPr>
            <a:spLocks noGrp="1"/>
          </p:cNvSpPr>
          <p:nvPr>
            <p:ph type="title"/>
          </p:nvPr>
        </p:nvSpPr>
        <p:spPr>
          <a:xfrm>
            <a:off x="589280" y="605657"/>
            <a:ext cx="3133056" cy="1939850"/>
          </a:xfrm>
        </p:spPr>
        <p:txBody>
          <a:bodyPr/>
          <a:lstStyle/>
          <a:p>
            <a:r>
              <a:rPr lang="it-it"/>
              <a:t>Un grande percorso per Copilot Chat</a:t>
            </a:r>
          </a:p>
        </p:txBody>
      </p:sp>
      <p:sp>
        <p:nvSpPr>
          <p:cNvPr id="12" name="TextBox 11">
            <a:extLst>
              <a:ext uri="{FF2B5EF4-FFF2-40B4-BE49-F238E27FC236}">
                <a16:creationId xmlns:a16="http://schemas.microsoft.com/office/drawing/2014/main" id="{A54093B3-8A97-F6AA-A13A-6E16CF7F9AA6}"/>
              </a:ext>
            </a:extLst>
          </p:cNvPr>
          <p:cNvSpPr txBox="1"/>
          <p:nvPr/>
        </p:nvSpPr>
        <p:spPr>
          <a:xfrm>
            <a:off x="4992125" y="167482"/>
            <a:ext cx="6878230" cy="369332"/>
          </a:xfrm>
          <a:prstGeom prst="rect">
            <a:avLst/>
          </a:prstGeom>
          <a:noFill/>
        </p:spPr>
        <p:txBody>
          <a:bodyPr wrap="square">
            <a:spAutoFit/>
          </a:bodyPr>
          <a:lstStyle/>
          <a:p>
            <a:pPr algn="r"/>
            <a:r>
              <a:rPr lang="it-it" sz="1800">
                <a:solidFill>
                  <a:schemeClr val="bg1"/>
                </a:solidFill>
                <a:latin typeface="Segoe Sans Text"/>
                <a:hlinkClick r:id="rId3">
                  <a:extLst>
                    <a:ext uri="{A12FA001-AC4F-418D-AE19-62706E023703}">
                      <ahyp:hlinkClr xmlns:ahyp="http://schemas.microsoft.com/office/drawing/2018/hyperlinkcolor" val="tx"/>
                    </a:ext>
                  </a:extLst>
                </a:hlinkClick>
              </a:rPr>
              <a:t>aka.ms/Copilot/ChatJourney</a:t>
            </a:r>
            <a:endParaRPr lang="en-US" sz="1800">
              <a:solidFill>
                <a:schemeClr val="bg1"/>
              </a:solidFill>
            </a:endParaRPr>
          </a:p>
        </p:txBody>
      </p:sp>
      <p:sp>
        <p:nvSpPr>
          <p:cNvPr id="16" name="TextBox 15">
            <a:extLst>
              <a:ext uri="{FF2B5EF4-FFF2-40B4-BE49-F238E27FC236}">
                <a16:creationId xmlns:a16="http://schemas.microsoft.com/office/drawing/2014/main" id="{7D0DE7EA-AAF4-F0D9-4BF1-843C73B8B465}"/>
              </a:ext>
            </a:extLst>
          </p:cNvPr>
          <p:cNvSpPr txBox="1"/>
          <p:nvPr/>
        </p:nvSpPr>
        <p:spPr>
          <a:xfrm>
            <a:off x="518910" y="2701115"/>
            <a:ext cx="3421912" cy="1450397"/>
          </a:xfrm>
          <a:prstGeom prst="rect">
            <a:avLst/>
          </a:prstGeom>
          <a:noFill/>
        </p:spPr>
        <p:txBody>
          <a:bodyPr wrap="square">
            <a:spAutoFit/>
          </a:bodyPr>
          <a:lstStyle/>
          <a:p>
            <a:r>
              <a:rPr lang="it-it" b="0" i="0">
                <a:solidFill>
                  <a:schemeClr val="bg1">
                    <a:lumMod val="85000"/>
                  </a:schemeClr>
                </a:solidFill>
                <a:effectLst/>
                <a:latin typeface="SegoeUI"/>
              </a:rPr>
              <a:t>Template di email pronti all'uso per un'esperienza di </a:t>
            </a:r>
            <a:r>
              <a:rPr lang="it-it" b="0" i="0" err="1">
                <a:solidFill>
                  <a:schemeClr val="bg1">
                    <a:lumMod val="85000"/>
                  </a:schemeClr>
                </a:solidFill>
                <a:effectLst/>
                <a:latin typeface="SegoeUI"/>
              </a:rPr>
              <a:t>skilling</a:t>
            </a:r>
            <a:r>
              <a:rPr lang="it-it" b="0" i="0">
                <a:solidFill>
                  <a:schemeClr val="bg1">
                    <a:lumMod val="85000"/>
                  </a:schemeClr>
                </a:solidFill>
                <a:effectLst/>
                <a:latin typeface="SegoeUI"/>
              </a:rPr>
              <a:t> di 30 giorni che insegna agli utenti cosa è possibile </a:t>
            </a:r>
            <a:r>
              <a:rPr lang="it-it">
                <a:solidFill>
                  <a:schemeClr val="bg1">
                    <a:lumMod val="85000"/>
                  </a:schemeClr>
                </a:solidFill>
                <a:latin typeface="SegoeUI"/>
              </a:rPr>
              <a:t>fare </a:t>
            </a:r>
            <a:r>
              <a:rPr lang="it-it" b="0" i="0">
                <a:solidFill>
                  <a:schemeClr val="bg1">
                    <a:lumMod val="85000"/>
                  </a:schemeClr>
                </a:solidFill>
                <a:effectLst/>
                <a:latin typeface="SegoeUI"/>
              </a:rPr>
              <a:t>con </a:t>
            </a:r>
            <a:r>
              <a:rPr lang="it-it" b="0" i="0" err="1">
                <a:solidFill>
                  <a:schemeClr val="bg1">
                    <a:lumMod val="85000"/>
                  </a:schemeClr>
                </a:solidFill>
                <a:effectLst/>
                <a:latin typeface="SegoeUI"/>
              </a:rPr>
              <a:t>Copilot</a:t>
            </a:r>
            <a:r>
              <a:rPr lang="it-it" b="0" i="0">
                <a:solidFill>
                  <a:schemeClr val="bg1">
                    <a:lumMod val="85000"/>
                  </a:schemeClr>
                </a:solidFill>
                <a:effectLst/>
                <a:latin typeface="SegoeUI"/>
              </a:rPr>
              <a:t> Chat e stimola l'utilizzo</a:t>
            </a:r>
            <a:endParaRPr lang="en-US">
              <a:solidFill>
                <a:schemeClr val="bg1">
                  <a:lumMod val="85000"/>
                </a:schemeClr>
              </a:solidFill>
            </a:endParaRPr>
          </a:p>
        </p:txBody>
      </p:sp>
      <p:pic>
        <p:nvPicPr>
          <p:cNvPr id="6" name="Picture 5">
            <a:extLst>
              <a:ext uri="{FF2B5EF4-FFF2-40B4-BE49-F238E27FC236}">
                <a16:creationId xmlns:a16="http://schemas.microsoft.com/office/drawing/2014/main" id="{07332428-602E-36D8-83F3-0EC21635EBF7}"/>
              </a:ext>
            </a:extLst>
          </p:cNvPr>
          <p:cNvPicPr>
            <a:picLocks noChangeAspect="1"/>
          </p:cNvPicPr>
          <p:nvPr/>
        </p:nvPicPr>
        <p:blipFill>
          <a:blip r:embed="rId4"/>
          <a:srcRect l="3914" t="598" r="5702"/>
          <a:stretch>
            <a:fillRect/>
          </a:stretch>
        </p:blipFill>
        <p:spPr>
          <a:xfrm>
            <a:off x="4579075" y="888861"/>
            <a:ext cx="7225657" cy="5271004"/>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1522328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017E-9D1C-3356-C7D3-04DF48E0B3E5}"/>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0627C0E-0AE5-B6A1-835F-0178A82D70F9}"/>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6129441B-F2DE-3DBF-E5A9-5ACCA52D60F0}"/>
              </a:ext>
            </a:extLst>
          </p:cNvPr>
          <p:cNvSpPr>
            <a:spLocks noGrp="1"/>
          </p:cNvSpPr>
          <p:nvPr>
            <p:ph type="title"/>
          </p:nvPr>
        </p:nvSpPr>
        <p:spPr>
          <a:xfrm>
            <a:off x="589280" y="696339"/>
            <a:ext cx="3133056" cy="1740308"/>
          </a:xfrm>
        </p:spPr>
        <p:txBody>
          <a:bodyPr/>
          <a:lstStyle/>
          <a:p>
            <a:r>
              <a:rPr lang="it-it"/>
              <a:t>Microsoft 365 Copilot Chat</a:t>
            </a:r>
            <a:br>
              <a:rPr/>
            </a:br>
            <a:r>
              <a:rPr lang="it-it"/>
              <a:t>Trainer Kit</a:t>
            </a:r>
          </a:p>
        </p:txBody>
      </p:sp>
      <p:sp>
        <p:nvSpPr>
          <p:cNvPr id="12" name="TextBox 11">
            <a:extLst>
              <a:ext uri="{FF2B5EF4-FFF2-40B4-BE49-F238E27FC236}">
                <a16:creationId xmlns:a16="http://schemas.microsoft.com/office/drawing/2014/main" id="{B60EDC33-8E1A-E468-1F88-96679D9E0F02}"/>
              </a:ext>
            </a:extLst>
          </p:cNvPr>
          <p:cNvSpPr txBox="1"/>
          <p:nvPr/>
        </p:nvSpPr>
        <p:spPr>
          <a:xfrm>
            <a:off x="4992125" y="167482"/>
            <a:ext cx="6878230" cy="369332"/>
          </a:xfrm>
          <a:prstGeom prst="rect">
            <a:avLst/>
          </a:prstGeom>
          <a:noFill/>
        </p:spPr>
        <p:txBody>
          <a:bodyPr wrap="square">
            <a:spAutoFit/>
          </a:bodyPr>
          <a:lstStyle/>
          <a:p>
            <a:pPr algn="r"/>
            <a:r>
              <a:rPr lang="it-it" sz="1800">
                <a:solidFill>
                  <a:schemeClr val="bg1"/>
                </a:solidFill>
                <a:latin typeface="Segoe Sans Text"/>
                <a:hlinkClick r:id="rId3">
                  <a:extLst>
                    <a:ext uri="{A12FA001-AC4F-418D-AE19-62706E023703}">
                      <ahyp:hlinkClr xmlns:ahyp="http://schemas.microsoft.com/office/drawing/2018/hyperlinkcolor" val="tx"/>
                    </a:ext>
                  </a:extLst>
                </a:hlinkClick>
              </a:rPr>
              <a:t>aka.ms/CopilotChat/TrainerKit</a:t>
            </a:r>
            <a:endParaRPr lang="en-US" sz="1800">
              <a:solidFill>
                <a:schemeClr val="bg1"/>
              </a:solidFill>
            </a:endParaRPr>
          </a:p>
        </p:txBody>
      </p:sp>
      <p:sp>
        <p:nvSpPr>
          <p:cNvPr id="16" name="TextBox 15">
            <a:extLst>
              <a:ext uri="{FF2B5EF4-FFF2-40B4-BE49-F238E27FC236}">
                <a16:creationId xmlns:a16="http://schemas.microsoft.com/office/drawing/2014/main" id="{940275B7-6600-C013-BF82-1897CF37174B}"/>
              </a:ext>
            </a:extLst>
          </p:cNvPr>
          <p:cNvSpPr txBox="1"/>
          <p:nvPr/>
        </p:nvSpPr>
        <p:spPr>
          <a:xfrm>
            <a:off x="518910" y="2701115"/>
            <a:ext cx="3421912" cy="3351687"/>
          </a:xfrm>
          <a:prstGeom prst="rect">
            <a:avLst/>
          </a:prstGeom>
          <a:noFill/>
        </p:spPr>
        <p:txBody>
          <a:bodyPr wrap="square">
            <a:spAutoFit/>
          </a:bodyPr>
          <a:lstStyle/>
          <a:p>
            <a:r>
              <a:rPr lang="it-it" b="0" i="0">
                <a:solidFill>
                  <a:schemeClr val="bg1">
                    <a:lumMod val="85000"/>
                  </a:schemeClr>
                </a:solidFill>
                <a:effectLst/>
                <a:latin typeface="SegoeUI"/>
              </a:rPr>
              <a:t>Presentazione PowerPoint da utilizzare con gli utenti per introdurre Microsoft 365 Copilot Chat e spiegare come usarlo per scenari comuni.</a:t>
            </a:r>
          </a:p>
          <a:p>
            <a:endParaRPr lang="en-US">
              <a:solidFill>
                <a:schemeClr val="bg1">
                  <a:lumMod val="85000"/>
                </a:schemeClr>
              </a:solidFill>
              <a:latin typeface="SegoeUI"/>
            </a:endParaRPr>
          </a:p>
          <a:p>
            <a:r>
              <a:rPr lang="it-it">
                <a:solidFill>
                  <a:schemeClr val="bg1">
                    <a:lumMod val="85000"/>
                  </a:schemeClr>
                </a:solidFill>
              </a:rPr>
              <a:t>Guida pratica ai prompt di Copilot, alla terminologia e ai suggerimenti operativi.</a:t>
            </a:r>
          </a:p>
          <a:p>
            <a:endParaRPr lang="en-US">
              <a:solidFill>
                <a:schemeClr val="bg1">
                  <a:lumMod val="85000"/>
                </a:schemeClr>
              </a:solidFill>
            </a:endParaRPr>
          </a:p>
          <a:p>
            <a:r>
              <a:rPr lang="it-it">
                <a:solidFill>
                  <a:schemeClr val="bg1">
                    <a:lumMod val="85000"/>
                  </a:schemeClr>
                </a:solidFill>
              </a:rPr>
              <a:t>Dispensa da condividere con gli utenti sui primi 10 casi d'uso da provare per primi con Copilot Chat</a:t>
            </a:r>
          </a:p>
        </p:txBody>
      </p:sp>
      <p:pic>
        <p:nvPicPr>
          <p:cNvPr id="4" name="Picture 3">
            <a:extLst>
              <a:ext uri="{FF2B5EF4-FFF2-40B4-BE49-F238E27FC236}">
                <a16:creationId xmlns:a16="http://schemas.microsoft.com/office/drawing/2014/main" id="{46AF0B6B-9D8C-FF1B-34C2-4BE5E1580EAE}"/>
              </a:ext>
            </a:extLst>
          </p:cNvPr>
          <p:cNvPicPr>
            <a:picLocks noChangeAspect="1"/>
          </p:cNvPicPr>
          <p:nvPr/>
        </p:nvPicPr>
        <p:blipFill>
          <a:blip r:embed="rId4"/>
          <a:srcRect t="1711"/>
          <a:stretch>
            <a:fillRect/>
          </a:stretch>
        </p:blipFill>
        <p:spPr>
          <a:xfrm>
            <a:off x="4583083" y="960583"/>
            <a:ext cx="7336193" cy="5180809"/>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3037407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45D4DAE8-59B8-BFDD-B237-DBA39DBE0D39}"/>
              </a:ext>
            </a:extLst>
          </p:cNvPr>
          <p:cNvSpPr>
            <a:spLocks noGrp="1"/>
          </p:cNvSpPr>
          <p:nvPr>
            <p:ph type="title"/>
          </p:nvPr>
        </p:nvSpPr>
        <p:spPr>
          <a:xfrm>
            <a:off x="588263" y="416740"/>
            <a:ext cx="11018520" cy="553998"/>
          </a:xfrm>
        </p:spPr>
        <p:txBody>
          <a:bodyPr>
            <a:noAutofit/>
          </a:bodyPr>
          <a:lstStyle/>
          <a:p>
            <a:pPr algn="ctr"/>
            <a:r>
              <a:rPr lang="it-it" sz="3200"/>
              <a:t>I primi 10 da provare con Microsoft 365 Copilot Chat</a:t>
            </a:r>
            <a:br/>
            <a:endParaRPr lang="en-US" sz="2000">
              <a:solidFill>
                <a:srgbClr val="0078D4"/>
              </a:solidFill>
            </a:endParaRPr>
          </a:p>
        </p:txBody>
      </p:sp>
      <p:sp useBgFill="1">
        <p:nvSpPr>
          <p:cNvPr id="3" name="Rounded Rectangle 1">
            <a:extLst>
              <a:ext uri="{FF2B5EF4-FFF2-40B4-BE49-F238E27FC236}">
                <a16:creationId xmlns:a16="http://schemas.microsoft.com/office/drawing/2014/main" id="{4A8E42DE-67EE-129B-0515-5CC895AD8AC6}"/>
              </a:ext>
              <a:ext uri="{C183D7F6-B498-43B3-948B-1728B52AA6E4}">
                <adec:decorative xmlns:adec="http://schemas.microsoft.com/office/drawing/2017/decorative" val="1"/>
              </a:ext>
            </a:extLst>
          </p:cNvPr>
          <p:cNvSpPr/>
          <p:nvPr/>
        </p:nvSpPr>
        <p:spPr bwMode="auto">
          <a:xfrm>
            <a:off x="505272"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6" name="TextBox 5">
            <a:extLst>
              <a:ext uri="{FF2B5EF4-FFF2-40B4-BE49-F238E27FC236}">
                <a16:creationId xmlns:a16="http://schemas.microsoft.com/office/drawing/2014/main" id="{8FDFB3FB-32E5-FDF1-4D2A-D0EB53D491EB}"/>
              </a:ext>
            </a:extLst>
          </p:cNvPr>
          <p:cNvSpPr txBox="1"/>
          <p:nvPr/>
        </p:nvSpPr>
        <p:spPr>
          <a:xfrm>
            <a:off x="626192" y="1689478"/>
            <a:ext cx="192220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Fai una domanda</a:t>
            </a:r>
            <a:br>
              <a:rPr sz="1600"/>
            </a:br>
            <a:r>
              <a:rPr kumimoji="0" lang="it-it" sz="900" b="0" i="0" u="none" strike="noStrike" kern="1200" cap="none" spc="0" normalizeH="0" baseline="0" noProof="0">
                <a:ln>
                  <a:noFill/>
                </a:ln>
                <a:solidFill>
                  <a:prstClr val="black"/>
                </a:solidFill>
                <a:effectLst/>
                <a:uLnTx/>
                <a:uFillTx/>
                <a:latin typeface="Segoe UI"/>
                <a:ea typeface="+mn-ea"/>
                <a:cs typeface="+mn-cs"/>
              </a:rPr>
              <a:t>Ottieni approfondimenti e risposte alle tue domande.</a:t>
            </a:r>
          </a:p>
        </p:txBody>
      </p:sp>
      <p:sp>
        <p:nvSpPr>
          <p:cNvPr id="7" name="TextBox 6">
            <a:extLst>
              <a:ext uri="{FF2B5EF4-FFF2-40B4-BE49-F238E27FC236}">
                <a16:creationId xmlns:a16="http://schemas.microsoft.com/office/drawing/2014/main" id="{DEA92599-D878-B04A-C0FD-51780F733404}"/>
              </a:ext>
            </a:extLst>
          </p:cNvPr>
          <p:cNvSpPr txBox="1"/>
          <p:nvPr/>
        </p:nvSpPr>
        <p:spPr>
          <a:xfrm>
            <a:off x="2267041"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1</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A38D73C0-43E4-DC0F-9906-5CACA8B9FC7F}"/>
              </a:ext>
            </a:extLst>
          </p:cNvPr>
          <p:cNvSpPr txBox="1"/>
          <p:nvPr/>
        </p:nvSpPr>
        <p:spPr>
          <a:xfrm>
            <a:off x="677266" y="2740426"/>
            <a:ext cx="1981228" cy="646331"/>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Come si confronta [prodotto] con [prodotto della concorrenza]? Fornisci il confronto in una tabella.</a:t>
            </a:r>
          </a:p>
        </p:txBody>
      </p:sp>
      <p:pic>
        <p:nvPicPr>
          <p:cNvPr id="9" name="Graphic 8">
            <a:extLst>
              <a:ext uri="{FF2B5EF4-FFF2-40B4-BE49-F238E27FC236}">
                <a16:creationId xmlns:a16="http://schemas.microsoft.com/office/drawing/2014/main" id="{58E03677-1107-729A-FCF7-ECD4CD0924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9441" y="2779229"/>
            <a:ext cx="163426" cy="163426"/>
          </a:xfrm>
          <a:prstGeom prst="rect">
            <a:avLst/>
          </a:prstGeom>
        </p:spPr>
      </p:pic>
      <p:sp useBgFill="1">
        <p:nvSpPr>
          <p:cNvPr id="10" name="Rounded Rectangle 1">
            <a:extLst>
              <a:ext uri="{FF2B5EF4-FFF2-40B4-BE49-F238E27FC236}">
                <a16:creationId xmlns:a16="http://schemas.microsoft.com/office/drawing/2014/main" id="{D9C1465B-1BA6-94ED-3502-EA1A50C7223F}"/>
              </a:ext>
              <a:ext uri="{C183D7F6-B498-43B3-948B-1728B52AA6E4}">
                <adec:decorative xmlns:adec="http://schemas.microsoft.com/office/drawing/2017/decorative" val="1"/>
              </a:ext>
            </a:extLst>
          </p:cNvPr>
          <p:cNvSpPr/>
          <p:nvPr/>
        </p:nvSpPr>
        <p:spPr bwMode="auto">
          <a:xfrm>
            <a:off x="2766319"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1" name="TextBox 10">
            <a:extLst>
              <a:ext uri="{FF2B5EF4-FFF2-40B4-BE49-F238E27FC236}">
                <a16:creationId xmlns:a16="http://schemas.microsoft.com/office/drawing/2014/main" id="{3A2B169D-6135-07C8-E0AD-3CFDEC9AC425}"/>
              </a:ext>
            </a:extLst>
          </p:cNvPr>
          <p:cNvSpPr txBox="1"/>
          <p:nvPr/>
        </p:nvSpPr>
        <p:spPr>
          <a:xfrm>
            <a:off x="2887239" y="1689478"/>
            <a:ext cx="1859859" cy="92845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Scrivi una bozza di </a:t>
            </a:r>
            <a:b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b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e-mail</a:t>
            </a:r>
            <a:endParaRPr kumimoji="0" lang="en-US" sz="11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Genera una bozza di e-mail e personalizza il tono e la lunghezza. </a:t>
            </a:r>
          </a:p>
        </p:txBody>
      </p:sp>
      <p:sp>
        <p:nvSpPr>
          <p:cNvPr id="12" name="TextBox 11">
            <a:extLst>
              <a:ext uri="{FF2B5EF4-FFF2-40B4-BE49-F238E27FC236}">
                <a16:creationId xmlns:a16="http://schemas.microsoft.com/office/drawing/2014/main" id="{2C870879-A78B-7C40-4935-632D90E146FE}"/>
              </a:ext>
            </a:extLst>
          </p:cNvPr>
          <p:cNvSpPr txBox="1"/>
          <p:nvPr/>
        </p:nvSpPr>
        <p:spPr>
          <a:xfrm>
            <a:off x="4528088"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13" name="TextBox 12">
            <a:extLst>
              <a:ext uri="{FF2B5EF4-FFF2-40B4-BE49-F238E27FC236}">
                <a16:creationId xmlns:a16="http://schemas.microsoft.com/office/drawing/2014/main" id="{7489BF84-E0A5-DA99-7906-5B8E3AE79993}"/>
              </a:ext>
            </a:extLst>
          </p:cNvPr>
          <p:cNvSpPr txBox="1"/>
          <p:nvPr/>
        </p:nvSpPr>
        <p:spPr>
          <a:xfrm>
            <a:off x="2935326" y="2601927"/>
            <a:ext cx="1897483" cy="784830"/>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Crea una bozza di e-mail a [nome] per informarli che il progetto X è in ritardo di due settimane. Rendila breve e informale nel tono. </a:t>
            </a:r>
          </a:p>
        </p:txBody>
      </p:sp>
      <p:pic>
        <p:nvPicPr>
          <p:cNvPr id="14" name="Graphic 13">
            <a:extLst>
              <a:ext uri="{FF2B5EF4-FFF2-40B4-BE49-F238E27FC236}">
                <a16:creationId xmlns:a16="http://schemas.microsoft.com/office/drawing/2014/main" id="{D511B61F-EAA5-2623-E3E8-14A1057B21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7501" y="2634499"/>
            <a:ext cx="163426" cy="163426"/>
          </a:xfrm>
          <a:prstGeom prst="rect">
            <a:avLst/>
          </a:prstGeom>
        </p:spPr>
      </p:pic>
      <p:sp useBgFill="1">
        <p:nvSpPr>
          <p:cNvPr id="15" name="Rounded Rectangle 1">
            <a:extLst>
              <a:ext uri="{FF2B5EF4-FFF2-40B4-BE49-F238E27FC236}">
                <a16:creationId xmlns:a16="http://schemas.microsoft.com/office/drawing/2014/main" id="{E5C5DE53-E61A-4CE2-6EE8-DF72B691DC74}"/>
              </a:ext>
              <a:ext uri="{C183D7F6-B498-43B3-948B-1728B52AA6E4}">
                <adec:decorative xmlns:adec="http://schemas.microsoft.com/office/drawing/2017/decorative" val="1"/>
              </a:ext>
            </a:extLst>
          </p:cNvPr>
          <p:cNvSpPr/>
          <p:nvPr/>
        </p:nvSpPr>
        <p:spPr bwMode="auto">
          <a:xfrm>
            <a:off x="7288413"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6" name="TextBox 15">
            <a:extLst>
              <a:ext uri="{FF2B5EF4-FFF2-40B4-BE49-F238E27FC236}">
                <a16:creationId xmlns:a16="http://schemas.microsoft.com/office/drawing/2014/main" id="{346814A2-F2F5-0E73-514F-3B84D302E5A2}"/>
              </a:ext>
            </a:extLst>
          </p:cNvPr>
          <p:cNvSpPr txBox="1"/>
          <p:nvPr/>
        </p:nvSpPr>
        <p:spPr>
          <a:xfrm>
            <a:off x="7409333" y="1689478"/>
            <a:ext cx="1814387" cy="102079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Genera nuove idee</a:t>
            </a:r>
            <a:endParaRPr kumimoji="0" lang="en-US" sz="11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Dai slancio alla tua creatività con idee per le attività, come la pianificazione, la creazione di immagini, i post sui social media, ecc.</a:t>
            </a:r>
            <a:endParaRPr kumimoji="0" lang="en-US"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3CB77E26-9D91-A29A-E99C-3A3A5ABACE5B}"/>
              </a:ext>
            </a:extLst>
          </p:cNvPr>
          <p:cNvSpPr txBox="1"/>
          <p:nvPr/>
        </p:nvSpPr>
        <p:spPr>
          <a:xfrm>
            <a:off x="9050182"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1EB84112-4635-82DF-337A-51A1A9034B3B}"/>
              </a:ext>
            </a:extLst>
          </p:cNvPr>
          <p:cNvSpPr txBox="1"/>
          <p:nvPr/>
        </p:nvSpPr>
        <p:spPr>
          <a:xfrm>
            <a:off x="7451833" y="2878926"/>
            <a:ext cx="1973240" cy="369332"/>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Suggerisci 10 slogan accattivanti basati su &lt;inserisci file&gt;.</a:t>
            </a:r>
          </a:p>
        </p:txBody>
      </p:sp>
      <p:pic>
        <p:nvPicPr>
          <p:cNvPr id="19" name="Graphic 18">
            <a:extLst>
              <a:ext uri="{FF2B5EF4-FFF2-40B4-BE49-F238E27FC236}">
                <a16:creationId xmlns:a16="http://schemas.microsoft.com/office/drawing/2014/main" id="{C0E6DFBA-05E8-00B0-3D2C-3CFF713D32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1204" y="2907448"/>
            <a:ext cx="163426" cy="163426"/>
          </a:xfrm>
          <a:prstGeom prst="rect">
            <a:avLst/>
          </a:prstGeom>
        </p:spPr>
      </p:pic>
      <p:sp useBgFill="1">
        <p:nvSpPr>
          <p:cNvPr id="20" name="Rounded Rectangle 1">
            <a:extLst>
              <a:ext uri="{FF2B5EF4-FFF2-40B4-BE49-F238E27FC236}">
                <a16:creationId xmlns:a16="http://schemas.microsoft.com/office/drawing/2014/main" id="{C9C912AE-CD8E-30DC-E779-A095619B3AA4}"/>
              </a:ext>
              <a:ext uri="{C183D7F6-B498-43B3-948B-1728B52AA6E4}">
                <adec:decorative xmlns:adec="http://schemas.microsoft.com/office/drawing/2017/decorative" val="1"/>
              </a:ext>
            </a:extLst>
          </p:cNvPr>
          <p:cNvSpPr/>
          <p:nvPr/>
        </p:nvSpPr>
        <p:spPr bwMode="auto">
          <a:xfrm>
            <a:off x="9549461"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1" name="TextBox 20">
            <a:extLst>
              <a:ext uri="{FF2B5EF4-FFF2-40B4-BE49-F238E27FC236}">
                <a16:creationId xmlns:a16="http://schemas.microsoft.com/office/drawing/2014/main" id="{033530C5-A8DC-B7E3-C6F8-ACA2088321BA}"/>
              </a:ext>
            </a:extLst>
          </p:cNvPr>
          <p:cNvSpPr txBox="1"/>
          <p:nvPr/>
        </p:nvSpPr>
        <p:spPr>
          <a:xfrm>
            <a:off x="9670382" y="1689478"/>
            <a:ext cx="1895426" cy="78996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Crea una bozza di documento</a:t>
            </a:r>
            <a:endParaRPr kumimoji="0" lang="en-US" sz="11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Inizia da una bozza completa invece che da una pagina bianca.</a:t>
            </a:r>
          </a:p>
        </p:txBody>
      </p:sp>
      <p:sp>
        <p:nvSpPr>
          <p:cNvPr id="22" name="TextBox 21">
            <a:extLst>
              <a:ext uri="{FF2B5EF4-FFF2-40B4-BE49-F238E27FC236}">
                <a16:creationId xmlns:a16="http://schemas.microsoft.com/office/drawing/2014/main" id="{7F130D9E-A13A-E40A-F4F0-0B115724BF0E}"/>
              </a:ext>
            </a:extLst>
          </p:cNvPr>
          <p:cNvSpPr txBox="1"/>
          <p:nvPr/>
        </p:nvSpPr>
        <p:spPr>
          <a:xfrm>
            <a:off x="11311230"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D5EFF142-EF28-B505-2B8C-F7EB9B2EF008}"/>
              </a:ext>
            </a:extLst>
          </p:cNvPr>
          <p:cNvSpPr txBox="1"/>
          <p:nvPr/>
        </p:nvSpPr>
        <p:spPr>
          <a:xfrm>
            <a:off x="9704765" y="2884587"/>
            <a:ext cx="2103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Scrivi uno schema per un brief creativo per un progetto video.</a:t>
            </a:r>
            <a:endParaRPr kumimoji="0" lang="en-US" sz="1100" b="1" i="0" u="none" strike="noStrike" kern="1200" cap="none" spc="0" normalizeH="0" baseline="0" noProof="0">
              <a:ln>
                <a:noFill/>
              </a:ln>
              <a:solidFill>
                <a:prstClr val="black"/>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78A94574-3BC6-6E9C-287B-2E968614B2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0673" y="2910957"/>
            <a:ext cx="163426" cy="163426"/>
          </a:xfrm>
          <a:prstGeom prst="rect">
            <a:avLst/>
          </a:prstGeom>
        </p:spPr>
      </p:pic>
      <p:sp useBgFill="1">
        <p:nvSpPr>
          <p:cNvPr id="25" name="Rounded Rectangle 1">
            <a:extLst>
              <a:ext uri="{FF2B5EF4-FFF2-40B4-BE49-F238E27FC236}">
                <a16:creationId xmlns:a16="http://schemas.microsoft.com/office/drawing/2014/main" id="{FE64CB9E-07CF-4590-1A0E-1A2828EB425E}"/>
              </a:ext>
              <a:ext uri="{C183D7F6-B498-43B3-948B-1728B52AA6E4}">
                <adec:decorative xmlns:adec="http://schemas.microsoft.com/office/drawing/2017/decorative" val="1"/>
              </a:ext>
            </a:extLst>
          </p:cNvPr>
          <p:cNvSpPr/>
          <p:nvPr/>
        </p:nvSpPr>
        <p:spPr bwMode="auto">
          <a:xfrm>
            <a:off x="505272" y="3612857"/>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6" name="TextBox 25">
            <a:extLst>
              <a:ext uri="{FF2B5EF4-FFF2-40B4-BE49-F238E27FC236}">
                <a16:creationId xmlns:a16="http://schemas.microsoft.com/office/drawing/2014/main" id="{E2C11034-F5C6-1FFD-F3BD-143491585ADF}"/>
              </a:ext>
            </a:extLst>
          </p:cNvPr>
          <p:cNvSpPr txBox="1"/>
          <p:nvPr/>
        </p:nvSpPr>
        <p:spPr>
          <a:xfrm>
            <a:off x="626191" y="4160700"/>
            <a:ext cx="1922209" cy="60529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Migliora la scrittura</a:t>
            </a:r>
            <a:endParaRPr kumimoji="0" lang="en-US" sz="11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Scrivi e modifica come un professionista.</a:t>
            </a:r>
          </a:p>
        </p:txBody>
      </p:sp>
      <p:sp>
        <p:nvSpPr>
          <p:cNvPr id="27" name="TextBox 26">
            <a:extLst>
              <a:ext uri="{FF2B5EF4-FFF2-40B4-BE49-F238E27FC236}">
                <a16:creationId xmlns:a16="http://schemas.microsoft.com/office/drawing/2014/main" id="{963F6DE5-64D2-D50F-3A37-3F9A3E0CF536}"/>
              </a:ext>
            </a:extLst>
          </p:cNvPr>
          <p:cNvSpPr txBox="1"/>
          <p:nvPr/>
        </p:nvSpPr>
        <p:spPr>
          <a:xfrm>
            <a:off x="2267041"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28" name="Picture 27">
            <a:extLst>
              <a:ext uri="{FF2B5EF4-FFF2-40B4-BE49-F238E27FC236}">
                <a16:creationId xmlns:a16="http://schemas.microsoft.com/office/drawing/2014/main" id="{F281DBAF-65E0-40C2-AD2F-EF84F21FA6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786975"/>
            <a:ext cx="318387" cy="280446"/>
          </a:xfrm>
          <a:prstGeom prst="rect">
            <a:avLst/>
          </a:prstGeom>
        </p:spPr>
      </p:pic>
      <p:sp>
        <p:nvSpPr>
          <p:cNvPr id="29" name="TextBox 28">
            <a:extLst>
              <a:ext uri="{FF2B5EF4-FFF2-40B4-BE49-F238E27FC236}">
                <a16:creationId xmlns:a16="http://schemas.microsoft.com/office/drawing/2014/main" id="{8D19DBC9-3D90-E49D-3F07-25E602248C4E}"/>
              </a:ext>
            </a:extLst>
          </p:cNvPr>
          <p:cNvSpPr txBox="1"/>
          <p:nvPr/>
        </p:nvSpPr>
        <p:spPr>
          <a:xfrm>
            <a:off x="665690" y="5439823"/>
            <a:ext cx="19154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Proponi tre modi per dire [testo].</a:t>
            </a:r>
          </a:p>
        </p:txBody>
      </p:sp>
      <p:pic>
        <p:nvPicPr>
          <p:cNvPr id="30" name="Graphic 29">
            <a:extLst>
              <a:ext uri="{FF2B5EF4-FFF2-40B4-BE49-F238E27FC236}">
                <a16:creationId xmlns:a16="http://schemas.microsoft.com/office/drawing/2014/main" id="{A55E2F54-2CA9-A93C-0A0F-D75B4D6FDE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7865" y="5466617"/>
            <a:ext cx="163426" cy="163426"/>
          </a:xfrm>
          <a:prstGeom prst="rect">
            <a:avLst/>
          </a:prstGeom>
        </p:spPr>
      </p:pic>
      <p:sp useBgFill="1">
        <p:nvSpPr>
          <p:cNvPr id="31" name="Rounded Rectangle 1">
            <a:extLst>
              <a:ext uri="{FF2B5EF4-FFF2-40B4-BE49-F238E27FC236}">
                <a16:creationId xmlns:a16="http://schemas.microsoft.com/office/drawing/2014/main" id="{0FB39F70-93D7-DF78-19CC-30319A327ADA}"/>
              </a:ext>
              <a:ext uri="{C183D7F6-B498-43B3-948B-1728B52AA6E4}">
                <adec:decorative xmlns:adec="http://schemas.microsoft.com/office/drawing/2017/decorative" val="1"/>
              </a:ext>
            </a:extLst>
          </p:cNvPr>
          <p:cNvSpPr/>
          <p:nvPr/>
        </p:nvSpPr>
        <p:spPr bwMode="auto">
          <a:xfrm>
            <a:off x="5027366"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2" name="TextBox 31">
            <a:extLst>
              <a:ext uri="{FF2B5EF4-FFF2-40B4-BE49-F238E27FC236}">
                <a16:creationId xmlns:a16="http://schemas.microsoft.com/office/drawing/2014/main" id="{64A85457-A198-1598-B461-CA513334884C}"/>
              </a:ext>
            </a:extLst>
          </p:cNvPr>
          <p:cNvSpPr txBox="1"/>
          <p:nvPr/>
        </p:nvSpPr>
        <p:spPr>
          <a:xfrm>
            <a:off x="5148286" y="4160700"/>
            <a:ext cx="1932245" cy="7437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Crea un'immagine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Abbandona le immagini stock e i report solo testuali creando facilmente immagini.</a:t>
            </a:r>
          </a:p>
        </p:txBody>
      </p:sp>
      <p:sp>
        <p:nvSpPr>
          <p:cNvPr id="33" name="TextBox 32">
            <a:extLst>
              <a:ext uri="{FF2B5EF4-FFF2-40B4-BE49-F238E27FC236}">
                <a16:creationId xmlns:a16="http://schemas.microsoft.com/office/drawing/2014/main" id="{40025F11-422A-ACEC-34CA-086A87774B65}"/>
              </a:ext>
            </a:extLst>
          </p:cNvPr>
          <p:cNvSpPr txBox="1"/>
          <p:nvPr/>
        </p:nvSpPr>
        <p:spPr>
          <a:xfrm>
            <a:off x="6789135"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34" name="TextBox 33">
            <a:extLst>
              <a:ext uri="{FF2B5EF4-FFF2-40B4-BE49-F238E27FC236}">
                <a16:creationId xmlns:a16="http://schemas.microsoft.com/office/drawing/2014/main" id="{073F1E5C-D49E-A7FE-A07D-F3571E94A401}"/>
              </a:ext>
            </a:extLst>
          </p:cNvPr>
          <p:cNvSpPr txBox="1"/>
          <p:nvPr/>
        </p:nvSpPr>
        <p:spPr>
          <a:xfrm>
            <a:off x="5176404" y="5197546"/>
            <a:ext cx="20223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Illustra un'immagine pop art romantica di un impiegato d'ufficio che sta vivendo una drammatica crisi di caffè.</a:t>
            </a:r>
            <a:endParaRPr kumimoji="0" lang="en-US" sz="900" b="1" i="0" u="none" strike="noStrike" kern="1200" cap="none" spc="0" normalizeH="0" baseline="0" noProof="0">
              <a:ln>
                <a:noFill/>
              </a:ln>
              <a:solidFill>
                <a:srgbClr val="0078D4"/>
              </a:solidFill>
              <a:effectLst/>
              <a:uLnTx/>
              <a:uFillTx/>
              <a:latin typeface="Segoe UI"/>
              <a:ea typeface="+mn-ea"/>
              <a:cs typeface="+mn-cs"/>
            </a:endParaRPr>
          </a:p>
        </p:txBody>
      </p:sp>
      <p:pic>
        <p:nvPicPr>
          <p:cNvPr id="35" name="Graphic 34">
            <a:extLst>
              <a:ext uri="{FF2B5EF4-FFF2-40B4-BE49-F238E27FC236}">
                <a16:creationId xmlns:a16="http://schemas.microsoft.com/office/drawing/2014/main" id="{C600C180-0A81-3D4E-3BB0-25C07BAC6F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8559" y="5244301"/>
            <a:ext cx="163426" cy="163426"/>
          </a:xfrm>
          <a:prstGeom prst="rect">
            <a:avLst/>
          </a:prstGeom>
        </p:spPr>
      </p:pic>
      <p:sp useBgFill="1">
        <p:nvSpPr>
          <p:cNvPr id="36" name="Rounded Rectangle 1">
            <a:extLst>
              <a:ext uri="{FF2B5EF4-FFF2-40B4-BE49-F238E27FC236}">
                <a16:creationId xmlns:a16="http://schemas.microsoft.com/office/drawing/2014/main" id="{78C2B0A1-1CC0-79CC-61EC-2A23152DE7DA}"/>
              </a:ext>
              <a:ext uri="{C183D7F6-B498-43B3-948B-1728B52AA6E4}">
                <adec:decorative xmlns:adec="http://schemas.microsoft.com/office/drawing/2017/decorative" val="1"/>
              </a:ext>
            </a:extLst>
          </p:cNvPr>
          <p:cNvSpPr/>
          <p:nvPr/>
        </p:nvSpPr>
        <p:spPr bwMode="auto">
          <a:xfrm>
            <a:off x="9549461" y="3612856"/>
            <a:ext cx="2153223" cy="2325937"/>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7" name="TextBox 36">
            <a:extLst>
              <a:ext uri="{FF2B5EF4-FFF2-40B4-BE49-F238E27FC236}">
                <a16:creationId xmlns:a16="http://schemas.microsoft.com/office/drawing/2014/main" id="{EC4850B5-E2A3-B86C-6753-0DFF4CA333AA}"/>
              </a:ext>
            </a:extLst>
          </p:cNvPr>
          <p:cNvSpPr txBox="1"/>
          <p:nvPr/>
        </p:nvSpPr>
        <p:spPr>
          <a:xfrm>
            <a:off x="9670381" y="4160700"/>
            <a:ext cx="1895427" cy="92845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Dai un tocco di leggerezza al tuo lavoro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Aggiungi un po' di divertimento alle tue email, messaggi e riunioni.</a:t>
            </a:r>
          </a:p>
        </p:txBody>
      </p:sp>
      <p:sp>
        <p:nvSpPr>
          <p:cNvPr id="38" name="TextBox 37">
            <a:extLst>
              <a:ext uri="{FF2B5EF4-FFF2-40B4-BE49-F238E27FC236}">
                <a16:creationId xmlns:a16="http://schemas.microsoft.com/office/drawing/2014/main" id="{C825478E-B519-30E4-17AC-78BABC65F8F1}"/>
              </a:ext>
            </a:extLst>
          </p:cNvPr>
          <p:cNvSpPr txBox="1"/>
          <p:nvPr/>
        </p:nvSpPr>
        <p:spPr>
          <a:xfrm>
            <a:off x="11104442" y="3666646"/>
            <a:ext cx="598242"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39" name="TextBox 38">
            <a:extLst>
              <a:ext uri="{FF2B5EF4-FFF2-40B4-BE49-F238E27FC236}">
                <a16:creationId xmlns:a16="http://schemas.microsoft.com/office/drawing/2014/main" id="{54D04ADA-2C5A-1164-5FE3-BE89F671191E}"/>
              </a:ext>
            </a:extLst>
          </p:cNvPr>
          <p:cNvSpPr txBox="1"/>
          <p:nvPr/>
        </p:nvSpPr>
        <p:spPr>
          <a:xfrm>
            <a:off x="9704765" y="5474545"/>
            <a:ext cx="19979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Suggerisci 5 battute adatte all'ufficio.</a:t>
            </a:r>
            <a:endParaRPr kumimoji="0" lang="en-US" sz="1100" b="1" i="0" u="none" strike="noStrike" kern="1200" cap="none" spc="0" normalizeH="0" baseline="0" noProof="0">
              <a:ln>
                <a:noFill/>
              </a:ln>
              <a:solidFill>
                <a:prstClr val="black"/>
              </a:solidFill>
              <a:effectLst/>
              <a:uLnTx/>
              <a:uFillTx/>
              <a:latin typeface="Segoe UI"/>
              <a:ea typeface="+mn-ea"/>
              <a:cs typeface="+mn-cs"/>
            </a:endParaRPr>
          </a:p>
        </p:txBody>
      </p:sp>
      <p:pic>
        <p:nvPicPr>
          <p:cNvPr id="40" name="Graphic 39">
            <a:extLst>
              <a:ext uri="{FF2B5EF4-FFF2-40B4-BE49-F238E27FC236}">
                <a16:creationId xmlns:a16="http://schemas.microsoft.com/office/drawing/2014/main" id="{9CECA8D0-108E-C8F4-B8B0-63851743527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7812" y="5514316"/>
            <a:ext cx="163426" cy="163426"/>
          </a:xfrm>
          <a:prstGeom prst="rect">
            <a:avLst/>
          </a:prstGeom>
        </p:spPr>
      </p:pic>
      <p:sp useBgFill="1">
        <p:nvSpPr>
          <p:cNvPr id="41" name="Rounded Rectangle 1">
            <a:extLst>
              <a:ext uri="{FF2B5EF4-FFF2-40B4-BE49-F238E27FC236}">
                <a16:creationId xmlns:a16="http://schemas.microsoft.com/office/drawing/2014/main" id="{DC7290CC-2E2A-1FCA-B06A-BAF243CD1C2D}"/>
              </a:ext>
              <a:ext uri="{C183D7F6-B498-43B3-948B-1728B52AA6E4}">
                <adec:decorative xmlns:adec="http://schemas.microsoft.com/office/drawing/2017/decorative" val="1"/>
              </a:ext>
            </a:extLst>
          </p:cNvPr>
          <p:cNvSpPr/>
          <p:nvPr/>
        </p:nvSpPr>
        <p:spPr bwMode="auto">
          <a:xfrm>
            <a:off x="5027366"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2" name="TextBox 41">
            <a:extLst>
              <a:ext uri="{FF2B5EF4-FFF2-40B4-BE49-F238E27FC236}">
                <a16:creationId xmlns:a16="http://schemas.microsoft.com/office/drawing/2014/main" id="{1E96771B-A030-237F-93EE-9E03582445B1}"/>
              </a:ext>
            </a:extLst>
          </p:cNvPr>
          <p:cNvSpPr txBox="1"/>
          <p:nvPr/>
        </p:nvSpPr>
        <p:spPr>
          <a:xfrm>
            <a:off x="5148286" y="1689478"/>
            <a:ext cx="1932245" cy="60529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Riassumi un documento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Semplifica un documento lungo, un articolo o un PDF.</a:t>
            </a:r>
          </a:p>
        </p:txBody>
      </p:sp>
      <p:sp>
        <p:nvSpPr>
          <p:cNvPr id="43" name="TextBox 42">
            <a:extLst>
              <a:ext uri="{FF2B5EF4-FFF2-40B4-BE49-F238E27FC236}">
                <a16:creationId xmlns:a16="http://schemas.microsoft.com/office/drawing/2014/main" id="{C0F43274-BC8A-A3E9-93D1-5038E19238D3}"/>
              </a:ext>
            </a:extLst>
          </p:cNvPr>
          <p:cNvSpPr txBox="1"/>
          <p:nvPr/>
        </p:nvSpPr>
        <p:spPr>
          <a:xfrm>
            <a:off x="6789135"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4" name="TextBox 43">
            <a:extLst>
              <a:ext uri="{FF2B5EF4-FFF2-40B4-BE49-F238E27FC236}">
                <a16:creationId xmlns:a16="http://schemas.microsoft.com/office/drawing/2014/main" id="{38100CBB-CB8D-0EC2-2494-C5FB81188A2D}"/>
              </a:ext>
            </a:extLst>
          </p:cNvPr>
          <p:cNvSpPr txBox="1"/>
          <p:nvPr/>
        </p:nvSpPr>
        <p:spPr>
          <a:xfrm>
            <a:off x="5187981" y="2878926"/>
            <a:ext cx="196350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Forniscimi un elenco puntato dei punti chiave tratti da &lt;inserisci file&gt;.</a:t>
            </a:r>
          </a:p>
        </p:txBody>
      </p:sp>
      <p:pic>
        <p:nvPicPr>
          <p:cNvPr id="45" name="Graphic 44">
            <a:extLst>
              <a:ext uri="{FF2B5EF4-FFF2-40B4-BE49-F238E27FC236}">
                <a16:creationId xmlns:a16="http://schemas.microsoft.com/office/drawing/2014/main" id="{F90F483D-DD7E-D76B-6361-C871F384241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3658" y="2914664"/>
            <a:ext cx="163426" cy="163426"/>
          </a:xfrm>
          <a:prstGeom prst="rect">
            <a:avLst/>
          </a:prstGeom>
        </p:spPr>
      </p:pic>
      <p:sp useBgFill="1">
        <p:nvSpPr>
          <p:cNvPr id="46" name="Rounded Rectangle 1">
            <a:extLst>
              <a:ext uri="{FF2B5EF4-FFF2-40B4-BE49-F238E27FC236}">
                <a16:creationId xmlns:a16="http://schemas.microsoft.com/office/drawing/2014/main" id="{156DEEB7-041F-983A-DF92-B29236C4C1C0}"/>
              </a:ext>
              <a:ext uri="{C183D7F6-B498-43B3-948B-1728B52AA6E4}">
                <adec:decorative xmlns:adec="http://schemas.microsoft.com/office/drawing/2017/decorative" val="1"/>
              </a:ext>
            </a:extLst>
          </p:cNvPr>
          <p:cNvSpPr/>
          <p:nvPr/>
        </p:nvSpPr>
        <p:spPr bwMode="auto">
          <a:xfrm>
            <a:off x="7288413"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7" name="TextBox 46">
            <a:extLst>
              <a:ext uri="{FF2B5EF4-FFF2-40B4-BE49-F238E27FC236}">
                <a16:creationId xmlns:a16="http://schemas.microsoft.com/office/drawing/2014/main" id="{ED9F78E9-9C88-011B-5D52-73A9E67D671B}"/>
              </a:ext>
            </a:extLst>
          </p:cNvPr>
          <p:cNvSpPr txBox="1"/>
          <p:nvPr/>
        </p:nvSpPr>
        <p:spPr>
          <a:xfrm>
            <a:off x="7409333" y="4160700"/>
            <a:ext cx="1895429" cy="605294"/>
          </a:xfrm>
          <a:prstGeom prst="rect">
            <a:avLst/>
          </a:prstGeom>
          <a:noFill/>
        </p:spPr>
        <p:txBody>
          <a:bodyPr wrap="square">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Tradurre un messaggio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Leggi e scrivi contenuti in altre lingue.</a:t>
            </a:r>
          </a:p>
        </p:txBody>
      </p:sp>
      <p:sp>
        <p:nvSpPr>
          <p:cNvPr id="48" name="TextBox 47">
            <a:extLst>
              <a:ext uri="{FF2B5EF4-FFF2-40B4-BE49-F238E27FC236}">
                <a16:creationId xmlns:a16="http://schemas.microsoft.com/office/drawing/2014/main" id="{64B4E477-8677-B58B-4624-CFAC5AABC993}"/>
              </a:ext>
            </a:extLst>
          </p:cNvPr>
          <p:cNvSpPr txBox="1"/>
          <p:nvPr/>
        </p:nvSpPr>
        <p:spPr>
          <a:xfrm>
            <a:off x="9050182"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TextBox 48">
            <a:extLst>
              <a:ext uri="{FF2B5EF4-FFF2-40B4-BE49-F238E27FC236}">
                <a16:creationId xmlns:a16="http://schemas.microsoft.com/office/drawing/2014/main" id="{B9CD8385-8BAC-D8B4-33E5-B70D8D7669BB}"/>
              </a:ext>
            </a:extLst>
          </p:cNvPr>
          <p:cNvSpPr txBox="1"/>
          <p:nvPr/>
        </p:nvSpPr>
        <p:spPr>
          <a:xfrm>
            <a:off x="7440257" y="5474545"/>
            <a:ext cx="19131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Traduci il seguente testo in francese: [testo].</a:t>
            </a:r>
          </a:p>
        </p:txBody>
      </p:sp>
      <p:pic>
        <p:nvPicPr>
          <p:cNvPr id="50" name="Graphic 49">
            <a:extLst>
              <a:ext uri="{FF2B5EF4-FFF2-40B4-BE49-F238E27FC236}">
                <a16:creationId xmlns:a16="http://schemas.microsoft.com/office/drawing/2014/main" id="{2B8FB4B3-C007-5590-A7B5-CCD769BF2E6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5773" y="5509213"/>
            <a:ext cx="163426" cy="163426"/>
          </a:xfrm>
          <a:prstGeom prst="rect">
            <a:avLst/>
          </a:prstGeom>
        </p:spPr>
      </p:pic>
      <p:sp useBgFill="1">
        <p:nvSpPr>
          <p:cNvPr id="52" name="Rounded Rectangle 1">
            <a:extLst>
              <a:ext uri="{FF2B5EF4-FFF2-40B4-BE49-F238E27FC236}">
                <a16:creationId xmlns:a16="http://schemas.microsoft.com/office/drawing/2014/main" id="{962ADDE8-8010-B592-E740-8CC0B6DD1494}"/>
              </a:ext>
              <a:ext uri="{C183D7F6-B498-43B3-948B-1728B52AA6E4}">
                <adec:decorative xmlns:adec="http://schemas.microsoft.com/office/drawing/2017/decorative" val="1"/>
              </a:ext>
            </a:extLst>
          </p:cNvPr>
          <p:cNvSpPr/>
          <p:nvPr/>
        </p:nvSpPr>
        <p:spPr bwMode="auto">
          <a:xfrm>
            <a:off x="2766319"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CB4BC0D0-D620-3EAE-5864-61693A0D5A20}"/>
              </a:ext>
            </a:extLst>
          </p:cNvPr>
          <p:cNvSpPr txBox="1"/>
          <p:nvPr/>
        </p:nvSpPr>
        <p:spPr>
          <a:xfrm>
            <a:off x="2887238" y="4160700"/>
            <a:ext cx="1972597" cy="60529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Impara qualcosa di nuovo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0" i="0" u="none" strike="noStrike" kern="1200" cap="none" spc="0" normalizeH="0" baseline="0" noProof="0">
                <a:ln>
                  <a:noFill/>
                </a:ln>
                <a:solidFill>
                  <a:prstClr val="black"/>
                </a:solidFill>
                <a:effectLst/>
                <a:uLnTx/>
                <a:uFillTx/>
                <a:latin typeface="Segoe UI"/>
                <a:ea typeface="+mn-ea"/>
                <a:cs typeface="+mn-cs"/>
              </a:rPr>
              <a:t>Impara rapidamente nuove abilità e argomenti.</a:t>
            </a:r>
          </a:p>
        </p:txBody>
      </p:sp>
      <p:sp>
        <p:nvSpPr>
          <p:cNvPr id="54" name="TextBox 53">
            <a:extLst>
              <a:ext uri="{FF2B5EF4-FFF2-40B4-BE49-F238E27FC236}">
                <a16:creationId xmlns:a16="http://schemas.microsoft.com/office/drawing/2014/main" id="{41AA1E28-CAAD-EF89-C269-2BC718298893}"/>
              </a:ext>
            </a:extLst>
          </p:cNvPr>
          <p:cNvSpPr txBox="1"/>
          <p:nvPr/>
        </p:nvSpPr>
        <p:spPr>
          <a:xfrm>
            <a:off x="4528088"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5" name="TextBox 54">
            <a:extLst>
              <a:ext uri="{FF2B5EF4-FFF2-40B4-BE49-F238E27FC236}">
                <a16:creationId xmlns:a16="http://schemas.microsoft.com/office/drawing/2014/main" id="{E32FC149-493B-5235-186D-FCC4B6976A77}"/>
              </a:ext>
            </a:extLst>
          </p:cNvPr>
          <p:cNvSpPr txBox="1"/>
          <p:nvPr/>
        </p:nvSpPr>
        <p:spPr>
          <a:xfrm>
            <a:off x="2923749" y="5434432"/>
            <a:ext cx="2013099"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it-it" sz="900" b="1" i="0" u="none" strike="noStrike" kern="1200" cap="none" spc="0" normalizeH="0" baseline="0" noProof="0">
                <a:ln>
                  <a:noFill/>
                </a:ln>
                <a:solidFill>
                  <a:prstClr val="black"/>
                </a:solidFill>
                <a:effectLst/>
                <a:uLnTx/>
                <a:uFillTx/>
                <a:latin typeface="Segoe UI"/>
                <a:ea typeface="+mn-ea"/>
                <a:cs typeface="+mn-cs"/>
              </a:rPr>
              <a:t>Spiega come funziona un modello linguistico di grandi dimensioni in termini semplici.</a:t>
            </a:r>
            <a:endParaRPr kumimoji="0" lang="en-US" sz="1100" b="1" i="0" u="none" strike="noStrike" kern="1200" cap="none" spc="0" normalizeH="0" baseline="0" noProof="0">
              <a:ln>
                <a:noFill/>
              </a:ln>
              <a:solidFill>
                <a:prstClr val="black"/>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F180C370-ADD4-79DB-92C8-EAF9B5863AB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692" y="5476508"/>
            <a:ext cx="163426" cy="163426"/>
          </a:xfrm>
          <a:prstGeom prst="rect">
            <a:avLst/>
          </a:prstGeom>
        </p:spPr>
      </p:pic>
      <p:pic>
        <p:nvPicPr>
          <p:cNvPr id="57" name="Picture 56">
            <a:extLst>
              <a:ext uri="{FF2B5EF4-FFF2-40B4-BE49-F238E27FC236}">
                <a16:creationId xmlns:a16="http://schemas.microsoft.com/office/drawing/2014/main" id="{7C2925DD-221F-B506-412B-962B568CD9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305170"/>
            <a:ext cx="318387" cy="280446"/>
          </a:xfrm>
          <a:prstGeom prst="rect">
            <a:avLst/>
          </a:prstGeom>
        </p:spPr>
      </p:pic>
      <p:pic>
        <p:nvPicPr>
          <p:cNvPr id="58" name="Picture 57">
            <a:extLst>
              <a:ext uri="{FF2B5EF4-FFF2-40B4-BE49-F238E27FC236}">
                <a16:creationId xmlns:a16="http://schemas.microsoft.com/office/drawing/2014/main" id="{6684EC7F-7F99-8BE1-355A-9AE3EABA04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305170"/>
            <a:ext cx="318387" cy="280446"/>
          </a:xfrm>
          <a:prstGeom prst="rect">
            <a:avLst/>
          </a:prstGeom>
        </p:spPr>
      </p:pic>
      <p:pic>
        <p:nvPicPr>
          <p:cNvPr id="59" name="Picture 58">
            <a:extLst>
              <a:ext uri="{FF2B5EF4-FFF2-40B4-BE49-F238E27FC236}">
                <a16:creationId xmlns:a16="http://schemas.microsoft.com/office/drawing/2014/main" id="{BA8D0EDA-267F-31C5-C82F-CB74C713B2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305170"/>
            <a:ext cx="318387" cy="280446"/>
          </a:xfrm>
          <a:prstGeom prst="rect">
            <a:avLst/>
          </a:prstGeom>
        </p:spPr>
      </p:pic>
      <p:pic>
        <p:nvPicPr>
          <p:cNvPr id="60" name="Picture 59">
            <a:extLst>
              <a:ext uri="{FF2B5EF4-FFF2-40B4-BE49-F238E27FC236}">
                <a16:creationId xmlns:a16="http://schemas.microsoft.com/office/drawing/2014/main" id="{BEF9B6FE-ABF7-8101-D8FE-39C0239E3F1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305170"/>
            <a:ext cx="318387" cy="280446"/>
          </a:xfrm>
          <a:prstGeom prst="rect">
            <a:avLst/>
          </a:prstGeom>
        </p:spPr>
      </p:pic>
      <p:pic>
        <p:nvPicPr>
          <p:cNvPr id="61" name="Picture 60">
            <a:extLst>
              <a:ext uri="{FF2B5EF4-FFF2-40B4-BE49-F238E27FC236}">
                <a16:creationId xmlns:a16="http://schemas.microsoft.com/office/drawing/2014/main" id="{5E16BCA0-94FF-A8AC-7714-0026DA9E69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305170"/>
            <a:ext cx="318387" cy="280446"/>
          </a:xfrm>
          <a:prstGeom prst="rect">
            <a:avLst/>
          </a:prstGeom>
        </p:spPr>
      </p:pic>
      <p:pic>
        <p:nvPicPr>
          <p:cNvPr id="62" name="Picture 61">
            <a:extLst>
              <a:ext uri="{FF2B5EF4-FFF2-40B4-BE49-F238E27FC236}">
                <a16:creationId xmlns:a16="http://schemas.microsoft.com/office/drawing/2014/main" id="{377A60C5-9584-E4E9-390E-806A284CBA1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786975"/>
            <a:ext cx="318387" cy="280446"/>
          </a:xfrm>
          <a:prstGeom prst="rect">
            <a:avLst/>
          </a:prstGeom>
        </p:spPr>
      </p:pic>
      <p:pic>
        <p:nvPicPr>
          <p:cNvPr id="63" name="Picture 62">
            <a:extLst>
              <a:ext uri="{FF2B5EF4-FFF2-40B4-BE49-F238E27FC236}">
                <a16:creationId xmlns:a16="http://schemas.microsoft.com/office/drawing/2014/main" id="{95B33245-C7C1-CA99-FA97-1E48281FEB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786975"/>
            <a:ext cx="318387" cy="280446"/>
          </a:xfrm>
          <a:prstGeom prst="rect">
            <a:avLst/>
          </a:prstGeom>
        </p:spPr>
      </p:pic>
      <p:pic>
        <p:nvPicPr>
          <p:cNvPr id="64" name="Picture 63">
            <a:extLst>
              <a:ext uri="{FF2B5EF4-FFF2-40B4-BE49-F238E27FC236}">
                <a16:creationId xmlns:a16="http://schemas.microsoft.com/office/drawing/2014/main" id="{3A919941-DD95-729D-FB35-35469C73CE9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786975"/>
            <a:ext cx="318387" cy="280446"/>
          </a:xfrm>
          <a:prstGeom prst="rect">
            <a:avLst/>
          </a:prstGeom>
        </p:spPr>
      </p:pic>
      <p:pic>
        <p:nvPicPr>
          <p:cNvPr id="65" name="Picture 64">
            <a:extLst>
              <a:ext uri="{FF2B5EF4-FFF2-40B4-BE49-F238E27FC236}">
                <a16:creationId xmlns:a16="http://schemas.microsoft.com/office/drawing/2014/main" id="{EA0400F8-1C4C-2EBB-C429-F4C8A51DBA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786975"/>
            <a:ext cx="318387" cy="280446"/>
          </a:xfrm>
          <a:prstGeom prst="rect">
            <a:avLst/>
          </a:prstGeom>
        </p:spPr>
      </p:pic>
    </p:spTree>
    <p:extLst>
      <p:ext uri="{BB962C8B-B14F-4D97-AF65-F5344CB8AC3E}">
        <p14:creationId xmlns:p14="http://schemas.microsoft.com/office/powerpoint/2010/main" val="193398719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14DCA-6580-EEE0-8DE4-5A250607F2F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E005E09-49BB-4D90-00B3-5F0349235699}"/>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2619C97F-974A-5AE0-1807-E18B7F2D3EB6}"/>
              </a:ext>
            </a:extLst>
          </p:cNvPr>
          <p:cNvSpPr>
            <a:spLocks noGrp="1"/>
          </p:cNvSpPr>
          <p:nvPr>
            <p:ph type="title"/>
          </p:nvPr>
        </p:nvSpPr>
        <p:spPr>
          <a:xfrm>
            <a:off x="589280" y="605657"/>
            <a:ext cx="3133056" cy="1939850"/>
          </a:xfrm>
        </p:spPr>
        <p:txBody>
          <a:bodyPr/>
          <a:lstStyle/>
          <a:p>
            <a:r>
              <a:rPr lang="it-IT"/>
              <a:t>Accelera l’adozione di </a:t>
            </a:r>
            <a:r>
              <a:rPr lang="it-IT" err="1"/>
              <a:t>Copilot</a:t>
            </a:r>
            <a:r>
              <a:rPr lang="it-IT"/>
              <a:t> Chat</a:t>
            </a:r>
            <a:endParaRPr lang="it-it"/>
          </a:p>
        </p:txBody>
      </p:sp>
      <p:sp>
        <p:nvSpPr>
          <p:cNvPr id="12" name="TextBox 11">
            <a:extLst>
              <a:ext uri="{FF2B5EF4-FFF2-40B4-BE49-F238E27FC236}">
                <a16:creationId xmlns:a16="http://schemas.microsoft.com/office/drawing/2014/main" id="{CA6ECCC6-F677-C10F-C2E9-6D5F91D3A9B1}"/>
              </a:ext>
            </a:extLst>
          </p:cNvPr>
          <p:cNvSpPr txBox="1"/>
          <p:nvPr/>
        </p:nvSpPr>
        <p:spPr>
          <a:xfrm>
            <a:off x="8885583" y="236325"/>
            <a:ext cx="2984772" cy="369332"/>
          </a:xfrm>
          <a:prstGeom prst="rect">
            <a:avLst/>
          </a:prstGeom>
          <a:noFill/>
        </p:spPr>
        <p:txBody>
          <a:bodyPr wrap="square">
            <a:spAutoFit/>
          </a:bodyPr>
          <a:lstStyle/>
          <a:p>
            <a:pPr algn="r"/>
            <a:r>
              <a:rPr lang="it-IT" sz="1800">
                <a:solidFill>
                  <a:schemeClr val="bg1"/>
                </a:solidFill>
                <a:latin typeface="Segoe Sans Text"/>
                <a:hlinkClick r:id="rId3">
                  <a:extLst>
                    <a:ext uri="{A12FA001-AC4F-418D-AE19-62706E023703}">
                      <ahyp:hlinkClr xmlns:ahyp="http://schemas.microsoft.com/office/drawing/2018/hyperlinkcolor" val="tx"/>
                    </a:ext>
                  </a:extLst>
                </a:hlinkClick>
              </a:rPr>
              <a:t>aka.ms/</a:t>
            </a:r>
            <a:r>
              <a:rPr lang="it-IT" sz="1800" err="1">
                <a:solidFill>
                  <a:schemeClr val="bg1"/>
                </a:solidFill>
                <a:latin typeface="Segoe Sans Text"/>
                <a:hlinkClick r:id="rId3">
                  <a:extLst>
                    <a:ext uri="{A12FA001-AC4F-418D-AE19-62706E023703}">
                      <ahyp:hlinkClr xmlns:ahyp="http://schemas.microsoft.com/office/drawing/2018/hyperlinkcolor" val="tx"/>
                    </a:ext>
                  </a:extLst>
                </a:hlinkClick>
              </a:rPr>
              <a:t>CopilotChatPerTutti</a:t>
            </a:r>
            <a:endParaRPr lang="en-US" sz="1800">
              <a:solidFill>
                <a:schemeClr val="bg1"/>
              </a:solidFill>
            </a:endParaRPr>
          </a:p>
        </p:txBody>
      </p:sp>
      <p:sp>
        <p:nvSpPr>
          <p:cNvPr id="16" name="TextBox 15">
            <a:extLst>
              <a:ext uri="{FF2B5EF4-FFF2-40B4-BE49-F238E27FC236}">
                <a16:creationId xmlns:a16="http://schemas.microsoft.com/office/drawing/2014/main" id="{501B82D3-A586-D2C0-8837-4FD70E550DA9}"/>
              </a:ext>
            </a:extLst>
          </p:cNvPr>
          <p:cNvSpPr txBox="1"/>
          <p:nvPr/>
        </p:nvSpPr>
        <p:spPr>
          <a:xfrm>
            <a:off x="518910" y="2701115"/>
            <a:ext cx="3421912" cy="4600490"/>
          </a:xfrm>
          <a:prstGeom prst="rect">
            <a:avLst/>
          </a:prstGeom>
          <a:noFill/>
        </p:spPr>
        <p:txBody>
          <a:bodyPr wrap="square">
            <a:spAutoFit/>
          </a:bodyPr>
          <a:lstStyle/>
          <a:p>
            <a:r>
              <a:rPr lang="it-IT" sz="1600">
                <a:solidFill>
                  <a:schemeClr val="bg1">
                    <a:lumMod val="85000"/>
                  </a:schemeClr>
                </a:solidFill>
                <a:latin typeface="SegoeUI"/>
              </a:rPr>
              <a:t>Un hub di contenuti per passare dalla scoperta alla adozione concreta di </a:t>
            </a:r>
            <a:r>
              <a:rPr lang="it-IT" sz="1600" err="1">
                <a:solidFill>
                  <a:schemeClr val="bg1">
                    <a:lumMod val="85000"/>
                  </a:schemeClr>
                </a:solidFill>
                <a:latin typeface="SegoeUI"/>
              </a:rPr>
              <a:t>Copilot</a:t>
            </a:r>
            <a:r>
              <a:rPr lang="it-IT" sz="1600">
                <a:solidFill>
                  <a:schemeClr val="bg1">
                    <a:lumMod val="85000"/>
                  </a:schemeClr>
                </a:solidFill>
                <a:latin typeface="SegoeUI"/>
              </a:rPr>
              <a:t> Chat, con formazione, kit di supporto, casi d’uso e storie di successo.</a:t>
            </a:r>
          </a:p>
          <a:p>
            <a:endParaRPr lang="it-IT" sz="1600">
              <a:solidFill>
                <a:schemeClr val="bg1">
                  <a:lumMod val="85000"/>
                </a:schemeClr>
              </a:solidFill>
              <a:latin typeface="SegoeUI"/>
            </a:endParaRPr>
          </a:p>
          <a:p>
            <a:r>
              <a:rPr lang="it-IT" sz="1600" b="1">
                <a:solidFill>
                  <a:schemeClr val="bg1">
                    <a:lumMod val="85000"/>
                  </a:schemeClr>
                </a:solidFill>
                <a:latin typeface="SegoeUI"/>
              </a:rPr>
              <a:t>Video formativi</a:t>
            </a:r>
          </a:p>
          <a:p>
            <a:r>
              <a:rPr lang="it-IT" sz="1600">
                <a:solidFill>
                  <a:schemeClr val="bg1">
                    <a:lumMod val="85000"/>
                  </a:schemeClr>
                </a:solidFill>
                <a:latin typeface="SegoeUI"/>
              </a:rPr>
              <a:t>Un modello semplice, modulare e flessibile, basato su brevi video pillole on-demand.​</a:t>
            </a:r>
          </a:p>
          <a:p>
            <a:endParaRPr lang="it-IT" sz="1600">
              <a:solidFill>
                <a:schemeClr val="bg1">
                  <a:lumMod val="85000"/>
                </a:schemeClr>
              </a:solidFill>
              <a:latin typeface="SegoeUI"/>
            </a:endParaRPr>
          </a:p>
          <a:p>
            <a:r>
              <a:rPr lang="it-IT" sz="1600" b="1">
                <a:solidFill>
                  <a:schemeClr val="bg1">
                    <a:lumMod val="85000"/>
                  </a:schemeClr>
                </a:solidFill>
                <a:latin typeface="SegoeUI"/>
              </a:rPr>
              <a:t>Fast Adoption Kit </a:t>
            </a:r>
          </a:p>
          <a:p>
            <a:r>
              <a:rPr lang="it-IT" sz="1600">
                <a:solidFill>
                  <a:schemeClr val="bg1">
                    <a:lumMod val="85000"/>
                  </a:schemeClr>
                </a:solidFill>
                <a:latin typeface="SegoeUI"/>
              </a:rPr>
              <a:t>per supportare un percorso guidato di introduzione di </a:t>
            </a:r>
            <a:r>
              <a:rPr lang="it-IT" sz="1600" err="1">
                <a:solidFill>
                  <a:schemeClr val="bg1">
                    <a:lumMod val="85000"/>
                  </a:schemeClr>
                </a:solidFill>
                <a:latin typeface="SegoeUI"/>
              </a:rPr>
              <a:t>Copilot</a:t>
            </a:r>
            <a:r>
              <a:rPr lang="it-IT" sz="1600">
                <a:solidFill>
                  <a:schemeClr val="bg1">
                    <a:lumMod val="85000"/>
                  </a:schemeClr>
                </a:solidFill>
                <a:latin typeface="SegoeUI"/>
              </a:rPr>
              <a:t> Chat nella organizzazione.</a:t>
            </a:r>
          </a:p>
          <a:p>
            <a:endParaRPr lang="it-IT">
              <a:solidFill>
                <a:schemeClr val="bg1">
                  <a:lumMod val="85000"/>
                </a:schemeClr>
              </a:solidFill>
              <a:latin typeface="SegoeUI"/>
            </a:endParaRPr>
          </a:p>
          <a:p>
            <a:endParaRPr lang="it-IT">
              <a:solidFill>
                <a:schemeClr val="bg1">
                  <a:lumMod val="85000"/>
                </a:schemeClr>
              </a:solidFill>
              <a:latin typeface="SegoeUI"/>
            </a:endParaRPr>
          </a:p>
          <a:p>
            <a:endParaRPr lang="en-US">
              <a:solidFill>
                <a:schemeClr val="bg1">
                  <a:lumMod val="85000"/>
                </a:schemeClr>
              </a:solidFill>
            </a:endParaRPr>
          </a:p>
        </p:txBody>
      </p:sp>
      <p:pic>
        <p:nvPicPr>
          <p:cNvPr id="4" name="Picture 3">
            <a:extLst>
              <a:ext uri="{FF2B5EF4-FFF2-40B4-BE49-F238E27FC236}">
                <a16:creationId xmlns:a16="http://schemas.microsoft.com/office/drawing/2014/main" id="{391EF45D-DF3E-543F-E53F-7888510DF7B4}"/>
              </a:ext>
            </a:extLst>
          </p:cNvPr>
          <p:cNvPicPr>
            <a:picLocks noChangeAspect="1"/>
          </p:cNvPicPr>
          <p:nvPr/>
        </p:nvPicPr>
        <p:blipFill>
          <a:blip r:embed="rId4"/>
          <a:stretch>
            <a:fillRect/>
          </a:stretch>
        </p:blipFill>
        <p:spPr>
          <a:xfrm>
            <a:off x="4574272" y="933317"/>
            <a:ext cx="7353815" cy="4374177"/>
          </a:xfrm>
          <a:prstGeom prst="roundRect">
            <a:avLst>
              <a:gd name="adj" fmla="val 2181"/>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DAF9F1B2-33F2-E2F8-5C79-A410E504C270}"/>
              </a:ext>
            </a:extLst>
          </p:cNvPr>
          <p:cNvSpPr txBox="1"/>
          <p:nvPr/>
        </p:nvSpPr>
        <p:spPr>
          <a:xfrm>
            <a:off x="4833804" y="236325"/>
            <a:ext cx="2640422" cy="369332"/>
          </a:xfrm>
          <a:prstGeom prst="rect">
            <a:avLst/>
          </a:prstGeom>
          <a:noFill/>
        </p:spPr>
        <p:txBody>
          <a:bodyPr wrap="square">
            <a:spAutoFit/>
          </a:bodyPr>
          <a:lstStyle/>
          <a:p>
            <a:r>
              <a:rPr lang="it-IT" sz="1800" b="1" i="0" u="sng" strike="noStrike" spc="0">
                <a:solidFill>
                  <a:schemeClr val="bg1"/>
                </a:solidFill>
                <a:effectLst/>
                <a:latin typeface="Segoe Sans Display Semilight" pitchFamily="2" charset="0"/>
                <a:cs typeface="Segoe Sans Display Semilight" pitchFamily="2" charset="0"/>
                <a:hlinkClick r:id="rId5">
                  <a:extLst>
                    <a:ext uri="{A12FA001-AC4F-418D-AE19-62706E023703}">
                      <ahyp:hlinkClr xmlns:ahyp="http://schemas.microsoft.com/office/drawing/2018/hyperlinkcolor" val="tx"/>
                    </a:ext>
                  </a:extLst>
                </a:hlinkClick>
              </a:rPr>
              <a:t>aka.ms/</a:t>
            </a:r>
            <a:r>
              <a:rPr lang="it-IT" sz="1800" b="1" i="0" u="sng" strike="noStrike" spc="0" err="1">
                <a:solidFill>
                  <a:schemeClr val="bg1"/>
                </a:solidFill>
                <a:effectLst/>
                <a:latin typeface="Segoe Sans Display Semilight" pitchFamily="2" charset="0"/>
                <a:cs typeface="Segoe Sans Display Semilight" pitchFamily="2" charset="0"/>
                <a:hlinkClick r:id="rId5">
                  <a:extLst>
                    <a:ext uri="{A12FA001-AC4F-418D-AE19-62706E023703}">
                      <ahyp:hlinkClr xmlns:ahyp="http://schemas.microsoft.com/office/drawing/2018/hyperlinkcolor" val="tx"/>
                    </a:ext>
                  </a:extLst>
                </a:hlinkClick>
              </a:rPr>
              <a:t>CopilotChatPills</a:t>
            </a:r>
            <a:endParaRPr lang="en-US" sz="2400">
              <a:solidFill>
                <a:schemeClr val="bg1"/>
              </a:solidFill>
              <a:latin typeface="Segoe Sans Display Semilight" pitchFamily="2" charset="0"/>
              <a:cs typeface="Segoe Sans Display Semilight" pitchFamily="2" charset="0"/>
            </a:endParaRPr>
          </a:p>
        </p:txBody>
      </p:sp>
    </p:spTree>
    <p:extLst>
      <p:ext uri="{BB962C8B-B14F-4D97-AF65-F5344CB8AC3E}">
        <p14:creationId xmlns:p14="http://schemas.microsoft.com/office/powerpoint/2010/main" val="894485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Codice QR su sfondo bi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Immagine sfocata di un cielo blu e arancione&#10;&#10;I contenuti generati dall'IA possono non essere corretti.">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1255728"/>
          </a:xfrm>
          <a:prstGeom prst="rect">
            <a:avLst/>
          </a:prstGeom>
          <a:noFill/>
          <a:ln>
            <a:noFill/>
            <a:prstDash/>
          </a:ln>
          <a:effectLst/>
        </p:spPr>
        <p:txBody>
          <a:bodyPr wrap="square">
            <a:spAutoFit/>
          </a:bodyPr>
          <a:lstStyle/>
          <a:p>
            <a:pPr algn="ctr">
              <a:lnSpc>
                <a:spcPct val="90000"/>
              </a:lnSpc>
              <a:spcAft>
                <a:spcPts val="1800"/>
              </a:spcAft>
            </a:pP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a:t>
            </a: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il sito Customer Hub</a:t>
            </a: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per prossime sessioni, aggiornamenti e contenuti </a:t>
            </a:r>
            <a:b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on-demand!</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it-it"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it-it"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A787-981B-1C3A-35A4-93AC1D418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52CF3-FBEF-0174-A0F6-A32FBA35227A}"/>
              </a:ext>
            </a:extLst>
          </p:cNvPr>
          <p:cNvSpPr>
            <a:spLocks noGrp="1"/>
          </p:cNvSpPr>
          <p:nvPr>
            <p:ph type="title"/>
          </p:nvPr>
        </p:nvSpPr>
        <p:spPr>
          <a:xfrm>
            <a:off x="155126" y="-639434"/>
            <a:ext cx="11018520" cy="430887"/>
          </a:xfrm>
        </p:spPr>
        <p:txBody>
          <a:bodyPr/>
          <a:lstStyle/>
          <a:p>
            <a:r>
              <a:rPr lang="it-it"/>
              <a:t>Animazione della Galleria di Prompt</a:t>
            </a:r>
          </a:p>
        </p:txBody>
      </p:sp>
      <p:pic>
        <p:nvPicPr>
          <p:cNvPr id="4" name="CopilotChatPills">
            <a:hlinkClick r:id="" action="ppaction://media"/>
            <a:extLst>
              <a:ext uri="{FF2B5EF4-FFF2-40B4-BE49-F238E27FC236}">
                <a16:creationId xmlns:a16="http://schemas.microsoft.com/office/drawing/2014/main" id="{915BC1BC-81E4-8522-74C1-77F2E48BFB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553"/>
            <a:ext cx="12192000" cy="6858000"/>
          </a:xfrm>
          <a:prstGeom prst="rect">
            <a:avLst/>
          </a:prstGeom>
        </p:spPr>
      </p:pic>
    </p:spTree>
    <p:extLst>
      <p:ext uri="{BB962C8B-B14F-4D97-AF65-F5344CB8AC3E}">
        <p14:creationId xmlns:p14="http://schemas.microsoft.com/office/powerpoint/2010/main" val="288764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A787-981B-1C3A-35A4-93AC1D418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52CF3-FBEF-0174-A0F6-A32FBA35227A}"/>
              </a:ext>
            </a:extLst>
          </p:cNvPr>
          <p:cNvSpPr>
            <a:spLocks noGrp="1"/>
          </p:cNvSpPr>
          <p:nvPr>
            <p:ph type="title"/>
          </p:nvPr>
        </p:nvSpPr>
        <p:spPr>
          <a:xfrm>
            <a:off x="155126" y="-639434"/>
            <a:ext cx="11018520" cy="430887"/>
          </a:xfrm>
        </p:spPr>
        <p:txBody>
          <a:bodyPr/>
          <a:lstStyle/>
          <a:p>
            <a:r>
              <a:rPr lang="it-it"/>
              <a:t>Animazione della Galleria di Prompt</a:t>
            </a:r>
          </a:p>
        </p:txBody>
      </p:sp>
      <p:pic>
        <p:nvPicPr>
          <p:cNvPr id="3" name="Copilot Chat FastAdoptionKit">
            <a:hlinkClick r:id="" action="ppaction://media"/>
            <a:extLst>
              <a:ext uri="{FF2B5EF4-FFF2-40B4-BE49-F238E27FC236}">
                <a16:creationId xmlns:a16="http://schemas.microsoft.com/office/drawing/2014/main" id="{A3975F2B-BC09-3A2E-97FD-779DCA4FF7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1220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424370" cy="1939850"/>
          </a:xfrm>
        </p:spPr>
        <p:txBody>
          <a:bodyPr/>
          <a:lstStyle/>
          <a:p>
            <a:r>
              <a:rPr lang="it-it" sz="1400">
                <a:solidFill>
                  <a:schemeClr val="bg1"/>
                </a:solidFill>
                <a:latin typeface="Segoe Sans Display "/>
              </a:rPr>
              <a:t>Scopri e condividi i prompt di Copilot Chat</a:t>
            </a:r>
            <a:br>
              <a:rPr/>
            </a:br>
            <a:r>
              <a:rPr lang="it-it" sz="2800"/>
              <a:t>Galleria dei prompt di Microsoft 365 Copilot Chat</a:t>
            </a:r>
            <a:endParaRPr lang="it-it" sz="3200"/>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63946"/>
          </a:xfrm>
          <a:prstGeom prst="rect">
            <a:avLst/>
          </a:prstGeom>
          <a:noFill/>
        </p:spPr>
        <p:txBody>
          <a:bodyPr wrap="square">
            <a:spAutoFit/>
          </a:bodyPr>
          <a:lstStyle/>
          <a:p>
            <a:pPr algn="r"/>
            <a:r>
              <a:rPr lang="it-it">
                <a:solidFill>
                  <a:schemeClr val="bg1"/>
                </a:solidFill>
                <a:hlinkClick r:id="rId3">
                  <a:extLst>
                    <a:ext uri="{A12FA001-AC4F-418D-AE19-62706E023703}">
                      <ahyp:hlinkClr xmlns:ahyp="http://schemas.microsoft.com/office/drawing/2018/hyperlinkcolor" val="tx"/>
                    </a:ext>
                  </a:extLst>
                </a:hlinkClick>
              </a:rPr>
              <a:t>https://aka.ms/copilotgallery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21912" cy="3351687"/>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765" b="0" i="0" u="none" strike="noStrike" kern="1200" cap="none" spc="0" normalizeH="0" baseline="0" noProof="0">
                <a:ln>
                  <a:noFill/>
                </a:ln>
                <a:solidFill>
                  <a:prstClr val="white">
                    <a:lumMod val="85000"/>
                  </a:prstClr>
                </a:solidFill>
                <a:effectLst/>
                <a:uLnTx/>
                <a:uFillTx/>
                <a:latin typeface="SegoeUI"/>
                <a:ea typeface="+mn-ea"/>
                <a:cs typeface="+mn-cs"/>
              </a:rPr>
              <a:t>La Galleria dei Prompt è una raccolta di prompt predefiniti e ottimizzati, progettati per migliorare le interazioni con Microsoft Copilot Chat.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765" b="0" i="0" u="none" strike="noStrike" kern="1200" cap="none" spc="0" normalizeH="0" baseline="0" noProof="0">
                <a:ln>
                  <a:noFill/>
                </a:ln>
                <a:solidFill>
                  <a:prstClr val="white">
                    <a:lumMod val="85000"/>
                  </a:prstClr>
                </a:solidFill>
                <a:effectLst/>
                <a:uLnTx/>
                <a:uFillTx/>
                <a:latin typeface="SegoeUI"/>
                <a:ea typeface="+mn-ea"/>
                <a:cs typeface="+mn-cs"/>
              </a:rPr>
              <a:t>Esplora i prompt in base al compito, al ruolo e al settore.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765" b="0" i="0" u="none" strike="noStrike" kern="1200" cap="none" spc="0" normalizeH="0" baseline="0" noProof="0">
                <a:ln>
                  <a:noFill/>
                </a:ln>
                <a:solidFill>
                  <a:prstClr val="white">
                    <a:lumMod val="85000"/>
                  </a:prstClr>
                </a:solidFill>
                <a:effectLst/>
                <a:uLnTx/>
                <a:uFillTx/>
                <a:latin typeface="SegoeUI"/>
                <a:ea typeface="+mn-ea"/>
                <a:cs typeface="+mn-cs"/>
              </a:rPr>
              <a:t>Salva e riutilizza i tuoi prompt per restare organizzati e lavorare in modo più intelligente.</a:t>
            </a:r>
            <a:endParaRPr kumimoji="0" lang="en-US" sz="1765" b="0" i="0" u="none" strike="noStrike" kern="1200" cap="none" spc="0" normalizeH="0" baseline="0" noProof="0">
              <a:ln>
                <a:noFill/>
              </a:ln>
              <a:solidFill>
                <a:prstClr val="white">
                  <a:lumMod val="85000"/>
                </a:prstClr>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516E200F-FB6B-B4C1-9BF5-B3F68DD8DF2E}"/>
              </a:ext>
            </a:extLst>
          </p:cNvPr>
          <p:cNvPicPr>
            <a:picLocks noChangeAspect="1"/>
          </p:cNvPicPr>
          <p:nvPr/>
        </p:nvPicPr>
        <p:blipFill>
          <a:blip r:embed="rId4"/>
          <a:stretch>
            <a:fillRect/>
          </a:stretch>
        </p:blipFill>
        <p:spPr>
          <a:xfrm>
            <a:off x="4514126" y="1464607"/>
            <a:ext cx="7601022" cy="4481271"/>
          </a:xfrm>
          <a:prstGeom prst="roundRect">
            <a:avLst>
              <a:gd name="adj" fmla="val 4792"/>
            </a:avLst>
          </a:prstGeom>
        </p:spPr>
      </p:pic>
    </p:spTree>
    <p:extLst>
      <p:ext uri="{BB962C8B-B14F-4D97-AF65-F5344CB8AC3E}">
        <p14:creationId xmlns:p14="http://schemas.microsoft.com/office/powerpoint/2010/main" val="207586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A787-981B-1C3A-35A4-93AC1D418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52CF3-FBEF-0174-A0F6-A32FBA35227A}"/>
              </a:ext>
            </a:extLst>
          </p:cNvPr>
          <p:cNvSpPr>
            <a:spLocks noGrp="1"/>
          </p:cNvSpPr>
          <p:nvPr>
            <p:ph type="title"/>
          </p:nvPr>
        </p:nvSpPr>
        <p:spPr>
          <a:xfrm>
            <a:off x="155126" y="-639434"/>
            <a:ext cx="11018520" cy="430887"/>
          </a:xfrm>
        </p:spPr>
        <p:txBody>
          <a:bodyPr/>
          <a:lstStyle/>
          <a:p>
            <a:r>
              <a:rPr lang="it-it"/>
              <a:t>Animazione della Galleria di Prompt</a:t>
            </a:r>
          </a:p>
        </p:txBody>
      </p:sp>
      <p:pic>
        <p:nvPicPr>
          <p:cNvPr id="3" name="prompt gallery ita">
            <a:hlinkClick r:id="" action="ppaction://media"/>
            <a:extLst>
              <a:ext uri="{FF2B5EF4-FFF2-40B4-BE49-F238E27FC236}">
                <a16:creationId xmlns:a16="http://schemas.microsoft.com/office/drawing/2014/main" id="{7B49BE2F-8F01-DD2B-88D4-66C6976B13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1854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CC980-41BD-D173-90B0-A316E9A5E248}"/>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3456659-061C-A67D-75AF-333A489C8C78}"/>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E12B0244-298D-6FA5-942F-AE67ED022F36}"/>
              </a:ext>
            </a:extLst>
          </p:cNvPr>
          <p:cNvSpPr>
            <a:spLocks noGrp="1"/>
          </p:cNvSpPr>
          <p:nvPr>
            <p:ph type="title"/>
          </p:nvPr>
        </p:nvSpPr>
        <p:spPr>
          <a:xfrm>
            <a:off x="589280" y="605657"/>
            <a:ext cx="3424370" cy="1939850"/>
          </a:xfrm>
        </p:spPr>
        <p:txBody>
          <a:bodyPr/>
          <a:lstStyle/>
          <a:p>
            <a:r>
              <a:rPr lang="it-IT" sz="1400">
                <a:solidFill>
                  <a:schemeClr val="bg1"/>
                </a:solidFill>
                <a:latin typeface="Segoe Sans Display "/>
              </a:rPr>
              <a:t>Trasforma le tue richieste in prompt efficaci</a:t>
            </a:r>
            <a:br>
              <a:rPr/>
            </a:br>
            <a:r>
              <a:rPr lang="it-IT" sz="2800"/>
              <a:t>Prompt Coach</a:t>
            </a:r>
            <a:endParaRPr lang="it-it" sz="3200"/>
          </a:p>
        </p:txBody>
      </p:sp>
      <p:sp>
        <p:nvSpPr>
          <p:cNvPr id="16" name="TextBox 15">
            <a:extLst>
              <a:ext uri="{FF2B5EF4-FFF2-40B4-BE49-F238E27FC236}">
                <a16:creationId xmlns:a16="http://schemas.microsoft.com/office/drawing/2014/main" id="{4AE56B2B-29CD-4FAD-8354-7509DD1516F9}"/>
              </a:ext>
            </a:extLst>
          </p:cNvPr>
          <p:cNvSpPr txBox="1"/>
          <p:nvPr/>
        </p:nvSpPr>
        <p:spPr>
          <a:xfrm>
            <a:off x="518910" y="2701115"/>
            <a:ext cx="3421912" cy="3539430"/>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err="1">
                <a:ln>
                  <a:noFill/>
                </a:ln>
                <a:solidFill>
                  <a:prstClr val="white">
                    <a:lumMod val="85000"/>
                  </a:prstClr>
                </a:solidFill>
                <a:effectLst/>
                <a:uLnTx/>
                <a:uFillTx/>
                <a:latin typeface="SegoeUI"/>
                <a:ea typeface="+mn-ea"/>
                <a:cs typeface="+mn-cs"/>
              </a:rPr>
              <a:t>Copilot</a:t>
            </a:r>
            <a:r>
              <a:rPr kumimoji="0" lang="it-IT" sz="1400" b="0" i="0" u="none" strike="noStrike" kern="1200" cap="none" spc="0" normalizeH="0" baseline="0" noProof="0">
                <a:ln>
                  <a:noFill/>
                </a:ln>
                <a:solidFill>
                  <a:prstClr val="white">
                    <a:lumMod val="85000"/>
                  </a:prstClr>
                </a:solidFill>
                <a:effectLst/>
                <a:uLnTx/>
                <a:uFillTx/>
                <a:latin typeface="SegoeUI"/>
                <a:ea typeface="+mn-ea"/>
                <a:cs typeface="+mn-cs"/>
              </a:rPr>
              <a:t> funziona meglio quando riceve prompt molto dettagliati simili alle istruzioni che daresti a una persona. Ma la maggior parte delle persone non è abituata a interagire con un computer in quel modo. Prompt coach può aiutare ad accelerare il processo di interazione con gli LLM</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white">
                    <a:lumMod val="85000"/>
                  </a:prstClr>
                </a:solidFill>
                <a:effectLst/>
                <a:uLnTx/>
                <a:uFillTx/>
                <a:latin typeface="SegoeUI"/>
                <a:ea typeface="+mn-ea"/>
                <a:cs typeface="+mn-cs"/>
              </a:rPr>
              <a:t>Come può aiutare Prompt Coach</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white">
                    <a:lumMod val="85000"/>
                  </a:prstClr>
                </a:solidFill>
                <a:effectLst/>
                <a:uLnTx/>
                <a:uFillTx/>
                <a:latin typeface="SegoeUI"/>
                <a:ea typeface="+mn-ea"/>
                <a:cs typeface="+mn-cs"/>
              </a:rPr>
              <a:t>Un prompt coach può aiutare a migliorare il tasso di successo nel ricevere risposte preziose da </a:t>
            </a:r>
            <a:r>
              <a:rPr kumimoji="0" lang="it-IT" sz="1400" b="0" i="0" u="none" strike="noStrike" kern="1200" cap="none" spc="0" normalizeH="0" baseline="0" noProof="0" err="1">
                <a:ln>
                  <a:noFill/>
                </a:ln>
                <a:solidFill>
                  <a:prstClr val="white">
                    <a:lumMod val="85000"/>
                  </a:prstClr>
                </a:solidFill>
                <a:effectLst/>
                <a:uLnTx/>
                <a:uFillTx/>
                <a:latin typeface="SegoeUI"/>
                <a:ea typeface="+mn-ea"/>
                <a:cs typeface="+mn-cs"/>
              </a:rPr>
              <a:t>Copilot</a:t>
            </a:r>
            <a:r>
              <a:rPr kumimoji="0" lang="it-IT" sz="1400" b="0" i="0" u="none" strike="noStrike" kern="1200" cap="none" spc="0" normalizeH="0" baseline="0" noProof="0">
                <a:ln>
                  <a:noFill/>
                </a:ln>
                <a:solidFill>
                  <a:prstClr val="white">
                    <a:lumMod val="85000"/>
                  </a:prstClr>
                </a:solidFill>
                <a:effectLst/>
                <a:uLnTx/>
                <a:uFillTx/>
                <a:latin typeface="SegoeUI"/>
                <a:ea typeface="+mn-ea"/>
                <a:cs typeface="+mn-cs"/>
              </a:rPr>
              <a:t>. Può anche aiutare gli utenti a ottenere più valore da </a:t>
            </a:r>
            <a:r>
              <a:rPr kumimoji="0" lang="it-IT" sz="1400" b="0" i="0" u="none" strike="noStrike" kern="1200" cap="none" spc="0" normalizeH="0" baseline="0" noProof="0" err="1">
                <a:ln>
                  <a:noFill/>
                </a:ln>
                <a:solidFill>
                  <a:prstClr val="white">
                    <a:lumMod val="85000"/>
                  </a:prstClr>
                </a:solidFill>
                <a:effectLst/>
                <a:uLnTx/>
                <a:uFillTx/>
                <a:latin typeface="SegoeUI"/>
                <a:ea typeface="+mn-ea"/>
                <a:cs typeface="+mn-cs"/>
              </a:rPr>
              <a:t>Copilot</a:t>
            </a:r>
            <a:r>
              <a:rPr kumimoji="0" lang="it-IT" sz="1400" b="0" i="0" u="none" strike="noStrike" kern="1200" cap="none" spc="0" normalizeH="0" baseline="0" noProof="0">
                <a:ln>
                  <a:noFill/>
                </a:ln>
                <a:solidFill>
                  <a:prstClr val="white">
                    <a:lumMod val="85000"/>
                  </a:prstClr>
                </a:solidFill>
                <a:effectLst/>
                <a:uLnTx/>
                <a:uFillTx/>
                <a:latin typeface="SegoeUI"/>
                <a:ea typeface="+mn-ea"/>
                <a:cs typeface="+mn-cs"/>
              </a:rPr>
              <a:t> suggerendo casi d’uso</a:t>
            </a:r>
          </a:p>
        </p:txBody>
      </p:sp>
      <p:pic>
        <p:nvPicPr>
          <p:cNvPr id="5" name="Picture 4">
            <a:extLst>
              <a:ext uri="{FF2B5EF4-FFF2-40B4-BE49-F238E27FC236}">
                <a16:creationId xmlns:a16="http://schemas.microsoft.com/office/drawing/2014/main" id="{47CFC8C3-7719-D091-956E-A31B2A71417E}"/>
              </a:ext>
            </a:extLst>
          </p:cNvPr>
          <p:cNvPicPr>
            <a:picLocks noChangeAspect="1"/>
          </p:cNvPicPr>
          <p:nvPr/>
        </p:nvPicPr>
        <p:blipFill>
          <a:blip r:embed="rId3"/>
          <a:srcRect t="6568" b="1876"/>
          <a:stretch>
            <a:fillRect/>
          </a:stretch>
        </p:blipFill>
        <p:spPr>
          <a:xfrm>
            <a:off x="4670480" y="1182449"/>
            <a:ext cx="7199875" cy="5058094"/>
          </a:xfrm>
          <a:prstGeom prst="roundRect">
            <a:avLst>
              <a:gd name="adj" fmla="val 2222"/>
            </a:avLst>
          </a:prstGeom>
          <a:solidFill>
            <a:srgbClr val="FFFFFF">
              <a:shade val="85000"/>
            </a:srgbClr>
          </a:solidFill>
          <a:ln>
            <a:noFill/>
          </a:ln>
          <a:effectLst/>
        </p:spPr>
      </p:pic>
    </p:spTree>
    <p:extLst>
      <p:ext uri="{BB962C8B-B14F-4D97-AF65-F5344CB8AC3E}">
        <p14:creationId xmlns:p14="http://schemas.microsoft.com/office/powerpoint/2010/main" val="357579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CE82-AC94-AC5C-8355-DBC9EF2C47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13A8A-1A0F-43DD-1D2D-8C2B9A1B1513}"/>
              </a:ext>
            </a:extLst>
          </p:cNvPr>
          <p:cNvSpPr>
            <a:spLocks noGrp="1"/>
          </p:cNvSpPr>
          <p:nvPr>
            <p:ph type="title"/>
          </p:nvPr>
        </p:nvSpPr>
        <p:spPr>
          <a:xfrm>
            <a:off x="155126" y="-639434"/>
            <a:ext cx="11018520" cy="430887"/>
          </a:xfrm>
        </p:spPr>
        <p:txBody>
          <a:bodyPr/>
          <a:lstStyle/>
          <a:p>
            <a:r>
              <a:rPr lang="it-it"/>
              <a:t>Animazione della Galleria di Prompt</a:t>
            </a:r>
          </a:p>
        </p:txBody>
      </p:sp>
      <p:pic>
        <p:nvPicPr>
          <p:cNvPr id="5" name="prompt coach ita">
            <a:hlinkClick r:id="" action="ppaction://media"/>
            <a:extLst>
              <a:ext uri="{FF2B5EF4-FFF2-40B4-BE49-F238E27FC236}">
                <a16:creationId xmlns:a16="http://schemas.microsoft.com/office/drawing/2014/main" id="{826C2A74-7F6A-1955-1245-FFDCB22EDA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88632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424370" cy="1939850"/>
          </a:xfrm>
        </p:spPr>
        <p:txBody>
          <a:bodyPr/>
          <a:lstStyle/>
          <a:p>
            <a:r>
              <a:rPr lang="it-it" sz="3200"/>
              <a:t>Libreria di scenari Microsoft 365 Copilot Chat</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38554"/>
          </a:xfrm>
          <a:prstGeom prst="rect">
            <a:avLst/>
          </a:prstGeom>
          <a:noFill/>
        </p:spPr>
        <p:txBody>
          <a:bodyPr wrap="square">
            <a:spAutoFit/>
          </a:bodyPr>
          <a:lstStyle/>
          <a:p>
            <a:pPr algn="r"/>
            <a:r>
              <a:rPr lang="it-it" sz="1600" u="sng">
                <a:solidFill>
                  <a:schemeClr val="bg1"/>
                </a:solidFill>
                <a:hlinkClick r:id="rId3">
                  <a:extLst>
                    <a:ext uri="{A12FA001-AC4F-418D-AE19-62706E023703}">
                      <ahyp:hlinkClr xmlns:ahyp="http://schemas.microsoft.com/office/drawing/2018/hyperlinkcolor" val="tx"/>
                    </a:ext>
                  </a:extLst>
                </a:hlinkClick>
              </a:rPr>
              <a:t>aka.ms/scenariolibrary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21912" cy="2536848"/>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765" b="0" i="0" u="none" strike="noStrike" kern="1200" cap="none" spc="0" normalizeH="0" baseline="0" noProof="0">
                <a:ln>
                  <a:noFill/>
                </a:ln>
                <a:solidFill>
                  <a:prstClr val="white">
                    <a:lumMod val="85000"/>
                  </a:prstClr>
                </a:solidFill>
                <a:effectLst/>
                <a:uLnTx/>
                <a:uFillTx/>
                <a:latin typeface="SegoeUI"/>
                <a:ea typeface="+mn-ea"/>
                <a:cs typeface="+mn-cs"/>
              </a:rPr>
              <a:t>Esplora gli scenari di Copilot Chat per settore, ruolo e funzione per vedere cosa è possibile.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765" b="0" i="0" u="none" strike="noStrike" kern="1200" cap="none" spc="0" normalizeH="0" baseline="0" noProof="0">
                <a:ln>
                  <a:noFill/>
                </a:ln>
                <a:solidFill>
                  <a:prstClr val="white">
                    <a:lumMod val="85000"/>
                  </a:prstClr>
                </a:solidFill>
                <a:effectLst/>
                <a:uLnTx/>
                <a:uFillTx/>
                <a:latin typeface="SegoeUI"/>
                <a:ea typeface="+mn-ea"/>
                <a:cs typeface="+mn-cs"/>
              </a:rPr>
              <a:t>Le guide scaricabili sugli scenari includono KPI di esempio e casi d'uso tipici di una giornata lavorativa per ispirare gli utenti e mettere in luce il valore aziendale.</a:t>
            </a:r>
            <a:endParaRPr kumimoji="0" lang="en-US" sz="1765" b="0" i="0" u="none" strike="noStrike" kern="1200" cap="none" spc="0" normalizeH="0" baseline="0" noProof="0">
              <a:ln>
                <a:noFill/>
              </a:ln>
              <a:solidFill>
                <a:prstClr val="white">
                  <a:lumMod val="85000"/>
                </a:prstClr>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A5EDAB33-68A3-B903-930E-341E6B36BE3C}"/>
              </a:ext>
            </a:extLst>
          </p:cNvPr>
          <p:cNvPicPr>
            <a:picLocks noChangeAspect="1"/>
          </p:cNvPicPr>
          <p:nvPr/>
        </p:nvPicPr>
        <p:blipFill>
          <a:blip r:embed="rId4"/>
          <a:stretch>
            <a:fillRect/>
          </a:stretch>
        </p:blipFill>
        <p:spPr>
          <a:xfrm>
            <a:off x="4593115" y="858767"/>
            <a:ext cx="7277240" cy="5140466"/>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295167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B971-6287-2C98-DF67-74376A7B7249}"/>
              </a:ext>
            </a:extLst>
          </p:cNvPr>
          <p:cNvSpPr>
            <a:spLocks noGrp="1"/>
          </p:cNvSpPr>
          <p:nvPr>
            <p:ph type="title"/>
          </p:nvPr>
        </p:nvSpPr>
        <p:spPr>
          <a:xfrm>
            <a:off x="155126" y="-639434"/>
            <a:ext cx="11018520" cy="430887"/>
          </a:xfrm>
        </p:spPr>
        <p:txBody>
          <a:bodyPr/>
          <a:lstStyle/>
          <a:p>
            <a:r>
              <a:rPr lang="it-it"/>
              <a:t>Animazione Della Libreria Di Scenari</a:t>
            </a:r>
          </a:p>
        </p:txBody>
      </p:sp>
      <p:pic>
        <p:nvPicPr>
          <p:cNvPr id="3" name="Scenario Library">
            <a:hlinkClick r:id="" action="ppaction://media"/>
            <a:extLst>
              <a:ext uri="{FF2B5EF4-FFF2-40B4-BE49-F238E27FC236}">
                <a16:creationId xmlns:a16="http://schemas.microsoft.com/office/drawing/2014/main" id="{8BA695A2-0D14-C0AB-3F7A-B9369D91C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466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AADB-3309-6BF9-BC1E-E84E5357D0F6}"/>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A3285EB-3285-8126-69D6-710D1E9E6979}"/>
              </a:ext>
            </a:extLst>
          </p:cNvPr>
          <p:cNvSpPr>
            <a:spLocks noGrp="1"/>
          </p:cNvSpPr>
          <p:nvPr>
            <p:ph idx="1"/>
          </p:nvPr>
        </p:nvSpPr>
        <p:spPr>
          <a:xfrm>
            <a:off x="6095999" y="979791"/>
            <a:ext cx="6002861" cy="5293757"/>
          </a:xfrm>
        </p:spPr>
        <p:txBody>
          <a:bodyPr/>
          <a:lstStyle/>
          <a:p>
            <a:pPr marL="514350" indent="-514350">
              <a:spcBef>
                <a:spcPts val="600"/>
              </a:spcBef>
              <a:spcAft>
                <a:spcPts val="600"/>
              </a:spcAft>
              <a:buAutoNum type="arabicPlain"/>
            </a:pPr>
            <a:r>
              <a:rPr lang="it-it" sz="2400"/>
              <a:t>Microsoft 365 Copilot Chat</a:t>
            </a:r>
          </a:p>
          <a:p>
            <a:pPr marL="514350" indent="-514350">
              <a:spcBef>
                <a:spcPts val="600"/>
              </a:spcBef>
              <a:spcAft>
                <a:spcPts val="600"/>
              </a:spcAft>
              <a:buAutoNum type="arabicPlain"/>
            </a:pPr>
            <a:r>
              <a:rPr lang="it-it" sz="2400"/>
              <a:t>L'arte del prompt: </a:t>
            </a:r>
            <a:br>
              <a:rPr sz="2400"/>
            </a:br>
            <a:r>
              <a:rPr lang="it-it" sz="2400"/>
              <a:t>Procedure consigliate per la creazione di prompt</a:t>
            </a:r>
          </a:p>
          <a:p>
            <a:pPr marL="514350" indent="-514350">
              <a:spcBef>
                <a:spcPts val="600"/>
              </a:spcBef>
              <a:buAutoNum type="arabicPlain"/>
            </a:pPr>
            <a:r>
              <a:rPr lang="it-it" sz="2400"/>
              <a:t>Procedure consigliate per l'adozione</a:t>
            </a:r>
          </a:p>
          <a:p>
            <a:pPr marL="914400" lvl="1">
              <a:spcBef>
                <a:spcPts val="600"/>
              </a:spcBef>
            </a:pPr>
            <a:r>
              <a:rPr lang="it-IT" sz="2000" err="1">
                <a:cs typeface="Segoe Sans Display" pitchFamily="2" charset="0"/>
              </a:rPr>
              <a:t>Copilot</a:t>
            </a:r>
            <a:r>
              <a:rPr lang="it-IT" sz="2000">
                <a:cs typeface="Segoe Sans Display" pitchFamily="2" charset="0"/>
              </a:rPr>
              <a:t> Chat Success Kit</a:t>
            </a:r>
          </a:p>
          <a:p>
            <a:pPr marL="914400" lvl="1">
              <a:spcBef>
                <a:spcPts val="600"/>
              </a:spcBef>
            </a:pPr>
            <a:r>
              <a:rPr lang="it-IT" sz="2000">
                <a:cs typeface="Segoe Sans Display" pitchFamily="2" charset="0"/>
              </a:rPr>
              <a:t>Un grande percorso per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Kit per formatori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Accelera l’adozione di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Raccolta prompt</a:t>
            </a:r>
          </a:p>
          <a:p>
            <a:pPr marL="914400" lvl="1">
              <a:spcBef>
                <a:spcPts val="600"/>
              </a:spcBef>
            </a:pPr>
            <a:r>
              <a:rPr lang="it-IT" sz="2000">
                <a:cs typeface="Segoe Sans Display" pitchFamily="2" charset="0"/>
              </a:rPr>
              <a:t>Prompt Coach Agent</a:t>
            </a:r>
          </a:p>
          <a:p>
            <a:pPr marL="914400" lvl="1">
              <a:spcBef>
                <a:spcPts val="600"/>
              </a:spcBef>
            </a:pPr>
            <a:r>
              <a:rPr lang="it-IT" sz="2000">
                <a:cs typeface="Segoe Sans Display" pitchFamily="2" charset="0"/>
              </a:rPr>
              <a:t>Libreria di scenari</a:t>
            </a:r>
          </a:p>
          <a:p>
            <a:pPr marL="514350" indent="-514350">
              <a:spcBef>
                <a:spcPts val="600"/>
              </a:spcBef>
              <a:spcAft>
                <a:spcPts val="600"/>
              </a:spcAft>
              <a:buAutoNum type="arabicPlain"/>
            </a:pPr>
            <a:r>
              <a:rPr lang="it-it" sz="2400">
                <a:solidFill>
                  <a:srgbClr val="FFFF00"/>
                </a:solidFill>
              </a:rPr>
              <a:t>Prossimi passi e call to action</a:t>
            </a:r>
          </a:p>
        </p:txBody>
      </p:sp>
      <p:sp>
        <p:nvSpPr>
          <p:cNvPr id="9" name="Title 8">
            <a:extLst>
              <a:ext uri="{FF2B5EF4-FFF2-40B4-BE49-F238E27FC236}">
                <a16:creationId xmlns:a16="http://schemas.microsoft.com/office/drawing/2014/main" id="{D8206BB1-97B2-B76A-05F4-587620E60F16}"/>
              </a:ext>
            </a:extLst>
          </p:cNvPr>
          <p:cNvSpPr>
            <a:spLocks noGrp="1"/>
          </p:cNvSpPr>
          <p:nvPr>
            <p:ph type="title"/>
          </p:nvPr>
        </p:nvSpPr>
        <p:spPr>
          <a:xfrm>
            <a:off x="589279" y="605657"/>
            <a:ext cx="3525519" cy="738664"/>
          </a:xfrm>
        </p:spPr>
        <p:txBody>
          <a:bodyPr/>
          <a:lstStyle/>
          <a:p>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Programma</a:t>
            </a:r>
          </a:p>
        </p:txBody>
      </p:sp>
      <p:cxnSp>
        <p:nvCxnSpPr>
          <p:cNvPr id="11" name="Straight Connector 10">
            <a:extLst>
              <a:ext uri="{FF2B5EF4-FFF2-40B4-BE49-F238E27FC236}">
                <a16:creationId xmlns:a16="http://schemas.microsoft.com/office/drawing/2014/main" id="{CD6B43BB-EE45-321D-36EA-CFEE1226CA4B}"/>
              </a:ext>
              <a:ext uri="{C183D7F6-B498-43B3-948B-1728B52AA6E4}">
                <adec:decorative xmlns:adec="http://schemas.microsoft.com/office/drawing/2017/decorative" val="1"/>
              </a:ext>
            </a:extLst>
          </p:cNvPr>
          <p:cNvCxnSpPr>
            <a:cxnSpLocks/>
          </p:cNvCxnSpPr>
          <p:nvPr/>
        </p:nvCxnSpPr>
        <p:spPr>
          <a:xfrm>
            <a:off x="5777396" y="895925"/>
            <a:ext cx="0" cy="51206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57605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6DCC-0B01-82D6-05FD-371F71B9E2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F8FF0-80A3-3090-BAF6-F66F83BCC56D}"/>
              </a:ext>
            </a:extLst>
          </p:cNvPr>
          <p:cNvSpPr>
            <a:spLocks noGrp="1"/>
          </p:cNvSpPr>
          <p:nvPr>
            <p:ph sz="quarter" idx="12"/>
          </p:nvPr>
        </p:nvSpPr>
        <p:spPr>
          <a:xfrm>
            <a:off x="654329" y="1184087"/>
            <a:ext cx="5880941" cy="4833938"/>
          </a:xfrm>
        </p:spPr>
        <p:txBody>
          <a:bodyPr/>
          <a:lstStyle/>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Supporto e formazione Microsoft 365 Copilot</a:t>
            </a:r>
            <a:br>
              <a:rPr sz="1400"/>
            </a:br>
            <a:r>
              <a:rPr kumimoji="0" lang="it-it" b="0" i="0" u="none" strike="noStrike" kern="1200" cap="none" spc="0" normalizeH="0" baseline="0" noProof="0">
                <a:ln>
                  <a:noFill/>
                </a:ln>
                <a:solidFill>
                  <a:srgbClr val="A0D0EC"/>
                </a:solidFill>
                <a:effectLst/>
                <a:uLnTx/>
                <a:uFillTx/>
                <a:latin typeface="Segoe Sans Display"/>
                <a:ea typeface="+mn-ea"/>
                <a:hlinkClick r:id="rId3">
                  <a:extLst>
                    <a:ext uri="{A12FA001-AC4F-418D-AE19-62706E023703}">
                      <ahyp:hlinkClr xmlns:ahyp="http://schemas.microsoft.com/office/drawing/2018/hyperlinkcolor" val="tx"/>
                    </a:ext>
                  </a:extLst>
                </a:hlinkClick>
              </a:rPr>
              <a:t>support.microsoft.com/copilot-microsoft365-chat</a:t>
            </a:r>
            <a:br>
              <a:rPr kumimoji="0" lang="it-it" b="0" i="0" u="none" strike="noStrike" kern="1200" cap="none" spc="0" normalizeH="0" baseline="0" noProof="0">
                <a:ln>
                  <a:noFill/>
                </a:ln>
                <a:solidFill>
                  <a:srgbClr val="A0D0EC"/>
                </a:solidFill>
                <a:effectLst/>
                <a:uLnTx/>
                <a:uFillTx/>
                <a:latin typeface="Segoe Sans Display"/>
                <a:ea typeface="+mn-ea"/>
              </a:rPr>
            </a:br>
            <a:r>
              <a:rPr kumimoji="0" lang="it-it" b="0" i="0" u="none" strike="noStrike" kern="1200" cap="none" spc="0" normalizeH="0" baseline="0" noProof="0">
                <a:ln>
                  <a:noFill/>
                </a:ln>
                <a:solidFill>
                  <a:prstClr val="white"/>
                </a:solidFill>
                <a:effectLst/>
                <a:uLnTx/>
                <a:uFillTx/>
                <a:latin typeface="Segoe Sans Display"/>
                <a:ea typeface="+mn-ea"/>
                <a:cs typeface="Segoe Sans Display" pitchFamily="2" charset="0"/>
              </a:rPr>
              <a:t>Brevi video tutorial, articoli di supporto</a:t>
            </a:r>
          </a:p>
          <a:p>
            <a:pPr marL="225425" indent="-225425">
              <a:spcBef>
                <a:spcPts val="0"/>
              </a:spcBef>
              <a:spcAft>
                <a:spcPts val="1800"/>
              </a:spcAft>
              <a:buFont typeface="Arial" panose="020B0604020202020204" pitchFamily="34" charset="0"/>
              <a:buChar char="•"/>
              <a:defRPr/>
            </a:pP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 10 cose da provare subito</a:t>
            </a:r>
            <a:br>
              <a:rPr sz="1400"/>
            </a:br>
            <a:r>
              <a:rPr lang="it-it" sz="1400" u="sng">
                <a:solidFill>
                  <a:srgbClr val="A0D0EC"/>
                </a:solidFill>
                <a:hlinkClick r:id="rId4">
                  <a:extLst>
                    <a:ext uri="{A12FA001-AC4F-418D-AE19-62706E023703}">
                      <ahyp:hlinkClr xmlns:ahyp="http://schemas.microsoft.com/office/drawing/2018/hyperlinkcolor" val="tx"/>
                    </a:ext>
                  </a:extLst>
                </a:hlinkClick>
              </a:rPr>
              <a:t>aka.ms/Copilot/Top10ChatHandout</a:t>
            </a:r>
            <a:br>
              <a:rPr lang="it-it" sz="1400" u="sng">
                <a:solidFill>
                  <a:srgbClr val="A0D0EC"/>
                </a:solidFill>
              </a:rPr>
            </a:br>
            <a:r>
              <a:rPr kumimoji="0" lang="it-it" b="0" i="0" u="none" strike="noStrike" kern="1200" cap="none" spc="0" normalizeH="0" baseline="0" noProof="0">
                <a:ln>
                  <a:noFill/>
                </a:ln>
                <a:effectLst/>
                <a:uLnTx/>
                <a:uFillTx/>
                <a:latin typeface="Segoe Sans Display"/>
                <a:ea typeface="+mn-ea"/>
                <a:cs typeface="Segoe Sans Display" pitchFamily="2" charset="0"/>
              </a:rPr>
              <a:t>PDF con prompt di esempio</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L'arte del prompt</a:t>
            </a:r>
            <a:br>
              <a:rPr sz="1400"/>
            </a:br>
            <a:r>
              <a:rPr kumimoji="0" lang="it-it"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aka.ms/CopilotPromptIngredients</a:t>
            </a:r>
            <a:br>
              <a:rPr kumimoji="0" lang="it-it"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br>
            <a:r>
              <a:rPr kumimoji="0" lang="it-it"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Come scrivere un buon prompt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it-it" b="1" i="0" u="none" strike="noStrike" kern="1200" cap="none" spc="0" normalizeH="0" baseline="0" noProof="0">
                <a:ln>
                  <a:noFill/>
                </a:ln>
                <a:solidFill>
                  <a:prstClr val="white"/>
                </a:solidFill>
                <a:effectLst/>
                <a:uLnTx/>
                <a:uFillTx/>
                <a:latin typeface="Segoe UI Semibold"/>
                <a:ea typeface="+mn-ea"/>
                <a:cs typeface="Segoe UI Semibold" pitchFamily="2" charset="0"/>
              </a:rPr>
              <a:t>Raccolta prompt di Copilot</a:t>
            </a:r>
            <a:br>
              <a:rPr sz="1400"/>
            </a:b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aka.ms/prompts</a:t>
            </a:r>
            <a:b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it-it"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rPr>
              <a:t>Esempi e prompt che hai salvato</a:t>
            </a:r>
          </a:p>
          <a:p>
            <a:pPr marL="225425" indent="-225425">
              <a:spcBef>
                <a:spcPts val="0"/>
              </a:spcBef>
              <a:spcAft>
                <a:spcPts val="1800"/>
              </a:spcAft>
              <a:buFont typeface="Arial" panose="020B0604020202020204" pitchFamily="34" charset="0"/>
              <a:buChar char="•"/>
              <a:defRPr/>
            </a:pPr>
            <a:r>
              <a:rPr kumimoji="0" lang="it-it" b="1" i="0" u="none" strike="noStrike" kern="1200" cap="none" spc="0" normalizeH="0" baseline="0" noProof="0">
                <a:ln>
                  <a:noFill/>
                </a:ln>
                <a:solidFill>
                  <a:prstClr val="white"/>
                </a:solidFill>
                <a:effectLst/>
                <a:uLnTx/>
                <a:uFillTx/>
                <a:latin typeface="Segoe UI Semibold"/>
                <a:ea typeface="+mn-ea"/>
                <a:cs typeface="Segoe UI Semibold" pitchFamily="2" charset="0"/>
              </a:rPr>
              <a:t>Sessioni del Customer Hub</a:t>
            </a:r>
            <a:br>
              <a:rPr sz="1400"/>
            </a:br>
            <a:r>
              <a:rPr lang="it-it" b="1">
                <a:solidFill>
                  <a:prstClr val="white"/>
                </a:solidFill>
                <a:latin typeface="Segoe UI Semibold" panose="020B0702040204020203" pitchFamily="34" charset="0"/>
                <a:cs typeface="Segoe UI Semibold" panose="020B0702040204020203" pitchFamily="34" charset="0"/>
              </a:rPr>
              <a:t>aka.ms/CustomerHubSessions</a:t>
            </a:r>
            <a:r>
              <a:rPr lang="it-it">
                <a:solidFill>
                  <a:srgbClr val="091F2C"/>
                </a:solidFill>
                <a:latin typeface="Segoe Sans Text"/>
                <a:hlinkClick r:id="rId7">
                  <a:extLst>
                    <a:ext uri="{A12FA001-AC4F-418D-AE19-62706E023703}">
                      <ahyp:hlinkClr xmlns:ahyp="http://schemas.microsoft.com/office/drawing/2018/hyperlinkcolor" val="tx"/>
                    </a:ext>
                  </a:extLst>
                </a:hlinkClick>
              </a:rPr>
              <a: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endParaRPr kumimoji="0" lang="en-US"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endParaRPr lang="en-US" sz="1400"/>
          </a:p>
        </p:txBody>
      </p:sp>
      <p:sp>
        <p:nvSpPr>
          <p:cNvPr id="3" name="Content Placeholder 2">
            <a:extLst>
              <a:ext uri="{FF2B5EF4-FFF2-40B4-BE49-F238E27FC236}">
                <a16:creationId xmlns:a16="http://schemas.microsoft.com/office/drawing/2014/main" id="{F183D42D-2DC5-AFDE-05DD-AA0412B0F699}"/>
              </a:ext>
            </a:extLst>
          </p:cNvPr>
          <p:cNvSpPr>
            <a:spLocks noGrp="1"/>
          </p:cNvSpPr>
          <p:nvPr>
            <p:ph sz="quarter" idx="13"/>
          </p:nvPr>
        </p:nvSpPr>
        <p:spPr>
          <a:xfrm>
            <a:off x="6535269" y="1184087"/>
            <a:ext cx="5361456" cy="4833938"/>
          </a:xfrm>
        </p:spPr>
        <p:txBody>
          <a:bodyPr/>
          <a:lstStyle/>
          <a:p>
            <a:pPr marL="225425" lvl="0" indent="-225425" defTabSz="914367">
              <a:spcBef>
                <a:spcPts val="0"/>
              </a:spcBef>
              <a:spcAft>
                <a:spcPts val="1800"/>
              </a:spcAft>
              <a:buSzTx/>
              <a:buFont typeface="Arial" panose="020B0604020202020204" pitchFamily="34" charset="0"/>
              <a:buChar char="•"/>
              <a:defRPr/>
            </a:pP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Adozione Microsoft 365 Copilot</a:t>
            </a:r>
            <a:br>
              <a:rPr sz="1400"/>
            </a:br>
            <a:r>
              <a:rPr lang="it-it">
                <a:solidFill>
                  <a:srgbClr val="A0D0EC"/>
                </a:solidFill>
                <a:cs typeface="+mn-cs"/>
                <a:hlinkClick r:id="rId8">
                  <a:extLst>
                    <a:ext uri="{A12FA001-AC4F-418D-AE19-62706E023703}">
                      <ahyp:hlinkClr xmlns:ahyp="http://schemas.microsoft.com/office/drawing/2018/hyperlinkcolor" val="tx"/>
                    </a:ext>
                  </a:extLst>
                </a:hlinkClick>
              </a:rPr>
              <a:t>adoption.microsoft.com/en-us/copilot-chat/</a:t>
            </a:r>
            <a:r>
              <a:rPr lang="it-it" b="0" i="0" u="none" strike="noStrike" cap="none">
                <a:solidFill>
                  <a:srgbClr val="A0D0EC"/>
                </a:solidFill>
                <a:cs typeface="+mn-cs"/>
                <a:hlinkClick r:id="rId8">
                  <a:extLst>
                    <a:ext uri="{A12FA001-AC4F-418D-AE19-62706E023703}">
                      <ahyp:hlinkClr xmlns:ahyp="http://schemas.microsoft.com/office/drawing/2018/hyperlinkcolor" val="tx"/>
                    </a:ext>
                  </a:extLst>
                </a:hlinkClick>
              </a:rPr>
              <a:t>Risorse per </a:t>
            </a:r>
            <a:br>
              <a:rPr lang="it-it" b="0" i="0" u="none" strike="noStrike" cap="none">
                <a:solidFill>
                  <a:srgbClr val="A0D0EC"/>
                </a:solidFill>
                <a:cs typeface="+mn-cs"/>
              </a:rPr>
            </a:br>
            <a:r>
              <a:rPr kumimoji="0" lang="it-it" b="0" i="0" u="none" strike="noStrike" kern="1200" cap="none" spc="0" normalizeH="0" baseline="0" noProof="0">
                <a:ln>
                  <a:noFill/>
                </a:ln>
                <a:solidFill>
                  <a:prstClr val="white"/>
                </a:solidFill>
                <a:effectLst/>
                <a:uLnTx/>
                <a:uFillTx/>
                <a:latin typeface="Segoe Sans Display"/>
                <a:ea typeface="+mn-ea"/>
                <a:cs typeface="+mn-cs"/>
              </a:rPr>
              <a:t>gli specialisti dell'adozione</a:t>
            </a:r>
          </a:p>
          <a:p>
            <a:pPr marL="225425" indent="-225425" defTabSz="914367">
              <a:spcBef>
                <a:spcPts val="0"/>
              </a:spcBef>
              <a:spcAft>
                <a:spcPts val="1800"/>
              </a:spcAft>
              <a:buSzTx/>
              <a:buFont typeface="Arial" panose="020B0604020202020204" pitchFamily="34" charset="0"/>
              <a:buChar char="•"/>
              <a:defRPr/>
            </a:pPr>
            <a:r>
              <a:rPr lang="it-it" b="1">
                <a:solidFill>
                  <a:prstClr val="white"/>
                </a:solidFill>
                <a:latin typeface="Segoe UI Semibold" panose="020B0702040204020203" pitchFamily="34" charset="0"/>
                <a:cs typeface="Segoe UI Semibold" panose="020B0702040204020203" pitchFamily="34" charset="0"/>
              </a:rPr>
              <a:t>Deck di formazione Copilot Chat</a:t>
            </a:r>
            <a:r>
              <a:rPr kumimoji="0" lang="it-it" b="1" i="0" u="none" strike="noStrike" kern="1200" cap="none" spc="0" normalizeH="0" baseline="0" noProof="0">
                <a:ln>
                  <a:noFill/>
                </a:ln>
                <a:solidFill>
                  <a:srgbClr val="091F2C">
                    <a:lumMod val="25000"/>
                    <a:lumOff val="75000"/>
                  </a:srgbClr>
                </a:solidFill>
                <a:effectLst/>
                <a:uLnTx/>
                <a:uFillTx/>
                <a:latin typeface="Segoe UI Semibold"/>
                <a:ea typeface="+mn-ea"/>
                <a:cs typeface="Segoe UI Semibold"/>
              </a:rPr>
              <a:t> </a:t>
            </a: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Deck PowerPoint per la formazione degli utenti finali</a:t>
            </a:r>
            <a:br>
              <a:rPr sz="1400"/>
            </a:br>
            <a:r>
              <a:rPr lang="it-it" b="1">
                <a:solidFill>
                  <a:prstClr val="white"/>
                </a:solidFill>
                <a:latin typeface="Segoe UI Semibold" panose="020B0702040204020203" pitchFamily="34" charset="0"/>
                <a:cs typeface="Segoe UI Semibold" panose="020B0702040204020203" pitchFamily="34" charset="0"/>
              </a:rPr>
              <a:t>aka.ms/Copilot/ChatUserTrainingGuide</a:t>
            </a:r>
            <a:br>
              <a:rPr lang="it-it" b="1">
                <a:solidFill>
                  <a:prstClr val="white"/>
                </a:solidFill>
                <a:latin typeface="Segoe UI Semibold" panose="020B0702040204020203" pitchFamily="34" charset="0"/>
                <a:cs typeface="Segoe UI Semibold" panose="020B0702040204020203" pitchFamily="34" charset="0"/>
              </a:rPr>
            </a:br>
            <a:r>
              <a:rPr lang="it-it" b="0" i="0" u="none" strike="noStrike" cap="none">
                <a:solidFill>
                  <a:srgbClr val="A0D0EC"/>
                </a:solidFill>
                <a:hlinkClick r:id="rId9">
                  <a:extLst>
                    <a:ext uri="{A12FA001-AC4F-418D-AE19-62706E023703}">
                      <ahyp:hlinkClr xmlns:ahyp="http://schemas.microsoft.com/office/drawing/2018/hyperlinkcolor" val="tx"/>
                    </a:ext>
                  </a:extLst>
                </a:hlinkClick>
              </a:rPr>
              <a:t>Deck PowerPoint</a:t>
            </a:r>
            <a:r>
              <a:rPr lang="it-it" u="sng">
                <a:solidFill>
                  <a:srgbClr val="A0D0EC"/>
                </a:solidFill>
                <a:hlinkClick r:id="rId9">
                  <a:extLst>
                    <a:ext uri="{A12FA001-AC4F-418D-AE19-62706E023703}">
                      <ahyp:hlinkClr xmlns:ahyp="http://schemas.microsoft.com/office/drawing/2018/hyperlinkcolor" val="tx"/>
                    </a:ext>
                  </a:extLst>
                </a:hlinkClick>
              </a:rPr>
              <a:t>per la formazione degli utenti finali</a:t>
            </a:r>
            <a:endParaRPr kumimoji="0" lang="en-US" b="0" i="0" u="none" strike="noStrike" kern="1200" cap="none" spc="0" normalizeH="0" baseline="0" noProof="0">
              <a:ln>
                <a:noFill/>
              </a:ln>
              <a:effectLst/>
              <a:uLnTx/>
              <a:uFillTx/>
              <a:latin typeface="Segoe Sans Display"/>
              <a:ea typeface="+mn-ea"/>
              <a:cs typeface="+mn-cs"/>
            </a:endParaRPr>
          </a:p>
          <a:p>
            <a:pPr marL="225425" indent="-225425" defTabSz="914367">
              <a:spcBef>
                <a:spcPts val="0"/>
              </a:spcBef>
              <a:spcAft>
                <a:spcPts val="1800"/>
              </a:spcAft>
              <a:buSzTx/>
              <a:buFont typeface="Arial" panose="020B0604020202020204" pitchFamily="34" charset="0"/>
              <a:buChar char="•"/>
              <a:defRPr/>
            </a:pPr>
            <a:r>
              <a:rPr lang="it-it" b="1" u="sng" err="1">
                <a:solidFill>
                  <a:srgbClr val="A0D0EC"/>
                </a:solidFill>
                <a:hlinkClick r:id="rId9">
                  <a:extLst>
                    <a:ext uri="{A12FA001-AC4F-418D-AE19-62706E023703}">
                      <ahyp:hlinkClr xmlns:ahyp="http://schemas.microsoft.com/office/drawing/2018/hyperlinkcolor" val="tx"/>
                    </a:ext>
                  </a:extLst>
                </a:hlinkClick>
              </a:rPr>
              <a:t>Percorso di formazione per Copilot Chat</a:t>
            </a:r>
            <a:br>
              <a:rPr sz="1400"/>
            </a:br>
            <a:r>
              <a:rPr kumimoji="0" lang="it-it" b="0" i="0" u="none" strike="noStrike" kern="1200" cap="none" spc="0" normalizeH="0" baseline="0" noProof="0" err="1">
                <a:ln>
                  <a:noFill/>
                </a:ln>
                <a:effectLst/>
                <a:uLnTx/>
                <a:uFillTx/>
                <a:latin typeface="Segoe Sans Display"/>
                <a:ea typeface="+mn-ea"/>
                <a:cs typeface="+mn-cs"/>
              </a:rPr>
              <a:t>aka.ms/Copilot/ChatJourney</a:t>
            </a:r>
            <a:r>
              <a:rPr lang="it-it">
                <a:latin typeface="Segoe Sans Display"/>
                <a:cs typeface="+mn-cs"/>
              </a:rPr>
              <a:t>30 giorni di formazione, suggerimenti e template giornalieri</a:t>
            </a:r>
            <a:endParaRPr lang="en-US" b="1">
              <a:solidFill>
                <a:prstClr val="white"/>
              </a:solidFill>
              <a:latin typeface="Segoe UI Semibold" panose="020B0702040204020203" pitchFamily="34" charset="0"/>
              <a:cs typeface="Segoe UI Semibold" panose="020B0702040204020203" pitchFamily="34" charset="0"/>
            </a:endParaRPr>
          </a:p>
          <a:p>
            <a:pPr marL="225425" marR="0" lvl="0" indent="-225425"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it-it" b="1" i="0" u="none" strike="noStrike" cap="none">
                <a:solidFill>
                  <a:prstClr val="white"/>
                </a:solidFill>
                <a:latin typeface="Segoe UI Semibold" panose="020B0702040204020203" pitchFamily="34" charset="0"/>
                <a:cs typeface="Segoe UI Semibold" panose="020B0702040204020203" pitchFamily="34" charset="0"/>
              </a:rPr>
              <a:t>Libreria di scenari di Copilot</a:t>
            </a:r>
            <a:br>
              <a:rPr sz="1400"/>
            </a:br>
            <a:r>
              <a:rPr lang="it-it">
                <a:solidFill>
                  <a:srgbClr val="A0D0EC"/>
                </a:solidFill>
                <a:hlinkClick r:id="rId10">
                  <a:extLst>
                    <a:ext uri="{A12FA001-AC4F-418D-AE19-62706E023703}">
                      <ahyp:hlinkClr xmlns:ahyp="http://schemas.microsoft.com/office/drawing/2018/hyperlinkcolor" val="tx"/>
                    </a:ext>
                  </a:extLst>
                </a:hlinkClick>
              </a:rPr>
              <a:t>aka.ms/copilot/scenariolibrary</a:t>
            </a:r>
            <a:r>
              <a:rPr lang="it-it" b="0" i="0" u="none" strike="noStrike" cap="none" err="1">
                <a:solidFill>
                  <a:srgbClr val="A0D0EC"/>
                </a:solidFill>
                <a:hlinkClick r:id="rId10">
                  <a:extLst>
                    <a:ext uri="{A12FA001-AC4F-418D-AE19-62706E023703}">
                      <ahyp:hlinkClr xmlns:ahyp="http://schemas.microsoft.com/office/drawing/2018/hyperlinkcolor" val="tx"/>
                    </a:ext>
                  </a:extLst>
                </a:hlinkClick>
              </a:rPr>
              <a:t>Esempi di casi d'uso aziendali</a:t>
            </a:r>
          </a:p>
          <a:p>
            <a:pPr marL="225425" lvl="0" indent="-225425" defTabSz="914367">
              <a:spcBef>
                <a:spcPts val="0"/>
              </a:spcBef>
              <a:spcAft>
                <a:spcPts val="1800"/>
              </a:spcAft>
              <a:buSzTx/>
              <a:buFont typeface="Arial" panose="020B0604020202020204" pitchFamily="34" charset="0"/>
              <a:buChar char="•"/>
              <a:defRPr/>
            </a:pPr>
            <a:r>
              <a:rPr lang="it-it" b="1">
                <a:solidFill>
                  <a:prstClr val="white"/>
                </a:solidFill>
                <a:latin typeface="Segoe UI Semibold"/>
                <a:cs typeface="Segoe UI Semibold"/>
              </a:rPr>
              <a:t>Documentazione tecnica per professionisti IT</a:t>
            </a:r>
            <a:br>
              <a:rPr sz="1400"/>
            </a:br>
            <a:r>
              <a:rPr kumimoji="0" lang="it-it"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learn.microsoft.com/copilot/overview</a:t>
            </a:r>
            <a:endParaRPr lang="en-US" sz="1400">
              <a:solidFill>
                <a:srgbClr val="A0D0EC"/>
              </a:solidFill>
            </a:endParaRPr>
          </a:p>
        </p:txBody>
      </p:sp>
      <p:sp>
        <p:nvSpPr>
          <p:cNvPr id="4" name="Title 3">
            <a:extLst>
              <a:ext uri="{FF2B5EF4-FFF2-40B4-BE49-F238E27FC236}">
                <a16:creationId xmlns:a16="http://schemas.microsoft.com/office/drawing/2014/main" id="{CDB39108-DAB4-8A1D-CE0A-8C77C69903A9}"/>
              </a:ext>
            </a:extLst>
          </p:cNvPr>
          <p:cNvSpPr>
            <a:spLocks noGrp="1"/>
          </p:cNvSpPr>
          <p:nvPr>
            <p:ph type="title"/>
          </p:nvPr>
        </p:nvSpPr>
        <p:spPr>
          <a:xfrm>
            <a:off x="590868" y="339663"/>
            <a:ext cx="11018520" cy="553998"/>
          </a:xfrm>
        </p:spPr>
        <p:txBody>
          <a:bodyPr/>
          <a:lstStyle/>
          <a:p>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Risorse utili</a:t>
            </a:r>
          </a:p>
        </p:txBody>
      </p:sp>
    </p:spTree>
    <p:extLst>
      <p:ext uri="{BB962C8B-B14F-4D97-AF65-F5344CB8AC3E}">
        <p14:creationId xmlns:p14="http://schemas.microsoft.com/office/powerpoint/2010/main" val="13962200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a:solidFill>
                <a:prstClr val="black"/>
              </a:solidFill>
              <a:latin typeface="Segoe Sans Display" pitchFamily="2" charset="0"/>
              <a:cs typeface="Segoe Sans Display" pitchFamily="2" charset="0"/>
            </a:endParaRPr>
          </a:p>
          <a:p>
            <a:pPr lvl="0" algn="ctr" defTabSz="932472" fontAlgn="base">
              <a:spcBef>
                <a:spcPct val="0"/>
              </a:spcBef>
              <a:spcAft>
                <a:spcPts val="1200"/>
              </a:spcAft>
              <a:defRPr/>
            </a:pPr>
            <a:r>
              <a:rPr lang="it-IT" sz="2000" b="1">
                <a:solidFill>
                  <a:prstClr val="black"/>
                </a:solidFill>
                <a:latin typeface="Segoe Sans Display" pitchFamily="2" charset="0"/>
                <a:cs typeface="Segoe Sans Display" pitchFamily="2" charset="0"/>
              </a:rPr>
              <a:t>Chat IA</a:t>
            </a:r>
            <a:r>
              <a:rPr lang="it-it" sz="2000" b="1">
                <a:solidFill>
                  <a:prstClr val="black"/>
                </a:solidFill>
                <a:latin typeface="Segoe Sans Display" pitchFamily="2" charset="0"/>
                <a:cs typeface="Segoe Sans Display" pitchFamily="2" charset="0"/>
              </a:rPr>
              <a:t>, sicura</a:t>
            </a: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a:solidFill>
                  <a:prstClr val="black"/>
                </a:solidFill>
                <a:latin typeface="Segoe Sans Display" pitchFamily="2" charset="0"/>
                <a:cs typeface="Segoe Sans Display" pitchFamily="2" charset="0"/>
              </a:rPr>
              <a:t>Basato sul web e su file </a:t>
            </a:r>
            <a:br>
              <a:rPr lang="it-it" sz="2000">
                <a:solidFill>
                  <a:prstClr val="black"/>
                </a:solidFill>
                <a:latin typeface="Segoe Sans Display" pitchFamily="2" charset="0"/>
                <a:cs typeface="Segoe Sans Display" pitchFamily="2" charset="0"/>
              </a:rPr>
            </a:br>
            <a:r>
              <a:rPr lang="it-it" sz="2000">
                <a:solidFill>
                  <a:prstClr val="black"/>
                </a:solidFill>
                <a:latin typeface="Segoe Sans Display" pitchFamily="2" charset="0"/>
                <a:cs typeface="Segoe Sans Display" pitchFamily="2" charset="0"/>
              </a:rPr>
              <a:t>di riferimento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a:solidFill>
                  <a:prstClr val="black"/>
                </a:solidFill>
                <a:latin typeface="Segoe Sans Display" pitchFamily="2" charset="0"/>
                <a:cs typeface="Segoe Sans Display" pitchFamily="2" charset="0"/>
              </a:rPr>
              <a:t>Accesso standard</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it-it"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Agenti a consumo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a:solidFill>
                  <a:prstClr val="black"/>
                </a:solidFill>
                <a:latin typeface="Segoe Sans Display" pitchFamily="2" charset="0"/>
                <a:cs typeface="Segoe Sans Display" pitchFamily="2" charset="0"/>
              </a:rPr>
              <a:t>Protezione dei dati aziendali</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it-it"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Incluso in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b="1">
                <a:solidFill>
                  <a:prstClr val="black"/>
                </a:solidFill>
                <a:latin typeface="Segoe Sans Display" pitchFamily="2" charset="0"/>
                <a:cs typeface="Segoe Sans Display" pitchFamily="2" charset="0"/>
              </a:rPr>
              <a:t>Copilot Chat più:</a:t>
            </a: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it-it"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Accesso prioritario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a:solidFill>
                  <a:prstClr val="black"/>
                </a:solidFill>
                <a:latin typeface="Segoe Sans Display" pitchFamily="2" charset="0"/>
                <a:cs typeface="Segoe Sans Display" pitchFamily="2" charset="0"/>
              </a:rPr>
              <a:t>Competenze avanzate nelle app Microsoft 365</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it-it"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Accesso ad Agenti e Strumenti</a:t>
            </a:r>
          </a:p>
          <a:p>
            <a:pPr marL="0" marR="0" lvl="0" indent="0" algn="ctr" defTabSz="932472" rtl="0" eaLnBrk="1" fontAlgn="base" latinLnBrk="0" hangingPunct="1">
              <a:lnSpc>
                <a:spcPct val="100000"/>
              </a:lnSpc>
              <a:spcBef>
                <a:spcPct val="0"/>
              </a:spcBef>
              <a:spcAft>
                <a:spcPts val="1200"/>
              </a:spcAft>
              <a:buClrTx/>
              <a:buSzTx/>
              <a:buFontTx/>
              <a:buNone/>
              <a:tabLst/>
              <a:defRPr/>
            </a:pPr>
            <a:r>
              <a:rPr lang="it-it" sz="2000">
                <a:solidFill>
                  <a:prstClr val="black"/>
                </a:solidFill>
                <a:latin typeface="Segoe Sans Display" pitchFamily="2" charset="0"/>
                <a:cs typeface="Segoe Sans Display" pitchFamily="2" charset="0"/>
              </a:rPr>
              <a:t>Copilot Analytics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it-it" sz="2000" b="1" i="0" u="none" strike="noStrike" kern="1200" cap="none" spc="0" normalizeH="0" baseline="0" noProof="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it-it" sz="2000" b="1" i="0" u="none" strike="noStrike" kern="1200" cap="none" spc="0" normalizeH="0" noProof="0">
                <a:ln>
                  <a:noFill/>
                </a:ln>
                <a:solidFill>
                  <a:schemeClr val="accent6">
                    <a:lumMod val="60000"/>
                    <a:lumOff val="40000"/>
                  </a:schemeClr>
                </a:solidFill>
                <a:effectLst/>
                <a:uLnTx/>
                <a:uFillTx/>
                <a:latin typeface="Segoe Sans Display" pitchFamily="2" charset="0"/>
                <a:cs typeface="Segoe Sans Display" pitchFamily="2" charset="0"/>
              </a:rPr>
              <a:t> $/utente/mese</a:t>
            </a:r>
            <a:endParaRPr kumimoji="0" lang="en-US" sz="2000" b="1" i="0" u="none" strike="noStrike" kern="1200" cap="none" spc="0" normalizeH="0" baseline="0" noProof="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it-it" sz="2400" baseline="30000">
                <a:solidFill>
                  <a:srgbClr val="FFFFFF"/>
                </a:solidFill>
                <a:sym typeface="Wingdings" panose="05000000000000000000" pitchFamily="2" charset="2"/>
              </a:rPr>
              <a:t></a:t>
            </a:r>
            <a:r>
              <a:rPr lang="it-it" sz="2000">
                <a:solidFill>
                  <a:srgbClr val="FFFFFF"/>
                </a:solidFill>
                <a:sym typeface="Wingdings" panose="05000000000000000000" pitchFamily="2" charset="2"/>
              </a:rPr>
              <a:t> </a:t>
            </a:r>
            <a:r>
              <a:rPr lang="it-it" sz="2000">
                <a:solidFill>
                  <a:srgbClr val="FFFFFF"/>
                </a:solidFill>
              </a:rPr>
              <a:t>La Sessione di oggi</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spAutoFit/>
          </a:bodyPr>
          <a:lstStyle/>
          <a:p>
            <a:pPr algn="ctr"/>
            <a:r>
              <a:rPr lang="it-it">
                <a:solidFill>
                  <a:schemeClr val="bg1"/>
                </a:solidFill>
              </a:rPr>
              <a:t>Risorse Microsoft per accelerare il time-to-value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mn-cs"/>
              </a:rPr>
              <a:t>Inizia a sviluppare agenti IA per </a:t>
            </a:r>
            <a:br>
              <a:rPr sz="1600"/>
            </a:br>
            <a:r>
              <a:rPr kumimoji="0" lang="it-it" sz="1200" b="0" i="0" u="none" strike="noStrike" kern="1200" cap="none" spc="0" normalizeH="0" baseline="0" noProof="0">
                <a:ln>
                  <a:noFill/>
                </a:ln>
                <a:solidFill>
                  <a:srgbClr val="000000"/>
                </a:solidFill>
                <a:effectLst/>
                <a:uLnTx/>
                <a:uFillTx/>
                <a:latin typeface="Segoe UI"/>
                <a:ea typeface="+mn-ea"/>
                <a:cs typeface="+mn-cs"/>
              </a:rPr>
              <a:t>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mn-cs"/>
              </a:rPr>
              <a:t>Onboarding su larga scala con risorse che abilitano adozione, utilizzo, gestione del cambiamento e risultati aziendali.</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738664"/>
          </a:xfrm>
          <a:prstGeom prst="rect">
            <a:avLst/>
          </a:prstGeom>
          <a:noFill/>
        </p:spPr>
        <p:txBody>
          <a:bodyPr wrap="square" lIns="0" tIns="0" rIns="0" bIns="0" rtlCol="0" anchor="t">
            <a:spAutoFit/>
          </a:bodyPr>
          <a:lstStyle/>
          <a:p>
            <a:pPr lvl="0" algn="ctr" defTabSz="914400">
              <a:defRPr/>
            </a:pPr>
            <a:r>
              <a:rPr lang="it-it" sz="1200">
                <a:solidFill>
                  <a:srgbClr val="000000"/>
                </a:solidFill>
                <a:latin typeface="Segoe UI"/>
              </a:rPr>
              <a:t>Trova partner per aiutarti con scenari di Microsoft 365 Copilot, adozione e trasformazione agentica</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Hub agenti IA</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it-it"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it-it" sz="1050">
                <a:solidFill>
                  <a:srgbClr val="0078D4"/>
                </a:solidFill>
                <a:latin typeface="Segoe UI Semibold" panose="020B0702040204020203" pitchFamily="34" charset="0"/>
                <a:cs typeface="Segoe UI Semibold" panose="020B0702040204020203" pitchFamily="34" charset="0"/>
                <a:hlinkClick r:id="rId6"/>
              </a:rPr>
              <a:t>Directory dei partner  </a:t>
            </a:r>
            <a:br>
              <a:rPr lang="it-it" sz="1050">
                <a:solidFill>
                  <a:srgbClr val="0078D4"/>
                </a:solidFill>
                <a:latin typeface="Segoe UI Semibold" panose="020B0702040204020203" pitchFamily="34" charset="0"/>
                <a:cs typeface="Segoe UI Semibold" panose="020B0702040204020203" pitchFamily="34" charset="0"/>
                <a:hlinkClick r:id="rId6"/>
              </a:rPr>
            </a:br>
            <a:r>
              <a:rPr lang="it-it" sz="1050">
                <a:solidFill>
                  <a:srgbClr val="0078D4"/>
                </a:solidFill>
                <a:latin typeface="Segoe UI Semibold" panose="020B0702040204020203" pitchFamily="34" charset="0"/>
                <a:cs typeface="Segoe UI Semibold" panose="020B0702040204020203" pitchFamily="34" charset="0"/>
                <a:hlinkClick r:id="rId6"/>
              </a:rPr>
              <a:t>Microsoft 365 Copilot</a:t>
            </a:r>
            <a:endParaRPr lang="en-US" sz="105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a di un dito che tocca uno schermo">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a di un dito che tocca uno schermo">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a di un dito che tocca uno schermo">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mn-cs"/>
              </a:rPr>
              <a:t>Aiuto e </a:t>
            </a:r>
            <a:br>
              <a:rPr sz="1600"/>
            </a:br>
            <a:r>
              <a:rPr kumimoji="0" lang="it-it" sz="1200" b="0" i="0" u="none" strike="noStrike" kern="1200" cap="none" spc="0" normalizeH="0" baseline="0" noProof="0">
                <a:ln>
                  <a:noFill/>
                </a:ln>
                <a:solidFill>
                  <a:srgbClr val="000000"/>
                </a:solidFill>
                <a:effectLst/>
                <a:uLnTx/>
                <a:uFillTx/>
                <a:latin typeface="Segoe UI"/>
                <a:ea typeface="+mn-ea"/>
                <a:cs typeface="+mn-cs"/>
              </a:rPr>
              <a:t>apprendimento per l'utente finale di Microsoft 365 Copilot, articoli di supporto, video tutorial</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  </a:t>
            </a:r>
            <a:b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Supporto e formazione</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a di un dito che tocca uno schermo">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mn-cs"/>
              </a:rPr>
              <a:t>Piano di formazione aziendale, formazione con istruttore Microsoft, sconti sulla certificazione Microsoft</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mn-cs"/>
              </a:rPr>
              <a:t>I clienti idonei possono richiedere assistenza tecnica e di</a:t>
            </a:r>
            <a:br>
              <a:rPr sz="1600"/>
            </a:br>
            <a:r>
              <a:rPr kumimoji="0" lang="it-it" sz="1200" b="0" i="0" u="none" strike="noStrike" kern="1200" cap="none" spc="0" normalizeH="0" baseline="0" noProof="0">
                <a:ln>
                  <a:noFill/>
                </a:ln>
                <a:solidFill>
                  <a:srgbClr val="000000"/>
                </a:solidFill>
                <a:effectLst/>
                <a:uLnTx/>
                <a:uFillTx/>
                <a:latin typeface="Segoe UI"/>
                <a:ea typeface="+mn-ea"/>
                <a:cs typeface="+mn-cs"/>
              </a:rPr>
              <a:t>distribuzione da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738664"/>
          </a:xfrm>
          <a:prstGeom prst="rect">
            <a:avLst/>
          </a:prstGeom>
          <a:noFill/>
        </p:spPr>
        <p:txBody>
          <a:bodyPr wrap="square" lIns="0" tIns="0" rIns="0" bIns="0" rtlCol="0" anchor="t">
            <a:spAutoFit/>
          </a:bodyPr>
          <a:lstStyle/>
          <a:p>
            <a:pPr algn="ctr" defTabSz="914400">
              <a:defRPr/>
            </a:pPr>
            <a:r>
              <a:rPr kumimoji="0" lang="it-it" sz="1200" b="0" i="0" u="none" strike="noStrike" kern="1200" cap="none" spc="0" normalizeH="0" baseline="0" noProof="0">
                <a:ln>
                  <a:noFill/>
                </a:ln>
                <a:solidFill>
                  <a:srgbClr val="000000"/>
                </a:solidFill>
                <a:effectLst/>
                <a:uLnTx/>
                <a:uFillTx/>
                <a:latin typeface="Segoe UI"/>
                <a:ea typeface="+mn-ea"/>
                <a:cs typeface="+mn-cs"/>
              </a:rPr>
              <a:t>Offerte di supporto unificato Microsoft e workshop incentrati su </a:t>
            </a:r>
            <a:r>
              <a:rPr lang="it-it" sz="1200">
                <a:latin typeface="Segoe Sans Display" pitchFamily="2" charset="0"/>
              </a:rPr>
              <a:t>valore aziendale, governance e abilitazione.</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Iniziativa per l'acquisizione </a:t>
            </a:r>
            <a:b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br>
            <a:r>
              <a:rPr kumimoji="0" lang="it-it"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di</a:t>
            </a:r>
            <a:r>
              <a:rPr kumimoji="0" lang="it-it"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competenze aziendali</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it-it"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it-it"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a di un dito che tocca uno schermo">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a di un dito che tocca uno schermo">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a di un dito che tocca uno schermo">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657A6CB-1B00-70A0-0464-717864A6E8DA}"/>
              </a:ext>
            </a:extLst>
          </p:cNvPr>
          <p:cNvSpPr>
            <a:spLocks noGrp="1"/>
          </p:cNvSpPr>
          <p:nvPr>
            <p:ph type="body" sz="quarter" idx="17"/>
          </p:nvPr>
        </p:nvSpPr>
        <p:spPr>
          <a:xfrm>
            <a:off x="2923674" y="1596522"/>
            <a:ext cx="2533650" cy="615553"/>
          </a:xfrm>
        </p:spPr>
        <p:txBody>
          <a:bodyPr/>
          <a:lstStyle/>
          <a:p>
            <a:r>
              <a:rPr lang="en-US" sz="1100"/>
              <a:t>Agent adoption best practices</a:t>
            </a:r>
            <a:endParaRPr lang="it-it" sz="1100"/>
          </a:p>
        </p:txBody>
      </p:sp>
      <p:sp>
        <p:nvSpPr>
          <p:cNvPr id="7" name="Text Placeholder 6">
            <a:extLst>
              <a:ext uri="{FF2B5EF4-FFF2-40B4-BE49-F238E27FC236}">
                <a16:creationId xmlns:a16="http://schemas.microsoft.com/office/drawing/2014/main" id="{2B8167B8-7370-B6BA-BA02-BEC6239E8FCE}"/>
              </a:ext>
            </a:extLst>
          </p:cNvPr>
          <p:cNvSpPr>
            <a:spLocks noGrp="1"/>
          </p:cNvSpPr>
          <p:nvPr>
            <p:ph type="body" sz="quarter" idx="15"/>
          </p:nvPr>
        </p:nvSpPr>
        <p:spPr>
          <a:xfrm>
            <a:off x="2923674" y="2075492"/>
            <a:ext cx="2532063" cy="667875"/>
          </a:xfrm>
        </p:spPr>
        <p:txBody>
          <a:bodyPr/>
          <a:lstStyle/>
          <a:p>
            <a:r>
              <a:rPr lang="it-it" sz="1100"/>
              <a:t>📅 27 Maggio 2026</a:t>
            </a:r>
          </a:p>
          <a:p>
            <a:r>
              <a:rPr lang="it-it" sz="1100"/>
              <a:t>🕑3:00 PM BST</a:t>
            </a:r>
          </a:p>
          <a:p>
            <a:r>
              <a:rPr lang="it-it" sz="1100">
                <a:solidFill>
                  <a:srgbClr val="FFE399"/>
                </a:solidFill>
              </a:rPr>
              <a:t>🔗</a:t>
            </a:r>
            <a:r>
              <a:rPr lang="it-it" sz="1100">
                <a:solidFill>
                  <a:srgbClr val="FFE399"/>
                </a:solidFill>
                <a:hlinkClick r:id="rId3">
                  <a:extLst>
                    <a:ext uri="{A12FA001-AC4F-418D-AE19-62706E023703}">
                      <ahyp:hlinkClr xmlns:ahyp="http://schemas.microsoft.com/office/drawing/2018/hyperlinkcolor" val="tx"/>
                    </a:ext>
                  </a:extLst>
                </a:hlinkClick>
              </a:rPr>
              <a:t>Registrati ora</a:t>
            </a:r>
            <a:endParaRPr lang="en-US" sz="1100">
              <a:solidFill>
                <a:srgbClr val="FFE399"/>
              </a:solidFill>
            </a:endParaRPr>
          </a:p>
        </p:txBody>
      </p:sp>
      <p:sp>
        <p:nvSpPr>
          <p:cNvPr id="10" name="Text Placeholder 9">
            <a:extLst>
              <a:ext uri="{FF2B5EF4-FFF2-40B4-BE49-F238E27FC236}">
                <a16:creationId xmlns:a16="http://schemas.microsoft.com/office/drawing/2014/main" id="{7CF25C1E-BEDF-E944-0E15-F013FEA9355C}"/>
              </a:ext>
            </a:extLst>
          </p:cNvPr>
          <p:cNvSpPr>
            <a:spLocks noGrp="1"/>
          </p:cNvSpPr>
          <p:nvPr>
            <p:ph type="body" sz="quarter" idx="18"/>
          </p:nvPr>
        </p:nvSpPr>
        <p:spPr>
          <a:xfrm>
            <a:off x="5754757" y="1596522"/>
            <a:ext cx="2532063" cy="615553"/>
          </a:xfrm>
        </p:spPr>
        <p:txBody>
          <a:bodyPr/>
          <a:lstStyle/>
          <a:p>
            <a:r>
              <a:rPr lang="en-US" sz="1100"/>
              <a:t>Enable AI for all: Copilot Chat adoption best practices</a:t>
            </a:r>
            <a:endParaRPr lang="it-it" sz="1100"/>
          </a:p>
        </p:txBody>
      </p:sp>
      <p:sp>
        <p:nvSpPr>
          <p:cNvPr id="11" name="Text Placeholder 10">
            <a:extLst>
              <a:ext uri="{FF2B5EF4-FFF2-40B4-BE49-F238E27FC236}">
                <a16:creationId xmlns:a16="http://schemas.microsoft.com/office/drawing/2014/main" id="{0D46A939-028B-7D23-AD51-8F6D8D0B7C73}"/>
              </a:ext>
            </a:extLst>
          </p:cNvPr>
          <p:cNvSpPr>
            <a:spLocks noGrp="1"/>
          </p:cNvSpPr>
          <p:nvPr>
            <p:ph type="body" sz="quarter" idx="19"/>
          </p:nvPr>
        </p:nvSpPr>
        <p:spPr>
          <a:xfrm>
            <a:off x="5754757" y="2082132"/>
            <a:ext cx="2532063" cy="667875"/>
          </a:xfrm>
        </p:spPr>
        <p:txBody>
          <a:bodyPr/>
          <a:lstStyle/>
          <a:p>
            <a:r>
              <a:rPr lang="it-it" sz="1100"/>
              <a:t>📅 4 Giugno 2026</a:t>
            </a:r>
          </a:p>
          <a:p>
            <a:r>
              <a:rPr lang="it-it" sz="1100"/>
              <a:t>🕑3:00 PM BST</a:t>
            </a:r>
          </a:p>
          <a:p>
            <a:r>
              <a:rPr lang="it-it" sz="1100">
                <a:solidFill>
                  <a:srgbClr val="FFE399"/>
                </a:solidFill>
              </a:rPr>
              <a:t>🔗</a:t>
            </a:r>
            <a:r>
              <a:rPr lang="it-it" sz="1100">
                <a:solidFill>
                  <a:srgbClr val="FFE399"/>
                </a:solidFill>
                <a:hlinkClick r:id="rId3">
                  <a:extLst>
                    <a:ext uri="{A12FA001-AC4F-418D-AE19-62706E023703}">
                      <ahyp:hlinkClr xmlns:ahyp="http://schemas.microsoft.com/office/drawing/2018/hyperlinkcolor" val="tx"/>
                    </a:ext>
                  </a:extLst>
                </a:hlinkClick>
              </a:rPr>
              <a:t>Registrati ora</a:t>
            </a:r>
            <a:endParaRPr lang="en-US" sz="1100">
              <a:solidFill>
                <a:srgbClr val="FFE399"/>
              </a:solidFill>
            </a:endParaRPr>
          </a:p>
        </p:txBody>
      </p:sp>
      <p:sp>
        <p:nvSpPr>
          <p:cNvPr id="12" name="Text Placeholder 11">
            <a:extLst>
              <a:ext uri="{FF2B5EF4-FFF2-40B4-BE49-F238E27FC236}">
                <a16:creationId xmlns:a16="http://schemas.microsoft.com/office/drawing/2014/main" id="{C185581F-5068-E7C4-106C-B5EC80AF9028}"/>
              </a:ext>
            </a:extLst>
          </p:cNvPr>
          <p:cNvSpPr>
            <a:spLocks noGrp="1"/>
          </p:cNvSpPr>
          <p:nvPr>
            <p:ph type="body" sz="quarter" idx="20"/>
          </p:nvPr>
        </p:nvSpPr>
        <p:spPr>
          <a:xfrm>
            <a:off x="8583681" y="1596522"/>
            <a:ext cx="2871757" cy="615553"/>
          </a:xfrm>
        </p:spPr>
        <p:txBody>
          <a:bodyPr/>
          <a:lstStyle/>
          <a:p>
            <a:r>
              <a:rPr lang="en-US" sz="1100"/>
              <a:t>Unlock the power of Agent templates in Agent builder</a:t>
            </a:r>
          </a:p>
        </p:txBody>
      </p:sp>
      <p:sp>
        <p:nvSpPr>
          <p:cNvPr id="13" name="Text Placeholder 12">
            <a:extLst>
              <a:ext uri="{FF2B5EF4-FFF2-40B4-BE49-F238E27FC236}">
                <a16:creationId xmlns:a16="http://schemas.microsoft.com/office/drawing/2014/main" id="{7EEB1D99-1235-6EEF-1052-61BCEC616E07}"/>
              </a:ext>
            </a:extLst>
          </p:cNvPr>
          <p:cNvSpPr>
            <a:spLocks noGrp="1"/>
          </p:cNvSpPr>
          <p:nvPr>
            <p:ph type="body" sz="quarter" idx="21"/>
          </p:nvPr>
        </p:nvSpPr>
        <p:spPr>
          <a:xfrm>
            <a:off x="8583682" y="2075492"/>
            <a:ext cx="2532063" cy="667875"/>
          </a:xfrm>
        </p:spPr>
        <p:txBody>
          <a:bodyPr/>
          <a:lstStyle/>
          <a:p>
            <a:r>
              <a:rPr lang="it-it" sz="1100"/>
              <a:t>📅 11 Giugno 2026</a:t>
            </a:r>
          </a:p>
          <a:p>
            <a:r>
              <a:rPr lang="it-it" sz="1100"/>
              <a:t>🕑3:00 PM BST</a:t>
            </a:r>
          </a:p>
          <a:p>
            <a:r>
              <a:rPr lang="it-it" sz="1100">
                <a:solidFill>
                  <a:srgbClr val="FFE399"/>
                </a:solidFill>
              </a:rPr>
              <a:t>🔗</a:t>
            </a:r>
            <a:r>
              <a:rPr lang="it-it" sz="1100">
                <a:solidFill>
                  <a:srgbClr val="FFE399"/>
                </a:solidFill>
                <a:hlinkClick r:id="rId3">
                  <a:extLst>
                    <a:ext uri="{A12FA001-AC4F-418D-AE19-62706E023703}">
                      <ahyp:hlinkClr xmlns:ahyp="http://schemas.microsoft.com/office/drawing/2018/hyperlinkcolor" val="tx"/>
                    </a:ext>
                  </a:extLst>
                </a:hlinkClick>
              </a:rPr>
              <a:t>Registrati ora</a:t>
            </a:r>
            <a:endParaRPr lang="en-US" sz="1100">
              <a:solidFill>
                <a:srgbClr val="FFE399"/>
              </a:solidFill>
            </a:endParaRPr>
          </a:p>
        </p:txBody>
      </p:sp>
      <p:sp>
        <p:nvSpPr>
          <p:cNvPr id="5" name="Title 4">
            <a:extLst>
              <a:ext uri="{FF2B5EF4-FFF2-40B4-BE49-F238E27FC236}">
                <a16:creationId xmlns:a16="http://schemas.microsoft.com/office/drawing/2014/main" id="{A2A906D0-F7DC-3954-28C5-AFFFCDE4F739}"/>
              </a:ext>
            </a:extLst>
          </p:cNvPr>
          <p:cNvSpPr>
            <a:spLocks noGrp="1"/>
          </p:cNvSpPr>
          <p:nvPr>
            <p:ph type="title"/>
          </p:nvPr>
        </p:nvSpPr>
        <p:spPr>
          <a:xfrm>
            <a:off x="588262" y="346934"/>
            <a:ext cx="11837417" cy="498598"/>
          </a:xfrm>
          <a:prstGeom prst="rect">
            <a:avLst/>
          </a:prstGeom>
        </p:spPr>
        <p:txBody>
          <a:bodyPr/>
          <a:lstStyle/>
          <a:p>
            <a:r>
              <a:rPr lang="it-it" sz="2400"/>
              <a:t>Partecipa alle nostre prossime sessioni del Copilot Customer Hub</a:t>
            </a:r>
          </a:p>
        </p:txBody>
      </p:sp>
      <p:sp>
        <p:nvSpPr>
          <p:cNvPr id="2" name="Text Placeholder 7">
            <a:extLst>
              <a:ext uri="{FF2B5EF4-FFF2-40B4-BE49-F238E27FC236}">
                <a16:creationId xmlns:a16="http://schemas.microsoft.com/office/drawing/2014/main" id="{CA766D7D-7D70-A670-23C2-A8C0DF989D94}"/>
              </a:ext>
            </a:extLst>
          </p:cNvPr>
          <p:cNvSpPr txBox="1">
            <a:spLocks/>
          </p:cNvSpPr>
          <p:nvPr/>
        </p:nvSpPr>
        <p:spPr>
          <a:xfrm>
            <a:off x="513080" y="973343"/>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 name="Straight Connector 2">
            <a:extLst>
              <a:ext uri="{FF2B5EF4-FFF2-40B4-BE49-F238E27FC236}">
                <a16:creationId xmlns:a16="http://schemas.microsoft.com/office/drawing/2014/main" id="{98AD278B-8B8A-021E-8302-96DC14E9279F}"/>
              </a:ext>
              <a:ext uri="{C183D7F6-B498-43B3-948B-1728B52AA6E4}">
                <adec:decorative xmlns:adec="http://schemas.microsoft.com/office/drawing/2017/decorative" val="1"/>
              </a:ext>
            </a:extLst>
          </p:cNvPr>
          <p:cNvCxnSpPr>
            <a:cxnSpLocks/>
          </p:cNvCxnSpPr>
          <p:nvPr/>
        </p:nvCxnSpPr>
        <p:spPr>
          <a:xfrm>
            <a:off x="513081" y="1497409"/>
            <a:ext cx="1097280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44B32552-E2D3-31E4-5CBA-CE8C6C3AAAE3}"/>
              </a:ext>
            </a:extLst>
          </p:cNvPr>
          <p:cNvSpPr txBox="1">
            <a:spLocks/>
          </p:cNvSpPr>
          <p:nvPr/>
        </p:nvSpPr>
        <p:spPr>
          <a:xfrm>
            <a:off x="513080" y="1028252"/>
            <a:ext cx="9142475"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it-it"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Microsoft 365 Copilot Chat e agenti per tutti gli utenti</a:t>
            </a:r>
          </a:p>
        </p:txBody>
      </p:sp>
      <p:pic>
        <p:nvPicPr>
          <p:cNvPr id="35" name="Picture 34" descr="Codice QR su sfondo bianco">
            <a:extLst>
              <a:ext uri="{FF2B5EF4-FFF2-40B4-BE49-F238E27FC236}">
                <a16:creationId xmlns:a16="http://schemas.microsoft.com/office/drawing/2014/main" id="{B7B776ED-B24E-134E-728D-9258B9EE5129}"/>
              </a:ext>
            </a:extLst>
          </p:cNvPr>
          <p:cNvPicPr>
            <a:picLocks noChangeAspect="1"/>
          </p:cNvPicPr>
          <p:nvPr/>
        </p:nvPicPr>
        <p:blipFill>
          <a:blip r:embed="rId4"/>
          <a:stretch>
            <a:fillRect/>
          </a:stretch>
        </p:blipFill>
        <p:spPr>
          <a:xfrm>
            <a:off x="9543508" y="3740949"/>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B557CD11-5518-8B7D-0FCA-66FD51AB40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82909EAE-F32D-9BEF-23B8-E48D3636DE45}"/>
              </a:ext>
            </a:extLst>
          </p:cNvPr>
          <p:cNvSpPr/>
          <p:nvPr/>
        </p:nvSpPr>
        <p:spPr bwMode="auto">
          <a:xfrm rot="16200000" flipH="1">
            <a:off x="8344252" y="3812747"/>
            <a:ext cx="4148746"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5BF5DCB4-C36B-AAA3-B7C0-27CC5BB176E4}"/>
              </a:ext>
            </a:extLst>
          </p:cNvPr>
          <p:cNvGrpSpPr/>
          <p:nvPr/>
        </p:nvGrpSpPr>
        <p:grpSpPr>
          <a:xfrm>
            <a:off x="8837778" y="5827877"/>
            <a:ext cx="7503737" cy="844463"/>
            <a:chOff x="5607459" y="5376024"/>
            <a:chExt cx="5795892" cy="844463"/>
          </a:xfrm>
        </p:grpSpPr>
        <p:sp>
          <p:nvSpPr>
            <p:cNvPr id="40" name="Rectangle: Rounded Corners 11">
              <a:extLst>
                <a:ext uri="{FF2B5EF4-FFF2-40B4-BE49-F238E27FC236}">
                  <a16:creationId xmlns:a16="http://schemas.microsoft.com/office/drawing/2014/main" id="{DE804EDB-A183-814A-128B-24CD1EE4189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CF5DF075-3B44-8E42-B84F-355372D5B2C5}"/>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E652479A-5C08-D45D-D1EA-2F55B0BEE956}"/>
              </a:ext>
            </a:extLst>
          </p:cNvPr>
          <p:cNvSpPr txBox="1"/>
          <p:nvPr/>
        </p:nvSpPr>
        <p:spPr>
          <a:xfrm>
            <a:off x="9179091" y="6165469"/>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091F2C"/>
                </a:solidFill>
                <a:effectLst/>
                <a:uLnTx/>
                <a:uFillTx/>
                <a:latin typeface="Segoe Sans Text"/>
                <a:ea typeface="+mn-ea"/>
                <a:cs typeface="+mn-cs"/>
                <a:hlinkClick r:id="rId6">
                  <a:extLst>
                    <a:ext uri="{A12FA001-AC4F-418D-AE19-62706E023703}">
                      <ahyp:hlinkClr xmlns:ahyp="http://schemas.microsoft.com/office/drawing/2018/hyperlinkcolor" val="tx"/>
                    </a:ext>
                  </a:extLst>
                </a:hlinkClick>
              </a:rPr>
              <a:t>https://aka.ms/CustomerHubSessions</a:t>
            </a:r>
            <a:r>
              <a:rPr kumimoji="0" lang="it-it" sz="1400" b="0" i="0" u="none" strike="noStrike" kern="1200" cap="none" spc="0" normalizeH="0" baseline="0" noProof="0">
                <a:ln>
                  <a:noFill/>
                </a:ln>
                <a:solidFill>
                  <a:srgbClr val="091F2C"/>
                </a:solidFill>
                <a:effectLst/>
                <a:uLnTx/>
                <a:uFillTx/>
                <a:latin typeface="Segoe Sans Text"/>
                <a:ea typeface="+mn-ea"/>
                <a:cs typeface="+mn-cs"/>
              </a:rPr>
              <a:t>​</a:t>
            </a:r>
          </a:p>
        </p:txBody>
      </p:sp>
      <p:sp>
        <p:nvSpPr>
          <p:cNvPr id="43" name="TextBox 42">
            <a:extLst>
              <a:ext uri="{FF2B5EF4-FFF2-40B4-BE49-F238E27FC236}">
                <a16:creationId xmlns:a16="http://schemas.microsoft.com/office/drawing/2014/main" id="{9AA18C65-EB79-051A-6944-EA68D47DB4C5}"/>
              </a:ext>
            </a:extLst>
          </p:cNvPr>
          <p:cNvSpPr txBox="1"/>
          <p:nvPr/>
        </p:nvSpPr>
        <p:spPr>
          <a:xfrm>
            <a:off x="9243864" y="3236753"/>
            <a:ext cx="2403502" cy="338554"/>
          </a:xfrm>
          <a:prstGeom prst="rect">
            <a:avLst/>
          </a:prstGeom>
          <a:noFill/>
        </p:spPr>
        <p:txBody>
          <a:bodyPr wrap="square" lIns="0" tIns="0" rIns="0" bIns="0" rtlCol="0">
            <a:spAutoFit/>
          </a:bodyPr>
          <a:lstStyle/>
          <a:p>
            <a:pPr algn="ctr"/>
            <a:r>
              <a:rPr lang="it-it" sz="1100" i="1">
                <a:solidFill>
                  <a:schemeClr val="bg1"/>
                </a:solidFill>
                <a:cs typeface="Segoe Sans Display" pitchFamily="2" charset="0"/>
              </a:rPr>
              <a:t>Sessioni su Microsoft Teams, Copilot, Power Platform e molto altro!</a:t>
            </a:r>
          </a:p>
        </p:txBody>
      </p:sp>
      <p:sp>
        <p:nvSpPr>
          <p:cNvPr id="46" name="Text Placeholder 8">
            <a:extLst>
              <a:ext uri="{FF2B5EF4-FFF2-40B4-BE49-F238E27FC236}">
                <a16:creationId xmlns:a16="http://schemas.microsoft.com/office/drawing/2014/main" id="{6BC545CF-E566-853E-8AD3-CF6C88EE66A2}"/>
              </a:ext>
            </a:extLst>
          </p:cNvPr>
          <p:cNvSpPr txBox="1">
            <a:spLocks/>
          </p:cNvSpPr>
          <p:nvPr/>
        </p:nvSpPr>
        <p:spPr>
          <a:xfrm>
            <a:off x="597223" y="3503896"/>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Maximize your Copilot Chat experience</a:t>
            </a:r>
            <a:endParaRPr lang="it-it" sz="1100"/>
          </a:p>
        </p:txBody>
      </p:sp>
      <p:sp>
        <p:nvSpPr>
          <p:cNvPr id="47" name="Text Placeholder 6">
            <a:extLst>
              <a:ext uri="{FF2B5EF4-FFF2-40B4-BE49-F238E27FC236}">
                <a16:creationId xmlns:a16="http://schemas.microsoft.com/office/drawing/2014/main" id="{F8603202-16F1-A204-F4C2-C2E493D254B9}"/>
              </a:ext>
            </a:extLst>
          </p:cNvPr>
          <p:cNvSpPr txBox="1">
            <a:spLocks/>
          </p:cNvSpPr>
          <p:nvPr/>
        </p:nvSpPr>
        <p:spPr>
          <a:xfrm>
            <a:off x="597223" y="3982866"/>
            <a:ext cx="2532063"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z="1100"/>
              <a:t>📅 18 Giugno 2026</a:t>
            </a:r>
          </a:p>
          <a:p>
            <a:r>
              <a:rPr lang="it-it" sz="1100"/>
              <a:t>🕑3:00 PM BST</a:t>
            </a:r>
          </a:p>
          <a:p>
            <a:r>
              <a:rPr lang="it-it" sz="1100">
                <a:solidFill>
                  <a:srgbClr val="FFE399"/>
                </a:solidFill>
              </a:rPr>
              <a:t>🔗</a:t>
            </a:r>
            <a:r>
              <a:rPr lang="it-it" sz="1100">
                <a:solidFill>
                  <a:srgbClr val="FFE399"/>
                </a:solidFill>
                <a:hlinkClick r:id="rId3">
                  <a:extLst>
                    <a:ext uri="{A12FA001-AC4F-418D-AE19-62706E023703}">
                      <ahyp:hlinkClr xmlns:ahyp="http://schemas.microsoft.com/office/drawing/2018/hyperlinkcolor" val="tx"/>
                    </a:ext>
                  </a:extLst>
                </a:hlinkClick>
              </a:rPr>
              <a:t>Registrati ora</a:t>
            </a:r>
            <a:endParaRPr lang="en-US" sz="1100">
              <a:solidFill>
                <a:srgbClr val="FFE399"/>
              </a:solidFill>
            </a:endParaRPr>
          </a:p>
        </p:txBody>
      </p:sp>
      <p:cxnSp>
        <p:nvCxnSpPr>
          <p:cNvPr id="18" name="Straight Connector 17">
            <a:extLst>
              <a:ext uri="{FF2B5EF4-FFF2-40B4-BE49-F238E27FC236}">
                <a16:creationId xmlns:a16="http://schemas.microsoft.com/office/drawing/2014/main" id="{941DDD9A-6C57-1D85-3379-ED62218D1668}"/>
              </a:ext>
              <a:ext uri="{C183D7F6-B498-43B3-948B-1728B52AA6E4}">
                <adec:decorative xmlns:adec="http://schemas.microsoft.com/office/drawing/2017/decorative" val="1"/>
              </a:ext>
            </a:extLst>
          </p:cNvPr>
          <p:cNvCxnSpPr>
            <a:cxnSpLocks/>
          </p:cNvCxnSpPr>
          <p:nvPr/>
        </p:nvCxnSpPr>
        <p:spPr>
          <a:xfrm>
            <a:off x="705678" y="3520182"/>
            <a:ext cx="489999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4387ECD0-7243-A1C3-1547-CC960A2C7814}"/>
              </a:ext>
            </a:extLst>
          </p:cNvPr>
          <p:cNvSpPr txBox="1">
            <a:spLocks/>
          </p:cNvSpPr>
          <p:nvPr/>
        </p:nvSpPr>
        <p:spPr>
          <a:xfrm>
            <a:off x="513079" y="2986491"/>
            <a:ext cx="5241678"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it-it" sz="18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15" name="Text Placeholder 9">
            <a:extLst>
              <a:ext uri="{FF2B5EF4-FFF2-40B4-BE49-F238E27FC236}">
                <a16:creationId xmlns:a16="http://schemas.microsoft.com/office/drawing/2014/main" id="{7DEBBDD2-E027-9C2C-5438-6EABF9E0B23E}"/>
              </a:ext>
            </a:extLst>
          </p:cNvPr>
          <p:cNvSpPr txBox="1">
            <a:spLocks/>
          </p:cNvSpPr>
          <p:nvPr/>
        </p:nvSpPr>
        <p:spPr>
          <a:xfrm>
            <a:off x="2941606" y="3503896"/>
            <a:ext cx="2351787" cy="648401"/>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Introducing value with Copilot Chat for all users</a:t>
            </a:r>
            <a:endParaRPr kumimoji="0" lang="it-it"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0" name="Text Placeholder 10">
            <a:extLst>
              <a:ext uri="{FF2B5EF4-FFF2-40B4-BE49-F238E27FC236}">
                <a16:creationId xmlns:a16="http://schemas.microsoft.com/office/drawing/2014/main" id="{0DD8E49B-6B58-57C8-71CC-D69486C36EF6}"/>
              </a:ext>
            </a:extLst>
          </p:cNvPr>
          <p:cNvSpPr txBox="1">
            <a:spLocks/>
          </p:cNvSpPr>
          <p:nvPr/>
        </p:nvSpPr>
        <p:spPr>
          <a:xfrm>
            <a:off x="2941606" y="3926152"/>
            <a:ext cx="2433646"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z="1100"/>
              <a:t>📅 25 Giugno 2026</a:t>
            </a:r>
          </a:p>
          <a:p>
            <a:r>
              <a:rPr lang="it-it" sz="1100"/>
              <a:t>🕑3:00 PM BST</a:t>
            </a:r>
          </a:p>
          <a:p>
            <a:r>
              <a:rPr lang="it-it" sz="1100">
                <a:solidFill>
                  <a:srgbClr val="FFE399"/>
                </a:solidFill>
              </a:rPr>
              <a:t>🔗</a:t>
            </a:r>
            <a:r>
              <a:rPr lang="it-it" sz="1100">
                <a:solidFill>
                  <a:srgbClr val="FFE399"/>
                </a:solidFill>
                <a:hlinkClick r:id="rId3">
                  <a:extLst>
                    <a:ext uri="{A12FA001-AC4F-418D-AE19-62706E023703}">
                      <ahyp:hlinkClr xmlns:ahyp="http://schemas.microsoft.com/office/drawing/2018/hyperlinkcolor" val="tx"/>
                    </a:ext>
                  </a:extLst>
                </a:hlinkClick>
              </a:rPr>
              <a:t>Registrati ora</a:t>
            </a:r>
            <a:endParaRPr lang="en-US" sz="1100">
              <a:solidFill>
                <a:srgbClr val="FFE399"/>
              </a:solidFill>
            </a:endParaRPr>
          </a:p>
        </p:txBody>
      </p:sp>
      <p:sp>
        <p:nvSpPr>
          <p:cNvPr id="25" name="Text Placeholder 9">
            <a:extLst>
              <a:ext uri="{FF2B5EF4-FFF2-40B4-BE49-F238E27FC236}">
                <a16:creationId xmlns:a16="http://schemas.microsoft.com/office/drawing/2014/main" id="{1ABF5255-F68A-7F26-48C8-DA2D006C3614}"/>
              </a:ext>
            </a:extLst>
          </p:cNvPr>
          <p:cNvSpPr txBox="1">
            <a:spLocks/>
          </p:cNvSpPr>
          <p:nvPr/>
        </p:nvSpPr>
        <p:spPr>
          <a:xfrm>
            <a:off x="511492" y="1593366"/>
            <a:ext cx="2351787" cy="648401"/>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Unlock the power of pre-built agents</a:t>
            </a:r>
            <a:endParaRPr kumimoji="0" lang="it-it"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7" name="Text Placeholder 10">
            <a:extLst>
              <a:ext uri="{FF2B5EF4-FFF2-40B4-BE49-F238E27FC236}">
                <a16:creationId xmlns:a16="http://schemas.microsoft.com/office/drawing/2014/main" id="{BB0B2173-ADB6-22D0-F646-4E254B12D1DE}"/>
              </a:ext>
            </a:extLst>
          </p:cNvPr>
          <p:cNvSpPr txBox="1">
            <a:spLocks/>
          </p:cNvSpPr>
          <p:nvPr/>
        </p:nvSpPr>
        <p:spPr>
          <a:xfrm>
            <a:off x="511492" y="2075492"/>
            <a:ext cx="2433646"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z="1100"/>
              <a:t>📅 21 Maggio 2026</a:t>
            </a:r>
          </a:p>
          <a:p>
            <a:r>
              <a:rPr lang="it-it" sz="1100"/>
              <a:t>🕑3:00 PM BST</a:t>
            </a:r>
          </a:p>
          <a:p>
            <a:r>
              <a:rPr lang="it-it" sz="1100">
                <a:solidFill>
                  <a:srgbClr val="FFE399"/>
                </a:solidFill>
              </a:rPr>
              <a:t>🔗</a:t>
            </a:r>
            <a:r>
              <a:rPr lang="it-it" sz="1100">
                <a:solidFill>
                  <a:srgbClr val="FFE399"/>
                </a:solidFill>
                <a:hlinkClick r:id="rId3">
                  <a:extLst>
                    <a:ext uri="{A12FA001-AC4F-418D-AE19-62706E023703}">
                      <ahyp:hlinkClr xmlns:ahyp="http://schemas.microsoft.com/office/drawing/2018/hyperlinkcolor" val="tx"/>
                    </a:ext>
                  </a:extLst>
                </a:hlinkClick>
              </a:rPr>
              <a:t>Registrati ora</a:t>
            </a:r>
            <a:endParaRPr lang="en-US" sz="1100">
              <a:solidFill>
                <a:srgbClr val="FFE399"/>
              </a:solidFill>
            </a:endParaRPr>
          </a:p>
        </p:txBody>
      </p:sp>
    </p:spTree>
    <p:extLst>
      <p:ext uri="{BB962C8B-B14F-4D97-AF65-F5344CB8AC3E}">
        <p14:creationId xmlns:p14="http://schemas.microsoft.com/office/powerpoint/2010/main" val="217188780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it-it"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Ottieni di più da Copilot e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1" y="3571527"/>
            <a:ext cx="2832899"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it-it"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Aiuta gli altri a fare lo stesso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it-it"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Espandi le tue conoscenze e migliora la tua carriera</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185405" y="5655014"/>
            <a:ext cx="5061022" cy="292388"/>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Partecipa al programma gratuito su </a:t>
            </a:r>
            <a:r>
              <a:rPr kumimoji="0" lang="it-it" sz="13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3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752803" y="5678512"/>
            <a:ext cx="300404" cy="282733"/>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it-it"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Ottieni di più da Copilot e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it-it"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Aiuta gli altri a fare lo stesso</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it-it"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Espandi le tue conoscenze e migliora la tua carriera</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it-it"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Fai la differenza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it-it"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Diventa un</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it-it"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415640719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Codice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8687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Sondaggio sul Customer Hub</a:t>
            </a:r>
            <a:endParaRPr kumimoji="0" lang="en-US" sz="14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Scansiona con la fotocamera del tuo dispositivo mobile</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noProof="0">
                <a:ln>
                  <a:noFill/>
                </a:ln>
                <a:solidFill>
                  <a:schemeClr val="bg1"/>
                </a:solidFill>
                <a:effectLst/>
                <a:uLnTx/>
                <a:uFillTx/>
                <a:latin typeface="+mj-lt"/>
                <a:ea typeface="+mn-ea"/>
                <a:cs typeface="+mn-cs"/>
              </a:rPr>
              <a:t>-OPPURE-</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Visita</a:t>
            </a:r>
          </a:p>
        </p:txBody>
      </p:sp>
      <p:pic>
        <p:nvPicPr>
          <p:cNvPr id="15" name="Picture 14" descr="Immagine sfocata di un cielo blu e arancione&#10;&#10;I contenuti generati dall'IA possono non essere corretti.">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089529"/>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it-it" spc="0"/>
              <a:t>GRAZIE - Il tuo feedback è fondamentale</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2" y="3183661"/>
            <a:ext cx="4269487"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a:solidFill>
                  <a:schemeClr val="bg1"/>
                </a:solidFill>
                <a:cs typeface="Segoe UI Light"/>
              </a:rPr>
              <a:t>Siamo impegnati a offrirti la migliore esperienza possibile con il </a:t>
            </a:r>
            <a:r>
              <a:rPr lang="it-it" sz="1800" b="1">
                <a:solidFill>
                  <a:schemeClr val="bg1"/>
                </a:solidFill>
                <a:cs typeface="Segoe UI Light"/>
              </a:rPr>
              <a:t>Customer Hub </a:t>
            </a:r>
            <a:r>
              <a:rPr lang="it-it" sz="1800">
                <a:solidFill>
                  <a:schemeClr val="bg1"/>
                </a:solidFill>
                <a:cs typeface="Segoe UI Light"/>
              </a:rPr>
              <a:t>e il tuo feedback è un elemento fondamentale per questo.</a:t>
            </a:r>
          </a:p>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a:solidFill>
                  <a:schemeClr val="bg1"/>
                </a:solidFill>
                <a:cs typeface="Segoe UI Light" panose="020B0502040204020203" pitchFamily="34" charset="0"/>
              </a:rPr>
              <a:t>Prima di andare, ti invitiamo a dedicarci un momento per lasciarci il tuo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5114060" cy="2529923"/>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it-it" sz="88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Domande</a:t>
            </a:r>
            <a:r>
              <a:rPr kumimoji="0" lang="it-it" sz="5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 e </a:t>
            </a:r>
            <a:r>
              <a:rPr kumimoji="0" lang="it-it" sz="88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risposte</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418537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it-it"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Per favore, alza la mano e attiva il microfono quando sarai chiamato</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solidFill>
                  <a:schemeClr val="bg1"/>
                </a:solidFill>
                <a:latin typeface="Segoe Sans Display Semibold" pitchFamily="2" charset="0"/>
                <a:cs typeface="Segoe Sans Display Semibold" pitchFamily="2" charset="0"/>
              </a:rPr>
              <a:t>Durante la presentazione</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a:ln>
                  <a:noFill/>
                </a:ln>
                <a:solidFill>
                  <a:schemeClr val="bg1"/>
                </a:solidFill>
                <a:effectLst/>
                <a:uLnTx/>
                <a:uFillTx/>
                <a:ea typeface="+mn-ea"/>
                <a:cs typeface="Segoe UI Light" panose="020B0502040204020203" pitchFamily="34" charset="0"/>
              </a:rPr>
              <a:t>Disattiveremo l'audio del tuo microfono per la prima parte della chiamata di oggi</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a:ln>
                  <a:noFill/>
                </a:ln>
                <a:solidFill>
                  <a:schemeClr val="bg1"/>
                </a:solidFill>
                <a:effectLst/>
                <a:uLnTx/>
                <a:uFillTx/>
                <a:ea typeface="+mn-ea"/>
                <a:cs typeface="Segoe UI Light" panose="020B0502040204020203" pitchFamily="34" charset="0"/>
              </a:rPr>
              <a:t>Fai le tue domande tramite chat: le prenderemo tutte in considerazione, rispondendo in diretta o successivamente. Le domande comuni verranno risposte a voce</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Dopo la presentazione</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it-it" sz="2000">
                <a:solidFill>
                  <a:schemeClr val="bg1"/>
                </a:solidFill>
                <a:cs typeface="Segoe UI Light" panose="020B0502040204020203" pitchFamily="34" charset="0"/>
              </a:rPr>
              <a:t>Open mic</a:t>
            </a:r>
            <a:r>
              <a:rPr lang="it-it" sz="2000">
                <a:solidFill>
                  <a:schemeClr val="bg1"/>
                </a:solidFill>
                <a:cs typeface="Segoe UI Light" panose="020B0502040204020203" pitchFamily="34" charset="0"/>
                <a:sym typeface="Symbol" panose="05050102010706020507" pitchFamily="18" charset="2"/>
              </a:rPr>
              <a:t> - </a:t>
            </a:r>
            <a:r>
              <a:rPr lang="it-IT" sz="2000">
                <a:solidFill>
                  <a:schemeClr val="bg1"/>
                </a:solidFill>
                <a:cs typeface="Segoe UI Light" panose="020B0502040204020203" pitchFamily="34" charset="0"/>
              </a:rPr>
              <a:t>riattiva l'audio</a:t>
            </a:r>
            <a:r>
              <a:rPr lang="it-it" sz="2000">
                <a:solidFill>
                  <a:schemeClr val="bg1"/>
                </a:solidFill>
                <a:cs typeface="Segoe UI Light" panose="020B0502040204020203" pitchFamily="34" charset="0"/>
              </a:rPr>
              <a:t> </a:t>
            </a:r>
            <a:br>
              <a:rPr lang="it-it" sz="2000">
                <a:solidFill>
                  <a:schemeClr val="bg1"/>
                </a:solidFill>
                <a:cs typeface="Segoe UI Light" panose="020B0502040204020203" pitchFamily="34" charset="0"/>
              </a:rPr>
            </a:br>
            <a:r>
              <a:rPr lang="it-it" sz="2000">
                <a:solidFill>
                  <a:schemeClr val="bg1"/>
                </a:solidFill>
                <a:cs typeface="Segoe UI Light" panose="020B0502040204020203" pitchFamily="34" charset="0"/>
              </a:rPr>
              <a:t>e chiedi pure!</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t>Alza la mano e ti chiameremo</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E6D5-4DC8-4600-1617-228D29E8FCF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CADF0E0-1EDB-9134-8A66-6420129F356D}"/>
              </a:ext>
            </a:extLst>
          </p:cNvPr>
          <p:cNvSpPr>
            <a:spLocks noGrp="1"/>
          </p:cNvSpPr>
          <p:nvPr>
            <p:ph idx="1"/>
          </p:nvPr>
        </p:nvSpPr>
        <p:spPr>
          <a:xfrm>
            <a:off x="6095999" y="979791"/>
            <a:ext cx="6002861" cy="5293757"/>
          </a:xfrm>
        </p:spPr>
        <p:txBody>
          <a:bodyPr/>
          <a:lstStyle/>
          <a:p>
            <a:pPr marL="514350" indent="-514350">
              <a:spcBef>
                <a:spcPts val="600"/>
              </a:spcBef>
              <a:spcAft>
                <a:spcPts val="600"/>
              </a:spcAft>
              <a:buAutoNum type="arabicPlain"/>
            </a:pPr>
            <a:r>
              <a:rPr lang="it-it" sz="2400">
                <a:solidFill>
                  <a:srgbClr val="FFFF00"/>
                </a:solidFill>
              </a:rPr>
              <a:t>Microsoft 365 Copilot Chat</a:t>
            </a:r>
          </a:p>
          <a:p>
            <a:pPr marL="514350" indent="-514350">
              <a:spcBef>
                <a:spcPts val="600"/>
              </a:spcBef>
              <a:spcAft>
                <a:spcPts val="600"/>
              </a:spcAft>
              <a:buAutoNum type="arabicPlain"/>
            </a:pPr>
            <a:r>
              <a:rPr lang="it-it" sz="2400"/>
              <a:t>L'arte del prompt: </a:t>
            </a:r>
            <a:br>
              <a:rPr sz="2400"/>
            </a:br>
            <a:r>
              <a:rPr lang="it-it" sz="2400"/>
              <a:t>Procedure consigliate per la creazione di prompt</a:t>
            </a:r>
          </a:p>
          <a:p>
            <a:pPr marL="514350" indent="-514350">
              <a:spcBef>
                <a:spcPts val="600"/>
              </a:spcBef>
              <a:buAutoNum type="arabicPlain"/>
            </a:pPr>
            <a:r>
              <a:rPr lang="it-it" sz="2400"/>
              <a:t>Procedure consigliate per l'adozione</a:t>
            </a:r>
          </a:p>
          <a:p>
            <a:pPr marL="914400" lvl="1">
              <a:spcBef>
                <a:spcPts val="600"/>
              </a:spcBef>
            </a:pPr>
            <a:r>
              <a:rPr lang="it-IT" sz="2000" err="1">
                <a:cs typeface="Segoe Sans Display" pitchFamily="2" charset="0"/>
              </a:rPr>
              <a:t>Copilot</a:t>
            </a:r>
            <a:r>
              <a:rPr lang="it-IT" sz="2000">
                <a:cs typeface="Segoe Sans Display" pitchFamily="2" charset="0"/>
              </a:rPr>
              <a:t> Chat Success Kit</a:t>
            </a:r>
          </a:p>
          <a:p>
            <a:pPr marL="914400" lvl="1">
              <a:spcBef>
                <a:spcPts val="600"/>
              </a:spcBef>
            </a:pPr>
            <a:r>
              <a:rPr lang="it-IT" sz="2000">
                <a:cs typeface="Segoe Sans Display" pitchFamily="2" charset="0"/>
              </a:rPr>
              <a:t>Un grande percorso per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Trainer Kit per Copilot Chat</a:t>
            </a:r>
          </a:p>
          <a:p>
            <a:pPr marL="914400" lvl="1">
              <a:spcBef>
                <a:spcPts val="600"/>
              </a:spcBef>
            </a:pPr>
            <a:r>
              <a:rPr lang="it-IT" sz="2000">
                <a:cs typeface="Segoe Sans Display" pitchFamily="2" charset="0"/>
              </a:rPr>
              <a:t>Accelera l’adozione di </a:t>
            </a:r>
            <a:r>
              <a:rPr lang="it-IT" sz="2000" err="1">
                <a:cs typeface="Segoe Sans Display" pitchFamily="2" charset="0"/>
              </a:rPr>
              <a:t>Copilot</a:t>
            </a:r>
            <a:r>
              <a:rPr lang="it-IT" sz="2000">
                <a:cs typeface="Segoe Sans Display" pitchFamily="2" charset="0"/>
              </a:rPr>
              <a:t> Chat</a:t>
            </a:r>
          </a:p>
          <a:p>
            <a:pPr marL="914400" lvl="1">
              <a:spcBef>
                <a:spcPts val="600"/>
              </a:spcBef>
            </a:pPr>
            <a:r>
              <a:rPr lang="it-IT" sz="2000">
                <a:cs typeface="Segoe Sans Display" pitchFamily="2" charset="0"/>
              </a:rPr>
              <a:t>Raccolta prompt</a:t>
            </a:r>
          </a:p>
          <a:p>
            <a:pPr marL="914400" lvl="1">
              <a:spcBef>
                <a:spcPts val="600"/>
              </a:spcBef>
            </a:pPr>
            <a:r>
              <a:rPr lang="it-IT" sz="2000">
                <a:cs typeface="Segoe Sans Display" pitchFamily="2" charset="0"/>
              </a:rPr>
              <a:t>Prompt Coach Agent</a:t>
            </a:r>
          </a:p>
          <a:p>
            <a:pPr marL="914400" lvl="1">
              <a:spcBef>
                <a:spcPts val="600"/>
              </a:spcBef>
            </a:pPr>
            <a:r>
              <a:rPr lang="it-IT" sz="2000">
                <a:cs typeface="Segoe Sans Display" pitchFamily="2" charset="0"/>
              </a:rPr>
              <a:t>Libreria di scenari</a:t>
            </a:r>
          </a:p>
          <a:p>
            <a:pPr marL="514350" indent="-514350">
              <a:spcBef>
                <a:spcPts val="600"/>
              </a:spcBef>
              <a:spcAft>
                <a:spcPts val="600"/>
              </a:spcAft>
              <a:buAutoNum type="arabicPlain"/>
            </a:pPr>
            <a:r>
              <a:rPr lang="it-it" sz="2400"/>
              <a:t>Prossimi passi e inviti all'azione</a:t>
            </a:r>
          </a:p>
        </p:txBody>
      </p:sp>
      <p:sp>
        <p:nvSpPr>
          <p:cNvPr id="9" name="Title 8">
            <a:extLst>
              <a:ext uri="{FF2B5EF4-FFF2-40B4-BE49-F238E27FC236}">
                <a16:creationId xmlns:a16="http://schemas.microsoft.com/office/drawing/2014/main" id="{CAC4D481-7E92-89DC-6E14-50331857F508}"/>
              </a:ext>
            </a:extLst>
          </p:cNvPr>
          <p:cNvSpPr>
            <a:spLocks noGrp="1"/>
          </p:cNvSpPr>
          <p:nvPr>
            <p:ph type="title"/>
          </p:nvPr>
        </p:nvSpPr>
        <p:spPr>
          <a:xfrm>
            <a:off x="589279" y="605657"/>
            <a:ext cx="3604651" cy="738664"/>
          </a:xfrm>
        </p:spPr>
        <p:txBody>
          <a:bodyPr/>
          <a:lstStyle/>
          <a:p>
            <a:r>
              <a:rPr lang="it-it">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Programma</a:t>
            </a:r>
          </a:p>
        </p:txBody>
      </p:sp>
      <p:cxnSp>
        <p:nvCxnSpPr>
          <p:cNvPr id="11" name="Straight Connector 10">
            <a:extLst>
              <a:ext uri="{FF2B5EF4-FFF2-40B4-BE49-F238E27FC236}">
                <a16:creationId xmlns:a16="http://schemas.microsoft.com/office/drawing/2014/main" id="{6A6AD969-DBA1-F97F-BBCA-6E62926F360A}"/>
              </a:ext>
              <a:ext uri="{C183D7F6-B498-43B3-948B-1728B52AA6E4}">
                <adec:decorative xmlns:adec="http://schemas.microsoft.com/office/drawing/2017/decorative" val="1"/>
              </a:ext>
            </a:extLst>
          </p:cNvPr>
          <p:cNvCxnSpPr>
            <a:cxnSpLocks/>
          </p:cNvCxnSpPr>
          <p:nvPr/>
        </p:nvCxnSpPr>
        <p:spPr>
          <a:xfrm>
            <a:off x="5777396" y="895925"/>
            <a:ext cx="0" cy="488575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26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747443"/>
            <a:ext cx="4127692"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sz="3600" b="0" spc="0">
                <a:ln>
                  <a:noFill/>
                </a:ln>
                <a:gradFill flip="none" rotWithShape="1">
                  <a:gsLst>
                    <a:gs pos="0">
                      <a:srgbClr val="94D8FE"/>
                    </a:gs>
                    <a:gs pos="100000">
                      <a:prstClr val="white"/>
                    </a:gs>
                  </a:gsLst>
                  <a:lin ang="16200000" scaled="1"/>
                  <a:tileRect/>
                </a:gradFill>
                <a:ea typeface="+mn-ea"/>
                <a:cs typeface="Segoe Sans Display"/>
              </a:rPr>
              <a:t>Microsoft 365</a:t>
            </a:r>
            <a:br>
              <a:rPr/>
            </a:br>
            <a:r>
              <a:rPr lang="it-it" sz="3600" b="0" spc="0">
                <a:ln>
                  <a:noFill/>
                </a:ln>
                <a:gradFill flip="none" rotWithShape="1">
                  <a:gsLst>
                    <a:gs pos="0">
                      <a:srgbClr val="94D8FE"/>
                    </a:gs>
                    <a:gs pos="100000">
                      <a:prstClr val="white"/>
                    </a:gs>
                  </a:gsLst>
                  <a:lin ang="16200000" scaled="1"/>
                  <a:tileRect/>
                </a:gradFill>
                <a:ea typeface="+mn-ea"/>
                <a:cs typeface="Segoe Sans Display"/>
              </a:rPr>
              <a:t>Copilot Chat</a:t>
            </a: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2106375"/>
            <a:ext cx="3025819" cy="3824637"/>
          </a:xfrm>
          <a:prstGeom prst="rect">
            <a:avLst/>
          </a:prstGeom>
          <a:noFill/>
        </p:spPr>
        <p:txBody>
          <a:bodyPr wrap="square" lIns="0" tIns="0" rIns="0" bIns="0" rtlCol="0">
            <a:spAutoFit/>
          </a:bodyPr>
          <a:lstStyle/>
          <a:p>
            <a:pPr lvl="0" defTabSz="914400">
              <a:lnSpc>
                <a:spcPct val="110000"/>
              </a:lnSpc>
              <a:defRPr/>
            </a:pPr>
            <a:r>
              <a:rPr kumimoji="0" lang="it-IT" sz="1800" b="1" i="0" u="none" strike="noStrike" kern="1200" cap="none" spc="0" normalizeH="0" baseline="0" noProof="0">
                <a:ln>
                  <a:noFill/>
                </a:ln>
                <a:solidFill>
                  <a:srgbClr val="FFFFFF"/>
                </a:solidFill>
                <a:effectLst/>
                <a:uLnTx/>
                <a:uFillTx/>
                <a:latin typeface="Segoe Sans Display"/>
                <a:ea typeface="+mn-ea"/>
                <a:cs typeface="Segoe Sans Display"/>
              </a:rPr>
              <a:t>Chat IA sicura </a:t>
            </a:r>
            <a:r>
              <a:rPr kumimoji="0" lang="it-IT" sz="1800" b="0" i="0" u="none" strike="noStrike" kern="1200" cap="none" spc="0" normalizeH="0" baseline="0" noProof="0">
                <a:ln>
                  <a:noFill/>
                </a:ln>
                <a:solidFill>
                  <a:srgbClr val="FFFFFF"/>
                </a:solidFill>
                <a:effectLst/>
                <a:uLnTx/>
                <a:uFillTx/>
                <a:latin typeface="Segoe Sans Display"/>
                <a:ea typeface="+mn-ea"/>
                <a:cs typeface="Segoe Sans Display"/>
              </a:rPr>
              <a:t>basata sui </a:t>
            </a:r>
            <a:r>
              <a:rPr kumimoji="0" lang="it-IT" sz="1800" b="1" i="0" u="none" strike="noStrike" kern="1200" cap="none" spc="0" normalizeH="0" baseline="0" noProof="0">
                <a:ln>
                  <a:noFill/>
                </a:ln>
                <a:solidFill>
                  <a:srgbClr val="FFFFFF"/>
                </a:solidFill>
                <a:effectLst/>
                <a:uLnTx/>
                <a:uFillTx/>
                <a:latin typeface="Segoe Sans Display"/>
                <a:ea typeface="+mn-ea"/>
                <a:cs typeface="Segoe Sans Display"/>
              </a:rPr>
              <a:t>modelli più recenti</a:t>
            </a:r>
            <a:r>
              <a:rPr lang="it-IT" sz="1800">
                <a:solidFill>
                  <a:srgbClr val="FFFFFF"/>
                </a:solidFill>
                <a:cs typeface="Segoe Sans Display"/>
              </a:rPr>
              <a:t>, ed alimentata da un’ampia conoscenza reperita dal web.</a:t>
            </a:r>
          </a:p>
          <a:p>
            <a:pPr lvl="0" defTabSz="914400">
              <a:lnSpc>
                <a:spcPct val="110000"/>
              </a:lnSpc>
              <a:defRPr/>
            </a:pPr>
            <a:endParaRPr lang="it-IT" sz="1800">
              <a:solidFill>
                <a:srgbClr val="FFFFFF"/>
              </a:solidFill>
              <a:cs typeface="Segoe Sans Display"/>
            </a:endParaRPr>
          </a:p>
          <a:p>
            <a:pPr lvl="0" defTabSz="914400">
              <a:lnSpc>
                <a:spcPct val="110000"/>
              </a:lnSpc>
              <a:defRPr/>
            </a:pPr>
            <a:r>
              <a:rPr lang="it-IT" sz="1800" err="1">
                <a:solidFill>
                  <a:srgbClr val="FFFFFF"/>
                </a:solidFill>
                <a:cs typeface="Segoe Sans Display"/>
              </a:rPr>
              <a:t>Copilot</a:t>
            </a:r>
            <a:r>
              <a:rPr lang="it-IT" sz="1800">
                <a:solidFill>
                  <a:srgbClr val="FFFFFF"/>
                </a:solidFill>
                <a:cs typeface="Segoe Sans Display"/>
              </a:rPr>
              <a:t> Chat </a:t>
            </a:r>
            <a:r>
              <a:rPr lang="it-IT" sz="1800" b="1">
                <a:solidFill>
                  <a:srgbClr val="FFFFFF"/>
                </a:solidFill>
                <a:cs typeface="Segoe Sans Display"/>
              </a:rPr>
              <a:t>offre solidi livelli di sicurezza, privacy</a:t>
            </a:r>
            <a:r>
              <a:rPr lang="it-IT" sz="1800">
                <a:solidFill>
                  <a:srgbClr val="FFFFFF"/>
                </a:solidFill>
                <a:cs typeface="Segoe Sans Display"/>
              </a:rPr>
              <a:t>. </a:t>
            </a:r>
          </a:p>
          <a:p>
            <a:pPr lvl="0" defTabSz="914400">
              <a:lnSpc>
                <a:spcPct val="110000"/>
              </a:lnSpc>
              <a:defRPr/>
            </a:pPr>
            <a:endParaRPr lang="it-IT" sz="1800">
              <a:solidFill>
                <a:srgbClr val="FFFFFF"/>
              </a:solidFill>
              <a:cs typeface="Segoe Sans Display"/>
            </a:endParaRPr>
          </a:p>
          <a:p>
            <a:pPr lvl="0" defTabSz="914400">
              <a:lnSpc>
                <a:spcPct val="110000"/>
              </a:lnSpc>
              <a:defRPr/>
            </a:pPr>
            <a:endParaRPr kumimoji="0" lang="it-IT" sz="700" b="0" i="0" u="none" strike="noStrike" kern="1200" cap="none" spc="0" normalizeH="0" baseline="0" noProof="0">
              <a:ln>
                <a:noFill/>
              </a:ln>
              <a:solidFill>
                <a:srgbClr val="FFFFFF"/>
              </a:solidFill>
              <a:effectLst/>
              <a:uLnTx/>
              <a:uFillTx/>
              <a:latin typeface="Segoe Sans Display"/>
              <a:ea typeface="+mn-ea"/>
              <a:cs typeface="Segoe Sans Display"/>
            </a:endParaRPr>
          </a:p>
          <a:p>
            <a:pPr lvl="0" defTabSz="914400">
              <a:lnSpc>
                <a:spcPct val="110000"/>
              </a:lnSpc>
              <a:spcAft>
                <a:spcPts val="600"/>
              </a:spcAft>
              <a:defRPr/>
            </a:pPr>
            <a:r>
              <a:rPr lang="it-IT" sz="1800" b="1">
                <a:solidFill>
                  <a:srgbClr val="FFFFFF"/>
                </a:solidFill>
                <a:cs typeface="Segoe Sans Display"/>
              </a:rPr>
              <a:t>E’ incluso nell’abbonamento a Microsoft 365 </a:t>
            </a:r>
            <a:r>
              <a:rPr lang="it-IT" sz="1800">
                <a:solidFill>
                  <a:srgbClr val="FFFFFF"/>
                </a:solidFill>
                <a:cs typeface="Segoe Sans Display"/>
              </a:rPr>
              <a:t>senza costi aggiuntivi.</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6" name="Picture 5">
            <a:extLst>
              <a:ext uri="{FF2B5EF4-FFF2-40B4-BE49-F238E27FC236}">
                <a16:creationId xmlns:a16="http://schemas.microsoft.com/office/drawing/2014/main" id="{6AECFB87-F95F-BCC5-DF98-9DDB740377ED}"/>
              </a:ext>
            </a:extLst>
          </p:cNvPr>
          <p:cNvPicPr>
            <a:picLocks noChangeAspect="1"/>
          </p:cNvPicPr>
          <p:nvPr/>
        </p:nvPicPr>
        <p:blipFill>
          <a:blip r:embed="rId3"/>
          <a:stretch>
            <a:fillRect/>
          </a:stretch>
        </p:blipFill>
        <p:spPr>
          <a:xfrm>
            <a:off x="4210253" y="747443"/>
            <a:ext cx="7469383" cy="4779034"/>
          </a:xfrm>
          <a:prstGeom prst="roundRect">
            <a:avLst>
              <a:gd name="adj" fmla="val 2828"/>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03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3FA6-2DC2-3DC4-BF51-7BBBC0E09CB3}"/>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01F27EEF-1967-EB9D-9DAB-D430B85664D2}"/>
              </a:ext>
            </a:extLst>
          </p:cNvPr>
          <p:cNvSpPr txBox="1">
            <a:spLocks/>
          </p:cNvSpPr>
          <p:nvPr/>
        </p:nvSpPr>
        <p:spPr>
          <a:xfrm>
            <a:off x="589302" y="754980"/>
            <a:ext cx="7685857"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it-IT" sz="3600" b="0" spc="0" err="1">
                <a:ln>
                  <a:noFill/>
                </a:ln>
                <a:gradFill flip="none" rotWithShape="1">
                  <a:gsLst>
                    <a:gs pos="0">
                      <a:srgbClr val="94D8FE"/>
                    </a:gs>
                    <a:gs pos="100000">
                      <a:prstClr val="white"/>
                    </a:gs>
                  </a:gsLst>
                  <a:lin ang="16200000" scaled="1"/>
                  <a:tileRect/>
                </a:gradFill>
                <a:ea typeface="+mn-ea"/>
                <a:cs typeface="Segoe Sans Display"/>
              </a:rPr>
              <a:t>Copilot</a:t>
            </a:r>
            <a:r>
              <a:rPr lang="it-IT" sz="3600" b="0" spc="0">
                <a:ln>
                  <a:noFill/>
                </a:ln>
                <a:gradFill flip="none" rotWithShape="1">
                  <a:gsLst>
                    <a:gs pos="0">
                      <a:srgbClr val="94D8FE"/>
                    </a:gs>
                    <a:gs pos="100000">
                      <a:prstClr val="white"/>
                    </a:gs>
                  </a:gsLst>
                  <a:lin ang="16200000" scaled="1"/>
                  <a:tileRect/>
                </a:gradFill>
                <a:ea typeface="+mn-ea"/>
                <a:cs typeface="Segoe Sans Display"/>
              </a:rPr>
              <a:t> è l’</a:t>
            </a:r>
            <a:r>
              <a:rPr lang="it-IT" sz="3600" b="0" spc="0" err="1">
                <a:ln>
                  <a:noFill/>
                </a:ln>
                <a:gradFill flip="none" rotWithShape="1">
                  <a:gsLst>
                    <a:gs pos="0">
                      <a:srgbClr val="94D8FE"/>
                    </a:gs>
                    <a:gs pos="100000">
                      <a:prstClr val="white"/>
                    </a:gs>
                  </a:gsLst>
                  <a:lin ang="16200000" scaled="1"/>
                  <a:tileRect/>
                </a:gradFill>
                <a:ea typeface="+mn-ea"/>
                <a:cs typeface="Segoe Sans Display"/>
              </a:rPr>
              <a:t>Intefaccia</a:t>
            </a:r>
            <a:r>
              <a:rPr lang="it-IT" sz="3600" b="0" spc="0">
                <a:ln>
                  <a:noFill/>
                </a:ln>
                <a:gradFill flip="none" rotWithShape="1">
                  <a:gsLst>
                    <a:gs pos="0">
                      <a:srgbClr val="94D8FE"/>
                    </a:gs>
                    <a:gs pos="100000">
                      <a:prstClr val="white"/>
                    </a:gs>
                  </a:gsLst>
                  <a:lin ang="16200000" scaled="1"/>
                  <a:tileRect/>
                </a:gradFill>
                <a:ea typeface="+mn-ea"/>
                <a:cs typeface="Segoe Sans Display"/>
              </a:rPr>
              <a:t> Utente per l’I.A.</a:t>
            </a:r>
            <a:endParaRPr lang="it-it" sz="3600" b="0" spc="0">
              <a:ln>
                <a:noFill/>
              </a:ln>
              <a:gradFill flip="none" rotWithShape="1">
                <a:gsLst>
                  <a:gs pos="0">
                    <a:srgbClr val="94D8FE"/>
                  </a:gs>
                  <a:gs pos="100000">
                    <a:prstClr val="white"/>
                  </a:gs>
                </a:gsLst>
                <a:lin ang="16200000" scaled="1"/>
                <a:tileRect/>
              </a:gradFill>
              <a:ea typeface="+mn-ea"/>
              <a:cs typeface="Segoe Sans Display"/>
            </a:endParaRPr>
          </a:p>
        </p:txBody>
      </p:sp>
      <p:sp>
        <p:nvSpPr>
          <p:cNvPr id="4" name="TextBox 3">
            <a:extLst>
              <a:ext uri="{FF2B5EF4-FFF2-40B4-BE49-F238E27FC236}">
                <a16:creationId xmlns:a16="http://schemas.microsoft.com/office/drawing/2014/main" id="{7ABC871C-9E45-C549-7FC7-D1185AAADF88}"/>
              </a:ext>
            </a:extLst>
          </p:cNvPr>
          <p:cNvSpPr txBox="1"/>
          <p:nvPr/>
        </p:nvSpPr>
        <p:spPr>
          <a:xfrm>
            <a:off x="375857" y="2004673"/>
            <a:ext cx="3025819" cy="4192366"/>
          </a:xfrm>
          <a:prstGeom prst="rect">
            <a:avLst/>
          </a:prstGeom>
          <a:noFill/>
        </p:spPr>
        <p:txBody>
          <a:bodyPr wrap="square" lIns="0" tIns="0" rIns="0" bIns="0" rtlCol="0">
            <a:spAutoFit/>
          </a:bodyPr>
          <a:lstStyle/>
          <a:p>
            <a:pPr marL="285750" lvl="0" indent="-285750" defTabSz="914400">
              <a:lnSpc>
                <a:spcPct val="110000"/>
              </a:lnSpc>
              <a:spcBef>
                <a:spcPts val="600"/>
              </a:spcBef>
              <a:buFont typeface="Arial" panose="020B0604020202020204" pitchFamily="34" charset="0"/>
              <a:buChar char="•"/>
              <a:defRPr/>
            </a:pPr>
            <a:r>
              <a:rPr lang="it-IT" sz="1600">
                <a:solidFill>
                  <a:srgbClr val="FFFFFF"/>
                </a:solidFill>
                <a:cs typeface="Segoe Sans Display"/>
              </a:rPr>
              <a:t>Microsoft 365 </a:t>
            </a:r>
            <a:r>
              <a:rPr lang="it-IT" sz="1600" err="1">
                <a:solidFill>
                  <a:srgbClr val="FFFFFF"/>
                </a:solidFill>
                <a:cs typeface="Segoe Sans Display"/>
              </a:rPr>
              <a:t>Copilot</a:t>
            </a:r>
            <a:r>
              <a:rPr lang="it-IT" sz="1600">
                <a:solidFill>
                  <a:srgbClr val="FFFFFF"/>
                </a:solidFill>
                <a:cs typeface="Segoe Sans Display"/>
              </a:rPr>
              <a:t> Chat è l'interfaccia utente verso un insieme di funzionalità di intelligenza artificiale che assistono gli utenti nelle loro attività quotidiane. </a:t>
            </a:r>
          </a:p>
          <a:p>
            <a:pPr marL="285750" lvl="0" indent="-285750" defTabSz="914400">
              <a:lnSpc>
                <a:spcPct val="110000"/>
              </a:lnSpc>
              <a:spcBef>
                <a:spcPts val="600"/>
              </a:spcBef>
              <a:buFont typeface="Arial" panose="020B0604020202020204" pitchFamily="34" charset="0"/>
              <a:buChar char="•"/>
              <a:defRPr/>
            </a:pPr>
            <a:r>
              <a:rPr lang="it-IT" sz="1600">
                <a:solidFill>
                  <a:srgbClr val="FFFFFF"/>
                </a:solidFill>
                <a:cs typeface="Segoe Sans Display"/>
              </a:rPr>
              <a:t>Agisce come un copilota, aiutando ma senza mai sostituire l’utente.</a:t>
            </a:r>
          </a:p>
          <a:p>
            <a:pPr marL="285750" lvl="0" indent="-285750" defTabSz="914400">
              <a:lnSpc>
                <a:spcPct val="110000"/>
              </a:lnSpc>
              <a:spcBef>
                <a:spcPts val="600"/>
              </a:spcBef>
              <a:buFont typeface="Arial" panose="020B0604020202020204" pitchFamily="34" charset="0"/>
              <a:buChar char="•"/>
              <a:defRPr/>
            </a:pPr>
            <a:r>
              <a:rPr lang="it-IT" sz="1600" err="1">
                <a:solidFill>
                  <a:srgbClr val="FFFFFF"/>
                </a:solidFill>
                <a:cs typeface="Segoe Sans Display"/>
              </a:rPr>
              <a:t>Copilot</a:t>
            </a:r>
            <a:r>
              <a:rPr lang="it-IT" sz="1600">
                <a:solidFill>
                  <a:srgbClr val="FFFFFF"/>
                </a:solidFill>
                <a:cs typeface="Segoe Sans Display"/>
              </a:rPr>
              <a:t> chat risponde alle nostre domande cercando le risposte dal web o da contenuti aziendali che abbiamo condiviso come allegati</a:t>
            </a:r>
          </a:p>
        </p:txBody>
      </p:sp>
      <p:grpSp>
        <p:nvGrpSpPr>
          <p:cNvPr id="2" name="Group 1">
            <a:extLst>
              <a:ext uri="{FF2B5EF4-FFF2-40B4-BE49-F238E27FC236}">
                <a16:creationId xmlns:a16="http://schemas.microsoft.com/office/drawing/2014/main" id="{B4414E72-82E2-F12E-5E9C-496380BD5B81}"/>
              </a:ext>
            </a:extLst>
          </p:cNvPr>
          <p:cNvGrpSpPr/>
          <p:nvPr/>
        </p:nvGrpSpPr>
        <p:grpSpPr>
          <a:xfrm>
            <a:off x="7300664" y="2436147"/>
            <a:ext cx="4488987" cy="2820709"/>
            <a:chOff x="6261889" y="1715589"/>
            <a:chExt cx="5095650" cy="3248041"/>
          </a:xfrm>
        </p:grpSpPr>
        <p:grpSp>
          <p:nvGrpSpPr>
            <p:cNvPr id="6" name="!!NetworkLines">
              <a:extLst>
                <a:ext uri="{FF2B5EF4-FFF2-40B4-BE49-F238E27FC236}">
                  <a16:creationId xmlns:a16="http://schemas.microsoft.com/office/drawing/2014/main" id="{0D984863-7B1D-3ED2-B2FD-142E617F64C6}"/>
                </a:ext>
              </a:extLst>
            </p:cNvPr>
            <p:cNvGrpSpPr/>
            <p:nvPr/>
          </p:nvGrpSpPr>
          <p:grpSpPr>
            <a:xfrm>
              <a:off x="6261889" y="1965842"/>
              <a:ext cx="4736878" cy="2763883"/>
              <a:chOff x="26278919" y="7127751"/>
              <a:chExt cx="11858730" cy="6919351"/>
            </a:xfrm>
          </p:grpSpPr>
          <p:sp>
            <p:nvSpPr>
              <p:cNvPr id="17" name="Freeform: Shape 16">
                <a:extLst>
                  <a:ext uri="{FF2B5EF4-FFF2-40B4-BE49-F238E27FC236}">
                    <a16:creationId xmlns:a16="http://schemas.microsoft.com/office/drawing/2014/main" id="{A5114025-5F99-7030-3B4F-728FE7FE5785}"/>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7D4F1D6B-2051-B226-B0A1-3B03D788FBE5}"/>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2F8F9EB0-FF71-B97F-D993-841323FF0E1D}"/>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F1669AFF-BB2E-3221-0DFF-4FE6DBBC14D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493B1984-9BA1-D677-3EC6-4CA53D89BB59}"/>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81B22B40-609C-D212-B12E-12A9091B524F}"/>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70E623A2-7854-3813-689E-7D430D4206B0}"/>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7708608F-DCBA-692E-9A8D-42EF238018FD}"/>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2AEFAAC3-7011-1B91-CA96-BC2DA89919B2}"/>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E4F27EC9-FAB8-F478-CE09-D79EFB21DE86}"/>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3F9AF25E-0F28-DD9A-FAA8-66F08D1344DF}"/>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CB56A189-08C2-1A10-E7AF-9F4667375983}"/>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776E1FD3-B0AB-C055-EE2B-5FF5C94B55CB}"/>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5D044DB8-FB69-1449-984F-23FDA60E64FA}"/>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AD8F7E76-F879-4D74-12FD-8EDCB0633C14}"/>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FC98EE6F-88C9-4323-436F-40DBA3B20BC8}"/>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3932F1C9-0939-4572-17BB-7F9A673AF2DB}"/>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116E1913-31D9-261C-1435-4CE6EC97D60E}"/>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Shape 34">
                <a:extLst>
                  <a:ext uri="{FF2B5EF4-FFF2-40B4-BE49-F238E27FC236}">
                    <a16:creationId xmlns:a16="http://schemas.microsoft.com/office/drawing/2014/main" id="{DA90E52E-2CFE-0E0F-77C9-3EA4CDBBE643}"/>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E7D6C59B-3FD5-3C39-8237-86139D8468BE}"/>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2839C38B-732D-C81A-D63F-3CB4121AEA56}"/>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1CCF4471-DCA0-9689-A56F-0A0876AD62CE}"/>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ACF0575D-4D75-9B2F-14BF-4392D720189D}"/>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FA5CAB08-D097-D880-916E-AEB848616AD5}"/>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C3C2FBB3-23CB-C5A8-7965-6B5A9BE8E6AA}"/>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22D008B5-5D1D-3F36-0C35-0C03E3784799}"/>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7" name="Freeform: Shape 6">
              <a:extLst>
                <a:ext uri="{FF2B5EF4-FFF2-40B4-BE49-F238E27FC236}">
                  <a16:creationId xmlns:a16="http://schemas.microsoft.com/office/drawing/2014/main" id="{469934A0-D4D8-6AFF-3A09-DB6276EAB04F}"/>
                </a:ext>
              </a:extLst>
            </p:cNvPr>
            <p:cNvSpPr>
              <a:spLocks noChangeAspect="1"/>
            </p:cNvSpPr>
            <p:nvPr/>
          </p:nvSpPr>
          <p:spPr bwMode="auto">
            <a:xfrm>
              <a:off x="7542380" y="171558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100000">
                  <a:srgbClr val="C73ECC"/>
                </a:gs>
                <a:gs pos="0">
                  <a:srgbClr val="0078D4"/>
                </a:gs>
              </a:gsLst>
              <a:lin ang="27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8" name="Graphic 82">
              <a:extLst>
                <a:ext uri="{FF2B5EF4-FFF2-40B4-BE49-F238E27FC236}">
                  <a16:creationId xmlns:a16="http://schemas.microsoft.com/office/drawing/2014/main" id="{81A8F50F-D3CE-8666-156E-2B9B2352FCA7}"/>
                </a:ext>
              </a:extLst>
            </p:cNvPr>
            <p:cNvSpPr>
              <a:spLocks noChangeAspect="1"/>
            </p:cNvSpPr>
            <p:nvPr/>
          </p:nvSpPr>
          <p:spPr>
            <a:xfrm>
              <a:off x="10868581" y="314438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9" name="Graphic 82">
              <a:extLst>
                <a:ext uri="{FF2B5EF4-FFF2-40B4-BE49-F238E27FC236}">
                  <a16:creationId xmlns:a16="http://schemas.microsoft.com/office/drawing/2014/main" id="{05EB1BF2-47C9-1A36-BBFF-0C79B32E7958}"/>
                </a:ext>
              </a:extLst>
            </p:cNvPr>
            <p:cNvSpPr>
              <a:spLocks noChangeAspect="1"/>
            </p:cNvSpPr>
            <p:nvPr/>
          </p:nvSpPr>
          <p:spPr>
            <a:xfrm>
              <a:off x="7770958" y="335103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0" name="Graphic 82">
              <a:extLst>
                <a:ext uri="{FF2B5EF4-FFF2-40B4-BE49-F238E27FC236}">
                  <a16:creationId xmlns:a16="http://schemas.microsoft.com/office/drawing/2014/main" id="{33EC7FB8-71BD-5BF8-07EE-CFA64A2A36E5}"/>
                </a:ext>
              </a:extLst>
            </p:cNvPr>
            <p:cNvSpPr>
              <a:spLocks noChangeAspect="1"/>
            </p:cNvSpPr>
            <p:nvPr/>
          </p:nvSpPr>
          <p:spPr>
            <a:xfrm>
              <a:off x="9908170" y="201306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1" name="Graphic 82">
              <a:extLst>
                <a:ext uri="{FF2B5EF4-FFF2-40B4-BE49-F238E27FC236}">
                  <a16:creationId xmlns:a16="http://schemas.microsoft.com/office/drawing/2014/main" id="{9D0EB94C-50C3-3AE2-7246-CD5E37ED34F8}"/>
                </a:ext>
              </a:extLst>
            </p:cNvPr>
            <p:cNvSpPr>
              <a:spLocks noChangeAspect="1"/>
            </p:cNvSpPr>
            <p:nvPr/>
          </p:nvSpPr>
          <p:spPr>
            <a:xfrm>
              <a:off x="7893034" y="186680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2" name="Graphic 82">
              <a:extLst>
                <a:ext uri="{FF2B5EF4-FFF2-40B4-BE49-F238E27FC236}">
                  <a16:creationId xmlns:a16="http://schemas.microsoft.com/office/drawing/2014/main" id="{37EE49F4-6481-54BD-49AB-030A4E370AC9}"/>
                </a:ext>
              </a:extLst>
            </p:cNvPr>
            <p:cNvSpPr>
              <a:spLocks noChangeAspect="1"/>
            </p:cNvSpPr>
            <p:nvPr/>
          </p:nvSpPr>
          <p:spPr>
            <a:xfrm>
              <a:off x="8923382" y="461079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 name="Graphic 82">
              <a:extLst>
                <a:ext uri="{FF2B5EF4-FFF2-40B4-BE49-F238E27FC236}">
                  <a16:creationId xmlns:a16="http://schemas.microsoft.com/office/drawing/2014/main" id="{F67F8A65-5489-EAF8-450E-121B8072BD4C}"/>
                </a:ext>
              </a:extLst>
            </p:cNvPr>
            <p:cNvSpPr>
              <a:spLocks noChangeAspect="1"/>
            </p:cNvSpPr>
            <p:nvPr/>
          </p:nvSpPr>
          <p:spPr>
            <a:xfrm>
              <a:off x="9684205" y="360985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 name="Graphic 82">
              <a:extLst>
                <a:ext uri="{FF2B5EF4-FFF2-40B4-BE49-F238E27FC236}">
                  <a16:creationId xmlns:a16="http://schemas.microsoft.com/office/drawing/2014/main" id="{839B9145-DA37-AAC6-E6F0-8F8E17555951}"/>
                </a:ext>
              </a:extLst>
            </p:cNvPr>
            <p:cNvSpPr>
              <a:spLocks noChangeAspect="1"/>
            </p:cNvSpPr>
            <p:nvPr/>
          </p:nvSpPr>
          <p:spPr>
            <a:xfrm>
              <a:off x="8887825" y="261222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 name="Graphic 82">
              <a:extLst>
                <a:ext uri="{FF2B5EF4-FFF2-40B4-BE49-F238E27FC236}">
                  <a16:creationId xmlns:a16="http://schemas.microsoft.com/office/drawing/2014/main" id="{58EC488C-23C6-BBAD-286F-FCB0BDE2F4BA}"/>
                </a:ext>
              </a:extLst>
            </p:cNvPr>
            <p:cNvSpPr>
              <a:spLocks noChangeAspect="1"/>
            </p:cNvSpPr>
            <p:nvPr/>
          </p:nvSpPr>
          <p:spPr>
            <a:xfrm>
              <a:off x="7694306" y="463926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6" name="Graphic 82">
              <a:extLst>
                <a:ext uri="{FF2B5EF4-FFF2-40B4-BE49-F238E27FC236}">
                  <a16:creationId xmlns:a16="http://schemas.microsoft.com/office/drawing/2014/main" id="{8A2B83ED-E8AE-C7D1-10A8-95FA41D57F5A}"/>
                </a:ext>
              </a:extLst>
            </p:cNvPr>
            <p:cNvSpPr>
              <a:spLocks noChangeAspect="1"/>
            </p:cNvSpPr>
            <p:nvPr/>
          </p:nvSpPr>
          <p:spPr>
            <a:xfrm>
              <a:off x="10271186" y="449628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3" name="Group 42">
            <a:extLst>
              <a:ext uri="{FF2B5EF4-FFF2-40B4-BE49-F238E27FC236}">
                <a16:creationId xmlns:a16="http://schemas.microsoft.com/office/drawing/2014/main" id="{E528D877-D197-181C-EB84-569AEA13179B}"/>
              </a:ext>
            </a:extLst>
          </p:cNvPr>
          <p:cNvGrpSpPr/>
          <p:nvPr/>
        </p:nvGrpSpPr>
        <p:grpSpPr>
          <a:xfrm>
            <a:off x="3662606" y="3330976"/>
            <a:ext cx="1118238" cy="1102356"/>
            <a:chOff x="833238" y="2903746"/>
            <a:chExt cx="1474629" cy="1474628"/>
          </a:xfrm>
        </p:grpSpPr>
        <p:sp>
          <p:nvSpPr>
            <p:cNvPr id="44" name="Oval 43">
              <a:extLst>
                <a:ext uri="{FF2B5EF4-FFF2-40B4-BE49-F238E27FC236}">
                  <a16:creationId xmlns:a16="http://schemas.microsoft.com/office/drawing/2014/main" id="{47FCD0C4-0DB4-7FA4-9DCF-B7CF72513A53}"/>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45" name="Picture 44">
              <a:extLst>
                <a:ext uri="{FF2B5EF4-FFF2-40B4-BE49-F238E27FC236}">
                  <a16:creationId xmlns:a16="http://schemas.microsoft.com/office/drawing/2014/main" id="{81C3C092-7B54-7117-F0C6-543F9F78CA2F}"/>
                </a:ext>
              </a:extLst>
            </p:cNvPr>
            <p:cNvPicPr>
              <a:picLocks noChangeAspect="1"/>
            </p:cNvPicPr>
            <p:nvPr/>
          </p:nvPicPr>
          <p:blipFill rotWithShape="1">
            <a:blip r:embed="rId3"/>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46" name="Rounded Rectangle 62">
            <a:extLst>
              <a:ext uri="{FF2B5EF4-FFF2-40B4-BE49-F238E27FC236}">
                <a16:creationId xmlns:a16="http://schemas.microsoft.com/office/drawing/2014/main" id="{E7613B38-F0BD-43E9-7495-CD8982D59E31}"/>
              </a:ext>
              <a:ext uri="{C183D7F6-B498-43B3-948B-1728B52AA6E4}">
                <adec:decorative xmlns:adec="http://schemas.microsoft.com/office/drawing/2017/decorative" val="1"/>
              </a:ext>
            </a:extLst>
          </p:cNvPr>
          <p:cNvSpPr/>
          <p:nvPr/>
        </p:nvSpPr>
        <p:spPr bwMode="auto">
          <a:xfrm>
            <a:off x="7154525" y="2074572"/>
            <a:ext cx="4506464"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 sz="2000" b="0" i="0" u="none" strike="noStrike" kern="0" cap="none" spc="0" normalizeH="0" baseline="0" noProof="0">
                <a:ln>
                  <a:noFill/>
                </a:ln>
                <a:solidFill>
                  <a:schemeClr val="bg1"/>
                </a:solidFill>
                <a:effectLst/>
                <a:uLnTx/>
                <a:uFillTx/>
                <a:latin typeface="Segoe Sans Display Semibold"/>
                <a:ea typeface="+mn-ea"/>
                <a:cs typeface="Segoe Sans Display Semibold" pitchFamily="2" charset="0"/>
              </a:rPr>
              <a:t>Agenti</a:t>
            </a:r>
          </a:p>
        </p:txBody>
      </p:sp>
      <p:sp>
        <p:nvSpPr>
          <p:cNvPr id="47" name="Rounded Rectangle 62">
            <a:extLst>
              <a:ext uri="{FF2B5EF4-FFF2-40B4-BE49-F238E27FC236}">
                <a16:creationId xmlns:a16="http://schemas.microsoft.com/office/drawing/2014/main" id="{C7E93390-B889-FD21-2801-F4BC1CF8D2D1}"/>
              </a:ext>
              <a:ext uri="{C183D7F6-B498-43B3-948B-1728B52AA6E4}">
                <adec:decorative xmlns:adec="http://schemas.microsoft.com/office/drawing/2017/decorative" val="1"/>
              </a:ext>
            </a:extLst>
          </p:cNvPr>
          <p:cNvSpPr/>
          <p:nvPr/>
        </p:nvSpPr>
        <p:spPr bwMode="auto">
          <a:xfrm>
            <a:off x="6052251" y="2064123"/>
            <a:ext cx="868728"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 sz="2000" b="0" i="0" u="none" strike="noStrike" kern="0" cap="none" spc="0" normalizeH="0" baseline="0" noProof="0">
                <a:ln>
                  <a:noFill/>
                </a:ln>
                <a:solidFill>
                  <a:schemeClr val="bg1"/>
                </a:solidFill>
                <a:effectLst/>
                <a:uLnTx/>
                <a:uFillTx/>
                <a:latin typeface="Segoe Sans Display Semibold"/>
                <a:ea typeface="+mn-ea"/>
                <a:cs typeface="Segoe Sans Display Semibold" pitchFamily="2" charset="0"/>
              </a:rPr>
              <a:t>Copilot</a:t>
            </a:r>
          </a:p>
        </p:txBody>
      </p:sp>
      <p:grpSp>
        <p:nvGrpSpPr>
          <p:cNvPr id="48" name="Group 47">
            <a:extLst>
              <a:ext uri="{FF2B5EF4-FFF2-40B4-BE49-F238E27FC236}">
                <a16:creationId xmlns:a16="http://schemas.microsoft.com/office/drawing/2014/main" id="{09E82A69-0E17-4F82-A2A0-1592142AEEE3}"/>
              </a:ext>
            </a:extLst>
          </p:cNvPr>
          <p:cNvGrpSpPr/>
          <p:nvPr/>
        </p:nvGrpSpPr>
        <p:grpSpPr>
          <a:xfrm>
            <a:off x="4852085" y="3656910"/>
            <a:ext cx="602349" cy="199511"/>
            <a:chOff x="2857361" y="3313353"/>
            <a:chExt cx="683753" cy="229737"/>
          </a:xfrm>
        </p:grpSpPr>
        <p:grpSp>
          <p:nvGrpSpPr>
            <p:cNvPr id="49" name="Group 48">
              <a:extLst>
                <a:ext uri="{FF2B5EF4-FFF2-40B4-BE49-F238E27FC236}">
                  <a16:creationId xmlns:a16="http://schemas.microsoft.com/office/drawing/2014/main" id="{B3AFAE81-67E3-06B4-3B5A-BF65A879D5BE}"/>
                </a:ext>
              </a:extLst>
            </p:cNvPr>
            <p:cNvGrpSpPr>
              <a:grpSpLocks noChangeAspect="1"/>
            </p:cNvGrpSpPr>
            <p:nvPr/>
          </p:nvGrpSpPr>
          <p:grpSpPr>
            <a:xfrm rot="16200000" flipH="1">
              <a:off x="2793723" y="3376991"/>
              <a:ext cx="229737" cy="102462"/>
              <a:chOff x="24942308" y="2917288"/>
              <a:chExt cx="1321816" cy="559246"/>
            </a:xfrm>
          </p:grpSpPr>
          <p:cxnSp>
            <p:nvCxnSpPr>
              <p:cNvPr id="51" name="Straight Connector 50">
                <a:extLst>
                  <a:ext uri="{FF2B5EF4-FFF2-40B4-BE49-F238E27FC236}">
                    <a16:creationId xmlns:a16="http://schemas.microsoft.com/office/drawing/2014/main" id="{82451015-6128-38E7-E0A1-4E1462651CEA}"/>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1793B8B-CD81-6DFE-11E7-DD8E65C0AA9B}"/>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4DD0F271-284A-2306-7DDF-1DC6F16037F2}"/>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B82D2BC-25AB-F61F-7923-ED8327453BFF}"/>
              </a:ext>
            </a:extLst>
          </p:cNvPr>
          <p:cNvGrpSpPr/>
          <p:nvPr/>
        </p:nvGrpSpPr>
        <p:grpSpPr>
          <a:xfrm flipH="1">
            <a:off x="4986341" y="3882155"/>
            <a:ext cx="602349" cy="199511"/>
            <a:chOff x="2857361" y="3313353"/>
            <a:chExt cx="683753" cy="229737"/>
          </a:xfrm>
        </p:grpSpPr>
        <p:grpSp>
          <p:nvGrpSpPr>
            <p:cNvPr id="54" name="Group 53">
              <a:extLst>
                <a:ext uri="{FF2B5EF4-FFF2-40B4-BE49-F238E27FC236}">
                  <a16:creationId xmlns:a16="http://schemas.microsoft.com/office/drawing/2014/main" id="{33B11072-4770-F510-E372-C52082F73FE8}"/>
                </a:ext>
              </a:extLst>
            </p:cNvPr>
            <p:cNvGrpSpPr>
              <a:grpSpLocks noChangeAspect="1"/>
            </p:cNvGrpSpPr>
            <p:nvPr/>
          </p:nvGrpSpPr>
          <p:grpSpPr>
            <a:xfrm rot="16200000" flipH="1">
              <a:off x="2793723" y="3376991"/>
              <a:ext cx="229737" cy="102462"/>
              <a:chOff x="24942308" y="2917288"/>
              <a:chExt cx="1321816" cy="559246"/>
            </a:xfrm>
          </p:grpSpPr>
          <p:cxnSp>
            <p:nvCxnSpPr>
              <p:cNvPr id="56" name="Straight Connector 55">
                <a:extLst>
                  <a:ext uri="{FF2B5EF4-FFF2-40B4-BE49-F238E27FC236}">
                    <a16:creationId xmlns:a16="http://schemas.microsoft.com/office/drawing/2014/main" id="{9C207DA8-692F-30C5-82BF-E8C770D19CF0}"/>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58D5210-BAF5-53C9-EF42-C8DA3829A1A3}"/>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88D51D90-5313-C354-D741-572D6820974A}"/>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157239C9-4EA2-1221-1BCF-BF5BA4DE376A}"/>
              </a:ext>
            </a:extLst>
          </p:cNvPr>
          <p:cNvGrpSpPr/>
          <p:nvPr/>
        </p:nvGrpSpPr>
        <p:grpSpPr>
          <a:xfrm>
            <a:off x="5412613" y="2804380"/>
            <a:ext cx="2148004" cy="2117499"/>
            <a:chOff x="2945451" y="1494056"/>
            <a:chExt cx="2438296" cy="2438296"/>
          </a:xfrm>
        </p:grpSpPr>
        <p:sp>
          <p:nvSpPr>
            <p:cNvPr id="59" name="Copilot Box - replacement">
              <a:extLst>
                <a:ext uri="{FF2B5EF4-FFF2-40B4-BE49-F238E27FC236}">
                  <a16:creationId xmlns:a16="http://schemas.microsoft.com/office/drawing/2014/main" id="{B86844B9-2705-517E-97EC-65021B8A5648}"/>
                </a:ext>
              </a:extLst>
            </p:cNvPr>
            <p:cNvSpPr>
              <a:spLocks noChangeAspect="1"/>
            </p:cNvSpPr>
            <p:nvPr/>
          </p:nvSpPr>
          <p:spPr bwMode="auto">
            <a:xfrm>
              <a:off x="2945451" y="1494056"/>
              <a:ext cx="2438296" cy="2438296"/>
            </a:xfrm>
            <a:prstGeom prst="roundRect">
              <a:avLst>
                <a:gd name="adj" fmla="val 6703"/>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60" name="Copilot logo - replacement">
              <a:extLst>
                <a:ext uri="{FF2B5EF4-FFF2-40B4-BE49-F238E27FC236}">
                  <a16:creationId xmlns:a16="http://schemas.microsoft.com/office/drawing/2014/main" id="{EFCD766F-B981-F766-21F9-0B843B63AC3B}"/>
                </a:ext>
              </a:extLst>
            </p:cNvPr>
            <p:cNvSpPr>
              <a:spLocks noChangeAspect="1"/>
            </p:cNvSpPr>
            <p:nvPr/>
          </p:nvSpPr>
          <p:spPr>
            <a:xfrm>
              <a:off x="3733780" y="2335388"/>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grpSp>
      <p:sp>
        <p:nvSpPr>
          <p:cNvPr id="61" name="Rectangle: Rounded Corners 60">
            <a:extLst>
              <a:ext uri="{FF2B5EF4-FFF2-40B4-BE49-F238E27FC236}">
                <a16:creationId xmlns:a16="http://schemas.microsoft.com/office/drawing/2014/main" id="{CE69BE35-5AF8-6C41-161A-F5A1672373F2}"/>
              </a:ext>
            </a:extLst>
          </p:cNvPr>
          <p:cNvSpPr/>
          <p:nvPr/>
        </p:nvSpPr>
        <p:spPr bwMode="auto">
          <a:xfrm>
            <a:off x="5672286" y="5404862"/>
            <a:ext cx="5786199" cy="314744"/>
          </a:xfrm>
          <a:prstGeom prst="roundRect">
            <a:avLst>
              <a:gd name="adj" fmla="val 50000"/>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ctr" anchorCtr="0" forceAA="0" compatLnSpc="1">
            <a:prstTxWarp prst="textNoShape">
              <a:avLst/>
            </a:prstTxWarp>
            <a:noAutofit/>
          </a:bodyPr>
          <a:lstStyle/>
          <a:p>
            <a:pPr marL="0" marR="0" lvl="0" indent="0" algn="ctr" defTabSz="789400" rtl="0" eaLnBrk="1" fontAlgn="base" latinLnBrk="0" hangingPunct="1">
              <a:lnSpc>
                <a:spcPct val="100000"/>
              </a:lnSpc>
              <a:spcBef>
                <a:spcPct val="0"/>
              </a:spcBef>
              <a:spcAft>
                <a:spcPct val="0"/>
              </a:spcAft>
              <a:buClrTx/>
              <a:buSzTx/>
              <a:buFontTx/>
              <a:buNone/>
              <a:tabLst/>
              <a:defRPr/>
            </a:pPr>
            <a:r>
              <a:rPr kumimoji="0" lang="en" sz="2000" b="0" i="0" u="none" strike="noStrike" kern="1200" cap="none" spc="0" normalizeH="0" baseline="0" noProof="0">
                <a:ln>
                  <a:noFill/>
                </a:ln>
                <a:solidFill>
                  <a:srgbClr val="FFFFFF"/>
                </a:solidFill>
                <a:effectLst/>
                <a:uLnTx/>
                <a:uFillTx/>
                <a:latin typeface="Segoe UI Variable Display Semib" pitchFamily="2" charset="0"/>
                <a:ea typeface="+mn-ea"/>
                <a:cs typeface="Segoe UI" pitchFamily="34" charset="0"/>
              </a:rPr>
              <a:t>Copilot Control System</a:t>
            </a:r>
            <a:endParaRPr kumimoji="0" lang="en-US" sz="2000" b="0" i="0" u="none" strike="noStrike" kern="1200" cap="none" spc="0" normalizeH="0" baseline="0" noProof="0">
              <a:ln>
                <a:noFill/>
              </a:ln>
              <a:solidFill>
                <a:srgbClr val="FFFFFF"/>
              </a:solidFill>
              <a:effectLst/>
              <a:uLnTx/>
              <a:uFillTx/>
              <a:latin typeface="Segoe UI Variable Display Semib" pitchFamily="2" charset="0"/>
              <a:ea typeface="+mn-ea"/>
              <a:cs typeface="Segoe UI" pitchFamily="34" charset="0"/>
            </a:endParaRPr>
          </a:p>
        </p:txBody>
      </p:sp>
    </p:spTree>
    <p:extLst>
      <p:ext uri="{BB962C8B-B14F-4D97-AF65-F5344CB8AC3E}">
        <p14:creationId xmlns:p14="http://schemas.microsoft.com/office/powerpoint/2010/main" val="4222696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80344-3CAC-0FCF-2C65-7A8CE1DA723A}"/>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B1709FB3-2E7D-D18C-E9C8-C88EFAAC8791}"/>
              </a:ext>
              <a:ext uri="{C183D7F6-B498-43B3-948B-1728B52AA6E4}">
                <adec:decorative xmlns:adec="http://schemas.microsoft.com/office/drawing/2017/decorative" val="1"/>
              </a:ext>
            </a:extLst>
          </p:cNvPr>
          <p:cNvSpPr/>
          <p:nvPr/>
        </p:nvSpPr>
        <p:spPr>
          <a:xfrm>
            <a:off x="7038763" y="1104899"/>
            <a:ext cx="4648200" cy="4648200"/>
          </a:xfrm>
          <a:prstGeom prst="ellips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16" name="Oval 15">
            <a:extLst>
              <a:ext uri="{FF2B5EF4-FFF2-40B4-BE49-F238E27FC236}">
                <a16:creationId xmlns:a16="http://schemas.microsoft.com/office/drawing/2014/main" id="{4F2807BC-BDA2-12F0-5C30-4F5ADEA64D91}"/>
              </a:ext>
              <a:ext uri="{C183D7F6-B498-43B3-948B-1728B52AA6E4}">
                <adec:decorative xmlns:adec="http://schemas.microsoft.com/office/drawing/2017/decorative" val="1"/>
              </a:ext>
            </a:extLst>
          </p:cNvPr>
          <p:cNvSpPr/>
          <p:nvPr/>
        </p:nvSpPr>
        <p:spPr>
          <a:xfrm>
            <a:off x="7192848" y="1258984"/>
            <a:ext cx="4340029" cy="4340029"/>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17" name="Rectangle: Rounded Corners 34">
            <a:extLst>
              <a:ext uri="{FF2B5EF4-FFF2-40B4-BE49-F238E27FC236}">
                <a16:creationId xmlns:a16="http://schemas.microsoft.com/office/drawing/2014/main" id="{4A135937-3158-D536-B285-D9E8ABE8DD48}"/>
              </a:ext>
              <a:ext uri="{C183D7F6-B498-43B3-948B-1728B52AA6E4}">
                <adec:decorative xmlns:adec="http://schemas.microsoft.com/office/drawing/2017/decorative" val="1"/>
              </a:ext>
            </a:extLst>
          </p:cNvPr>
          <p:cNvSpPr/>
          <p:nvPr/>
        </p:nvSpPr>
        <p:spPr bwMode="auto">
          <a:xfrm>
            <a:off x="524997" y="1408111"/>
            <a:ext cx="5582726" cy="432924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cxnSp>
        <p:nvCxnSpPr>
          <p:cNvPr id="22" name="Straight Connector 21">
            <a:extLst>
              <a:ext uri="{FF2B5EF4-FFF2-40B4-BE49-F238E27FC236}">
                <a16:creationId xmlns:a16="http://schemas.microsoft.com/office/drawing/2014/main" id="{59F47DAB-68EC-2E8E-6C72-FE1BE1F1FA66}"/>
              </a:ext>
              <a:ext uri="{C183D7F6-B498-43B3-948B-1728B52AA6E4}">
                <adec:decorative xmlns:adec="http://schemas.microsoft.com/office/drawing/2017/decorative" val="1"/>
              </a:ext>
            </a:extLst>
          </p:cNvPr>
          <p:cNvCxnSpPr/>
          <p:nvPr/>
        </p:nvCxnSpPr>
        <p:spPr>
          <a:xfrm>
            <a:off x="797642" y="2372485"/>
            <a:ext cx="5029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5B5F00-5981-1E2B-9700-71FB7D0AE297}"/>
              </a:ext>
              <a:ext uri="{C183D7F6-B498-43B3-948B-1728B52AA6E4}">
                <adec:decorative xmlns:adec="http://schemas.microsoft.com/office/drawing/2017/decorative" val="1"/>
              </a:ext>
            </a:extLst>
          </p:cNvPr>
          <p:cNvCxnSpPr/>
          <p:nvPr/>
        </p:nvCxnSpPr>
        <p:spPr>
          <a:xfrm>
            <a:off x="797642" y="3440048"/>
            <a:ext cx="5029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F8080D-3886-9FBC-1B8E-349402D8AB25}"/>
              </a:ext>
              <a:ext uri="{C183D7F6-B498-43B3-948B-1728B52AA6E4}">
                <adec:decorative xmlns:adec="http://schemas.microsoft.com/office/drawing/2017/decorative" val="1"/>
              </a:ext>
            </a:extLst>
          </p:cNvPr>
          <p:cNvCxnSpPr/>
          <p:nvPr/>
        </p:nvCxnSpPr>
        <p:spPr>
          <a:xfrm>
            <a:off x="797642" y="4507611"/>
            <a:ext cx="5029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B7A3AF-0B00-BC45-E868-4DBDE453F135}"/>
              </a:ext>
            </a:extLst>
          </p:cNvPr>
          <p:cNvSpPr txBox="1"/>
          <p:nvPr/>
        </p:nvSpPr>
        <p:spPr>
          <a:xfrm>
            <a:off x="1084512" y="2752378"/>
            <a:ext cx="4391426" cy="307777"/>
          </a:xfrm>
          <a:prstGeom prst="rect">
            <a:avLst/>
          </a:prstGeom>
          <a:noFill/>
        </p:spPr>
        <p:txBody>
          <a:bodyPr wrap="square" lIns="0" tIns="0" rIns="0" bIns="0">
            <a:spAutoFit/>
          </a:bodyPr>
          <a:lstStyle/>
          <a:p>
            <a:pPr lvl="0" algn="ctr" defTabSz="811684">
              <a:spcAft>
                <a:spcPts val="1200"/>
              </a:spcAft>
              <a:defRPr/>
            </a:pPr>
            <a:r>
              <a:rPr lang="it-IT" sz="2000">
                <a:solidFill>
                  <a:schemeClr val="bg1"/>
                </a:solidFill>
                <a:latin typeface="Segoe UI"/>
              </a:rPr>
              <a:t>Sei tu a controllare i tuoi dati</a:t>
            </a:r>
            <a:endParaRPr lang="en-US" sz="2000">
              <a:solidFill>
                <a:schemeClr val="bg1"/>
              </a:solidFill>
              <a:latin typeface="Segoe UI"/>
            </a:endParaRPr>
          </a:p>
        </p:txBody>
      </p:sp>
      <p:sp>
        <p:nvSpPr>
          <p:cNvPr id="19" name="TextBox 18">
            <a:extLst>
              <a:ext uri="{FF2B5EF4-FFF2-40B4-BE49-F238E27FC236}">
                <a16:creationId xmlns:a16="http://schemas.microsoft.com/office/drawing/2014/main" id="{62AF6FDA-6E80-2BFE-E6CB-16270A41DFE4}"/>
              </a:ext>
            </a:extLst>
          </p:cNvPr>
          <p:cNvSpPr txBox="1"/>
          <p:nvPr/>
        </p:nvSpPr>
        <p:spPr>
          <a:xfrm>
            <a:off x="1084512" y="3512165"/>
            <a:ext cx="4391426" cy="923330"/>
          </a:xfrm>
          <a:prstGeom prst="rect">
            <a:avLst/>
          </a:prstGeom>
          <a:noFill/>
        </p:spPr>
        <p:txBody>
          <a:bodyPr wrap="square" lIns="0" tIns="0" rIns="0" bIns="0" anchor="t">
            <a:spAutoFit/>
          </a:bodyPr>
          <a:lstStyle/>
          <a:p>
            <a:pPr lvl="0" algn="ctr" defTabSz="811684">
              <a:spcAft>
                <a:spcPts val="1200"/>
              </a:spcAft>
              <a:defRPr/>
            </a:pPr>
            <a:r>
              <a:rPr lang="it-IT" sz="2000">
                <a:solidFill>
                  <a:schemeClr val="bg1"/>
                </a:solidFill>
                <a:latin typeface="Segoe UI"/>
              </a:rPr>
              <a:t>I tuoi dati non vengono utilizzati per eseguire il training o arricchire i modelli di base</a:t>
            </a:r>
            <a:endParaRPr lang="en-US" sz="2000">
              <a:solidFill>
                <a:schemeClr val="bg1"/>
              </a:solidFill>
              <a:latin typeface="Segoe UI"/>
            </a:endParaRPr>
          </a:p>
        </p:txBody>
      </p:sp>
      <p:sp>
        <p:nvSpPr>
          <p:cNvPr id="20" name="TextBox 19">
            <a:extLst>
              <a:ext uri="{FF2B5EF4-FFF2-40B4-BE49-F238E27FC236}">
                <a16:creationId xmlns:a16="http://schemas.microsoft.com/office/drawing/2014/main" id="{D0D716A7-11E3-6FAE-5CC3-7F1510EB13CF}"/>
              </a:ext>
            </a:extLst>
          </p:cNvPr>
          <p:cNvSpPr txBox="1"/>
          <p:nvPr/>
        </p:nvSpPr>
        <p:spPr>
          <a:xfrm>
            <a:off x="1116529" y="1688549"/>
            <a:ext cx="4391426" cy="615553"/>
          </a:xfrm>
          <a:prstGeom prst="rect">
            <a:avLst/>
          </a:prstGeom>
          <a:noFill/>
        </p:spPr>
        <p:txBody>
          <a:bodyPr wrap="square" lIns="0" tIns="0" rIns="0" bIns="0">
            <a:spAutoFit/>
          </a:bodyPr>
          <a:lstStyle/>
          <a:p>
            <a:pPr lvl="0" algn="ctr" defTabSz="811684">
              <a:spcAft>
                <a:spcPts val="1200"/>
              </a:spcAft>
              <a:defRPr/>
            </a:pPr>
            <a:r>
              <a:rPr lang="it-IT" sz="2000">
                <a:solidFill>
                  <a:schemeClr val="bg1"/>
                </a:solidFill>
                <a:latin typeface="Segoe UI"/>
              </a:rPr>
              <a:t>Proteggiamo i tuoi dati inattivi e in transito</a:t>
            </a:r>
            <a:endParaRPr lang="en-US" sz="2000">
              <a:solidFill>
                <a:schemeClr val="bg1"/>
              </a:solidFill>
              <a:latin typeface="Segoe UI"/>
            </a:endParaRPr>
          </a:p>
        </p:txBody>
      </p:sp>
      <p:sp>
        <p:nvSpPr>
          <p:cNvPr id="21" name="TextBox 20">
            <a:extLst>
              <a:ext uri="{FF2B5EF4-FFF2-40B4-BE49-F238E27FC236}">
                <a16:creationId xmlns:a16="http://schemas.microsoft.com/office/drawing/2014/main" id="{F38B7E19-1B77-528B-6D82-9B1B6BB0DDB4}"/>
              </a:ext>
            </a:extLst>
          </p:cNvPr>
          <p:cNvSpPr txBox="1"/>
          <p:nvPr/>
        </p:nvSpPr>
        <p:spPr>
          <a:xfrm>
            <a:off x="1051215" y="4710357"/>
            <a:ext cx="4391426" cy="615553"/>
          </a:xfrm>
          <a:prstGeom prst="rect">
            <a:avLst/>
          </a:prstGeom>
          <a:noFill/>
        </p:spPr>
        <p:txBody>
          <a:bodyPr wrap="square" lIns="0" tIns="0" rIns="0" bIns="0">
            <a:spAutoFit/>
          </a:bodyPr>
          <a:lstStyle/>
          <a:p>
            <a:pPr lvl="0" algn="ctr" defTabSz="914165">
              <a:buClr>
                <a:srgbClr val="FFFFFF"/>
              </a:buClr>
              <a:buSzPts val="1600"/>
              <a:defRPr/>
            </a:pPr>
            <a:r>
              <a:rPr lang="it-IT" sz="2000">
                <a:solidFill>
                  <a:schemeClr val="bg1"/>
                </a:solidFill>
                <a:latin typeface="Segoe UI" panose="020B0502040204020203" pitchFamily="34" charset="0"/>
              </a:rPr>
              <a:t>Sei protetto dai rischi per la sicurezza dell'intelligenza artificiale e il copyright</a:t>
            </a:r>
            <a:endParaRPr lang="en-US" sz="2000">
              <a:ln w="3175">
                <a:noFill/>
              </a:ln>
              <a:solidFill>
                <a:schemeClr val="bg1"/>
              </a:solidFill>
              <a:latin typeface="Segoe UI"/>
            </a:endParaRPr>
          </a:p>
        </p:txBody>
      </p:sp>
      <p:sp>
        <p:nvSpPr>
          <p:cNvPr id="3" name="Title 1">
            <a:extLst>
              <a:ext uri="{FF2B5EF4-FFF2-40B4-BE49-F238E27FC236}">
                <a16:creationId xmlns:a16="http://schemas.microsoft.com/office/drawing/2014/main" id="{CF9FB700-BBA5-2A68-3842-10AF80E7229A}"/>
              </a:ext>
            </a:extLst>
          </p:cNvPr>
          <p:cNvSpPr txBox="1">
            <a:spLocks/>
          </p:cNvSpPr>
          <p:nvPr/>
        </p:nvSpPr>
        <p:spPr>
          <a:xfrm>
            <a:off x="7573492" y="3217733"/>
            <a:ext cx="3577142" cy="1837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lvl="0" algn="ctr">
              <a:lnSpc>
                <a:spcPct val="100000"/>
              </a:lnSpc>
              <a:defRPr/>
            </a:pPr>
            <a:r>
              <a:rPr lang="it-IT" sz="2400" err="1">
                <a:solidFill>
                  <a:prstClr val="black"/>
                </a:solidFill>
                <a:latin typeface="Segoe UI Semibold"/>
              </a:rPr>
              <a:t>Copilot</a:t>
            </a:r>
            <a:r>
              <a:rPr lang="it-IT" sz="2400">
                <a:solidFill>
                  <a:prstClr val="black"/>
                </a:solidFill>
                <a:latin typeface="Segoe UI Semibold"/>
              </a:rPr>
              <a:t> include la </a:t>
            </a:r>
            <a:r>
              <a:rPr lang="en-US" sz="2400" b="1">
                <a:ln w="3175">
                  <a:noFill/>
                </a:ln>
                <a:gradFill>
                  <a:gsLst>
                    <a:gs pos="100000">
                      <a:srgbClr val="0078D4"/>
                    </a:gs>
                    <a:gs pos="40000">
                      <a:srgbClr val="8661C5"/>
                    </a:gs>
                    <a:gs pos="0">
                      <a:srgbClr val="C03BC4"/>
                    </a:gs>
                  </a:gsLst>
                  <a:path path="circle">
                    <a:fillToRect l="100000" t="100000"/>
                  </a:path>
                </a:gradFill>
                <a:latin typeface="Segoe UI Semibold"/>
                <a:ea typeface="+mj-lt"/>
                <a:cs typeface="Segoe UI Semibold"/>
              </a:rPr>
              <a:t>Enterprise Data Protection (EDP)</a:t>
            </a:r>
            <a:r>
              <a:rPr lang="it-IT" sz="2400" b="1" i="1">
                <a:ln w="3175">
                  <a:noFill/>
                </a:ln>
                <a:solidFill>
                  <a:prstClr val="black"/>
                </a:solidFill>
                <a:latin typeface="Segoe UI Semibold"/>
                <a:ea typeface="+mj-lt"/>
                <a:cs typeface="Segoe UI Semibold"/>
              </a:rPr>
              <a:t> </a:t>
            </a:r>
            <a:r>
              <a:rPr lang="it-IT" sz="2400">
                <a:solidFill>
                  <a:prstClr val="black"/>
                </a:solidFill>
                <a:latin typeface="Segoe UI Semibold"/>
              </a:rPr>
              <a:t>di Microsoft 365</a:t>
            </a:r>
            <a:endParaRPr lang="en-US" sz="2400">
              <a:solidFill>
                <a:prstClr val="black"/>
              </a:solidFill>
              <a:latin typeface="Segoe UI Semibold"/>
            </a:endParaRPr>
          </a:p>
        </p:txBody>
      </p:sp>
      <p:sp>
        <p:nvSpPr>
          <p:cNvPr id="5" name="CasellaDiTesto 4">
            <a:extLst>
              <a:ext uri="{FF2B5EF4-FFF2-40B4-BE49-F238E27FC236}">
                <a16:creationId xmlns:a16="http://schemas.microsoft.com/office/drawing/2014/main" id="{967AE29B-0223-D7EA-E69E-CF427015DD4C}"/>
              </a:ext>
            </a:extLst>
          </p:cNvPr>
          <p:cNvSpPr txBox="1"/>
          <p:nvPr/>
        </p:nvSpPr>
        <p:spPr>
          <a:xfrm>
            <a:off x="524996" y="5990996"/>
            <a:ext cx="11315821" cy="560282"/>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it-IT" sz="1400" b="0" i="1" u="none" strike="noStrike" kern="1200" cap="none" spc="0" normalizeH="0" baseline="0" noProof="0">
                <a:ln>
                  <a:noFill/>
                </a:ln>
                <a:solidFill>
                  <a:schemeClr val="bg1"/>
                </a:solidFill>
                <a:effectLst/>
                <a:uLnTx/>
                <a:uFillTx/>
                <a:latin typeface="Segoe Sans Text"/>
                <a:ea typeface="+mn-ea"/>
                <a:cs typeface="Segoe Sans Text"/>
              </a:rPr>
              <a:t>EDP fa riferimento ai controlli e agli impegni, che ricadono nel </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Data </a:t>
            </a:r>
            <a:r>
              <a:rPr kumimoji="0" lang="it-IT" sz="1400" b="0" i="1" u="none" strike="noStrike" kern="1200" cap="none" spc="0" normalizeH="0" baseline="0" noProof="0" err="1">
                <a:ln>
                  <a:noFill/>
                </a:ln>
                <a:solidFill>
                  <a:schemeClr val="bg1"/>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Protection</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 Addendum</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rPr>
              <a:t> (DPA) e </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hlinkClick r:id="rId4">
                  <a:extLst>
                    <a:ext uri="{A12FA001-AC4F-418D-AE19-62706E023703}">
                      <ahyp:hlinkClr xmlns:ahyp="http://schemas.microsoft.com/office/drawing/2018/hyperlinkcolor" val="tx"/>
                    </a:ext>
                  </a:extLst>
                </a:hlinkClick>
              </a:rPr>
              <a:t>Product </a:t>
            </a:r>
            <a:r>
              <a:rPr kumimoji="0" lang="it-IT" sz="1400" b="0" i="1" u="none" strike="noStrike" kern="1200" cap="none" spc="0" normalizeH="0" baseline="0" noProof="0" err="1">
                <a:ln>
                  <a:noFill/>
                </a:ln>
                <a:solidFill>
                  <a:schemeClr val="bg1"/>
                </a:solidFill>
                <a:effectLst/>
                <a:uLnTx/>
                <a:uFillTx/>
                <a:latin typeface="Segoe Sans Text"/>
                <a:ea typeface="+mn-ea"/>
                <a:cs typeface="Segoe Sans Text"/>
                <a:hlinkClick r:id="rId4">
                  <a:extLst>
                    <a:ext uri="{A12FA001-AC4F-418D-AE19-62706E023703}">
                      <ahyp:hlinkClr xmlns:ahyp="http://schemas.microsoft.com/office/drawing/2018/hyperlinkcolor" val="tx"/>
                    </a:ext>
                  </a:extLst>
                </a:hlinkClick>
              </a:rPr>
              <a:t>Terms</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rPr>
              <a:t> che si applicano ai dati dei clienti per gli utenti di Microsoft 365 </a:t>
            </a:r>
            <a:r>
              <a:rPr kumimoji="0" lang="it-IT" sz="1400" b="0" i="1" u="none" strike="noStrike" kern="1200" cap="none" spc="0" normalizeH="0" baseline="0" noProof="0" err="1">
                <a:ln>
                  <a:noFill/>
                </a:ln>
                <a:solidFill>
                  <a:schemeClr val="bg1"/>
                </a:solidFill>
                <a:effectLst/>
                <a:uLnTx/>
                <a:uFillTx/>
                <a:latin typeface="Segoe Sans Text"/>
                <a:ea typeface="+mn-ea"/>
                <a:cs typeface="Segoe Sans Text"/>
              </a:rPr>
              <a:t>Copilot</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rPr>
              <a:t> Chat e Microsoft 365 </a:t>
            </a:r>
            <a:r>
              <a:rPr kumimoji="0" lang="it-IT" sz="1400" b="0" i="1" u="none" strike="noStrike" kern="1200" cap="none" spc="0" normalizeH="0" baseline="0" noProof="0" err="1">
                <a:ln>
                  <a:noFill/>
                </a:ln>
                <a:solidFill>
                  <a:schemeClr val="bg1"/>
                </a:solidFill>
                <a:effectLst/>
                <a:uLnTx/>
                <a:uFillTx/>
                <a:latin typeface="Segoe Sans Text"/>
                <a:ea typeface="+mn-ea"/>
                <a:cs typeface="Segoe Sans Text"/>
              </a:rPr>
              <a:t>Copilot</a:t>
            </a:r>
            <a:r>
              <a:rPr kumimoji="0" lang="it-IT" sz="1400" b="0" i="1" u="none" strike="noStrike" kern="1200" cap="none" spc="0" normalizeH="0" baseline="0" noProof="0">
                <a:ln>
                  <a:noFill/>
                </a:ln>
                <a:solidFill>
                  <a:schemeClr val="bg1"/>
                </a:solidFill>
                <a:effectLst/>
                <a:uLnTx/>
                <a:uFillTx/>
                <a:latin typeface="Segoe Sans Text"/>
                <a:ea typeface="+mn-ea"/>
                <a:cs typeface="Segoe Sans Text"/>
              </a:rPr>
              <a:t>.  </a:t>
            </a:r>
          </a:p>
        </p:txBody>
      </p:sp>
      <p:sp>
        <p:nvSpPr>
          <p:cNvPr id="2" name="Title 1">
            <a:extLst>
              <a:ext uri="{FF2B5EF4-FFF2-40B4-BE49-F238E27FC236}">
                <a16:creationId xmlns:a16="http://schemas.microsoft.com/office/drawing/2014/main" id="{D6D761BE-025B-4320-ECB7-C60230E43D7A}"/>
              </a:ext>
            </a:extLst>
          </p:cNvPr>
          <p:cNvSpPr>
            <a:spLocks noGrp="1"/>
          </p:cNvSpPr>
          <p:nvPr>
            <p:ph type="title"/>
          </p:nvPr>
        </p:nvSpPr>
        <p:spPr>
          <a:xfrm>
            <a:off x="524996" y="465606"/>
            <a:ext cx="7719341" cy="498598"/>
          </a:xfrm>
        </p:spPr>
        <p:txBody>
          <a:bodyPr/>
          <a:lstStyle/>
          <a:p>
            <a:r>
              <a:rPr lang="en-US" sz="2400"/>
              <a:t>Microsoft 365 è </a:t>
            </a:r>
            <a:r>
              <a:rPr lang="en-US" sz="2400" err="1"/>
              <a:t>una</a:t>
            </a:r>
            <a:r>
              <a:rPr lang="en-US" sz="2400"/>
              <a:t> </a:t>
            </a:r>
            <a:r>
              <a:rPr lang="en-US" sz="2400" err="1"/>
              <a:t>piattaforma</a:t>
            </a:r>
            <a:r>
              <a:rPr lang="en-US" sz="2400"/>
              <a:t> </a:t>
            </a:r>
            <a:r>
              <a:rPr lang="en-US" sz="2400" err="1"/>
              <a:t>sicura</a:t>
            </a:r>
            <a:r>
              <a:rPr lang="en-US" sz="2400"/>
              <a:t> per le </a:t>
            </a:r>
            <a:r>
              <a:rPr lang="en-US" sz="2400" err="1"/>
              <a:t>aziende</a:t>
            </a:r>
            <a:endParaRPr lang="en-US" sz="2400"/>
          </a:p>
        </p:txBody>
      </p:sp>
      <p:pic>
        <p:nvPicPr>
          <p:cNvPr id="9" name="Picture 8">
            <a:extLst>
              <a:ext uri="{FF2B5EF4-FFF2-40B4-BE49-F238E27FC236}">
                <a16:creationId xmlns:a16="http://schemas.microsoft.com/office/drawing/2014/main" id="{4EA52791-0A86-605F-9414-C44EFF470A0A}"/>
              </a:ext>
            </a:extLst>
          </p:cNvPr>
          <p:cNvPicPr>
            <a:picLocks noChangeAspect="1"/>
          </p:cNvPicPr>
          <p:nvPr/>
        </p:nvPicPr>
        <p:blipFill>
          <a:blip r:embed="rId5"/>
          <a:srcRect t="5138" r="4404" b="13846"/>
          <a:stretch>
            <a:fillRect/>
          </a:stretch>
        </p:blipFill>
        <p:spPr>
          <a:xfrm>
            <a:off x="8129997" y="1950720"/>
            <a:ext cx="2464131" cy="11129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5140506"/>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583346BA-8AA5-4346-AA03-1BDFA581FD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www.w3.org/XML/1998/namespace"/>
    <ds:schemaRef ds:uri="6adfd4c8-54de-4fa2-b73e-b8636989580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purl.org/dc/dcmityp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8134</Words>
  <Application>Microsoft Office PowerPoint</Application>
  <PresentationFormat>Widescreen</PresentationFormat>
  <Paragraphs>677</Paragraphs>
  <Slides>45</Slides>
  <Notes>45</Notes>
  <HiddenSlides>0</HiddenSlides>
  <MMClips>9</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Customer Hub Template</vt:lpstr>
      <vt:lpstr>Microsoft 365 Copilot Template</vt:lpstr>
      <vt:lpstr>Ciao, benvenuto al Customer Hub</vt:lpstr>
      <vt:lpstr>Abilita l'IA per tutti: Copilot Chat Migliori pratiche  per l'adozione</vt:lpstr>
      <vt:lpstr>PowerPoint Presentation</vt:lpstr>
      <vt:lpstr>PowerPoint Presentation</vt:lpstr>
      <vt:lpstr>PowerPoint Presentation</vt:lpstr>
      <vt:lpstr>Programma</vt:lpstr>
      <vt:lpstr>PowerPoint Presentation</vt:lpstr>
      <vt:lpstr>PowerPoint Presentation</vt:lpstr>
      <vt:lpstr>Microsoft 365 è una piattaforma sicura per le aziende</vt:lpstr>
      <vt:lpstr>PowerPoint Presentation</vt:lpstr>
      <vt:lpstr>PowerPoint Presentation</vt:lpstr>
      <vt:lpstr>PowerPoint Presentation</vt:lpstr>
      <vt:lpstr>Programma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Programma</vt:lpstr>
      <vt:lpstr>Microsoft 365 Copilot Chat Success Kit</vt:lpstr>
      <vt:lpstr>Un grande percorso per Copilot Chat</vt:lpstr>
      <vt:lpstr>Microsoft 365 Copilot Chat Trainer Kit</vt:lpstr>
      <vt:lpstr>I primi 10 da provare con Microsoft 365 Copilot Chat </vt:lpstr>
      <vt:lpstr>Accelera l’adozione di Copilot Chat</vt:lpstr>
      <vt:lpstr>Animazione della Galleria di Prompt</vt:lpstr>
      <vt:lpstr>Animazione della Galleria di Prompt</vt:lpstr>
      <vt:lpstr>Scopri e condividi i prompt di Copilot Chat Galleria dei prompt di Microsoft 365 Copilot Chat</vt:lpstr>
      <vt:lpstr>Animazione della Galleria di Prompt</vt:lpstr>
      <vt:lpstr>Trasforma le tue richieste in prompt efficaci Prompt Coach</vt:lpstr>
      <vt:lpstr>Animazione della Galleria di Prompt</vt:lpstr>
      <vt:lpstr>Libreria di scenari Microsoft 365 Copilot Chat</vt:lpstr>
      <vt:lpstr>Animazione Della Libreria Di Scenari</vt:lpstr>
      <vt:lpstr>Programma</vt:lpstr>
      <vt:lpstr>Risorse utili</vt:lpstr>
      <vt:lpstr>Risorse Microsoft per accelerare il time-to-value</vt:lpstr>
      <vt:lpstr>Partecipa alle nostre prossime sessioni del Copilot Customer Hub</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2</cp:revision>
  <cp:lastPrinted>2023-02-15T20:48:24Z</cp:lastPrinted>
  <dcterms:created xsi:type="dcterms:W3CDTF">2025-03-03T10:30:40Z</dcterms:created>
  <dcterms:modified xsi:type="dcterms:W3CDTF">2026-07-07T16:08:57Z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