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6" r:id="rId5"/>
  </p:sldMasterIdLst>
  <p:notesMasterIdLst>
    <p:notesMasterId r:id="rId44"/>
  </p:notesMasterIdLst>
  <p:handoutMasterIdLst>
    <p:handoutMasterId r:id="rId45"/>
  </p:handoutMasterIdLst>
  <p:sldIdLst>
    <p:sldId id="270" r:id="rId6"/>
    <p:sldId id="2147482452" r:id="rId7"/>
    <p:sldId id="2147482459" r:id="rId8"/>
    <p:sldId id="273" r:id="rId9"/>
    <p:sldId id="2147482463" r:id="rId10"/>
    <p:sldId id="257" r:id="rId11"/>
    <p:sldId id="2147482464" r:id="rId12"/>
    <p:sldId id="279" r:id="rId13"/>
    <p:sldId id="256" r:id="rId14"/>
    <p:sldId id="259" r:id="rId15"/>
    <p:sldId id="2147482486" r:id="rId16"/>
    <p:sldId id="262" r:id="rId17"/>
    <p:sldId id="2147482487" r:id="rId18"/>
    <p:sldId id="265" r:id="rId19"/>
    <p:sldId id="311" r:id="rId20"/>
    <p:sldId id="269" r:id="rId21"/>
    <p:sldId id="2147483647" r:id="rId22"/>
    <p:sldId id="282" r:id="rId23"/>
    <p:sldId id="268" r:id="rId24"/>
    <p:sldId id="2147482490" r:id="rId25"/>
    <p:sldId id="2147482492" r:id="rId26"/>
    <p:sldId id="261" r:id="rId27"/>
    <p:sldId id="267" r:id="rId28"/>
    <p:sldId id="271" r:id="rId29"/>
    <p:sldId id="272" r:id="rId30"/>
    <p:sldId id="278" r:id="rId31"/>
    <p:sldId id="2147483645" r:id="rId32"/>
    <p:sldId id="2147483646" r:id="rId33"/>
    <p:sldId id="2147482499" r:id="rId34"/>
    <p:sldId id="266" r:id="rId35"/>
    <p:sldId id="2147483644" r:id="rId36"/>
    <p:sldId id="263" r:id="rId37"/>
    <p:sldId id="260" r:id="rId38"/>
    <p:sldId id="289" r:id="rId39"/>
    <p:sldId id="264" r:id="rId40"/>
    <p:sldId id="2147482472" r:id="rId41"/>
    <p:sldId id="2147482471" r:id="rId42"/>
    <p:sldId id="2147482470" r:id="rId4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Bienvenida e introducción" id="{281D3C0E-8A06-4640-BDC7-2973158854A5}">
          <p14:sldIdLst>
            <p14:sldId id="270"/>
            <p14:sldId id="2147482452"/>
            <p14:sldId id="2147482459"/>
            <p14:sldId id="273"/>
            <p14:sldId id="2147482463"/>
          </p14:sldIdLst>
        </p14:section>
        <p14:section name="01 - Revisión de M365 Copilot Chat" id="{949F4C25-61AA-47D0-A41E-C2AFCBD82F19}">
          <p14:sldIdLst>
            <p14:sldId id="257"/>
            <p14:sldId id="2147482464"/>
            <p14:sldId id="279"/>
            <p14:sldId id="256"/>
          </p14:sldIdLst>
        </p14:section>
        <p14:section name="02 - El arte hacer indicaciones" id="{2D16B973-E83C-4B65-882B-AE01EB950768}">
          <p14:sldIdLst>
            <p14:sldId id="259"/>
            <p14:sldId id="2147482486"/>
            <p14:sldId id="262"/>
            <p14:sldId id="2147482487"/>
            <p14:sldId id="265"/>
            <p14:sldId id="311"/>
            <p14:sldId id="269"/>
            <p14:sldId id="2147483647"/>
            <p14:sldId id="282"/>
            <p14:sldId id="268"/>
            <p14:sldId id="2147482490"/>
            <p14:sldId id="2147482492"/>
          </p14:sldIdLst>
        </p14:section>
        <p14:section name="03 - Procedimientos recomendados de adopción" id="{393D4D88-0E32-4B80-8E0E-32535B11BF34}">
          <p14:sldIdLst>
            <p14:sldId id="261"/>
            <p14:sldId id="267"/>
            <p14:sldId id="271"/>
            <p14:sldId id="272"/>
            <p14:sldId id="278"/>
            <p14:sldId id="2147483645"/>
            <p14:sldId id="2147483646"/>
            <p14:sldId id="2147482499"/>
            <p14:sldId id="266"/>
            <p14:sldId id="2147483644"/>
          </p14:sldIdLst>
        </p14:section>
        <p14:section name="04 - Próximos pasos y llamada a la acción" id="{7D061BC2-BFED-4DF6-840E-35254D0571C0}">
          <p14:sldIdLst>
            <p14:sldId id="263"/>
            <p14:sldId id="260"/>
            <p14:sldId id="289"/>
            <p14:sldId id="264"/>
            <p14:sldId id="2147482472"/>
            <p14:sldId id="2147482471"/>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F2"/>
    <a:srgbClr val="FFCE93"/>
    <a:srgbClr val="97FFC6"/>
    <a:srgbClr val="9FD6FF"/>
    <a:srgbClr val="A0D0EC"/>
    <a:srgbClr val="FFFF00"/>
    <a:srgbClr val="196B24"/>
    <a:srgbClr val="151E47"/>
    <a:srgbClr val="F7F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0" autoAdjust="0"/>
    <p:restoredTop sz="94660"/>
  </p:normalViewPr>
  <p:slideViewPr>
    <p:cSldViewPr snapToGrid="0">
      <p:cViewPr varScale="1">
        <p:scale>
          <a:sx n="72" d="100"/>
          <a:sy n="72" d="100"/>
        </p:scale>
        <p:origin x="31" y="501"/>
      </p:cViewPr>
      <p:guideLst>
        <p:guide orient="horz" pos="528"/>
        <p:guide orient="horz" pos="960"/>
        <p:guide pos="552"/>
      </p:guideLst>
    </p:cSldViewPr>
  </p:slideViewPr>
  <p:notesTextViewPr>
    <p:cViewPr>
      <p:scale>
        <a:sx n="3" d="2"/>
        <a:sy n="3" d="2"/>
      </p:scale>
      <p:origin x="0" y="0"/>
    </p:cViewPr>
  </p:notesTextViewPr>
  <p:notesViewPr>
    <p:cSldViewPr snapToGrid="0">
      <p:cViewPr>
        <p:scale>
          <a:sx n="100" d="100"/>
          <a:sy n="100" d="100"/>
        </p:scale>
        <p:origin x="1560" y="-31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svg"/><Relationship Id="rId1" Type="http://schemas.openxmlformats.org/officeDocument/2006/relationships/image" Target="../media/image119.svg"/><Relationship Id="rId4" Type="http://schemas.openxmlformats.org/officeDocument/2006/relationships/image" Target="../media/image1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svg"/><Relationship Id="rId1" Type="http://schemas.openxmlformats.org/officeDocument/2006/relationships/image" Target="../media/image119.svg"/><Relationship Id="rId4" Type="http://schemas.openxmlformats.org/officeDocument/2006/relationships/image" Target="../media/image12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BE5626F-5621-4116-92C4-D5BF49D032AE}">
      <dgm:prSet/>
      <dgm:spPr/>
      <dgm:t>
        <a:bodyPr/>
        <a:lstStyle/>
        <a:p>
          <a:pPr>
            <a:lnSpc>
              <a:spcPct val="100000"/>
            </a:lnSpc>
          </a:pPr>
          <a:r>
            <a:rPr lang="es-es" b="1"/>
            <a:t>Resumen del documento: </a:t>
          </a:r>
          <a:r>
            <a:rPr lang="es-es"/>
            <a:t>Copilot Chat puede ayudar a los usuarios a resumir rápidamente documentos o páginas web.</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endParaRPr lang="en-US"/>
        </a:p>
      </dgm:t>
    </dgm:pt>
    <dgm:pt modelId="{9E7F2869-701A-43BD-ADA3-38563C9E2EBC}">
      <dgm:prSet/>
      <dgm:spPr/>
      <dgm:t>
        <a:bodyPr/>
        <a:lstStyle/>
        <a:p>
          <a:pPr>
            <a:lnSpc>
              <a:spcPct val="100000"/>
            </a:lnSpc>
          </a:pPr>
          <a:r>
            <a:rPr lang="es-es" b="1"/>
            <a:t>Generación de contenido creativo: </a:t>
          </a:r>
          <a:r>
            <a:rPr lang="es-es"/>
            <a:t>los usuarios pueden aprovechar Copilot Chat para generar contenido creativo como historias, poemas y otros materiales escritos.</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endParaRPr lang="en-US"/>
        </a:p>
      </dgm:t>
    </dgm:pt>
    <dgm:pt modelId="{E4C70C77-36B7-4D54-BCB8-EC28CF6DAE9B}">
      <dgm:prSet/>
      <dgm:spPr/>
      <dgm:t>
        <a:bodyPr/>
        <a:lstStyle/>
        <a:p>
          <a:pPr>
            <a:lnSpc>
              <a:spcPct val="100000"/>
            </a:lnSpc>
          </a:pPr>
          <a:r>
            <a:rPr lang="es-es" b="1" dirty="0"/>
            <a:t>Respuestas rápidas y explicaciones: </a:t>
          </a:r>
          <a:r>
            <a:rPr lang="es-es" dirty="0" err="1"/>
            <a:t>Copilot</a:t>
          </a:r>
          <a:r>
            <a:rPr lang="es-es" dirty="0"/>
            <a:t> Chat puede utilizarse para ofrecer respuestas rápidas a preguntas </a:t>
          </a:r>
          <a:br>
            <a:rPr lang="es-es" dirty="0"/>
          </a:br>
          <a:r>
            <a:rPr lang="es-es" dirty="0"/>
            <a:t>y explicaciones sobre diversos temas, lo que aumenta la productividad.</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endParaRPr lang="en-US"/>
        </a:p>
      </dgm:t>
    </dgm:pt>
    <dgm:pt modelId="{818951F5-6D64-4271-AEBD-7E53DF66E79A}">
      <dgm:prSet/>
      <dgm:spPr/>
      <dgm:t>
        <a:bodyPr/>
        <a:lstStyle/>
        <a:p>
          <a:pPr>
            <a:lnSpc>
              <a:spcPct val="100000"/>
            </a:lnSpc>
          </a:pPr>
          <a:r>
            <a:rPr lang="es-es" b="1" dirty="0"/>
            <a:t>Ayuda en la investigación</a:t>
          </a:r>
          <a:r>
            <a:rPr lang="es-es" dirty="0"/>
            <a:t>: </a:t>
          </a:r>
          <a:r>
            <a:rPr lang="es-es" dirty="0" err="1"/>
            <a:t>Copilot</a:t>
          </a:r>
          <a:r>
            <a:rPr lang="es-es" dirty="0"/>
            <a:t> Chat puede facilitar </a:t>
          </a:r>
          <a:br>
            <a:rPr lang="es-es" dirty="0"/>
          </a:br>
          <a:r>
            <a:rPr lang="es-es" dirty="0"/>
            <a:t>la investigación de sectores, mercados, competidores </a:t>
          </a:r>
          <a:br>
            <a:rPr lang="es-es" dirty="0"/>
          </a:br>
          <a:r>
            <a:rPr lang="es-es" dirty="0"/>
            <a:t>y productos.</a:t>
          </a:r>
        </a:p>
      </dgm:t>
    </dgm:pt>
    <dgm:pt modelId="{C120DEFE-4D07-43F1-B72F-CB3EE2F09189}" type="parTrans" cxnId="{91ADDDE3-162E-4414-B664-B065DCF57F94}">
      <dgm:prSet/>
      <dgm:spPr/>
      <dgm:t>
        <a:bodyPr/>
        <a:lstStyle/>
        <a:p>
          <a:endParaRPr lang="en-US"/>
        </a:p>
      </dgm:t>
    </dgm:pt>
    <dgm:pt modelId="{8156DE89-B328-4B29-8ACF-63B4B81E2DC0}" type="sibTrans" cxnId="{91ADDDE3-162E-4414-B664-B065DCF57F94}">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4"/>
      <dgm:spPr/>
    </dgm:pt>
    <dgm:pt modelId="{3DDF01D4-3029-4C16-B063-08A93B8DF9E6}" type="pres">
      <dgm:prSet presAssocID="{ABE5626F-5621-4116-92C4-D5BF49D032A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4">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4"/>
      <dgm:spPr/>
    </dgm:pt>
    <dgm:pt modelId="{03D97F40-E858-4A6A-9FDC-ECB4254BEC5D}" type="pres">
      <dgm:prSet presAssocID="{9E7F2869-701A-43BD-ADA3-38563C9E2EB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4">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4"/>
      <dgm:spPr/>
    </dgm:pt>
    <dgm:pt modelId="{72DC3516-05B9-42B1-A92F-A1526B8B636A}" type="pres">
      <dgm:prSet presAssocID="{E4C70C77-36B7-4D54-BCB8-EC28CF6DAE9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4">
        <dgm:presLayoutVars>
          <dgm:chMax val="0"/>
          <dgm:chPref val="0"/>
        </dgm:presLayoutVars>
      </dgm:prSet>
      <dgm:spPr/>
    </dgm:pt>
    <dgm:pt modelId="{41CEDD81-D7ED-4943-B9C2-5EFDD6BAF83A}" type="pres">
      <dgm:prSet presAssocID="{8C412673-FFFA-4565-ADDE-09FD2EF53A25}" presName="sibTrans" presStyleCnt="0"/>
      <dgm:spPr/>
    </dgm:pt>
    <dgm:pt modelId="{A2A31808-C531-4EFF-955A-6D5606772630}" type="pres">
      <dgm:prSet presAssocID="{818951F5-6D64-4271-AEBD-7E53DF66E79A}" presName="compNode" presStyleCnt="0"/>
      <dgm:spPr/>
    </dgm:pt>
    <dgm:pt modelId="{524F8B03-A0FB-4C7F-A456-F021D0BE3274}" type="pres">
      <dgm:prSet presAssocID="{818951F5-6D64-4271-AEBD-7E53DF66E79A}" presName="bgRect" presStyleLbl="bgShp" presStyleIdx="3" presStyleCnt="4"/>
      <dgm:spPr/>
    </dgm:pt>
    <dgm:pt modelId="{73A9A871-50B1-40CB-BF90-BAE0EB4CF463}" type="pres">
      <dgm:prSet presAssocID="{818951F5-6D64-4271-AEBD-7E53DF66E79A}"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B59AB126-0D2A-432A-A7F6-E64D1B546E3E}" type="pres">
      <dgm:prSet presAssocID="{818951F5-6D64-4271-AEBD-7E53DF66E79A}" presName="spaceRect" presStyleCnt="0"/>
      <dgm:spPr/>
    </dgm:pt>
    <dgm:pt modelId="{F411DE6A-5F59-4C9F-A5CB-6256C354ACD9}" type="pres">
      <dgm:prSet presAssocID="{818951F5-6D64-4271-AEBD-7E53DF66E79A}" presName="parTx" presStyleLbl="revTx" presStyleIdx="3" presStyleCnt="4">
        <dgm:presLayoutVars>
          <dgm:chMax val="0"/>
          <dgm:chPref val="0"/>
        </dgm:presLayoutVars>
      </dgm:prSet>
      <dgm:spPr/>
    </dgm:pt>
  </dgm:ptLst>
  <dgm:cxnLst>
    <dgm:cxn modelId="{28C7C402-CE1C-429A-A49D-AF88E5FADCDE}" type="presOf" srcId="{E4C70C77-36B7-4D54-BCB8-EC28CF6DAE9B}" destId="{1E9563C6-55FA-41E4-832A-5233D9D6C63F}" srcOrd="0" destOrd="0" presId="urn:microsoft.com/office/officeart/2018/2/layout/IconVerticalSolidList"/>
    <dgm:cxn modelId="{A045A906-ED35-4E97-BCFB-A12BEF04CE70}" type="presOf" srcId="{9E7F2869-701A-43BD-ADA3-38563C9E2EBC}" destId="{6B9297EA-2422-403C-B64F-34F847640879}" srcOrd="0" destOrd="0" presId="urn:microsoft.com/office/officeart/2018/2/layout/IconVerticalSolidList"/>
    <dgm:cxn modelId="{CAF1EF11-713F-41E0-8F7A-71EC90F3106C}" type="presOf" srcId="{ABE5626F-5621-4116-92C4-D5BF49D032AE}" destId="{9BDFE690-4FA1-4C8F-A745-9284038E8D08}" srcOrd="0" destOrd="0" presId="urn:microsoft.com/office/officeart/2018/2/layout/IconVerticalSolidList"/>
    <dgm:cxn modelId="{4895453A-7971-4E63-89C9-DBC638B8D861}" srcId="{E5D99AAC-0404-4034-ABF0-A7E440B4BBB0}" destId="{E4C70C77-36B7-4D54-BCB8-EC28CF6DAE9B}" srcOrd="2" destOrd="0" parTransId="{B3ADB1BA-F0B2-43D2-9524-2EEB60FCD638}" sibTransId="{8C412673-FFFA-4565-ADDE-09FD2EF53A25}"/>
    <dgm:cxn modelId="{B3519E66-B05C-4B15-8A38-87DB2BE95E7E}" type="presOf" srcId="{818951F5-6D64-4271-AEBD-7E53DF66E79A}" destId="{F411DE6A-5F59-4C9F-A5CB-6256C354ACD9}" srcOrd="0" destOrd="0" presId="urn:microsoft.com/office/officeart/2018/2/layout/IconVerticalSolidList"/>
    <dgm:cxn modelId="{BDF75F9C-042E-481F-9755-3CA3DFC3AD3D}" type="presOf" srcId="{E5D99AAC-0404-4034-ABF0-A7E440B4BBB0}" destId="{4301445F-2D0C-453E-8A63-5B16992F2708}" srcOrd="0" destOrd="0" presId="urn:microsoft.com/office/officeart/2018/2/layout/IconVerticalSolidList"/>
    <dgm:cxn modelId="{B1BB9EB1-36B2-4C49-AA6E-6E09BA545402}" srcId="{E5D99AAC-0404-4034-ABF0-A7E440B4BBB0}" destId="{9E7F2869-701A-43BD-ADA3-38563C9E2EBC}" srcOrd="1" destOrd="0" parTransId="{09158FD9-87F4-4896-8B00-1B4407D9F950}" sibTransId="{8CD9F01C-5064-4C14-9B79-282F3CE7CE3E}"/>
    <dgm:cxn modelId="{C2E432D3-2DD8-4E67-9C02-27D6DDCD9133}" srcId="{E5D99AAC-0404-4034-ABF0-A7E440B4BBB0}" destId="{ABE5626F-5621-4116-92C4-D5BF49D032AE}" srcOrd="0" destOrd="0" parTransId="{0E77B7DC-DA3E-48A5-995C-6B75397E4DDE}" sibTransId="{52649197-C74A-4067-A1BD-B64531DB94F6}"/>
    <dgm:cxn modelId="{91ADDDE3-162E-4414-B664-B065DCF57F94}" srcId="{E5D99AAC-0404-4034-ABF0-A7E440B4BBB0}" destId="{818951F5-6D64-4271-AEBD-7E53DF66E79A}" srcOrd="3" destOrd="0" parTransId="{C120DEFE-4D07-43F1-B72F-CB3EE2F09189}" sibTransId="{8156DE89-B328-4B29-8ACF-63B4B81E2DC0}"/>
    <dgm:cxn modelId="{DB1E46D5-70BD-4175-BE3F-D101109A3B72}" type="presParOf" srcId="{4301445F-2D0C-453E-8A63-5B16992F2708}" destId="{148E7BE8-D71E-4FFE-AAF2-481D3A8ACF09}" srcOrd="0" destOrd="0" presId="urn:microsoft.com/office/officeart/2018/2/layout/IconVerticalSolidList"/>
    <dgm:cxn modelId="{5C063205-EF77-41C8-8A62-97D985855B9B}" type="presParOf" srcId="{148E7BE8-D71E-4FFE-AAF2-481D3A8ACF09}" destId="{17E66A36-836B-410D-9AD9-343F2C4301B5}" srcOrd="0" destOrd="0" presId="urn:microsoft.com/office/officeart/2018/2/layout/IconVerticalSolidList"/>
    <dgm:cxn modelId="{AAC01864-4E14-4311-9630-542E77558F32}" type="presParOf" srcId="{148E7BE8-D71E-4FFE-AAF2-481D3A8ACF09}" destId="{3DDF01D4-3029-4C16-B063-08A93B8DF9E6}" srcOrd="1" destOrd="0" presId="urn:microsoft.com/office/officeart/2018/2/layout/IconVerticalSolidList"/>
    <dgm:cxn modelId="{4B58B2CB-3B58-400E-819B-340A827F47BD}" type="presParOf" srcId="{148E7BE8-D71E-4FFE-AAF2-481D3A8ACF09}" destId="{FFA6A599-1EBD-497E-AB08-5A952496B5D0}" srcOrd="2" destOrd="0" presId="urn:microsoft.com/office/officeart/2018/2/layout/IconVerticalSolidList"/>
    <dgm:cxn modelId="{85CECA87-8628-46E3-A675-EC18DFF6D59B}" type="presParOf" srcId="{148E7BE8-D71E-4FFE-AAF2-481D3A8ACF09}" destId="{9BDFE690-4FA1-4C8F-A745-9284038E8D08}" srcOrd="3" destOrd="0" presId="urn:microsoft.com/office/officeart/2018/2/layout/IconVerticalSolidList"/>
    <dgm:cxn modelId="{C072FA33-E17C-460A-8016-B1BA0145F47D}" type="presParOf" srcId="{4301445F-2D0C-453E-8A63-5B16992F2708}" destId="{0848612F-4137-40AB-A1F3-F627CFAD8ED1}" srcOrd="1" destOrd="0" presId="urn:microsoft.com/office/officeart/2018/2/layout/IconVerticalSolidList"/>
    <dgm:cxn modelId="{0827CC06-A0BC-436D-A50E-CB3BD4E5FE16}" type="presParOf" srcId="{4301445F-2D0C-453E-8A63-5B16992F2708}" destId="{92484D88-C603-43CC-8DE1-B4C2D095C27C}" srcOrd="2" destOrd="0" presId="urn:microsoft.com/office/officeart/2018/2/layout/IconVerticalSolidList"/>
    <dgm:cxn modelId="{CB107B81-989D-4AE0-9C69-E0D943DA8421}" type="presParOf" srcId="{92484D88-C603-43CC-8DE1-B4C2D095C27C}" destId="{C216A242-D984-4697-9961-91C13DEE8E03}" srcOrd="0" destOrd="0" presId="urn:microsoft.com/office/officeart/2018/2/layout/IconVerticalSolidList"/>
    <dgm:cxn modelId="{7B9E61DD-96D1-4EBA-BBF3-742DF61DCFD8}" type="presParOf" srcId="{92484D88-C603-43CC-8DE1-B4C2D095C27C}" destId="{03D97F40-E858-4A6A-9FDC-ECB4254BEC5D}" srcOrd="1" destOrd="0" presId="urn:microsoft.com/office/officeart/2018/2/layout/IconVerticalSolidList"/>
    <dgm:cxn modelId="{29CFFA2E-336A-4D7E-9FC9-39DD8C50A4EF}" type="presParOf" srcId="{92484D88-C603-43CC-8DE1-B4C2D095C27C}" destId="{8EC9B912-6300-48F7-91E8-98B295F20EDD}" srcOrd="2" destOrd="0" presId="urn:microsoft.com/office/officeart/2018/2/layout/IconVerticalSolidList"/>
    <dgm:cxn modelId="{8D495C4A-120A-4019-B212-DC658AE936D7}" type="presParOf" srcId="{92484D88-C603-43CC-8DE1-B4C2D095C27C}" destId="{6B9297EA-2422-403C-B64F-34F847640879}" srcOrd="3" destOrd="0" presId="urn:microsoft.com/office/officeart/2018/2/layout/IconVerticalSolidList"/>
    <dgm:cxn modelId="{21391BBE-160E-4E69-A78A-B7D826F2FCAA}" type="presParOf" srcId="{4301445F-2D0C-453E-8A63-5B16992F2708}" destId="{88329D6B-C1DB-4E70-86DA-8536663B28FE}" srcOrd="3" destOrd="0" presId="urn:microsoft.com/office/officeart/2018/2/layout/IconVerticalSolidList"/>
    <dgm:cxn modelId="{0A1701AE-11F0-4E57-926D-A896E94BA5AC}" type="presParOf" srcId="{4301445F-2D0C-453E-8A63-5B16992F2708}" destId="{61EE57D3-B314-4171-8A0E-70B825BF85B4}" srcOrd="4" destOrd="0" presId="urn:microsoft.com/office/officeart/2018/2/layout/IconVerticalSolidList"/>
    <dgm:cxn modelId="{83E75BD5-05F8-49A3-8EE6-EEBC560EC248}" type="presParOf" srcId="{61EE57D3-B314-4171-8A0E-70B825BF85B4}" destId="{FDEB6B5E-BBC3-48B4-94F3-A396BDA0CAD6}" srcOrd="0" destOrd="0" presId="urn:microsoft.com/office/officeart/2018/2/layout/IconVerticalSolidList"/>
    <dgm:cxn modelId="{C889E07C-6568-4FE2-B2CB-65F532952DAB}" type="presParOf" srcId="{61EE57D3-B314-4171-8A0E-70B825BF85B4}" destId="{72DC3516-05B9-42B1-A92F-A1526B8B636A}" srcOrd="1" destOrd="0" presId="urn:microsoft.com/office/officeart/2018/2/layout/IconVerticalSolidList"/>
    <dgm:cxn modelId="{45B2B711-F8EE-4FF8-B9B7-0A62F3B0D273}" type="presParOf" srcId="{61EE57D3-B314-4171-8A0E-70B825BF85B4}" destId="{56ACA716-B444-42E8-BFAF-DFB13C2F0D84}" srcOrd="2" destOrd="0" presId="urn:microsoft.com/office/officeart/2018/2/layout/IconVerticalSolidList"/>
    <dgm:cxn modelId="{5676F0A1-5D2D-4E77-B564-13BD187E8349}" type="presParOf" srcId="{61EE57D3-B314-4171-8A0E-70B825BF85B4}" destId="{1E9563C6-55FA-41E4-832A-5233D9D6C63F}" srcOrd="3" destOrd="0" presId="urn:microsoft.com/office/officeart/2018/2/layout/IconVerticalSolidList"/>
    <dgm:cxn modelId="{2375AC9C-2AA6-4F69-AF18-83BB126410D2}" type="presParOf" srcId="{4301445F-2D0C-453E-8A63-5B16992F2708}" destId="{41CEDD81-D7ED-4943-B9C2-5EFDD6BAF83A}" srcOrd="5" destOrd="0" presId="urn:microsoft.com/office/officeart/2018/2/layout/IconVerticalSolidList"/>
    <dgm:cxn modelId="{57D622D3-B383-4537-B66D-1BB17707CF70}" type="presParOf" srcId="{4301445F-2D0C-453E-8A63-5B16992F2708}" destId="{A2A31808-C531-4EFF-955A-6D5606772630}" srcOrd="6" destOrd="0" presId="urn:microsoft.com/office/officeart/2018/2/layout/IconVerticalSolidList"/>
    <dgm:cxn modelId="{28695012-9291-4176-AC69-977852A9C36C}" type="presParOf" srcId="{A2A31808-C531-4EFF-955A-6D5606772630}" destId="{524F8B03-A0FB-4C7F-A456-F021D0BE3274}" srcOrd="0" destOrd="0" presId="urn:microsoft.com/office/officeart/2018/2/layout/IconVerticalSolidList"/>
    <dgm:cxn modelId="{3CB405D6-3CBC-4A7D-8C90-46C729476E91}" type="presParOf" srcId="{A2A31808-C531-4EFF-955A-6D5606772630}" destId="{73A9A871-50B1-40CB-BF90-BAE0EB4CF463}" srcOrd="1" destOrd="0" presId="urn:microsoft.com/office/officeart/2018/2/layout/IconVerticalSolidList"/>
    <dgm:cxn modelId="{0E3B0E14-A7BB-4AC0-8E2B-1B537C516A54}" type="presParOf" srcId="{A2A31808-C531-4EFF-955A-6D5606772630}" destId="{B59AB126-0D2A-432A-A7F6-E64D1B546E3E}" srcOrd="2" destOrd="0" presId="urn:microsoft.com/office/officeart/2018/2/layout/IconVerticalSolidList"/>
    <dgm:cxn modelId="{4D072C24-6402-489F-91CE-69B4C9FA413E}" type="presParOf" srcId="{A2A31808-C531-4EFF-955A-6D5606772630}" destId="{F411DE6A-5F59-4C9F-A5CB-6256C354AC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4970"/>
          <a:ext cx="6263640" cy="10887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29344" y="249937"/>
          <a:ext cx="599393" cy="5988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258082" y="4970"/>
          <a:ext cx="4967451" cy="1156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7" tIns="122427" rIns="122427" bIns="122427" numCol="1" spcCol="1270" anchor="ctr" anchorCtr="0">
          <a:noAutofit/>
        </a:bodyPr>
        <a:lstStyle/>
        <a:p>
          <a:pPr marL="0" lvl="0" indent="0" algn="l" defTabSz="622300">
            <a:lnSpc>
              <a:spcPct val="100000"/>
            </a:lnSpc>
            <a:spcBef>
              <a:spcPct val="0"/>
            </a:spcBef>
            <a:spcAft>
              <a:spcPct val="35000"/>
            </a:spcAft>
            <a:buNone/>
          </a:pPr>
          <a:r>
            <a:rPr lang="es-es" sz="1400" b="1" kern="1200"/>
            <a:t>Resumen del documento: </a:t>
          </a:r>
          <a:r>
            <a:rPr lang="es-es" sz="1400" kern="1200"/>
            <a:t>Copilot Chat puede ayudar a los usuarios a resumir rápidamente documentos o páginas web.</a:t>
          </a:r>
        </a:p>
      </dsp:txBody>
      <dsp:txXfrm>
        <a:off x="1258082" y="4970"/>
        <a:ext cx="4967451" cy="1156788"/>
      </dsp:txXfrm>
    </dsp:sp>
    <dsp:sp modelId="{C216A242-D984-4697-9961-91C13DEE8E03}">
      <dsp:nvSpPr>
        <dsp:cNvPr id="0" name=""/>
        <dsp:cNvSpPr/>
      </dsp:nvSpPr>
      <dsp:spPr>
        <a:xfrm>
          <a:off x="0" y="1450956"/>
          <a:ext cx="6263640" cy="10887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29344" y="1695923"/>
          <a:ext cx="599393" cy="5988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258082" y="1450956"/>
          <a:ext cx="4967451" cy="1156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7" tIns="122427" rIns="122427" bIns="122427" numCol="1" spcCol="1270" anchor="ctr" anchorCtr="0">
          <a:noAutofit/>
        </a:bodyPr>
        <a:lstStyle/>
        <a:p>
          <a:pPr marL="0" lvl="0" indent="0" algn="l" defTabSz="622300">
            <a:lnSpc>
              <a:spcPct val="100000"/>
            </a:lnSpc>
            <a:spcBef>
              <a:spcPct val="0"/>
            </a:spcBef>
            <a:spcAft>
              <a:spcPct val="35000"/>
            </a:spcAft>
            <a:buNone/>
          </a:pPr>
          <a:r>
            <a:rPr lang="es-es" sz="1400" b="1" kern="1200"/>
            <a:t>Generación de contenido creativo: </a:t>
          </a:r>
          <a:r>
            <a:rPr lang="es-es" sz="1400" kern="1200"/>
            <a:t>los usuarios pueden aprovechar Copilot Chat para generar contenido creativo como historias, poemas y otros materiales escritos.</a:t>
          </a:r>
        </a:p>
      </dsp:txBody>
      <dsp:txXfrm>
        <a:off x="1258082" y="1450956"/>
        <a:ext cx="4967451" cy="1156788"/>
      </dsp:txXfrm>
    </dsp:sp>
    <dsp:sp modelId="{FDEB6B5E-BBC3-48B4-94F3-A396BDA0CAD6}">
      <dsp:nvSpPr>
        <dsp:cNvPr id="0" name=""/>
        <dsp:cNvSpPr/>
      </dsp:nvSpPr>
      <dsp:spPr>
        <a:xfrm>
          <a:off x="0" y="2896942"/>
          <a:ext cx="6263640" cy="10887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29344" y="3141909"/>
          <a:ext cx="599393" cy="5988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258082" y="2896942"/>
          <a:ext cx="4967451" cy="1156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7" tIns="122427" rIns="122427" bIns="122427" numCol="1" spcCol="1270" anchor="ctr" anchorCtr="0">
          <a:noAutofit/>
        </a:bodyPr>
        <a:lstStyle/>
        <a:p>
          <a:pPr marL="0" lvl="0" indent="0" algn="l" defTabSz="622300">
            <a:lnSpc>
              <a:spcPct val="100000"/>
            </a:lnSpc>
            <a:spcBef>
              <a:spcPct val="0"/>
            </a:spcBef>
            <a:spcAft>
              <a:spcPct val="35000"/>
            </a:spcAft>
            <a:buNone/>
          </a:pPr>
          <a:r>
            <a:rPr lang="es-es" sz="1400" b="1" kern="1200" dirty="0"/>
            <a:t>Respuestas rápidas y explicaciones: </a:t>
          </a:r>
          <a:r>
            <a:rPr lang="es-es" sz="1400" kern="1200" dirty="0" err="1"/>
            <a:t>Copilot</a:t>
          </a:r>
          <a:r>
            <a:rPr lang="es-es" sz="1400" kern="1200" dirty="0"/>
            <a:t> Chat puede utilizarse para ofrecer respuestas rápidas a preguntas </a:t>
          </a:r>
          <a:br>
            <a:rPr lang="es-es" sz="1400" kern="1200" dirty="0"/>
          </a:br>
          <a:r>
            <a:rPr lang="es-es" sz="1400" kern="1200" dirty="0"/>
            <a:t>y explicaciones sobre diversos temas, lo que aumenta la productividad.</a:t>
          </a:r>
        </a:p>
      </dsp:txBody>
      <dsp:txXfrm>
        <a:off x="1258082" y="2896942"/>
        <a:ext cx="4967451" cy="1156788"/>
      </dsp:txXfrm>
    </dsp:sp>
    <dsp:sp modelId="{524F8B03-A0FB-4C7F-A456-F021D0BE3274}">
      <dsp:nvSpPr>
        <dsp:cNvPr id="0" name=""/>
        <dsp:cNvSpPr/>
      </dsp:nvSpPr>
      <dsp:spPr>
        <a:xfrm>
          <a:off x="0" y="4342928"/>
          <a:ext cx="6263640" cy="10887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9A871-50B1-40CB-BF90-BAE0EB4CF463}">
      <dsp:nvSpPr>
        <dsp:cNvPr id="0" name=""/>
        <dsp:cNvSpPr/>
      </dsp:nvSpPr>
      <dsp:spPr>
        <a:xfrm>
          <a:off x="329344" y="4587895"/>
          <a:ext cx="599393" cy="598808"/>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1DE6A-5F59-4C9F-A5CB-6256C354ACD9}">
      <dsp:nvSpPr>
        <dsp:cNvPr id="0" name=""/>
        <dsp:cNvSpPr/>
      </dsp:nvSpPr>
      <dsp:spPr>
        <a:xfrm>
          <a:off x="1258082" y="4342928"/>
          <a:ext cx="4967451" cy="1156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7" tIns="122427" rIns="122427" bIns="122427" numCol="1" spcCol="1270" anchor="ctr" anchorCtr="0">
          <a:noAutofit/>
        </a:bodyPr>
        <a:lstStyle/>
        <a:p>
          <a:pPr marL="0" lvl="0" indent="0" algn="l" defTabSz="622300">
            <a:lnSpc>
              <a:spcPct val="100000"/>
            </a:lnSpc>
            <a:spcBef>
              <a:spcPct val="0"/>
            </a:spcBef>
            <a:spcAft>
              <a:spcPct val="35000"/>
            </a:spcAft>
            <a:buNone/>
          </a:pPr>
          <a:r>
            <a:rPr lang="es-es" sz="1400" b="1" kern="1200" dirty="0"/>
            <a:t>Ayuda en la investigación</a:t>
          </a:r>
          <a:r>
            <a:rPr lang="es-es" sz="1400" kern="1200" dirty="0"/>
            <a:t>: </a:t>
          </a:r>
          <a:r>
            <a:rPr lang="es-es" sz="1400" kern="1200" dirty="0" err="1"/>
            <a:t>Copilot</a:t>
          </a:r>
          <a:r>
            <a:rPr lang="es-es" sz="1400" kern="1200" dirty="0"/>
            <a:t> Chat puede facilitar </a:t>
          </a:r>
          <a:br>
            <a:rPr lang="es-es" sz="1400" kern="1200" dirty="0"/>
          </a:br>
          <a:r>
            <a:rPr lang="es-es" sz="1400" kern="1200" dirty="0"/>
            <a:t>la investigación de sectores, mercados, competidores </a:t>
          </a:r>
          <a:br>
            <a:rPr lang="es-es" sz="1400" kern="1200" dirty="0"/>
          </a:br>
          <a:r>
            <a:rPr lang="es-es" sz="1400" kern="1200" dirty="0"/>
            <a:t>y productos.</a:t>
          </a:r>
        </a:p>
      </dsp:txBody>
      <dsp:txXfrm>
        <a:off x="1258082" y="4342928"/>
        <a:ext cx="4967451" cy="11567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9:33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9:33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r>
              <a:rPr lang="es-ES" dirty="0"/>
              <a:t>Hola a todos, bienvenidos al Customer Hub. Vamos a dar unos minutos para que se conecte todo el mundo antes de empezar. Mientras tanto, poneos cómodos. Hoy vamos a hablar de procedimientos recomendados para la adopción de Copilot Chat, algo que creemos que os va a resultar muy útil para vuestras organizaciones.</a:t>
            </a:r>
          </a:p>
          <a:p>
            <a:endParaRPr lang="es-ES" dirty="0"/>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79629D1-6749-2128-B018-F87F0A26F5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318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Cambiamos de bloque. Ahora vamos a entrar en la parte de indicaciones, que es donde realmente se marca la diferencia en el uso diario de Copilot Chat. Vamos a ver cómo comunicarnos mejor con la herramienta para obtener resultados realmente útiles.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
        <p:nvSpPr>
          <p:cNvPr id="8" name="Footer Placeholder 4">
            <a:extLst>
              <a:ext uri="{FF2B5EF4-FFF2-40B4-BE49-F238E27FC236}">
                <a16:creationId xmlns:a16="http://schemas.microsoft.com/office/drawing/2014/main" id="{E6ADEBB3-F109-BA7E-D925-A4DFF3F92E88}"/>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4160624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indicaciones son la forma en que le pides a Copilot que haga tareas por ti. No es buscar información como en un buscador. Es aprender a dar instrucciones claras. Pensadlo como una conversación con un asistente: cuanto más contexto le des, mejor resultado obtienes.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
        <p:nvSpPr>
          <p:cNvPr id="8" name="Footer Placeholder 4">
            <a:extLst>
              <a:ext uri="{FF2B5EF4-FFF2-40B4-BE49-F238E27FC236}">
                <a16:creationId xmlns:a16="http://schemas.microsoft.com/office/drawing/2014/main" id="{4CC9A16F-EF97-40C1-1F52-9747CF9FF1B8}"/>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401180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vemos los distintos tipos de tareas que podemos pedirle a Copilot Chat: preguntar, editar texto, transformar documentos, resumir información o crear contenido. Lo importante es pensar en las indicaciones como una conversación con lenguaje natural y claro, proporcionando contexto como lo haríais con un asistente real.</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
        <p:nvSpPr>
          <p:cNvPr id="8" name="Footer Placeholder 4">
            <a:extLst>
              <a:ext uri="{FF2B5EF4-FFF2-40B4-BE49-F238E27FC236}">
                <a16:creationId xmlns:a16="http://schemas.microsoft.com/office/drawing/2014/main" id="{3F30CED4-9D08-BABD-4F8C-2FD9282E129D}"/>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552023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cuatro ingredientes clave de una buena indicación son: objetivo, contexto, fuente y expectativas. El objetivo es qué quieres que haga. El contexto es por qué lo necesitas y quién está implicado. La fuente indica de dónde debe sacar la información. Y las expectativas definen cómo quieres que responda. Sin estos elementos, el modelo tiene que adivinar, y cuando adivina, tiende a lo genérico.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
        <p:nvSpPr>
          <p:cNvPr id="8" name="Footer Placeholder 4">
            <a:extLst>
              <a:ext uri="{FF2B5EF4-FFF2-40B4-BE49-F238E27FC236}">
                <a16:creationId xmlns:a16="http://schemas.microsoft.com/office/drawing/2014/main" id="{33A5F336-61FF-08D5-0159-94B162266FD6}"/>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499171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s-ES" dirty="0"/>
              <a:t>Aquí tenemos un ejemplo básico: "dame ideas para romper el hielo". Es una petición vaga. El modelo va a devolver algo correcto pero genérico, porque no le hemos dado suficiente para trabajar. Vamos a ver cómo mejorarla con los ingredientes correctos.</a:t>
            </a:r>
          </a:p>
          <a:p>
            <a:endParaRPr lang="es-E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C6690AC6-48DC-BA54-0FFA-8A8B1100544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32546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s-ES" dirty="0"/>
              <a:t>Ahora fijaos en la diferencia. Hemos añadido objetivo, contexto, fuente y expectativas. El resultado cambia completamente porque hemos reducido el espacio de ambigüedad. No es que el modelo se ponga más listo de repente, es que nosotros dejamos de hablarle como si tuviera que adivinar el contexto. Cuantas más restricciones ponemos, más útil es la respuesta.</a:t>
            </a:r>
          </a:p>
          <a:p>
            <a:endParaRPr lang="es-e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8B7A40C9-C4D4-68E3-00E3-44FC12FDBFB7}"/>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014307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Vamos a hacer una demostración en vivo. No tiene ningún misterio: es simplemente un prompt bien planteado donde le hemos dicho claramente qué queremos, en qué contexto, cómo lo queremos y de dónde puede tirar. El criterio humano es indispensable, siempre revisad todo lo que genera la IA porque es imperfecta y puede equivocarse. No es negociable, es obligatorio.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
        <p:nvSpPr>
          <p:cNvPr id="8" name="Footer Placeholder 4">
            <a:extLst>
              <a:ext uri="{FF2B5EF4-FFF2-40B4-BE49-F238E27FC236}">
                <a16:creationId xmlns:a16="http://schemas.microsoft.com/office/drawing/2014/main" id="{BEE1FCC3-DB61-BE2B-C191-4AC0B6D6D64F}"/>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503621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s-ES" dirty="0"/>
              <a:t>Este ejemplo muestra cómo un analista financiero puede usar Copilot Chat para entender el impacto de los aranceles en su empresa. Fijaos que incluye los cuatro ingredientes: quién es, qué necesita, de dónde debe sacar la información y qué formato espera. Esto reduce enormemente la ambigüedad y el modelo deja de improvisar.</a:t>
            </a:r>
          </a:p>
          <a:p>
            <a:endParaRPr lang="es-E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8CDF399D-E61D-D199-EF98-76D0F47F8019}"/>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886837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400"/>
            <a:ext cx="5724525" cy="4038600"/>
          </a:xfrm>
        </p:spPr>
        <p:txBody>
          <a:bodyPr/>
          <a:lstStyle/>
          <a:p>
            <a:r>
              <a:rPr lang="es-ES" dirty="0"/>
              <a:t>Ahora vamos a ver un ejemplo más sencillo en la demostración. La clave no es escribir prompts más largos, sino más precisos. Menos ambigüedad significa más control sobre lo que sale. No estamos restringiendo al modelo, estamos obligándole a trabajar dentro de unos límites que nosotros definimos, y eso es lo que genera valor real.</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
        <p:nvSpPr>
          <p:cNvPr id="8" name="Footer Placeholder 4">
            <a:extLst>
              <a:ext uri="{FF2B5EF4-FFF2-40B4-BE49-F238E27FC236}">
                <a16:creationId xmlns:a16="http://schemas.microsoft.com/office/drawing/2014/main" id="{60C1D18D-B69B-E897-90F1-FB03F46434CE}"/>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530026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tenéis dos ejemplos concretos con los ingredientes desglosados: uno para una receta de lasaña y otro para gestión de excepciones en Python. Fijaos que no hace falta lenguaje técnico ni fórmulas secretas. Es simplemente sentido común: dar contexto, acotar el problema y decir qué tipo de salida nos sirve.</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
        <p:nvSpPr>
          <p:cNvPr id="8" name="Footer Placeholder 4">
            <a:extLst>
              <a:ext uri="{FF2B5EF4-FFF2-40B4-BE49-F238E27FC236}">
                <a16:creationId xmlns:a16="http://schemas.microsoft.com/office/drawing/2014/main" id="{D93E50F5-CFDE-BE7A-21E2-294F399398D8}"/>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39614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s-ES" dirty="0"/>
              <a:t>Esta sesión se centra en habilitar la IA para todos a través de Copilot Chat. Vamos a cubrir desde qué es Copilot Chat y cómo hacer buenas indicaciones, hasta los procedimientos recomendados de adopción y los recursos disponibles. El objetivo es que salgáis de aquí con herramientas prácticas para impulsar el uso de Copilot Chat en vuestras empresas.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
        <p:nvSpPr>
          <p:cNvPr id="8" name="Footer Placeholder 4">
            <a:extLst>
              <a:ext uri="{FF2B5EF4-FFF2-40B4-BE49-F238E27FC236}">
                <a16:creationId xmlns:a16="http://schemas.microsoft.com/office/drawing/2014/main" id="{9B5B11A2-2583-BAC8-3D82-1F9FCCED2A6F}"/>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48837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Iterar es fundamental. La primera salida no es sagrada ni definitiva. Es material intermedio. Un modelo de lenguaje no piensa más porque le hagamos una segunda pregunta; lo que hace es recalcular la salida con el contexto acumulado. Cada corrección y cada matiz que añadimos reduce la ambigüedad. No es repetir, es reencuadrar el problema progresivamente hasta obtener algo realmente útil.</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
        <p:nvSpPr>
          <p:cNvPr id="8" name="Footer Placeholder 4">
            <a:extLst>
              <a:ext uri="{FF2B5EF4-FFF2-40B4-BE49-F238E27FC236}">
                <a16:creationId xmlns:a16="http://schemas.microsoft.com/office/drawing/2014/main" id="{90561F2F-9AB3-F2B3-19BB-48ACB5D8FE45}"/>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26188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diferencia entre una indicación efectiva y una vaga no es de extensión, es de precisión. Una indicación vaga como "resume las noticias" deja un abanico enorme de posibilidades. Una específica con tono, propósito y formato cierra ese espacio de generación. Pero no hay indicaciones incorrectas: el lenguaje natural y conversacional siempre se acepta. La mejora viene de cerrar ambigüedad, no de escribir más bonito.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
        <p:nvSpPr>
          <p:cNvPr id="8" name="Footer Placeholder 4">
            <a:extLst>
              <a:ext uri="{FF2B5EF4-FFF2-40B4-BE49-F238E27FC236}">
                <a16:creationId xmlns:a16="http://schemas.microsoft.com/office/drawing/2014/main" id="{E7D212D7-480C-4A76-B40C-7F16DB1756CA}"/>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647755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Pasamos al bloque de adopción. Aquí es donde muchas iniciativas se caen, no porque Copilot no funcione, sino porque se despliega y cada uno se apañe. La diferencia la marcan las personas: ITs, arquitectos, especialistas que ayudan a poner contexto y expectativas realistas. Sin acompañamiento, la adopción se convierte en ensayo y error largo y cansado.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
        <p:nvSpPr>
          <p:cNvPr id="8" name="Footer Placeholder 4">
            <a:extLst>
              <a:ext uri="{FF2B5EF4-FFF2-40B4-BE49-F238E27FC236}">
                <a16:creationId xmlns:a16="http://schemas.microsoft.com/office/drawing/2014/main" id="{5EC2BE86-AC76-4656-473A-67F44D7AB864}"/>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47824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kit de éxito de Copilot Chat es el punto de partida para preparar vuestra organización. Incluye información sobre controles de administración, licencias, materiales de aprendizaje y plantillas de correo electrónico para la incorporación. Es comunicación para que la gente entienda qué tiene delante, formación para que no empiecen desde cero, y algo de gobierno para evitar soluciones creativas que den miedo.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
        <p:nvSpPr>
          <p:cNvPr id="8" name="Footer Placeholder 4">
            <a:extLst>
              <a:ext uri="{FF2B5EF4-FFF2-40B4-BE49-F238E27FC236}">
                <a16:creationId xmlns:a16="http://schemas.microsoft.com/office/drawing/2014/main" id="{94728DFE-4B50-9CB6-8905-ECA239163188}"/>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43740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recorrido de 30 días funciona por algo muy básico: insistencia y repetición. Fuerza exposición continua a un sistema que, si no se usa de forma recurrente, no se integra en el flujo de trabajo. El primer día parece curioso, el tercero empieza a decepcionar un poco, y a partir de ahí, si sigues, empiezas a entender cómo sacarle partido. Lo que escala no es el momento de qué guay es esto, sino que alguien lo use hoy, mañana y la semana siguiente.</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
        <p:nvSpPr>
          <p:cNvPr id="8" name="Footer Placeholder 4">
            <a:extLst>
              <a:ext uri="{FF2B5EF4-FFF2-40B4-BE49-F238E27FC236}">
                <a16:creationId xmlns:a16="http://schemas.microsoft.com/office/drawing/2014/main" id="{485E46E8-BCBD-F97B-B819-0D1A6A62A177}"/>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504284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kit de formación no nace porque alguien dijera vamos a formar embajadores. Nace porque en las compañías siempre aparecen 2 o 3 personas en cada equipo que empiezan a trastear y acaban haciendo de soporte técnico improvisado. El problema es que cada uno explica esto a su manera, generando variación en lugar de conocimiento consistente. Este kit intenta poner una capa base común para evitar que cada explicación sea una versión fan fiction de cómo funciona Copilot.</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
        <p:nvSpPr>
          <p:cNvPr id="8" name="Footer Placeholder 4">
            <a:extLst>
              <a:ext uri="{FF2B5EF4-FFF2-40B4-BE49-F238E27FC236}">
                <a16:creationId xmlns:a16="http://schemas.microsoft.com/office/drawing/2014/main" id="{72724558-E9E0-7A83-7D13-D642A6BA8C35}"/>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413359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10 principales temas para probar cubren las tareas que hacemos todos los días: preguntar, redactar correos, resumir documentos, generar ideas, escribir borradores, mejorar escritura, aprender cosas nuevas, crear imágenes, traducir y hasta añadir un toque de diversión. Son transformaciones directas sobre texto existente con menos incertidumbre, y ahí es donde Copilot Chat compensa de verdad.</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
        <p:nvSpPr>
          <p:cNvPr id="8" name="Footer Placeholder 4">
            <a:extLst>
              <a:ext uri="{FF2B5EF4-FFF2-40B4-BE49-F238E27FC236}">
                <a16:creationId xmlns:a16="http://schemas.microsoft.com/office/drawing/2014/main" id="{5FC5F25B-AFC3-D0FB-917C-436AB55FC11F}"/>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906276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galería de indicaciones está para ese momento en que abrimos Copilot, sabemos qué tenemos que hacer y nos quedamos en blanco. No es falta de ideas, es falta de interfaz. La galería ofrece ejemplos de cómo empaquetar una tarea para que el modelo tenga menos margen de interpretación. Pero cuidado, es una muleta: funciona para arrancar, pero si no la soltamos, dejamos de entender qué hace que algo funcione.</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
        <p:nvSpPr>
          <p:cNvPr id="8" name="Footer Placeholder 4">
            <a:extLst>
              <a:ext uri="{FF2B5EF4-FFF2-40B4-BE49-F238E27FC236}">
                <a16:creationId xmlns:a16="http://schemas.microsoft.com/office/drawing/2014/main" id="{FD5C2C08-3BC8-A596-747E-B63FF81AC47E}"/>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704303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podéis ver la galería de indicaciones en acción. Podéis seleccionar indicaciones según la tarea, la industria o el departamento. Mi recomendación es usarla como punto de apoyo, como base, y a partir de ahí acotar a lo que realmente necesitáis. No la copiéis tal cual, adaptadla a vuestro contexto.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
        <p:nvSpPr>
          <p:cNvPr id="8" name="Footer Placeholder 4">
            <a:extLst>
              <a:ext uri="{FF2B5EF4-FFF2-40B4-BE49-F238E27FC236}">
                <a16:creationId xmlns:a16="http://schemas.microsoft.com/office/drawing/2014/main" id="{9758E317-7F8F-9E6C-B0D3-8C8639F0728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191091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Casos de uso clave para Copilot Chat. Lo que hacemos todo el día no es tan sofisticado como nos gusta contar: leemos cosas largas para sacar cuatro ideas, abrimos documentos que empiezan con buena intención, respondemos correos donde un OK sería suficiente. Copilot Chat encaja como un guante en estas tareas porque son transformaciones de texto repetidas. No brilla con el gran análisis definitivo, brilla en ese bucle diario que consume horas sin que nos demos cuenta.</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
        <p:nvSpPr>
          <p:cNvPr id="8" name="Footer Placeholder 4">
            <a:extLst>
              <a:ext uri="{FF2B5EF4-FFF2-40B4-BE49-F238E27FC236}">
                <a16:creationId xmlns:a16="http://schemas.microsoft.com/office/drawing/2014/main" id="{577BF48A-084A-4ABD-5A08-6945C61E70B5}"/>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97260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empezar, os recuerdo que en el Customer Hub tenéis acceso a todas las sesiones que hacemos, tanto en directo como bajo demanda. Podéis escanear el código QR o visitar el enlace para ver el calendario de próximas sesiones y acceder a contenido adicional.</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
        <p:nvSpPr>
          <p:cNvPr id="8" name="Footer Placeholder 4">
            <a:extLst>
              <a:ext uri="{FF2B5EF4-FFF2-40B4-BE49-F238E27FC236}">
                <a16:creationId xmlns:a16="http://schemas.microsoft.com/office/drawing/2014/main" id="{D93573A1-C767-73E7-CBD9-A2DFC0282613}"/>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67909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biblioteca de escenarios no está para inspirarnos, está para enseñarnos el trabajo tal cual es pero mejor empaquetado. Son tareas reconocibles con contexto claro, objetivo definido y una salida que ya sabemos cómo pinta. Podéis filtrar por productos, industria y departamento para encontrar ejemplos reales que os ayuden a empezar sin empezar desde cero.</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
        <p:nvSpPr>
          <p:cNvPr id="8" name="Footer Placeholder 4">
            <a:extLst>
              <a:ext uri="{FF2B5EF4-FFF2-40B4-BE49-F238E27FC236}">
                <a16:creationId xmlns:a16="http://schemas.microsoft.com/office/drawing/2014/main" id="{5E8CC8E0-72B0-6A1E-CA97-985450348AE3}"/>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682156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veis la biblioteca de escenarios en acción. Encontraréis ejemplos para marketing, finanzas, recursos humanos, técnicos y muchos más. Todo lo que hay explicado os enseña cómo comenzar sin comenzar desde cero, con guías descargables que incluyen KPIs de muestra y casos de uso cotidianos.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
        <p:nvSpPr>
          <p:cNvPr id="8" name="Footer Placeholder 4">
            <a:extLst>
              <a:ext uri="{FF2B5EF4-FFF2-40B4-BE49-F238E27FC236}">
                <a16:creationId xmlns:a16="http://schemas.microsoft.com/office/drawing/2014/main" id="{005CDDA1-E6E4-C39F-A320-8953637A23C8}"/>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30222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Llegamos a la recta final. Vamos a repasar los recursos disponibles y los próximos pasos para que podáis seguir avanzando por vuestra cuenta después de esta sesión.</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
        <p:nvSpPr>
          <p:cNvPr id="8" name="Footer Placeholder 4">
            <a:extLst>
              <a:ext uri="{FF2B5EF4-FFF2-40B4-BE49-F238E27FC236}">
                <a16:creationId xmlns:a16="http://schemas.microsoft.com/office/drawing/2014/main" id="{D5B77BA5-5529-5E8B-63F0-14757B5CC302}"/>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892100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tenéis todos los recursos recopilados. Para aprendizaje: la página de soporte, el folleto de las 10 principales cosas que probar, la guía de ingredientes para indicaciones, la galería de indicaciones y las sesiones del Customer Hub. Para adopción: el sitio de adopción, la presentación de capacitación, el recorrido de 30 días, la biblioteca de escenarios y la documentación técnica para profesionales de TI. Guardad estos enlaces.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
        <p:nvSpPr>
          <p:cNvPr id="8" name="Footer Placeholder 4">
            <a:extLst>
              <a:ext uri="{FF2B5EF4-FFF2-40B4-BE49-F238E27FC236}">
                <a16:creationId xmlns:a16="http://schemas.microsoft.com/office/drawing/2014/main" id="{A6505AC0-C663-0539-F436-4DF7144AE5A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4250480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Microsoft ofrece múltiples recursos para acelerar vuestro tiempo de obtención de valor: ayuda y aprendizaje para usuarios finales, el centro de agentes de IA, el sitio de adopción, el directorio de socios, la iniciativa de habilidades empresariales, FastTrack para asistencia técnica y de implementación, y Microsoft Unified para soporte y talleres enfocados en valor empresarial.</a:t>
            </a:r>
          </a:p>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Os animo a uniros al programa de Champions de Microsoft 365. Es gratuito y os permite convertiros en expertos, aprovechar al máximo Copilot, ayudar a otras personas a hacer lo mismo y ampliar vuestros conocimientos profesionales. Es una comunidad muy activa donde se comparten recursos y experiencias.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
        <p:nvSpPr>
          <p:cNvPr id="8" name="Footer Placeholder 4">
            <a:extLst>
              <a:ext uri="{FF2B5EF4-FFF2-40B4-BE49-F238E27FC236}">
                <a16:creationId xmlns:a16="http://schemas.microsoft.com/office/drawing/2014/main" id="{29220B10-0ECB-BF64-C0D4-36F3D7664BE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784533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Muchas gracias por estar aquí y por vuestro interés en Copilot Chat. Vuestros comentarios son esenciales para mejorar estas sesiones. Os agradeceríamos mucho que dedicarais un momento a completar la encuesta del Customer Hub antes de iros. Todo el contenido y los recursos los tenéis disponibles en el enlace del Customer Hub.</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
        <p:nvSpPr>
          <p:cNvPr id="8" name="Footer Placeholder 4">
            <a:extLst>
              <a:ext uri="{FF2B5EF4-FFF2-40B4-BE49-F238E27FC236}">
                <a16:creationId xmlns:a16="http://schemas.microsoft.com/office/drawing/2014/main" id="{2A91CA86-AFE8-E21B-0664-E0479F72F9AD}"/>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4087425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Abrimos ahora el turno de preguntas. Si tenéis alguna duda, levantad la mano y os abrimos el micrófono. También podéis escribir en el chat. Estamos encantados de resolver cualquier cuestión sobre Copilot Chat, indicaciones, adopción o cualquier tema que hayamos tratado hoy.</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
        <p:nvSpPr>
          <p:cNvPr id="8" name="Footer Placeholder 4">
            <a:extLst>
              <a:ext uri="{FF2B5EF4-FFF2-40B4-BE49-F238E27FC236}">
                <a16:creationId xmlns:a16="http://schemas.microsoft.com/office/drawing/2014/main" id="{F856C483-1949-3085-73AB-2BD006E72C3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525527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Muchas gracias por atender la sesión. Esperamos que os haya resultado útil y os esperamos en próximas sesiones del Customer Hub. Recordad que tenéis todos los recursos compartidos para seguir avanzando por vuestra cuenta. ¡Hasta la próxima!</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
        <p:nvSpPr>
          <p:cNvPr id="8" name="Footer Placeholder 4">
            <a:extLst>
              <a:ext uri="{FF2B5EF4-FFF2-40B4-BE49-F238E27FC236}">
                <a16:creationId xmlns:a16="http://schemas.microsoft.com/office/drawing/2014/main" id="{42C4C816-73B3-A07C-8D59-A7247B199EC5}"/>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6674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Vamos a aclarar la diferencia entre Copilot Chat y Microsoft 365 Copilot. Copilot Chat es gratuito, incluido en Microsoft 365, y ofrece un chat seguro con IA basado en datos web y archivos que tú le refieras. Microsoft 365 Copilot, a 30 dólares por usuario al mes, añade Work IQ, acceso prioritario, habilidades avanzadas en las aplicaciones de Microsoft 365 y acceso completo a agentes. Hoy nos centramos en Copilot Chat.</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
        <p:nvSpPr>
          <p:cNvPr id="8" name="Footer Placeholder 4">
            <a:extLst>
              <a:ext uri="{FF2B5EF4-FFF2-40B4-BE49-F238E27FC236}">
                <a16:creationId xmlns:a16="http://schemas.microsoft.com/office/drawing/2014/main" id="{41CF5116-299B-880F-F226-351FABEC104D}"/>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78610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 par de cosas logísticas. Durante la presentación vamos a mantener los micrófonos silenciados. Si tenéis preguntas, podéis escribirlas en el chat y las iremos respondiendo. Al final de la sesión abriremos los micrófonos para preguntas en directo. Levantad la mano y os daremos la palabra.</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
        <p:nvSpPr>
          <p:cNvPr id="8" name="Footer Placeholder 4">
            <a:extLst>
              <a:ext uri="{FF2B5EF4-FFF2-40B4-BE49-F238E27FC236}">
                <a16:creationId xmlns:a16="http://schemas.microsoft.com/office/drawing/2014/main" id="{EF6E4372-5AFC-7E66-6566-FF2079A8935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72231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es nuestro recorrido de hoy. Empezaremos con un repaso de qué es Microsoft 365 Copilot Chat. Luego entraremos en el arte de hacer indicaciones y los procedimientos recomendados. Después veremos las herramientas de adopción: el kit de éxito, el recorrido de 30 días, el kit de formación, la galería de indicaciones y la biblioteca de escenarios. Terminamos con próximos pasos.</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
        <p:nvSpPr>
          <p:cNvPr id="8" name="Footer Placeholder 4">
            <a:extLst>
              <a:ext uri="{FF2B5EF4-FFF2-40B4-BE49-F238E27FC236}">
                <a16:creationId xmlns:a16="http://schemas.microsoft.com/office/drawing/2014/main" id="{DCE86EEC-EFBF-8092-436C-9F061B94557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14871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Vamos a empezar con un repaso rápido de qué es Copilot Chat para situarnos todos en el mismo punto de partida. Es importante entender la base técnica antes de hablar de cómo usarlo bien.</a:t>
            </a:r>
          </a:p>
          <a:p>
            <a:endParaRPr lang="es-E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
        <p:nvSpPr>
          <p:cNvPr id="8" name="Footer Placeholder 4">
            <a:extLst>
              <a:ext uri="{FF2B5EF4-FFF2-40B4-BE49-F238E27FC236}">
                <a16:creationId xmlns:a16="http://schemas.microsoft.com/office/drawing/2014/main" id="{5701B5CB-9275-5BFC-BECC-0AE909E334CE}"/>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415261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a:xfrm>
            <a:off x="685800" y="4343400"/>
            <a:ext cx="5791200" cy="3177540"/>
          </a:xfrm>
        </p:spPr>
        <p:txBody>
          <a:bodyPr/>
          <a:lstStyle/>
          <a:p>
            <a:r>
              <a:rPr lang="es-ES" dirty="0"/>
              <a:t>Copilot Chat no es simplemente un chatbot. Técnicamente es una capa de orquestación sobre modelos de lenguaje con capacidad de interpretar contexto y ejecutar transformaciones sobre texto. Está compuesto por tres capas que trabajan juntas: el grounding con datos web, los agentes que permiten pasar de generar texto a ejecutar acciones, y los controles de IT para gobierno, permisos y compliance. Si una capa falla, toda la experiencia se degrada.</a:t>
            </a:r>
          </a:p>
          <a:p>
            <a:endParaRPr lang="es-ES" dirty="0"/>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Footer Placeholder 4">
            <a:extLst>
              <a:ext uri="{FF2B5EF4-FFF2-40B4-BE49-F238E27FC236}">
                <a16:creationId xmlns:a16="http://schemas.microsoft.com/office/drawing/2014/main" id="{841126DA-ADE2-2F41-C37A-78C6D70A29C1}"/>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59413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s-ES" dirty="0"/>
              <a:t>Copilot Chat vive en múltiples superficies: la web, Windows, macOS, la barra lateral de Edge, Teams, Outlook, y móvil. Pero por debajo, el backend es el mismo servicio. Lo interesante es que cada superficie enriquece el contexto de forma diferente: Teams aporta señal colaborativa, Edge aprovecha el contexto de navegación, y en móvil se prioriza velocidad y simplicidad. No es solo otro punto de acceso, es otra forma de enriquecer la solicitud al modelo.</a:t>
            </a:r>
          </a:p>
          <a:p>
            <a:endParaRPr lang="es-E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3C441944-9669-CD1E-22C6-5B2E2E59D510}"/>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27422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2.xml"/><Relationship Id="rId4" Type="http://schemas.microsoft.com/office/2007/relationships/hdphoto" Target="../media/hdphoto5.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image" Target="../media/image95.sv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6.sv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8.png"/><Relationship Id="rId4"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3.png"/><Relationship Id="rId7" Type="http://schemas.openxmlformats.org/officeDocument/2006/relationships/image" Target="../media/image11.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4.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35.jpeg"/><Relationship Id="rId4" Type="http://schemas.microsoft.com/office/2007/relationships/hdphoto" Target="../media/hdphoto4.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5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2.xml"/><Relationship Id="rId5" Type="http://schemas.openxmlformats.org/officeDocument/2006/relationships/image" Target="../media/image69.jpeg"/><Relationship Id="rId4" Type="http://schemas.openxmlformats.org/officeDocument/2006/relationships/image" Target="../media/image6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537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63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52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84319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3299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325499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8809684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5026039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597315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50541110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65988603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39214965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95171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661651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7/7/2026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14411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0039273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4946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13620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5513935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2445148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873374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085613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pic>
        <p:nvPicPr>
          <p:cNvPr id="2" name="Graphic 4">
            <a:extLst>
              <a:ext uri="{FF2B5EF4-FFF2-40B4-BE49-F238E27FC236}">
                <a16:creationId xmlns:a16="http://schemas.microsoft.com/office/drawing/2014/main" id="{2481DFF8-7392-88B3-9651-A635508367CE}"/>
              </a:ext>
            </a:extLst>
          </p:cNvPr>
          <p:cNvPicPr>
            <a:picLocks/>
          </p:cNvPicPr>
          <p:nvPr userDrawn="1"/>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734219"/>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¡Gracias!</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4500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1531525"/>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D37B89-BBEE-1D6D-0CB4-2887DAE55BF8}"/>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022A6913-32FA-3175-2B8B-B7DFEEB209C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6" name="Rectangle 5">
              <a:extLst>
                <a:ext uri="{FF2B5EF4-FFF2-40B4-BE49-F238E27FC236}">
                  <a16:creationId xmlns:a16="http://schemas.microsoft.com/office/drawing/2014/main" id="{FA35B21F-3F76-3A2A-3F90-8BF863B82BCA}"/>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730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95800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992411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97875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47832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4229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21218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14613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0559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528688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295382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878497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073329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11029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75508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443881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7433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009009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335132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85401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0726504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32153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19405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71797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0846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7447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62398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79275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35401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14877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89460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78758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7690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35185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4114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01804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53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39773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531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36465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487912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891074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93468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971541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561768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78688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33427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43472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29399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43663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45783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184483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09038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76376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7453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510682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98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63" Type="http://schemas.openxmlformats.org/officeDocument/2006/relationships/slideLayout" Target="../slideLayouts/slideLayout106.xml"/><Relationship Id="rId68" Type="http://schemas.openxmlformats.org/officeDocument/2006/relationships/slideLayout" Target="../slideLayouts/slideLayout111.xml"/><Relationship Id="rId16" Type="http://schemas.openxmlformats.org/officeDocument/2006/relationships/slideLayout" Target="../slideLayouts/slideLayout5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74" Type="http://schemas.openxmlformats.org/officeDocument/2006/relationships/slideLayout" Target="../slideLayouts/slideLayout117.xml"/><Relationship Id="rId79" Type="http://schemas.openxmlformats.org/officeDocument/2006/relationships/theme" Target="../theme/theme2.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69" Type="http://schemas.openxmlformats.org/officeDocument/2006/relationships/slideLayout" Target="../slideLayouts/slideLayout112.xml"/><Relationship Id="rId77" Type="http://schemas.openxmlformats.org/officeDocument/2006/relationships/slideLayout" Target="../slideLayouts/slideLayout120.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72" Type="http://schemas.openxmlformats.org/officeDocument/2006/relationships/slideLayout" Target="../slideLayouts/slideLayout115.xml"/><Relationship Id="rId80" Type="http://schemas.openxmlformats.org/officeDocument/2006/relationships/image" Target="../media/image2.svg"/><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slideLayout" Target="../slideLayouts/slideLayout110.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70" Type="http://schemas.openxmlformats.org/officeDocument/2006/relationships/slideLayout" Target="../slideLayouts/slideLayout113.xml"/><Relationship Id="rId75" Type="http://schemas.openxmlformats.org/officeDocument/2006/relationships/slideLayout" Target="../slideLayouts/slideLayout118.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73" Type="http://schemas.openxmlformats.org/officeDocument/2006/relationships/slideLayout" Target="../slideLayouts/slideLayout116.xml"/><Relationship Id="rId78" Type="http://schemas.openxmlformats.org/officeDocument/2006/relationships/slideLayout" Target="../slideLayouts/slideLayout121.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6" Type="http://schemas.openxmlformats.org/officeDocument/2006/relationships/slideLayout" Target="../slideLayouts/slideLayout119.xml"/><Relationship Id="rId7" Type="http://schemas.openxmlformats.org/officeDocument/2006/relationships/slideLayout" Target="../slideLayouts/slideLayout50.xml"/><Relationship Id="rId71" Type="http://schemas.openxmlformats.org/officeDocument/2006/relationships/slideLayout" Target="../slideLayouts/slideLayout114.xml"/><Relationship Id="rId2" Type="http://schemas.openxmlformats.org/officeDocument/2006/relationships/slideLayout" Target="../slideLayouts/slideLayout45.xml"/><Relationship Id="rId2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5"/>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925" r:id="rId41"/>
    <p:sldLayoutId id="2147485927" r:id="rId42"/>
    <p:sldLayoutId id="2147485928"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51060916"/>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 id="2147485858" r:id="rId12"/>
    <p:sldLayoutId id="2147485859" r:id="rId13"/>
    <p:sldLayoutId id="2147485860" r:id="rId14"/>
    <p:sldLayoutId id="2147485861" r:id="rId15"/>
    <p:sldLayoutId id="2147485862" r:id="rId16"/>
    <p:sldLayoutId id="2147485863" r:id="rId17"/>
    <p:sldLayoutId id="2147485864" r:id="rId18"/>
    <p:sldLayoutId id="2147485865" r:id="rId19"/>
    <p:sldLayoutId id="2147485866" r:id="rId20"/>
    <p:sldLayoutId id="2147485867" r:id="rId21"/>
    <p:sldLayoutId id="2147485868" r:id="rId22"/>
    <p:sldLayoutId id="2147485869" r:id="rId23"/>
    <p:sldLayoutId id="2147485870" r:id="rId24"/>
    <p:sldLayoutId id="2147485871" r:id="rId25"/>
    <p:sldLayoutId id="2147485872" r:id="rId26"/>
    <p:sldLayoutId id="2147485873" r:id="rId27"/>
    <p:sldLayoutId id="2147485874" r:id="rId28"/>
    <p:sldLayoutId id="2147485875" r:id="rId29"/>
    <p:sldLayoutId id="2147485876" r:id="rId30"/>
    <p:sldLayoutId id="2147485877" r:id="rId31"/>
    <p:sldLayoutId id="2147485878" r:id="rId32"/>
    <p:sldLayoutId id="2147485879" r:id="rId33"/>
    <p:sldLayoutId id="2147485880" r:id="rId34"/>
    <p:sldLayoutId id="2147485881" r:id="rId35"/>
    <p:sldLayoutId id="2147485882" r:id="rId36"/>
    <p:sldLayoutId id="2147485883" r:id="rId37"/>
    <p:sldLayoutId id="2147485884" r:id="rId38"/>
    <p:sldLayoutId id="2147485885" r:id="rId39"/>
    <p:sldLayoutId id="2147485886" r:id="rId40"/>
    <p:sldLayoutId id="2147485887" r:id="rId41"/>
    <p:sldLayoutId id="2147485888" r:id="rId42"/>
    <p:sldLayoutId id="2147485889" r:id="rId43"/>
    <p:sldLayoutId id="2147485890" r:id="rId44"/>
    <p:sldLayoutId id="2147485891" r:id="rId45"/>
    <p:sldLayoutId id="2147485892" r:id="rId46"/>
    <p:sldLayoutId id="2147485893" r:id="rId47"/>
    <p:sldLayoutId id="2147485894" r:id="rId48"/>
    <p:sldLayoutId id="2147485895" r:id="rId49"/>
    <p:sldLayoutId id="2147485896" r:id="rId50"/>
    <p:sldLayoutId id="2147485897" r:id="rId51"/>
    <p:sldLayoutId id="2147485898" r:id="rId52"/>
    <p:sldLayoutId id="2147485899" r:id="rId53"/>
    <p:sldLayoutId id="2147485900" r:id="rId54"/>
    <p:sldLayoutId id="2147485901" r:id="rId55"/>
    <p:sldLayoutId id="2147485902" r:id="rId56"/>
    <p:sldLayoutId id="2147485903" r:id="rId57"/>
    <p:sldLayoutId id="2147485904" r:id="rId58"/>
    <p:sldLayoutId id="2147485905" r:id="rId59"/>
    <p:sldLayoutId id="2147485906" r:id="rId60"/>
    <p:sldLayoutId id="2147485907" r:id="rId61"/>
    <p:sldLayoutId id="2147485908" r:id="rId62"/>
    <p:sldLayoutId id="2147485909" r:id="rId63"/>
    <p:sldLayoutId id="2147485910" r:id="rId64"/>
    <p:sldLayoutId id="2147485911" r:id="rId65"/>
    <p:sldLayoutId id="2147485912" r:id="rId66"/>
    <p:sldLayoutId id="2147485913" r:id="rId67"/>
    <p:sldLayoutId id="2147485914" r:id="rId68"/>
    <p:sldLayoutId id="2147485915" r:id="rId69"/>
    <p:sldLayoutId id="2147485916" r:id="rId70"/>
    <p:sldLayoutId id="2147485917" r:id="rId71"/>
    <p:sldLayoutId id="2147485918" r:id="rId72"/>
    <p:sldLayoutId id="2147485919" r:id="rId73"/>
    <p:sldLayoutId id="2147485920" r:id="rId74"/>
    <p:sldLayoutId id="2147485921" r:id="rId75"/>
    <p:sldLayoutId id="2147485922" r:id="rId76"/>
    <p:sldLayoutId id="2147485923" r:id="rId77"/>
    <p:sldLayoutId id="2147485926"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9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11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adoption.microsoft.com/copilot-chat/success-ki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ka.ms/Copilot/ChatJourney"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hyperlink" Target="https://aka.ms/CopilotChat/TrainerKi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gallery"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0.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hyperlink" Target="https://aka.ms/CustomerHubSessions" TargetMode="External"/><Relationship Id="rId5" Type="http://schemas.microsoft.com/office/2007/relationships/hdphoto" Target="../media/hdphoto2.wdp"/><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hyperlink" Target="https://aka.ms/scenariolibrary"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s://adoption.microsoft.com/en-us/copilot-chat/" TargetMode="External"/><Relationship Id="rId3" Type="http://schemas.openxmlformats.org/officeDocument/2006/relationships/hyperlink" Target="https://support.microsoft.com/copilot-microsoft365-chat" TargetMode="External"/><Relationship Id="rId7" Type="http://schemas.openxmlformats.org/officeDocument/2006/relationships/hyperlink" Target="https://aka.ms/CustomerHubSessions" TargetMode="External"/><Relationship Id="rId12" Type="http://schemas.openxmlformats.org/officeDocument/2006/relationships/hyperlink" Target="https://learn.microsoft.com/copilot/overview" TargetMode="External"/><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hyperlink" Target="https://aka.ms/prompts" TargetMode="External"/><Relationship Id="rId11" Type="http://schemas.openxmlformats.org/officeDocument/2006/relationships/hyperlink" Target="https://aka.ms/copilot/scenariolibrary" TargetMode="External"/><Relationship Id="rId5" Type="http://schemas.openxmlformats.org/officeDocument/2006/relationships/hyperlink" Target="https://aka.ms/CopilotPromptIngredients" TargetMode="External"/><Relationship Id="rId10" Type="http://schemas.openxmlformats.org/officeDocument/2006/relationships/hyperlink" Target="https://aka.ms/Copilot/ChatJourney" TargetMode="External"/><Relationship Id="rId4" Type="http://schemas.openxmlformats.org/officeDocument/2006/relationships/hyperlink" Target="https://aka.ms/Copilot/Top10ChatHandout" TargetMode="External"/><Relationship Id="rId9" Type="http://schemas.openxmlformats.org/officeDocument/2006/relationships/hyperlink" Target="https://aka.ms/Copilot/ChatUserTrainingGuide"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25.png"/><Relationship Id="rId7" Type="http://schemas.openxmlformats.org/officeDocument/2006/relationships/hyperlink" Target="https://aka.ms/copilotsupport" TargetMode="External"/><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126.svg"/><Relationship Id="rId4" Type="http://schemas.openxmlformats.org/officeDocument/2006/relationships/hyperlink" Target="https://aka.ms/M365Champ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hyperlink" Target="https://aka.ms/CustomerHubSurve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5.svg"/><Relationship Id="rId4" Type="http://schemas.openxmlformats.org/officeDocument/2006/relationships/image" Target="../media/image10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8" y="2162063"/>
            <a:ext cx="8129495" cy="438582"/>
          </a:xfrm>
          <a:prstGeom prst="rect">
            <a:avLst/>
          </a:prstGeom>
        </p:spPr>
        <p:txBody>
          <a:bodyPr wrap="square">
            <a:spAutoFit/>
          </a:bodyPr>
          <a:lstStyle/>
          <a:p>
            <a:pPr defTabSz="457200">
              <a:lnSpc>
                <a:spcPct val="90000"/>
              </a:lnSpc>
              <a:spcBef>
                <a:spcPts val="0"/>
              </a:spcBef>
              <a:defRPr/>
            </a:pPr>
            <a:r>
              <a:rPr lang="es-es" sz="2500" spc="-2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Hola. Te damos la bienvenida al </a:t>
            </a:r>
            <a:r>
              <a:rPr lang="es-es" sz="2500" spc="-20" dirty="0" err="1">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Customer</a:t>
            </a:r>
            <a:r>
              <a:rPr lang="es-es" sz="2500" spc="-2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 Hub</a:t>
            </a:r>
          </a:p>
        </p:txBody>
      </p:sp>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26923"/>
            <a:ext cx="7710136" cy="546826"/>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Segoe UI Semibold"/>
                <a:cs typeface="Segoe UI Semibold"/>
              </a:rPr>
              <a:t>Habilitar la IA para todos:</a:t>
            </a:r>
            <a:br>
              <a:rPr dirty="0"/>
            </a:br>
            <a:r>
              <a:rPr lang="es-ES" sz="4400" dirty="0">
                <a:solidFill>
                  <a:prstClr val="white"/>
                </a:solidFill>
                <a:latin typeface="Segoe UI Semibold"/>
                <a:cs typeface="Segoe UI Semibold"/>
              </a:rPr>
              <a:t>p</a:t>
            </a:r>
            <a:r>
              <a:rPr kumimoji="0" lang="es-ES" sz="4400" b="0" i="0" u="none" strike="noStrike" kern="1200" cap="none" spc="0" normalizeH="0" baseline="0" noProof="0" dirty="0" err="1">
                <a:ln>
                  <a:noFill/>
                </a:ln>
                <a:solidFill>
                  <a:prstClr val="white"/>
                </a:solidFill>
                <a:effectLst/>
                <a:uLnTx/>
                <a:uFillTx/>
                <a:latin typeface="Segoe UI Semibold"/>
                <a:cs typeface="Segoe UI Semibold"/>
              </a:rPr>
              <a:t>rocedimientos</a:t>
            </a:r>
            <a:r>
              <a:rPr kumimoji="0" lang="es-ES" sz="4400" b="0" i="0" u="none" strike="noStrike" kern="1200" cap="none" spc="0" normalizeH="0" baseline="0" noProof="0" dirty="0">
                <a:ln>
                  <a:noFill/>
                </a:ln>
                <a:solidFill>
                  <a:prstClr val="white"/>
                </a:solidFill>
                <a:effectLst/>
                <a:uLnTx/>
                <a:uFillTx/>
                <a:latin typeface="Segoe UI Semibold"/>
                <a:cs typeface="Segoe UI Semibold"/>
              </a:rPr>
              <a:t> recomendados de </a:t>
            </a:r>
            <a:br>
              <a:rPr kumimoji="0" lang="es-ES" sz="4400" b="0" i="0" u="none" strike="noStrike" kern="1200" cap="none" spc="0" normalizeH="0" baseline="0" noProof="0" dirty="0">
                <a:ln>
                  <a:noFill/>
                </a:ln>
                <a:solidFill>
                  <a:prstClr val="white"/>
                </a:solidFill>
                <a:effectLst/>
                <a:uLnTx/>
                <a:uFillTx/>
                <a:latin typeface="Segoe UI Semibold"/>
                <a:cs typeface="Segoe UI Semibold"/>
              </a:rPr>
            </a:br>
            <a:r>
              <a:rPr kumimoji="0" lang="es-ES" sz="4400" b="0" i="0" u="none" strike="noStrike" kern="1200" cap="none" spc="0" normalizeH="0" baseline="0" noProof="0" dirty="0">
                <a:ln>
                  <a:noFill/>
                </a:ln>
                <a:solidFill>
                  <a:prstClr val="white"/>
                </a:solidFill>
                <a:effectLst/>
                <a:uLnTx/>
                <a:uFillTx/>
                <a:latin typeface="Segoe UI Semibold"/>
                <a:cs typeface="Segoe UI Semibold"/>
              </a:rPr>
              <a:t>adopción de </a:t>
            </a:r>
            <a:r>
              <a:rPr kumimoji="0" lang="es-ES" sz="4400" b="0" i="0" u="none" strike="noStrike" kern="1200" cap="none" spc="0" normalizeH="0" baseline="0" noProof="0" dirty="0" err="1">
                <a:ln>
                  <a:noFill/>
                </a:ln>
                <a:solidFill>
                  <a:prstClr val="white"/>
                </a:solidFill>
                <a:effectLst/>
                <a:uLnTx/>
                <a:uFillTx/>
                <a:latin typeface="Segoe UI Semibold"/>
                <a:cs typeface="Segoe UI Semibold"/>
              </a:rPr>
              <a:t>Copilot</a:t>
            </a:r>
            <a:r>
              <a:rPr kumimoji="0" lang="es-ES" sz="4400" b="0" i="0" u="none" strike="noStrike" kern="1200" cap="none" spc="0" normalizeH="0" baseline="0" noProof="0" dirty="0">
                <a:ln>
                  <a:noFill/>
                </a:ln>
                <a:solidFill>
                  <a:prstClr val="white"/>
                </a:solidFill>
                <a:effectLst/>
                <a:uLnTx/>
                <a:uFillTx/>
                <a:latin typeface="Segoe UI Semibold"/>
                <a:cs typeface="Segoe UI Semibold"/>
              </a:rPr>
              <a:t> Chat</a:t>
            </a:r>
            <a:endParaRPr kumimoji="0" lang="en-US" sz="2000" b="0" i="0" u="none" strike="noStrike" kern="1200" cap="none" spc="0" normalizeH="0" baseline="0" noProof="0" dirty="0">
              <a:ln>
                <a:noFill/>
              </a:ln>
              <a:solidFill>
                <a:prstClr val="white"/>
              </a:solidFill>
              <a:effectLst/>
              <a:uLnTx/>
              <a:uFillTx/>
              <a:latin typeface="Segoe UI Semibold"/>
              <a:cs typeface="Segoe UI Semibold"/>
            </a:endParaRPr>
          </a:p>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Sans Display" pitchFamily="2" charset="0"/>
              <a:ea typeface="+mn-ea"/>
              <a:cs typeface="Segoe Sans Display" pitchFamily="2" charset="0"/>
            </a:endParaRPr>
          </a:p>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Segoe Sans Display" pitchFamily="2" charset="0"/>
                <a:ea typeface="+mn-ea"/>
                <a:cs typeface="Segoe Sans Display" pitchFamily="2" charset="0"/>
              </a:rPr>
              <a:t>Empezaremos en breve.</a:t>
            </a: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Hub_Video_720_Compressed">
            <a:hlinkClick r:id="" action="ppaction://media"/>
            <a:extLst>
              <a:ext uri="{FF2B5EF4-FFF2-40B4-BE49-F238E27FC236}">
                <a16:creationId xmlns:a16="http://schemas.microsoft.com/office/drawing/2014/main" id="{B0736111-6F0F-0372-9D09-13473FB6E8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71136" y="515203"/>
            <a:ext cx="3221857" cy="5727746"/>
          </a:xfrm>
          <a:prstGeom prst="rect">
            <a:avLst/>
          </a:prstGeom>
        </p:spPr>
      </p:pic>
      <p:pic>
        <p:nvPicPr>
          <p:cNvPr id="3" name="Graphic 4">
            <a:extLst>
              <a:ext uri="{FF2B5EF4-FFF2-40B4-BE49-F238E27FC236}">
                <a16:creationId xmlns:a16="http://schemas.microsoft.com/office/drawing/2014/main" id="{79511999-7799-AA31-3D84-68DA18A02A74}"/>
              </a:ext>
            </a:extLst>
          </p:cNvPr>
          <p:cNvPicPr>
            <a:picLocks/>
          </p:cNvPicPr>
          <p:nvPr/>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101416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274DE-40C0-A80C-5B54-77A69CAB6DF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FAEC2E4-DB3C-A893-34A1-38D771389F22}"/>
              </a:ext>
            </a:extLst>
          </p:cNvPr>
          <p:cNvSpPr>
            <a:spLocks noGrp="1"/>
          </p:cNvSpPr>
          <p:nvPr>
            <p:ph idx="1"/>
          </p:nvPr>
        </p:nvSpPr>
        <p:spPr>
          <a:xfrm>
            <a:off x="6095999" y="979791"/>
            <a:ext cx="6002861" cy="5278368"/>
          </a:xfrm>
        </p:spPr>
        <p:txBody>
          <a:bodyPr/>
          <a:lstStyle/>
          <a:p>
            <a:pPr marL="514350" indent="-514350">
              <a:spcBef>
                <a:spcPts val="600"/>
              </a:spcBef>
              <a:spcAft>
                <a:spcPts val="600"/>
              </a:spcAft>
              <a:buAutoNum type="arabicPlain"/>
            </a:pPr>
            <a:r>
              <a:rPr lang="es-es" sz="2400" dirty="0"/>
              <a:t>Microsoft 365 Copilot Chat</a:t>
            </a:r>
          </a:p>
          <a:p>
            <a:pPr marL="514350" indent="-514350">
              <a:spcBef>
                <a:spcPts val="600"/>
              </a:spcBef>
              <a:spcAft>
                <a:spcPts val="600"/>
              </a:spcAft>
              <a:buAutoNum type="arabicPlain"/>
            </a:pPr>
            <a:r>
              <a:rPr lang="es-es" sz="2400" dirty="0">
                <a:solidFill>
                  <a:srgbClr val="FFFF00"/>
                </a:solidFill>
              </a:rPr>
              <a:t>El arte hacer indicaciones: </a:t>
            </a:r>
            <a:br>
              <a:rPr sz="2400" dirty="0"/>
            </a:br>
            <a:r>
              <a:rPr lang="es-es" sz="2400" dirty="0">
                <a:solidFill>
                  <a:srgbClr val="FFFF00"/>
                </a:solidFill>
              </a:rPr>
              <a:t>procedimientos recomendados </a:t>
            </a:r>
            <a:br>
              <a:rPr lang="es-es" sz="2400" dirty="0">
                <a:solidFill>
                  <a:srgbClr val="FFFF00"/>
                </a:solidFill>
              </a:rPr>
            </a:br>
            <a:r>
              <a:rPr lang="es-es" sz="2400" dirty="0">
                <a:solidFill>
                  <a:srgbClr val="FFFF00"/>
                </a:solidFill>
              </a:rPr>
              <a:t>para hacer indicaciones</a:t>
            </a:r>
          </a:p>
          <a:p>
            <a:pPr marL="514350" indent="-514350">
              <a:spcBef>
                <a:spcPts val="600"/>
              </a:spcBef>
              <a:buAutoNum type="arabicPlain"/>
            </a:pPr>
            <a:r>
              <a:rPr lang="es-es" sz="2400" dirty="0"/>
              <a:t>Procedimientos recomendados </a:t>
            </a:r>
            <a:br>
              <a:rPr lang="es-es" sz="2400" dirty="0"/>
            </a:br>
            <a:r>
              <a:rPr lang="es-es" sz="2400" dirty="0"/>
              <a:t>de adopción</a:t>
            </a:r>
          </a:p>
          <a:p>
            <a:pPr marL="914400" lvl="1">
              <a:spcBef>
                <a:spcPts val="600"/>
              </a:spcBef>
            </a:pPr>
            <a:r>
              <a:rPr lang="es-es" sz="2400" dirty="0">
                <a:cs typeface="Segoe Sans Display" pitchFamily="2" charset="0"/>
              </a:rPr>
              <a:t>Kit de éxito de Copilot Chat</a:t>
            </a:r>
          </a:p>
          <a:p>
            <a:pPr marL="914400" lvl="1">
              <a:spcBef>
                <a:spcPts val="600"/>
              </a:spcBef>
            </a:pPr>
            <a:r>
              <a:rPr lang="es-es" sz="2400" dirty="0">
                <a:cs typeface="Segoe Sans Display" pitchFamily="2" charset="0"/>
              </a:rPr>
              <a:t>El gran recorrido de Copilot Chat</a:t>
            </a:r>
          </a:p>
          <a:p>
            <a:pPr marL="914400" lvl="1">
              <a:spcBef>
                <a:spcPts val="600"/>
              </a:spcBef>
            </a:pPr>
            <a:r>
              <a:rPr lang="es-es" sz="2400" dirty="0">
                <a:cs typeface="Segoe Sans Display" pitchFamily="2" charset="0"/>
              </a:rPr>
              <a:t>Kit de formación de Copilot Chat</a:t>
            </a:r>
          </a:p>
          <a:p>
            <a:pPr marL="914400" lvl="1">
              <a:spcBef>
                <a:spcPts val="600"/>
              </a:spcBef>
            </a:pPr>
            <a:r>
              <a:rPr lang="es-es" sz="2400" dirty="0">
                <a:cs typeface="Segoe Sans Display" pitchFamily="2" charset="0"/>
              </a:rPr>
              <a:t>Galería de indicaciones</a:t>
            </a:r>
          </a:p>
          <a:p>
            <a:pPr marL="914400" lvl="1">
              <a:spcBef>
                <a:spcPts val="600"/>
              </a:spcBef>
              <a:spcAft>
                <a:spcPts val="600"/>
              </a:spcAft>
            </a:pPr>
            <a:r>
              <a:rPr lang="es-es" sz="2400" dirty="0">
                <a:cs typeface="Segoe Sans Display" pitchFamily="2" charset="0"/>
              </a:rPr>
              <a:t>Biblioteca de escenarios</a:t>
            </a:r>
          </a:p>
          <a:p>
            <a:pPr marL="514350" indent="-514350">
              <a:spcBef>
                <a:spcPts val="600"/>
              </a:spcBef>
              <a:spcAft>
                <a:spcPts val="600"/>
              </a:spcAft>
              <a:buAutoNum type="arabicPlain"/>
            </a:pPr>
            <a:r>
              <a:rPr lang="es-es" sz="2400" dirty="0"/>
              <a:t>Próximos pasos y llamadas a la acción</a:t>
            </a:r>
          </a:p>
        </p:txBody>
      </p:sp>
      <p:sp>
        <p:nvSpPr>
          <p:cNvPr id="9" name="Title 8">
            <a:extLst>
              <a:ext uri="{FF2B5EF4-FFF2-40B4-BE49-F238E27FC236}">
                <a16:creationId xmlns:a16="http://schemas.microsoft.com/office/drawing/2014/main" id="{9A276FEF-6A0C-410E-717E-AADB82E9E0DB}"/>
              </a:ext>
            </a:extLst>
          </p:cNvPr>
          <p:cNvSpPr>
            <a:spLocks noGrp="1"/>
          </p:cNvSpPr>
          <p:nvPr>
            <p:ph type="title"/>
          </p:nvPr>
        </p:nvSpPr>
        <p:spPr>
          <a:xfrm>
            <a:off x="536014" y="552391"/>
            <a:ext cx="2373598" cy="2954655"/>
          </a:xfrm>
        </p:spPr>
        <p:txBody>
          <a:bodyPr/>
          <a:lstStyle/>
          <a:p>
            <a:r>
              <a:rPr lang="es-es" dirty="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Para qué estamos aquí</a:t>
            </a:r>
          </a:p>
        </p:txBody>
      </p:sp>
      <p:cxnSp>
        <p:nvCxnSpPr>
          <p:cNvPr id="11" name="Straight Connector 10">
            <a:extLst>
              <a:ext uri="{FF2B5EF4-FFF2-40B4-BE49-F238E27FC236}">
                <a16:creationId xmlns:a16="http://schemas.microsoft.com/office/drawing/2014/main" id="{DF351913-F72A-57BD-58DF-34DA0643E49D}"/>
              </a:ext>
              <a:ext uri="{C183D7F6-B498-43B3-948B-1728B52AA6E4}">
                <adec:decorative xmlns:adec="http://schemas.microsoft.com/office/drawing/2017/decorative" val="1"/>
              </a:ext>
            </a:extLst>
          </p:cNvPr>
          <p:cNvCxnSpPr>
            <a:cxnSpLocks/>
          </p:cNvCxnSpPr>
          <p:nvPr/>
        </p:nvCxnSpPr>
        <p:spPr>
          <a:xfrm>
            <a:off x="5777396" y="895925"/>
            <a:ext cx="0" cy="539496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186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B271304-60DF-07ED-803B-CCFD2A87E66D}"/>
              </a:ext>
            </a:extLst>
          </p:cNvPr>
          <p:cNvSpPr txBox="1">
            <a:spLocks/>
          </p:cNvSpPr>
          <p:nvPr/>
        </p:nvSpPr>
        <p:spPr>
          <a:xfrm>
            <a:off x="584200" y="2207695"/>
            <a:ext cx="7726082" cy="1354217"/>
          </a:xfrm>
          <a:prstGeom prst="rect">
            <a:avLst/>
          </a:prstGeom>
        </p:spPr>
        <p:txBody>
          <a:bodyPr wrap="square" anchor="b">
            <a:normAutofit fontScale="77500" lnSpcReduction="2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lnSpc>
                <a:spcPct val="90000"/>
              </a:lnSpc>
            </a:pPr>
            <a:r>
              <a:rPr lang="es-es" sz="3500" dirty="0">
                <a:solidFill>
                  <a:srgbClr val="FFFFFF"/>
                </a:solidFill>
              </a:rPr>
              <a:t>¿En qué consiste la elaboración de indicaciones?</a:t>
            </a:r>
            <a:br>
              <a:rPr sz="3500" dirty="0"/>
            </a:br>
            <a:br>
              <a:rPr dirty="0"/>
            </a:br>
            <a:endParaRPr lang="en-GB" dirty="0">
              <a:solidFill>
                <a:srgbClr val="FFFFFF"/>
              </a:solidFill>
            </a:endParaRPr>
          </a:p>
        </p:txBody>
      </p:sp>
      <p:sp>
        <p:nvSpPr>
          <p:cNvPr id="4" name="Text Placeholder 2">
            <a:extLst>
              <a:ext uri="{FF2B5EF4-FFF2-40B4-BE49-F238E27FC236}">
                <a16:creationId xmlns:a16="http://schemas.microsoft.com/office/drawing/2014/main" id="{424AF6A2-4BB1-2E8E-CA44-61492BEE1482}"/>
              </a:ext>
            </a:extLst>
          </p:cNvPr>
          <p:cNvSpPr txBox="1">
            <a:spLocks/>
          </p:cNvSpPr>
          <p:nvPr/>
        </p:nvSpPr>
        <p:spPr>
          <a:xfrm>
            <a:off x="720437" y="3177176"/>
            <a:ext cx="6862620" cy="216059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2700" dirty="0">
                <a:solidFill>
                  <a:schemeClr val="tx1"/>
                </a:solidFill>
                <a:ea typeface="+mn-lt"/>
                <a:cs typeface="+mn-lt"/>
              </a:rPr>
              <a:t>Las indicaciones son la forma en que </a:t>
            </a:r>
            <a:br>
              <a:rPr lang="es-es" sz="2700" dirty="0">
                <a:solidFill>
                  <a:schemeClr val="tx1"/>
                </a:solidFill>
                <a:ea typeface="+mn-lt"/>
                <a:cs typeface="+mn-lt"/>
              </a:rPr>
            </a:br>
            <a:r>
              <a:rPr lang="es-es" sz="2700" dirty="0">
                <a:solidFill>
                  <a:schemeClr val="tx1"/>
                </a:solidFill>
                <a:ea typeface="+mn-lt"/>
                <a:cs typeface="+mn-lt"/>
              </a:rPr>
              <a:t>le pides a Copilot que haga tareas por ti. </a:t>
            </a:r>
            <a:br>
              <a:rPr lang="es-es" sz="2700" dirty="0">
                <a:solidFill>
                  <a:schemeClr val="tx1"/>
                </a:solidFill>
                <a:ea typeface="+mn-lt"/>
                <a:cs typeface="+mn-lt"/>
              </a:rPr>
            </a:br>
            <a:endParaRPr lang="es-es" sz="2700" b="1" dirty="0">
              <a:solidFill>
                <a:schemeClr val="tx1"/>
              </a:solidFill>
              <a:ea typeface="+mn-lt"/>
              <a:cs typeface="+mn-lt"/>
            </a:endParaRPr>
          </a:p>
          <a:p>
            <a:r>
              <a:rPr lang="es-ES" sz="2700" b="1" dirty="0">
                <a:solidFill>
                  <a:schemeClr val="tx1"/>
                </a:solidFill>
                <a:ea typeface="+mn-lt"/>
                <a:cs typeface="+mn-lt"/>
              </a:rPr>
              <a:t>No es buscar información: es aprender a dar instrucciones</a:t>
            </a:r>
            <a:r>
              <a:rPr lang="es-es" sz="2700" b="1" dirty="0">
                <a:solidFill>
                  <a:schemeClr val="tx1"/>
                </a:solidFill>
                <a:ea typeface="+mn-lt"/>
                <a:cs typeface="+mn-lt"/>
              </a:rPr>
              <a:t>.</a:t>
            </a:r>
            <a:endParaRPr lang="en-US" sz="2700" b="1" dirty="0">
              <a:solidFill>
                <a:schemeClr val="tx1"/>
              </a:solidFill>
            </a:endParaRPr>
          </a:p>
        </p:txBody>
      </p:sp>
    </p:spTree>
    <p:extLst>
      <p:ext uri="{BB962C8B-B14F-4D97-AF65-F5344CB8AC3E}">
        <p14:creationId xmlns:p14="http://schemas.microsoft.com/office/powerpoint/2010/main" val="385527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s-es" dirty="0"/>
              <a:t>Conversar e iterar con </a:t>
            </a:r>
            <a:r>
              <a:rPr lang="es-es" dirty="0" err="1"/>
              <a:t>Copilot</a:t>
            </a:r>
            <a:r>
              <a:rPr lang="es-es" dirty="0"/>
              <a:t> Chat</a:t>
            </a:r>
          </a:p>
        </p:txBody>
      </p:sp>
      <p:sp>
        <p:nvSpPr>
          <p:cNvPr id="20" name="Content Placeholder 2">
            <a:extLst>
              <a:ext uri="{FF2B5EF4-FFF2-40B4-BE49-F238E27FC236}">
                <a16:creationId xmlns:a16="http://schemas.microsoft.com/office/drawing/2014/main" id="{C89ABA1D-09CA-8AC6-4E2C-8D9EA206E22E}"/>
              </a:ext>
            </a:extLst>
          </p:cNvPr>
          <p:cNvSpPr txBox="1">
            <a:spLocks/>
          </p:cNvSpPr>
          <p:nvPr/>
        </p:nvSpPr>
        <p:spPr>
          <a:xfrm>
            <a:off x="456194" y="1457012"/>
            <a:ext cx="4324357" cy="4743491"/>
          </a:xfrm>
          <a:prstGeom prst="rect">
            <a:avLst/>
          </a:prstGeom>
        </p:spPr>
        <p:txBody>
          <a:bodyPr>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2400" spc="-38" dirty="0">
                <a:ln w="3175">
                  <a:noFill/>
                </a:ln>
                <a:solidFill>
                  <a:srgbClr val="8DC8E8"/>
                </a:solidFill>
                <a:latin typeface="Segoe Sans Display" pitchFamily="2" charset="0"/>
              </a:rPr>
              <a:t>Las indicaciones</a:t>
            </a:r>
            <a:r>
              <a:rPr lang="es-es" sz="2400" b="1" spc="-38" dirty="0">
                <a:ln w="3175">
                  <a:noFill/>
                </a:ln>
                <a:solidFill>
                  <a:srgbClr val="8DC8E8"/>
                </a:solidFill>
                <a:latin typeface="Segoe Sans Display" pitchFamily="2" charset="0"/>
              </a:rPr>
              <a:t> </a:t>
            </a:r>
            <a:r>
              <a:rPr lang="es-es" sz="2400" dirty="0">
                <a:solidFill>
                  <a:schemeClr val="bg1"/>
                </a:solidFill>
              </a:rPr>
              <a:t>son la forma en que le pides a </a:t>
            </a:r>
            <a:r>
              <a:rPr lang="es-es" sz="2400" dirty="0" err="1">
                <a:solidFill>
                  <a:schemeClr val="bg1"/>
                </a:solidFill>
              </a:rPr>
              <a:t>Copilot</a:t>
            </a:r>
            <a:r>
              <a:rPr lang="es-es" sz="2400" dirty="0">
                <a:solidFill>
                  <a:schemeClr val="bg1"/>
                </a:solidFill>
              </a:rPr>
              <a:t> que haga algo por ti, como </a:t>
            </a:r>
            <a:r>
              <a:rPr lang="es-es" sz="2400" b="1" dirty="0">
                <a:solidFill>
                  <a:schemeClr val="bg1"/>
                </a:solidFill>
              </a:rPr>
              <a:t>crear, </a:t>
            </a:r>
            <a:r>
              <a:rPr lang="es-es" sz="2400" b="1" spc="-38" dirty="0">
                <a:ln w="3175">
                  <a:noFill/>
                </a:ln>
                <a:solidFill>
                  <a:schemeClr val="bg1"/>
                </a:solidFill>
                <a:latin typeface="Segoe Sans Display" pitchFamily="2" charset="0"/>
              </a:rPr>
              <a:t>resumir, editar o transformar</a:t>
            </a:r>
            <a:r>
              <a:rPr lang="es-es" sz="2400" dirty="0">
                <a:solidFill>
                  <a:srgbClr val="1E1E1E"/>
                </a:solidFill>
                <a:latin typeface="Segoe Sans Display" pitchFamily="2" charset="0"/>
              </a:rPr>
              <a:t>.</a:t>
            </a:r>
            <a:endParaRPr lang="en-US" sz="2400" dirty="0"/>
          </a:p>
          <a:p>
            <a:endParaRPr lang="en-US" sz="2400" dirty="0"/>
          </a:p>
          <a:p>
            <a:r>
              <a:rPr lang="es-es" sz="2400" dirty="0">
                <a:solidFill>
                  <a:schemeClr val="bg1"/>
                </a:solidFill>
              </a:rPr>
              <a:t>Piensa en las indicaciones como si tuvieras una conversación, con un lenguaje simple y claro, </a:t>
            </a:r>
            <a:br>
              <a:rPr lang="es-es" sz="2400" dirty="0">
                <a:solidFill>
                  <a:schemeClr val="bg1"/>
                </a:solidFill>
              </a:rPr>
            </a:br>
            <a:r>
              <a:rPr lang="es-es" sz="2400" dirty="0">
                <a:solidFill>
                  <a:schemeClr val="bg1"/>
                </a:solidFill>
              </a:rPr>
              <a:t>para proporcionar contexto, como lo harías con un asistente. </a:t>
            </a:r>
          </a:p>
          <a:p>
            <a:endParaRPr lang="en-US" sz="2400" dirty="0"/>
          </a:p>
        </p:txBody>
      </p:sp>
      <p:sp>
        <p:nvSpPr>
          <p:cNvPr id="21" name="Rectangle: Rounded Corners 20">
            <a:extLst>
              <a:ext uri="{FF2B5EF4-FFF2-40B4-BE49-F238E27FC236}">
                <a16:creationId xmlns:a16="http://schemas.microsoft.com/office/drawing/2014/main" id="{D4680A03-7BDE-166A-85C1-DD79B9C80A16}"/>
              </a:ext>
            </a:extLst>
          </p:cNvPr>
          <p:cNvSpPr/>
          <p:nvPr/>
        </p:nvSpPr>
        <p:spPr bwMode="auto">
          <a:xfrm>
            <a:off x="5467780" y="1587640"/>
            <a:ext cx="6037583" cy="473109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79C21671-0C7F-6D69-C2AA-5E99B259DE7D}"/>
              </a:ext>
              <a:ext uri="{C183D7F6-B498-43B3-948B-1728B52AA6E4}">
                <adec:decorative xmlns:adec="http://schemas.microsoft.com/office/drawing/2017/decorative" val="1"/>
              </a:ext>
            </a:extLst>
          </p:cNvPr>
          <p:cNvSpPr txBox="1">
            <a:spLocks/>
          </p:cNvSpPr>
          <p:nvPr/>
        </p:nvSpPr>
        <p:spPr>
          <a:xfrm>
            <a:off x="5377544" y="1339012"/>
            <a:ext cx="6226193" cy="5061787"/>
          </a:xfrm>
          <a:prstGeom prst="roundRect">
            <a:avLst>
              <a:gd name="adj" fmla="val 3190"/>
            </a:avLst>
          </a:prstGeom>
          <a:solidFill>
            <a:srgbClr val="F7F7F8"/>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3" name="Text Placeholder 2">
            <a:extLst>
              <a:ext uri="{FF2B5EF4-FFF2-40B4-BE49-F238E27FC236}">
                <a16:creationId xmlns:a16="http://schemas.microsoft.com/office/drawing/2014/main" id="{F781181A-C7DC-889A-1B55-EDC0562AC1F1}"/>
              </a:ext>
            </a:extLst>
          </p:cNvPr>
          <p:cNvSpPr txBox="1">
            <a:spLocks/>
          </p:cNvSpPr>
          <p:nvPr/>
        </p:nvSpPr>
        <p:spPr>
          <a:xfrm>
            <a:off x="5699051" y="1733113"/>
            <a:ext cx="5806312" cy="458587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900" b="1"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Información</a:t>
            </a:r>
            <a:r>
              <a:rPr kumimoji="0" lang="es-es" sz="1900" b="0"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acerca de los productos de la competencia:</a:t>
            </a:r>
            <a:r>
              <a:rPr kumimoji="0" lang="es-es" sz="1900" b="0" i="0" u="none" strike="noStrike" kern="1200" cap="none" spc="0" normalizeH="0" baseline="0" noProof="0" dirty="0">
                <a:ln>
                  <a:noFill/>
                </a:ln>
                <a:solidFill>
                  <a:srgbClr val="4280C2"/>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¿Cuáles </a:t>
            </a:r>
            <a:r>
              <a:rPr lang="es-es" sz="1600" dirty="0">
                <a:latin typeface="Segoe Sans Display" pitchFamily="2" charset="0"/>
                <a:cs typeface="Segoe Sans Display" pitchFamily="2" charset="0"/>
              </a:rPr>
              <a:t>son los principales competidores de</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[Producto] </a:t>
            </a:r>
            <a:b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y cuáles son las </a:t>
            </a:r>
            <a:r>
              <a:rPr lang="es-es" sz="1600" dirty="0">
                <a:latin typeface="Segoe Sans Display" pitchFamily="2" charset="0"/>
                <a:cs typeface="Segoe Sans Display" pitchFamily="2" charset="0"/>
              </a:rPr>
              <a:t>empresas</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clave que trabajan en este?</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900" b="1"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Edita </a:t>
            </a:r>
            <a:r>
              <a:rPr kumimoji="0" lang="es-es" sz="1900" b="0"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el texto: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Revisa esta justificación de lanzamiento de producto para detectar incoherencias</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900" b="1"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Transforma</a:t>
            </a:r>
            <a:r>
              <a:rPr kumimoji="0" lang="es-es" sz="1900" b="0"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los documentos: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Transforma este documento de preguntas frecuentes en una guía de incorporación de 10 diapositivas</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900" b="1"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Resume</a:t>
            </a:r>
            <a:r>
              <a:rPr kumimoji="0" lang="es-es" sz="1900" b="0"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la información: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Escribe un resumen de sesión de esta [presentación]</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900" b="1"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Crea</a:t>
            </a:r>
            <a:r>
              <a:rPr kumimoji="0" lang="es-es" sz="1900" b="0" i="0" u="none" strike="noStrike" kern="1200" cap="none" spc="-38"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contenido atractivo: </a:t>
            </a:r>
          </a:p>
          <a:p>
            <a:pPr marL="0" marR="0" lvl="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Crea una propuesta de valor para [Producto X</a:t>
            </a:r>
            <a:r>
              <a:rPr lang="es-es" sz="1600" dirty="0">
                <a:latin typeface="Segoe Sans Display" pitchFamily="2" charset="0"/>
                <a:cs typeface="Segoe Sans Display" pitchFamily="2" charset="0"/>
              </a:rPr>
              <a:t>.d</a:t>
            </a:r>
            <a:r>
              <a:rPr kumimoji="0" lang="es-es" sz="1600" b="0" i="0" u="none" strike="noStrike" kern="1200" cap="none" spc="0" normalizeH="0" baseline="0" noProof="0" dirty="0" err="1">
                <a:ln>
                  <a:noFill/>
                </a:ln>
                <a:solidFill>
                  <a:srgbClr val="000000"/>
                </a:solidFill>
                <a:effectLst/>
                <a:uLnTx/>
                <a:uFillTx/>
                <a:latin typeface="Segoe Sans Display" pitchFamily="2" charset="0"/>
                <a:ea typeface="+mn-ea"/>
                <a:cs typeface="Segoe Sans Display" pitchFamily="2" charset="0"/>
              </a:rPr>
              <a:t>oc</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t>
            </a:r>
            <a:r>
              <a:rPr kumimoji="0" lang="es-es" sz="16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a:t>
            </a:r>
          </a:p>
        </p:txBody>
      </p:sp>
      <p:sp>
        <p:nvSpPr>
          <p:cNvPr id="24" name="Rectangle: Rounded Corners 6">
            <a:extLst>
              <a:ext uri="{FF2B5EF4-FFF2-40B4-BE49-F238E27FC236}">
                <a16:creationId xmlns:a16="http://schemas.microsoft.com/office/drawing/2014/main" id="{96E118FF-7375-25B4-5747-2B808E7EB5A5}"/>
              </a:ext>
              <a:ext uri="{C183D7F6-B498-43B3-948B-1728B52AA6E4}">
                <adec:decorative xmlns:adec="http://schemas.microsoft.com/office/drawing/2017/decorative" val="1"/>
              </a:ext>
            </a:extLst>
          </p:cNvPr>
          <p:cNvSpPr/>
          <p:nvPr/>
        </p:nvSpPr>
        <p:spPr bwMode="auto">
          <a:xfrm>
            <a:off x="5377542" y="1339014"/>
            <a:ext cx="6226193" cy="5061786"/>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ounded Rectangle 41">
            <a:extLst>
              <a:ext uri="{FF2B5EF4-FFF2-40B4-BE49-F238E27FC236}">
                <a16:creationId xmlns:a16="http://schemas.microsoft.com/office/drawing/2014/main" id="{392B0E66-D86F-7C70-B511-73D65EE9B55A}"/>
              </a:ext>
            </a:extLst>
          </p:cNvPr>
          <p:cNvSpPr/>
          <p:nvPr/>
        </p:nvSpPr>
        <p:spPr bwMode="auto">
          <a:xfrm>
            <a:off x="6752000" y="1155452"/>
            <a:ext cx="3469141"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kumimoji="0" lang="es-es" sz="1600" b="1" i="0" u="none" strike="noStrike" kern="1200" cap="none" spc="0" normalizeH="0" baseline="0" noProof="0" dirty="0">
                <a:ln>
                  <a:noFill/>
                </a:ln>
                <a:solidFill>
                  <a:srgbClr val="FFFFFF"/>
                </a:solidFill>
                <a:effectLst/>
                <a:uLnTx/>
                <a:uFillTx/>
                <a:latin typeface="Segoe Sans Display Semibold"/>
                <a:cs typeface="Segoe Sans Display Semibold"/>
              </a:rPr>
              <a:t>Dile a </a:t>
            </a:r>
            <a:r>
              <a:rPr kumimoji="0" lang="es-es" sz="1600" b="1" i="0" u="none" strike="noStrike" kern="1200" cap="none" spc="0" normalizeH="0" baseline="0" noProof="0" dirty="0" err="1">
                <a:ln>
                  <a:noFill/>
                </a:ln>
                <a:solidFill>
                  <a:srgbClr val="FFFFFF"/>
                </a:solidFill>
                <a:effectLst/>
                <a:uLnTx/>
                <a:uFillTx/>
                <a:latin typeface="Segoe Sans Display Semibold"/>
                <a:cs typeface="Segoe Sans Display Semibold"/>
              </a:rPr>
              <a:t>Copilot</a:t>
            </a:r>
            <a:r>
              <a:rPr kumimoji="0" lang="es-es" sz="1600" b="1" i="0" u="none" strike="noStrike" kern="1200" cap="none" spc="0" normalizeH="0" baseline="0" noProof="0" dirty="0">
                <a:ln>
                  <a:noFill/>
                </a:ln>
                <a:solidFill>
                  <a:srgbClr val="FFFFFF"/>
                </a:solidFill>
                <a:effectLst/>
                <a:uLnTx/>
                <a:uFillTx/>
                <a:latin typeface="Segoe Sans Display Semibold"/>
                <a:cs typeface="Segoe Sans Display Semibold"/>
              </a:rPr>
              <a:t> </a:t>
            </a:r>
            <a:r>
              <a:rPr lang="es-es" sz="1600" b="1" dirty="0">
                <a:solidFill>
                  <a:srgbClr val="FFFFFF"/>
                </a:solidFill>
                <a:latin typeface="Segoe Sans Display Semibold"/>
                <a:cs typeface="Segoe Sans Display Semibold"/>
              </a:rPr>
              <a:t>Chat lo que</a:t>
            </a:r>
            <a:r>
              <a:rPr kumimoji="0" lang="es-es" sz="1600" b="1" i="0" u="none" strike="noStrike" kern="1200" cap="none" spc="0" normalizeH="0" baseline="0" noProof="0" dirty="0">
                <a:ln>
                  <a:noFill/>
                </a:ln>
                <a:solidFill>
                  <a:srgbClr val="FFFFFF"/>
                </a:solidFill>
                <a:effectLst/>
                <a:uLnTx/>
                <a:uFillTx/>
                <a:latin typeface="Segoe Sans Display Semibold"/>
                <a:cs typeface="Segoe Sans Display Semibold"/>
              </a:rPr>
              <a:t> necesitas</a:t>
            </a:r>
          </a:p>
        </p:txBody>
      </p:sp>
    </p:spTree>
    <p:extLst>
      <p:ext uri="{BB962C8B-B14F-4D97-AF65-F5344CB8AC3E}">
        <p14:creationId xmlns:p14="http://schemas.microsoft.com/office/powerpoint/2010/main" val="780034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s-es" dirty="0"/>
              <a:t>Conversar e iterar con </a:t>
            </a:r>
            <a:r>
              <a:rPr lang="es-es" dirty="0" err="1"/>
              <a:t>Copilot</a:t>
            </a:r>
            <a:r>
              <a:rPr lang="es-es" dirty="0"/>
              <a:t> Chat</a:t>
            </a:r>
          </a:p>
        </p:txBody>
      </p:sp>
      <p:sp>
        <p:nvSpPr>
          <p:cNvPr id="3" name="Content Placeholder 2">
            <a:extLst>
              <a:ext uri="{FF2B5EF4-FFF2-40B4-BE49-F238E27FC236}">
                <a16:creationId xmlns:a16="http://schemas.microsoft.com/office/drawing/2014/main" id="{3048B850-69D0-EEAE-C45D-ED43B3BC0048}"/>
              </a:ext>
            </a:extLst>
          </p:cNvPr>
          <p:cNvSpPr txBox="1">
            <a:spLocks/>
          </p:cNvSpPr>
          <p:nvPr/>
        </p:nvSpPr>
        <p:spPr>
          <a:xfrm>
            <a:off x="584790" y="1719244"/>
            <a:ext cx="2975428" cy="3016210"/>
          </a:xfrm>
          <a:prstGeom prst="rect">
            <a:avLst/>
          </a:prstGeom>
        </p:spPr>
        <p:txBody>
          <a:bodyPr>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dirty="0">
                <a:solidFill>
                  <a:schemeClr val="bg1"/>
                </a:solidFill>
              </a:rPr>
              <a:t>Para obtener la mejor respuesta, es importante centrarse en algunos de los </a:t>
            </a:r>
            <a:r>
              <a:rPr lang="es-es" spc="-38" dirty="0">
                <a:ln w="3175">
                  <a:noFill/>
                </a:ln>
                <a:solidFill>
                  <a:srgbClr val="A0D0EC"/>
                </a:solidFill>
                <a:latin typeface="Segoe Sans Display" pitchFamily="2" charset="0"/>
              </a:rPr>
              <a:t>elementos clave</a:t>
            </a:r>
            <a:r>
              <a:rPr lang="es-es" dirty="0">
                <a:solidFill>
                  <a:srgbClr val="A0D0EC"/>
                </a:solidFill>
              </a:rPr>
              <a:t> </a:t>
            </a:r>
            <a:br>
              <a:rPr lang="es-es" dirty="0">
                <a:solidFill>
                  <a:srgbClr val="A0D0EC"/>
                </a:solidFill>
              </a:rPr>
            </a:br>
            <a:r>
              <a:rPr lang="es-es" dirty="0">
                <a:solidFill>
                  <a:schemeClr val="bg1"/>
                </a:solidFill>
              </a:rPr>
              <a:t>al redactar las indicaciones </a:t>
            </a:r>
            <a:br>
              <a:rPr lang="es-es" dirty="0">
                <a:solidFill>
                  <a:schemeClr val="bg1"/>
                </a:solidFill>
              </a:rPr>
            </a:br>
            <a:r>
              <a:rPr lang="es-es" dirty="0">
                <a:solidFill>
                  <a:schemeClr val="bg1"/>
                </a:solidFill>
              </a:rPr>
              <a:t>de </a:t>
            </a:r>
            <a:r>
              <a:rPr lang="es-es" dirty="0" err="1">
                <a:solidFill>
                  <a:schemeClr val="bg1"/>
                </a:solidFill>
              </a:rPr>
              <a:t>Copilot</a:t>
            </a:r>
            <a:r>
              <a:rPr lang="es-es" dirty="0">
                <a:solidFill>
                  <a:schemeClr val="bg1"/>
                </a:solidFill>
              </a:rPr>
              <a:t>.</a:t>
            </a:r>
          </a:p>
        </p:txBody>
      </p:sp>
      <p:sp>
        <p:nvSpPr>
          <p:cNvPr id="4" name="Rectangle: Rounded Corners 3">
            <a:extLst>
              <a:ext uri="{FF2B5EF4-FFF2-40B4-BE49-F238E27FC236}">
                <a16:creationId xmlns:a16="http://schemas.microsoft.com/office/drawing/2014/main" id="{9AE31D83-1ED8-B0B3-AB9B-DC99123D0EEB}"/>
              </a:ext>
            </a:extLst>
          </p:cNvPr>
          <p:cNvSpPr/>
          <p:nvPr/>
        </p:nvSpPr>
        <p:spPr bwMode="auto">
          <a:xfrm>
            <a:off x="3965942" y="3610893"/>
            <a:ext cx="8009212" cy="2431701"/>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0D882741-7B72-A617-CE3C-1FBF9060B9A7}"/>
              </a:ext>
              <a:ext uri="{C183D7F6-B498-43B3-948B-1728B52AA6E4}">
                <adec:decorative xmlns:adec="http://schemas.microsoft.com/office/drawing/2017/decorative" val="1"/>
              </a:ext>
            </a:extLst>
          </p:cNvPr>
          <p:cNvSpPr txBox="1">
            <a:spLocks/>
          </p:cNvSpPr>
          <p:nvPr/>
        </p:nvSpPr>
        <p:spPr>
          <a:xfrm>
            <a:off x="3820886" y="1435100"/>
            <a:ext cx="8222188"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820886" y="1435099"/>
            <a:ext cx="8225362"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25">
            <a:extLst>
              <a:ext uri="{FF2B5EF4-FFF2-40B4-BE49-F238E27FC236}">
                <a16:creationId xmlns:a16="http://schemas.microsoft.com/office/drawing/2014/main" id="{9D48F87A-B8FE-7E18-5B48-2C4773192D34}"/>
              </a:ext>
            </a:extLst>
          </p:cNvPr>
          <p:cNvSpPr/>
          <p:nvPr/>
        </p:nvSpPr>
        <p:spPr bwMode="auto">
          <a:xfrm>
            <a:off x="4177958" y="2251405"/>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Objetivo</a:t>
            </a:r>
          </a:p>
        </p:txBody>
      </p:sp>
      <p:sp>
        <p:nvSpPr>
          <p:cNvPr id="8" name="TextBox 8">
            <a:extLst>
              <a:ext uri="{FF2B5EF4-FFF2-40B4-BE49-F238E27FC236}">
                <a16:creationId xmlns:a16="http://schemas.microsoft.com/office/drawing/2014/main" id="{C94EEB5C-AA09-DFDE-5AF8-FC1E59D39409}"/>
              </a:ext>
            </a:extLst>
          </p:cNvPr>
          <p:cNvSpPr txBox="1"/>
          <p:nvPr/>
        </p:nvSpPr>
        <p:spPr>
          <a:xfrm>
            <a:off x="4266979" y="3761387"/>
            <a:ext cx="1569345" cy="1692771"/>
          </a:xfrm>
          <a:prstGeom prst="rect">
            <a:avLst/>
          </a:prstGeom>
          <a:noFill/>
        </p:spPr>
        <p:txBody>
          <a:bodyPr wrap="square" lIns="0" tIns="0" rIns="0" b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¿Qué</a:t>
            </a: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respuesta quieres de </a:t>
            </a:r>
            <a:r>
              <a:rPr kumimoji="0" lang="es-es" sz="2000" b="0" i="0" u="none" strike="noStrike" kern="1200" cap="none" spc="0" normalizeH="0" baseline="0" noProof="0" dirty="0" err="1">
                <a:ln>
                  <a:noFill/>
                </a:ln>
                <a:solidFill>
                  <a:prstClr val="black"/>
                </a:solidFill>
                <a:effectLst/>
                <a:uLnTx/>
                <a:uFillTx/>
                <a:latin typeface="Segoe Sans Display" pitchFamily="2" charset="0"/>
                <a:ea typeface="+mn-ea"/>
                <a:cs typeface="Segoe Sans Display" pitchFamily="2" charset="0"/>
              </a:rPr>
              <a:t>Copilot</a:t>
            </a: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a:t>
            </a:r>
          </a:p>
        </p:txBody>
      </p:sp>
      <p:sp>
        <p:nvSpPr>
          <p:cNvPr id="9" name="Rounded Rectangle 26">
            <a:extLst>
              <a:ext uri="{FF2B5EF4-FFF2-40B4-BE49-F238E27FC236}">
                <a16:creationId xmlns:a16="http://schemas.microsoft.com/office/drawing/2014/main" id="{95960D4D-38EE-A08D-8911-ECF53FFE39A5}"/>
              </a:ext>
            </a:extLst>
          </p:cNvPr>
          <p:cNvSpPr/>
          <p:nvPr/>
        </p:nvSpPr>
        <p:spPr bwMode="auto">
          <a:xfrm>
            <a:off x="6177804" y="2251405"/>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Contexto</a:t>
            </a:r>
          </a:p>
        </p:txBody>
      </p:sp>
      <p:sp>
        <p:nvSpPr>
          <p:cNvPr id="10" name="TextBox 9">
            <a:extLst>
              <a:ext uri="{FF2B5EF4-FFF2-40B4-BE49-F238E27FC236}">
                <a16:creationId xmlns:a16="http://schemas.microsoft.com/office/drawing/2014/main" id="{A538614B-E6E3-C7CD-131F-09BA11704720}"/>
              </a:ext>
            </a:extLst>
          </p:cNvPr>
          <p:cNvSpPr txBox="1"/>
          <p:nvPr/>
        </p:nvSpPr>
        <p:spPr>
          <a:xfrm>
            <a:off x="6276347" y="3764338"/>
            <a:ext cx="1564391" cy="1354217"/>
          </a:xfrm>
          <a:prstGeom prst="rect">
            <a:avLst/>
          </a:prstGeom>
          <a:noFill/>
        </p:spPr>
        <p:txBody>
          <a:bodyPr wrap="square" lIns="0" tIns="0" rIns="0" bIns="0" rtlCol="0" anchor="t">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¿Por qué</a:t>
            </a: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lo necesitas </a:t>
            </a:r>
            <a:b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b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y quién está implicado?</a:t>
            </a:r>
          </a:p>
        </p:txBody>
      </p:sp>
      <p:sp>
        <p:nvSpPr>
          <p:cNvPr id="11" name="TextBox 7">
            <a:extLst>
              <a:ext uri="{FF2B5EF4-FFF2-40B4-BE49-F238E27FC236}">
                <a16:creationId xmlns:a16="http://schemas.microsoft.com/office/drawing/2014/main" id="{5ACB943C-75D0-036B-E4A0-32277D91990C}"/>
              </a:ext>
            </a:extLst>
          </p:cNvPr>
          <p:cNvSpPr txBox="1"/>
          <p:nvPr/>
        </p:nvSpPr>
        <p:spPr>
          <a:xfrm>
            <a:off x="8138580" y="3761386"/>
            <a:ext cx="1820304" cy="2031325"/>
          </a:xfrm>
          <a:prstGeom prst="rect">
            <a:avLst/>
          </a:prstGeom>
          <a:noFill/>
        </p:spPr>
        <p:txBody>
          <a:bodyPr wrap="square" lIns="0" tIns="0" rIns="0" b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¿Qué</a:t>
            </a: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fuentes de información o muestras debería usar </a:t>
            </a:r>
            <a:r>
              <a:rPr kumimoji="0" lang="es-es" sz="2000" b="0" i="0" u="none" strike="noStrike" kern="1200" cap="none" spc="0" normalizeH="0" baseline="0" noProof="0" dirty="0" err="1">
                <a:ln>
                  <a:noFill/>
                </a:ln>
                <a:solidFill>
                  <a:prstClr val="black"/>
                </a:solidFill>
                <a:effectLst/>
                <a:uLnTx/>
                <a:uFillTx/>
                <a:latin typeface="Segoe Sans Display" pitchFamily="2" charset="0"/>
                <a:ea typeface="+mn-ea"/>
                <a:cs typeface="Segoe Sans Display" pitchFamily="2" charset="0"/>
              </a:rPr>
              <a:t>Copilot</a:t>
            </a: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a:t>
            </a:r>
          </a:p>
        </p:txBody>
      </p:sp>
      <p:sp>
        <p:nvSpPr>
          <p:cNvPr id="12" name="Rounded Rectangle 37">
            <a:extLst>
              <a:ext uri="{FF2B5EF4-FFF2-40B4-BE49-F238E27FC236}">
                <a16:creationId xmlns:a16="http://schemas.microsoft.com/office/drawing/2014/main" id="{92BCD71A-2714-3AA0-473A-8938B9ED5774}"/>
              </a:ext>
            </a:extLst>
          </p:cNvPr>
          <p:cNvSpPr/>
          <p:nvPr/>
        </p:nvSpPr>
        <p:spPr bwMode="auto">
          <a:xfrm>
            <a:off x="8166971" y="2257565"/>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Fuente</a:t>
            </a:r>
          </a:p>
        </p:txBody>
      </p:sp>
      <p:sp>
        <p:nvSpPr>
          <p:cNvPr id="13" name="TextBox 6">
            <a:extLst>
              <a:ext uri="{FF2B5EF4-FFF2-40B4-BE49-F238E27FC236}">
                <a16:creationId xmlns:a16="http://schemas.microsoft.com/office/drawing/2014/main" id="{3388506D-D450-C2F5-55F7-44BA6F39B30E}"/>
              </a:ext>
            </a:extLst>
          </p:cNvPr>
          <p:cNvSpPr txBox="1"/>
          <p:nvPr/>
        </p:nvSpPr>
        <p:spPr>
          <a:xfrm>
            <a:off x="10147238" y="3761385"/>
            <a:ext cx="1750387" cy="2031325"/>
          </a:xfrm>
          <a:prstGeom prst="rect">
            <a:avLst/>
          </a:prstGeom>
          <a:noFill/>
        </p:spPr>
        <p:txBody>
          <a:bodyPr wrap="square" lIns="0" tIns="0" rIns="0" b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¿Cómo</a:t>
            </a: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debería responder </a:t>
            </a:r>
            <a:r>
              <a:rPr kumimoji="0" lang="es-es" sz="2000" b="0" i="0" u="none" strike="noStrike" kern="1200" cap="none" spc="0" normalizeH="0" baseline="0" noProof="0" dirty="0" err="1">
                <a:ln>
                  <a:noFill/>
                </a:ln>
                <a:solidFill>
                  <a:prstClr val="black"/>
                </a:solidFill>
                <a:effectLst/>
                <a:uLnTx/>
                <a:uFillTx/>
                <a:latin typeface="Segoe Sans Display" pitchFamily="2" charset="0"/>
                <a:ea typeface="+mn-ea"/>
                <a:cs typeface="Segoe Sans Display" pitchFamily="2" charset="0"/>
              </a:rPr>
              <a:t>Copilot</a:t>
            </a:r>
            <a:endPar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para satisfacer mejor tus expectativas?</a:t>
            </a:r>
          </a:p>
        </p:txBody>
      </p:sp>
      <p:sp>
        <p:nvSpPr>
          <p:cNvPr id="14" name="Rounded Rectangle 34">
            <a:extLst>
              <a:ext uri="{FF2B5EF4-FFF2-40B4-BE49-F238E27FC236}">
                <a16:creationId xmlns:a16="http://schemas.microsoft.com/office/drawing/2014/main" id="{F12A367E-EF02-0E04-7287-6B451C334ADC}"/>
              </a:ext>
            </a:extLst>
          </p:cNvPr>
          <p:cNvSpPr/>
          <p:nvPr/>
        </p:nvSpPr>
        <p:spPr bwMode="auto">
          <a:xfrm>
            <a:off x="10135447" y="2251405"/>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Expectativas</a:t>
            </a:r>
          </a:p>
        </p:txBody>
      </p:sp>
      <p:sp>
        <p:nvSpPr>
          <p:cNvPr id="15" name="Rounded Rectangle 41">
            <a:extLst>
              <a:ext uri="{FF2B5EF4-FFF2-40B4-BE49-F238E27FC236}">
                <a16:creationId xmlns:a16="http://schemas.microsoft.com/office/drawing/2014/main" id="{3EF492C7-4DED-28FC-53BB-D98A484B5A92}"/>
              </a:ext>
            </a:extLst>
          </p:cNvPr>
          <p:cNvSpPr/>
          <p:nvPr/>
        </p:nvSpPr>
        <p:spPr bwMode="auto">
          <a:xfrm>
            <a:off x="5334000" y="1251541"/>
            <a:ext cx="5047129"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rPr>
              <a:t>Incluye los ingredientes correctos para hacer una indicación</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4177958" y="2245245"/>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Objetivo</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6177804" y="2245245"/>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Contexto</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8166971" y="2251405"/>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Fuente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10135447" y="2245245"/>
            <a:ext cx="1750388" cy="1215186"/>
          </a:xfrm>
          <a:prstGeom prst="roundRect">
            <a:avLst>
              <a:gd name="adj" fmla="val 15867"/>
            </a:avLst>
          </a:prstGeom>
          <a:solidFill>
            <a:srgbClr val="FF00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Expectativas</a:t>
            </a: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3" grpId="0"/>
      <p:bldP spid="14" grpId="0" animBg="1"/>
      <p:bldP spid="16" grpId="0" animBg="1"/>
      <p:bldP spid="16" grpId="1" animBg="1"/>
      <p:bldP spid="17" grpId="0" animBg="1"/>
      <p:bldP spid="17" grpId="1" animBg="1"/>
      <p:bldP spid="18" grpId="0" animBg="1"/>
      <p:bldP spid="18" grpId="1"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1">
            <a:extLst>
              <a:ext uri="{FF2B5EF4-FFF2-40B4-BE49-F238E27FC236}">
                <a16:creationId xmlns:a16="http://schemas.microsoft.com/office/drawing/2014/main" id="{035E34C3-9DC3-EC30-56DE-8F4AD91ECC56}"/>
              </a:ext>
            </a:extLst>
          </p:cNvPr>
          <p:cNvSpPr txBox="1"/>
          <p:nvPr/>
        </p:nvSpPr>
        <p:spPr>
          <a:xfrm>
            <a:off x="2222025" y="3198166"/>
            <a:ext cx="7552775" cy="461665"/>
          </a:xfrm>
          <a:prstGeom prst="rect">
            <a:avLst/>
          </a:prstGeom>
          <a:noFill/>
        </p:spPr>
        <p:txBody>
          <a:bodyPr wrap="square" l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Segoe UI Semibold"/>
                <a:ea typeface="+mn-ea"/>
                <a:cs typeface="Segoe UI Semibold" panose="020B0502040204020203" pitchFamily="34" charset="0"/>
              </a:rPr>
              <a:t>Dame algunas ideas para romper el hielo.</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415554" y="716441"/>
            <a:ext cx="5154706"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Incluye los ingredientes correctos para hacer una indicación</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34128090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25">
            <a:extLst>
              <a:ext uri="{FF2B5EF4-FFF2-40B4-BE49-F238E27FC236}">
                <a16:creationId xmlns:a16="http://schemas.microsoft.com/office/drawing/2014/main" id="{7531F863-6740-6E0D-E2C4-C9BAFB6462CC}"/>
              </a:ext>
            </a:extLst>
          </p:cNvPr>
          <p:cNvSpPr/>
          <p:nvPr/>
        </p:nvSpPr>
        <p:spPr bwMode="auto">
          <a:xfrm>
            <a:off x="3079453"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Objetivo</a:t>
            </a:r>
          </a:p>
        </p:txBody>
      </p:sp>
      <p:sp>
        <p:nvSpPr>
          <p:cNvPr id="4" name="TextBox 8">
            <a:extLst>
              <a:ext uri="{FF2B5EF4-FFF2-40B4-BE49-F238E27FC236}">
                <a16:creationId xmlns:a16="http://schemas.microsoft.com/office/drawing/2014/main" id="{F65BD9BC-85BC-02D2-A173-D3482117F7C6}"/>
              </a:ext>
            </a:extLst>
          </p:cNvPr>
          <p:cNvSpPr txBox="1"/>
          <p:nvPr/>
        </p:nvSpPr>
        <p:spPr>
          <a:xfrm>
            <a:off x="3404852" y="1854617"/>
            <a:ext cx="1732054" cy="323165"/>
          </a:xfrm>
          <a:prstGeom prst="rect">
            <a:avLst/>
          </a:prstGeom>
          <a:noFill/>
        </p:spPr>
        <p:txBody>
          <a:bodyPr wrap="square" lIns="0" tIns="0" rIns="0" b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¿Qué</a:t>
            </a:r>
            <a:r>
              <a:rPr kumimoji="0" lang="es-e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resultado intentas conseguir? </a:t>
            </a:r>
          </a:p>
        </p:txBody>
      </p:sp>
      <p:grpSp>
        <p:nvGrpSpPr>
          <p:cNvPr id="5" name="Group 4" descr="Flecha apuntando al botón Generar 3-5 viñetas">
            <a:extLst>
              <a:ext uri="{FF2B5EF4-FFF2-40B4-BE49-F238E27FC236}">
                <a16:creationId xmlns:a16="http://schemas.microsoft.com/office/drawing/2014/main" id="{EF681903-37EB-885C-1E4A-7EB29B8EEC35}"/>
              </a:ext>
              <a:ext uri="{C183D7F6-B498-43B3-948B-1728B52AA6E4}">
                <adec:decorative xmlns:adec="http://schemas.microsoft.com/office/drawing/2017/decorative" val="0"/>
              </a:ext>
            </a:extLst>
          </p:cNvPr>
          <p:cNvGrpSpPr/>
          <p:nvPr/>
        </p:nvGrpSpPr>
        <p:grpSpPr>
          <a:xfrm>
            <a:off x="3242788" y="1763502"/>
            <a:ext cx="1818162" cy="817495"/>
            <a:chOff x="3771385" y="5402085"/>
            <a:chExt cx="1671567" cy="831347"/>
          </a:xfrm>
        </p:grpSpPr>
        <p:sp>
          <p:nvSpPr>
            <p:cNvPr id="6" name="Arc 5">
              <a:extLst>
                <a:ext uri="{FF2B5EF4-FFF2-40B4-BE49-F238E27FC236}">
                  <a16:creationId xmlns:a16="http://schemas.microsoft.com/office/drawing/2014/main" id="{E8680FA0-5C27-7FD0-D00B-39F61D07D414}"/>
                </a:ext>
              </a:extLst>
            </p:cNvPr>
            <p:cNvSpPr/>
            <p:nvPr/>
          </p:nvSpPr>
          <p:spPr>
            <a:xfrm>
              <a:off x="5124705" y="5913032"/>
              <a:ext cx="318247" cy="320400"/>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DD71873-3B71-B653-9B92-B9BCB9A897A8}"/>
                </a:ext>
              </a:extLst>
            </p:cNvPr>
            <p:cNvCxnSpPr>
              <a:cxnSpLocks/>
            </p:cNvCxnSpPr>
            <p:nvPr/>
          </p:nvCxnSpPr>
          <p:spPr>
            <a:xfrm>
              <a:off x="5442952" y="6052733"/>
              <a:ext cx="0" cy="1696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16B142-9F8E-CB04-9EC6-377B0080AF93}"/>
                </a:ext>
              </a:extLst>
            </p:cNvPr>
            <p:cNvCxnSpPr>
              <a:cxnSpLocks/>
            </p:cNvCxnSpPr>
            <p:nvPr/>
          </p:nvCxnSpPr>
          <p:spPr>
            <a:xfrm flipH="1" flipV="1">
              <a:off x="3923424" y="5912832"/>
              <a:ext cx="1346371" cy="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B1659AAD-B6CC-ED63-169D-DA8DCA00713A}"/>
                </a:ext>
              </a:extLst>
            </p:cNvPr>
            <p:cNvSpPr/>
            <p:nvPr/>
          </p:nvSpPr>
          <p:spPr>
            <a:xfrm rot="10800000">
              <a:off x="3771385" y="5592591"/>
              <a:ext cx="318247" cy="320400"/>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94C4505E-ED39-5616-DADC-B24A651907FA}"/>
                </a:ext>
              </a:extLst>
            </p:cNvPr>
            <p:cNvCxnSpPr>
              <a:cxnSpLocks/>
            </p:cNvCxnSpPr>
            <p:nvPr/>
          </p:nvCxnSpPr>
          <p:spPr>
            <a:xfrm>
              <a:off x="3771526" y="5402085"/>
              <a:ext cx="0" cy="35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ounded Rectangle 26">
            <a:extLst>
              <a:ext uri="{FF2B5EF4-FFF2-40B4-BE49-F238E27FC236}">
                <a16:creationId xmlns:a16="http://schemas.microsoft.com/office/drawing/2014/main" id="{568ABC6C-7F0F-503C-CD8C-2745A35B1CF2}"/>
              </a:ext>
            </a:extLst>
          </p:cNvPr>
          <p:cNvSpPr/>
          <p:nvPr/>
        </p:nvSpPr>
        <p:spPr bwMode="auto">
          <a:xfrm>
            <a:off x="7473645"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Contexto</a:t>
            </a:r>
          </a:p>
        </p:txBody>
      </p:sp>
      <p:sp>
        <p:nvSpPr>
          <p:cNvPr id="12" name="TextBox 9">
            <a:extLst>
              <a:ext uri="{FF2B5EF4-FFF2-40B4-BE49-F238E27FC236}">
                <a16:creationId xmlns:a16="http://schemas.microsoft.com/office/drawing/2014/main" id="{9000A2B7-301C-81E9-5A0E-60B5F6AC5376}"/>
              </a:ext>
            </a:extLst>
          </p:cNvPr>
          <p:cNvSpPr txBox="1"/>
          <p:nvPr/>
        </p:nvSpPr>
        <p:spPr>
          <a:xfrm>
            <a:off x="7591478" y="1846673"/>
            <a:ext cx="1096175" cy="484748"/>
          </a:xfrm>
          <a:prstGeom prst="rect">
            <a:avLst/>
          </a:prstGeom>
          <a:noFill/>
        </p:spPr>
        <p:txBody>
          <a:bodyPr wrap="square" lIns="0" tIns="0" rIns="0" bIns="0" rtlCol="0" anchor="t">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black"/>
                </a:solidFill>
                <a:effectLst/>
                <a:uLnTx/>
                <a:uFillTx/>
                <a:latin typeface="Segoe UI Semibold"/>
                <a:ea typeface="+mn-ea"/>
                <a:cs typeface="Segoe UI Semibold"/>
              </a:rPr>
              <a:t>¿Por qué</a:t>
            </a:r>
            <a:r>
              <a:rPr kumimoji="0" lang="es-es" sz="1050" b="0" i="0" u="none" strike="noStrike" kern="1200" cap="none" spc="0" normalizeH="0" baseline="0" noProof="0">
                <a:ln>
                  <a:noFill/>
                </a:ln>
                <a:solidFill>
                  <a:prstClr val="black"/>
                </a:solidFill>
                <a:effectLst/>
                <a:uLnTx/>
                <a:uFillTx/>
                <a:latin typeface="Segoe UI"/>
                <a:ea typeface="+mn-ea"/>
                <a:cs typeface="Segoe UI"/>
              </a:rPr>
              <a:t> lo necesitas y </a:t>
            </a:r>
            <a:r>
              <a:rPr kumimoji="0" lang="es-es" sz="1050" b="0" i="0" u="none" strike="noStrike" kern="1200" cap="none" spc="0" normalizeH="0" baseline="0" noProof="0">
                <a:ln>
                  <a:noFill/>
                </a:ln>
                <a:solidFill>
                  <a:prstClr val="black"/>
                </a:solidFill>
                <a:effectLst/>
                <a:uLnTx/>
                <a:uFillTx/>
                <a:latin typeface="Segoe UI"/>
                <a:ea typeface="+mn-ea"/>
                <a:cs typeface="Segoe UI Semibold"/>
              </a:rPr>
              <a:t>quién</a:t>
            </a:r>
            <a:r>
              <a:rPr kumimoji="0" lang="es-es" sz="1050" b="0" i="0" u="none" strike="noStrike" kern="1200" cap="none" spc="0" normalizeH="0" baseline="0" noProof="0">
                <a:ln>
                  <a:noFill/>
                </a:ln>
                <a:solidFill>
                  <a:prstClr val="black"/>
                </a:solidFill>
                <a:effectLst/>
                <a:uLnTx/>
                <a:uFillTx/>
                <a:latin typeface="Segoe UI"/>
                <a:ea typeface="+mn-ea"/>
                <a:cs typeface="Segoe UI"/>
              </a:rPr>
              <a:t> está implicado?</a:t>
            </a:r>
          </a:p>
        </p:txBody>
      </p:sp>
      <p:grpSp>
        <p:nvGrpSpPr>
          <p:cNvPr id="38" name="Group 37">
            <a:extLst>
              <a:ext uri="{FF2B5EF4-FFF2-40B4-BE49-F238E27FC236}">
                <a16:creationId xmlns:a16="http://schemas.microsoft.com/office/drawing/2014/main" id="{1AECF058-2A7F-9470-66B8-35226D0FD0C1}"/>
              </a:ext>
            </a:extLst>
          </p:cNvPr>
          <p:cNvGrpSpPr/>
          <p:nvPr/>
        </p:nvGrpSpPr>
        <p:grpSpPr>
          <a:xfrm>
            <a:off x="8827229" y="1714245"/>
            <a:ext cx="378321" cy="1586304"/>
            <a:chOff x="8867383" y="1900334"/>
            <a:chExt cx="352375" cy="1688755"/>
          </a:xfrm>
        </p:grpSpPr>
        <p:sp>
          <p:nvSpPr>
            <p:cNvPr id="13" name="Arc 12">
              <a:extLst>
                <a:ext uri="{FF2B5EF4-FFF2-40B4-BE49-F238E27FC236}">
                  <a16:creationId xmlns:a16="http://schemas.microsoft.com/office/drawing/2014/main" id="{764DAEB2-99FB-4186-3E80-6F6757C86227}"/>
                </a:ext>
              </a:extLst>
            </p:cNvPr>
            <p:cNvSpPr/>
            <p:nvPr/>
          </p:nvSpPr>
          <p:spPr>
            <a:xfrm>
              <a:off x="8867383" y="2402786"/>
              <a:ext cx="346157" cy="315061"/>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F4BFD19F-5417-A035-6EF2-69EB060060EA}"/>
                </a:ext>
              </a:extLst>
            </p:cNvPr>
            <p:cNvCxnSpPr>
              <a:cxnSpLocks/>
            </p:cNvCxnSpPr>
            <p:nvPr/>
          </p:nvCxnSpPr>
          <p:spPr>
            <a:xfrm flipH="1">
              <a:off x="9205920" y="2536293"/>
              <a:ext cx="8136" cy="10527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20037408-EF02-E612-4024-C18DFE004917}"/>
                </a:ext>
              </a:extLst>
            </p:cNvPr>
            <p:cNvSpPr/>
            <p:nvPr/>
          </p:nvSpPr>
          <p:spPr>
            <a:xfrm rot="10800000">
              <a:off x="8873601" y="2085413"/>
              <a:ext cx="346157" cy="315061"/>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03CE04BF-B1E3-4ED8-2747-AD6544EDAE39}"/>
                </a:ext>
              </a:extLst>
            </p:cNvPr>
            <p:cNvCxnSpPr>
              <a:cxnSpLocks/>
            </p:cNvCxnSpPr>
            <p:nvPr/>
          </p:nvCxnSpPr>
          <p:spPr>
            <a:xfrm>
              <a:off x="8873754" y="1900334"/>
              <a:ext cx="0" cy="351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Arc 16">
            <a:extLst>
              <a:ext uri="{FF2B5EF4-FFF2-40B4-BE49-F238E27FC236}">
                <a16:creationId xmlns:a16="http://schemas.microsoft.com/office/drawing/2014/main" id="{C9030716-FDD0-E2E9-E4BC-785D394653BD}"/>
              </a:ext>
            </a:extLst>
          </p:cNvPr>
          <p:cNvSpPr/>
          <p:nvPr/>
        </p:nvSpPr>
        <p:spPr>
          <a:xfrm flipH="1" flipV="1">
            <a:off x="1952713" y="5036363"/>
            <a:ext cx="453305" cy="227084"/>
          </a:xfrm>
          <a:prstGeom prst="arc">
            <a:avLst>
              <a:gd name="adj1" fmla="val 15962854"/>
              <a:gd name="adj2" fmla="val 2107527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E57D67B8-EF98-FCDA-B050-6FD96E96AD80}"/>
              </a:ext>
            </a:extLst>
          </p:cNvPr>
          <p:cNvCxnSpPr>
            <a:cxnSpLocks/>
          </p:cNvCxnSpPr>
          <p:nvPr/>
        </p:nvCxnSpPr>
        <p:spPr>
          <a:xfrm flipV="1">
            <a:off x="1952713" y="3985869"/>
            <a:ext cx="4062" cy="1197489"/>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A97E52-7AD0-F99A-6F2B-E0D531B04BA0}"/>
              </a:ext>
            </a:extLst>
          </p:cNvPr>
          <p:cNvCxnSpPr>
            <a:cxnSpLocks/>
          </p:cNvCxnSpPr>
          <p:nvPr/>
        </p:nvCxnSpPr>
        <p:spPr>
          <a:xfrm>
            <a:off x="2191213" y="5267709"/>
            <a:ext cx="649597" cy="3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10E8F58-7620-9C77-020A-20E14936BB8C}"/>
              </a:ext>
            </a:extLst>
          </p:cNvPr>
          <p:cNvSpPr/>
          <p:nvPr/>
        </p:nvSpPr>
        <p:spPr>
          <a:xfrm rot="10800000" flipH="1" flipV="1">
            <a:off x="2625991" y="5270269"/>
            <a:ext cx="453305" cy="227084"/>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A4FE8A56-B5B7-DBA9-57B2-094BF614B2DE}"/>
              </a:ext>
            </a:extLst>
          </p:cNvPr>
          <p:cNvCxnSpPr>
            <a:cxnSpLocks/>
          </p:cNvCxnSpPr>
          <p:nvPr/>
        </p:nvCxnSpPr>
        <p:spPr>
          <a:xfrm flipV="1">
            <a:off x="3079298" y="5405528"/>
            <a:ext cx="0" cy="250859"/>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7FB2BB-6530-0741-7352-2031BA035C8D}"/>
              </a:ext>
            </a:extLst>
          </p:cNvPr>
          <p:cNvCxnSpPr>
            <a:cxnSpLocks/>
          </p:cNvCxnSpPr>
          <p:nvPr/>
        </p:nvCxnSpPr>
        <p:spPr>
          <a:xfrm>
            <a:off x="2169616" y="3901010"/>
            <a:ext cx="45637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E974B873-CB5B-4570-85AE-4C613AC3A656}"/>
              </a:ext>
            </a:extLst>
          </p:cNvPr>
          <p:cNvSpPr/>
          <p:nvPr/>
        </p:nvSpPr>
        <p:spPr>
          <a:xfrm rot="5400000" flipH="1" flipV="1">
            <a:off x="2072768" y="3788907"/>
            <a:ext cx="225558" cy="456372"/>
          </a:xfrm>
          <a:prstGeom prst="arc">
            <a:avLst>
              <a:gd name="adj1" fmla="val 16277629"/>
              <a:gd name="adj2" fmla="val 2137862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7">
            <a:extLst>
              <a:ext uri="{FF2B5EF4-FFF2-40B4-BE49-F238E27FC236}">
                <a16:creationId xmlns:a16="http://schemas.microsoft.com/office/drawing/2014/main" id="{7D0A9F9B-EB7D-F677-908E-323BDF6219DF}"/>
              </a:ext>
            </a:extLst>
          </p:cNvPr>
          <p:cNvSpPr txBox="1"/>
          <p:nvPr/>
        </p:nvSpPr>
        <p:spPr>
          <a:xfrm>
            <a:off x="3204226" y="4896350"/>
            <a:ext cx="2251735" cy="331726"/>
          </a:xfrm>
          <a:prstGeom prst="rect">
            <a:avLst/>
          </a:prstGeom>
          <a:noFill/>
        </p:spPr>
        <p:txBody>
          <a:bodyPr wrap="square" lIns="0" tIns="0" rIns="0" b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¿Qué</a:t>
            </a:r>
            <a:r>
              <a:rPr kumimoji="0" lang="es-es" sz="105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fuentes de información o muestras debería usar </a:t>
            </a:r>
            <a:r>
              <a:rPr kumimoji="0" lang="es-es" sz="1050" b="0" i="0" u="none" strike="noStrike" kern="1200" cap="none" spc="0" normalizeH="0" baseline="0" noProof="0" dirty="0" err="1">
                <a:ln>
                  <a:noFill/>
                </a:ln>
                <a:solidFill>
                  <a:prstClr val="black"/>
                </a:solidFill>
                <a:effectLst/>
                <a:uLnTx/>
                <a:uFillTx/>
                <a:latin typeface="Segoe UI"/>
                <a:ea typeface="+mn-ea"/>
                <a:cs typeface="Segoe UI" panose="020B0502040204020203" pitchFamily="34" charset="0"/>
              </a:rPr>
              <a:t>Copilot</a:t>
            </a:r>
            <a:r>
              <a:rPr kumimoji="0" lang="es-es" sz="105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t>
            </a:r>
          </a:p>
        </p:txBody>
      </p:sp>
      <p:sp>
        <p:nvSpPr>
          <p:cNvPr id="25" name="Rounded Rectangle 37">
            <a:extLst>
              <a:ext uri="{FF2B5EF4-FFF2-40B4-BE49-F238E27FC236}">
                <a16:creationId xmlns:a16="http://schemas.microsoft.com/office/drawing/2014/main" id="{EF38B272-2D89-8FA2-1DFF-4D982F4534E0}"/>
              </a:ext>
            </a:extLst>
          </p:cNvPr>
          <p:cNvSpPr/>
          <p:nvPr/>
        </p:nvSpPr>
        <p:spPr bwMode="auto">
          <a:xfrm>
            <a:off x="3044131"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Fuente</a:t>
            </a:r>
          </a:p>
        </p:txBody>
      </p:sp>
      <p:grpSp>
        <p:nvGrpSpPr>
          <p:cNvPr id="26" name="Group 25" descr="Flecha apuntando a: Por favor, usa un lenguaje sencillo para que pueda ponerme al día rápidamente.">
            <a:extLst>
              <a:ext uri="{FF2B5EF4-FFF2-40B4-BE49-F238E27FC236}">
                <a16:creationId xmlns:a16="http://schemas.microsoft.com/office/drawing/2014/main" id="{A0A47A95-C8A2-1DD9-DC98-32869A71FD98}"/>
              </a:ext>
              <a:ext uri="{C183D7F6-B498-43B3-948B-1728B52AA6E4}">
                <adec:decorative xmlns:adec="http://schemas.microsoft.com/office/drawing/2017/decorative" val="0"/>
              </a:ext>
            </a:extLst>
          </p:cNvPr>
          <p:cNvGrpSpPr/>
          <p:nvPr/>
        </p:nvGrpSpPr>
        <p:grpSpPr>
          <a:xfrm rot="10800000">
            <a:off x="6898119" y="4493034"/>
            <a:ext cx="934662" cy="823990"/>
            <a:chOff x="3769739" y="7144164"/>
            <a:chExt cx="859302" cy="1601192"/>
          </a:xfrm>
        </p:grpSpPr>
        <p:grpSp>
          <p:nvGrpSpPr>
            <p:cNvPr id="27" name="Group 26">
              <a:extLst>
                <a:ext uri="{FF2B5EF4-FFF2-40B4-BE49-F238E27FC236}">
                  <a16:creationId xmlns:a16="http://schemas.microsoft.com/office/drawing/2014/main" id="{4E194083-CC85-5ED6-CA95-A211644D005D}"/>
                </a:ext>
              </a:extLst>
            </p:cNvPr>
            <p:cNvGrpSpPr/>
            <p:nvPr/>
          </p:nvGrpSpPr>
          <p:grpSpPr>
            <a:xfrm>
              <a:off x="4310794" y="7645759"/>
              <a:ext cx="318247" cy="1099597"/>
              <a:chOff x="4310794" y="7645759"/>
              <a:chExt cx="318247" cy="1099597"/>
            </a:xfrm>
          </p:grpSpPr>
          <p:sp>
            <p:nvSpPr>
              <p:cNvPr id="31" name="Arc 30">
                <a:extLst>
                  <a:ext uri="{FF2B5EF4-FFF2-40B4-BE49-F238E27FC236}">
                    <a16:creationId xmlns:a16="http://schemas.microsoft.com/office/drawing/2014/main" id="{E2087488-ACC8-68C4-C134-05FD7677AC2F}"/>
                  </a:ext>
                </a:extLst>
              </p:cNvPr>
              <p:cNvSpPr/>
              <p:nvPr/>
            </p:nvSpPr>
            <p:spPr>
              <a:xfrm>
                <a:off x="4310794" y="7645759"/>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3260C1F-6AEF-A00D-A810-99C342523BBE}"/>
                  </a:ext>
                </a:extLst>
              </p:cNvPr>
              <p:cNvCxnSpPr>
                <a:cxnSpLocks/>
              </p:cNvCxnSpPr>
              <p:nvPr/>
            </p:nvCxnSpPr>
            <p:spPr>
              <a:xfrm rot="10800000" flipH="1" flipV="1">
                <a:off x="4628900" y="7778586"/>
                <a:ext cx="141" cy="9667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ACA4FCF-2B5B-5B77-5151-01D2A6CAB13E}"/>
                </a:ext>
              </a:extLst>
            </p:cNvPr>
            <p:cNvCxnSpPr>
              <a:cxnSpLocks/>
            </p:cNvCxnSpPr>
            <p:nvPr/>
          </p:nvCxnSpPr>
          <p:spPr>
            <a:xfrm rot="10800000">
              <a:off x="3923719" y="7642338"/>
              <a:ext cx="54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F5884E9-1D8A-875B-0A8E-6EB2B244CBC8}"/>
                </a:ext>
              </a:extLst>
            </p:cNvPr>
            <p:cNvSpPr/>
            <p:nvPr/>
          </p:nvSpPr>
          <p:spPr>
            <a:xfrm rot="10800000">
              <a:off x="3769739" y="7326927"/>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77727BE1-9D33-B9F7-E397-1D67BE8D6137}"/>
                </a:ext>
              </a:extLst>
            </p:cNvPr>
            <p:cNvCxnSpPr>
              <a:cxnSpLocks/>
            </p:cNvCxnSpPr>
            <p:nvPr/>
          </p:nvCxnSpPr>
          <p:spPr>
            <a:xfrm>
              <a:off x="3769880" y="7144164"/>
              <a:ext cx="0" cy="353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6">
            <a:extLst>
              <a:ext uri="{FF2B5EF4-FFF2-40B4-BE49-F238E27FC236}">
                <a16:creationId xmlns:a16="http://schemas.microsoft.com/office/drawing/2014/main" id="{D0DABC2E-8045-C155-10AC-9A3D164FE252}"/>
              </a:ext>
            </a:extLst>
          </p:cNvPr>
          <p:cNvSpPr txBox="1"/>
          <p:nvPr/>
        </p:nvSpPr>
        <p:spPr>
          <a:xfrm>
            <a:off x="7971171" y="4894017"/>
            <a:ext cx="2375419" cy="323165"/>
          </a:xfrm>
          <a:prstGeom prst="rect">
            <a:avLst/>
          </a:prstGeom>
          <a:noFill/>
        </p:spPr>
        <p:txBody>
          <a:bodyPr wrap="square" lIns="0" tIns="0" rIns="0" b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¿Cómo</a:t>
            </a:r>
            <a:r>
              <a:rPr kumimoji="0" lang="es-e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debería responder Copilot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para satisfacer mejor tus expectativas?</a:t>
            </a:r>
          </a:p>
        </p:txBody>
      </p:sp>
      <p:sp>
        <p:nvSpPr>
          <p:cNvPr id="34" name="Rounded Rectangle 34">
            <a:extLst>
              <a:ext uri="{FF2B5EF4-FFF2-40B4-BE49-F238E27FC236}">
                <a16:creationId xmlns:a16="http://schemas.microsoft.com/office/drawing/2014/main" id="{F6149CEE-184A-E724-E616-52E678456541}"/>
              </a:ext>
            </a:extLst>
          </p:cNvPr>
          <p:cNvSpPr/>
          <p:nvPr/>
        </p:nvSpPr>
        <p:spPr bwMode="auto">
          <a:xfrm>
            <a:off x="7644696"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Expectativas</a:t>
            </a:r>
          </a:p>
        </p:txBody>
      </p:sp>
      <p:sp>
        <p:nvSpPr>
          <p:cNvPr id="35" name="TextBox 1">
            <a:extLst>
              <a:ext uri="{FF2B5EF4-FFF2-40B4-BE49-F238E27FC236}">
                <a16:creationId xmlns:a16="http://schemas.microsoft.com/office/drawing/2014/main" id="{035E34C3-9DC3-EC30-56DE-8F4AD91ECC56}"/>
              </a:ext>
            </a:extLst>
          </p:cNvPr>
          <p:cNvSpPr txBox="1"/>
          <p:nvPr/>
        </p:nvSpPr>
        <p:spPr>
          <a:xfrm>
            <a:off x="2679225" y="2564474"/>
            <a:ext cx="7818446" cy="1938992"/>
          </a:xfrm>
          <a:prstGeom prst="rect">
            <a:avLst/>
          </a:prstGeom>
          <a:noFill/>
        </p:spPr>
        <p:txBody>
          <a:bodyPr wrap="square" lIns="0"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95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70C0"/>
                </a:solidFill>
                <a:effectLst/>
                <a:uLnTx/>
                <a:uFillTx/>
                <a:latin typeface="Segoe UI Semibold"/>
                <a:ea typeface="+mn-ea"/>
                <a:cs typeface="Segoe UI Semibold" panose="020B0502040204020203" pitchFamily="34" charset="0"/>
              </a:rPr>
              <a:t>Genera una lista de actividades sencillas para </a:t>
            </a:r>
            <a:br>
              <a:rPr kumimoji="0" lang="es-es" sz="2200" b="1" i="0" u="none" strike="noStrike" kern="1200" cap="none" spc="0" normalizeH="0" baseline="0" noProof="0" dirty="0">
                <a:ln>
                  <a:noFill/>
                </a:ln>
                <a:solidFill>
                  <a:srgbClr val="0070C0"/>
                </a:solidFill>
                <a:effectLst/>
                <a:uLnTx/>
                <a:uFillTx/>
                <a:latin typeface="Segoe UI Semibold"/>
                <a:ea typeface="+mn-ea"/>
                <a:cs typeface="Segoe UI Semibold" panose="020B0502040204020203" pitchFamily="34" charset="0"/>
              </a:rPr>
            </a:br>
            <a:r>
              <a:rPr kumimoji="0" lang="es-es" sz="2200" b="1" i="0" u="none" strike="noStrike" kern="1200" cap="none" spc="0" normalizeH="0" baseline="0" noProof="0" dirty="0">
                <a:ln>
                  <a:noFill/>
                </a:ln>
                <a:solidFill>
                  <a:srgbClr val="0070C0"/>
                </a:solidFill>
                <a:effectLst/>
                <a:uLnTx/>
                <a:uFillTx/>
                <a:latin typeface="Segoe UI Semibold"/>
                <a:ea typeface="+mn-ea"/>
                <a:cs typeface="Segoe UI Semibold" panose="020B0502040204020203" pitchFamily="34" charset="0"/>
              </a:rPr>
              <a:t>romper el hielo que no requieran materiales ni preparación. </a:t>
            </a:r>
            <a:r>
              <a:rPr kumimoji="0" lang="es-es" sz="2200" b="1" i="0" u="none" strike="noStrike" kern="1200" cap="none" spc="0" normalizeH="0" baseline="0" noProof="0" dirty="0">
                <a:ln>
                  <a:noFill/>
                </a:ln>
                <a:solidFill>
                  <a:srgbClr val="00B050"/>
                </a:solidFill>
                <a:effectLst/>
                <a:uLnTx/>
                <a:uFillTx/>
                <a:latin typeface="Segoe UI Semibold"/>
                <a:ea typeface="+mn-ea"/>
                <a:cs typeface="Segoe UI Semibold" panose="020B0502040204020203" pitchFamily="34" charset="0"/>
              </a:rPr>
              <a:t>Las usaré para dar inicio a nuestra reunión fuera de la oficina.</a:t>
            </a:r>
            <a:r>
              <a:rPr kumimoji="0" lang="es-es" sz="2200" b="1" i="0" u="none" strike="noStrike" kern="1200" cap="none" spc="0" normalizeH="0" baseline="0" noProof="0" dirty="0">
                <a:ln>
                  <a:noFill/>
                </a:ln>
                <a:solidFill>
                  <a:srgbClr val="C03BC4"/>
                </a:solidFill>
                <a:effectLst/>
                <a:uLnTx/>
                <a:uFillTx/>
                <a:latin typeface="Segoe UI Semibold"/>
                <a:ea typeface="+mn-ea"/>
                <a:cs typeface="Segoe UI Semibold" panose="020B0502040204020203" pitchFamily="34" charset="0"/>
              </a:rPr>
              <a:t> Utiliza los procedimientos recomendados adecuados del facilitador de equipo para un entorno de trabajo. </a:t>
            </a:r>
            <a:r>
              <a:rPr kumimoji="0" lang="es-es" sz="2200" b="1" i="0" u="none" strike="noStrike" kern="1200" cap="none" spc="0" normalizeH="0" baseline="0" noProof="0" dirty="0">
                <a:ln>
                  <a:noFill/>
                </a:ln>
                <a:solidFill>
                  <a:srgbClr val="FF5C39"/>
                </a:solidFill>
                <a:effectLst/>
                <a:uLnTx/>
                <a:uFillTx/>
                <a:latin typeface="Segoe UI Semibold"/>
                <a:ea typeface="+mn-ea"/>
                <a:cs typeface="Segoe UI Semibold" panose="020B0502040204020203" pitchFamily="34" charset="0"/>
              </a:rPr>
              <a:t>Incluye una lista numerada de los pasos de cada una.</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588945" y="716441"/>
            <a:ext cx="4999243"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Incluye los ingredientes correctos para hacer una indicación</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2122617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D4EB68-DD6D-58FD-357E-690EE5BB5D19}"/>
              </a:ext>
            </a:extLst>
          </p:cNvPr>
          <p:cNvSpPr txBox="1"/>
          <p:nvPr/>
        </p:nvSpPr>
        <p:spPr>
          <a:xfrm>
            <a:off x="554805" y="2459116"/>
            <a:ext cx="4212404" cy="2123658"/>
          </a:xfrm>
          <a:prstGeom prst="rect">
            <a:avLst/>
          </a:prstGeom>
          <a:noFill/>
        </p:spPr>
        <p:txBody>
          <a:bodyPr wrap="square" lIns="0" tIns="0" rIns="0" bIns="0" rtlCol="0">
            <a:spAutoFit/>
          </a:bodyPr>
          <a:lstStyle/>
          <a:p>
            <a:pPr algn="l"/>
            <a:r>
              <a:rPr lang="es-es" sz="6000" dirty="0">
                <a:solidFill>
                  <a:schemeClr val="bg1"/>
                </a:solidFill>
                <a:latin typeface="Segoe UI Light" panose="020B0502040204020203" pitchFamily="34" charset="0"/>
                <a:cs typeface="Segoe UI Light" panose="020B0502040204020203" pitchFamily="34" charset="0"/>
              </a:rPr>
              <a:t>DEMOSTRACIÓN</a:t>
            </a:r>
            <a:endParaRPr lang="en-US" sz="1800" dirty="0">
              <a:solidFill>
                <a:schemeClr val="bg1"/>
              </a:solidFill>
              <a:latin typeface="Segoe UI Light" panose="020B0502040204020203" pitchFamily="34" charset="0"/>
              <a:cs typeface="Segoe UI Light" panose="020B0502040204020203" pitchFamily="34" charset="0"/>
            </a:endParaRPr>
          </a:p>
          <a:p>
            <a:pPr algn="l"/>
            <a:r>
              <a:rPr lang="es-es" sz="2400" dirty="0">
                <a:solidFill>
                  <a:schemeClr val="bg1"/>
                </a:solidFill>
                <a:latin typeface="+mj-lt"/>
                <a:cs typeface="Segoe UI Light" panose="020B0502040204020203" pitchFamily="34" charset="0"/>
              </a:rPr>
              <a:t>El arte hacer indicaciones</a:t>
            </a:r>
          </a:p>
          <a:p>
            <a:pPr algn="l"/>
            <a:r>
              <a:rPr lang="es-es" sz="1800" dirty="0">
                <a:solidFill>
                  <a:schemeClr val="bg1"/>
                </a:solidFill>
                <a:latin typeface="Segoe UI Light" panose="020B0502040204020203" pitchFamily="34" charset="0"/>
                <a:cs typeface="Segoe UI Light" panose="020B0502040204020203" pitchFamily="34" charset="0"/>
              </a:rPr>
              <a:t>Objetivo, fuente, </a:t>
            </a:r>
            <a:br/>
            <a:r>
              <a:rPr lang="es-es" sz="1800" dirty="0">
                <a:solidFill>
                  <a:schemeClr val="bg1"/>
                </a:solidFill>
                <a:latin typeface="Segoe UI Light" panose="020B0502040204020203" pitchFamily="34" charset="0"/>
                <a:cs typeface="Segoe UI Light" panose="020B0502040204020203" pitchFamily="34" charset="0"/>
              </a:rPr>
              <a:t>contexto, expectativas</a:t>
            </a:r>
          </a:p>
          <a:p>
            <a:pPr algn="l"/>
            <a:endParaRPr lang="en-US" sz="1800" dirty="0">
              <a:solidFill>
                <a:schemeClr val="bg1"/>
              </a:solidFill>
              <a:latin typeface="Segoe UI Light" panose="020B0502040204020203" pitchFamily="34" charset="0"/>
              <a:cs typeface="Segoe UI Light" panose="020B0502040204020203" pitchFamily="34" charset="0"/>
            </a:endParaRPr>
          </a:p>
        </p:txBody>
      </p:sp>
      <p:pic>
        <p:nvPicPr>
          <p:cNvPr id="6" name="Demo - Copilot Chat - ART OF THE PROMPT - GCSE">
            <a:hlinkClick r:id="" action="ppaction://media"/>
            <a:extLst>
              <a:ext uri="{FF2B5EF4-FFF2-40B4-BE49-F238E27FC236}">
                <a16:creationId xmlns:a16="http://schemas.microsoft.com/office/drawing/2014/main" id="{640C4103-A75C-97E3-8C32-15A9494CB8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oundRect">
            <a:avLst>
              <a:gd name="adj" fmla="val 0"/>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31042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1">
            <a:extLst>
              <a:ext uri="{FF2B5EF4-FFF2-40B4-BE49-F238E27FC236}">
                <a16:creationId xmlns:a16="http://schemas.microsoft.com/office/drawing/2014/main" id="{035E34C3-9DC3-EC30-56DE-8F4AD91ECC56}"/>
              </a:ext>
            </a:extLst>
          </p:cNvPr>
          <p:cNvSpPr txBox="1"/>
          <p:nvPr/>
        </p:nvSpPr>
        <p:spPr>
          <a:xfrm>
            <a:off x="2009881" y="2142874"/>
            <a:ext cx="8308053" cy="2677656"/>
          </a:xfrm>
          <a:prstGeom prst="rect">
            <a:avLst/>
          </a:prstGeom>
          <a:noFill/>
        </p:spPr>
        <p:txBody>
          <a:bodyPr wrap="square" lIns="0" tIns="45720" rIns="91440" bIns="45720" rtlCol="0" anchor="t">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s-es" sz="2300" dirty="0">
                <a:solidFill>
                  <a:srgbClr val="00B050"/>
                </a:solidFill>
                <a:highlight>
                  <a:srgbClr val="F5F5F5"/>
                </a:highlight>
                <a:latin typeface="Segoe UI Semibold" panose="020B0702040204020203" pitchFamily="34" charset="0"/>
                <a:cs typeface="Segoe UI Semibold" panose="020B0702040204020203" pitchFamily="34" charset="0"/>
              </a:rPr>
              <a:t>Soy analista financiero </a:t>
            </a:r>
            <a:r>
              <a:rPr kumimoji="0" lang="es-es" sz="2300" i="0" u="none" strike="noStrike" kern="1200" cap="none" spc="0" normalizeH="0" baseline="0" noProof="0" dirty="0">
                <a:ln>
                  <a:noFill/>
                </a:ln>
                <a:solidFill>
                  <a:srgbClr val="00B050"/>
                </a:solidFill>
                <a:effectLst/>
                <a:highlight>
                  <a:srgbClr val="F5F5F5"/>
                </a:highlight>
                <a:uLnTx/>
                <a:uFillTx/>
                <a:latin typeface="Segoe UI Semibold" panose="020B0702040204020203" pitchFamily="34" charset="0"/>
                <a:cs typeface="Segoe UI Semibold" panose="020B0702040204020203" pitchFamily="34" charset="0"/>
              </a:rPr>
              <a:t>en </a:t>
            </a:r>
            <a:r>
              <a:rPr lang="es-es" sz="2300" dirty="0">
                <a:solidFill>
                  <a:srgbClr val="00B050"/>
                </a:solidFill>
                <a:highlight>
                  <a:srgbClr val="F5F5F5"/>
                </a:highlight>
                <a:latin typeface="Segoe UI Semibold" panose="020B0702040204020203" pitchFamily="34" charset="0"/>
                <a:cs typeface="Segoe UI Semibold" panose="020B0702040204020203" pitchFamily="34" charset="0"/>
              </a:rPr>
              <a:t>Contoso y me han asignado la tarea de preparar un resumen de nuestra actividad en el segundo semestre</a:t>
            </a:r>
            <a:r>
              <a:rPr lang="es-es" sz="2300" dirty="0">
                <a:solidFill>
                  <a:srgbClr val="424242"/>
                </a:solidFill>
                <a:highlight>
                  <a:srgbClr val="F5F5F5"/>
                </a:highlight>
                <a:latin typeface="Segoe UI Semibold" panose="020B0702040204020203" pitchFamily="34" charset="0"/>
                <a:cs typeface="Segoe UI Semibold" panose="020B0702040204020203" pitchFamily="34" charset="0"/>
              </a:rPr>
              <a:t>. </a:t>
            </a:r>
            <a:r>
              <a:rPr lang="es-es" sz="2300" dirty="0">
                <a:solidFill>
                  <a:srgbClr val="0070C0"/>
                </a:solidFill>
                <a:highlight>
                  <a:srgbClr val="F5F5F5"/>
                </a:highlight>
                <a:latin typeface="Segoe UI Semibold" panose="020B0702040204020203" pitchFamily="34" charset="0"/>
                <a:cs typeface="Segoe UI Semibold" panose="020B0702040204020203" pitchFamily="34" charset="0"/>
              </a:rPr>
              <a:t>Ayúdame a comprender cómo los aranceles podrían perjudicar la actividad de mi empresa durante los próximos 6 meses.</a:t>
            </a:r>
            <a:r>
              <a:rPr lang="es-es" sz="2300" dirty="0">
                <a:solidFill>
                  <a:srgbClr val="424242"/>
                </a:solidFill>
                <a:highlight>
                  <a:srgbClr val="F5F5F5"/>
                </a:highlight>
                <a:latin typeface="Segoe UI Semibold" panose="020B0702040204020203" pitchFamily="34" charset="0"/>
                <a:cs typeface="Segoe UI Semibold" panose="020B0702040204020203" pitchFamily="34" charset="0"/>
              </a:rPr>
              <a:t> </a:t>
            </a:r>
            <a:r>
              <a:rPr lang="es-es" sz="2300" dirty="0">
                <a:solidFill>
                  <a:schemeClr val="accent4"/>
                </a:solidFill>
                <a:highlight>
                  <a:srgbClr val="F5F5F5"/>
                </a:highlight>
                <a:latin typeface="Segoe UI Semibold" panose="020B0702040204020203" pitchFamily="34" charset="0"/>
                <a:cs typeface="Segoe UI Semibold" panose="020B0702040204020203" pitchFamily="34" charset="0"/>
              </a:rPr>
              <a:t>Usa únicamente información de fuentes web confiables.</a:t>
            </a:r>
            <a:r>
              <a:rPr lang="es-es" sz="2300" dirty="0">
                <a:solidFill>
                  <a:srgbClr val="424242"/>
                </a:solidFill>
                <a:highlight>
                  <a:srgbClr val="F5F5F5"/>
                </a:highlight>
                <a:latin typeface="Segoe UI Semibold" panose="020B0702040204020203" pitchFamily="34" charset="0"/>
                <a:cs typeface="Segoe UI Semibold" panose="020B0702040204020203" pitchFamily="34" charset="0"/>
              </a:rPr>
              <a:t> </a:t>
            </a:r>
            <a:r>
              <a:rPr lang="es-es" sz="2300" dirty="0">
                <a:solidFill>
                  <a:schemeClr val="accent5">
                    <a:lumMod val="76000"/>
                  </a:schemeClr>
                </a:solidFill>
                <a:highlight>
                  <a:srgbClr val="F5F5F5"/>
                </a:highlight>
                <a:latin typeface="Segoe UI Semibold" panose="020B0702040204020203" pitchFamily="34" charset="0"/>
                <a:cs typeface="Segoe UI Semibold" panose="020B0702040204020203" pitchFamily="34" charset="0"/>
              </a:rPr>
              <a:t>Proporciona un resumen </a:t>
            </a:r>
            <a:r>
              <a:rPr kumimoji="0" lang="es-es" sz="2300" i="0" u="none" strike="noStrike" kern="1200" cap="none" spc="0" normalizeH="0" baseline="0" noProof="0" dirty="0">
                <a:ln>
                  <a:noFill/>
                </a:ln>
                <a:solidFill>
                  <a:schemeClr val="accent5">
                    <a:lumMod val="76000"/>
                  </a:schemeClr>
                </a:solidFill>
                <a:effectLst/>
                <a:highlight>
                  <a:srgbClr val="F5F5F5"/>
                </a:highlight>
                <a:uLnTx/>
                <a:uFillTx/>
                <a:latin typeface="Segoe UI Semibold" panose="020B0702040204020203" pitchFamily="34" charset="0"/>
                <a:cs typeface="Segoe UI Semibold" panose="020B0702040204020203" pitchFamily="34" charset="0"/>
              </a:rPr>
              <a:t>detallado </a:t>
            </a:r>
            <a:r>
              <a:rPr lang="es-es" sz="2300" dirty="0">
                <a:solidFill>
                  <a:schemeClr val="accent5">
                    <a:lumMod val="76000"/>
                  </a:schemeClr>
                </a:solidFill>
                <a:highlight>
                  <a:srgbClr val="F5F5F5"/>
                </a:highlight>
                <a:latin typeface="Segoe UI Semibold" panose="020B0702040204020203" pitchFamily="34" charset="0"/>
                <a:cs typeface="Segoe UI Semibold" panose="020B0702040204020203" pitchFamily="34" charset="0"/>
              </a:rPr>
              <a:t>que incluya cómo puede mi empresa mitigar cualquier posible disrupción que quizás encuentres.</a:t>
            </a:r>
            <a:endParaRPr lang="en-US" sz="2300" dirty="0">
              <a:solidFill>
                <a:schemeClr val="accent5">
                  <a:lumMod val="76000"/>
                </a:schemeClr>
              </a:solidFill>
              <a:latin typeface="Segoe UI Semibold" panose="020B0702040204020203" pitchFamily="34" charset="0"/>
              <a:cs typeface="Segoe UI Semibold" panose="020B0702040204020203" pitchFamily="34" charset="0"/>
            </a:endParaRP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594848" y="716441"/>
            <a:ext cx="5002306"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Incluye los ingredientes correctos para hacer una indicación</a:t>
            </a:r>
          </a:p>
        </p:txBody>
      </p:sp>
      <p:sp>
        <p:nvSpPr>
          <p:cNvPr id="3" name="TextBox 2">
            <a:extLst>
              <a:ext uri="{FF2B5EF4-FFF2-40B4-BE49-F238E27FC236}">
                <a16:creationId xmlns:a16="http://schemas.microsoft.com/office/drawing/2014/main" id="{9A251AF7-DC5E-8CE6-1E66-D6C30FB32286}"/>
              </a:ext>
            </a:extLst>
          </p:cNvPr>
          <p:cNvSpPr txBox="1"/>
          <p:nvPr/>
        </p:nvSpPr>
        <p:spPr>
          <a:xfrm>
            <a:off x="2756219" y="6072774"/>
            <a:ext cx="6815378" cy="369332"/>
          </a:xfrm>
          <a:prstGeom prst="rect">
            <a:avLst/>
          </a:prstGeom>
          <a:noFill/>
        </p:spPr>
        <p:txBody>
          <a:bodyPr wrap="square">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2" name="Rounded Rectangle 25">
            <a:extLst>
              <a:ext uri="{FF2B5EF4-FFF2-40B4-BE49-F238E27FC236}">
                <a16:creationId xmlns:a16="http://schemas.microsoft.com/office/drawing/2014/main" id="{E7FBBCED-934A-763E-324D-10F87B66897D}"/>
              </a:ext>
            </a:extLst>
          </p:cNvPr>
          <p:cNvSpPr/>
          <p:nvPr/>
        </p:nvSpPr>
        <p:spPr bwMode="auto">
          <a:xfrm>
            <a:off x="3079453"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Objetivo</a:t>
            </a:r>
          </a:p>
        </p:txBody>
      </p:sp>
      <p:sp>
        <p:nvSpPr>
          <p:cNvPr id="4" name="Rounded Rectangle 26">
            <a:extLst>
              <a:ext uri="{FF2B5EF4-FFF2-40B4-BE49-F238E27FC236}">
                <a16:creationId xmlns:a16="http://schemas.microsoft.com/office/drawing/2014/main" id="{7A9A3E2F-8BA6-2364-4DB5-816786940FB1}"/>
              </a:ext>
            </a:extLst>
          </p:cNvPr>
          <p:cNvSpPr/>
          <p:nvPr/>
        </p:nvSpPr>
        <p:spPr bwMode="auto">
          <a:xfrm>
            <a:off x="7473645"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00B050"/>
                </a:solidFill>
                <a:effectLst/>
                <a:uLnTx/>
                <a:uFillTx/>
                <a:latin typeface="Segoe UI Semibold"/>
                <a:ea typeface="+mn-ea"/>
                <a:cs typeface="Segoe UI Semibold" panose="020B0502040204020203" pitchFamily="34" charset="0"/>
              </a:rPr>
              <a:t>Contexto</a:t>
            </a:r>
          </a:p>
        </p:txBody>
      </p:sp>
      <p:sp>
        <p:nvSpPr>
          <p:cNvPr id="5" name="Rounded Rectangle 37">
            <a:extLst>
              <a:ext uri="{FF2B5EF4-FFF2-40B4-BE49-F238E27FC236}">
                <a16:creationId xmlns:a16="http://schemas.microsoft.com/office/drawing/2014/main" id="{BAEE1251-518B-FF40-B52D-14F6CAE89441}"/>
              </a:ext>
            </a:extLst>
          </p:cNvPr>
          <p:cNvSpPr/>
          <p:nvPr/>
        </p:nvSpPr>
        <p:spPr bwMode="auto">
          <a:xfrm>
            <a:off x="3044131"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Fuente</a:t>
            </a:r>
          </a:p>
        </p:txBody>
      </p:sp>
      <p:sp>
        <p:nvSpPr>
          <p:cNvPr id="6" name="Rounded Rectangle 34">
            <a:extLst>
              <a:ext uri="{FF2B5EF4-FFF2-40B4-BE49-F238E27FC236}">
                <a16:creationId xmlns:a16="http://schemas.microsoft.com/office/drawing/2014/main" id="{2DF72619-D619-9135-875F-FDE55C85FD65}"/>
              </a:ext>
            </a:extLst>
          </p:cNvPr>
          <p:cNvSpPr/>
          <p:nvPr/>
        </p:nvSpPr>
        <p:spPr bwMode="auto">
          <a:xfrm>
            <a:off x="7644696"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Expectativas</a:t>
            </a:r>
          </a:p>
        </p:txBody>
      </p:sp>
    </p:spTree>
    <p:extLst>
      <p:ext uri="{BB962C8B-B14F-4D97-AF65-F5344CB8AC3E}">
        <p14:creationId xmlns:p14="http://schemas.microsoft.com/office/powerpoint/2010/main" val="35541071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33D9-F8D0-F3DD-08D4-2F0D02A27F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5B3F4F-20DE-F5E4-DDF0-ADEA5BDC6734}"/>
              </a:ext>
            </a:extLst>
          </p:cNvPr>
          <p:cNvSpPr txBox="1"/>
          <p:nvPr/>
        </p:nvSpPr>
        <p:spPr>
          <a:xfrm>
            <a:off x="554805" y="2459116"/>
            <a:ext cx="4212404" cy="2215991"/>
          </a:xfrm>
          <a:prstGeom prst="rect">
            <a:avLst/>
          </a:prstGeom>
          <a:noFill/>
        </p:spPr>
        <p:txBody>
          <a:bodyPr wrap="square" lIns="0" tIns="0" rIns="0" bIns="0" rtlCol="0">
            <a:spAutoFit/>
          </a:bodyPr>
          <a:lstStyle/>
          <a:p>
            <a:pPr algn="l"/>
            <a:r>
              <a:rPr lang="es-es" sz="2000">
                <a:solidFill>
                  <a:schemeClr val="bg1"/>
                </a:solidFill>
                <a:latin typeface="Segoe UI" panose="020B0502040204020203" pitchFamily="34" charset="0"/>
                <a:cs typeface="Segoe UI" panose="020B0502040204020203" pitchFamily="34" charset="0"/>
              </a:rPr>
              <a:t>Copilot Chat</a:t>
            </a:r>
          </a:p>
          <a:p>
            <a:pPr algn="l"/>
            <a:r>
              <a:rPr lang="es-es" sz="6000">
                <a:solidFill>
                  <a:schemeClr val="bg1"/>
                </a:solidFill>
                <a:latin typeface="Segoe UI Light" panose="020B0502040204020203" pitchFamily="34" charset="0"/>
                <a:cs typeface="Segoe UI Light" panose="020B0502040204020203" pitchFamily="34" charset="0"/>
              </a:rPr>
              <a:t>DEMOSTRACIÓN</a:t>
            </a:r>
            <a:endParaRPr lang="en-US" sz="1800">
              <a:solidFill>
                <a:schemeClr val="bg1"/>
              </a:solidFill>
              <a:latin typeface="Segoe UI Light" panose="020B0502040204020203" pitchFamily="34" charset="0"/>
              <a:cs typeface="Segoe UI Light" panose="020B0502040204020203" pitchFamily="34" charset="0"/>
            </a:endParaRPr>
          </a:p>
          <a:p>
            <a:pPr algn="l"/>
            <a:r>
              <a:rPr lang="es-es" sz="2400">
                <a:solidFill>
                  <a:schemeClr val="bg1"/>
                </a:solidFill>
                <a:latin typeface="+mj-lt"/>
                <a:cs typeface="Segoe UI Light" panose="020B0502040204020203" pitchFamily="34" charset="0"/>
              </a:rPr>
              <a:t>El arte hacer indicaciones</a:t>
            </a:r>
          </a:p>
          <a:p>
            <a:pPr algn="l"/>
            <a:r>
              <a:rPr lang="es-es" sz="1800">
                <a:solidFill>
                  <a:schemeClr val="bg1"/>
                </a:solidFill>
                <a:latin typeface="Segoe UI Light" panose="020B0502040204020203" pitchFamily="34" charset="0"/>
                <a:cs typeface="Segoe UI Light" panose="020B0502040204020203" pitchFamily="34" charset="0"/>
              </a:rPr>
              <a:t>Ejemplo sencillo</a:t>
            </a:r>
          </a:p>
          <a:p>
            <a:pPr algn="l"/>
            <a:endParaRPr lang="en-US" sz="1800" err="1">
              <a:solidFill>
                <a:schemeClr val="bg1"/>
              </a:solidFill>
              <a:latin typeface="Segoe UI Light" panose="020B0502040204020203" pitchFamily="34" charset="0"/>
              <a:cs typeface="Segoe UI Light" panose="020B0502040204020203" pitchFamily="34" charset="0"/>
            </a:endParaRPr>
          </a:p>
        </p:txBody>
      </p:sp>
      <p:pic>
        <p:nvPicPr>
          <p:cNvPr id="4" name="Demo - Tariff Prompt">
            <a:hlinkClick r:id="" action="ppaction://media"/>
            <a:extLst>
              <a:ext uri="{FF2B5EF4-FFF2-40B4-BE49-F238E27FC236}">
                <a16:creationId xmlns:a16="http://schemas.microsoft.com/office/drawing/2014/main" id="{5FACE85A-588F-856C-00C4-D34AE7DC24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70146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CAC0-1B67-97D9-76B0-17019B514E51}"/>
              </a:ext>
            </a:extLst>
          </p:cNvPr>
          <p:cNvSpPr txBox="1">
            <a:spLocks/>
          </p:cNvSpPr>
          <p:nvPr/>
        </p:nvSpPr>
        <p:spPr>
          <a:xfrm>
            <a:off x="588263" y="457200"/>
            <a:ext cx="9936862" cy="430887"/>
          </a:xfrm>
          <a:prstGeom prst="rect">
            <a:avLst/>
          </a:prstGeom>
        </p:spPr>
        <p:txBody>
          <a:bodyPr vert="horz" wrap="square" lIns="0" tIns="0" rIns="0" bIns="0" rtlCol="0" anchor="t">
            <a:normAutofit fontScale="92500" lnSpcReduction="2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r>
              <a:rPr lang="es-es"/>
              <a:t>Ejemplos de indicaciones</a:t>
            </a:r>
          </a:p>
        </p:txBody>
      </p:sp>
      <p:sp>
        <p:nvSpPr>
          <p:cNvPr id="4" name="Rounded Rectangle 25">
            <a:extLst>
              <a:ext uri="{FF2B5EF4-FFF2-40B4-BE49-F238E27FC236}">
                <a16:creationId xmlns:a16="http://schemas.microsoft.com/office/drawing/2014/main" id="{665ABDEF-0984-1194-4404-9E831B1F6DCB}"/>
              </a:ext>
            </a:extLst>
          </p:cNvPr>
          <p:cNvSpPr/>
          <p:nvPr/>
        </p:nvSpPr>
        <p:spPr bwMode="auto">
          <a:xfrm>
            <a:off x="5998504" y="6199169"/>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Objetivo</a:t>
            </a:r>
          </a:p>
        </p:txBody>
      </p:sp>
      <p:sp>
        <p:nvSpPr>
          <p:cNvPr id="5" name="Rounded Rectangle 26">
            <a:extLst>
              <a:ext uri="{FF2B5EF4-FFF2-40B4-BE49-F238E27FC236}">
                <a16:creationId xmlns:a16="http://schemas.microsoft.com/office/drawing/2014/main" id="{166EAA61-4EA8-0336-C75C-092F7A9447FB}"/>
              </a:ext>
            </a:extLst>
          </p:cNvPr>
          <p:cNvSpPr/>
          <p:nvPr/>
        </p:nvSpPr>
        <p:spPr bwMode="auto">
          <a:xfrm>
            <a:off x="7577096" y="6199169"/>
            <a:ext cx="1297876" cy="29492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00B050"/>
                </a:solidFill>
                <a:effectLst/>
                <a:uLnTx/>
                <a:uFillTx/>
                <a:latin typeface="Segoe UI Semibold" panose="020B0502040204020203" pitchFamily="34" charset="0"/>
                <a:ea typeface="+mn-ea"/>
                <a:cs typeface="Segoe UI Semibold" panose="020B0502040204020203" pitchFamily="34" charset="0"/>
              </a:rPr>
              <a:t>Contexto</a:t>
            </a:r>
          </a:p>
        </p:txBody>
      </p:sp>
      <p:sp>
        <p:nvSpPr>
          <p:cNvPr id="6" name="Rounded Rectangle 37">
            <a:extLst>
              <a:ext uri="{FF2B5EF4-FFF2-40B4-BE49-F238E27FC236}">
                <a16:creationId xmlns:a16="http://schemas.microsoft.com/office/drawing/2014/main" id="{5B4E3E6E-2014-47EB-5175-2D5D1E0DD85D}"/>
              </a:ext>
            </a:extLst>
          </p:cNvPr>
          <p:cNvSpPr/>
          <p:nvPr/>
        </p:nvSpPr>
        <p:spPr bwMode="auto">
          <a:xfrm>
            <a:off x="9155570" y="6209969"/>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Fuente</a:t>
            </a:r>
          </a:p>
        </p:txBody>
      </p:sp>
      <p:sp>
        <p:nvSpPr>
          <p:cNvPr id="7" name="Rounded Rectangle 34">
            <a:extLst>
              <a:ext uri="{FF2B5EF4-FFF2-40B4-BE49-F238E27FC236}">
                <a16:creationId xmlns:a16="http://schemas.microsoft.com/office/drawing/2014/main" id="{B5720B63-FC3E-0650-B6D4-046A4F0607EA}"/>
              </a:ext>
            </a:extLst>
          </p:cNvPr>
          <p:cNvSpPr/>
          <p:nvPr/>
        </p:nvSpPr>
        <p:spPr bwMode="auto">
          <a:xfrm>
            <a:off x="10734044" y="6209969"/>
            <a:ext cx="1297876" cy="294924"/>
          </a:xfrm>
          <a:prstGeom prst="roundRect">
            <a:avLst>
              <a:gd name="adj" fmla="val 50000"/>
            </a:avLst>
          </a:prstGeom>
          <a:solidFill>
            <a:schemeClr val="bg1"/>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FF5C39"/>
                </a:solidFill>
                <a:effectLst/>
                <a:uLnTx/>
                <a:uFillTx/>
                <a:latin typeface="Segoe UI Semibold" panose="020B0502040204020203" pitchFamily="34" charset="0"/>
                <a:ea typeface="+mn-ea"/>
                <a:cs typeface="Segoe UI Semibold" panose="020B0502040204020203" pitchFamily="34" charset="0"/>
              </a:rPr>
              <a:t>Expectativas</a:t>
            </a:r>
          </a:p>
        </p:txBody>
      </p:sp>
      <p:graphicFrame>
        <p:nvGraphicFramePr>
          <p:cNvPr id="10" name="Table 9">
            <a:extLst>
              <a:ext uri="{FF2B5EF4-FFF2-40B4-BE49-F238E27FC236}">
                <a16:creationId xmlns:a16="http://schemas.microsoft.com/office/drawing/2014/main" id="{0ED500C1-A2DD-13E9-90C6-27841773DFE0}"/>
              </a:ext>
            </a:extLst>
          </p:cNvPr>
          <p:cNvGraphicFramePr>
            <a:graphicFrameLocks noGrp="1"/>
          </p:cNvGraphicFramePr>
          <p:nvPr>
            <p:extLst>
              <p:ext uri="{D42A27DB-BD31-4B8C-83A1-F6EECF244321}">
                <p14:modId xmlns:p14="http://schemas.microsoft.com/office/powerpoint/2010/main" val="600182629"/>
              </p:ext>
            </p:extLst>
          </p:nvPr>
        </p:nvGraphicFramePr>
        <p:xfrm>
          <a:off x="588263" y="1086313"/>
          <a:ext cx="11294272" cy="5190942"/>
        </p:xfrm>
        <a:graphic>
          <a:graphicData uri="http://schemas.openxmlformats.org/drawingml/2006/table">
            <a:tbl>
              <a:tblPr firstRow="1" firstCol="1" bandRow="1">
                <a:tableStyleId>{5940675A-B579-460E-94D1-54222C63F5DA}</a:tableStyleId>
              </a:tblPr>
              <a:tblGrid>
                <a:gridCol w="1760659">
                  <a:extLst>
                    <a:ext uri="{9D8B030D-6E8A-4147-A177-3AD203B41FA5}">
                      <a16:colId xmlns:a16="http://schemas.microsoft.com/office/drawing/2014/main" val="3866050257"/>
                    </a:ext>
                  </a:extLst>
                </a:gridCol>
                <a:gridCol w="9533613">
                  <a:extLst>
                    <a:ext uri="{9D8B030D-6E8A-4147-A177-3AD203B41FA5}">
                      <a16:colId xmlns:a16="http://schemas.microsoft.com/office/drawing/2014/main" val="3142890765"/>
                    </a:ext>
                  </a:extLst>
                </a:gridCol>
              </a:tblGrid>
              <a:tr h="0">
                <a:tc>
                  <a:txBody>
                    <a:bodyPr/>
                    <a:lstStyle/>
                    <a:p>
                      <a:pPr marL="0" marR="0" algn="r">
                        <a:lnSpc>
                          <a:spcPct val="95000"/>
                        </a:lnSpc>
                        <a:buNone/>
                      </a:pPr>
                      <a:r>
                        <a:rPr lang="es-es" sz="1800" b="1" kern="1200" dirty="0">
                          <a:solidFill>
                            <a:srgbClr val="9FD6FF"/>
                          </a:solidFill>
                          <a:latin typeface="Segoe UI Semibold" panose="020B0702040204020203" pitchFamily="34" charset="0"/>
                          <a:ea typeface="+mn-ea"/>
                          <a:cs typeface="Segoe UI Semibold" panose="020B0702040204020203" pitchFamily="34" charset="0"/>
                        </a:rPr>
                        <a:t>Objetivo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a:t>
                      </a:r>
                      <a:r>
                        <a:rPr lang="es-es" sz="1800" kern="100" dirty="0">
                          <a:solidFill>
                            <a:schemeClr val="bg1"/>
                          </a:solidFill>
                          <a:effectLst/>
                        </a:rPr>
                        <a:t>Receta de lasaña</a:t>
                      </a:r>
                      <a:r>
                        <a:rPr lang="es-ES" sz="1800" kern="100" dirty="0">
                          <a:solidFill>
                            <a:schemeClr val="bg1"/>
                          </a:solidFill>
                          <a:effectLst/>
                        </a:rPr>
                        <a:t>“</a:t>
                      </a:r>
                      <a:r>
                        <a:rPr lang="es-es" sz="1800" kern="100" dirty="0">
                          <a:solidFill>
                            <a:schemeClr val="bg1"/>
                          </a:solidFill>
                          <a:effectLst/>
                        </a:rPr>
                        <a:t> </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3808862"/>
                  </a:ext>
                </a:extLst>
              </a:tr>
              <a:tr h="365760">
                <a:tc>
                  <a:txBody>
                    <a:bodyPr/>
                    <a:lstStyle/>
                    <a:p>
                      <a:pPr marL="0" marR="0" algn="r">
                        <a:lnSpc>
                          <a:spcPct val="95000"/>
                        </a:lnSpc>
                        <a:buNone/>
                      </a:pPr>
                      <a:r>
                        <a:rPr lang="es-es" sz="1800" b="1" kern="1200">
                          <a:solidFill>
                            <a:srgbClr val="97FFC6"/>
                          </a:solidFill>
                          <a:latin typeface="Segoe UI Semibold" panose="020B0702040204020203" pitchFamily="34" charset="0"/>
                          <a:ea typeface="+mn-ea"/>
                          <a:cs typeface="Segoe UI Semibold" panose="020B0702040204020203" pitchFamily="34" charset="0"/>
                        </a:rPr>
                        <a:t>Contexto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a:t>
                      </a:r>
                      <a:r>
                        <a:rPr lang="es-es" sz="1800" kern="100" dirty="0">
                          <a:solidFill>
                            <a:schemeClr val="bg1"/>
                          </a:solidFill>
                          <a:effectLst/>
                        </a:rPr>
                        <a:t>Soy cocinero principiante y quiero preparar comida italiana</a:t>
                      </a:r>
                      <a:r>
                        <a:rPr lang="es-ES" sz="1800" kern="100" dirty="0">
                          <a:solidFill>
                            <a:schemeClr val="bg1"/>
                          </a:solidFill>
                          <a:effectLst/>
                        </a:rPr>
                        <a:t>“</a:t>
                      </a:r>
                      <a:r>
                        <a:rPr lang="es-es" sz="1800" kern="100" dirty="0">
                          <a:solidFill>
                            <a:schemeClr val="bg1"/>
                          </a:solidFill>
                          <a:effectLst/>
                        </a:rPr>
                        <a:t> </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1614888"/>
                  </a:ext>
                </a:extLst>
              </a:tr>
              <a:tr h="365760">
                <a:tc>
                  <a:txBody>
                    <a:bodyPr/>
                    <a:lstStyle/>
                    <a:p>
                      <a:pPr marL="0" marR="0" algn="r">
                        <a:lnSpc>
                          <a:spcPct val="95000"/>
                        </a:lnSpc>
                        <a:buNone/>
                      </a:pPr>
                      <a:r>
                        <a:rPr lang="es-es" sz="1800" b="1" kern="1200">
                          <a:solidFill>
                            <a:srgbClr val="FF93F2"/>
                          </a:solidFill>
                          <a:latin typeface="Segoe UI Semibold" panose="020B0702040204020203" pitchFamily="34" charset="0"/>
                          <a:ea typeface="+mn-ea"/>
                          <a:cs typeface="Segoe UI Semibold" panose="020B0702040204020203" pitchFamily="34" charset="0"/>
                        </a:rPr>
                        <a:t>Fuente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 </a:t>
                      </a:r>
                      <a:r>
                        <a:rPr lang="es-ES" sz="1800" kern="100" dirty="0">
                          <a:solidFill>
                            <a:schemeClr val="bg1"/>
                          </a:solidFill>
                          <a:effectLst/>
                        </a:rPr>
                        <a:t>“</a:t>
                      </a:r>
                      <a:r>
                        <a:rPr lang="es-es" sz="1800" kern="100" dirty="0">
                          <a:solidFill>
                            <a:schemeClr val="bg1"/>
                          </a:solidFill>
                          <a:effectLst/>
                        </a:rPr>
                        <a:t>Recetas mejor valoradas</a:t>
                      </a:r>
                      <a:r>
                        <a:rPr lang="es-ES" sz="1800" kern="100" dirty="0">
                          <a:solidFill>
                            <a:schemeClr val="bg1"/>
                          </a:solidFill>
                          <a:effectLst/>
                        </a:rPr>
                        <a:t>“</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770490"/>
                  </a:ext>
                </a:extLst>
              </a:tr>
              <a:tr h="420822">
                <a:tc>
                  <a:txBody>
                    <a:bodyPr/>
                    <a:lstStyle/>
                    <a:p>
                      <a:pPr marL="0" marR="0" algn="r">
                        <a:lnSpc>
                          <a:spcPct val="95000"/>
                        </a:lnSpc>
                        <a:buNone/>
                      </a:pPr>
                      <a:r>
                        <a:rPr lang="es-es" sz="1800" b="1" kern="1200">
                          <a:solidFill>
                            <a:srgbClr val="FFCE93"/>
                          </a:solidFill>
                          <a:latin typeface="Segoe UI Semibold" panose="020B0702040204020203" pitchFamily="34" charset="0"/>
                          <a:ea typeface="+mn-ea"/>
                          <a:cs typeface="Segoe UI Semibold" panose="020B0702040204020203" pitchFamily="34" charset="0"/>
                        </a:rPr>
                        <a:t>Expectativas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a:t>
                      </a:r>
                      <a:r>
                        <a:rPr lang="es-es" sz="1800" kern="100" dirty="0">
                          <a:solidFill>
                            <a:schemeClr val="bg1"/>
                          </a:solidFill>
                          <a:effectLst/>
                        </a:rPr>
                        <a:t>Quiero que esté en formato de lista, para que sea más fácil de leer.</a:t>
                      </a:r>
                      <a:r>
                        <a:rPr lang="es-ES" sz="1800" kern="100" dirty="0">
                          <a:solidFill>
                            <a:schemeClr val="bg1"/>
                          </a:solidFill>
                          <a:effectLst/>
                        </a:rPr>
                        <a:t>“</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20232"/>
                  </a:ext>
                </a:extLst>
              </a:tr>
              <a:tr h="182880">
                <a:tc>
                  <a:txBody>
                    <a:bodyPr/>
                    <a:lstStyle/>
                    <a:p>
                      <a:pPr marL="0" marR="0" algn="r">
                        <a:lnSpc>
                          <a:spcPct val="95000"/>
                        </a:lnSpc>
                        <a:buNone/>
                      </a:pPr>
                      <a:endParaRPr lang="en-US" sz="10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95000"/>
                        </a:lnSpc>
                        <a:spcBef>
                          <a:spcPts val="0"/>
                        </a:spcBef>
                        <a:spcAft>
                          <a:spcPts val="0"/>
                        </a:spcAft>
                        <a:buClrTx/>
                        <a:buSzTx/>
                        <a:buFontTx/>
                        <a:buNone/>
                        <a:tabLst/>
                        <a:defRPr/>
                      </a:pPr>
                      <a:endParaRPr lang="en-US" sz="10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260107"/>
                  </a:ext>
                </a:extLst>
              </a:tr>
              <a:tr h="222936">
                <a:tc>
                  <a:txBody>
                    <a:bodyPr/>
                    <a:lstStyle/>
                    <a:p>
                      <a:pPr marL="0" marR="0" algn="r">
                        <a:lnSpc>
                          <a:spcPct val="95000"/>
                        </a:lnSpc>
                        <a:buNone/>
                      </a:pPr>
                      <a:r>
                        <a:rPr lang="es-es" sz="18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rPr>
                        <a:t>Indicación: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95000"/>
                        </a:lnSpc>
                        <a:spcBef>
                          <a:spcPts val="0"/>
                        </a:spcBef>
                        <a:spcAft>
                          <a:spcPts val="0"/>
                        </a:spcAft>
                        <a:buClrTx/>
                        <a:buSzTx/>
                        <a:buFontTx/>
                        <a:buNone/>
                        <a:tabLst/>
                        <a:defRPr/>
                      </a:pPr>
                      <a:r>
                        <a:rPr lang="es-es" sz="1800" dirty="0">
                          <a:solidFill>
                            <a:schemeClr val="bg1"/>
                          </a:solidFill>
                        </a:rPr>
                        <a:t>Soy cocinero principiante y quiero preparar comida italiana.  ¿Me puedes dar una receta de lasaña sencilla y fácil de seguir basada en las recetas mejor valoradas de la web?  Escríbela como una lista paso a paso.</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7254340"/>
                  </a:ext>
                </a:extLst>
              </a:tr>
              <a:tr h="182880">
                <a:tc>
                  <a:txBody>
                    <a:bodyPr/>
                    <a:lstStyle/>
                    <a:p>
                      <a:pPr marL="0" marR="0" algn="r">
                        <a:lnSpc>
                          <a:spcPct val="95000"/>
                        </a:lnSpc>
                        <a:buNone/>
                      </a:pPr>
                      <a:endParaRPr lang="en-US"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95000"/>
                        </a:lnSpc>
                        <a:spcBef>
                          <a:spcPts val="0"/>
                        </a:spcBef>
                        <a:spcAft>
                          <a:spcPts val="0"/>
                        </a:spcAft>
                        <a:buClrTx/>
                        <a:buSzTx/>
                        <a:buFontTx/>
                        <a:buNone/>
                        <a:tabLst/>
                        <a:defRPr/>
                      </a:pPr>
                      <a:endParaRPr lang="en-US" sz="14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3054977"/>
                  </a:ext>
                </a:extLst>
              </a:tr>
              <a:tr h="182880">
                <a:tc>
                  <a:txBody>
                    <a:bodyPr/>
                    <a:lstStyle/>
                    <a:p>
                      <a:pPr marL="0" marR="0" algn="r">
                        <a:lnSpc>
                          <a:spcPct val="95000"/>
                        </a:lnSpc>
                        <a:buNone/>
                      </a:pPr>
                      <a:endParaRPr lang="en-US" sz="1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95000"/>
                        </a:lnSpc>
                        <a:spcBef>
                          <a:spcPts val="0"/>
                        </a:spcBef>
                        <a:spcAft>
                          <a:spcPts val="0"/>
                        </a:spcAft>
                        <a:buClrTx/>
                        <a:buSzTx/>
                        <a:buFontTx/>
                        <a:buNone/>
                        <a:tabLst/>
                        <a:defRPr/>
                      </a:pPr>
                      <a:endParaRPr lang="en-US" sz="1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291260"/>
                  </a:ext>
                </a:extLst>
              </a:tr>
              <a:tr h="365760">
                <a:tc>
                  <a:txBody>
                    <a:bodyPr/>
                    <a:lstStyle/>
                    <a:p>
                      <a:pPr marL="0" marR="0" algn="r">
                        <a:lnSpc>
                          <a:spcPct val="95000"/>
                        </a:lnSpc>
                        <a:buNone/>
                      </a:pPr>
                      <a:r>
                        <a:rPr lang="es-es" sz="1800" b="1" kern="1200">
                          <a:solidFill>
                            <a:srgbClr val="9FD6FF"/>
                          </a:solidFill>
                          <a:latin typeface="Segoe UI Semibold" panose="020B0702040204020203" pitchFamily="34" charset="0"/>
                          <a:ea typeface="+mn-ea"/>
                          <a:cs typeface="Segoe UI Semibold" panose="020B0702040204020203" pitchFamily="34" charset="0"/>
                        </a:rPr>
                        <a:t>Objetivo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 </a:t>
                      </a:r>
                      <a:r>
                        <a:rPr lang="es-ES" sz="1800" kern="100" dirty="0">
                          <a:solidFill>
                            <a:schemeClr val="bg1"/>
                          </a:solidFill>
                          <a:effectLst/>
                        </a:rPr>
                        <a:t>“</a:t>
                      </a:r>
                      <a:r>
                        <a:rPr lang="es-es" sz="1800" kern="100" dirty="0">
                          <a:solidFill>
                            <a:schemeClr val="bg1"/>
                          </a:solidFill>
                          <a:effectLst/>
                        </a:rPr>
                        <a:t>Comprender la gestión de excepciones</a:t>
                      </a:r>
                      <a:r>
                        <a:rPr lang="es-ES" sz="1800" kern="100" dirty="0">
                          <a:solidFill>
                            <a:schemeClr val="bg1"/>
                          </a:solidFill>
                          <a:effectLst/>
                        </a:rPr>
                        <a:t>“</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3844647"/>
                  </a:ext>
                </a:extLst>
              </a:tr>
              <a:tr h="365760">
                <a:tc>
                  <a:txBody>
                    <a:bodyPr/>
                    <a:lstStyle/>
                    <a:p>
                      <a:pPr marL="0" marR="0" algn="r">
                        <a:lnSpc>
                          <a:spcPct val="95000"/>
                        </a:lnSpc>
                        <a:buNone/>
                      </a:pPr>
                      <a:r>
                        <a:rPr lang="es-es" sz="1800" b="1" kern="1200">
                          <a:solidFill>
                            <a:srgbClr val="97FFC6"/>
                          </a:solidFill>
                          <a:latin typeface="Segoe UI Semibold" panose="020B0702040204020203" pitchFamily="34" charset="0"/>
                          <a:ea typeface="+mn-ea"/>
                          <a:cs typeface="Segoe UI Semibold" panose="020B0702040204020203" pitchFamily="34" charset="0"/>
                        </a:rPr>
                        <a:t>Contexto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a:t>
                      </a:r>
                      <a:r>
                        <a:rPr lang="es-es" sz="1800" kern="100" dirty="0">
                          <a:solidFill>
                            <a:schemeClr val="bg1"/>
                          </a:solidFill>
                          <a:effectLst/>
                        </a:rPr>
                        <a:t>Soy nuevo en el desarrollo de software</a:t>
                      </a:r>
                      <a:r>
                        <a:rPr lang="es-ES" sz="1800" kern="100" dirty="0">
                          <a:solidFill>
                            <a:schemeClr val="bg1"/>
                          </a:solidFill>
                          <a:effectLst/>
                        </a:rPr>
                        <a:t>“</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7862509"/>
                  </a:ext>
                </a:extLst>
              </a:tr>
              <a:tr h="365760">
                <a:tc>
                  <a:txBody>
                    <a:bodyPr/>
                    <a:lstStyle/>
                    <a:p>
                      <a:pPr marL="0" marR="0" algn="r">
                        <a:lnSpc>
                          <a:spcPct val="95000"/>
                        </a:lnSpc>
                        <a:buNone/>
                      </a:pPr>
                      <a:r>
                        <a:rPr lang="es-es" sz="1800" b="1" kern="1200">
                          <a:solidFill>
                            <a:srgbClr val="FF93F2"/>
                          </a:solidFill>
                          <a:latin typeface="Segoe UI Semibold" panose="020B0702040204020203" pitchFamily="34" charset="0"/>
                          <a:ea typeface="+mn-ea"/>
                          <a:cs typeface="Segoe UI Semibold" panose="020B0702040204020203" pitchFamily="34" charset="0"/>
                        </a:rPr>
                        <a:t>Fuente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 </a:t>
                      </a:r>
                      <a:r>
                        <a:rPr lang="es-ES" sz="1800" kern="100" dirty="0">
                          <a:solidFill>
                            <a:schemeClr val="bg1"/>
                          </a:solidFill>
                          <a:effectLst/>
                        </a:rPr>
                        <a:t>“</a:t>
                      </a:r>
                      <a:r>
                        <a:rPr lang="es-es" sz="1800" kern="100" dirty="0">
                          <a:solidFill>
                            <a:schemeClr val="bg1"/>
                          </a:solidFill>
                          <a:effectLst/>
                        </a:rPr>
                        <a:t>Trabajo en un proyecto de Python</a:t>
                      </a:r>
                      <a:r>
                        <a:rPr lang="es-ES" sz="1800" kern="100" dirty="0">
                          <a:solidFill>
                            <a:schemeClr val="bg1"/>
                          </a:solidFill>
                          <a:effectLst/>
                        </a:rPr>
                        <a:t>“</a:t>
                      </a:r>
                      <a:r>
                        <a:rPr lang="es-es" sz="1800" kern="100" dirty="0">
                          <a:solidFill>
                            <a:schemeClr val="bg1"/>
                          </a:solidFill>
                          <a:effectLst/>
                        </a:rPr>
                        <a:t> </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013931"/>
                  </a:ext>
                </a:extLst>
              </a:tr>
              <a:tr h="365760">
                <a:tc>
                  <a:txBody>
                    <a:bodyPr/>
                    <a:lstStyle/>
                    <a:p>
                      <a:pPr marL="0" marR="0" algn="r">
                        <a:lnSpc>
                          <a:spcPct val="95000"/>
                        </a:lnSpc>
                        <a:buNone/>
                      </a:pPr>
                      <a:r>
                        <a:rPr lang="es-es" sz="1800" b="1" kern="1200">
                          <a:solidFill>
                            <a:srgbClr val="FFCE93"/>
                          </a:solidFill>
                          <a:latin typeface="Segoe UI Semibold" panose="020B0702040204020203" pitchFamily="34" charset="0"/>
                          <a:ea typeface="+mn-ea"/>
                          <a:cs typeface="Segoe UI Semibold" panose="020B0702040204020203" pitchFamily="34" charset="0"/>
                        </a:rPr>
                        <a:t>Expectativas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95000"/>
                        </a:lnSpc>
                        <a:buNone/>
                      </a:pPr>
                      <a:r>
                        <a:rPr lang="es-es" sz="1800" kern="100" dirty="0">
                          <a:solidFill>
                            <a:schemeClr val="bg1"/>
                          </a:solidFill>
                          <a:effectLst/>
                        </a:rPr>
                        <a:t> </a:t>
                      </a:r>
                      <a:r>
                        <a:rPr lang="es-ES" sz="1800" kern="100" dirty="0">
                          <a:solidFill>
                            <a:schemeClr val="bg1"/>
                          </a:solidFill>
                          <a:effectLst/>
                        </a:rPr>
                        <a:t>“</a:t>
                      </a:r>
                      <a:r>
                        <a:rPr lang="es-es" sz="1800" kern="100" dirty="0">
                          <a:solidFill>
                            <a:schemeClr val="bg1"/>
                          </a:solidFill>
                          <a:effectLst/>
                        </a:rPr>
                        <a:t>Una respuesta fácil de entender, sin términos demasiado técnicos</a:t>
                      </a:r>
                      <a:r>
                        <a:rPr lang="es-ES" sz="1800" kern="100" dirty="0">
                          <a:solidFill>
                            <a:schemeClr val="bg1"/>
                          </a:solidFill>
                          <a:effectLst/>
                        </a:rPr>
                        <a:t>“</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0431504"/>
                  </a:ext>
                </a:extLst>
              </a:tr>
              <a:tr h="182880">
                <a:tc>
                  <a:txBody>
                    <a:bodyPr/>
                    <a:lstStyle/>
                    <a:p>
                      <a:pPr marL="0" marR="0" algn="r">
                        <a:lnSpc>
                          <a:spcPct val="95000"/>
                        </a:lnSpc>
                        <a:buNone/>
                      </a:pPr>
                      <a:endParaRPr lang="en-US" sz="1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95000"/>
                        </a:lnSpc>
                        <a:spcBef>
                          <a:spcPts val="0"/>
                        </a:spcBef>
                        <a:spcAft>
                          <a:spcPts val="0"/>
                        </a:spcAft>
                        <a:buClrTx/>
                        <a:buSzTx/>
                        <a:buFontTx/>
                        <a:buNone/>
                        <a:tabLst/>
                        <a:defRPr/>
                      </a:pPr>
                      <a:endParaRPr lang="en-US" sz="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0055823"/>
                  </a:ext>
                </a:extLst>
              </a:tr>
              <a:tr h="365760">
                <a:tc>
                  <a:txBody>
                    <a:bodyPr/>
                    <a:lstStyle/>
                    <a:p>
                      <a:pPr marL="0" marR="0" algn="r">
                        <a:lnSpc>
                          <a:spcPct val="95000"/>
                        </a:lnSpc>
                        <a:buNone/>
                      </a:pPr>
                      <a:r>
                        <a:rPr lang="es-es" sz="18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rPr>
                        <a:t>Indicación: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95000"/>
                        </a:lnSpc>
                        <a:spcBef>
                          <a:spcPts val="0"/>
                        </a:spcBef>
                        <a:spcAft>
                          <a:spcPts val="0"/>
                        </a:spcAft>
                        <a:buClrTx/>
                        <a:buSzTx/>
                        <a:buFontTx/>
                        <a:buNone/>
                      </a:pPr>
                      <a:r>
                        <a:rPr lang="es-es" sz="1800" dirty="0">
                          <a:solidFill>
                            <a:schemeClr val="bg1"/>
                          </a:solidFill>
                        </a:rPr>
                        <a:t>Soy desarrollador de software principiante y estoy trabajando en un proyecto de Python.  ¿Puedes explicar cómo implementar la gestión de excepciones en Python como si tuviera cinco años?</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8696759"/>
                  </a:ext>
                </a:extLst>
              </a:tr>
            </a:tbl>
          </a:graphicData>
        </a:graphic>
      </p:graphicFrame>
    </p:spTree>
    <p:extLst>
      <p:ext uri="{BB962C8B-B14F-4D97-AF65-F5344CB8AC3E}">
        <p14:creationId xmlns:p14="http://schemas.microsoft.com/office/powerpoint/2010/main" val="32597805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0" y="2057808"/>
            <a:ext cx="8274644" cy="3323987"/>
          </a:xfrm>
          <a:prstGeom prst="rect">
            <a:avLst/>
          </a:prstGeom>
        </p:spPr>
        <p:txBody>
          <a:bodyPr wrap="square" lIns="0" tIns="45720" rIns="0" bIns="45720" anchor="t">
            <a:spAutoFit/>
          </a:bodyPr>
          <a:lstStyle/>
          <a:p>
            <a:r>
              <a:rPr lang="es-es" sz="4800" dirty="0">
                <a:gradFill flip="none">
                  <a:gsLst>
                    <a:gs pos="0">
                      <a:srgbClr val="94D8FE"/>
                    </a:gs>
                    <a:gs pos="100000">
                      <a:srgbClr val="FFFFFF"/>
                    </a:gs>
                  </a:gsLst>
                  <a:lin ang="16200000" scaled="1"/>
                  <a:tileRect/>
                </a:gradFill>
                <a:latin typeface="Segoe Sans Display Semibold"/>
                <a:cs typeface="Segoe Sans Display Semibold"/>
              </a:rPr>
              <a:t>Habilitar la IA para todos:</a:t>
            </a:r>
            <a:br>
              <a:rPr dirty="0"/>
            </a:br>
            <a:r>
              <a:rPr lang="es-ES" dirty="0"/>
              <a:t>procedimientos recomendados de adopción de </a:t>
            </a:r>
            <a:r>
              <a:rPr lang="es-ES" dirty="0" err="1"/>
              <a:t>Copilot</a:t>
            </a:r>
            <a:r>
              <a:rPr lang="es-ES" dirty="0"/>
              <a:t> Chat</a:t>
            </a:r>
            <a:endParaRPr lang="es-es" sz="4800" dirty="0">
              <a:gradFill flip="none">
                <a:gsLst>
                  <a:gs pos="0">
                    <a:srgbClr val="94D8FE"/>
                  </a:gs>
                  <a:gs pos="100000">
                    <a:srgbClr val="FFFFFF"/>
                  </a:gs>
                </a:gsLst>
                <a:lin ang="16200000" scaled="1"/>
                <a:tileRect/>
              </a:gradFill>
              <a:latin typeface="Segoe Sans Display Semibold"/>
              <a:cs typeface="Segoe Sans Display Semibold"/>
            </a:endParaRPr>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BC362BED-173A-4806-D0B4-F67122B23B33}"/>
              </a:ext>
            </a:extLst>
          </p:cNvPr>
          <p:cNvSpPr txBox="1">
            <a:spLocks/>
          </p:cNvSpPr>
          <p:nvPr/>
        </p:nvSpPr>
        <p:spPr>
          <a:xfrm>
            <a:off x="599781" y="531410"/>
            <a:ext cx="11018520"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s-es" dirty="0"/>
              <a:t>Iterar en lugar de acertar</a:t>
            </a:r>
          </a:p>
        </p:txBody>
      </p:sp>
      <p:sp>
        <p:nvSpPr>
          <p:cNvPr id="5" name="Rectangle: Rounded Corners 6">
            <a:extLst>
              <a:ext uri="{FF2B5EF4-FFF2-40B4-BE49-F238E27FC236}">
                <a16:creationId xmlns:a16="http://schemas.microsoft.com/office/drawing/2014/main" id="{3B5564CF-2562-1C40-DFAD-A61A26E6E610}"/>
              </a:ext>
              <a:ext uri="{C183D7F6-B498-43B3-948B-1728B52AA6E4}">
                <adec:decorative xmlns:adec="http://schemas.microsoft.com/office/drawing/2017/decorative" val="1"/>
              </a:ext>
            </a:extLst>
          </p:cNvPr>
          <p:cNvSpPr/>
          <p:nvPr/>
        </p:nvSpPr>
        <p:spPr bwMode="auto">
          <a:xfrm>
            <a:off x="3367748" y="1523843"/>
            <a:ext cx="8127566" cy="4371860"/>
          </a:xfrm>
          <a:prstGeom prst="roundRect">
            <a:avLst>
              <a:gd name="adj" fmla="val 4396"/>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2">
            <a:extLst>
              <a:ext uri="{FF2B5EF4-FFF2-40B4-BE49-F238E27FC236}">
                <a16:creationId xmlns:a16="http://schemas.microsoft.com/office/drawing/2014/main" id="{7810EDD5-A5F8-4C3C-03A3-BBBE35F83748}"/>
              </a:ext>
            </a:extLst>
          </p:cNvPr>
          <p:cNvSpPr/>
          <p:nvPr/>
        </p:nvSpPr>
        <p:spPr bwMode="auto">
          <a:xfrm>
            <a:off x="3248297" y="1317800"/>
            <a:ext cx="3682026" cy="366688"/>
          </a:xfrm>
          <a:prstGeom prst="roundRect">
            <a:avLst>
              <a:gd name="adj" fmla="val 50000"/>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Sigue la conversación</a:t>
            </a:r>
          </a:p>
        </p:txBody>
      </p:sp>
      <p:sp>
        <p:nvSpPr>
          <p:cNvPr id="7" name="Rectangle 6">
            <a:extLst>
              <a:ext uri="{FF2B5EF4-FFF2-40B4-BE49-F238E27FC236}">
                <a16:creationId xmlns:a16="http://schemas.microsoft.com/office/drawing/2014/main" id="{2EC2C263-0702-2B98-B9EF-279ECB3AFFF3}"/>
              </a:ext>
            </a:extLst>
          </p:cNvPr>
          <p:cNvSpPr/>
          <p:nvPr/>
        </p:nvSpPr>
        <p:spPr bwMode="auto">
          <a:xfrm>
            <a:off x="4511773" y="2113058"/>
            <a:ext cx="3216839" cy="8875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7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Generación de ideas de contenido</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Comienza con solicitudes más generales y, luego, proporciona detalles específicos sobre el contenido.</a:t>
            </a:r>
            <a:r>
              <a:rPr kumimoji="0" lang="es-es" sz="11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 </a:t>
            </a:r>
          </a:p>
        </p:txBody>
      </p:sp>
      <p:sp>
        <p:nvSpPr>
          <p:cNvPr id="8" name="Rectangle 7">
            <a:extLst>
              <a:ext uri="{FF2B5EF4-FFF2-40B4-BE49-F238E27FC236}">
                <a16:creationId xmlns:a16="http://schemas.microsoft.com/office/drawing/2014/main" id="{AC4FAE39-A116-BFBC-C409-1C11529DB8A3}"/>
              </a:ext>
            </a:extLst>
          </p:cNvPr>
          <p:cNvSpPr/>
          <p:nvPr/>
        </p:nvSpPr>
        <p:spPr bwMode="auto">
          <a:xfrm>
            <a:off x="4511774" y="3147045"/>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7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Ayuda para contar historias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Pídele a </a:t>
            </a:r>
            <a:r>
              <a:rPr kumimoji="0" lang="es-es" sz="1100" b="0" i="0" u="none" strike="noStrike" kern="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Copilot</a:t>
            </a: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que escriba una historia </a:t>
            </a:r>
            <a:b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y, luego, para guiarlo, dale detalles más específicos y pertinentes.</a:t>
            </a:r>
          </a:p>
        </p:txBody>
      </p:sp>
      <p:sp>
        <p:nvSpPr>
          <p:cNvPr id="9" name="Rectangle 8">
            <a:extLst>
              <a:ext uri="{FF2B5EF4-FFF2-40B4-BE49-F238E27FC236}">
                <a16:creationId xmlns:a16="http://schemas.microsoft.com/office/drawing/2014/main" id="{78B71D44-D8E4-E539-D6E5-96649D8463C4}"/>
              </a:ext>
            </a:extLst>
          </p:cNvPr>
          <p:cNvSpPr/>
          <p:nvPr/>
        </p:nvSpPr>
        <p:spPr bwMode="auto">
          <a:xfrm flipH="1">
            <a:off x="8388174" y="2062246"/>
            <a:ext cx="2828000" cy="938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7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Obtención de información</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Pide un resumen de un archivo concreto y, luego, haz preguntas pertinentes para obtener información más detallada.</a:t>
            </a:r>
          </a:p>
        </p:txBody>
      </p:sp>
      <p:sp>
        <p:nvSpPr>
          <p:cNvPr id="10" name="Rectangle 9">
            <a:extLst>
              <a:ext uri="{FF2B5EF4-FFF2-40B4-BE49-F238E27FC236}">
                <a16:creationId xmlns:a16="http://schemas.microsoft.com/office/drawing/2014/main" id="{830FDD2F-3613-B344-F930-EB6A0DF68722}"/>
              </a:ext>
            </a:extLst>
          </p:cNvPr>
          <p:cNvSpPr/>
          <p:nvPr/>
        </p:nvSpPr>
        <p:spPr bwMode="auto">
          <a:xfrm flipH="1">
            <a:off x="8388174" y="3204905"/>
            <a:ext cx="2828000" cy="11473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7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Traducción de idiomas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Pregúntale a </a:t>
            </a:r>
            <a:r>
              <a:rPr kumimoji="0" lang="es-es" sz="1100" b="0" i="0" u="none" strike="noStrike" kern="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Copilot</a:t>
            </a: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que traduzca una frase </a:t>
            </a:r>
            <a:b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 uno de los idiomas disponibles, luego pide más contexto o un dialecto regional.</a:t>
            </a:r>
          </a:p>
        </p:txBody>
      </p:sp>
      <p:sp>
        <p:nvSpPr>
          <p:cNvPr id="11" name="Rectangle 10">
            <a:extLst>
              <a:ext uri="{FF2B5EF4-FFF2-40B4-BE49-F238E27FC236}">
                <a16:creationId xmlns:a16="http://schemas.microsoft.com/office/drawing/2014/main" id="{2BA0911B-B091-281F-C605-44E8D98F198C}"/>
              </a:ext>
            </a:extLst>
          </p:cNvPr>
          <p:cNvSpPr/>
          <p:nvPr/>
        </p:nvSpPr>
        <p:spPr bwMode="auto">
          <a:xfrm flipH="1">
            <a:off x="4509505" y="4222927"/>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7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Resolución de problemas técnicos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s-e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Presenta un problema técnico, luego delimítalo o pide orientación paso a paso.</a:t>
            </a:r>
          </a:p>
        </p:txBody>
      </p:sp>
      <p:sp>
        <p:nvSpPr>
          <p:cNvPr id="12" name="Graphic 123">
            <a:extLst>
              <a:ext uri="{FF2B5EF4-FFF2-40B4-BE49-F238E27FC236}">
                <a16:creationId xmlns:a16="http://schemas.microsoft.com/office/drawing/2014/main" id="{C0F2EFAE-4871-072D-15D0-448114B0BADD}"/>
              </a:ext>
              <a:ext uri="{C183D7F6-B498-43B3-948B-1728B52AA6E4}">
                <adec:decorative xmlns:adec="http://schemas.microsoft.com/office/drawing/2017/decorative" val="1"/>
              </a:ext>
            </a:extLst>
          </p:cNvPr>
          <p:cNvSpPr>
            <a:spLocks noChangeAspect="1"/>
          </p:cNvSpPr>
          <p:nvPr/>
        </p:nvSpPr>
        <p:spPr>
          <a:xfrm>
            <a:off x="3939454" y="4318855"/>
            <a:ext cx="311683" cy="353988"/>
          </a:xfrm>
          <a:custGeom>
            <a:avLst/>
            <a:gdLst>
              <a:gd name="connsiteX0" fmla="*/ 235922 w 387153"/>
              <a:gd name="connsiteY0" fmla="*/ 0 h 483941"/>
              <a:gd name="connsiteX1" fmla="*/ 151232 w 387153"/>
              <a:gd name="connsiteY1" fmla="*/ 0 h 483941"/>
              <a:gd name="connsiteX2" fmla="*/ 97127 w 387153"/>
              <a:gd name="connsiteY2" fmla="*/ 48394 h 483941"/>
              <a:gd name="connsiteX3" fmla="*/ 54443 w 387153"/>
              <a:gd name="connsiteY3" fmla="*/ 48394 h 483941"/>
              <a:gd name="connsiteX4" fmla="*/ 0 w 387153"/>
              <a:gd name="connsiteY4" fmla="*/ 102838 h 483941"/>
              <a:gd name="connsiteX5" fmla="*/ 0 w 387153"/>
              <a:gd name="connsiteY5" fmla="*/ 429498 h 483941"/>
              <a:gd name="connsiteX6" fmla="*/ 54443 w 387153"/>
              <a:gd name="connsiteY6" fmla="*/ 483942 h 483941"/>
              <a:gd name="connsiteX7" fmla="*/ 332710 w 387153"/>
              <a:gd name="connsiteY7" fmla="*/ 483942 h 483941"/>
              <a:gd name="connsiteX8" fmla="*/ 387153 w 387153"/>
              <a:gd name="connsiteY8" fmla="*/ 429498 h 483941"/>
              <a:gd name="connsiteX9" fmla="*/ 387153 w 387153"/>
              <a:gd name="connsiteY9" fmla="*/ 102838 h 483941"/>
              <a:gd name="connsiteX10" fmla="*/ 332710 w 387153"/>
              <a:gd name="connsiteY10" fmla="*/ 48394 h 483941"/>
              <a:gd name="connsiteX11" fmla="*/ 290026 w 387153"/>
              <a:gd name="connsiteY11" fmla="*/ 48394 h 483941"/>
              <a:gd name="connsiteX12" fmla="*/ 235922 w 387153"/>
              <a:gd name="connsiteY12" fmla="*/ 0 h 483941"/>
              <a:gd name="connsiteX13" fmla="*/ 151232 w 387153"/>
              <a:gd name="connsiteY13" fmla="*/ 36296 h 483941"/>
              <a:gd name="connsiteX14" fmla="*/ 235922 w 387153"/>
              <a:gd name="connsiteY14" fmla="*/ 36296 h 483941"/>
              <a:gd name="connsiteX15" fmla="*/ 254069 w 387153"/>
              <a:gd name="connsiteY15" fmla="*/ 54443 h 483941"/>
              <a:gd name="connsiteX16" fmla="*/ 235922 w 387153"/>
              <a:gd name="connsiteY16" fmla="*/ 72591 h 483941"/>
              <a:gd name="connsiteX17" fmla="*/ 151232 w 387153"/>
              <a:gd name="connsiteY17" fmla="*/ 72591 h 483941"/>
              <a:gd name="connsiteX18" fmla="*/ 133084 w 387153"/>
              <a:gd name="connsiteY18" fmla="*/ 54443 h 483941"/>
              <a:gd name="connsiteX19" fmla="*/ 151232 w 387153"/>
              <a:gd name="connsiteY19" fmla="*/ 36296 h 483941"/>
              <a:gd name="connsiteX20" fmla="*/ 321337 w 387153"/>
              <a:gd name="connsiteY20" fmla="*/ 162604 h 483941"/>
              <a:gd name="connsiteX21" fmla="*/ 321337 w 387153"/>
              <a:gd name="connsiteY21" fmla="*/ 188253 h 483941"/>
              <a:gd name="connsiteX22" fmla="*/ 272943 w 387153"/>
              <a:gd name="connsiteY22" fmla="*/ 236647 h 483941"/>
              <a:gd name="connsiteX23" fmla="*/ 247294 w 387153"/>
              <a:gd name="connsiteY23" fmla="*/ 236647 h 483941"/>
              <a:gd name="connsiteX24" fmla="*/ 223097 w 387153"/>
              <a:gd name="connsiteY24" fmla="*/ 212450 h 483941"/>
              <a:gd name="connsiteX25" fmla="*/ 222192 w 387153"/>
              <a:gd name="connsiteY25" fmla="*/ 186801 h 483941"/>
              <a:gd name="connsiteX26" fmla="*/ 247841 w 387153"/>
              <a:gd name="connsiteY26" fmla="*/ 185896 h 483941"/>
              <a:gd name="connsiteX27" fmla="*/ 248746 w 387153"/>
              <a:gd name="connsiteY27" fmla="*/ 186801 h 483941"/>
              <a:gd name="connsiteX28" fmla="*/ 260119 w 387153"/>
              <a:gd name="connsiteY28" fmla="*/ 198174 h 483941"/>
              <a:gd name="connsiteX29" fmla="*/ 295688 w 387153"/>
              <a:gd name="connsiteY29" fmla="*/ 162604 h 483941"/>
              <a:gd name="connsiteX30" fmla="*/ 321337 w 387153"/>
              <a:gd name="connsiteY30" fmla="*/ 162604 h 483941"/>
              <a:gd name="connsiteX31" fmla="*/ 321337 w 387153"/>
              <a:gd name="connsiteY31" fmla="*/ 321337 h 483941"/>
              <a:gd name="connsiteX32" fmla="*/ 272943 w 387153"/>
              <a:gd name="connsiteY32" fmla="*/ 369731 h 483941"/>
              <a:gd name="connsiteX33" fmla="*/ 247294 w 387153"/>
              <a:gd name="connsiteY33" fmla="*/ 369731 h 483941"/>
              <a:gd name="connsiteX34" fmla="*/ 223097 w 387153"/>
              <a:gd name="connsiteY34" fmla="*/ 345534 h 483941"/>
              <a:gd name="connsiteX35" fmla="*/ 222192 w 387153"/>
              <a:gd name="connsiteY35" fmla="*/ 319885 h 483941"/>
              <a:gd name="connsiteX36" fmla="*/ 247841 w 387153"/>
              <a:gd name="connsiteY36" fmla="*/ 318980 h 483941"/>
              <a:gd name="connsiteX37" fmla="*/ 248746 w 387153"/>
              <a:gd name="connsiteY37" fmla="*/ 319885 h 483941"/>
              <a:gd name="connsiteX38" fmla="*/ 260119 w 387153"/>
              <a:gd name="connsiteY38" fmla="*/ 331258 h 483941"/>
              <a:gd name="connsiteX39" fmla="*/ 295688 w 387153"/>
              <a:gd name="connsiteY39" fmla="*/ 295688 h 483941"/>
              <a:gd name="connsiteX40" fmla="*/ 321337 w 387153"/>
              <a:gd name="connsiteY40" fmla="*/ 294783 h 483941"/>
              <a:gd name="connsiteX41" fmla="*/ 322242 w 387153"/>
              <a:gd name="connsiteY41" fmla="*/ 320432 h 483941"/>
              <a:gd name="connsiteX42" fmla="*/ 321337 w 387153"/>
              <a:gd name="connsiteY42" fmla="*/ 321337 h 483941"/>
              <a:gd name="connsiteX43" fmla="*/ 72591 w 387153"/>
              <a:gd name="connsiteY43" fmla="*/ 199626 h 483941"/>
              <a:gd name="connsiteX44" fmla="*/ 90739 w 387153"/>
              <a:gd name="connsiteY44" fmla="*/ 181478 h 483941"/>
              <a:gd name="connsiteX45" fmla="*/ 175429 w 387153"/>
              <a:gd name="connsiteY45" fmla="*/ 181478 h 483941"/>
              <a:gd name="connsiteX46" fmla="*/ 193577 w 387153"/>
              <a:gd name="connsiteY46" fmla="*/ 199626 h 483941"/>
              <a:gd name="connsiteX47" fmla="*/ 175429 w 387153"/>
              <a:gd name="connsiteY47" fmla="*/ 217774 h 483941"/>
              <a:gd name="connsiteX48" fmla="*/ 90739 w 387153"/>
              <a:gd name="connsiteY48" fmla="*/ 217774 h 483941"/>
              <a:gd name="connsiteX49" fmla="*/ 72591 w 387153"/>
              <a:gd name="connsiteY49" fmla="*/ 199626 h 483941"/>
              <a:gd name="connsiteX50" fmla="*/ 90739 w 387153"/>
              <a:gd name="connsiteY50" fmla="*/ 314562 h 483941"/>
              <a:gd name="connsiteX51" fmla="*/ 175429 w 387153"/>
              <a:gd name="connsiteY51" fmla="*/ 314562 h 483941"/>
              <a:gd name="connsiteX52" fmla="*/ 193577 w 387153"/>
              <a:gd name="connsiteY52" fmla="*/ 332710 h 483941"/>
              <a:gd name="connsiteX53" fmla="*/ 175429 w 387153"/>
              <a:gd name="connsiteY53" fmla="*/ 350858 h 483941"/>
              <a:gd name="connsiteX54" fmla="*/ 90739 w 387153"/>
              <a:gd name="connsiteY54" fmla="*/ 350858 h 483941"/>
              <a:gd name="connsiteX55" fmla="*/ 72591 w 387153"/>
              <a:gd name="connsiteY55" fmla="*/ 332710 h 483941"/>
              <a:gd name="connsiteX56" fmla="*/ 90739 w 387153"/>
              <a:gd name="connsiteY56" fmla="*/ 314562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7153" h="483941">
                <a:moveTo>
                  <a:pt x="235922" y="0"/>
                </a:moveTo>
                <a:lnTo>
                  <a:pt x="151232" y="0"/>
                </a:lnTo>
                <a:cubicBezTo>
                  <a:pt x="123505" y="1"/>
                  <a:pt x="100208" y="20839"/>
                  <a:pt x="97127" y="48394"/>
                </a:cubicBezTo>
                <a:lnTo>
                  <a:pt x="54443" y="48394"/>
                </a:lnTo>
                <a:cubicBezTo>
                  <a:pt x="24375" y="48394"/>
                  <a:pt x="0" y="72769"/>
                  <a:pt x="0" y="102838"/>
                </a:cubicBezTo>
                <a:lnTo>
                  <a:pt x="0" y="429498"/>
                </a:lnTo>
                <a:cubicBezTo>
                  <a:pt x="0" y="459566"/>
                  <a:pt x="24375" y="483942"/>
                  <a:pt x="54443" y="483942"/>
                </a:cubicBezTo>
                <a:lnTo>
                  <a:pt x="332710" y="483942"/>
                </a:lnTo>
                <a:cubicBezTo>
                  <a:pt x="362777" y="483942"/>
                  <a:pt x="387153" y="459566"/>
                  <a:pt x="387153" y="429498"/>
                </a:cubicBezTo>
                <a:lnTo>
                  <a:pt x="387153" y="102838"/>
                </a:lnTo>
                <a:cubicBezTo>
                  <a:pt x="387153" y="72769"/>
                  <a:pt x="362777" y="48394"/>
                  <a:pt x="332710" y="48394"/>
                </a:cubicBezTo>
                <a:lnTo>
                  <a:pt x="290026" y="48394"/>
                </a:lnTo>
                <a:cubicBezTo>
                  <a:pt x="286946" y="20839"/>
                  <a:pt x="263649" y="1"/>
                  <a:pt x="235922" y="0"/>
                </a:cubicBezTo>
                <a:close/>
                <a:moveTo>
                  <a:pt x="151232" y="36296"/>
                </a:moveTo>
                <a:lnTo>
                  <a:pt x="235922" y="36296"/>
                </a:lnTo>
                <a:cubicBezTo>
                  <a:pt x="245944" y="36296"/>
                  <a:pt x="254069" y="44421"/>
                  <a:pt x="254069" y="54443"/>
                </a:cubicBezTo>
                <a:cubicBezTo>
                  <a:pt x="254069" y="64466"/>
                  <a:pt x="245944" y="72591"/>
                  <a:pt x="235922" y="72591"/>
                </a:cubicBezTo>
                <a:lnTo>
                  <a:pt x="151232" y="72591"/>
                </a:lnTo>
                <a:cubicBezTo>
                  <a:pt x="141209" y="72591"/>
                  <a:pt x="133084" y="64466"/>
                  <a:pt x="133084" y="54443"/>
                </a:cubicBezTo>
                <a:cubicBezTo>
                  <a:pt x="133084" y="44421"/>
                  <a:pt x="141209" y="36296"/>
                  <a:pt x="151232" y="36296"/>
                </a:cubicBezTo>
                <a:close/>
                <a:moveTo>
                  <a:pt x="321337" y="162604"/>
                </a:moveTo>
                <a:cubicBezTo>
                  <a:pt x="328415" y="169690"/>
                  <a:pt x="328415" y="181168"/>
                  <a:pt x="321337" y="188253"/>
                </a:cubicBezTo>
                <a:lnTo>
                  <a:pt x="272943" y="236647"/>
                </a:lnTo>
                <a:cubicBezTo>
                  <a:pt x="265858" y="243725"/>
                  <a:pt x="254379" y="243725"/>
                  <a:pt x="247294" y="236647"/>
                </a:cubicBezTo>
                <a:lnTo>
                  <a:pt x="223097" y="212450"/>
                </a:lnTo>
                <a:cubicBezTo>
                  <a:pt x="215765" y="205617"/>
                  <a:pt x="215359" y="194133"/>
                  <a:pt x="222192" y="186801"/>
                </a:cubicBezTo>
                <a:cubicBezTo>
                  <a:pt x="229025" y="179469"/>
                  <a:pt x="240507" y="179063"/>
                  <a:pt x="247841" y="185896"/>
                </a:cubicBezTo>
                <a:cubicBezTo>
                  <a:pt x="248153" y="186187"/>
                  <a:pt x="248456" y="186489"/>
                  <a:pt x="248746" y="186801"/>
                </a:cubicBezTo>
                <a:lnTo>
                  <a:pt x="260119" y="198174"/>
                </a:lnTo>
                <a:lnTo>
                  <a:pt x="295688" y="162604"/>
                </a:lnTo>
                <a:cubicBezTo>
                  <a:pt x="302773" y="155528"/>
                  <a:pt x="314252" y="155528"/>
                  <a:pt x="321337" y="162604"/>
                </a:cubicBezTo>
                <a:close/>
                <a:moveTo>
                  <a:pt x="321337" y="321337"/>
                </a:moveTo>
                <a:lnTo>
                  <a:pt x="272943" y="369731"/>
                </a:lnTo>
                <a:cubicBezTo>
                  <a:pt x="265858" y="376809"/>
                  <a:pt x="254379" y="376809"/>
                  <a:pt x="247294" y="369731"/>
                </a:cubicBezTo>
                <a:lnTo>
                  <a:pt x="223097" y="345534"/>
                </a:lnTo>
                <a:cubicBezTo>
                  <a:pt x="215765" y="338701"/>
                  <a:pt x="215359" y="327217"/>
                  <a:pt x="222192" y="319885"/>
                </a:cubicBezTo>
                <a:cubicBezTo>
                  <a:pt x="229025" y="312554"/>
                  <a:pt x="240507" y="312147"/>
                  <a:pt x="247841" y="318980"/>
                </a:cubicBezTo>
                <a:cubicBezTo>
                  <a:pt x="248153" y="319271"/>
                  <a:pt x="248456" y="319573"/>
                  <a:pt x="248746" y="319885"/>
                </a:cubicBezTo>
                <a:lnTo>
                  <a:pt x="260119" y="331258"/>
                </a:lnTo>
                <a:lnTo>
                  <a:pt x="295688" y="295688"/>
                </a:lnTo>
                <a:cubicBezTo>
                  <a:pt x="302522" y="288357"/>
                  <a:pt x="314006" y="287950"/>
                  <a:pt x="321337" y="294783"/>
                </a:cubicBezTo>
                <a:cubicBezTo>
                  <a:pt x="328669" y="301617"/>
                  <a:pt x="329076" y="313098"/>
                  <a:pt x="322242" y="320432"/>
                </a:cubicBezTo>
                <a:cubicBezTo>
                  <a:pt x="321952" y="320744"/>
                  <a:pt x="321649" y="321047"/>
                  <a:pt x="321337" y="321337"/>
                </a:cubicBezTo>
                <a:close/>
                <a:moveTo>
                  <a:pt x="72591" y="199626"/>
                </a:moveTo>
                <a:cubicBezTo>
                  <a:pt x="72591" y="189603"/>
                  <a:pt x="80716" y="181478"/>
                  <a:pt x="90739" y="181478"/>
                </a:cubicBezTo>
                <a:lnTo>
                  <a:pt x="175429" y="181478"/>
                </a:lnTo>
                <a:cubicBezTo>
                  <a:pt x="185451" y="181478"/>
                  <a:pt x="193577" y="189603"/>
                  <a:pt x="193577" y="199626"/>
                </a:cubicBezTo>
                <a:cubicBezTo>
                  <a:pt x="193577" y="209648"/>
                  <a:pt x="185451" y="217774"/>
                  <a:pt x="175429" y="217774"/>
                </a:cubicBezTo>
                <a:lnTo>
                  <a:pt x="90739" y="217774"/>
                </a:lnTo>
                <a:cubicBezTo>
                  <a:pt x="80716" y="217774"/>
                  <a:pt x="72591" y="209648"/>
                  <a:pt x="72591" y="199626"/>
                </a:cubicBezTo>
                <a:close/>
                <a:moveTo>
                  <a:pt x="90739" y="314562"/>
                </a:moveTo>
                <a:lnTo>
                  <a:pt x="175429" y="314562"/>
                </a:lnTo>
                <a:cubicBezTo>
                  <a:pt x="185451" y="314562"/>
                  <a:pt x="193577" y="322687"/>
                  <a:pt x="193577" y="332710"/>
                </a:cubicBezTo>
                <a:cubicBezTo>
                  <a:pt x="193577" y="342732"/>
                  <a:pt x="185451" y="350858"/>
                  <a:pt x="175429" y="350858"/>
                </a:cubicBezTo>
                <a:lnTo>
                  <a:pt x="90739" y="350858"/>
                </a:lnTo>
                <a:cubicBezTo>
                  <a:pt x="80716" y="350858"/>
                  <a:pt x="72591" y="342732"/>
                  <a:pt x="72591" y="332710"/>
                </a:cubicBezTo>
                <a:cubicBezTo>
                  <a:pt x="72591" y="322687"/>
                  <a:pt x="80716" y="314562"/>
                  <a:pt x="90739" y="31456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3" name="Graphic 125">
            <a:extLst>
              <a:ext uri="{FF2B5EF4-FFF2-40B4-BE49-F238E27FC236}">
                <a16:creationId xmlns:a16="http://schemas.microsoft.com/office/drawing/2014/main" id="{D5DF8FED-C48E-5F41-BD21-BB98A52D5C59}"/>
              </a:ext>
              <a:ext uri="{C183D7F6-B498-43B3-948B-1728B52AA6E4}">
                <adec:decorative xmlns:adec="http://schemas.microsoft.com/office/drawing/2017/decorative" val="1"/>
              </a:ext>
            </a:extLst>
          </p:cNvPr>
          <p:cNvSpPr>
            <a:spLocks noChangeAspect="1"/>
          </p:cNvSpPr>
          <p:nvPr/>
        </p:nvSpPr>
        <p:spPr>
          <a:xfrm>
            <a:off x="7688239" y="3291329"/>
            <a:ext cx="450874" cy="272593"/>
          </a:xfrm>
          <a:custGeom>
            <a:avLst/>
            <a:gdLst>
              <a:gd name="connsiteX0" fmla="*/ 373922 w 509132"/>
              <a:gd name="connsiteY0" fmla="*/ 31536 h 338787"/>
              <a:gd name="connsiteX1" fmla="*/ 358194 w 509132"/>
              <a:gd name="connsiteY1" fmla="*/ 1144 h 338787"/>
              <a:gd name="connsiteX2" fmla="*/ 327802 w 509132"/>
              <a:gd name="connsiteY2" fmla="*/ 16872 h 338787"/>
              <a:gd name="connsiteX3" fmla="*/ 319962 w 509132"/>
              <a:gd name="connsiteY3" fmla="*/ 49393 h 338787"/>
              <a:gd name="connsiteX4" fmla="*/ 279989 w 509132"/>
              <a:gd name="connsiteY4" fmla="*/ 48473 h 338787"/>
              <a:gd name="connsiteX5" fmla="*/ 254134 w 509132"/>
              <a:gd name="connsiteY5" fmla="*/ 70892 h 338787"/>
              <a:gd name="connsiteX6" fmla="*/ 276553 w 509132"/>
              <a:gd name="connsiteY6" fmla="*/ 96747 h 338787"/>
              <a:gd name="connsiteX7" fmla="*/ 310816 w 509132"/>
              <a:gd name="connsiteY7" fmla="*/ 97884 h 338787"/>
              <a:gd name="connsiteX8" fmla="*/ 305009 w 509132"/>
              <a:gd name="connsiteY8" fmla="*/ 138971 h 338787"/>
              <a:gd name="connsiteX9" fmla="*/ 241225 w 509132"/>
              <a:gd name="connsiteY9" fmla="*/ 204303 h 338787"/>
              <a:gd name="connsiteX10" fmla="*/ 247008 w 509132"/>
              <a:gd name="connsiteY10" fmla="*/ 298260 h 338787"/>
              <a:gd name="connsiteX11" fmla="*/ 307477 w 509132"/>
              <a:gd name="connsiteY11" fmla="*/ 312488 h 338787"/>
              <a:gd name="connsiteX12" fmla="*/ 331383 w 509132"/>
              <a:gd name="connsiteY12" fmla="*/ 304745 h 338787"/>
              <a:gd name="connsiteX13" fmla="*/ 365228 w 509132"/>
              <a:gd name="connsiteY13" fmla="*/ 309802 h 338787"/>
              <a:gd name="connsiteX14" fmla="*/ 373631 w 509132"/>
              <a:gd name="connsiteY14" fmla="*/ 282241 h 338787"/>
              <a:gd name="connsiteX15" fmla="*/ 372639 w 509132"/>
              <a:gd name="connsiteY15" fmla="*/ 279459 h 338787"/>
              <a:gd name="connsiteX16" fmla="*/ 438818 w 509132"/>
              <a:gd name="connsiteY16" fmla="*/ 181219 h 338787"/>
              <a:gd name="connsiteX17" fmla="*/ 454740 w 509132"/>
              <a:gd name="connsiteY17" fmla="*/ 202125 h 338787"/>
              <a:gd name="connsiteX18" fmla="*/ 457136 w 509132"/>
              <a:gd name="connsiteY18" fmla="*/ 248341 h 338787"/>
              <a:gd name="connsiteX19" fmla="*/ 412613 w 509132"/>
              <a:gd name="connsiteY19" fmla="*/ 292937 h 338787"/>
              <a:gd name="connsiteX20" fmla="*/ 401797 w 509132"/>
              <a:gd name="connsiteY20" fmla="*/ 325409 h 338787"/>
              <a:gd name="connsiteX21" fmla="*/ 434269 w 509132"/>
              <a:gd name="connsiteY21" fmla="*/ 336225 h 338787"/>
              <a:gd name="connsiteX22" fmla="*/ 502529 w 509132"/>
              <a:gd name="connsiteY22" fmla="*/ 265086 h 338787"/>
              <a:gd name="connsiteX23" fmla="*/ 498416 w 509132"/>
              <a:gd name="connsiteY23" fmla="*/ 181267 h 338787"/>
              <a:gd name="connsiteX24" fmla="*/ 447505 w 509132"/>
              <a:gd name="connsiteY24" fmla="*/ 128880 h 338787"/>
              <a:gd name="connsiteX25" fmla="*/ 447650 w 509132"/>
              <a:gd name="connsiteY25" fmla="*/ 120992 h 338787"/>
              <a:gd name="connsiteX26" fmla="*/ 423538 w 509132"/>
              <a:gd name="connsiteY26" fmla="*/ 96711 h 338787"/>
              <a:gd name="connsiteX27" fmla="*/ 399885 w 509132"/>
              <a:gd name="connsiteY27" fmla="*/ 115427 h 338787"/>
              <a:gd name="connsiteX28" fmla="*/ 356427 w 509132"/>
              <a:gd name="connsiteY28" fmla="*/ 118766 h 338787"/>
              <a:gd name="connsiteX29" fmla="*/ 360444 w 509132"/>
              <a:gd name="connsiteY29" fmla="*/ 95440 h 338787"/>
              <a:gd name="connsiteX30" fmla="*/ 429212 w 509132"/>
              <a:gd name="connsiteY30" fmla="*/ 83995 h 338787"/>
              <a:gd name="connsiteX31" fmla="*/ 446286 w 509132"/>
              <a:gd name="connsiteY31" fmla="*/ 54338 h 338787"/>
              <a:gd name="connsiteX32" fmla="*/ 417694 w 509132"/>
              <a:gd name="connsiteY32" fmla="*/ 37004 h 338787"/>
              <a:gd name="connsiteX33" fmla="*/ 370171 w 509132"/>
              <a:gd name="connsiteY33" fmla="*/ 45667 h 338787"/>
              <a:gd name="connsiteX34" fmla="*/ 373922 w 509132"/>
              <a:gd name="connsiteY34" fmla="*/ 31536 h 338787"/>
              <a:gd name="connsiteX35" fmla="*/ 284731 w 509132"/>
              <a:gd name="connsiteY35" fmla="*/ 225475 h 338787"/>
              <a:gd name="connsiteX36" fmla="*/ 303073 w 509132"/>
              <a:gd name="connsiteY36" fmla="*/ 200383 h 338787"/>
              <a:gd name="connsiteX37" fmla="*/ 305444 w 509132"/>
              <a:gd name="connsiteY37" fmla="*/ 223927 h 338787"/>
              <a:gd name="connsiteX38" fmla="*/ 313695 w 509132"/>
              <a:gd name="connsiteY38" fmla="*/ 259666 h 338787"/>
              <a:gd name="connsiteX39" fmla="*/ 297386 w 509132"/>
              <a:gd name="connsiteY39" fmla="*/ 265158 h 338787"/>
              <a:gd name="connsiteX40" fmla="*/ 282529 w 509132"/>
              <a:gd name="connsiteY40" fmla="*/ 265304 h 338787"/>
              <a:gd name="connsiteX41" fmla="*/ 282433 w 509132"/>
              <a:gd name="connsiteY41" fmla="*/ 265279 h 338787"/>
              <a:gd name="connsiteX42" fmla="*/ 284731 w 509132"/>
              <a:gd name="connsiteY42" fmla="*/ 225475 h 338787"/>
              <a:gd name="connsiteX43" fmla="*/ 393570 w 509132"/>
              <a:gd name="connsiteY43" fmla="*/ 163482 h 338787"/>
              <a:gd name="connsiteX44" fmla="*/ 355629 w 509132"/>
              <a:gd name="connsiteY44" fmla="*/ 229540 h 338787"/>
              <a:gd name="connsiteX45" fmla="*/ 353330 w 509132"/>
              <a:gd name="connsiteY45" fmla="*/ 216837 h 338787"/>
              <a:gd name="connsiteX46" fmla="*/ 351201 w 509132"/>
              <a:gd name="connsiteY46" fmla="*/ 170766 h 338787"/>
              <a:gd name="connsiteX47" fmla="*/ 353621 w 509132"/>
              <a:gd name="connsiteY47" fmla="*/ 169894 h 338787"/>
              <a:gd name="connsiteX48" fmla="*/ 393570 w 509132"/>
              <a:gd name="connsiteY48" fmla="*/ 163482 h 338787"/>
              <a:gd name="connsiteX49" fmla="*/ 393570 w 509132"/>
              <a:gd name="connsiteY49" fmla="*/ 163482 h 338787"/>
              <a:gd name="connsiteX50" fmla="*/ 353621 w 509132"/>
              <a:gd name="connsiteY50" fmla="*/ 169894 h 338787"/>
              <a:gd name="connsiteX51" fmla="*/ 393570 w 509132"/>
              <a:gd name="connsiteY51" fmla="*/ 163482 h 338787"/>
              <a:gd name="connsiteX52" fmla="*/ 146058 w 509132"/>
              <a:gd name="connsiteY52" fmla="*/ 55418 h 338787"/>
              <a:gd name="connsiteX53" fmla="*/ 38236 w 509132"/>
              <a:gd name="connsiteY53" fmla="*/ 63427 h 338787"/>
              <a:gd name="connsiteX54" fmla="*/ 27136 w 509132"/>
              <a:gd name="connsiteY54" fmla="*/ 95797 h 338787"/>
              <a:gd name="connsiteX55" fmla="*/ 58755 w 509132"/>
              <a:gd name="connsiteY55" fmla="*/ 107248 h 338787"/>
              <a:gd name="connsiteX56" fmla="*/ 132532 w 509132"/>
              <a:gd name="connsiteY56" fmla="*/ 101876 h 338787"/>
              <a:gd name="connsiteX57" fmla="*/ 149228 w 509132"/>
              <a:gd name="connsiteY57" fmla="*/ 110829 h 338787"/>
              <a:gd name="connsiteX58" fmla="*/ 155446 w 509132"/>
              <a:gd name="connsiteY58" fmla="*/ 121815 h 338787"/>
              <a:gd name="connsiteX59" fmla="*/ 157624 w 509132"/>
              <a:gd name="connsiteY59" fmla="*/ 138511 h 338787"/>
              <a:gd name="connsiteX60" fmla="*/ 144195 w 509132"/>
              <a:gd name="connsiteY60" fmla="*/ 135680 h 338787"/>
              <a:gd name="connsiteX61" fmla="*/ 41067 w 509132"/>
              <a:gd name="connsiteY61" fmla="*/ 151166 h 338787"/>
              <a:gd name="connsiteX62" fmla="*/ 367 w 509132"/>
              <a:gd name="connsiteY62" fmla="*/ 234597 h 338787"/>
              <a:gd name="connsiteX63" fmla="*/ 62602 w 509132"/>
              <a:gd name="connsiteY63" fmla="*/ 310479 h 338787"/>
              <a:gd name="connsiteX64" fmla="*/ 156414 w 509132"/>
              <a:gd name="connsiteY64" fmla="*/ 298212 h 338787"/>
              <a:gd name="connsiteX65" fmla="*/ 158350 w 509132"/>
              <a:gd name="connsiteY65" fmla="*/ 297244 h 338787"/>
              <a:gd name="connsiteX66" fmla="*/ 188354 w 509132"/>
              <a:gd name="connsiteY66" fmla="*/ 313698 h 338787"/>
              <a:gd name="connsiteX67" fmla="*/ 205776 w 509132"/>
              <a:gd name="connsiteY67" fmla="*/ 290444 h 338787"/>
              <a:gd name="connsiteX68" fmla="*/ 205776 w 509132"/>
              <a:gd name="connsiteY68" fmla="*/ 157288 h 338787"/>
              <a:gd name="connsiteX69" fmla="*/ 205897 w 509132"/>
              <a:gd name="connsiteY69" fmla="*/ 152448 h 338787"/>
              <a:gd name="connsiteX70" fmla="*/ 201832 w 509132"/>
              <a:gd name="connsiteY70" fmla="*/ 107974 h 338787"/>
              <a:gd name="connsiteX71" fmla="*/ 183563 w 509132"/>
              <a:gd name="connsiteY71" fmla="*/ 76760 h 338787"/>
              <a:gd name="connsiteX72" fmla="*/ 146131 w 509132"/>
              <a:gd name="connsiteY72" fmla="*/ 55442 h 338787"/>
              <a:gd name="connsiteX73" fmla="*/ 146058 w 509132"/>
              <a:gd name="connsiteY73" fmla="*/ 55442 h 338787"/>
              <a:gd name="connsiteX74" fmla="*/ 135919 w 509132"/>
              <a:gd name="connsiteY74" fmla="*/ 183372 h 338787"/>
              <a:gd name="connsiteX75" fmla="*/ 157382 w 509132"/>
              <a:gd name="connsiteY75" fmla="*/ 188744 h 338787"/>
              <a:gd name="connsiteX76" fmla="*/ 157382 w 509132"/>
              <a:gd name="connsiteY76" fmla="*/ 241905 h 338787"/>
              <a:gd name="connsiteX77" fmla="*/ 135484 w 509132"/>
              <a:gd name="connsiteY77" fmla="*/ 254584 h 338787"/>
              <a:gd name="connsiteX78" fmla="*/ 75644 w 509132"/>
              <a:gd name="connsiteY78" fmla="*/ 263876 h 338787"/>
              <a:gd name="connsiteX79" fmla="*/ 48568 w 509132"/>
              <a:gd name="connsiteY79" fmla="*/ 230266 h 338787"/>
              <a:gd name="connsiteX80" fmla="*/ 64707 w 509132"/>
              <a:gd name="connsiteY80" fmla="*/ 193414 h 338787"/>
              <a:gd name="connsiteX81" fmla="*/ 135919 w 509132"/>
              <a:gd name="connsiteY81" fmla="*/ 183372 h 33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9132" h="338787">
                <a:moveTo>
                  <a:pt x="373922" y="31536"/>
                </a:moveTo>
                <a:cubicBezTo>
                  <a:pt x="377970" y="18800"/>
                  <a:pt x="370929" y="5193"/>
                  <a:pt x="358194" y="1144"/>
                </a:cubicBezTo>
                <a:cubicBezTo>
                  <a:pt x="345459" y="-2905"/>
                  <a:pt x="331850" y="4136"/>
                  <a:pt x="327802" y="16872"/>
                </a:cubicBezTo>
                <a:cubicBezTo>
                  <a:pt x="324802" y="26285"/>
                  <a:pt x="322092" y="38625"/>
                  <a:pt x="319962" y="49393"/>
                </a:cubicBezTo>
                <a:cubicBezTo>
                  <a:pt x="306291" y="49683"/>
                  <a:pt x="292862" y="49393"/>
                  <a:pt x="279989" y="48473"/>
                </a:cubicBezTo>
                <a:cubicBezTo>
                  <a:pt x="266659" y="47525"/>
                  <a:pt x="255083" y="57562"/>
                  <a:pt x="254134" y="70892"/>
                </a:cubicBezTo>
                <a:cubicBezTo>
                  <a:pt x="253186" y="84222"/>
                  <a:pt x="263223" y="95798"/>
                  <a:pt x="276553" y="96747"/>
                </a:cubicBezTo>
                <a:cubicBezTo>
                  <a:pt x="287683" y="97521"/>
                  <a:pt x="299153" y="97908"/>
                  <a:pt x="310816" y="97884"/>
                </a:cubicBezTo>
                <a:cubicBezTo>
                  <a:pt x="308423" y="111511"/>
                  <a:pt x="306487" y="125214"/>
                  <a:pt x="305009" y="138971"/>
                </a:cubicBezTo>
                <a:cubicBezTo>
                  <a:pt x="274448" y="156296"/>
                  <a:pt x="253178" y="179718"/>
                  <a:pt x="241225" y="204303"/>
                </a:cubicBezTo>
                <a:cubicBezTo>
                  <a:pt x="226126" y="235348"/>
                  <a:pt x="224287" y="273434"/>
                  <a:pt x="247008" y="298260"/>
                </a:cubicBezTo>
                <a:cubicBezTo>
                  <a:pt x="263341" y="316069"/>
                  <a:pt x="288240" y="316601"/>
                  <a:pt x="307477" y="312488"/>
                </a:cubicBezTo>
                <a:cubicBezTo>
                  <a:pt x="315268" y="310842"/>
                  <a:pt x="323302" y="308229"/>
                  <a:pt x="331383" y="304745"/>
                </a:cubicBezTo>
                <a:cubicBezTo>
                  <a:pt x="339332" y="315486"/>
                  <a:pt x="354484" y="317751"/>
                  <a:pt x="365228" y="309802"/>
                </a:cubicBezTo>
                <a:cubicBezTo>
                  <a:pt x="373789" y="303465"/>
                  <a:pt x="377201" y="292276"/>
                  <a:pt x="373631" y="282241"/>
                </a:cubicBezTo>
                <a:cubicBezTo>
                  <a:pt x="373305" y="281312"/>
                  <a:pt x="372973" y="280386"/>
                  <a:pt x="372639" y="279459"/>
                </a:cubicBezTo>
                <a:cubicBezTo>
                  <a:pt x="403960" y="254006"/>
                  <a:pt x="426996" y="219808"/>
                  <a:pt x="438818" y="181219"/>
                </a:cubicBezTo>
                <a:cubicBezTo>
                  <a:pt x="445739" y="187292"/>
                  <a:pt x="451086" y="194527"/>
                  <a:pt x="454740" y="202125"/>
                </a:cubicBezTo>
                <a:cubicBezTo>
                  <a:pt x="461612" y="216498"/>
                  <a:pt x="462822" y="232879"/>
                  <a:pt x="457136" y="248341"/>
                </a:cubicBezTo>
                <a:cubicBezTo>
                  <a:pt x="451474" y="263658"/>
                  <a:pt x="438262" y="280112"/>
                  <a:pt x="412613" y="292937"/>
                </a:cubicBezTo>
                <a:cubicBezTo>
                  <a:pt x="400660" y="298916"/>
                  <a:pt x="395818" y="313456"/>
                  <a:pt x="401797" y="325409"/>
                </a:cubicBezTo>
                <a:cubicBezTo>
                  <a:pt x="407776" y="337362"/>
                  <a:pt x="422316" y="342204"/>
                  <a:pt x="434269" y="336225"/>
                </a:cubicBezTo>
                <a:cubicBezTo>
                  <a:pt x="469113" y="318803"/>
                  <a:pt x="491979" y="293687"/>
                  <a:pt x="502529" y="265086"/>
                </a:cubicBezTo>
                <a:cubicBezTo>
                  <a:pt x="512591" y="237745"/>
                  <a:pt x="511105" y="207492"/>
                  <a:pt x="498416" y="181267"/>
                </a:cubicBezTo>
                <a:cubicBezTo>
                  <a:pt x="487590" y="158735"/>
                  <a:pt x="469718" y="140344"/>
                  <a:pt x="447505" y="128880"/>
                </a:cubicBezTo>
                <a:cubicBezTo>
                  <a:pt x="447602" y="126315"/>
                  <a:pt x="447650" y="123654"/>
                  <a:pt x="447650" y="120992"/>
                </a:cubicBezTo>
                <a:cubicBezTo>
                  <a:pt x="447696" y="107629"/>
                  <a:pt x="436902" y="96758"/>
                  <a:pt x="423538" y="96711"/>
                </a:cubicBezTo>
                <a:cubicBezTo>
                  <a:pt x="412255" y="96672"/>
                  <a:pt x="402441" y="104436"/>
                  <a:pt x="399885" y="115427"/>
                </a:cubicBezTo>
                <a:cubicBezTo>
                  <a:pt x="385314" y="114341"/>
                  <a:pt x="370663" y="115466"/>
                  <a:pt x="356427" y="118766"/>
                </a:cubicBezTo>
                <a:cubicBezTo>
                  <a:pt x="357565" y="111386"/>
                  <a:pt x="358895" y="103619"/>
                  <a:pt x="360444" y="95440"/>
                </a:cubicBezTo>
                <a:cubicBezTo>
                  <a:pt x="383610" y="93271"/>
                  <a:pt x="406593" y="89446"/>
                  <a:pt x="429212" y="83995"/>
                </a:cubicBezTo>
                <a:cubicBezTo>
                  <a:pt x="442116" y="80520"/>
                  <a:pt x="449760" y="67242"/>
                  <a:pt x="446286" y="54338"/>
                </a:cubicBezTo>
                <a:cubicBezTo>
                  <a:pt x="442920" y="41846"/>
                  <a:pt x="430325" y="34210"/>
                  <a:pt x="417694" y="37004"/>
                </a:cubicBezTo>
                <a:cubicBezTo>
                  <a:pt x="402644" y="40682"/>
                  <a:pt x="386577" y="43586"/>
                  <a:pt x="370171" y="45667"/>
                </a:cubicBezTo>
                <a:cubicBezTo>
                  <a:pt x="371333" y="40634"/>
                  <a:pt x="372591" y="35770"/>
                  <a:pt x="373922" y="31536"/>
                </a:cubicBezTo>
                <a:close/>
                <a:moveTo>
                  <a:pt x="284731" y="225475"/>
                </a:moveTo>
                <a:cubicBezTo>
                  <a:pt x="288748" y="217248"/>
                  <a:pt x="294749" y="208610"/>
                  <a:pt x="303073" y="200383"/>
                </a:cubicBezTo>
                <a:cubicBezTo>
                  <a:pt x="303557" y="208803"/>
                  <a:pt x="304355" y="216595"/>
                  <a:pt x="305444" y="223927"/>
                </a:cubicBezTo>
                <a:cubicBezTo>
                  <a:pt x="307452" y="237477"/>
                  <a:pt x="310453" y="249285"/>
                  <a:pt x="313695" y="259666"/>
                </a:cubicBezTo>
                <a:cubicBezTo>
                  <a:pt x="308466" y="262061"/>
                  <a:pt x="303000" y="263900"/>
                  <a:pt x="297386" y="265158"/>
                </a:cubicBezTo>
                <a:cubicBezTo>
                  <a:pt x="287006" y="267384"/>
                  <a:pt x="283159" y="265618"/>
                  <a:pt x="282529" y="265304"/>
                </a:cubicBezTo>
                <a:lnTo>
                  <a:pt x="282433" y="265279"/>
                </a:lnTo>
                <a:cubicBezTo>
                  <a:pt x="278513" y="260609"/>
                  <a:pt x="274472" y="246551"/>
                  <a:pt x="284731" y="225475"/>
                </a:cubicBezTo>
                <a:close/>
                <a:moveTo>
                  <a:pt x="393570" y="163482"/>
                </a:moveTo>
                <a:cubicBezTo>
                  <a:pt x="386657" y="188333"/>
                  <a:pt x="373610" y="211046"/>
                  <a:pt x="355629" y="229540"/>
                </a:cubicBezTo>
                <a:cubicBezTo>
                  <a:pt x="354717" y="225332"/>
                  <a:pt x="353950" y="221095"/>
                  <a:pt x="353330" y="216837"/>
                </a:cubicBezTo>
                <a:cubicBezTo>
                  <a:pt x="351196" y="201578"/>
                  <a:pt x="350485" y="186155"/>
                  <a:pt x="351201" y="170766"/>
                </a:cubicBezTo>
                <a:cubicBezTo>
                  <a:pt x="351999" y="170451"/>
                  <a:pt x="352822" y="170185"/>
                  <a:pt x="353621" y="169894"/>
                </a:cubicBezTo>
                <a:lnTo>
                  <a:pt x="393570" y="163482"/>
                </a:lnTo>
                <a:close/>
                <a:moveTo>
                  <a:pt x="393570" y="163482"/>
                </a:moveTo>
                <a:lnTo>
                  <a:pt x="353621" y="169894"/>
                </a:lnTo>
                <a:cubicBezTo>
                  <a:pt x="368187" y="164765"/>
                  <a:pt x="381568" y="162877"/>
                  <a:pt x="393570" y="163482"/>
                </a:cubicBezTo>
                <a:close/>
                <a:moveTo>
                  <a:pt x="146058" y="55418"/>
                </a:moveTo>
                <a:cubicBezTo>
                  <a:pt x="110336" y="44919"/>
                  <a:pt x="72015" y="47766"/>
                  <a:pt x="38236" y="63427"/>
                </a:cubicBezTo>
                <a:cubicBezTo>
                  <a:pt x="26232" y="69301"/>
                  <a:pt x="21263" y="83793"/>
                  <a:pt x="27136" y="95797"/>
                </a:cubicBezTo>
                <a:cubicBezTo>
                  <a:pt x="32868" y="107511"/>
                  <a:pt x="46852" y="112575"/>
                  <a:pt x="58755" y="107248"/>
                </a:cubicBezTo>
                <a:cubicBezTo>
                  <a:pt x="81883" y="96573"/>
                  <a:pt x="108101" y="94664"/>
                  <a:pt x="132532" y="101876"/>
                </a:cubicBezTo>
                <a:cubicBezTo>
                  <a:pt x="141339" y="104466"/>
                  <a:pt x="146276" y="107877"/>
                  <a:pt x="149228" y="110829"/>
                </a:cubicBezTo>
                <a:cubicBezTo>
                  <a:pt x="152131" y="113806"/>
                  <a:pt x="154140" y="117363"/>
                  <a:pt x="155446" y="121815"/>
                </a:cubicBezTo>
                <a:cubicBezTo>
                  <a:pt x="157068" y="127259"/>
                  <a:pt x="157552" y="132607"/>
                  <a:pt x="157624" y="138511"/>
                </a:cubicBezTo>
                <a:cubicBezTo>
                  <a:pt x="153182" y="137413"/>
                  <a:pt x="148702" y="136468"/>
                  <a:pt x="144195" y="135680"/>
                </a:cubicBezTo>
                <a:cubicBezTo>
                  <a:pt x="116465" y="130865"/>
                  <a:pt x="78064" y="130477"/>
                  <a:pt x="41067" y="151166"/>
                </a:cubicBezTo>
                <a:cubicBezTo>
                  <a:pt x="10312" y="168418"/>
                  <a:pt x="-2391" y="203625"/>
                  <a:pt x="367" y="234597"/>
                </a:cubicBezTo>
                <a:cubicBezTo>
                  <a:pt x="3271" y="266683"/>
                  <a:pt x="23113" y="299421"/>
                  <a:pt x="62602" y="310479"/>
                </a:cubicBezTo>
                <a:cubicBezTo>
                  <a:pt x="98414" y="320497"/>
                  <a:pt x="133088" y="309391"/>
                  <a:pt x="156414" y="298212"/>
                </a:cubicBezTo>
                <a:lnTo>
                  <a:pt x="158350" y="297244"/>
                </a:lnTo>
                <a:cubicBezTo>
                  <a:pt x="162092" y="310073"/>
                  <a:pt x="175525" y="317439"/>
                  <a:pt x="188354" y="313698"/>
                </a:cubicBezTo>
                <a:cubicBezTo>
                  <a:pt x="198687" y="310685"/>
                  <a:pt x="205786" y="301207"/>
                  <a:pt x="205776" y="290444"/>
                </a:cubicBezTo>
                <a:lnTo>
                  <a:pt x="205776" y="157288"/>
                </a:lnTo>
                <a:cubicBezTo>
                  <a:pt x="205776" y="156005"/>
                  <a:pt x="205825" y="154384"/>
                  <a:pt x="205897" y="152448"/>
                </a:cubicBezTo>
                <a:cubicBezTo>
                  <a:pt x="206188" y="142358"/>
                  <a:pt x="206720" y="124380"/>
                  <a:pt x="201832" y="107974"/>
                </a:cubicBezTo>
                <a:cubicBezTo>
                  <a:pt x="198432" y="96212"/>
                  <a:pt x="192153" y="85484"/>
                  <a:pt x="183563" y="76760"/>
                </a:cubicBezTo>
                <a:cubicBezTo>
                  <a:pt x="174030" y="67129"/>
                  <a:pt x="161544" y="59967"/>
                  <a:pt x="146131" y="55442"/>
                </a:cubicBezTo>
                <a:lnTo>
                  <a:pt x="146058" y="55442"/>
                </a:lnTo>
                <a:close/>
                <a:moveTo>
                  <a:pt x="135919" y="183372"/>
                </a:moveTo>
                <a:cubicBezTo>
                  <a:pt x="144243" y="184824"/>
                  <a:pt x="151575" y="186832"/>
                  <a:pt x="157382" y="188744"/>
                </a:cubicBezTo>
                <a:lnTo>
                  <a:pt x="157382" y="241905"/>
                </a:lnTo>
                <a:cubicBezTo>
                  <a:pt x="150408" y="246669"/>
                  <a:pt x="143088" y="250909"/>
                  <a:pt x="135484" y="254584"/>
                </a:cubicBezTo>
                <a:cubicBezTo>
                  <a:pt x="116320" y="263779"/>
                  <a:pt x="94784" y="269223"/>
                  <a:pt x="75644" y="263876"/>
                </a:cubicBezTo>
                <a:cubicBezTo>
                  <a:pt x="58755" y="259157"/>
                  <a:pt x="49995" y="245922"/>
                  <a:pt x="48568" y="230266"/>
                </a:cubicBezTo>
                <a:cubicBezTo>
                  <a:pt x="47068" y="213498"/>
                  <a:pt x="54448" y="199149"/>
                  <a:pt x="64707" y="193414"/>
                </a:cubicBezTo>
                <a:cubicBezTo>
                  <a:pt x="88590" y="180033"/>
                  <a:pt x="114553" y="179646"/>
                  <a:pt x="135919" y="18337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4" name="Graphic 127">
            <a:extLst>
              <a:ext uri="{FF2B5EF4-FFF2-40B4-BE49-F238E27FC236}">
                <a16:creationId xmlns:a16="http://schemas.microsoft.com/office/drawing/2014/main" id="{173B798F-C9EF-8DA0-1BE6-EAA86D3CE121}"/>
              </a:ext>
              <a:ext uri="{C183D7F6-B498-43B3-948B-1728B52AA6E4}">
                <adec:decorative xmlns:adec="http://schemas.microsoft.com/office/drawing/2017/decorative" val="1"/>
              </a:ext>
            </a:extLst>
          </p:cNvPr>
          <p:cNvSpPr>
            <a:spLocks noChangeAspect="1"/>
          </p:cNvSpPr>
          <p:nvPr/>
        </p:nvSpPr>
        <p:spPr>
          <a:xfrm>
            <a:off x="7728613" y="2185412"/>
            <a:ext cx="370125" cy="353988"/>
          </a:xfrm>
          <a:custGeom>
            <a:avLst/>
            <a:gdLst>
              <a:gd name="connsiteX0" fmla="*/ 338759 w 459744"/>
              <a:gd name="connsiteY0" fmla="*/ 48394 h 483941"/>
              <a:gd name="connsiteX1" fmla="*/ 314562 w 459744"/>
              <a:gd name="connsiteY1" fmla="*/ 24197 h 483941"/>
              <a:gd name="connsiteX2" fmla="*/ 338759 w 459744"/>
              <a:gd name="connsiteY2" fmla="*/ 0 h 483941"/>
              <a:gd name="connsiteX3" fmla="*/ 435548 w 459744"/>
              <a:gd name="connsiteY3" fmla="*/ 0 h 483941"/>
              <a:gd name="connsiteX4" fmla="*/ 459745 w 459744"/>
              <a:gd name="connsiteY4" fmla="*/ 24197 h 483941"/>
              <a:gd name="connsiteX5" fmla="*/ 459745 w 459744"/>
              <a:gd name="connsiteY5" fmla="*/ 120985 h 483941"/>
              <a:gd name="connsiteX6" fmla="*/ 435548 w 459744"/>
              <a:gd name="connsiteY6" fmla="*/ 145183 h 483941"/>
              <a:gd name="connsiteX7" fmla="*/ 411350 w 459744"/>
              <a:gd name="connsiteY7" fmla="*/ 120985 h 483941"/>
              <a:gd name="connsiteX8" fmla="*/ 411350 w 459744"/>
              <a:gd name="connsiteY8" fmla="*/ 82609 h 483941"/>
              <a:gd name="connsiteX9" fmla="*/ 271177 w 459744"/>
              <a:gd name="connsiteY9" fmla="*/ 222783 h 483941"/>
              <a:gd name="connsiteX10" fmla="*/ 236962 w 459744"/>
              <a:gd name="connsiteY10" fmla="*/ 222783 h 483941"/>
              <a:gd name="connsiteX11" fmla="*/ 169380 w 459744"/>
              <a:gd name="connsiteY11" fmla="*/ 155200 h 483941"/>
              <a:gd name="connsiteX12" fmla="*/ 41304 w 459744"/>
              <a:gd name="connsiteY12" fmla="*/ 283275 h 483941"/>
              <a:gd name="connsiteX13" fmla="*/ 7090 w 459744"/>
              <a:gd name="connsiteY13" fmla="*/ 282680 h 483941"/>
              <a:gd name="connsiteX14" fmla="*/ 7090 w 459744"/>
              <a:gd name="connsiteY14" fmla="*/ 249061 h 483941"/>
              <a:gd name="connsiteX15" fmla="*/ 152272 w 459744"/>
              <a:gd name="connsiteY15" fmla="*/ 103878 h 483941"/>
              <a:gd name="connsiteX16" fmla="*/ 186487 w 459744"/>
              <a:gd name="connsiteY16" fmla="*/ 103878 h 483941"/>
              <a:gd name="connsiteX17" fmla="*/ 254069 w 459744"/>
              <a:gd name="connsiteY17" fmla="*/ 171461 h 483941"/>
              <a:gd name="connsiteX18" fmla="*/ 377136 w 459744"/>
              <a:gd name="connsiteY18" fmla="*/ 48394 h 483941"/>
              <a:gd name="connsiteX19" fmla="*/ 338759 w 459744"/>
              <a:gd name="connsiteY19" fmla="*/ 48394 h 483941"/>
              <a:gd name="connsiteX20" fmla="*/ 48394 w 459744"/>
              <a:gd name="connsiteY20" fmla="*/ 387153 h 483941"/>
              <a:gd name="connsiteX21" fmla="*/ 48394 w 459744"/>
              <a:gd name="connsiteY21" fmla="*/ 459745 h 483941"/>
              <a:gd name="connsiteX22" fmla="*/ 24197 w 459744"/>
              <a:gd name="connsiteY22" fmla="*/ 483942 h 483941"/>
              <a:gd name="connsiteX23" fmla="*/ 0 w 459744"/>
              <a:gd name="connsiteY23" fmla="*/ 459745 h 483941"/>
              <a:gd name="connsiteX24" fmla="*/ 0 w 459744"/>
              <a:gd name="connsiteY24" fmla="*/ 387153 h 483941"/>
              <a:gd name="connsiteX25" fmla="*/ 24197 w 459744"/>
              <a:gd name="connsiteY25" fmla="*/ 362956 h 483941"/>
              <a:gd name="connsiteX26" fmla="*/ 48394 w 459744"/>
              <a:gd name="connsiteY26" fmla="*/ 387153 h 483941"/>
              <a:gd name="connsiteX27" fmla="*/ 169380 w 459744"/>
              <a:gd name="connsiteY27" fmla="*/ 290365 h 483941"/>
              <a:gd name="connsiteX28" fmla="*/ 145183 w 459744"/>
              <a:gd name="connsiteY28" fmla="*/ 266168 h 483941"/>
              <a:gd name="connsiteX29" fmla="*/ 120985 w 459744"/>
              <a:gd name="connsiteY29" fmla="*/ 290365 h 483941"/>
              <a:gd name="connsiteX30" fmla="*/ 120985 w 459744"/>
              <a:gd name="connsiteY30" fmla="*/ 459745 h 483941"/>
              <a:gd name="connsiteX31" fmla="*/ 145183 w 459744"/>
              <a:gd name="connsiteY31" fmla="*/ 483942 h 483941"/>
              <a:gd name="connsiteX32" fmla="*/ 169380 w 459744"/>
              <a:gd name="connsiteY32" fmla="*/ 459745 h 483941"/>
              <a:gd name="connsiteX33" fmla="*/ 169380 w 459744"/>
              <a:gd name="connsiteY33" fmla="*/ 290365 h 483941"/>
              <a:gd name="connsiteX34" fmla="*/ 266168 w 459744"/>
              <a:gd name="connsiteY34" fmla="*/ 314562 h 483941"/>
              <a:gd name="connsiteX35" fmla="*/ 290365 w 459744"/>
              <a:gd name="connsiteY35" fmla="*/ 338759 h 483941"/>
              <a:gd name="connsiteX36" fmla="*/ 290365 w 459744"/>
              <a:gd name="connsiteY36" fmla="*/ 459745 h 483941"/>
              <a:gd name="connsiteX37" fmla="*/ 266168 w 459744"/>
              <a:gd name="connsiteY37" fmla="*/ 483942 h 483941"/>
              <a:gd name="connsiteX38" fmla="*/ 241971 w 459744"/>
              <a:gd name="connsiteY38" fmla="*/ 459745 h 483941"/>
              <a:gd name="connsiteX39" fmla="*/ 241971 w 459744"/>
              <a:gd name="connsiteY39" fmla="*/ 338759 h 483941"/>
              <a:gd name="connsiteX40" fmla="*/ 266168 w 459744"/>
              <a:gd name="connsiteY40" fmla="*/ 314562 h 483941"/>
              <a:gd name="connsiteX41" fmla="*/ 411350 w 459744"/>
              <a:gd name="connsiteY41" fmla="*/ 217774 h 483941"/>
              <a:gd name="connsiteX42" fmla="*/ 387153 w 459744"/>
              <a:gd name="connsiteY42" fmla="*/ 193577 h 483941"/>
              <a:gd name="connsiteX43" fmla="*/ 362956 w 459744"/>
              <a:gd name="connsiteY43" fmla="*/ 217774 h 483941"/>
              <a:gd name="connsiteX44" fmla="*/ 362956 w 459744"/>
              <a:gd name="connsiteY44" fmla="*/ 459745 h 483941"/>
              <a:gd name="connsiteX45" fmla="*/ 387153 w 459744"/>
              <a:gd name="connsiteY45" fmla="*/ 483942 h 483941"/>
              <a:gd name="connsiteX46" fmla="*/ 411350 w 459744"/>
              <a:gd name="connsiteY46" fmla="*/ 459745 h 483941"/>
              <a:gd name="connsiteX47" fmla="*/ 411350 w 459744"/>
              <a:gd name="connsiteY47" fmla="*/ 217774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4" h="483941">
                <a:moveTo>
                  <a:pt x="338759" y="48394"/>
                </a:moveTo>
                <a:cubicBezTo>
                  <a:pt x="325395" y="48394"/>
                  <a:pt x="314562" y="37561"/>
                  <a:pt x="314562" y="24197"/>
                </a:cubicBezTo>
                <a:cubicBezTo>
                  <a:pt x="314562" y="10834"/>
                  <a:pt x="325395" y="0"/>
                  <a:pt x="338759" y="0"/>
                </a:cubicBezTo>
                <a:lnTo>
                  <a:pt x="435548" y="0"/>
                </a:lnTo>
                <a:cubicBezTo>
                  <a:pt x="448912" y="0"/>
                  <a:pt x="459745" y="10834"/>
                  <a:pt x="459745" y="24197"/>
                </a:cubicBezTo>
                <a:lnTo>
                  <a:pt x="459745" y="120985"/>
                </a:lnTo>
                <a:cubicBezTo>
                  <a:pt x="459745" y="134349"/>
                  <a:pt x="448912" y="145183"/>
                  <a:pt x="435548" y="145183"/>
                </a:cubicBezTo>
                <a:cubicBezTo>
                  <a:pt x="422183" y="145183"/>
                  <a:pt x="411350" y="134349"/>
                  <a:pt x="411350" y="120985"/>
                </a:cubicBezTo>
                <a:lnTo>
                  <a:pt x="411350" y="82609"/>
                </a:lnTo>
                <a:lnTo>
                  <a:pt x="271177" y="222783"/>
                </a:lnTo>
                <a:cubicBezTo>
                  <a:pt x="261728" y="232229"/>
                  <a:pt x="246411" y="232229"/>
                  <a:pt x="236962" y="222783"/>
                </a:cubicBezTo>
                <a:lnTo>
                  <a:pt x="169380" y="155200"/>
                </a:lnTo>
                <a:lnTo>
                  <a:pt x="41304" y="283275"/>
                </a:lnTo>
                <a:cubicBezTo>
                  <a:pt x="31692" y="292560"/>
                  <a:pt x="16374" y="292294"/>
                  <a:pt x="7090" y="282680"/>
                </a:cubicBezTo>
                <a:cubicBezTo>
                  <a:pt x="-1967" y="273304"/>
                  <a:pt x="-1967" y="258437"/>
                  <a:pt x="7090" y="249061"/>
                </a:cubicBezTo>
                <a:lnTo>
                  <a:pt x="152272" y="103878"/>
                </a:lnTo>
                <a:cubicBezTo>
                  <a:pt x="161721" y="94432"/>
                  <a:pt x="177038" y="94432"/>
                  <a:pt x="186487" y="103878"/>
                </a:cubicBezTo>
                <a:lnTo>
                  <a:pt x="254069" y="171461"/>
                </a:lnTo>
                <a:lnTo>
                  <a:pt x="377136" y="48394"/>
                </a:lnTo>
                <a:lnTo>
                  <a:pt x="338759" y="48394"/>
                </a:lnTo>
                <a:close/>
                <a:moveTo>
                  <a:pt x="48394" y="387153"/>
                </a:moveTo>
                <a:lnTo>
                  <a:pt x="48394" y="459745"/>
                </a:lnTo>
                <a:cubicBezTo>
                  <a:pt x="48394" y="473109"/>
                  <a:pt x="37561" y="483942"/>
                  <a:pt x="24197" y="483942"/>
                </a:cubicBezTo>
                <a:cubicBezTo>
                  <a:pt x="10834" y="483942"/>
                  <a:pt x="0" y="473109"/>
                  <a:pt x="0" y="459745"/>
                </a:cubicBezTo>
                <a:lnTo>
                  <a:pt x="0" y="387153"/>
                </a:lnTo>
                <a:cubicBezTo>
                  <a:pt x="0" y="373789"/>
                  <a:pt x="10834" y="362956"/>
                  <a:pt x="24197" y="362956"/>
                </a:cubicBezTo>
                <a:cubicBezTo>
                  <a:pt x="37561" y="362956"/>
                  <a:pt x="48394" y="373789"/>
                  <a:pt x="48394" y="387153"/>
                </a:cubicBezTo>
                <a:close/>
                <a:moveTo>
                  <a:pt x="169380" y="290365"/>
                </a:moveTo>
                <a:cubicBezTo>
                  <a:pt x="169380" y="277001"/>
                  <a:pt x="158546" y="266168"/>
                  <a:pt x="145183" y="266168"/>
                </a:cubicBezTo>
                <a:cubicBezTo>
                  <a:pt x="131819" y="266168"/>
                  <a:pt x="120985" y="277001"/>
                  <a:pt x="120985" y="290365"/>
                </a:cubicBezTo>
                <a:lnTo>
                  <a:pt x="120985" y="459745"/>
                </a:lnTo>
                <a:cubicBezTo>
                  <a:pt x="120985" y="473109"/>
                  <a:pt x="131819" y="483942"/>
                  <a:pt x="145183" y="483942"/>
                </a:cubicBezTo>
                <a:cubicBezTo>
                  <a:pt x="158546" y="483942"/>
                  <a:pt x="169380" y="473109"/>
                  <a:pt x="169380" y="459745"/>
                </a:cubicBezTo>
                <a:lnTo>
                  <a:pt x="169380" y="290365"/>
                </a:lnTo>
                <a:close/>
                <a:moveTo>
                  <a:pt x="266168" y="314562"/>
                </a:moveTo>
                <a:cubicBezTo>
                  <a:pt x="279532" y="314562"/>
                  <a:pt x="290365" y="325395"/>
                  <a:pt x="290365" y="338759"/>
                </a:cubicBezTo>
                <a:lnTo>
                  <a:pt x="290365" y="459745"/>
                </a:lnTo>
                <a:cubicBezTo>
                  <a:pt x="290365" y="473109"/>
                  <a:pt x="279532" y="483942"/>
                  <a:pt x="266168" y="483942"/>
                </a:cubicBezTo>
                <a:cubicBezTo>
                  <a:pt x="252804" y="483942"/>
                  <a:pt x="241971" y="473109"/>
                  <a:pt x="241971" y="459745"/>
                </a:cubicBezTo>
                <a:lnTo>
                  <a:pt x="241971" y="338759"/>
                </a:lnTo>
                <a:cubicBezTo>
                  <a:pt x="241971" y="325395"/>
                  <a:pt x="252804" y="314562"/>
                  <a:pt x="266168" y="314562"/>
                </a:cubicBezTo>
                <a:close/>
                <a:moveTo>
                  <a:pt x="411350" y="217774"/>
                </a:moveTo>
                <a:cubicBezTo>
                  <a:pt x="411350" y="204410"/>
                  <a:pt x="400517" y="193577"/>
                  <a:pt x="387153" y="193577"/>
                </a:cubicBezTo>
                <a:cubicBezTo>
                  <a:pt x="373789" y="193577"/>
                  <a:pt x="362956" y="204410"/>
                  <a:pt x="362956" y="217774"/>
                </a:cubicBezTo>
                <a:lnTo>
                  <a:pt x="362956" y="459745"/>
                </a:lnTo>
                <a:cubicBezTo>
                  <a:pt x="362956" y="473109"/>
                  <a:pt x="373789" y="483942"/>
                  <a:pt x="387153" y="483942"/>
                </a:cubicBezTo>
                <a:cubicBezTo>
                  <a:pt x="400517" y="483942"/>
                  <a:pt x="411350" y="473109"/>
                  <a:pt x="411350" y="459745"/>
                </a:cubicBezTo>
                <a:lnTo>
                  <a:pt x="411350" y="217774"/>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5" name="Graphic 129">
            <a:extLst>
              <a:ext uri="{FF2B5EF4-FFF2-40B4-BE49-F238E27FC236}">
                <a16:creationId xmlns:a16="http://schemas.microsoft.com/office/drawing/2014/main" id="{07BD2359-F579-8A65-8FAF-E358629D6B42}"/>
              </a:ext>
              <a:ext uri="{C183D7F6-B498-43B3-948B-1728B52AA6E4}">
                <adec:decorative xmlns:adec="http://schemas.microsoft.com/office/drawing/2017/decorative" val="1"/>
              </a:ext>
            </a:extLst>
          </p:cNvPr>
          <p:cNvSpPr/>
          <p:nvPr/>
        </p:nvSpPr>
        <p:spPr>
          <a:xfrm>
            <a:off x="3966144" y="3247612"/>
            <a:ext cx="257139" cy="385103"/>
          </a:xfrm>
          <a:custGeom>
            <a:avLst/>
            <a:gdLst>
              <a:gd name="connsiteX0" fmla="*/ 36296 w 290365"/>
              <a:gd name="connsiteY0" fmla="*/ 18148 h 478618"/>
              <a:gd name="connsiteX1" fmla="*/ 18148 w 290365"/>
              <a:gd name="connsiteY1" fmla="*/ 0 h 478618"/>
              <a:gd name="connsiteX2" fmla="*/ 0 w 290365"/>
              <a:gd name="connsiteY2" fmla="*/ 18148 h 478618"/>
              <a:gd name="connsiteX3" fmla="*/ 0 w 290365"/>
              <a:gd name="connsiteY3" fmla="*/ 90739 h 478618"/>
              <a:gd name="connsiteX4" fmla="*/ 37336 w 290365"/>
              <a:gd name="connsiteY4" fmla="*/ 132794 h 478618"/>
              <a:gd name="connsiteX5" fmla="*/ 12752 w 290365"/>
              <a:gd name="connsiteY5" fmla="*/ 193407 h 478618"/>
              <a:gd name="connsiteX6" fmla="*/ 15631 w 290365"/>
              <a:gd name="connsiteY6" fmla="*/ 269459 h 478618"/>
              <a:gd name="connsiteX7" fmla="*/ 112178 w 290365"/>
              <a:gd name="connsiteY7" fmla="*/ 461826 h 478618"/>
              <a:gd name="connsiteX8" fmla="*/ 127035 w 290365"/>
              <a:gd name="connsiteY8" fmla="*/ 478594 h 478618"/>
              <a:gd name="connsiteX9" fmla="*/ 127035 w 290365"/>
              <a:gd name="connsiteY9" fmla="*/ 249230 h 478618"/>
              <a:gd name="connsiteX10" fmla="*/ 113750 w 290365"/>
              <a:gd name="connsiteY10" fmla="*/ 199650 h 478618"/>
              <a:gd name="connsiteX11" fmla="*/ 163330 w 290365"/>
              <a:gd name="connsiteY11" fmla="*/ 186364 h 478618"/>
              <a:gd name="connsiteX12" fmla="*/ 176615 w 290365"/>
              <a:gd name="connsiteY12" fmla="*/ 235946 h 478618"/>
              <a:gd name="connsiteX13" fmla="*/ 163330 w 290365"/>
              <a:gd name="connsiteY13" fmla="*/ 249230 h 478618"/>
              <a:gd name="connsiteX14" fmla="*/ 163330 w 290365"/>
              <a:gd name="connsiteY14" fmla="*/ 478618 h 478618"/>
              <a:gd name="connsiteX15" fmla="*/ 178212 w 290365"/>
              <a:gd name="connsiteY15" fmla="*/ 461874 h 478618"/>
              <a:gd name="connsiteX16" fmla="*/ 274758 w 290365"/>
              <a:gd name="connsiteY16" fmla="*/ 269483 h 478618"/>
              <a:gd name="connsiteX17" fmla="*/ 277613 w 290365"/>
              <a:gd name="connsiteY17" fmla="*/ 193432 h 478618"/>
              <a:gd name="connsiteX18" fmla="*/ 253029 w 290365"/>
              <a:gd name="connsiteY18" fmla="*/ 132818 h 478618"/>
              <a:gd name="connsiteX19" fmla="*/ 290365 w 290365"/>
              <a:gd name="connsiteY19" fmla="*/ 90739 h 478618"/>
              <a:gd name="connsiteX20" fmla="*/ 290365 w 290365"/>
              <a:gd name="connsiteY20" fmla="*/ 18148 h 478618"/>
              <a:gd name="connsiteX21" fmla="*/ 272217 w 290365"/>
              <a:gd name="connsiteY21" fmla="*/ 0 h 478618"/>
              <a:gd name="connsiteX22" fmla="*/ 254069 w 290365"/>
              <a:gd name="connsiteY22" fmla="*/ 18148 h 478618"/>
              <a:gd name="connsiteX23" fmla="*/ 254069 w 290365"/>
              <a:gd name="connsiteY23" fmla="*/ 90739 h 478618"/>
              <a:gd name="connsiteX24" fmla="*/ 248020 w 290365"/>
              <a:gd name="connsiteY24" fmla="*/ 96788 h 478618"/>
              <a:gd name="connsiteX25" fmla="*/ 42345 w 290365"/>
              <a:gd name="connsiteY25" fmla="*/ 96788 h 478618"/>
              <a:gd name="connsiteX26" fmla="*/ 36296 w 290365"/>
              <a:gd name="connsiteY26" fmla="*/ 90739 h 478618"/>
              <a:gd name="connsiteX27" fmla="*/ 36296 w 290365"/>
              <a:gd name="connsiteY27" fmla="*/ 18148 h 4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5" h="478618">
                <a:moveTo>
                  <a:pt x="36296" y="18148"/>
                </a:moveTo>
                <a:cubicBezTo>
                  <a:pt x="36296" y="8125"/>
                  <a:pt x="28170" y="0"/>
                  <a:pt x="18148" y="0"/>
                </a:cubicBezTo>
                <a:cubicBezTo>
                  <a:pt x="8125" y="0"/>
                  <a:pt x="0" y="8125"/>
                  <a:pt x="0" y="18148"/>
                </a:cubicBezTo>
                <a:lnTo>
                  <a:pt x="0" y="90739"/>
                </a:lnTo>
                <a:cubicBezTo>
                  <a:pt x="-3" y="112191"/>
                  <a:pt x="16035" y="130256"/>
                  <a:pt x="37336" y="132794"/>
                </a:cubicBezTo>
                <a:lnTo>
                  <a:pt x="12752" y="193407"/>
                </a:lnTo>
                <a:cubicBezTo>
                  <a:pt x="2896" y="218021"/>
                  <a:pt x="3943" y="245661"/>
                  <a:pt x="15631" y="269459"/>
                </a:cubicBezTo>
                <a:lnTo>
                  <a:pt x="112178" y="461826"/>
                </a:lnTo>
                <a:cubicBezTo>
                  <a:pt x="115783" y="469036"/>
                  <a:pt x="120961" y="474771"/>
                  <a:pt x="127035" y="478594"/>
                </a:cubicBezTo>
                <a:lnTo>
                  <a:pt x="127035" y="249230"/>
                </a:lnTo>
                <a:cubicBezTo>
                  <a:pt x="109676" y="239208"/>
                  <a:pt x="103726" y="217009"/>
                  <a:pt x="113750" y="199650"/>
                </a:cubicBezTo>
                <a:cubicBezTo>
                  <a:pt x="123773" y="182289"/>
                  <a:pt x="145971" y="176341"/>
                  <a:pt x="163330" y="186364"/>
                </a:cubicBezTo>
                <a:cubicBezTo>
                  <a:pt x="180689" y="196386"/>
                  <a:pt x="186639" y="218584"/>
                  <a:pt x="176615" y="235946"/>
                </a:cubicBezTo>
                <a:cubicBezTo>
                  <a:pt x="173430" y="241463"/>
                  <a:pt x="168847" y="246043"/>
                  <a:pt x="163330" y="249230"/>
                </a:cubicBezTo>
                <a:lnTo>
                  <a:pt x="163330" y="478618"/>
                </a:lnTo>
                <a:cubicBezTo>
                  <a:pt x="169404" y="474795"/>
                  <a:pt x="174582" y="469060"/>
                  <a:pt x="178212" y="461874"/>
                </a:cubicBezTo>
                <a:lnTo>
                  <a:pt x="274758" y="269483"/>
                </a:lnTo>
                <a:cubicBezTo>
                  <a:pt x="286397" y="246254"/>
                  <a:pt x="287486" y="217774"/>
                  <a:pt x="277613" y="193432"/>
                </a:cubicBezTo>
                <a:lnTo>
                  <a:pt x="253029" y="132818"/>
                </a:lnTo>
                <a:cubicBezTo>
                  <a:pt x="274339" y="130279"/>
                  <a:pt x="290382" y="112200"/>
                  <a:pt x="290365" y="90739"/>
                </a:cubicBezTo>
                <a:lnTo>
                  <a:pt x="290365" y="18148"/>
                </a:lnTo>
                <a:cubicBezTo>
                  <a:pt x="290365" y="8125"/>
                  <a:pt x="282240" y="0"/>
                  <a:pt x="272217" y="0"/>
                </a:cubicBezTo>
                <a:cubicBezTo>
                  <a:pt x="262195" y="0"/>
                  <a:pt x="254069" y="8125"/>
                  <a:pt x="254069" y="18148"/>
                </a:cubicBezTo>
                <a:lnTo>
                  <a:pt x="254069" y="90739"/>
                </a:lnTo>
                <a:cubicBezTo>
                  <a:pt x="254069" y="94080"/>
                  <a:pt x="251362" y="96788"/>
                  <a:pt x="248020" y="96788"/>
                </a:cubicBezTo>
                <a:lnTo>
                  <a:pt x="42345" y="96788"/>
                </a:lnTo>
                <a:cubicBezTo>
                  <a:pt x="39004" y="96788"/>
                  <a:pt x="36296" y="94080"/>
                  <a:pt x="36296" y="90739"/>
                </a:cubicBezTo>
                <a:lnTo>
                  <a:pt x="36296" y="18148"/>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6" name="Graphic 133">
            <a:extLst>
              <a:ext uri="{FF2B5EF4-FFF2-40B4-BE49-F238E27FC236}">
                <a16:creationId xmlns:a16="http://schemas.microsoft.com/office/drawing/2014/main" id="{0863ABDD-334F-5188-70A7-83D97A4A8B23}"/>
              </a:ext>
              <a:ext uri="{C183D7F6-B498-43B3-948B-1728B52AA6E4}">
                <adec:decorative xmlns:adec="http://schemas.microsoft.com/office/drawing/2017/decorative" val="1"/>
              </a:ext>
            </a:extLst>
          </p:cNvPr>
          <p:cNvSpPr/>
          <p:nvPr/>
        </p:nvSpPr>
        <p:spPr>
          <a:xfrm>
            <a:off x="3953483" y="2217953"/>
            <a:ext cx="282463" cy="353970"/>
          </a:xfrm>
          <a:custGeom>
            <a:avLst/>
            <a:gdLst>
              <a:gd name="connsiteX0" fmla="*/ 261038 w 350857"/>
              <a:gd name="connsiteY0" fmla="*/ 411302 h 483917"/>
              <a:gd name="connsiteX1" fmla="*/ 254021 w 350857"/>
              <a:gd name="connsiteY1" fmla="*/ 441766 h 483917"/>
              <a:gd name="connsiteX2" fmla="*/ 205143 w 350857"/>
              <a:gd name="connsiteY2" fmla="*/ 483748 h 483917"/>
              <a:gd name="connsiteX3" fmla="*/ 200957 w 350857"/>
              <a:gd name="connsiteY3" fmla="*/ 483917 h 483917"/>
              <a:gd name="connsiteX4" fmla="*/ 149877 w 350857"/>
              <a:gd name="connsiteY4" fmla="*/ 483917 h 483917"/>
              <a:gd name="connsiteX5" fmla="*/ 97926 w 350857"/>
              <a:gd name="connsiteY5" fmla="*/ 445759 h 483917"/>
              <a:gd name="connsiteX6" fmla="*/ 96813 w 350857"/>
              <a:gd name="connsiteY6" fmla="*/ 441718 h 483917"/>
              <a:gd name="connsiteX7" fmla="*/ 89795 w 350857"/>
              <a:gd name="connsiteY7" fmla="*/ 411302 h 483917"/>
              <a:gd name="connsiteX8" fmla="*/ 261038 w 350857"/>
              <a:gd name="connsiteY8" fmla="*/ 411302 h 483917"/>
              <a:gd name="connsiteX9" fmla="*/ 175429 w 350857"/>
              <a:gd name="connsiteY9" fmla="*/ 0 h 483917"/>
              <a:gd name="connsiteX10" fmla="*/ 350858 w 350857"/>
              <a:gd name="connsiteY10" fmla="*/ 175429 h 483917"/>
              <a:gd name="connsiteX11" fmla="*/ 283953 w 350857"/>
              <a:gd name="connsiteY11" fmla="*/ 316740 h 483917"/>
              <a:gd name="connsiteX12" fmla="*/ 282235 w 350857"/>
              <a:gd name="connsiteY12" fmla="*/ 319764 h 483917"/>
              <a:gd name="connsiteX13" fmla="*/ 269459 w 350857"/>
              <a:gd name="connsiteY13" fmla="*/ 375006 h 483917"/>
              <a:gd name="connsiteX14" fmla="*/ 81399 w 350857"/>
              <a:gd name="connsiteY14" fmla="*/ 375006 h 483917"/>
              <a:gd name="connsiteX15" fmla="*/ 68671 w 350857"/>
              <a:gd name="connsiteY15" fmla="*/ 319764 h 483917"/>
              <a:gd name="connsiteX16" fmla="*/ 66953 w 350857"/>
              <a:gd name="connsiteY16" fmla="*/ 316764 h 483917"/>
              <a:gd name="connsiteX17" fmla="*/ 0 w 350857"/>
              <a:gd name="connsiteY17" fmla="*/ 175405 h 483917"/>
              <a:gd name="connsiteX18" fmla="*/ 175429 w 350857"/>
              <a:gd name="connsiteY18" fmla="*/ 0 h 48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857" h="483917">
                <a:moveTo>
                  <a:pt x="261038" y="411302"/>
                </a:moveTo>
                <a:lnTo>
                  <a:pt x="254021" y="441766"/>
                </a:lnTo>
                <a:cubicBezTo>
                  <a:pt x="248647" y="464935"/>
                  <a:pt x="228856" y="481931"/>
                  <a:pt x="205143" y="483748"/>
                </a:cubicBezTo>
                <a:lnTo>
                  <a:pt x="200957" y="483917"/>
                </a:lnTo>
                <a:lnTo>
                  <a:pt x="149877" y="483917"/>
                </a:lnTo>
                <a:cubicBezTo>
                  <a:pt x="126082" y="483917"/>
                  <a:pt x="105043" y="468465"/>
                  <a:pt x="97926" y="445759"/>
                </a:cubicBezTo>
                <a:lnTo>
                  <a:pt x="96813" y="441718"/>
                </a:lnTo>
                <a:lnTo>
                  <a:pt x="89795" y="411302"/>
                </a:lnTo>
                <a:lnTo>
                  <a:pt x="261038" y="411302"/>
                </a:lnTo>
                <a:close/>
                <a:moveTo>
                  <a:pt x="175429" y="0"/>
                </a:moveTo>
                <a:cubicBezTo>
                  <a:pt x="272316" y="0"/>
                  <a:pt x="350858" y="78542"/>
                  <a:pt x="350858" y="175429"/>
                </a:cubicBezTo>
                <a:cubicBezTo>
                  <a:pt x="350858" y="227114"/>
                  <a:pt x="328209" y="274468"/>
                  <a:pt x="283953" y="316740"/>
                </a:cubicBezTo>
                <a:cubicBezTo>
                  <a:pt x="283096" y="317558"/>
                  <a:pt x="282499" y="318610"/>
                  <a:pt x="282235" y="319764"/>
                </a:cubicBezTo>
                <a:lnTo>
                  <a:pt x="269459" y="375006"/>
                </a:lnTo>
                <a:lnTo>
                  <a:pt x="81399" y="375006"/>
                </a:lnTo>
                <a:lnTo>
                  <a:pt x="68671" y="319764"/>
                </a:lnTo>
                <a:cubicBezTo>
                  <a:pt x="68403" y="318618"/>
                  <a:pt x="67806" y="317575"/>
                  <a:pt x="66953" y="316764"/>
                </a:cubicBezTo>
                <a:cubicBezTo>
                  <a:pt x="22673" y="274468"/>
                  <a:pt x="0" y="227114"/>
                  <a:pt x="0" y="175405"/>
                </a:cubicBezTo>
                <a:cubicBezTo>
                  <a:pt x="13" y="78528"/>
                  <a:pt x="78552" y="0"/>
                  <a:pt x="175429"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7" name="TextBox 21">
            <a:extLst>
              <a:ext uri="{FF2B5EF4-FFF2-40B4-BE49-F238E27FC236}">
                <a16:creationId xmlns:a16="http://schemas.microsoft.com/office/drawing/2014/main" id="{682CFC03-9376-4A0F-B0EE-08DEE530A88C}"/>
              </a:ext>
            </a:extLst>
          </p:cNvPr>
          <p:cNvSpPr txBox="1"/>
          <p:nvPr/>
        </p:nvSpPr>
        <p:spPr>
          <a:xfrm>
            <a:off x="599781" y="2347809"/>
            <a:ext cx="2386149" cy="2369880"/>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s-es" sz="2200" b="1" i="0" u="none" strike="noStrike" kern="1200" cap="none" spc="-38" normalizeH="0" baseline="0" noProof="0" dirty="0">
                <a:ln w="3175">
                  <a:noFill/>
                </a:ln>
                <a:solidFill>
                  <a:srgbClr val="FF93F2"/>
                </a:solidFill>
                <a:effectLst/>
                <a:uLnTx/>
                <a:uFillTx/>
                <a:latin typeface="Segoe UI"/>
                <a:ea typeface="+mn-ea"/>
                <a:cs typeface="+mn-cs"/>
              </a:rPr>
              <a:t>Dar seguimiento </a:t>
            </a:r>
            <a:r>
              <a:rPr kumimoji="0" lang="es-es" sz="2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Semilight" panose="020B0402040204020203" pitchFamily="34" charset="0"/>
              </a:rPr>
              <a:t>a tus indicaciones te ayuda a colaborar con </a:t>
            </a:r>
            <a:r>
              <a:rPr kumimoji="0" lang="es-es" sz="2200" b="0"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Semilight" panose="020B0402040204020203" pitchFamily="34" charset="0"/>
              </a:rPr>
              <a:t>Copilot</a:t>
            </a:r>
            <a:r>
              <a:rPr kumimoji="0" lang="es-es" sz="2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Semilight" panose="020B0402040204020203" pitchFamily="34" charset="0"/>
              </a:rPr>
              <a:t> para obtener respuestas más útiles y personalizadas.</a:t>
            </a:r>
            <a:r>
              <a:rPr kumimoji="0" lang="es-es" sz="2200" b="1" i="0" u="none" strike="noStrike" kern="1200" cap="none" spc="-38" normalizeH="0" baseline="0" noProof="0" dirty="0">
                <a:ln w="3175">
                  <a:noFill/>
                </a:ln>
                <a:solidFill>
                  <a:srgbClr val="FF93F2"/>
                </a:solidFill>
                <a:effectLst/>
                <a:uLnTx/>
                <a:uFillTx/>
                <a:latin typeface="Segoe UI"/>
                <a:ea typeface="+mn-ea"/>
                <a:cs typeface="+mn-cs"/>
              </a:rPr>
              <a:t> </a:t>
            </a:r>
          </a:p>
        </p:txBody>
      </p:sp>
      <p:sp>
        <p:nvSpPr>
          <p:cNvPr id="3" name="TextBox 2">
            <a:extLst>
              <a:ext uri="{FF2B5EF4-FFF2-40B4-BE49-F238E27FC236}">
                <a16:creationId xmlns:a16="http://schemas.microsoft.com/office/drawing/2014/main" id="{C6F0244F-54F4-87CF-8CE2-9BAC5B2C02A8}"/>
              </a:ext>
            </a:extLst>
          </p:cNvPr>
          <p:cNvSpPr txBox="1"/>
          <p:nvPr/>
        </p:nvSpPr>
        <p:spPr>
          <a:xfrm>
            <a:off x="4094713" y="5961317"/>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0174875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E9C3B30-C8B0-ABE4-1583-9C27ACA91109}"/>
              </a:ext>
              <a:ext uri="{C183D7F6-B498-43B3-948B-1728B52AA6E4}">
                <adec:decorative xmlns:adec="http://schemas.microsoft.com/office/drawing/2017/decorative" val="1"/>
              </a:ext>
            </a:extLst>
          </p:cNvPr>
          <p:cNvSpPr/>
          <p:nvPr/>
        </p:nvSpPr>
        <p:spPr bwMode="auto">
          <a:xfrm>
            <a:off x="741995" y="1495425"/>
            <a:ext cx="5423264" cy="3867150"/>
          </a:xfrm>
          <a:prstGeom prst="roundRect">
            <a:avLst>
              <a:gd name="adj" fmla="val 4127"/>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800" err="1">
              <a:gradFill>
                <a:gsLst>
                  <a:gs pos="0">
                    <a:srgbClr val="FFFFFF"/>
                  </a:gs>
                  <a:gs pos="100000">
                    <a:srgbClr val="FFFFFF"/>
                  </a:gs>
                </a:gsLst>
                <a:lin ang="5400000" scaled="0"/>
              </a:gradFill>
              <a:latin typeface="Segoe UI"/>
              <a:cs typeface="Segoe UI" pitchFamily="34" charset="0"/>
            </a:endParaRPr>
          </a:p>
        </p:txBody>
      </p:sp>
      <p:sp>
        <p:nvSpPr>
          <p:cNvPr id="5" name="Rectangle: Rounded Corners 4">
            <a:extLst>
              <a:ext uri="{FF2B5EF4-FFF2-40B4-BE49-F238E27FC236}">
                <a16:creationId xmlns:a16="http://schemas.microsoft.com/office/drawing/2014/main" id="{A4CE0D87-2478-A8C3-3CEC-36F0C04D4553}"/>
              </a:ext>
              <a:ext uri="{C183D7F6-B498-43B3-948B-1728B52AA6E4}">
                <adec:decorative xmlns:adec="http://schemas.microsoft.com/office/drawing/2017/decorative" val="1"/>
              </a:ext>
            </a:extLst>
          </p:cNvPr>
          <p:cNvSpPr/>
          <p:nvPr/>
        </p:nvSpPr>
        <p:spPr bwMode="auto">
          <a:xfrm>
            <a:off x="6365948" y="1495425"/>
            <a:ext cx="5356260" cy="3867150"/>
          </a:xfrm>
          <a:prstGeom prst="roundRect">
            <a:avLst>
              <a:gd name="adj" fmla="val 4127"/>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800" err="1">
              <a:gradFill>
                <a:gsLst>
                  <a:gs pos="0">
                    <a:srgbClr val="FFFFFF"/>
                  </a:gs>
                  <a:gs pos="100000">
                    <a:srgbClr val="FFFFFF"/>
                  </a:gs>
                </a:gsLst>
                <a:lin ang="5400000" scaled="0"/>
              </a:gradFill>
              <a:latin typeface="Segoe UI"/>
              <a:cs typeface="Segoe UI" pitchFamily="34" charset="0"/>
            </a:endParaRPr>
          </a:p>
        </p:txBody>
      </p:sp>
      <p:sp>
        <p:nvSpPr>
          <p:cNvPr id="6" name="Title 1">
            <a:extLst>
              <a:ext uri="{FF2B5EF4-FFF2-40B4-BE49-F238E27FC236}">
                <a16:creationId xmlns:a16="http://schemas.microsoft.com/office/drawing/2014/main" id="{3834D204-44FF-BFD2-2D7B-A17B49ADBE0F}"/>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s-e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¿Qué hace que una indicación sea efectiva?</a:t>
            </a:r>
          </a:p>
        </p:txBody>
      </p:sp>
      <p:sp>
        <p:nvSpPr>
          <p:cNvPr id="7" name="Rectangle: Rounded Corners 6">
            <a:extLst>
              <a:ext uri="{FF2B5EF4-FFF2-40B4-BE49-F238E27FC236}">
                <a16:creationId xmlns:a16="http://schemas.microsoft.com/office/drawing/2014/main" id="{FCB791A3-7B98-E57D-1B7A-7E68F5B2BC7C}"/>
              </a:ext>
            </a:extLst>
          </p:cNvPr>
          <p:cNvSpPr/>
          <p:nvPr/>
        </p:nvSpPr>
        <p:spPr bwMode="auto">
          <a:xfrm>
            <a:off x="6791036" y="1778222"/>
            <a:ext cx="4687388" cy="553998"/>
          </a:xfrm>
          <a:prstGeom prst="roundRect">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s-es" sz="1800" b="1" dirty="0">
                <a:solidFill>
                  <a:srgbClr val="FFFFFF"/>
                </a:solidFill>
                <a:latin typeface="Segoe UI Semibold" panose="020B0502040204020203" pitchFamily="34" charset="0"/>
                <a:cs typeface="Segoe UI Semibold" panose="020B0502040204020203" pitchFamily="34" charset="0"/>
              </a:rPr>
              <a:t>            Menos efectiva</a:t>
            </a:r>
          </a:p>
        </p:txBody>
      </p:sp>
      <p:sp>
        <p:nvSpPr>
          <p:cNvPr id="8" name="TextBox 7">
            <a:extLst>
              <a:ext uri="{FF2B5EF4-FFF2-40B4-BE49-F238E27FC236}">
                <a16:creationId xmlns:a16="http://schemas.microsoft.com/office/drawing/2014/main" id="{F511FC0F-31FC-CC97-92D3-9094D1314728}"/>
              </a:ext>
            </a:extLst>
          </p:cNvPr>
          <p:cNvSpPr txBox="1"/>
          <p:nvPr/>
        </p:nvSpPr>
        <p:spPr>
          <a:xfrm>
            <a:off x="6897197" y="2512646"/>
            <a:ext cx="4581227" cy="2693045"/>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rPr>
              <a:t>Vaga</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Segoe UI"/>
              </a:rPr>
              <a:t>Solo unas </a:t>
            </a:r>
            <a:r>
              <a:rPr lang="es-es" sz="1600" dirty="0">
                <a:gradFill>
                  <a:gsLst>
                    <a:gs pos="2917">
                      <a:srgbClr val="000000"/>
                    </a:gs>
                    <a:gs pos="30000">
                      <a:srgbClr val="000000"/>
                    </a:gs>
                  </a:gsLst>
                  <a:lin ang="5400000" scaled="0"/>
                </a:gradFill>
                <a:latin typeface="Segoe UI"/>
                <a:cs typeface="Segoe UI"/>
              </a:rPr>
              <a:t>palabras</a:t>
            </a: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Segoe UI"/>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Segoe UI"/>
              </a:rPr>
              <a:t>No hay contexto sobre el resultado preferido</a:t>
            </a:r>
            <a:br>
              <a:rPr dirty="0"/>
            </a:b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rPr>
              <a:t>Ejemplo: </a:t>
            </a:r>
            <a: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Resume las noticias sobre [nombre </a:t>
            </a:r>
            <a:b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de la empresa].</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600" b="0" i="0" u="none" strike="noStrike" kern="1200" cap="none" spc="-20" normalizeH="0" noProof="0" dirty="0">
                <a:ln>
                  <a:noFill/>
                </a:ln>
                <a:gradFill>
                  <a:gsLst>
                    <a:gs pos="2917">
                      <a:srgbClr val="000000"/>
                    </a:gs>
                    <a:gs pos="30000">
                      <a:srgbClr val="000000"/>
                    </a:gs>
                  </a:gsLst>
                  <a:lin ang="5400000" scaled="0"/>
                </a:gradFill>
                <a:effectLst/>
                <a:uLnTx/>
                <a:uFillTx/>
                <a:latin typeface="Segoe UI"/>
                <a:ea typeface="+mn-ea"/>
                <a:cs typeface="Segoe UI"/>
              </a:rPr>
              <a:t>El resumen puede ser más vago de lo que desearías, o estar en un formato que no buscabas.</a:t>
            </a:r>
            <a:endParaRPr lang="en-US" sz="1600" b="0" i="0" u="none" strike="noStrike" kern="1200" cap="none" spc="-20" normalizeH="0" noProof="0" dirty="0">
              <a:ln>
                <a:noFill/>
              </a:ln>
              <a:gradFill>
                <a:gsLst>
                  <a:gs pos="2917">
                    <a:srgbClr val="000000"/>
                  </a:gs>
                  <a:gs pos="30000">
                    <a:srgbClr val="000000"/>
                  </a:gs>
                </a:gsLst>
                <a:lin ang="5400000" scaled="0"/>
              </a:gradFill>
              <a:effectLst/>
              <a:uLnTx/>
              <a:uFillTx/>
              <a:latin typeface="Segoe UI"/>
              <a:cs typeface="Segoe UI"/>
            </a:endParaRPr>
          </a:p>
        </p:txBody>
      </p:sp>
      <p:sp>
        <p:nvSpPr>
          <p:cNvPr id="9" name="Rectangle: Rounded Corners 8">
            <a:extLst>
              <a:ext uri="{FF2B5EF4-FFF2-40B4-BE49-F238E27FC236}">
                <a16:creationId xmlns:a16="http://schemas.microsoft.com/office/drawing/2014/main" id="{6666F3E1-80C2-04FC-657D-FE3F3DDC491F}"/>
              </a:ext>
            </a:extLst>
          </p:cNvPr>
          <p:cNvSpPr/>
          <p:nvPr/>
        </p:nvSpPr>
        <p:spPr bwMode="auto">
          <a:xfrm>
            <a:off x="1109933" y="1778222"/>
            <a:ext cx="4687388" cy="553998"/>
          </a:xfrm>
          <a:prstGeom prst="roundRect">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s-es" sz="1800" b="1">
                <a:solidFill>
                  <a:srgbClr val="FFFFFF"/>
                </a:solidFill>
                <a:latin typeface="Segoe UI Semibold" panose="020B0502040204020203" pitchFamily="34" charset="0"/>
                <a:cs typeface="Segoe UI Semibold" panose="020B0502040204020203" pitchFamily="34" charset="0"/>
              </a:rPr>
              <a:t>       Más efectiva</a:t>
            </a:r>
          </a:p>
        </p:txBody>
      </p:sp>
      <p:sp>
        <p:nvSpPr>
          <p:cNvPr id="10" name="TextBox 9">
            <a:extLst>
              <a:ext uri="{FF2B5EF4-FFF2-40B4-BE49-F238E27FC236}">
                <a16:creationId xmlns:a16="http://schemas.microsoft.com/office/drawing/2014/main" id="{B03835C7-FAB3-A9E1-5496-FA252F3F33E0}"/>
              </a:ext>
            </a:extLst>
          </p:cNvPr>
          <p:cNvSpPr txBox="1"/>
          <p:nvPr/>
        </p:nvSpPr>
        <p:spPr>
          <a:xfrm>
            <a:off x="1077276" y="2573624"/>
            <a:ext cx="5044888" cy="253915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rPr>
              <a:t>Específicas y detalladas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Segoe UI"/>
              </a:rPr>
              <a:t>En oraciones completas, con instrucciones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s-es" sz="1600" b="0" i="0" u="none" strike="noStrike" kern="1200" cap="none" spc="-20" normalizeH="0" noProof="0" dirty="0">
                <a:ln>
                  <a:noFill/>
                </a:ln>
                <a:gradFill>
                  <a:gsLst>
                    <a:gs pos="2917">
                      <a:srgbClr val="000000"/>
                    </a:gs>
                    <a:gs pos="30000">
                      <a:srgbClr val="000000"/>
                    </a:gs>
                  </a:gsLst>
                  <a:lin ang="5400000" scaled="0"/>
                </a:gradFill>
                <a:effectLst/>
                <a:uLnTx/>
                <a:uFillTx/>
                <a:latin typeface="Segoe UI"/>
                <a:ea typeface="+mn-ea"/>
                <a:cs typeface="Segoe UI"/>
              </a:rPr>
              <a:t>Indica el tono, el propósito, el formato preferido, etc.</a:t>
            </a:r>
            <a:r>
              <a:rPr kumimoji="0" lang="es-es" sz="1600" b="0" i="0" u="none" strike="noStrike" kern="1200" cap="none" spc="-2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rPr>
              <a:t>Ejemplo: </a:t>
            </a:r>
            <a: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Trabajo en marketing y me centro en investigar a la competencia. Dame un resumen </a:t>
            </a:r>
            <a:b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conciso de las noticias recientes sobre [nombre de </a:t>
            </a:r>
            <a:b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la empresa]. Céntrate en los anuncios sobre nuevas líneas de productos. Proporciona la respuesta en dos </a:t>
            </a:r>
            <a:b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o tres párrafos y utiliza un tono empresarial.</a:t>
            </a:r>
          </a:p>
        </p:txBody>
      </p:sp>
      <p:sp>
        <p:nvSpPr>
          <p:cNvPr id="11" name="TextBox 10">
            <a:extLst>
              <a:ext uri="{FF2B5EF4-FFF2-40B4-BE49-F238E27FC236}">
                <a16:creationId xmlns:a16="http://schemas.microsoft.com/office/drawing/2014/main" id="{0E302C6C-A591-AEE2-A68E-28511E469CCA}"/>
              </a:ext>
            </a:extLst>
          </p:cNvPr>
          <p:cNvSpPr txBox="1"/>
          <p:nvPr/>
        </p:nvSpPr>
        <p:spPr>
          <a:xfrm>
            <a:off x="844514" y="5710045"/>
            <a:ext cx="10502972" cy="307777"/>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chemeClr val="bg1"/>
                </a:solidFill>
                <a:effectLst/>
                <a:uLnTx/>
                <a:uFillTx/>
                <a:latin typeface="Segoe UI "/>
                <a:ea typeface="+mn-ea"/>
                <a:cs typeface="Segoe UI"/>
              </a:rPr>
              <a:t>Pero </a:t>
            </a:r>
            <a:r>
              <a:rPr kumimoji="0" lang="es-es" sz="2000" b="0" i="0" u="none" strike="noStrike" kern="1200" cap="none" spc="0" normalizeH="0" baseline="0" noProof="0" dirty="0">
                <a:ln>
                  <a:noFill/>
                </a:ln>
                <a:solidFill>
                  <a:schemeClr val="bg1"/>
                </a:solidFill>
                <a:effectLst/>
                <a:uLnTx/>
                <a:uFillTx/>
                <a:latin typeface="Segoe UI "/>
                <a:ea typeface="+mn-ea"/>
                <a:cs typeface="Segoe UI"/>
              </a:rPr>
              <a:t>no hay indicaciones </a:t>
            </a:r>
            <a:r>
              <a:rPr kumimoji="0" lang="es-ES" sz="2000" b="0" i="0" u="none" strike="noStrike" kern="1200" cap="none" spc="0" normalizeH="0" baseline="0" noProof="0" dirty="0">
                <a:ln>
                  <a:noFill/>
                </a:ln>
                <a:solidFill>
                  <a:schemeClr val="bg1"/>
                </a:solidFill>
                <a:effectLst/>
                <a:uLnTx/>
                <a:uFillTx/>
                <a:latin typeface="Segoe UI "/>
                <a:ea typeface="+mn-ea"/>
                <a:cs typeface="Segoe UI"/>
              </a:rPr>
              <a:t>“</a:t>
            </a:r>
            <a:r>
              <a:rPr kumimoji="0" lang="es-es" sz="2000" b="0" i="0" u="none" strike="noStrike" kern="1200" cap="none" spc="0" normalizeH="0" baseline="0" noProof="0" dirty="0">
                <a:ln>
                  <a:noFill/>
                </a:ln>
                <a:solidFill>
                  <a:schemeClr val="bg1"/>
                </a:solidFill>
                <a:effectLst/>
                <a:uLnTx/>
                <a:uFillTx/>
                <a:latin typeface="Segoe UI "/>
                <a:ea typeface="+mn-ea"/>
                <a:cs typeface="Segoe UI"/>
              </a:rPr>
              <a:t>incorrectas</a:t>
            </a:r>
            <a:r>
              <a:rPr kumimoji="0" lang="es-ES" sz="2000" b="0" i="0" u="none" strike="noStrike" kern="1200" cap="none" spc="0" normalizeH="0" baseline="0" noProof="0" dirty="0">
                <a:ln>
                  <a:noFill/>
                </a:ln>
                <a:solidFill>
                  <a:schemeClr val="bg1"/>
                </a:solidFill>
                <a:effectLst/>
                <a:uLnTx/>
                <a:uFillTx/>
                <a:latin typeface="Segoe UI "/>
                <a:ea typeface="+mn-ea"/>
                <a:cs typeface="Segoe UI"/>
              </a:rPr>
              <a:t>“</a:t>
            </a:r>
            <a:r>
              <a:rPr kumimoji="0" lang="es-es" sz="2000" b="0" i="0" u="none" strike="noStrike" kern="1200" cap="none" spc="0" normalizeH="0" baseline="0" noProof="0" dirty="0">
                <a:ln>
                  <a:noFill/>
                </a:ln>
                <a:solidFill>
                  <a:schemeClr val="bg1"/>
                </a:solidFill>
                <a:effectLst/>
                <a:uLnTx/>
                <a:uFillTx/>
                <a:latin typeface="Segoe UI "/>
                <a:ea typeface="+mn-ea"/>
                <a:cs typeface="Segoe UI"/>
              </a:rPr>
              <a:t> porque </a:t>
            </a:r>
            <a:r>
              <a:rPr kumimoji="0" lang="es-es" sz="2000" b="0" i="0" u="none" strike="noStrike" kern="1200" cap="none" spc="0" normalizeH="0" baseline="0" noProof="0" dirty="0">
                <a:ln>
                  <a:noFill/>
                </a:ln>
                <a:solidFill>
                  <a:schemeClr val="bg1"/>
                </a:solidFill>
                <a:effectLst/>
                <a:uLnTx/>
                <a:uFillTx/>
                <a:latin typeface="Segoe UI Semibold"/>
                <a:ea typeface="+mn-ea"/>
                <a:cs typeface="Segoe UI"/>
              </a:rPr>
              <a:t>se acepta el lenguaje natural y conversacional</a:t>
            </a:r>
            <a:r>
              <a:rPr kumimoji="0" lang="es-es" sz="2000" b="0" i="0" u="none" strike="noStrike" kern="1200" cap="none" spc="0" normalizeH="0" baseline="0" noProof="0" dirty="0">
                <a:ln>
                  <a:noFill/>
                </a:ln>
                <a:solidFill>
                  <a:schemeClr val="bg1"/>
                </a:solidFill>
                <a:effectLst/>
                <a:uLnTx/>
                <a:uFillTx/>
                <a:latin typeface="Segoe UI "/>
                <a:ea typeface="+mn-ea"/>
                <a:cs typeface="Segoe UI"/>
              </a:rPr>
              <a:t>.</a:t>
            </a:r>
          </a:p>
        </p:txBody>
      </p:sp>
      <p:pic>
        <p:nvPicPr>
          <p:cNvPr id="12" name="Graphic 11">
            <a:extLst>
              <a:ext uri="{FF2B5EF4-FFF2-40B4-BE49-F238E27FC236}">
                <a16:creationId xmlns:a16="http://schemas.microsoft.com/office/drawing/2014/main" id="{80142D0B-0F57-7B7F-04D2-97A5C20C575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82267" y="1869752"/>
            <a:ext cx="347697" cy="347697"/>
          </a:xfrm>
          <a:prstGeom prst="rect">
            <a:avLst/>
          </a:prstGeom>
        </p:spPr>
      </p:pic>
      <p:pic>
        <p:nvPicPr>
          <p:cNvPr id="13" name="Graphic 12">
            <a:extLst>
              <a:ext uri="{FF2B5EF4-FFF2-40B4-BE49-F238E27FC236}">
                <a16:creationId xmlns:a16="http://schemas.microsoft.com/office/drawing/2014/main" id="{5C9AC0C6-0BB4-0ECB-2E57-38652C787B8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17455" y="1869752"/>
            <a:ext cx="347472" cy="347472"/>
          </a:xfrm>
          <a:prstGeom prst="rect">
            <a:avLst/>
          </a:prstGeom>
        </p:spPr>
      </p:pic>
    </p:spTree>
    <p:extLst>
      <p:ext uri="{BB962C8B-B14F-4D97-AF65-F5344CB8AC3E}">
        <p14:creationId xmlns:p14="http://schemas.microsoft.com/office/powerpoint/2010/main" val="161918425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1AAF0-F4A2-6C5B-D269-2E5033DA0BC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CB2B01C-3D9E-BE00-E43A-39D20BA21379}"/>
              </a:ext>
            </a:extLst>
          </p:cNvPr>
          <p:cNvSpPr>
            <a:spLocks noGrp="1"/>
          </p:cNvSpPr>
          <p:nvPr>
            <p:ph idx="1"/>
          </p:nvPr>
        </p:nvSpPr>
        <p:spPr>
          <a:xfrm>
            <a:off x="6095999" y="979791"/>
            <a:ext cx="6002861" cy="5278368"/>
          </a:xfrm>
        </p:spPr>
        <p:txBody>
          <a:bodyPr/>
          <a:lstStyle/>
          <a:p>
            <a:pPr marL="514350" indent="-514350">
              <a:spcBef>
                <a:spcPts val="600"/>
              </a:spcBef>
              <a:spcAft>
                <a:spcPts val="600"/>
              </a:spcAft>
              <a:buAutoNum type="arabicPlain"/>
            </a:pPr>
            <a:r>
              <a:rPr lang="es-es" sz="2400" dirty="0"/>
              <a:t>Microsoft 365 Copilot Chat</a:t>
            </a:r>
          </a:p>
          <a:p>
            <a:pPr marL="514350" indent="-514350">
              <a:spcBef>
                <a:spcPts val="600"/>
              </a:spcBef>
              <a:spcAft>
                <a:spcPts val="600"/>
              </a:spcAft>
              <a:buAutoNum type="arabicPlain"/>
            </a:pPr>
            <a:r>
              <a:rPr lang="es-es" sz="2400" dirty="0"/>
              <a:t>El arte hacer indicaciones: </a:t>
            </a:r>
            <a:br>
              <a:rPr sz="2400" dirty="0"/>
            </a:br>
            <a:r>
              <a:rPr lang="es-es" sz="2400" dirty="0"/>
              <a:t>procedimientos recomendados </a:t>
            </a:r>
            <a:br>
              <a:rPr lang="es-es" sz="2400" dirty="0"/>
            </a:br>
            <a:r>
              <a:rPr lang="es-es" sz="2400" dirty="0"/>
              <a:t>para hacer indicaciones</a:t>
            </a:r>
          </a:p>
          <a:p>
            <a:pPr marL="514350" indent="-514350">
              <a:spcBef>
                <a:spcPts val="600"/>
              </a:spcBef>
              <a:buAutoNum type="arabicPlain"/>
            </a:pPr>
            <a:r>
              <a:rPr lang="es-es" sz="2400" dirty="0">
                <a:solidFill>
                  <a:srgbClr val="FFFF00"/>
                </a:solidFill>
              </a:rPr>
              <a:t>Procedimientos recomendados </a:t>
            </a:r>
            <a:br>
              <a:rPr lang="es-es" sz="2400" dirty="0">
                <a:solidFill>
                  <a:srgbClr val="FFFF00"/>
                </a:solidFill>
              </a:rPr>
            </a:br>
            <a:r>
              <a:rPr lang="es-es" sz="2400" dirty="0">
                <a:solidFill>
                  <a:srgbClr val="FFFF00"/>
                </a:solidFill>
              </a:rPr>
              <a:t>de adopción</a:t>
            </a:r>
          </a:p>
          <a:p>
            <a:pPr marL="914400" lvl="1">
              <a:spcBef>
                <a:spcPts val="600"/>
              </a:spcBef>
            </a:pPr>
            <a:r>
              <a:rPr lang="es-es" sz="2400" dirty="0">
                <a:solidFill>
                  <a:srgbClr val="FFFF00"/>
                </a:solidFill>
                <a:cs typeface="Segoe Sans Display" pitchFamily="2" charset="0"/>
              </a:rPr>
              <a:t>Kit de éxito de Copilot Chat</a:t>
            </a:r>
          </a:p>
          <a:p>
            <a:pPr marL="914400" lvl="1">
              <a:spcBef>
                <a:spcPts val="600"/>
              </a:spcBef>
            </a:pPr>
            <a:r>
              <a:rPr lang="es-es" sz="2400" dirty="0">
                <a:solidFill>
                  <a:srgbClr val="FFFF00"/>
                </a:solidFill>
                <a:cs typeface="Segoe Sans Display" pitchFamily="2" charset="0"/>
              </a:rPr>
              <a:t>El gran recorrido de Copilot Chat</a:t>
            </a:r>
          </a:p>
          <a:p>
            <a:pPr marL="914400" lvl="1">
              <a:spcBef>
                <a:spcPts val="600"/>
              </a:spcBef>
            </a:pPr>
            <a:r>
              <a:rPr lang="es-es" sz="2400" dirty="0">
                <a:solidFill>
                  <a:srgbClr val="FFFF00"/>
                </a:solidFill>
                <a:cs typeface="Segoe Sans Display" pitchFamily="2" charset="0"/>
              </a:rPr>
              <a:t>Kit de formación de Copilot Chat</a:t>
            </a:r>
          </a:p>
          <a:p>
            <a:pPr marL="914400" lvl="1">
              <a:spcBef>
                <a:spcPts val="600"/>
              </a:spcBef>
            </a:pPr>
            <a:r>
              <a:rPr lang="es-es" sz="2400" dirty="0">
                <a:solidFill>
                  <a:srgbClr val="FFFF00"/>
                </a:solidFill>
                <a:cs typeface="Segoe Sans Display" pitchFamily="2" charset="0"/>
              </a:rPr>
              <a:t>Galería de indicaciones</a:t>
            </a:r>
          </a:p>
          <a:p>
            <a:pPr marL="914400" lvl="1">
              <a:spcBef>
                <a:spcPts val="600"/>
              </a:spcBef>
              <a:spcAft>
                <a:spcPts val="600"/>
              </a:spcAft>
            </a:pPr>
            <a:r>
              <a:rPr lang="es-es" sz="2400" dirty="0">
                <a:solidFill>
                  <a:srgbClr val="FFFF00"/>
                </a:solidFill>
                <a:cs typeface="Segoe Sans Display" pitchFamily="2" charset="0"/>
              </a:rPr>
              <a:t>Biblioteca de escenarios</a:t>
            </a:r>
          </a:p>
          <a:p>
            <a:pPr marL="514350" indent="-514350">
              <a:spcBef>
                <a:spcPts val="600"/>
              </a:spcBef>
              <a:spcAft>
                <a:spcPts val="600"/>
              </a:spcAft>
              <a:buAutoNum type="arabicPlain"/>
            </a:pPr>
            <a:r>
              <a:rPr lang="es-es" sz="2400" dirty="0"/>
              <a:t>Próximos pasos y llamadas a la acción</a:t>
            </a:r>
          </a:p>
        </p:txBody>
      </p:sp>
      <p:sp>
        <p:nvSpPr>
          <p:cNvPr id="9" name="Title 8">
            <a:extLst>
              <a:ext uri="{FF2B5EF4-FFF2-40B4-BE49-F238E27FC236}">
                <a16:creationId xmlns:a16="http://schemas.microsoft.com/office/drawing/2014/main" id="{CDDCD8D9-3D29-6FC4-5D4C-95CF925E4B27}"/>
              </a:ext>
            </a:extLst>
          </p:cNvPr>
          <p:cNvSpPr>
            <a:spLocks noGrp="1"/>
          </p:cNvSpPr>
          <p:nvPr>
            <p:ph type="title"/>
          </p:nvPr>
        </p:nvSpPr>
        <p:spPr>
          <a:xfrm>
            <a:off x="527136" y="474345"/>
            <a:ext cx="2373598" cy="2954655"/>
          </a:xfrm>
        </p:spPr>
        <p:txBody>
          <a:bodyPr/>
          <a:lstStyle/>
          <a:p>
            <a:r>
              <a:rPr lang="es-es" dirty="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Para qué estamos aquí</a:t>
            </a:r>
          </a:p>
        </p:txBody>
      </p:sp>
      <p:cxnSp>
        <p:nvCxnSpPr>
          <p:cNvPr id="11" name="Straight Connector 10">
            <a:extLst>
              <a:ext uri="{FF2B5EF4-FFF2-40B4-BE49-F238E27FC236}">
                <a16:creationId xmlns:a16="http://schemas.microsoft.com/office/drawing/2014/main" id="{CFA9E1A1-09BF-65C4-182C-A8647D47FEF5}"/>
              </a:ext>
              <a:ext uri="{C183D7F6-B498-43B3-948B-1728B52AA6E4}">
                <adec:decorative xmlns:adec="http://schemas.microsoft.com/office/drawing/2017/decorative" val="1"/>
              </a:ext>
            </a:extLst>
          </p:cNvPr>
          <p:cNvCxnSpPr>
            <a:cxnSpLocks/>
          </p:cNvCxnSpPr>
          <p:nvPr/>
        </p:nvCxnSpPr>
        <p:spPr>
          <a:xfrm>
            <a:off x="5777396" y="895925"/>
            <a:ext cx="0" cy="548640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935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CE01-7376-C9C0-07E8-28DD6E779EE0}"/>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1B603FB-39C2-CACF-1729-1F3CB4E15DD5}"/>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B422A60E-C66D-82B5-A935-23374D0B8275}"/>
              </a:ext>
            </a:extLst>
          </p:cNvPr>
          <p:cNvSpPr>
            <a:spLocks noGrp="1"/>
          </p:cNvSpPr>
          <p:nvPr>
            <p:ph type="title"/>
          </p:nvPr>
        </p:nvSpPr>
        <p:spPr>
          <a:xfrm>
            <a:off x="589280" y="605657"/>
            <a:ext cx="3133056" cy="1939850"/>
          </a:xfrm>
        </p:spPr>
        <p:txBody>
          <a:bodyPr/>
          <a:lstStyle/>
          <a:p>
            <a:r>
              <a:rPr lang="es-es"/>
              <a:t>Kit de éxito de Microsoft 365 Copilot Chat</a:t>
            </a:r>
          </a:p>
        </p:txBody>
      </p:sp>
      <p:pic>
        <p:nvPicPr>
          <p:cNvPr id="9" name="Picture 8">
            <a:extLst>
              <a:ext uri="{FF2B5EF4-FFF2-40B4-BE49-F238E27FC236}">
                <a16:creationId xmlns:a16="http://schemas.microsoft.com/office/drawing/2014/main" id="{4580CEA3-709E-C787-473F-DB64488A704F}"/>
              </a:ext>
            </a:extLst>
          </p:cNvPr>
          <p:cNvPicPr>
            <a:picLocks noChangeAspect="1"/>
          </p:cNvPicPr>
          <p:nvPr/>
        </p:nvPicPr>
        <p:blipFill>
          <a:blip r:embed="rId3"/>
          <a:stretch>
            <a:fillRect/>
          </a:stretch>
        </p:blipFill>
        <p:spPr>
          <a:xfrm>
            <a:off x="4579075" y="718167"/>
            <a:ext cx="7291280" cy="5551137"/>
          </a:xfrm>
          <a:prstGeom prst="roundRect">
            <a:avLst>
              <a:gd name="adj" fmla="val 1451"/>
            </a:avLst>
          </a:prstGeom>
          <a:solidFill>
            <a:srgbClr val="FFFFFF">
              <a:shade val="85000"/>
            </a:srgbClr>
          </a:solidFill>
          <a:ln>
            <a:noFill/>
          </a:ln>
          <a:effectLst/>
        </p:spPr>
      </p:pic>
      <p:sp>
        <p:nvSpPr>
          <p:cNvPr id="12" name="TextBox 11">
            <a:extLst>
              <a:ext uri="{FF2B5EF4-FFF2-40B4-BE49-F238E27FC236}">
                <a16:creationId xmlns:a16="http://schemas.microsoft.com/office/drawing/2014/main" id="{2A61C8E4-2CDA-A925-B773-044BE33186A2}"/>
              </a:ext>
            </a:extLst>
          </p:cNvPr>
          <p:cNvSpPr txBox="1"/>
          <p:nvPr/>
        </p:nvSpPr>
        <p:spPr>
          <a:xfrm>
            <a:off x="4992125" y="167482"/>
            <a:ext cx="6878230" cy="338554"/>
          </a:xfrm>
          <a:prstGeom prst="rect">
            <a:avLst/>
          </a:prstGeom>
          <a:noFill/>
        </p:spPr>
        <p:txBody>
          <a:bodyPr wrap="square">
            <a:spAutoFit/>
          </a:bodyPr>
          <a:lstStyle/>
          <a:p>
            <a:pPr algn="r"/>
            <a:r>
              <a:rPr lang="es-es" sz="1600">
                <a:solidFill>
                  <a:schemeClr val="bg1"/>
                </a:solidFill>
                <a:latin typeface="Segoe Sans Text"/>
                <a:hlinkClick r:id="rId4">
                  <a:extLst>
                    <a:ext uri="{A12FA001-AC4F-418D-AE19-62706E023703}">
                      <ahyp:hlinkClr xmlns:ahyp="http://schemas.microsoft.com/office/drawing/2018/hyperlinkcolor" val="tx"/>
                    </a:ext>
                  </a:extLst>
                </a:hlinkClick>
              </a:rPr>
              <a:t>adoption.microsoft.com/copilot-chat/</a:t>
            </a:r>
            <a:endParaRPr lang="en-US"/>
          </a:p>
        </p:txBody>
      </p:sp>
      <p:sp>
        <p:nvSpPr>
          <p:cNvPr id="16" name="TextBox 15">
            <a:extLst>
              <a:ext uri="{FF2B5EF4-FFF2-40B4-BE49-F238E27FC236}">
                <a16:creationId xmlns:a16="http://schemas.microsoft.com/office/drawing/2014/main" id="{0B1CC56A-094E-67AF-4089-3EC9E4BC9337}"/>
              </a:ext>
            </a:extLst>
          </p:cNvPr>
          <p:cNvSpPr txBox="1"/>
          <p:nvPr/>
        </p:nvSpPr>
        <p:spPr>
          <a:xfrm>
            <a:off x="518910" y="2701115"/>
            <a:ext cx="3595890" cy="2265236"/>
          </a:xfrm>
          <a:prstGeom prst="rect">
            <a:avLst/>
          </a:prstGeom>
          <a:noFill/>
        </p:spPr>
        <p:txBody>
          <a:bodyPr wrap="square">
            <a:spAutoFit/>
          </a:bodyPr>
          <a:lstStyle/>
          <a:p>
            <a:r>
              <a:rPr lang="es-es" b="0" i="0" dirty="0">
                <a:solidFill>
                  <a:schemeClr val="bg1">
                    <a:lumMod val="85000"/>
                  </a:schemeClr>
                </a:solidFill>
                <a:effectLst/>
                <a:latin typeface="SegoeUI"/>
              </a:rPr>
              <a:t>Utiliza el kit de éxito para preparar a tu organización para </a:t>
            </a:r>
            <a:r>
              <a:rPr lang="es-es" b="0" i="0" dirty="0" err="1">
                <a:solidFill>
                  <a:schemeClr val="bg1">
                    <a:lumMod val="85000"/>
                  </a:schemeClr>
                </a:solidFill>
                <a:effectLst/>
                <a:latin typeface="SegoeUI"/>
              </a:rPr>
              <a:t>Copilot</a:t>
            </a:r>
            <a:r>
              <a:rPr lang="es-es" b="0" i="0" dirty="0">
                <a:solidFill>
                  <a:schemeClr val="bg1">
                    <a:lumMod val="85000"/>
                  </a:schemeClr>
                </a:solidFill>
                <a:effectLst/>
                <a:latin typeface="SegoeUI"/>
              </a:rPr>
              <a:t> Chat con información sobre controles de administración, licencias y métodos de pago, materiales de aprendizaje, plantillas de correo electrónico para la incorporación, etc.</a:t>
            </a:r>
            <a:endParaRPr lang="en-US" dirty="0">
              <a:solidFill>
                <a:schemeClr val="bg1">
                  <a:lumMod val="85000"/>
                </a:schemeClr>
              </a:solidFill>
            </a:endParaRPr>
          </a:p>
        </p:txBody>
      </p:sp>
    </p:spTree>
    <p:extLst>
      <p:ext uri="{BB962C8B-B14F-4D97-AF65-F5344CB8AC3E}">
        <p14:creationId xmlns:p14="http://schemas.microsoft.com/office/powerpoint/2010/main" val="361402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C5034-0676-B049-4531-E3380B544C63}"/>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C64CC74-8835-D819-E780-CC352AE3C312}"/>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028CF860-983F-F874-D975-91F365434B4F}"/>
              </a:ext>
            </a:extLst>
          </p:cNvPr>
          <p:cNvSpPr>
            <a:spLocks noGrp="1"/>
          </p:cNvSpPr>
          <p:nvPr>
            <p:ph type="title"/>
          </p:nvPr>
        </p:nvSpPr>
        <p:spPr>
          <a:xfrm>
            <a:off x="589280" y="605657"/>
            <a:ext cx="3133056" cy="1939850"/>
          </a:xfrm>
        </p:spPr>
        <p:txBody>
          <a:bodyPr/>
          <a:lstStyle/>
          <a:p>
            <a:r>
              <a:rPr lang="es-es" dirty="0"/>
              <a:t>El gran recorrido de </a:t>
            </a:r>
            <a:r>
              <a:rPr lang="es-es" dirty="0" err="1"/>
              <a:t>Copilot</a:t>
            </a:r>
            <a:r>
              <a:rPr lang="es-es" dirty="0"/>
              <a:t> Chat</a:t>
            </a:r>
          </a:p>
        </p:txBody>
      </p:sp>
      <p:sp>
        <p:nvSpPr>
          <p:cNvPr id="12" name="TextBox 11">
            <a:extLst>
              <a:ext uri="{FF2B5EF4-FFF2-40B4-BE49-F238E27FC236}">
                <a16:creationId xmlns:a16="http://schemas.microsoft.com/office/drawing/2014/main" id="{A54093B3-8A97-F6AA-A13A-6E16CF7F9AA6}"/>
              </a:ext>
            </a:extLst>
          </p:cNvPr>
          <p:cNvSpPr txBox="1"/>
          <p:nvPr/>
        </p:nvSpPr>
        <p:spPr>
          <a:xfrm>
            <a:off x="4992125" y="167482"/>
            <a:ext cx="6878230" cy="369332"/>
          </a:xfrm>
          <a:prstGeom prst="rect">
            <a:avLst/>
          </a:prstGeom>
          <a:noFill/>
        </p:spPr>
        <p:txBody>
          <a:bodyPr wrap="square">
            <a:spAutoFit/>
          </a:bodyPr>
          <a:lstStyle/>
          <a:p>
            <a:pPr algn="r"/>
            <a:r>
              <a:rPr lang="es-es" sz="1800">
                <a:solidFill>
                  <a:schemeClr val="bg1"/>
                </a:solidFill>
                <a:latin typeface="Segoe Sans Text"/>
                <a:hlinkClick r:id="rId3">
                  <a:extLst>
                    <a:ext uri="{A12FA001-AC4F-418D-AE19-62706E023703}">
                      <ahyp:hlinkClr xmlns:ahyp="http://schemas.microsoft.com/office/drawing/2018/hyperlinkcolor" val="tx"/>
                    </a:ext>
                  </a:extLst>
                </a:hlinkClick>
              </a:rPr>
              <a:t>aka.ms/Copilot/ChatJourney</a:t>
            </a:r>
            <a:endParaRPr lang="en-US" sz="1800">
              <a:solidFill>
                <a:schemeClr val="bg1"/>
              </a:solidFill>
            </a:endParaRPr>
          </a:p>
        </p:txBody>
      </p:sp>
      <p:sp>
        <p:nvSpPr>
          <p:cNvPr id="16" name="TextBox 15">
            <a:extLst>
              <a:ext uri="{FF2B5EF4-FFF2-40B4-BE49-F238E27FC236}">
                <a16:creationId xmlns:a16="http://schemas.microsoft.com/office/drawing/2014/main" id="{7D0DE7EA-AAF4-F0D9-4BF1-843C73B8B465}"/>
              </a:ext>
            </a:extLst>
          </p:cNvPr>
          <p:cNvSpPr txBox="1"/>
          <p:nvPr/>
        </p:nvSpPr>
        <p:spPr>
          <a:xfrm>
            <a:off x="518910" y="2701115"/>
            <a:ext cx="3421912" cy="1722010"/>
          </a:xfrm>
          <a:prstGeom prst="rect">
            <a:avLst/>
          </a:prstGeom>
          <a:noFill/>
        </p:spPr>
        <p:txBody>
          <a:bodyPr wrap="square">
            <a:spAutoFit/>
          </a:bodyPr>
          <a:lstStyle/>
          <a:p>
            <a:r>
              <a:rPr lang="es-es" b="0" i="0" dirty="0">
                <a:solidFill>
                  <a:schemeClr val="bg1">
                    <a:lumMod val="85000"/>
                  </a:schemeClr>
                </a:solidFill>
                <a:effectLst/>
                <a:latin typeface="SegoeUI"/>
              </a:rPr>
              <a:t>Plantillas de correo electrónico listas para usar para una experiencia de formación </a:t>
            </a:r>
            <a:br>
              <a:rPr lang="es-es" b="0" i="0" dirty="0">
                <a:solidFill>
                  <a:schemeClr val="bg1">
                    <a:lumMod val="85000"/>
                  </a:schemeClr>
                </a:solidFill>
                <a:effectLst/>
                <a:latin typeface="SegoeUI"/>
              </a:rPr>
            </a:br>
            <a:r>
              <a:rPr lang="es-es" b="0" i="0" dirty="0">
                <a:solidFill>
                  <a:schemeClr val="bg1">
                    <a:lumMod val="85000"/>
                  </a:schemeClr>
                </a:solidFill>
                <a:effectLst/>
                <a:latin typeface="SegoeUI"/>
              </a:rPr>
              <a:t>de 30 días que enseña a los usuarios lo que es posible con </a:t>
            </a:r>
            <a:r>
              <a:rPr lang="es-es" b="0" i="0" dirty="0" err="1">
                <a:solidFill>
                  <a:schemeClr val="bg1">
                    <a:lumMod val="85000"/>
                  </a:schemeClr>
                </a:solidFill>
                <a:effectLst/>
                <a:latin typeface="SegoeUI"/>
              </a:rPr>
              <a:t>Copilot</a:t>
            </a:r>
            <a:r>
              <a:rPr lang="es-es" b="0" i="0" dirty="0">
                <a:solidFill>
                  <a:schemeClr val="bg1">
                    <a:lumMod val="85000"/>
                  </a:schemeClr>
                </a:solidFill>
                <a:effectLst/>
                <a:latin typeface="SegoeUI"/>
              </a:rPr>
              <a:t> Chat y fomenta el uso</a:t>
            </a:r>
            <a:endParaRPr lang="en-US" dirty="0">
              <a:solidFill>
                <a:schemeClr val="bg1">
                  <a:lumMod val="85000"/>
                </a:schemeClr>
              </a:solidFill>
            </a:endParaRPr>
          </a:p>
        </p:txBody>
      </p:sp>
      <p:pic>
        <p:nvPicPr>
          <p:cNvPr id="6" name="Picture 5">
            <a:extLst>
              <a:ext uri="{FF2B5EF4-FFF2-40B4-BE49-F238E27FC236}">
                <a16:creationId xmlns:a16="http://schemas.microsoft.com/office/drawing/2014/main" id="{07332428-602E-36D8-83F3-0EC21635EBF7}"/>
              </a:ext>
            </a:extLst>
          </p:cNvPr>
          <p:cNvPicPr>
            <a:picLocks noChangeAspect="1"/>
          </p:cNvPicPr>
          <p:nvPr/>
        </p:nvPicPr>
        <p:blipFill>
          <a:blip r:embed="rId4"/>
          <a:srcRect l="3914" t="598" r="5702"/>
          <a:stretch>
            <a:fillRect/>
          </a:stretch>
        </p:blipFill>
        <p:spPr>
          <a:xfrm>
            <a:off x="4579075" y="888861"/>
            <a:ext cx="7225657" cy="5271004"/>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1522328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017E-9D1C-3356-C7D3-04DF48E0B3E5}"/>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0627C0E-0AE5-B6A1-835F-0178A82D70F9}"/>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6129441B-F2DE-3DBF-E5A9-5ACCA52D60F0}"/>
              </a:ext>
            </a:extLst>
          </p:cNvPr>
          <p:cNvSpPr>
            <a:spLocks noGrp="1"/>
          </p:cNvSpPr>
          <p:nvPr>
            <p:ph type="title"/>
          </p:nvPr>
        </p:nvSpPr>
        <p:spPr>
          <a:xfrm>
            <a:off x="589279" y="805199"/>
            <a:ext cx="3893073" cy="1740308"/>
          </a:xfrm>
        </p:spPr>
        <p:txBody>
          <a:bodyPr/>
          <a:lstStyle/>
          <a:p>
            <a:r>
              <a:rPr lang="es-es" dirty="0"/>
              <a:t>Kit de formación de Microsoft 365 Copilot Chat</a:t>
            </a:r>
          </a:p>
        </p:txBody>
      </p:sp>
      <p:sp>
        <p:nvSpPr>
          <p:cNvPr id="12" name="TextBox 11">
            <a:extLst>
              <a:ext uri="{FF2B5EF4-FFF2-40B4-BE49-F238E27FC236}">
                <a16:creationId xmlns:a16="http://schemas.microsoft.com/office/drawing/2014/main" id="{B60EDC33-8E1A-E468-1F88-96679D9E0F02}"/>
              </a:ext>
            </a:extLst>
          </p:cNvPr>
          <p:cNvSpPr txBox="1"/>
          <p:nvPr/>
        </p:nvSpPr>
        <p:spPr>
          <a:xfrm>
            <a:off x="4992125" y="167482"/>
            <a:ext cx="6878230" cy="369332"/>
          </a:xfrm>
          <a:prstGeom prst="rect">
            <a:avLst/>
          </a:prstGeom>
          <a:noFill/>
        </p:spPr>
        <p:txBody>
          <a:bodyPr wrap="square">
            <a:spAutoFit/>
          </a:bodyPr>
          <a:lstStyle/>
          <a:p>
            <a:pPr algn="r"/>
            <a:r>
              <a:rPr lang="es-es" sz="1800">
                <a:solidFill>
                  <a:schemeClr val="bg1"/>
                </a:solidFill>
                <a:latin typeface="Segoe Sans Text"/>
                <a:hlinkClick r:id="rId3">
                  <a:extLst>
                    <a:ext uri="{A12FA001-AC4F-418D-AE19-62706E023703}">
                      <ahyp:hlinkClr xmlns:ahyp="http://schemas.microsoft.com/office/drawing/2018/hyperlinkcolor" val="tx"/>
                    </a:ext>
                  </a:extLst>
                </a:hlinkClick>
              </a:rPr>
              <a:t>aka.ms/CopilotChat/TrainerKit</a:t>
            </a:r>
            <a:endParaRPr lang="en-US" sz="1800">
              <a:solidFill>
                <a:schemeClr val="bg1"/>
              </a:solidFill>
            </a:endParaRPr>
          </a:p>
        </p:txBody>
      </p:sp>
      <p:sp>
        <p:nvSpPr>
          <p:cNvPr id="16" name="TextBox 15">
            <a:extLst>
              <a:ext uri="{FF2B5EF4-FFF2-40B4-BE49-F238E27FC236}">
                <a16:creationId xmlns:a16="http://schemas.microsoft.com/office/drawing/2014/main" id="{940275B7-6600-C013-BF82-1897CF37174B}"/>
              </a:ext>
            </a:extLst>
          </p:cNvPr>
          <p:cNvSpPr txBox="1"/>
          <p:nvPr/>
        </p:nvSpPr>
        <p:spPr>
          <a:xfrm>
            <a:off x="518910" y="2701115"/>
            <a:ext cx="3488314" cy="3862596"/>
          </a:xfrm>
          <a:prstGeom prst="rect">
            <a:avLst/>
          </a:prstGeom>
          <a:noFill/>
        </p:spPr>
        <p:txBody>
          <a:bodyPr wrap="square">
            <a:spAutoFit/>
          </a:bodyPr>
          <a:lstStyle/>
          <a:p>
            <a:r>
              <a:rPr lang="es-es" sz="1750" b="0" i="0" dirty="0">
                <a:solidFill>
                  <a:schemeClr val="bg1">
                    <a:lumMod val="85000"/>
                  </a:schemeClr>
                </a:solidFill>
                <a:effectLst/>
                <a:latin typeface="SegoeUI"/>
              </a:rPr>
              <a:t>Presentación de PowerPoint para usar con usuarios que se están familiarizando con Microsoft 365 </a:t>
            </a:r>
            <a:r>
              <a:rPr lang="es-es" sz="1750" b="0" i="0" dirty="0" err="1">
                <a:solidFill>
                  <a:schemeClr val="bg1">
                    <a:lumMod val="85000"/>
                  </a:schemeClr>
                </a:solidFill>
                <a:effectLst/>
                <a:latin typeface="SegoeUI"/>
              </a:rPr>
              <a:t>Copilot</a:t>
            </a:r>
            <a:r>
              <a:rPr lang="es-es" sz="1750" b="0" i="0" dirty="0">
                <a:solidFill>
                  <a:schemeClr val="bg1">
                    <a:lumMod val="85000"/>
                  </a:schemeClr>
                </a:solidFill>
                <a:effectLst/>
                <a:latin typeface="SegoeUI"/>
              </a:rPr>
              <a:t> Chat y cómo utilizarlo </a:t>
            </a:r>
            <a:br>
              <a:rPr lang="es-es" sz="1750" b="0" i="0" dirty="0">
                <a:solidFill>
                  <a:schemeClr val="bg1">
                    <a:lumMod val="85000"/>
                  </a:schemeClr>
                </a:solidFill>
                <a:effectLst/>
                <a:latin typeface="SegoeUI"/>
              </a:rPr>
            </a:br>
            <a:r>
              <a:rPr lang="es-es" sz="1750" b="0" i="0" dirty="0">
                <a:solidFill>
                  <a:schemeClr val="bg1">
                    <a:lumMod val="85000"/>
                  </a:schemeClr>
                </a:solidFill>
                <a:effectLst/>
                <a:latin typeface="SegoeUI"/>
              </a:rPr>
              <a:t>en escenarios habituales.</a:t>
            </a:r>
          </a:p>
          <a:p>
            <a:endParaRPr lang="en-US" sz="1750" dirty="0">
              <a:solidFill>
                <a:schemeClr val="bg1">
                  <a:lumMod val="85000"/>
                </a:schemeClr>
              </a:solidFill>
              <a:latin typeface="SegoeUI"/>
            </a:endParaRPr>
          </a:p>
          <a:p>
            <a:r>
              <a:rPr lang="es-ES" sz="1750" dirty="0">
                <a:solidFill>
                  <a:schemeClr val="bg1">
                    <a:lumMod val="85000"/>
                  </a:schemeClr>
                </a:solidFill>
              </a:rPr>
              <a:t>El </a:t>
            </a:r>
            <a:r>
              <a:rPr lang="es-ES" sz="1750" dirty="0" err="1">
                <a:solidFill>
                  <a:schemeClr val="bg1">
                    <a:lumMod val="85000"/>
                  </a:schemeClr>
                </a:solidFill>
              </a:rPr>
              <a:t>trainer</a:t>
            </a:r>
            <a:r>
              <a:rPr lang="es-ES" sz="1750" dirty="0">
                <a:solidFill>
                  <a:schemeClr val="bg1">
                    <a:lumMod val="85000"/>
                  </a:schemeClr>
                </a:solidFill>
              </a:rPr>
              <a:t> kit no enseña a usar </a:t>
            </a:r>
            <a:r>
              <a:rPr lang="es-ES" sz="1750" dirty="0" err="1">
                <a:solidFill>
                  <a:schemeClr val="bg1">
                    <a:lumMod val="85000"/>
                  </a:schemeClr>
                </a:solidFill>
              </a:rPr>
              <a:t>Copilot</a:t>
            </a:r>
            <a:r>
              <a:rPr lang="es-ES" sz="1750" dirty="0">
                <a:solidFill>
                  <a:schemeClr val="bg1">
                    <a:lumMod val="85000"/>
                  </a:schemeClr>
                </a:solidFill>
              </a:rPr>
              <a:t>: ayuda a que otros lo puedan explicar y acompañar sin improvisar</a:t>
            </a:r>
            <a:r>
              <a:rPr lang="es-es" sz="1750" dirty="0">
                <a:solidFill>
                  <a:schemeClr val="bg1">
                    <a:lumMod val="85000"/>
                  </a:schemeClr>
                </a:solidFill>
              </a:rPr>
              <a:t>.</a:t>
            </a:r>
          </a:p>
          <a:p>
            <a:endParaRPr lang="en-US" sz="1750" dirty="0">
              <a:solidFill>
                <a:schemeClr val="bg1">
                  <a:lumMod val="85000"/>
                </a:schemeClr>
              </a:solidFill>
            </a:endParaRPr>
          </a:p>
          <a:p>
            <a:r>
              <a:rPr lang="es-es" sz="1750" dirty="0">
                <a:solidFill>
                  <a:schemeClr val="bg1">
                    <a:lumMod val="85000"/>
                  </a:schemeClr>
                </a:solidFill>
              </a:rPr>
              <a:t>Folleto para entregar sobre los 10 principales casos de uso que probar primero con </a:t>
            </a:r>
            <a:r>
              <a:rPr lang="es-es" sz="1750" dirty="0" err="1">
                <a:solidFill>
                  <a:schemeClr val="bg1">
                    <a:lumMod val="85000"/>
                  </a:schemeClr>
                </a:solidFill>
              </a:rPr>
              <a:t>Copilot</a:t>
            </a:r>
            <a:r>
              <a:rPr lang="es-es" sz="1750" dirty="0">
                <a:solidFill>
                  <a:schemeClr val="bg1">
                    <a:lumMod val="85000"/>
                  </a:schemeClr>
                </a:solidFill>
              </a:rPr>
              <a:t> Chat</a:t>
            </a:r>
            <a:r>
              <a:rPr lang="es-es" sz="1750" b="0" i="0" dirty="0">
                <a:solidFill>
                  <a:schemeClr val="bg1">
                    <a:lumMod val="85000"/>
                  </a:schemeClr>
                </a:solidFill>
                <a:effectLst/>
                <a:latin typeface="SegoeUI"/>
              </a:rPr>
              <a:t> </a:t>
            </a:r>
          </a:p>
        </p:txBody>
      </p:sp>
      <p:pic>
        <p:nvPicPr>
          <p:cNvPr id="4" name="Picture 3">
            <a:extLst>
              <a:ext uri="{FF2B5EF4-FFF2-40B4-BE49-F238E27FC236}">
                <a16:creationId xmlns:a16="http://schemas.microsoft.com/office/drawing/2014/main" id="{46AF0B6B-9D8C-FF1B-34C2-4BE5E1580EAE}"/>
              </a:ext>
            </a:extLst>
          </p:cNvPr>
          <p:cNvPicPr>
            <a:picLocks noChangeAspect="1"/>
          </p:cNvPicPr>
          <p:nvPr/>
        </p:nvPicPr>
        <p:blipFill>
          <a:blip r:embed="rId4"/>
          <a:srcRect t="1711"/>
          <a:stretch>
            <a:fillRect/>
          </a:stretch>
        </p:blipFill>
        <p:spPr>
          <a:xfrm>
            <a:off x="4583083" y="960583"/>
            <a:ext cx="7336193" cy="5180809"/>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3037407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45D4DAE8-59B8-BFDD-B237-DBA39DBE0D39}"/>
              </a:ext>
            </a:extLst>
          </p:cNvPr>
          <p:cNvSpPr>
            <a:spLocks noGrp="1"/>
          </p:cNvSpPr>
          <p:nvPr>
            <p:ph type="title"/>
          </p:nvPr>
        </p:nvSpPr>
        <p:spPr>
          <a:xfrm>
            <a:off x="588263" y="49186"/>
            <a:ext cx="11018520" cy="553998"/>
          </a:xfrm>
        </p:spPr>
        <p:txBody>
          <a:bodyPr>
            <a:noAutofit/>
          </a:bodyPr>
          <a:lstStyle/>
          <a:p>
            <a:pPr algn="ctr"/>
            <a:r>
              <a:rPr lang="es-es" sz="3200" dirty="0"/>
              <a:t>Los 10 principales temas para probar en primer lugar </a:t>
            </a:r>
            <a:br>
              <a:rPr lang="es-es" sz="3200" dirty="0"/>
            </a:br>
            <a:r>
              <a:rPr lang="es-es" sz="3200" dirty="0"/>
              <a:t>con </a:t>
            </a:r>
            <a:r>
              <a:rPr lang="es-es" sz="3200" dirty="0" err="1"/>
              <a:t>Copilot</a:t>
            </a:r>
            <a:r>
              <a:rPr lang="es-es" sz="3200" dirty="0"/>
              <a:t> Chat</a:t>
            </a:r>
            <a:br>
              <a:rPr dirty="0"/>
            </a:br>
            <a:endParaRPr lang="en-US" sz="2000" dirty="0">
              <a:solidFill>
                <a:srgbClr val="0078D4"/>
              </a:solidFill>
            </a:endParaRPr>
          </a:p>
        </p:txBody>
      </p:sp>
      <p:sp useBgFill="1">
        <p:nvSpPr>
          <p:cNvPr id="3" name="Rounded Rectangle 1">
            <a:extLst>
              <a:ext uri="{FF2B5EF4-FFF2-40B4-BE49-F238E27FC236}">
                <a16:creationId xmlns:a16="http://schemas.microsoft.com/office/drawing/2014/main" id="{4A8E42DE-67EE-129B-0515-5CC895AD8AC6}"/>
              </a:ext>
              <a:ext uri="{C183D7F6-B498-43B3-948B-1728B52AA6E4}">
                <adec:decorative xmlns:adec="http://schemas.microsoft.com/office/drawing/2017/decorative" val="1"/>
              </a:ext>
            </a:extLst>
          </p:cNvPr>
          <p:cNvSpPr/>
          <p:nvPr/>
        </p:nvSpPr>
        <p:spPr bwMode="auto">
          <a:xfrm>
            <a:off x="505272"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6" name="TextBox 5">
            <a:extLst>
              <a:ext uri="{FF2B5EF4-FFF2-40B4-BE49-F238E27FC236}">
                <a16:creationId xmlns:a16="http://schemas.microsoft.com/office/drawing/2014/main" id="{8FDFB3FB-32E5-FDF1-4D2A-D0EB53D491EB}"/>
              </a:ext>
            </a:extLst>
          </p:cNvPr>
          <p:cNvSpPr txBox="1"/>
          <p:nvPr/>
        </p:nvSpPr>
        <p:spPr>
          <a:xfrm>
            <a:off x="626192" y="1689478"/>
            <a:ext cx="1922209" cy="615553"/>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Haz una pregunta</a:t>
            </a:r>
            <a:br/>
            <a:r>
              <a:rPr kumimoji="0" lang="es-es" sz="1000" b="0" i="0" u="none" strike="noStrike" kern="1200" cap="none" spc="0" normalizeH="0" baseline="0" noProof="0" dirty="0">
                <a:ln>
                  <a:noFill/>
                </a:ln>
                <a:solidFill>
                  <a:prstClr val="black"/>
                </a:solidFill>
                <a:effectLst/>
                <a:uLnTx/>
                <a:uFillTx/>
                <a:latin typeface="Segoe UI"/>
                <a:ea typeface="+mn-ea"/>
                <a:cs typeface="+mn-cs"/>
              </a:rPr>
              <a:t>Obtén información y respuestas a tus preguntas.</a:t>
            </a:r>
          </a:p>
        </p:txBody>
      </p:sp>
      <p:sp>
        <p:nvSpPr>
          <p:cNvPr id="7" name="TextBox 6">
            <a:extLst>
              <a:ext uri="{FF2B5EF4-FFF2-40B4-BE49-F238E27FC236}">
                <a16:creationId xmlns:a16="http://schemas.microsoft.com/office/drawing/2014/main" id="{DEA92599-D878-B04A-C0FD-51780F733404}"/>
              </a:ext>
            </a:extLst>
          </p:cNvPr>
          <p:cNvSpPr txBox="1"/>
          <p:nvPr/>
        </p:nvSpPr>
        <p:spPr>
          <a:xfrm>
            <a:off x="2267041"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1</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A38D73C0-43E4-DC0F-9906-5CACA8B9FC7F}"/>
              </a:ext>
            </a:extLst>
          </p:cNvPr>
          <p:cNvSpPr txBox="1"/>
          <p:nvPr/>
        </p:nvSpPr>
        <p:spPr>
          <a:xfrm>
            <a:off x="677266" y="2740426"/>
            <a:ext cx="1981228" cy="707886"/>
          </a:xfrm>
          <a:prstGeom prst="rect">
            <a:avLst/>
          </a:prstGeom>
          <a:noFill/>
        </p:spPr>
        <p:txBody>
          <a:bodyPr wrap="square" lIns="91440" tIns="45720" rIns="91440" bIns="45720" anchor="t">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¿Cómo se compara [producto] con [producto de la competencia]? Proporciona la comparación en una tabla.</a:t>
            </a:r>
          </a:p>
        </p:txBody>
      </p:sp>
      <p:pic>
        <p:nvPicPr>
          <p:cNvPr id="9" name="Graphic 8">
            <a:extLst>
              <a:ext uri="{FF2B5EF4-FFF2-40B4-BE49-F238E27FC236}">
                <a16:creationId xmlns:a16="http://schemas.microsoft.com/office/drawing/2014/main" id="{58E03677-1107-729A-FCF7-ECD4CD0924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9441" y="2779229"/>
            <a:ext cx="163426" cy="163426"/>
          </a:xfrm>
          <a:prstGeom prst="rect">
            <a:avLst/>
          </a:prstGeom>
        </p:spPr>
      </p:pic>
      <p:sp useBgFill="1">
        <p:nvSpPr>
          <p:cNvPr id="10" name="Rounded Rectangle 1">
            <a:extLst>
              <a:ext uri="{FF2B5EF4-FFF2-40B4-BE49-F238E27FC236}">
                <a16:creationId xmlns:a16="http://schemas.microsoft.com/office/drawing/2014/main" id="{D9C1465B-1BA6-94ED-3502-EA1A50C7223F}"/>
              </a:ext>
              <a:ext uri="{C183D7F6-B498-43B3-948B-1728B52AA6E4}">
                <adec:decorative xmlns:adec="http://schemas.microsoft.com/office/drawing/2017/decorative" val="1"/>
              </a:ext>
            </a:extLst>
          </p:cNvPr>
          <p:cNvSpPr/>
          <p:nvPr/>
        </p:nvSpPr>
        <p:spPr bwMode="auto">
          <a:xfrm>
            <a:off x="2766319"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1" name="TextBox 10">
            <a:extLst>
              <a:ext uri="{FF2B5EF4-FFF2-40B4-BE49-F238E27FC236}">
                <a16:creationId xmlns:a16="http://schemas.microsoft.com/office/drawing/2014/main" id="{3A2B169D-6135-07C8-E0AD-3CFDEC9AC425}"/>
              </a:ext>
            </a:extLst>
          </p:cNvPr>
          <p:cNvSpPr txBox="1"/>
          <p:nvPr/>
        </p:nvSpPr>
        <p:spPr>
          <a:xfrm>
            <a:off x="2887239" y="1689478"/>
            <a:ext cx="1897483" cy="820738"/>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Redacta un correo electrónico</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Genera un borrador de correo electrónico y personaliza el tono y la extensión. </a:t>
            </a:r>
          </a:p>
        </p:txBody>
      </p:sp>
      <p:sp>
        <p:nvSpPr>
          <p:cNvPr id="12" name="TextBox 11">
            <a:extLst>
              <a:ext uri="{FF2B5EF4-FFF2-40B4-BE49-F238E27FC236}">
                <a16:creationId xmlns:a16="http://schemas.microsoft.com/office/drawing/2014/main" id="{2C870879-A78B-7C40-4935-632D90E146FE}"/>
              </a:ext>
            </a:extLst>
          </p:cNvPr>
          <p:cNvSpPr txBox="1"/>
          <p:nvPr/>
        </p:nvSpPr>
        <p:spPr>
          <a:xfrm>
            <a:off x="4528088"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13" name="TextBox 12">
            <a:extLst>
              <a:ext uri="{FF2B5EF4-FFF2-40B4-BE49-F238E27FC236}">
                <a16:creationId xmlns:a16="http://schemas.microsoft.com/office/drawing/2014/main" id="{7489BF84-E0A5-DA99-7906-5B8E3AE79993}"/>
              </a:ext>
            </a:extLst>
          </p:cNvPr>
          <p:cNvSpPr txBox="1"/>
          <p:nvPr/>
        </p:nvSpPr>
        <p:spPr>
          <a:xfrm>
            <a:off x="2935326" y="2697624"/>
            <a:ext cx="1897483" cy="861774"/>
          </a:xfrm>
          <a:prstGeom prst="rect">
            <a:avLst/>
          </a:prstGeom>
          <a:noFill/>
        </p:spPr>
        <p:txBody>
          <a:bodyPr wrap="square" lIns="91440" tIns="45720" rIns="91440" bIns="45720" anchor="t">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Redacta un correo electrónico para [nombre] para informarle que el Proyecto X se retrasó dos semanas. Hazlo breve </a:t>
            </a:r>
            <a:br>
              <a:rPr kumimoji="0" lang="es-es" sz="900" b="1" i="0" u="none" strike="noStrike" kern="1200" cap="none" spc="0" normalizeH="0" baseline="0" noProof="0" dirty="0">
                <a:ln>
                  <a:noFill/>
                </a:ln>
                <a:solidFill>
                  <a:prstClr val="black"/>
                </a:solidFill>
                <a:effectLst/>
                <a:uLnTx/>
                <a:uFillTx/>
                <a:latin typeface="Segoe UI"/>
                <a:ea typeface="+mn-ea"/>
                <a:cs typeface="+mn-cs"/>
              </a:rPr>
            </a:br>
            <a:r>
              <a:rPr kumimoji="0" lang="es-es" sz="900" b="1" i="0" u="none" strike="noStrike" kern="1200" cap="none" spc="0" normalizeH="0" baseline="0" noProof="0" dirty="0">
                <a:ln>
                  <a:noFill/>
                </a:ln>
                <a:solidFill>
                  <a:prstClr val="black"/>
                </a:solidFill>
                <a:effectLst/>
                <a:uLnTx/>
                <a:uFillTx/>
                <a:latin typeface="Segoe UI"/>
                <a:ea typeface="+mn-ea"/>
                <a:cs typeface="+mn-cs"/>
              </a:rPr>
              <a:t>y con un tono informal. </a:t>
            </a:r>
          </a:p>
        </p:txBody>
      </p:sp>
      <p:pic>
        <p:nvPicPr>
          <p:cNvPr id="14" name="Graphic 13">
            <a:extLst>
              <a:ext uri="{FF2B5EF4-FFF2-40B4-BE49-F238E27FC236}">
                <a16:creationId xmlns:a16="http://schemas.microsoft.com/office/drawing/2014/main" id="{D511B61F-EAA5-2623-E3E8-14A1057B21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7501" y="2730196"/>
            <a:ext cx="163426" cy="163426"/>
          </a:xfrm>
          <a:prstGeom prst="rect">
            <a:avLst/>
          </a:prstGeom>
        </p:spPr>
      </p:pic>
      <p:sp useBgFill="1">
        <p:nvSpPr>
          <p:cNvPr id="15" name="Rounded Rectangle 1">
            <a:extLst>
              <a:ext uri="{FF2B5EF4-FFF2-40B4-BE49-F238E27FC236}">
                <a16:creationId xmlns:a16="http://schemas.microsoft.com/office/drawing/2014/main" id="{E5C5DE53-E61A-4CE2-6EE8-DF72B691DC74}"/>
              </a:ext>
              <a:ext uri="{C183D7F6-B498-43B3-948B-1728B52AA6E4}">
                <adec:decorative xmlns:adec="http://schemas.microsoft.com/office/drawing/2017/decorative" val="1"/>
              </a:ext>
            </a:extLst>
          </p:cNvPr>
          <p:cNvSpPr/>
          <p:nvPr/>
        </p:nvSpPr>
        <p:spPr bwMode="auto">
          <a:xfrm>
            <a:off x="7288413"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6" name="TextBox 15">
            <a:extLst>
              <a:ext uri="{FF2B5EF4-FFF2-40B4-BE49-F238E27FC236}">
                <a16:creationId xmlns:a16="http://schemas.microsoft.com/office/drawing/2014/main" id="{346814A2-F2F5-0E73-514F-3B84D302E5A2}"/>
              </a:ext>
            </a:extLst>
          </p:cNvPr>
          <p:cNvSpPr txBox="1"/>
          <p:nvPr/>
        </p:nvSpPr>
        <p:spPr>
          <a:xfrm>
            <a:off x="7409333" y="1689478"/>
            <a:ext cx="2003252" cy="974626"/>
          </a:xfrm>
          <a:prstGeom prst="rect">
            <a:avLst/>
          </a:prstGeom>
          <a:noFill/>
        </p:spPr>
        <p:txBody>
          <a:bodyPr wrap="square" lIns="91440" tIns="45720" rIns="91440" bIns="45720" anchor="t">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Genera nuevas ideas</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normalizeH="0" noProof="0" dirty="0">
                <a:ln>
                  <a:noFill/>
                </a:ln>
                <a:solidFill>
                  <a:prstClr val="black"/>
                </a:solidFill>
                <a:effectLst/>
                <a:uLnTx/>
                <a:uFillTx/>
                <a:latin typeface="Segoe UI"/>
                <a:ea typeface="+mn-ea"/>
                <a:cs typeface="+mn-cs"/>
              </a:rPr>
              <a:t>Potencia tu creatividad con ideas para tus tareas, como orden </a:t>
            </a:r>
            <a:br>
              <a:rPr kumimoji="0" lang="es-es" sz="900" b="0" i="0" u="none" strike="noStrike" kern="1200" cap="none" normalizeH="0" noProof="0" dirty="0">
                <a:ln>
                  <a:noFill/>
                </a:ln>
                <a:solidFill>
                  <a:prstClr val="black"/>
                </a:solidFill>
                <a:effectLst/>
                <a:uLnTx/>
                <a:uFillTx/>
                <a:latin typeface="Segoe UI"/>
                <a:ea typeface="+mn-ea"/>
                <a:cs typeface="+mn-cs"/>
              </a:rPr>
            </a:br>
            <a:r>
              <a:rPr kumimoji="0" lang="es-es" sz="900" b="0" i="0" u="none" strike="noStrike" kern="1200" cap="none" normalizeH="0" noProof="0" dirty="0">
                <a:ln>
                  <a:noFill/>
                </a:ln>
                <a:solidFill>
                  <a:prstClr val="black"/>
                </a:solidFill>
                <a:effectLst/>
                <a:uLnTx/>
                <a:uFillTx/>
                <a:latin typeface="Segoe UI"/>
                <a:ea typeface="+mn-ea"/>
                <a:cs typeface="+mn-cs"/>
              </a:rPr>
              <a:t>del día, creación de imágenes, publicaciones en redes sociales, etc.</a:t>
            </a:r>
            <a:endParaRPr kumimoji="0" lang="en-US" sz="900" b="0" i="0" u="none" strike="noStrike" kern="1200" cap="none" normalizeH="0" noProof="0" dirty="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3CB77E26-9D91-A29A-E99C-3A3A5ABACE5B}"/>
              </a:ext>
            </a:extLst>
          </p:cNvPr>
          <p:cNvSpPr txBox="1"/>
          <p:nvPr/>
        </p:nvSpPr>
        <p:spPr>
          <a:xfrm>
            <a:off x="9050182"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1EB84112-4635-82DF-337A-51A1A9034B3B}"/>
              </a:ext>
            </a:extLst>
          </p:cNvPr>
          <p:cNvSpPr txBox="1"/>
          <p:nvPr/>
        </p:nvSpPr>
        <p:spPr>
          <a:xfrm>
            <a:off x="7451833" y="2878926"/>
            <a:ext cx="1973240" cy="553998"/>
          </a:xfrm>
          <a:prstGeom prst="rect">
            <a:avLst/>
          </a:prstGeom>
          <a:noFill/>
        </p:spPr>
        <p:txBody>
          <a:bodyPr wrap="square" lIns="91440" tIns="45720" rIns="91440" bIns="45720" anchor="t">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Sugiere 10 lemas convincentes basados en &lt;insertar archivo&gt;.</a:t>
            </a:r>
          </a:p>
        </p:txBody>
      </p:sp>
      <p:pic>
        <p:nvPicPr>
          <p:cNvPr id="19" name="Graphic 18">
            <a:extLst>
              <a:ext uri="{FF2B5EF4-FFF2-40B4-BE49-F238E27FC236}">
                <a16:creationId xmlns:a16="http://schemas.microsoft.com/office/drawing/2014/main" id="{C0E6DFBA-05E8-00B0-3D2C-3CFF713D32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1204" y="2907448"/>
            <a:ext cx="163426" cy="163426"/>
          </a:xfrm>
          <a:prstGeom prst="rect">
            <a:avLst/>
          </a:prstGeom>
        </p:spPr>
      </p:pic>
      <p:sp useBgFill="1">
        <p:nvSpPr>
          <p:cNvPr id="20" name="Rounded Rectangle 1">
            <a:extLst>
              <a:ext uri="{FF2B5EF4-FFF2-40B4-BE49-F238E27FC236}">
                <a16:creationId xmlns:a16="http://schemas.microsoft.com/office/drawing/2014/main" id="{C9C912AE-CD8E-30DC-E779-A095619B3AA4}"/>
              </a:ext>
              <a:ext uri="{C183D7F6-B498-43B3-948B-1728B52AA6E4}">
                <adec:decorative xmlns:adec="http://schemas.microsoft.com/office/drawing/2017/decorative" val="1"/>
              </a:ext>
            </a:extLst>
          </p:cNvPr>
          <p:cNvSpPr/>
          <p:nvPr/>
        </p:nvSpPr>
        <p:spPr bwMode="auto">
          <a:xfrm>
            <a:off x="9549461"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1" name="TextBox 20">
            <a:extLst>
              <a:ext uri="{FF2B5EF4-FFF2-40B4-BE49-F238E27FC236}">
                <a16:creationId xmlns:a16="http://schemas.microsoft.com/office/drawing/2014/main" id="{033530C5-A8DC-B7E3-C6F8-ACA2088321BA}"/>
              </a:ext>
            </a:extLst>
          </p:cNvPr>
          <p:cNvSpPr txBox="1"/>
          <p:nvPr/>
        </p:nvSpPr>
        <p:spPr>
          <a:xfrm>
            <a:off x="9670382" y="1689478"/>
            <a:ext cx="2032302" cy="666849"/>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Redacta un documento</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Empieza con un borrador completo en lugar de una página en blanco.</a:t>
            </a:r>
          </a:p>
        </p:txBody>
      </p:sp>
      <p:sp>
        <p:nvSpPr>
          <p:cNvPr id="22" name="TextBox 21">
            <a:extLst>
              <a:ext uri="{FF2B5EF4-FFF2-40B4-BE49-F238E27FC236}">
                <a16:creationId xmlns:a16="http://schemas.microsoft.com/office/drawing/2014/main" id="{7F130D9E-A13A-E40A-F4F0-0B115724BF0E}"/>
              </a:ext>
            </a:extLst>
          </p:cNvPr>
          <p:cNvSpPr txBox="1"/>
          <p:nvPr/>
        </p:nvSpPr>
        <p:spPr>
          <a:xfrm>
            <a:off x="11311230"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D5EFF142-EF28-B505-2B8C-F7EB9B2EF008}"/>
              </a:ext>
            </a:extLst>
          </p:cNvPr>
          <p:cNvSpPr txBox="1"/>
          <p:nvPr/>
        </p:nvSpPr>
        <p:spPr>
          <a:xfrm>
            <a:off x="9704765" y="2884587"/>
            <a:ext cx="2103450"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Redacta un esquema para un resumen creativo de un proyecto de vídeo. </a:t>
            </a:r>
            <a:endParaRPr kumimoji="0" lang="en-US" sz="110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78A94574-3BC6-6E9C-287B-2E968614B2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0673" y="2910957"/>
            <a:ext cx="163426" cy="163426"/>
          </a:xfrm>
          <a:prstGeom prst="rect">
            <a:avLst/>
          </a:prstGeom>
        </p:spPr>
      </p:pic>
      <p:sp useBgFill="1">
        <p:nvSpPr>
          <p:cNvPr id="25" name="Rounded Rectangle 1">
            <a:extLst>
              <a:ext uri="{FF2B5EF4-FFF2-40B4-BE49-F238E27FC236}">
                <a16:creationId xmlns:a16="http://schemas.microsoft.com/office/drawing/2014/main" id="{FE64CB9E-07CF-4590-1A0E-1A2828EB425E}"/>
              </a:ext>
              <a:ext uri="{C183D7F6-B498-43B3-948B-1728B52AA6E4}">
                <adec:decorative xmlns:adec="http://schemas.microsoft.com/office/drawing/2017/decorative" val="1"/>
              </a:ext>
            </a:extLst>
          </p:cNvPr>
          <p:cNvSpPr/>
          <p:nvPr/>
        </p:nvSpPr>
        <p:spPr bwMode="auto">
          <a:xfrm>
            <a:off x="505272" y="3612857"/>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6" name="TextBox 25">
            <a:extLst>
              <a:ext uri="{FF2B5EF4-FFF2-40B4-BE49-F238E27FC236}">
                <a16:creationId xmlns:a16="http://schemas.microsoft.com/office/drawing/2014/main" id="{E2C11034-F5C6-1FFD-F3BD-143491585ADF}"/>
              </a:ext>
            </a:extLst>
          </p:cNvPr>
          <p:cNvSpPr txBox="1"/>
          <p:nvPr/>
        </p:nvSpPr>
        <p:spPr>
          <a:xfrm>
            <a:off x="626191" y="4160700"/>
            <a:ext cx="1922209" cy="512961"/>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Mejora tu escritura</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Escribe y edita como un profesional.</a:t>
            </a:r>
          </a:p>
        </p:txBody>
      </p:sp>
      <p:sp>
        <p:nvSpPr>
          <p:cNvPr id="27" name="TextBox 26">
            <a:extLst>
              <a:ext uri="{FF2B5EF4-FFF2-40B4-BE49-F238E27FC236}">
                <a16:creationId xmlns:a16="http://schemas.microsoft.com/office/drawing/2014/main" id="{963F6DE5-64D2-D50F-3A37-3F9A3E0CF536}"/>
              </a:ext>
            </a:extLst>
          </p:cNvPr>
          <p:cNvSpPr txBox="1"/>
          <p:nvPr/>
        </p:nvSpPr>
        <p:spPr>
          <a:xfrm>
            <a:off x="2267041"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28" name="Picture 27">
            <a:extLst>
              <a:ext uri="{FF2B5EF4-FFF2-40B4-BE49-F238E27FC236}">
                <a16:creationId xmlns:a16="http://schemas.microsoft.com/office/drawing/2014/main" id="{F281DBAF-65E0-40C2-AD2F-EF84F21FA6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786975"/>
            <a:ext cx="318387" cy="280446"/>
          </a:xfrm>
          <a:prstGeom prst="rect">
            <a:avLst/>
          </a:prstGeom>
        </p:spPr>
      </p:pic>
      <p:sp>
        <p:nvSpPr>
          <p:cNvPr id="29" name="TextBox 28">
            <a:extLst>
              <a:ext uri="{FF2B5EF4-FFF2-40B4-BE49-F238E27FC236}">
                <a16:creationId xmlns:a16="http://schemas.microsoft.com/office/drawing/2014/main" id="{8D19DBC9-3D90-E49D-3F07-25E602248C4E}"/>
              </a:ext>
            </a:extLst>
          </p:cNvPr>
          <p:cNvSpPr txBox="1"/>
          <p:nvPr/>
        </p:nvSpPr>
        <p:spPr>
          <a:xfrm>
            <a:off x="665690" y="5439823"/>
            <a:ext cx="1915422"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Genera tres maneras de decir [texto].</a:t>
            </a:r>
          </a:p>
        </p:txBody>
      </p:sp>
      <p:pic>
        <p:nvPicPr>
          <p:cNvPr id="30" name="Graphic 29">
            <a:extLst>
              <a:ext uri="{FF2B5EF4-FFF2-40B4-BE49-F238E27FC236}">
                <a16:creationId xmlns:a16="http://schemas.microsoft.com/office/drawing/2014/main" id="{A55E2F54-2CA9-A93C-0A0F-D75B4D6FDE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7865" y="5466617"/>
            <a:ext cx="163426" cy="163426"/>
          </a:xfrm>
          <a:prstGeom prst="rect">
            <a:avLst/>
          </a:prstGeom>
        </p:spPr>
      </p:pic>
      <p:sp useBgFill="1">
        <p:nvSpPr>
          <p:cNvPr id="31" name="Rounded Rectangle 1">
            <a:extLst>
              <a:ext uri="{FF2B5EF4-FFF2-40B4-BE49-F238E27FC236}">
                <a16:creationId xmlns:a16="http://schemas.microsoft.com/office/drawing/2014/main" id="{0FB39F70-93D7-DF78-19CC-30319A327ADA}"/>
              </a:ext>
              <a:ext uri="{C183D7F6-B498-43B3-948B-1728B52AA6E4}">
                <adec:decorative xmlns:adec="http://schemas.microsoft.com/office/drawing/2017/decorative" val="1"/>
              </a:ext>
            </a:extLst>
          </p:cNvPr>
          <p:cNvSpPr/>
          <p:nvPr/>
        </p:nvSpPr>
        <p:spPr bwMode="auto">
          <a:xfrm>
            <a:off x="5027366"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2" name="TextBox 31">
            <a:extLst>
              <a:ext uri="{FF2B5EF4-FFF2-40B4-BE49-F238E27FC236}">
                <a16:creationId xmlns:a16="http://schemas.microsoft.com/office/drawing/2014/main" id="{64A85457-A198-1598-B461-CA513334884C}"/>
              </a:ext>
            </a:extLst>
          </p:cNvPr>
          <p:cNvSpPr txBox="1"/>
          <p:nvPr/>
        </p:nvSpPr>
        <p:spPr>
          <a:xfrm>
            <a:off x="5148286" y="4160700"/>
            <a:ext cx="1932245" cy="820738"/>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Crea una imagen</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Olvídate de las imágenes de stock y los informes solo de texto y crea imágenes fácilmente.</a:t>
            </a:r>
          </a:p>
        </p:txBody>
      </p:sp>
      <p:sp>
        <p:nvSpPr>
          <p:cNvPr id="33" name="TextBox 32">
            <a:extLst>
              <a:ext uri="{FF2B5EF4-FFF2-40B4-BE49-F238E27FC236}">
                <a16:creationId xmlns:a16="http://schemas.microsoft.com/office/drawing/2014/main" id="{40025F11-422A-ACEC-34CA-086A87774B65}"/>
              </a:ext>
            </a:extLst>
          </p:cNvPr>
          <p:cNvSpPr txBox="1"/>
          <p:nvPr/>
        </p:nvSpPr>
        <p:spPr>
          <a:xfrm>
            <a:off x="6789135"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34" name="TextBox 33">
            <a:extLst>
              <a:ext uri="{FF2B5EF4-FFF2-40B4-BE49-F238E27FC236}">
                <a16:creationId xmlns:a16="http://schemas.microsoft.com/office/drawing/2014/main" id="{073F1E5C-D49E-A7FE-A07D-F3571E94A401}"/>
              </a:ext>
            </a:extLst>
          </p:cNvPr>
          <p:cNvSpPr txBox="1"/>
          <p:nvPr/>
        </p:nvSpPr>
        <p:spPr>
          <a:xfrm>
            <a:off x="5176404" y="5197546"/>
            <a:ext cx="2022312" cy="707886"/>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Ilustra una imagen de arte pop romántico de un trabajador de oficina que vive una crisis dramática de café.</a:t>
            </a:r>
            <a:endParaRPr kumimoji="0" lang="en-US" sz="900" b="1" i="0" u="none" strike="noStrike" kern="1200" cap="none" spc="0" normalizeH="0" baseline="0" noProof="0" dirty="0">
              <a:ln>
                <a:noFill/>
              </a:ln>
              <a:solidFill>
                <a:srgbClr val="0078D4"/>
              </a:solidFill>
              <a:effectLst/>
              <a:uLnTx/>
              <a:uFillTx/>
              <a:latin typeface="Segoe UI"/>
              <a:ea typeface="+mn-ea"/>
              <a:cs typeface="+mn-cs"/>
            </a:endParaRPr>
          </a:p>
        </p:txBody>
      </p:sp>
      <p:pic>
        <p:nvPicPr>
          <p:cNvPr id="35" name="Graphic 34">
            <a:extLst>
              <a:ext uri="{FF2B5EF4-FFF2-40B4-BE49-F238E27FC236}">
                <a16:creationId xmlns:a16="http://schemas.microsoft.com/office/drawing/2014/main" id="{C600C180-0A81-3D4E-3BB0-25C07BAC6F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8559" y="5244301"/>
            <a:ext cx="163426" cy="163426"/>
          </a:xfrm>
          <a:prstGeom prst="rect">
            <a:avLst/>
          </a:prstGeom>
        </p:spPr>
      </p:pic>
      <p:sp useBgFill="1">
        <p:nvSpPr>
          <p:cNvPr id="36" name="Rounded Rectangle 1">
            <a:extLst>
              <a:ext uri="{FF2B5EF4-FFF2-40B4-BE49-F238E27FC236}">
                <a16:creationId xmlns:a16="http://schemas.microsoft.com/office/drawing/2014/main" id="{78C2B0A1-1CC0-79CC-61EC-2A23152DE7DA}"/>
              </a:ext>
              <a:ext uri="{C183D7F6-B498-43B3-948B-1728B52AA6E4}">
                <adec:decorative xmlns:adec="http://schemas.microsoft.com/office/drawing/2017/decorative" val="1"/>
              </a:ext>
            </a:extLst>
          </p:cNvPr>
          <p:cNvSpPr/>
          <p:nvPr/>
        </p:nvSpPr>
        <p:spPr bwMode="auto">
          <a:xfrm>
            <a:off x="9549461" y="3612856"/>
            <a:ext cx="2153223" cy="2325937"/>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7" name="TextBox 36">
            <a:extLst>
              <a:ext uri="{FF2B5EF4-FFF2-40B4-BE49-F238E27FC236}">
                <a16:creationId xmlns:a16="http://schemas.microsoft.com/office/drawing/2014/main" id="{EC4850B5-E2A3-B86C-6753-0DFF4CA333AA}"/>
              </a:ext>
            </a:extLst>
          </p:cNvPr>
          <p:cNvSpPr txBox="1"/>
          <p:nvPr/>
        </p:nvSpPr>
        <p:spPr>
          <a:xfrm>
            <a:off x="9670381" y="4160700"/>
            <a:ext cx="1895427" cy="882293"/>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Dale un toque de diversión a tu trabajo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Añade un poco de diversión a tus correos, mensajes y reuniones.</a:t>
            </a:r>
          </a:p>
        </p:txBody>
      </p:sp>
      <p:sp>
        <p:nvSpPr>
          <p:cNvPr id="38" name="TextBox 37">
            <a:extLst>
              <a:ext uri="{FF2B5EF4-FFF2-40B4-BE49-F238E27FC236}">
                <a16:creationId xmlns:a16="http://schemas.microsoft.com/office/drawing/2014/main" id="{C825478E-B519-30E4-17AC-78BABC65F8F1}"/>
              </a:ext>
            </a:extLst>
          </p:cNvPr>
          <p:cNvSpPr txBox="1"/>
          <p:nvPr/>
        </p:nvSpPr>
        <p:spPr>
          <a:xfrm>
            <a:off x="11104442" y="3666646"/>
            <a:ext cx="598242"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39" name="TextBox 38">
            <a:extLst>
              <a:ext uri="{FF2B5EF4-FFF2-40B4-BE49-F238E27FC236}">
                <a16:creationId xmlns:a16="http://schemas.microsoft.com/office/drawing/2014/main" id="{54D04ADA-2C5A-1164-5FE3-BE89F671191E}"/>
              </a:ext>
            </a:extLst>
          </p:cNvPr>
          <p:cNvSpPr txBox="1"/>
          <p:nvPr/>
        </p:nvSpPr>
        <p:spPr>
          <a:xfrm>
            <a:off x="9704765" y="5474545"/>
            <a:ext cx="1997919"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Sugiere 5 chistes que pueda contar en una oficina.</a:t>
            </a:r>
            <a:endParaRPr kumimoji="0" lang="en-US" sz="110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40" name="Graphic 39">
            <a:extLst>
              <a:ext uri="{FF2B5EF4-FFF2-40B4-BE49-F238E27FC236}">
                <a16:creationId xmlns:a16="http://schemas.microsoft.com/office/drawing/2014/main" id="{9CECA8D0-108E-C8F4-B8B0-63851743527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7812" y="5514316"/>
            <a:ext cx="163426" cy="163426"/>
          </a:xfrm>
          <a:prstGeom prst="rect">
            <a:avLst/>
          </a:prstGeom>
        </p:spPr>
      </p:pic>
      <p:sp useBgFill="1">
        <p:nvSpPr>
          <p:cNvPr id="41" name="Rounded Rectangle 1">
            <a:extLst>
              <a:ext uri="{FF2B5EF4-FFF2-40B4-BE49-F238E27FC236}">
                <a16:creationId xmlns:a16="http://schemas.microsoft.com/office/drawing/2014/main" id="{DC7290CC-2E2A-1FCA-B06A-BAF243CD1C2D}"/>
              </a:ext>
              <a:ext uri="{C183D7F6-B498-43B3-948B-1728B52AA6E4}">
                <adec:decorative xmlns:adec="http://schemas.microsoft.com/office/drawing/2017/decorative" val="1"/>
              </a:ext>
            </a:extLst>
          </p:cNvPr>
          <p:cNvSpPr/>
          <p:nvPr/>
        </p:nvSpPr>
        <p:spPr bwMode="auto">
          <a:xfrm>
            <a:off x="5027366"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2" name="TextBox 41">
            <a:extLst>
              <a:ext uri="{FF2B5EF4-FFF2-40B4-BE49-F238E27FC236}">
                <a16:creationId xmlns:a16="http://schemas.microsoft.com/office/drawing/2014/main" id="{1E96771B-A030-237F-93EE-9E03582445B1}"/>
              </a:ext>
            </a:extLst>
          </p:cNvPr>
          <p:cNvSpPr txBox="1"/>
          <p:nvPr/>
        </p:nvSpPr>
        <p:spPr>
          <a:xfrm>
            <a:off x="5148286" y="1689478"/>
            <a:ext cx="1932245" cy="882293"/>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Resume un documento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Simplifica un documento largo, artículo o PDF.</a:t>
            </a:r>
          </a:p>
        </p:txBody>
      </p:sp>
      <p:sp>
        <p:nvSpPr>
          <p:cNvPr id="43" name="TextBox 42">
            <a:extLst>
              <a:ext uri="{FF2B5EF4-FFF2-40B4-BE49-F238E27FC236}">
                <a16:creationId xmlns:a16="http://schemas.microsoft.com/office/drawing/2014/main" id="{C0F43274-BC8A-A3E9-93D1-5038E19238D3}"/>
              </a:ext>
            </a:extLst>
          </p:cNvPr>
          <p:cNvSpPr txBox="1"/>
          <p:nvPr/>
        </p:nvSpPr>
        <p:spPr>
          <a:xfrm>
            <a:off x="6789135"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4" name="TextBox 43">
            <a:extLst>
              <a:ext uri="{FF2B5EF4-FFF2-40B4-BE49-F238E27FC236}">
                <a16:creationId xmlns:a16="http://schemas.microsoft.com/office/drawing/2014/main" id="{38100CBB-CB8D-0EC2-2494-C5FB81188A2D}"/>
              </a:ext>
            </a:extLst>
          </p:cNvPr>
          <p:cNvSpPr txBox="1"/>
          <p:nvPr/>
        </p:nvSpPr>
        <p:spPr>
          <a:xfrm>
            <a:off x="5187981" y="2878926"/>
            <a:ext cx="1963505"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Dame una lista con viñetas de los puntos clave de &lt;insertar archivo&gt;.</a:t>
            </a:r>
          </a:p>
        </p:txBody>
      </p:sp>
      <p:pic>
        <p:nvPicPr>
          <p:cNvPr id="45" name="Graphic 44">
            <a:extLst>
              <a:ext uri="{FF2B5EF4-FFF2-40B4-BE49-F238E27FC236}">
                <a16:creationId xmlns:a16="http://schemas.microsoft.com/office/drawing/2014/main" id="{F90F483D-DD7E-D76B-6361-C871F384241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3658" y="2914664"/>
            <a:ext cx="163426" cy="163426"/>
          </a:xfrm>
          <a:prstGeom prst="rect">
            <a:avLst/>
          </a:prstGeom>
        </p:spPr>
      </p:pic>
      <p:sp useBgFill="1">
        <p:nvSpPr>
          <p:cNvPr id="46" name="Rounded Rectangle 1">
            <a:extLst>
              <a:ext uri="{FF2B5EF4-FFF2-40B4-BE49-F238E27FC236}">
                <a16:creationId xmlns:a16="http://schemas.microsoft.com/office/drawing/2014/main" id="{156DEEB7-041F-983A-DF92-B29236C4C1C0}"/>
              </a:ext>
              <a:ext uri="{C183D7F6-B498-43B3-948B-1728B52AA6E4}">
                <adec:decorative xmlns:adec="http://schemas.microsoft.com/office/drawing/2017/decorative" val="1"/>
              </a:ext>
            </a:extLst>
          </p:cNvPr>
          <p:cNvSpPr/>
          <p:nvPr/>
        </p:nvSpPr>
        <p:spPr bwMode="auto">
          <a:xfrm>
            <a:off x="7288413"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7" name="TextBox 46">
            <a:extLst>
              <a:ext uri="{FF2B5EF4-FFF2-40B4-BE49-F238E27FC236}">
                <a16:creationId xmlns:a16="http://schemas.microsoft.com/office/drawing/2014/main" id="{ED9F78E9-9C88-011B-5D52-73A9E67D671B}"/>
              </a:ext>
            </a:extLst>
          </p:cNvPr>
          <p:cNvSpPr txBox="1"/>
          <p:nvPr/>
        </p:nvSpPr>
        <p:spPr>
          <a:xfrm>
            <a:off x="7409333" y="4160700"/>
            <a:ext cx="1895429" cy="666849"/>
          </a:xfrm>
          <a:prstGeom prst="rect">
            <a:avLst/>
          </a:prstGeom>
          <a:noFill/>
        </p:spPr>
        <p:txBody>
          <a:bodyPr wrap="square">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Traduce un mensaje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Lee y escribe contenido en otros idiomas.</a:t>
            </a:r>
          </a:p>
        </p:txBody>
      </p:sp>
      <p:sp>
        <p:nvSpPr>
          <p:cNvPr id="48" name="TextBox 47">
            <a:extLst>
              <a:ext uri="{FF2B5EF4-FFF2-40B4-BE49-F238E27FC236}">
                <a16:creationId xmlns:a16="http://schemas.microsoft.com/office/drawing/2014/main" id="{64B4E477-8677-B58B-4624-CFAC5AABC993}"/>
              </a:ext>
            </a:extLst>
          </p:cNvPr>
          <p:cNvSpPr txBox="1"/>
          <p:nvPr/>
        </p:nvSpPr>
        <p:spPr>
          <a:xfrm>
            <a:off x="9050182"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TextBox 48">
            <a:extLst>
              <a:ext uri="{FF2B5EF4-FFF2-40B4-BE49-F238E27FC236}">
                <a16:creationId xmlns:a16="http://schemas.microsoft.com/office/drawing/2014/main" id="{B9CD8385-8BAC-D8B4-33E5-B70D8D7669BB}"/>
              </a:ext>
            </a:extLst>
          </p:cNvPr>
          <p:cNvSpPr txBox="1"/>
          <p:nvPr/>
        </p:nvSpPr>
        <p:spPr>
          <a:xfrm>
            <a:off x="7440257" y="5474545"/>
            <a:ext cx="1913129"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Traduce el siguiente texto al francés: [texto].</a:t>
            </a:r>
          </a:p>
        </p:txBody>
      </p:sp>
      <p:pic>
        <p:nvPicPr>
          <p:cNvPr id="50" name="Graphic 49">
            <a:extLst>
              <a:ext uri="{FF2B5EF4-FFF2-40B4-BE49-F238E27FC236}">
                <a16:creationId xmlns:a16="http://schemas.microsoft.com/office/drawing/2014/main" id="{2B8FB4B3-C007-5590-A7B5-CCD769BF2E6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5773" y="5509213"/>
            <a:ext cx="163426" cy="163426"/>
          </a:xfrm>
          <a:prstGeom prst="rect">
            <a:avLst/>
          </a:prstGeom>
        </p:spPr>
      </p:pic>
      <p:sp>
        <p:nvSpPr>
          <p:cNvPr id="51" name="TextBox 50">
            <a:extLst>
              <a:ext uri="{FF2B5EF4-FFF2-40B4-BE49-F238E27FC236}">
                <a16:creationId xmlns:a16="http://schemas.microsoft.com/office/drawing/2014/main" id="{6C8AD4B5-8D46-0CB4-6794-F690413F9E03}"/>
              </a:ext>
            </a:extLst>
          </p:cNvPr>
          <p:cNvSpPr txBox="1"/>
          <p:nvPr/>
        </p:nvSpPr>
        <p:spPr>
          <a:xfrm>
            <a:off x="1082376" y="6032686"/>
            <a:ext cx="10043201" cy="663258"/>
          </a:xfrm>
          <a:prstGeom prst="rect">
            <a:avLst/>
          </a:prstGeom>
          <a:noFill/>
        </p:spPr>
        <p:txBody>
          <a:bodyPr wrap="square" lIns="91440" tIns="45720" rIns="91440" bIns="45720" anchor="t">
            <a:noAutofit/>
          </a:bodyPr>
          <a:lstStyle/>
          <a:p>
            <a:pPr marL="0" marR="0" lvl="0" indent="0" algn="ctr" defTabSz="914367" rtl="0" eaLnBrk="1" fontAlgn="auto" latinLnBrk="0" hangingPunct="1">
              <a:lnSpc>
                <a:spcPct val="107000"/>
              </a:lnSpc>
              <a:spcBef>
                <a:spcPts val="0"/>
              </a:spcBef>
              <a:spcAft>
                <a:spcPts val="800"/>
              </a:spcAft>
              <a:buClrTx/>
              <a:buSzTx/>
              <a:buFontTx/>
              <a:buNone/>
              <a:tabLst/>
              <a:defRPr/>
            </a:pP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Para ver más ejemplos de indicaciones, selecciona </a:t>
            </a: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a:t>
            </a: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Ver indicaciones</a:t>
            </a: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a:t>
            </a: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 </a:t>
            </a:r>
            <a:r>
              <a:rPr lang="es-es" sz="1800" b="1" kern="100" dirty="0">
                <a:solidFill>
                  <a:prstClr val="white"/>
                </a:solidFill>
                <a:latin typeface="Segoe UI Semibold"/>
                <a:ea typeface="Aptos" panose="020B0004020202020204" pitchFamily="34" charset="0"/>
                <a:cs typeface="Segoe UI Semibold"/>
              </a:rPr>
              <a:t>debajo</a:t>
            </a: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 del cuadro </a:t>
            </a:r>
            <a:b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b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de indicaciones de </a:t>
            </a:r>
            <a:r>
              <a:rPr kumimoji="0" lang="es-es" sz="1800" b="1" i="0" u="none" strike="noStrike" kern="100" cap="none" spc="0" normalizeH="0" baseline="0" noProof="0" dirty="0" err="1">
                <a:ln>
                  <a:noFill/>
                </a:ln>
                <a:solidFill>
                  <a:prstClr val="white"/>
                </a:solidFill>
                <a:effectLst/>
                <a:uLnTx/>
                <a:uFillTx/>
                <a:latin typeface="Segoe UI Semibold"/>
                <a:ea typeface="Aptos" panose="020B0004020202020204" pitchFamily="34" charset="0"/>
                <a:cs typeface="Segoe UI Semibold"/>
              </a:rPr>
              <a:t>Copilot</a:t>
            </a: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 Chat</a:t>
            </a:r>
            <a:endParaRPr kumimoji="0" lang="en-CA" sz="1800" b="0"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endParaRPr>
          </a:p>
        </p:txBody>
      </p:sp>
      <p:sp useBgFill="1">
        <p:nvSpPr>
          <p:cNvPr id="52" name="Rounded Rectangle 1">
            <a:extLst>
              <a:ext uri="{FF2B5EF4-FFF2-40B4-BE49-F238E27FC236}">
                <a16:creationId xmlns:a16="http://schemas.microsoft.com/office/drawing/2014/main" id="{962ADDE8-8010-B592-E740-8CC0B6DD1494}"/>
              </a:ext>
              <a:ext uri="{C183D7F6-B498-43B3-948B-1728B52AA6E4}">
                <adec:decorative xmlns:adec="http://schemas.microsoft.com/office/drawing/2017/decorative" val="1"/>
              </a:ext>
            </a:extLst>
          </p:cNvPr>
          <p:cNvSpPr/>
          <p:nvPr/>
        </p:nvSpPr>
        <p:spPr bwMode="auto">
          <a:xfrm>
            <a:off x="2766319"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CB4BC0D0-D620-3EAE-5864-61693A0D5A20}"/>
              </a:ext>
            </a:extLst>
          </p:cNvPr>
          <p:cNvSpPr txBox="1"/>
          <p:nvPr/>
        </p:nvSpPr>
        <p:spPr>
          <a:xfrm>
            <a:off x="2887238" y="4160700"/>
            <a:ext cx="1972597" cy="666849"/>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Aprende algo nuevo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a:ea typeface="+mn-ea"/>
                <a:cs typeface="+mn-cs"/>
              </a:rPr>
              <a:t>Aprende rápidamente nuevas habilidades y temas.</a:t>
            </a:r>
          </a:p>
        </p:txBody>
      </p:sp>
      <p:sp>
        <p:nvSpPr>
          <p:cNvPr id="54" name="TextBox 53">
            <a:extLst>
              <a:ext uri="{FF2B5EF4-FFF2-40B4-BE49-F238E27FC236}">
                <a16:creationId xmlns:a16="http://schemas.microsoft.com/office/drawing/2014/main" id="{41AA1E28-CAAD-EF89-C269-2BC718298893}"/>
              </a:ext>
            </a:extLst>
          </p:cNvPr>
          <p:cNvSpPr txBox="1"/>
          <p:nvPr/>
        </p:nvSpPr>
        <p:spPr>
          <a:xfrm>
            <a:off x="4528088"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5" name="TextBox 54">
            <a:extLst>
              <a:ext uri="{FF2B5EF4-FFF2-40B4-BE49-F238E27FC236}">
                <a16:creationId xmlns:a16="http://schemas.microsoft.com/office/drawing/2014/main" id="{E32FC149-493B-5235-186D-FCC4B6976A77}"/>
              </a:ext>
            </a:extLst>
          </p:cNvPr>
          <p:cNvSpPr txBox="1"/>
          <p:nvPr/>
        </p:nvSpPr>
        <p:spPr>
          <a:xfrm>
            <a:off x="2923749" y="5425467"/>
            <a:ext cx="2013099"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Segoe UI"/>
                <a:ea typeface="+mn-ea"/>
                <a:cs typeface="+mn-cs"/>
              </a:rPr>
              <a:t>Explica cómo funciona un modelo de lenguaje grande en términos sencillos.</a:t>
            </a:r>
            <a:endParaRPr kumimoji="0" lang="en-US" sz="110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F180C370-ADD4-79DB-92C8-EAF9B5863AB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692" y="5476508"/>
            <a:ext cx="163426" cy="163426"/>
          </a:xfrm>
          <a:prstGeom prst="rect">
            <a:avLst/>
          </a:prstGeom>
        </p:spPr>
      </p:pic>
      <p:pic>
        <p:nvPicPr>
          <p:cNvPr id="57" name="Picture 56">
            <a:extLst>
              <a:ext uri="{FF2B5EF4-FFF2-40B4-BE49-F238E27FC236}">
                <a16:creationId xmlns:a16="http://schemas.microsoft.com/office/drawing/2014/main" id="{7C2925DD-221F-B506-412B-962B568CD9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305170"/>
            <a:ext cx="318387" cy="280446"/>
          </a:xfrm>
          <a:prstGeom prst="rect">
            <a:avLst/>
          </a:prstGeom>
        </p:spPr>
      </p:pic>
      <p:pic>
        <p:nvPicPr>
          <p:cNvPr id="58" name="Picture 57">
            <a:extLst>
              <a:ext uri="{FF2B5EF4-FFF2-40B4-BE49-F238E27FC236}">
                <a16:creationId xmlns:a16="http://schemas.microsoft.com/office/drawing/2014/main" id="{6684EC7F-7F99-8BE1-355A-9AE3EABA04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305170"/>
            <a:ext cx="318387" cy="280446"/>
          </a:xfrm>
          <a:prstGeom prst="rect">
            <a:avLst/>
          </a:prstGeom>
        </p:spPr>
      </p:pic>
      <p:pic>
        <p:nvPicPr>
          <p:cNvPr id="59" name="Picture 58">
            <a:extLst>
              <a:ext uri="{FF2B5EF4-FFF2-40B4-BE49-F238E27FC236}">
                <a16:creationId xmlns:a16="http://schemas.microsoft.com/office/drawing/2014/main" id="{BA8D0EDA-267F-31C5-C82F-CB74C713B2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305170"/>
            <a:ext cx="318387" cy="280446"/>
          </a:xfrm>
          <a:prstGeom prst="rect">
            <a:avLst/>
          </a:prstGeom>
        </p:spPr>
      </p:pic>
      <p:pic>
        <p:nvPicPr>
          <p:cNvPr id="60" name="Picture 59">
            <a:extLst>
              <a:ext uri="{FF2B5EF4-FFF2-40B4-BE49-F238E27FC236}">
                <a16:creationId xmlns:a16="http://schemas.microsoft.com/office/drawing/2014/main" id="{BEF9B6FE-ABF7-8101-D8FE-39C0239E3F1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305170"/>
            <a:ext cx="318387" cy="280446"/>
          </a:xfrm>
          <a:prstGeom prst="rect">
            <a:avLst/>
          </a:prstGeom>
        </p:spPr>
      </p:pic>
      <p:pic>
        <p:nvPicPr>
          <p:cNvPr id="61" name="Picture 60">
            <a:extLst>
              <a:ext uri="{FF2B5EF4-FFF2-40B4-BE49-F238E27FC236}">
                <a16:creationId xmlns:a16="http://schemas.microsoft.com/office/drawing/2014/main" id="{5E16BCA0-94FF-A8AC-7714-0026DA9E69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305170"/>
            <a:ext cx="318387" cy="280446"/>
          </a:xfrm>
          <a:prstGeom prst="rect">
            <a:avLst/>
          </a:prstGeom>
        </p:spPr>
      </p:pic>
      <p:pic>
        <p:nvPicPr>
          <p:cNvPr id="62" name="Picture 61">
            <a:extLst>
              <a:ext uri="{FF2B5EF4-FFF2-40B4-BE49-F238E27FC236}">
                <a16:creationId xmlns:a16="http://schemas.microsoft.com/office/drawing/2014/main" id="{377A60C5-9584-E4E9-390E-806A284CBA1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786975"/>
            <a:ext cx="318387" cy="280446"/>
          </a:xfrm>
          <a:prstGeom prst="rect">
            <a:avLst/>
          </a:prstGeom>
        </p:spPr>
      </p:pic>
      <p:pic>
        <p:nvPicPr>
          <p:cNvPr id="63" name="Picture 62">
            <a:extLst>
              <a:ext uri="{FF2B5EF4-FFF2-40B4-BE49-F238E27FC236}">
                <a16:creationId xmlns:a16="http://schemas.microsoft.com/office/drawing/2014/main" id="{95B33245-C7C1-CA99-FA97-1E48281FEB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786975"/>
            <a:ext cx="318387" cy="280446"/>
          </a:xfrm>
          <a:prstGeom prst="rect">
            <a:avLst/>
          </a:prstGeom>
        </p:spPr>
      </p:pic>
      <p:pic>
        <p:nvPicPr>
          <p:cNvPr id="64" name="Picture 63">
            <a:extLst>
              <a:ext uri="{FF2B5EF4-FFF2-40B4-BE49-F238E27FC236}">
                <a16:creationId xmlns:a16="http://schemas.microsoft.com/office/drawing/2014/main" id="{3A919941-DD95-729D-FB35-35469C73CE9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786975"/>
            <a:ext cx="318387" cy="280446"/>
          </a:xfrm>
          <a:prstGeom prst="rect">
            <a:avLst/>
          </a:prstGeom>
        </p:spPr>
      </p:pic>
      <p:pic>
        <p:nvPicPr>
          <p:cNvPr id="65" name="Picture 64">
            <a:extLst>
              <a:ext uri="{FF2B5EF4-FFF2-40B4-BE49-F238E27FC236}">
                <a16:creationId xmlns:a16="http://schemas.microsoft.com/office/drawing/2014/main" id="{EA0400F8-1C4C-2EBB-C429-F4C8A51DBA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786975"/>
            <a:ext cx="318387" cy="280446"/>
          </a:xfrm>
          <a:prstGeom prst="rect">
            <a:avLst/>
          </a:prstGeom>
        </p:spPr>
      </p:pic>
    </p:spTree>
    <p:extLst>
      <p:ext uri="{BB962C8B-B14F-4D97-AF65-F5344CB8AC3E}">
        <p14:creationId xmlns:p14="http://schemas.microsoft.com/office/powerpoint/2010/main" val="1933987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902038" cy="1939850"/>
          </a:xfrm>
        </p:spPr>
        <p:txBody>
          <a:bodyPr/>
          <a:lstStyle/>
          <a:p>
            <a:r>
              <a:rPr lang="es-es" sz="1300" dirty="0">
                <a:solidFill>
                  <a:schemeClr val="bg1"/>
                </a:solidFill>
                <a:latin typeface="Segoe Sans Display "/>
              </a:rPr>
              <a:t>Explora y comparte indicaciones de Copilot Chat</a:t>
            </a:r>
            <a:br>
              <a:rPr dirty="0"/>
            </a:br>
            <a:br>
              <a:rPr sz="2000" dirty="0"/>
            </a:br>
            <a:r>
              <a:rPr lang="es-es" sz="2600" dirty="0"/>
              <a:t>Galería de indicaciones </a:t>
            </a:r>
            <a:br>
              <a:rPr lang="es-es" sz="2600" dirty="0"/>
            </a:br>
            <a:r>
              <a:rPr lang="es-es" sz="2600" dirty="0"/>
              <a:t>de Microsoft 365 </a:t>
            </a:r>
            <a:br>
              <a:rPr lang="es-es" sz="2600" dirty="0"/>
            </a:br>
            <a:r>
              <a:rPr lang="es-es" sz="2600" dirty="0" err="1"/>
              <a:t>Copilot</a:t>
            </a:r>
            <a:r>
              <a:rPr lang="es-es" sz="2600" dirty="0"/>
              <a:t> Chat</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63946"/>
          </a:xfrm>
          <a:prstGeom prst="rect">
            <a:avLst/>
          </a:prstGeom>
          <a:noFill/>
        </p:spPr>
        <p:txBody>
          <a:bodyPr wrap="square">
            <a:spAutoFit/>
          </a:bodyPr>
          <a:lstStyle/>
          <a:p>
            <a:pPr algn="r"/>
            <a:r>
              <a:rPr lang="es-es">
                <a:solidFill>
                  <a:schemeClr val="bg1"/>
                </a:solidFill>
                <a:hlinkClick r:id="rId3">
                  <a:extLst>
                    <a:ext uri="{A12FA001-AC4F-418D-AE19-62706E023703}">
                      <ahyp:hlinkClr xmlns:ahyp="http://schemas.microsoft.com/office/drawing/2018/hyperlinkcolor" val="tx"/>
                    </a:ext>
                  </a:extLst>
                </a:hlinkClick>
              </a:rPr>
              <a:t>https://aka.ms/copilotgallery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515208" cy="389491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La galería de indicaciones es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una colección de indicaciones </a:t>
            </a:r>
            <a:r>
              <a:rPr lang="es-es" dirty="0">
                <a:solidFill>
                  <a:prstClr val="white">
                    <a:lumMod val="85000"/>
                  </a:prstClr>
                </a:solidFill>
                <a:latin typeface="SegoeUI"/>
              </a:rPr>
              <a:t>ya </a:t>
            </a: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escritas y optimizadas que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se han diseñado para mejorar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las interacciones con Microsoft </a:t>
            </a:r>
            <a:r>
              <a:rPr kumimoji="0" lang="es-es" sz="1765" b="0" i="0" u="none" strike="noStrike" kern="1200" cap="none" spc="0" normalizeH="0" baseline="0" noProof="0" dirty="0" err="1">
                <a:ln>
                  <a:noFill/>
                </a:ln>
                <a:solidFill>
                  <a:prstClr val="white">
                    <a:lumMod val="85000"/>
                  </a:prstClr>
                </a:solidFill>
                <a:effectLst/>
                <a:uLnTx/>
                <a:uFillTx/>
                <a:latin typeface="SegoeUI"/>
                <a:ea typeface="+mn-ea"/>
                <a:cs typeface="+mn-cs"/>
              </a:rPr>
              <a:t>Copilot</a:t>
            </a: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 Chat.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dirty="0">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Explora indicaciones según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la tarea, el rol y el sector.</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dirty="0">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Guarda y reutiliza tus propias indicaciones para mantener el orden y trabajar de forma más inteligente.</a:t>
            </a:r>
            <a:endParaRPr kumimoji="0" lang="en-US" sz="1765" b="0" i="0" u="none" strike="noStrike" kern="1200" cap="none" spc="0" normalizeH="0" baseline="0" noProof="0" dirty="0">
              <a:ln>
                <a:noFill/>
              </a:ln>
              <a:solidFill>
                <a:prstClr val="white">
                  <a:lumMod val="85000"/>
                </a:prstClr>
              </a:solidFill>
              <a:effectLst/>
              <a:uLnTx/>
              <a:uFillTx/>
              <a:latin typeface="Segoe Sans Display"/>
              <a:ea typeface="+mn-ea"/>
              <a:cs typeface="+mn-cs"/>
            </a:endParaRPr>
          </a:p>
        </p:txBody>
      </p:sp>
      <p:pic>
        <p:nvPicPr>
          <p:cNvPr id="5" name="Picture 4" descr="Una captura de pantalla de un ordenador&#10;&#10;El contenido generado por IA puede ser incorrecto.">
            <a:extLst>
              <a:ext uri="{FF2B5EF4-FFF2-40B4-BE49-F238E27FC236}">
                <a16:creationId xmlns:a16="http://schemas.microsoft.com/office/drawing/2014/main" id="{F8783BB9-AC12-5856-F971-34A7433324F2}"/>
              </a:ext>
            </a:extLst>
          </p:cNvPr>
          <p:cNvPicPr>
            <a:picLocks noChangeAspect="1"/>
          </p:cNvPicPr>
          <p:nvPr/>
        </p:nvPicPr>
        <p:blipFill>
          <a:blip r:embed="rId4"/>
          <a:stretch>
            <a:fillRect/>
          </a:stretch>
        </p:blipFill>
        <p:spPr>
          <a:xfrm>
            <a:off x="4670480" y="1182449"/>
            <a:ext cx="7199875" cy="4798917"/>
          </a:xfrm>
          <a:prstGeom prst="roundRect">
            <a:avLst>
              <a:gd name="adj" fmla="val 2222"/>
            </a:avLst>
          </a:prstGeom>
          <a:solidFill>
            <a:srgbClr val="FFFFFF">
              <a:shade val="85000"/>
            </a:srgbClr>
          </a:solidFill>
          <a:ln>
            <a:noFill/>
          </a:ln>
          <a:effectLst/>
        </p:spPr>
      </p:pic>
    </p:spTree>
    <p:extLst>
      <p:ext uri="{BB962C8B-B14F-4D97-AF65-F5344CB8AC3E}">
        <p14:creationId xmlns:p14="http://schemas.microsoft.com/office/powerpoint/2010/main" val="207586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A787-981B-1C3A-35A4-93AC1D418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52CF3-FBEF-0174-A0F6-A32FBA35227A}"/>
              </a:ext>
            </a:extLst>
          </p:cNvPr>
          <p:cNvSpPr>
            <a:spLocks noGrp="1"/>
          </p:cNvSpPr>
          <p:nvPr>
            <p:ph type="title"/>
          </p:nvPr>
        </p:nvSpPr>
        <p:spPr>
          <a:xfrm>
            <a:off x="155126" y="-639434"/>
            <a:ext cx="11018520" cy="430887"/>
          </a:xfrm>
        </p:spPr>
        <p:txBody>
          <a:bodyPr/>
          <a:lstStyle/>
          <a:p>
            <a:r>
              <a:rPr lang="es-es"/>
              <a:t>Animación de la galería de indicaciones</a:t>
            </a:r>
          </a:p>
        </p:txBody>
      </p:sp>
      <p:pic>
        <p:nvPicPr>
          <p:cNvPr id="4" name="Copilot Prompt Gallery">
            <a:hlinkClick r:id="" action="ppaction://media"/>
            <a:extLst>
              <a:ext uri="{FF2B5EF4-FFF2-40B4-BE49-F238E27FC236}">
                <a16:creationId xmlns:a16="http://schemas.microsoft.com/office/drawing/2014/main" id="{97E9E3C2-36D6-288A-5F7F-CAC99404F4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1854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9190-6F68-1C54-FFDE-009794250718}"/>
              </a:ext>
            </a:extLst>
          </p:cNvPr>
          <p:cNvSpPr txBox="1">
            <a:spLocks/>
          </p:cNvSpPr>
          <p:nvPr/>
        </p:nvSpPr>
        <p:spPr>
          <a:xfrm>
            <a:off x="838200" y="557189"/>
            <a:ext cx="3374136" cy="5567891"/>
          </a:xfrm>
          <a:prstGeom prst="rect">
            <a:avLst/>
          </a:prstGeom>
        </p:spPr>
        <p:txBody>
          <a:bodyPr vert="horz" lIns="91440" tIns="45720" rIns="91440" bIns="45720" rtlCol="0" anchor="ctr">
            <a:norm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s-es" sz="3200"/>
              <a:t>Casos de uso clave para Copilot Chat</a:t>
            </a:r>
          </a:p>
        </p:txBody>
      </p:sp>
      <p:sp>
        <p:nvSpPr>
          <p:cNvPr id="3" name="AutoShape 2" descr="Imagen en miniatura&#10;Automatiza tareas repetitivas">
            <a:extLst>
              <a:ext uri="{FF2B5EF4-FFF2-40B4-BE49-F238E27FC236}">
                <a16:creationId xmlns:a16="http://schemas.microsoft.com/office/drawing/2014/main" id="{4EE9C37B-FE44-360C-9C27-6CE03ECDCD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Content Placeholder 3">
            <a:extLst>
              <a:ext uri="{FF2B5EF4-FFF2-40B4-BE49-F238E27FC236}">
                <a16:creationId xmlns:a16="http://schemas.microsoft.com/office/drawing/2014/main" id="{40A79365-D9C8-9350-BB67-532785B65A25}"/>
              </a:ext>
            </a:extLst>
          </p:cNvPr>
          <p:cNvGraphicFramePr>
            <a:graphicFrameLocks/>
          </p:cNvGraphicFramePr>
          <p:nvPr>
            <p:extLst>
              <p:ext uri="{D42A27DB-BD31-4B8C-83A1-F6EECF244321}">
                <p14:modId xmlns:p14="http://schemas.microsoft.com/office/powerpoint/2010/main" val="216677863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38205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Un código QR sobre fondo bl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na imagen borrosa de un cielo naranja y rosa&#10;&#10;El contenido generado por IA puede ser incorrecto.">
            <a:extLst>
              <a:ext uri="{FF2B5EF4-FFF2-40B4-BE49-F238E27FC236}">
                <a16:creationId xmlns:a16="http://schemas.microsoft.com/office/drawing/2014/main" id="{8B53E518-C6A8-9ECF-F889-F03B4CEBA56D}"/>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77140"/>
            <a:ext cx="7532185" cy="1255728"/>
          </a:xfrm>
          <a:prstGeom prst="rect">
            <a:avLst/>
          </a:prstGeom>
          <a:noFill/>
          <a:ln>
            <a:noFill/>
            <a:prstDash/>
          </a:ln>
          <a:effectLst/>
        </p:spPr>
        <p:txBody>
          <a:bodyPr wrap="square">
            <a:spAutoFit/>
          </a:bodyPr>
          <a:lstStyle/>
          <a:p>
            <a:pPr algn="ctr">
              <a:lnSpc>
                <a:spcPct val="90000"/>
              </a:lnSpc>
              <a:spcAft>
                <a:spcPts val="1800"/>
              </a:spcAft>
            </a:pP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el </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6"/>
              </a:rPr>
              <a:t>sitio web del Centro de clientes</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para conocer las próximas sesiones, novedades </a:t>
            </a:r>
            <a:b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y contenido bajo demanda.</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7"/>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s-es" sz="1100" dirty="0">
                <a:solidFill>
                  <a:schemeClr val="tx2"/>
                </a:solidFill>
                <a:latin typeface="Segoe Sans Text"/>
                <a:hlinkClick r:id="rId6">
                  <a:extLst>
                    <a:ext uri="{A12FA001-AC4F-418D-AE19-62706E023703}">
                      <ahyp:hlinkClr xmlns:ahyp="http://schemas.microsoft.com/office/drawing/2018/hyperlinkcolor" val="tx"/>
                    </a:ext>
                  </a:extLst>
                </a:hlinkClick>
              </a:rPr>
              <a:t>https://aka.ms/CustomerHubSessions</a:t>
            </a:r>
            <a:r>
              <a:rPr lang="es-es" sz="1100" dirty="0">
                <a:solidFill>
                  <a:schemeClr val="tx2"/>
                </a:solidFill>
                <a:latin typeface="Segoe Sans Text"/>
              </a:rPr>
              <a:t>​</a:t>
            </a:r>
          </a:p>
        </p:txBody>
      </p:sp>
      <p:pic>
        <p:nvPicPr>
          <p:cNvPr id="2" name="Graphic 7">
            <a:extLst>
              <a:ext uri="{FF2B5EF4-FFF2-40B4-BE49-F238E27FC236}">
                <a16:creationId xmlns:a16="http://schemas.microsoft.com/office/drawing/2014/main" id="{D8A09DFE-E35A-A6B5-5FE1-AAB6203C9E0F}"/>
              </a:ext>
            </a:extLst>
          </p:cNvPr>
          <p:cNvPicPr>
            <a:picLocks/>
          </p:cNvPicPr>
          <p:nvPr/>
        </p:nvPicPr>
        <p:blipFill>
          <a:blip r:embed="rId8"/>
          <a:srcRect/>
          <a:stretch/>
        </p:blipFill>
        <p:spPr>
          <a:xfrm>
            <a:off x="284218" y="858978"/>
            <a:ext cx="2971800" cy="704088"/>
          </a:xfrm>
          <a:prstGeom prst="rect">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424370" cy="1939850"/>
          </a:xfrm>
        </p:spPr>
        <p:txBody>
          <a:bodyPr/>
          <a:lstStyle/>
          <a:p>
            <a:r>
              <a:rPr lang="es-es" sz="2800" dirty="0"/>
              <a:t>Biblioteca de escenarios de Microsoft 365 </a:t>
            </a:r>
            <a:r>
              <a:rPr lang="es-es" sz="2800" dirty="0" err="1"/>
              <a:t>Copilot</a:t>
            </a:r>
            <a:r>
              <a:rPr lang="es-es" sz="2800" dirty="0"/>
              <a:t> Chat</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38554"/>
          </a:xfrm>
          <a:prstGeom prst="rect">
            <a:avLst/>
          </a:prstGeom>
          <a:noFill/>
        </p:spPr>
        <p:txBody>
          <a:bodyPr wrap="square">
            <a:spAutoFit/>
          </a:bodyPr>
          <a:lstStyle/>
          <a:p>
            <a:pPr algn="r"/>
            <a:r>
              <a:rPr lang="es-es" sz="1600" u="sng">
                <a:solidFill>
                  <a:schemeClr val="bg1"/>
                </a:solidFill>
                <a:hlinkClick r:id="rId3">
                  <a:extLst>
                    <a:ext uri="{A12FA001-AC4F-418D-AE19-62706E023703}">
                      <ahyp:hlinkClr xmlns:ahyp="http://schemas.microsoft.com/office/drawing/2018/hyperlinkcolor" val="tx"/>
                    </a:ext>
                  </a:extLst>
                </a:hlinkClick>
              </a:rPr>
              <a:t>aka.ms/scenariolibrary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21912" cy="308007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Explora los escenarios de </a:t>
            </a:r>
            <a:r>
              <a:rPr kumimoji="0" lang="es-es" sz="1765" b="0" i="0" u="none" strike="noStrike" kern="1200" cap="none" spc="0" normalizeH="0" baseline="0" noProof="0" dirty="0" err="1">
                <a:ln>
                  <a:noFill/>
                </a:ln>
                <a:solidFill>
                  <a:prstClr val="white">
                    <a:lumMod val="85000"/>
                  </a:prstClr>
                </a:solidFill>
                <a:effectLst/>
                <a:uLnTx/>
                <a:uFillTx/>
                <a:latin typeface="SegoeUI"/>
                <a:ea typeface="+mn-ea"/>
                <a:cs typeface="+mn-cs"/>
              </a:rPr>
              <a:t>Copilot</a:t>
            </a: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 Chat por sector, rol y función para ver qué es posible hacer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dirty="0">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Las guías de escenarios descargables que incluyen KPI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de muestra y casos de uso cotidianos para inspirar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a los usuarios y obtener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valor empresarial. </a:t>
            </a:r>
            <a:endParaRPr kumimoji="0" lang="en-US" sz="1765" b="0" i="0" u="none" strike="noStrike" kern="1200" cap="none" spc="0" normalizeH="0" baseline="0" noProof="0" dirty="0">
              <a:ln>
                <a:noFill/>
              </a:ln>
              <a:solidFill>
                <a:prstClr val="white">
                  <a:lumMod val="85000"/>
                </a:prstClr>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A5EDAB33-68A3-B903-930E-341E6B36BE3C}"/>
              </a:ext>
            </a:extLst>
          </p:cNvPr>
          <p:cNvPicPr>
            <a:picLocks noChangeAspect="1"/>
          </p:cNvPicPr>
          <p:nvPr/>
        </p:nvPicPr>
        <p:blipFill>
          <a:blip r:embed="rId4"/>
          <a:stretch>
            <a:fillRect/>
          </a:stretch>
        </p:blipFill>
        <p:spPr>
          <a:xfrm>
            <a:off x="4593115" y="858767"/>
            <a:ext cx="7277240" cy="5140466"/>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295167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B971-6287-2C98-DF67-74376A7B7249}"/>
              </a:ext>
            </a:extLst>
          </p:cNvPr>
          <p:cNvSpPr>
            <a:spLocks noGrp="1"/>
          </p:cNvSpPr>
          <p:nvPr>
            <p:ph type="title"/>
          </p:nvPr>
        </p:nvSpPr>
        <p:spPr>
          <a:xfrm>
            <a:off x="155126" y="-639434"/>
            <a:ext cx="11018520" cy="430887"/>
          </a:xfrm>
        </p:spPr>
        <p:txBody>
          <a:bodyPr/>
          <a:lstStyle/>
          <a:p>
            <a:r>
              <a:rPr lang="es-es"/>
              <a:t>Animación de la biblioteca de escenarios</a:t>
            </a:r>
          </a:p>
        </p:txBody>
      </p:sp>
      <p:pic>
        <p:nvPicPr>
          <p:cNvPr id="3" name="Scenario Library">
            <a:hlinkClick r:id="" action="ppaction://media"/>
            <a:extLst>
              <a:ext uri="{FF2B5EF4-FFF2-40B4-BE49-F238E27FC236}">
                <a16:creationId xmlns:a16="http://schemas.microsoft.com/office/drawing/2014/main" id="{8BA695A2-0D14-C0AB-3F7A-B9369D91C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466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AADB-3309-6BF9-BC1E-E84E5357D0F6}"/>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A3285EB-3285-8126-69D6-710D1E9E6979}"/>
              </a:ext>
            </a:extLst>
          </p:cNvPr>
          <p:cNvSpPr>
            <a:spLocks noGrp="1"/>
          </p:cNvSpPr>
          <p:nvPr>
            <p:ph idx="1"/>
          </p:nvPr>
        </p:nvSpPr>
        <p:spPr>
          <a:xfrm>
            <a:off x="6095999" y="979791"/>
            <a:ext cx="6002861" cy="5278368"/>
          </a:xfrm>
        </p:spPr>
        <p:txBody>
          <a:bodyPr/>
          <a:lstStyle/>
          <a:p>
            <a:pPr marL="514350" indent="-514350">
              <a:spcBef>
                <a:spcPts val="600"/>
              </a:spcBef>
              <a:spcAft>
                <a:spcPts val="600"/>
              </a:spcAft>
              <a:buAutoNum type="arabicPlain"/>
            </a:pPr>
            <a:r>
              <a:rPr lang="es-es" sz="2400" dirty="0"/>
              <a:t>Microsoft 365 Copilot Chat</a:t>
            </a:r>
          </a:p>
          <a:p>
            <a:pPr marL="514350" indent="-514350">
              <a:spcBef>
                <a:spcPts val="600"/>
              </a:spcBef>
              <a:spcAft>
                <a:spcPts val="600"/>
              </a:spcAft>
              <a:buAutoNum type="arabicPlain"/>
            </a:pPr>
            <a:r>
              <a:rPr lang="es-es" sz="2400" dirty="0"/>
              <a:t>El arte hacer indicaciones: </a:t>
            </a:r>
            <a:br>
              <a:rPr sz="2400" dirty="0"/>
            </a:br>
            <a:r>
              <a:rPr lang="es-es" sz="2400" dirty="0"/>
              <a:t>procedimientos recomendados </a:t>
            </a:r>
            <a:br>
              <a:rPr lang="es-es" sz="2400" dirty="0"/>
            </a:br>
            <a:r>
              <a:rPr lang="es-es" sz="2400" dirty="0"/>
              <a:t>para hacer indicaciones</a:t>
            </a:r>
          </a:p>
          <a:p>
            <a:pPr marL="514350" indent="-514350">
              <a:spcBef>
                <a:spcPts val="600"/>
              </a:spcBef>
              <a:buAutoNum type="arabicPlain"/>
            </a:pPr>
            <a:r>
              <a:rPr lang="es-es" sz="2400" dirty="0"/>
              <a:t>Procedimientos recomendados </a:t>
            </a:r>
            <a:br>
              <a:rPr lang="es-es" sz="2400" dirty="0"/>
            </a:br>
            <a:r>
              <a:rPr lang="es-es" sz="2400" dirty="0"/>
              <a:t>de adopción</a:t>
            </a:r>
          </a:p>
          <a:p>
            <a:pPr marL="914400" lvl="1">
              <a:spcBef>
                <a:spcPts val="600"/>
              </a:spcBef>
            </a:pPr>
            <a:r>
              <a:rPr lang="es-es" sz="2400" dirty="0">
                <a:cs typeface="Segoe Sans Display" pitchFamily="2" charset="0"/>
              </a:rPr>
              <a:t>Kit de éxito de Copilot Chat</a:t>
            </a:r>
          </a:p>
          <a:p>
            <a:pPr marL="914400" lvl="1">
              <a:spcBef>
                <a:spcPts val="600"/>
              </a:spcBef>
            </a:pPr>
            <a:r>
              <a:rPr lang="es-es" sz="2400" dirty="0">
                <a:cs typeface="Segoe Sans Display" pitchFamily="2" charset="0"/>
              </a:rPr>
              <a:t>El gran recorrido de Copilot Chat</a:t>
            </a:r>
          </a:p>
          <a:p>
            <a:pPr marL="914400" lvl="1">
              <a:spcBef>
                <a:spcPts val="600"/>
              </a:spcBef>
            </a:pPr>
            <a:r>
              <a:rPr lang="es-es" sz="2400" dirty="0">
                <a:cs typeface="Segoe Sans Display" pitchFamily="2" charset="0"/>
              </a:rPr>
              <a:t>Kit de formación de Copilot Chat</a:t>
            </a:r>
          </a:p>
          <a:p>
            <a:pPr marL="914400" lvl="1">
              <a:spcBef>
                <a:spcPts val="600"/>
              </a:spcBef>
            </a:pPr>
            <a:r>
              <a:rPr lang="es-es" sz="2400" dirty="0">
                <a:cs typeface="Segoe Sans Display" pitchFamily="2" charset="0"/>
              </a:rPr>
              <a:t>Galería de indicaciones</a:t>
            </a:r>
          </a:p>
          <a:p>
            <a:pPr marL="914400" lvl="1">
              <a:spcBef>
                <a:spcPts val="600"/>
              </a:spcBef>
              <a:spcAft>
                <a:spcPts val="600"/>
              </a:spcAft>
            </a:pPr>
            <a:r>
              <a:rPr lang="es-es" sz="2400" dirty="0">
                <a:cs typeface="Segoe Sans Display" pitchFamily="2" charset="0"/>
              </a:rPr>
              <a:t>Biblioteca de escenarios</a:t>
            </a:r>
          </a:p>
          <a:p>
            <a:pPr marL="514350" indent="-514350">
              <a:spcBef>
                <a:spcPts val="600"/>
              </a:spcBef>
              <a:spcAft>
                <a:spcPts val="600"/>
              </a:spcAft>
              <a:buAutoNum type="arabicPlain"/>
            </a:pPr>
            <a:r>
              <a:rPr lang="es-es" sz="2400" dirty="0">
                <a:solidFill>
                  <a:srgbClr val="FFFF00"/>
                </a:solidFill>
              </a:rPr>
              <a:t>Próximos pasos y llamadas a la acción</a:t>
            </a:r>
          </a:p>
        </p:txBody>
      </p:sp>
      <p:sp>
        <p:nvSpPr>
          <p:cNvPr id="9" name="Title 8">
            <a:extLst>
              <a:ext uri="{FF2B5EF4-FFF2-40B4-BE49-F238E27FC236}">
                <a16:creationId xmlns:a16="http://schemas.microsoft.com/office/drawing/2014/main" id="{D8206BB1-97B2-B76A-05F4-587620E60F16}"/>
              </a:ext>
            </a:extLst>
          </p:cNvPr>
          <p:cNvSpPr>
            <a:spLocks noGrp="1"/>
          </p:cNvSpPr>
          <p:nvPr>
            <p:ph type="title"/>
          </p:nvPr>
        </p:nvSpPr>
        <p:spPr>
          <a:xfrm>
            <a:off x="456115" y="526593"/>
            <a:ext cx="2373598" cy="738664"/>
          </a:xfrm>
        </p:spPr>
        <p:txBody>
          <a:bodyPr/>
          <a:lstStyle/>
          <a:p>
            <a:r>
              <a:rPr lang="es-es" dirty="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Para qué estamos aquí</a:t>
            </a:r>
          </a:p>
        </p:txBody>
      </p:sp>
      <p:cxnSp>
        <p:nvCxnSpPr>
          <p:cNvPr id="11" name="Straight Connector 10">
            <a:extLst>
              <a:ext uri="{FF2B5EF4-FFF2-40B4-BE49-F238E27FC236}">
                <a16:creationId xmlns:a16="http://schemas.microsoft.com/office/drawing/2014/main" id="{CD6B43BB-EE45-321D-36EA-CFEE1226CA4B}"/>
              </a:ext>
              <a:ext uri="{C183D7F6-B498-43B3-948B-1728B52AA6E4}">
                <adec:decorative xmlns:adec="http://schemas.microsoft.com/office/drawing/2017/decorative" val="1"/>
              </a:ext>
            </a:extLst>
          </p:cNvPr>
          <p:cNvCxnSpPr>
            <a:cxnSpLocks/>
          </p:cNvCxnSpPr>
          <p:nvPr/>
        </p:nvCxnSpPr>
        <p:spPr>
          <a:xfrm>
            <a:off x="5777396" y="895925"/>
            <a:ext cx="0" cy="539496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5760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6DCC-0B01-82D6-05FD-371F71B9E2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F8FF0-80A3-3090-BAF6-F66F83BCC56D}"/>
              </a:ext>
            </a:extLst>
          </p:cNvPr>
          <p:cNvSpPr>
            <a:spLocks noGrp="1"/>
          </p:cNvSpPr>
          <p:nvPr>
            <p:ph sz="quarter" idx="12"/>
          </p:nvPr>
        </p:nvSpPr>
        <p:spPr>
          <a:xfrm>
            <a:off x="654329" y="1184087"/>
            <a:ext cx="5880941" cy="4833938"/>
          </a:xfrm>
        </p:spPr>
        <p:txBody>
          <a:bodyPr/>
          <a:lstStyle/>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Ayuda y aprendizaje de Microsoft 365 Copilot</a:t>
            </a:r>
            <a:br>
              <a:rPr dirty="0"/>
            </a:br>
            <a:r>
              <a:rPr kumimoji="0" lang="es-es" sz="1800" b="0" i="0" u="none" strike="noStrike" kern="1200" cap="none" spc="0" normalizeH="0" baseline="0" noProof="0" dirty="0">
                <a:ln>
                  <a:noFill/>
                </a:ln>
                <a:solidFill>
                  <a:srgbClr val="A0D0EC"/>
                </a:solidFill>
                <a:effectLst/>
                <a:uLnTx/>
                <a:uFillTx/>
                <a:latin typeface="Segoe Sans Display"/>
                <a:ea typeface="+mn-ea"/>
                <a:hlinkClick r:id="rId3">
                  <a:extLst>
                    <a:ext uri="{A12FA001-AC4F-418D-AE19-62706E023703}">
                      <ahyp:hlinkClr xmlns:ahyp="http://schemas.microsoft.com/office/drawing/2018/hyperlinkcolor" val="tx"/>
                    </a:ext>
                  </a:extLst>
                </a:hlinkClick>
              </a:rPr>
              <a:t>support.microsoft.com/copilot-microsoft365-chat</a:t>
            </a:r>
            <a:r>
              <a:rPr kumimoji="0" lang="es-es" sz="1800" b="0" i="0" u="none" strike="noStrike" kern="1200" cap="none" spc="0" normalizeH="0" baseline="0" noProof="0" dirty="0">
                <a:ln>
                  <a:noFill/>
                </a:ln>
                <a:solidFill>
                  <a:srgbClr val="A0D0EC"/>
                </a:solidFill>
                <a:effectLst/>
                <a:uLnTx/>
                <a:uFillTx/>
                <a:latin typeface="Segoe Sans Display"/>
                <a:ea typeface="+mn-ea"/>
              </a:rPr>
              <a:t> </a:t>
            </a: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Vídeos tutoriales breves, artículos de ayuda</a:t>
            </a:r>
          </a:p>
          <a:p>
            <a:pPr marL="225425" indent="-225425">
              <a:spcBef>
                <a:spcPts val="0"/>
              </a:spcBef>
              <a:spcAft>
                <a:spcPts val="1800"/>
              </a:spcAft>
              <a:buFont typeface="Arial" panose="020B0604020202020204" pitchFamily="34" charset="0"/>
              <a:buChar char="•"/>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Las 10 principales cosas que probar primero</a:t>
            </a:r>
            <a:br>
              <a:rPr dirty="0"/>
            </a:br>
            <a:r>
              <a:rPr lang="es-es" u="sng" dirty="0">
                <a:solidFill>
                  <a:srgbClr val="A0D0EC"/>
                </a:solidFill>
                <a:hlinkClick r:id="rId4">
                  <a:extLst>
                    <a:ext uri="{A12FA001-AC4F-418D-AE19-62706E023703}">
                      <ahyp:hlinkClr xmlns:ahyp="http://schemas.microsoft.com/office/drawing/2018/hyperlinkcolor" val="tx"/>
                    </a:ext>
                  </a:extLst>
                </a:hlinkClick>
              </a:rPr>
              <a:t>aka.ms/Copilot/Top10ChatHandout</a:t>
            </a:r>
            <a:r>
              <a:rPr lang="es-es" dirty="0">
                <a:solidFill>
                  <a:srgbClr val="A0D0EC"/>
                </a:solidFill>
              </a:rPr>
              <a:t> </a:t>
            </a:r>
            <a:br>
              <a:rPr lang="es-es" dirty="0">
                <a:solidFill>
                  <a:srgbClr val="A0D0EC"/>
                </a:solidFill>
              </a:rPr>
            </a:br>
            <a:r>
              <a:rPr kumimoji="0" lang="es-es" sz="1800" b="0" i="0" u="none" strike="noStrike" kern="1200" cap="none" spc="0" normalizeH="0" baseline="0" noProof="0" dirty="0">
                <a:ln>
                  <a:noFill/>
                </a:ln>
                <a:effectLst/>
                <a:uLnTx/>
                <a:uFillTx/>
                <a:latin typeface="Segoe Sans Display"/>
                <a:ea typeface="+mn-ea"/>
                <a:cs typeface="Segoe Sans Display" pitchFamily="2" charset="0"/>
              </a:rPr>
              <a:t>Folleto PDF con indicaciones de muestra</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El arte de hacer indicaciones </a:t>
            </a: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aka.ms/</a:t>
            </a:r>
            <a:r>
              <a:rPr kumimoji="0" lang="es-es" sz="1800"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CopilotPromptIngredients</a:t>
            </a: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rPr>
              <a:t> </a:t>
            </a:r>
            <a:b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Cómo escribir una buena indicación</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Galería de indicaciones de </a:t>
            </a:r>
            <a:r>
              <a:rPr kumimoji="0" lang="es-es" sz="1800" b="1" i="0" u="none" strike="noStrike" kern="1200" cap="none" spc="0" normalizeH="0" baseline="0" noProof="0" dirty="0" err="1">
                <a:ln>
                  <a:noFill/>
                </a:ln>
                <a:solidFill>
                  <a:prstClr val="white"/>
                </a:solidFill>
                <a:effectLst/>
                <a:uLnTx/>
                <a:uFillTx/>
                <a:latin typeface="Segoe UI Semibold" panose="020B0702040204020203" pitchFamily="34" charset="0"/>
                <a:ea typeface="+mn-ea"/>
                <a:cs typeface="Segoe UI Semibold" panose="020B0702040204020203" pitchFamily="34" charset="0"/>
              </a:rPr>
              <a:t>Copilot</a:t>
            </a: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 </a:t>
            </a:r>
            <a:b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rPr>
              <a:t>aka.ms/</a:t>
            </a:r>
            <a:r>
              <a:rPr kumimoji="0" lang="es-es" sz="1800"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rPr>
              <a:t>prompts</a:t>
            </a: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rPr>
              <a:t> </a:t>
            </a:r>
            <a:b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Muestras e indicaciones que guardaste</a:t>
            </a:r>
          </a:p>
          <a:p>
            <a:pPr marL="225425" indent="-225425">
              <a:spcBef>
                <a:spcPts val="0"/>
              </a:spcBef>
              <a:spcAft>
                <a:spcPts val="1800"/>
              </a:spcAft>
              <a:buFont typeface="Arial" panose="020B0604020202020204" pitchFamily="34" charset="0"/>
              <a:buChar char="•"/>
              <a:defRPr/>
            </a:pPr>
            <a:r>
              <a:rPr lang="es-es" sz="1800" b="1" dirty="0">
                <a:solidFill>
                  <a:prstClr val="white"/>
                </a:solidFill>
                <a:latin typeface="Segoe UI Semibold" panose="020B0702040204020203" pitchFamily="34" charset="0"/>
                <a:cs typeface="Segoe UI Semibold" panose="020B0702040204020203" pitchFamily="34" charset="0"/>
              </a:rPr>
              <a:t>Sesiones del Centro de clientes</a:t>
            </a:r>
            <a:br>
              <a:rPr dirty="0"/>
            </a:br>
            <a:r>
              <a:rPr lang="es-es" sz="1800" dirty="0">
                <a:solidFill>
                  <a:srgbClr val="A0D0EC"/>
                </a:solidFill>
                <a:latin typeface="Segoe Sans Text"/>
                <a:hlinkClick r:id="rId7">
                  <a:extLst>
                    <a:ext uri="{A12FA001-AC4F-418D-AE19-62706E023703}">
                      <ahyp:hlinkClr xmlns:ahyp="http://schemas.microsoft.com/office/drawing/2018/hyperlinkcolor" val="tx"/>
                    </a:ext>
                  </a:extLst>
                </a:hlinkClick>
              </a:rPr>
              <a:t>aka.ms/CustomerHubSessions</a:t>
            </a:r>
            <a:r>
              <a:rPr lang="es-es" sz="1800" dirty="0">
                <a:solidFill>
                  <a:srgbClr val="091F2C"/>
                </a:solidFill>
                <a:latin typeface="Segoe Sans Text"/>
              </a:rPr>
              <a: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endParaRPr>
          </a:p>
          <a:p>
            <a:endParaRPr lang="en-US" dirty="0"/>
          </a:p>
        </p:txBody>
      </p:sp>
      <p:sp>
        <p:nvSpPr>
          <p:cNvPr id="3" name="Content Placeholder 2">
            <a:extLst>
              <a:ext uri="{FF2B5EF4-FFF2-40B4-BE49-F238E27FC236}">
                <a16:creationId xmlns:a16="http://schemas.microsoft.com/office/drawing/2014/main" id="{F183D42D-2DC5-AFDE-05DD-AA0412B0F699}"/>
              </a:ext>
            </a:extLst>
          </p:cNvPr>
          <p:cNvSpPr>
            <a:spLocks noGrp="1"/>
          </p:cNvSpPr>
          <p:nvPr>
            <p:ph sz="quarter" idx="13"/>
          </p:nvPr>
        </p:nvSpPr>
        <p:spPr>
          <a:xfrm>
            <a:off x="6535269" y="1184087"/>
            <a:ext cx="5396755" cy="4833938"/>
          </a:xfrm>
        </p:spPr>
        <p:txBody>
          <a:bodyPr/>
          <a:lstStyle/>
          <a:p>
            <a:pPr marL="225425" lvl="0" indent="-225425" defTabSz="914367">
              <a:spcBef>
                <a:spcPts val="0"/>
              </a:spcBef>
              <a:spcAft>
                <a:spcPts val="1800"/>
              </a:spcAft>
              <a:buSzTx/>
              <a:buFont typeface="Arial" panose="020B0604020202020204" pitchFamily="34" charset="0"/>
              <a:buChar char="•"/>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Adopción de Microsoft 365 Copilot</a:t>
            </a:r>
            <a:br>
              <a:rPr dirty="0"/>
            </a:br>
            <a:r>
              <a:rPr lang="es-es" sz="1800" dirty="0">
                <a:solidFill>
                  <a:srgbClr val="A0D0EC"/>
                </a:solidFill>
                <a:cs typeface="+mn-cs"/>
                <a:hlinkClick r:id="rId8">
                  <a:extLst>
                    <a:ext uri="{A12FA001-AC4F-418D-AE19-62706E023703}">
                      <ahyp:hlinkClr xmlns:ahyp="http://schemas.microsoft.com/office/drawing/2018/hyperlinkcolor" val="tx"/>
                    </a:ext>
                  </a:extLst>
                </a:hlinkClick>
              </a:rPr>
              <a:t>adoption.microsoft.com/es-es/</a:t>
            </a:r>
            <a:r>
              <a:rPr lang="es-es" sz="1800" dirty="0" err="1">
                <a:solidFill>
                  <a:srgbClr val="A0D0EC"/>
                </a:solidFill>
                <a:cs typeface="+mn-cs"/>
                <a:hlinkClick r:id="rId8">
                  <a:extLst>
                    <a:ext uri="{A12FA001-AC4F-418D-AE19-62706E023703}">
                      <ahyp:hlinkClr xmlns:ahyp="http://schemas.microsoft.com/office/drawing/2018/hyperlinkcolor" val="tx"/>
                    </a:ext>
                  </a:extLst>
                </a:hlinkClick>
              </a:rPr>
              <a:t>copilot</a:t>
            </a:r>
            <a:r>
              <a:rPr lang="es-es" sz="1800" dirty="0">
                <a:solidFill>
                  <a:srgbClr val="A0D0EC"/>
                </a:solidFill>
                <a:cs typeface="+mn-cs"/>
                <a:hlinkClick r:id="rId8">
                  <a:extLst>
                    <a:ext uri="{A12FA001-AC4F-418D-AE19-62706E023703}">
                      <ahyp:hlinkClr xmlns:ahyp="http://schemas.microsoft.com/office/drawing/2018/hyperlinkcolor" val="tx"/>
                    </a:ext>
                  </a:extLst>
                </a:hlinkClick>
              </a:rPr>
              <a:t>-chat/</a:t>
            </a:r>
            <a:r>
              <a:rPr lang="es-es" sz="1800" dirty="0">
                <a:solidFill>
                  <a:srgbClr val="A0D0EC"/>
                </a:solidFill>
                <a:cs typeface="+mn-cs"/>
              </a:rPr>
              <a:t> </a:t>
            </a:r>
            <a:r>
              <a:rPr kumimoji="0" lang="es-es" sz="1800" b="0" i="0" u="none" strike="noStrike" kern="1200" cap="none" spc="0" normalizeH="0" baseline="0" noProof="0" dirty="0">
                <a:ln>
                  <a:noFill/>
                </a:ln>
                <a:solidFill>
                  <a:prstClr val="white"/>
                </a:solidFill>
                <a:effectLst/>
                <a:uLnTx/>
                <a:uFillTx/>
                <a:latin typeface="Segoe Sans Display"/>
                <a:ea typeface="+mn-ea"/>
                <a:cs typeface="+mn-cs"/>
              </a:rPr>
              <a:t>Recursos para especialistas en </a:t>
            </a: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adopción</a:t>
            </a:r>
          </a:p>
          <a:p>
            <a:pPr marL="225425" indent="-225425" defTabSz="914367">
              <a:spcBef>
                <a:spcPts val="0"/>
              </a:spcBef>
              <a:spcAft>
                <a:spcPts val="1800"/>
              </a:spcAft>
              <a:buSzTx/>
              <a:buFont typeface="Arial" panose="020B0604020202020204" pitchFamily="34" charset="0"/>
              <a:buChar char="•"/>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Presentación de capacitación de </a:t>
            </a:r>
            <a:r>
              <a:rPr lang="es-es" sz="1800" b="1" dirty="0">
                <a:solidFill>
                  <a:prstClr val="white"/>
                </a:solidFill>
                <a:latin typeface="Segoe UI Semibold" panose="020B0702040204020203" pitchFamily="34" charset="0"/>
                <a:cs typeface="Segoe UI Semibold" panose="020B0702040204020203" pitchFamily="34" charset="0"/>
              </a:rPr>
              <a:t>Copilot Chat</a:t>
            </a:r>
            <a:br>
              <a:rPr dirty="0"/>
            </a:br>
            <a:r>
              <a:rPr lang="es-es" u="sng" dirty="0">
                <a:solidFill>
                  <a:srgbClr val="A0D0EC"/>
                </a:solidFill>
                <a:hlinkClick r:id="rId9">
                  <a:extLst>
                    <a:ext uri="{A12FA001-AC4F-418D-AE19-62706E023703}">
                      <ahyp:hlinkClr xmlns:ahyp="http://schemas.microsoft.com/office/drawing/2018/hyperlinkcolor" val="tx"/>
                    </a:ext>
                  </a:extLst>
                </a:hlinkClick>
              </a:rPr>
              <a:t>aka.ms/Copilot/</a:t>
            </a:r>
            <a:r>
              <a:rPr lang="es-es" u="sng" dirty="0" err="1">
                <a:solidFill>
                  <a:srgbClr val="A0D0EC"/>
                </a:solidFill>
                <a:hlinkClick r:id="rId9">
                  <a:extLst>
                    <a:ext uri="{A12FA001-AC4F-418D-AE19-62706E023703}">
                      <ahyp:hlinkClr xmlns:ahyp="http://schemas.microsoft.com/office/drawing/2018/hyperlinkcolor" val="tx"/>
                    </a:ext>
                  </a:extLst>
                </a:hlinkClick>
              </a:rPr>
              <a:t>ChatUserTrainingGuide</a:t>
            </a:r>
            <a:r>
              <a:rPr lang="es-es" dirty="0">
                <a:solidFill>
                  <a:srgbClr val="A0D0EC"/>
                </a:solidFill>
              </a:rPr>
              <a:t> </a:t>
            </a:r>
            <a:br>
              <a:rPr lang="es-es" dirty="0">
                <a:solidFill>
                  <a:srgbClr val="A0D0EC"/>
                </a:solidFill>
              </a:rPr>
            </a:br>
            <a:r>
              <a:rPr kumimoji="0" lang="es-es" sz="1800" b="0" i="0" u="none" strike="noStrike" kern="1200" cap="none" spc="0" normalizeH="0" baseline="0" noProof="0" dirty="0">
                <a:ln>
                  <a:noFill/>
                </a:ln>
                <a:effectLst/>
                <a:uLnTx/>
                <a:uFillTx/>
                <a:latin typeface="Segoe Sans Display"/>
                <a:ea typeface="+mn-ea"/>
                <a:cs typeface="+mn-cs"/>
              </a:rPr>
              <a:t>Presentación de PowerPoint </a:t>
            </a:r>
            <a:r>
              <a:rPr lang="es-es" sz="1800" dirty="0">
                <a:latin typeface="Segoe Sans Display"/>
                <a:cs typeface="+mn-cs"/>
              </a:rPr>
              <a:t>para la capacitación </a:t>
            </a:r>
            <a:br>
              <a:rPr lang="es-es" sz="1800" dirty="0">
                <a:latin typeface="Segoe Sans Display"/>
                <a:cs typeface="+mn-cs"/>
              </a:rPr>
            </a:br>
            <a:r>
              <a:rPr lang="es-es" sz="1800" dirty="0">
                <a:latin typeface="Segoe Sans Display"/>
                <a:cs typeface="+mn-cs"/>
              </a:rPr>
              <a:t>de usuarios finales</a:t>
            </a:r>
            <a:endParaRPr kumimoji="0" lang="en-US" sz="1800" b="0" i="0" u="none" strike="noStrike" kern="1200" cap="none" spc="0" normalizeH="0" baseline="0" noProof="0" dirty="0">
              <a:ln>
                <a:noFill/>
              </a:ln>
              <a:effectLst/>
              <a:uLnTx/>
              <a:uFillTx/>
              <a:latin typeface="Segoe Sans Display"/>
              <a:ea typeface="+mn-ea"/>
              <a:cs typeface="+mn-cs"/>
            </a:endParaRPr>
          </a:p>
          <a:p>
            <a:pPr marL="225425" indent="-225425" defTabSz="914367">
              <a:spcBef>
                <a:spcPts val="0"/>
              </a:spcBef>
              <a:spcAft>
                <a:spcPts val="1800"/>
              </a:spcAft>
              <a:buSzTx/>
              <a:buFont typeface="Arial" panose="020B0604020202020204" pitchFamily="34" charset="0"/>
              <a:buChar char="•"/>
              <a:defRPr/>
            </a:pPr>
            <a:r>
              <a:rPr lang="es-es" sz="1800" b="1" dirty="0">
                <a:solidFill>
                  <a:prstClr val="white"/>
                </a:solidFill>
                <a:latin typeface="Segoe UI Semibold" panose="020B0702040204020203" pitchFamily="34" charset="0"/>
                <a:cs typeface="Segoe UI Semibold" panose="020B0702040204020203" pitchFamily="34" charset="0"/>
              </a:rPr>
              <a:t>Gran recorrido de Copilot Chat</a:t>
            </a:r>
            <a:br>
              <a:rPr dirty="0"/>
            </a:br>
            <a:r>
              <a:rPr lang="es-es" sz="1800" dirty="0">
                <a:solidFill>
                  <a:srgbClr val="A0D0EC"/>
                </a:solidFill>
                <a:hlinkClick r:id="rId10">
                  <a:extLst>
                    <a:ext uri="{A12FA001-AC4F-418D-AE19-62706E023703}">
                      <ahyp:hlinkClr xmlns:ahyp="http://schemas.microsoft.com/office/drawing/2018/hyperlinkcolor" val="tx"/>
                    </a:ext>
                  </a:extLst>
                </a:hlinkClick>
              </a:rPr>
              <a:t>aka.ms/Copilot/</a:t>
            </a:r>
            <a:r>
              <a:rPr lang="es-es" sz="1800" dirty="0" err="1">
                <a:solidFill>
                  <a:srgbClr val="A0D0EC"/>
                </a:solidFill>
                <a:hlinkClick r:id="rId10">
                  <a:extLst>
                    <a:ext uri="{A12FA001-AC4F-418D-AE19-62706E023703}">
                      <ahyp:hlinkClr xmlns:ahyp="http://schemas.microsoft.com/office/drawing/2018/hyperlinkcolor" val="tx"/>
                    </a:ext>
                  </a:extLst>
                </a:hlinkClick>
              </a:rPr>
              <a:t>ChatJourney</a:t>
            </a:r>
            <a:r>
              <a:rPr lang="es-es" sz="1800" dirty="0">
                <a:solidFill>
                  <a:srgbClr val="A0D0EC"/>
                </a:solidFill>
              </a:rPr>
              <a:t> </a:t>
            </a:r>
            <a:br>
              <a:rPr lang="es-es" sz="1800" dirty="0">
                <a:solidFill>
                  <a:srgbClr val="A0D0EC"/>
                </a:solidFill>
              </a:rPr>
            </a:br>
            <a:r>
              <a:rPr lang="es-es" sz="1800" dirty="0">
                <a:solidFill>
                  <a:prstClr val="white"/>
                </a:solidFill>
              </a:rPr>
              <a:t>Desarrollo de habilidades durante 30 días, sugerencias y plantillas diarias</a:t>
            </a:r>
            <a:endParaRPr lang="en-US" sz="1800" b="1" dirty="0">
              <a:solidFill>
                <a:prstClr val="white"/>
              </a:solidFill>
              <a:latin typeface="Segoe UI Semibold" panose="020B0702040204020203" pitchFamily="34" charset="0"/>
              <a:cs typeface="Segoe UI Semibold" panose="020B0702040204020203" pitchFamily="34" charset="0"/>
            </a:endParaRPr>
          </a:p>
          <a:p>
            <a:pPr marL="225425" marR="0" lvl="0" indent="-225425"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Biblioteca de escenarios de Copilot</a:t>
            </a:r>
            <a:br>
              <a:rPr dirty="0"/>
            </a:b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aka.ms/copilot/</a:t>
            </a:r>
            <a:r>
              <a:rPr kumimoji="0" lang="es-es" sz="1800"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scenariolibrary</a:t>
            </a:r>
            <a: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 </a:t>
            </a:r>
            <a:br>
              <a:rPr kumimoji="0" lang="es-e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br>
            <a:r>
              <a:rPr kumimoji="0" lang="es-es" sz="1800" b="0" i="0" u="none" strike="noStrike" kern="1200" cap="none" spc="0" normalizeH="0" baseline="0" noProof="0" dirty="0">
                <a:ln>
                  <a:noFill/>
                </a:ln>
                <a:solidFill>
                  <a:prstClr val="white"/>
                </a:solidFill>
                <a:effectLst/>
                <a:uLnTx/>
                <a:uFillTx/>
                <a:latin typeface="Segoe Sans Display"/>
                <a:ea typeface="+mn-ea"/>
                <a:cs typeface="+mn-cs"/>
              </a:rPr>
              <a:t>Ejemplos de casos de uso empresariales</a:t>
            </a:r>
          </a:p>
          <a:p>
            <a:pPr marL="225425" lvl="0" indent="-225425" defTabSz="914367">
              <a:spcBef>
                <a:spcPts val="0"/>
              </a:spcBef>
              <a:spcAft>
                <a:spcPts val="1800"/>
              </a:spcAft>
              <a:buSzTx/>
              <a:buFont typeface="Arial" panose="020B0604020202020204" pitchFamily="34" charset="0"/>
              <a:buChar char="•"/>
              <a:defRPr/>
            </a:pPr>
            <a:r>
              <a:rPr lang="es-es" sz="1800" b="1" dirty="0">
                <a:solidFill>
                  <a:prstClr val="white"/>
                </a:solidFill>
                <a:latin typeface="Segoe UI Semibold" panose="020B0702040204020203" pitchFamily="34" charset="0"/>
                <a:cs typeface="Segoe UI Semibold" panose="020B0702040204020203" pitchFamily="34" charset="0"/>
              </a:rPr>
              <a:t>Documentación técnica para profesionales de TI</a:t>
            </a:r>
            <a:br>
              <a:rPr dirty="0"/>
            </a:br>
            <a:r>
              <a:rPr lang="es-es" sz="1800" dirty="0">
                <a:solidFill>
                  <a:srgbClr val="A0D0EC"/>
                </a:solidFill>
                <a:cs typeface="+mn-cs"/>
                <a:hlinkClick r:id="rId12">
                  <a:extLst>
                    <a:ext uri="{A12FA001-AC4F-418D-AE19-62706E023703}">
                      <ahyp:hlinkClr xmlns:ahyp="http://schemas.microsoft.com/office/drawing/2018/hyperlinkcolor" val="tx"/>
                    </a:ext>
                  </a:extLst>
                </a:hlinkClick>
              </a:rPr>
              <a:t>learn.microsoft.com/copilot/overview</a:t>
            </a:r>
            <a:endParaRPr lang="en-US" dirty="0">
              <a:solidFill>
                <a:srgbClr val="A0D0EC"/>
              </a:solidFill>
            </a:endParaRPr>
          </a:p>
        </p:txBody>
      </p:sp>
      <p:sp>
        <p:nvSpPr>
          <p:cNvPr id="4" name="Title 3">
            <a:extLst>
              <a:ext uri="{FF2B5EF4-FFF2-40B4-BE49-F238E27FC236}">
                <a16:creationId xmlns:a16="http://schemas.microsoft.com/office/drawing/2014/main" id="{CDB39108-DAB4-8A1D-CE0A-8C77C69903A9}"/>
              </a:ext>
            </a:extLst>
          </p:cNvPr>
          <p:cNvSpPr>
            <a:spLocks noGrp="1"/>
          </p:cNvSpPr>
          <p:nvPr>
            <p:ph type="title"/>
          </p:nvPr>
        </p:nvSpPr>
        <p:spPr>
          <a:xfrm>
            <a:off x="590868" y="339663"/>
            <a:ext cx="11018520" cy="553998"/>
          </a:xfrm>
        </p:spPr>
        <p:txBody>
          <a:bodyPr/>
          <a:lstStyle/>
          <a:p>
            <a:r>
              <a:rPr lang="es-e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Recursos para después de hoy</a:t>
            </a:r>
          </a:p>
        </p:txBody>
      </p:sp>
    </p:spTree>
    <p:extLst>
      <p:ext uri="{BB962C8B-B14F-4D97-AF65-F5344CB8AC3E}">
        <p14:creationId xmlns:p14="http://schemas.microsoft.com/office/powerpoint/2010/main" val="139622002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noAutofit/>
          </a:bodyPr>
          <a:lstStyle/>
          <a:p>
            <a:pPr algn="ctr"/>
            <a:r>
              <a:rPr lang="es-es" sz="3000" dirty="0">
                <a:solidFill>
                  <a:schemeClr val="bg1"/>
                </a:solidFill>
              </a:rPr>
              <a:t>Recursos de Microsoft para acelerar tu tiempo para obtener valor</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64633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Empieza a crear agentes de IA para 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Incorpora a gran escala con recursos que facilitan la adopción, el uso, la gestión del cambio y los resultados empresariales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837115" y="2190054"/>
            <a:ext cx="2505389" cy="861774"/>
          </a:xfrm>
          <a:prstGeom prst="rect">
            <a:avLst/>
          </a:prstGeom>
          <a:noFill/>
        </p:spPr>
        <p:txBody>
          <a:bodyPr wrap="square" lIns="0" tIns="0" rIns="0" bIns="0" rtlCol="0" anchor="t">
            <a:noAutofit/>
          </a:bodyPr>
          <a:lstStyle/>
          <a:p>
            <a:pPr lvl="0" algn="ctr" defTabSz="914400">
              <a:defRPr/>
            </a:pPr>
            <a:r>
              <a:rPr lang="es-es" sz="1200" dirty="0">
                <a:solidFill>
                  <a:srgbClr val="000000"/>
                </a:solidFill>
                <a:latin typeface="Segoe UI"/>
              </a:rPr>
              <a:t>Encuentra socios que te ayuden con escenarios de Microsoft 365 </a:t>
            </a:r>
            <a:r>
              <a:rPr lang="es-es" sz="1200" dirty="0" err="1">
                <a:solidFill>
                  <a:srgbClr val="000000"/>
                </a:solidFill>
                <a:latin typeface="Segoe UI"/>
              </a:rPr>
              <a:t>Copilot</a:t>
            </a:r>
            <a:r>
              <a:rPr lang="es-es" sz="1200" dirty="0">
                <a:solidFill>
                  <a:srgbClr val="000000"/>
                </a:solidFill>
                <a:latin typeface="Segoe UI"/>
              </a:rPr>
              <a:t>, adopción y transformación basada en agentes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98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Centro de agentes de IA</a:t>
            </a:r>
            <a:endParaRPr kumimoji="0" lang="en-US" sz="98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980" b="0" i="0" u="none" strike="noStrike" kern="0" cap="none" spc="0" normalizeH="0" baseline="0" noProof="0" dirty="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98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s-es" sz="98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Directorio de socios de </a:t>
            </a:r>
            <a:r>
              <a:rPr lang="es-es" sz="980" dirty="0">
                <a:solidFill>
                  <a:srgbClr val="0078D4"/>
                </a:solidFill>
                <a:latin typeface="Segoe UI Semibold" panose="020B0702040204020203" pitchFamily="34" charset="0"/>
                <a:cs typeface="Segoe UI Semibold" panose="020B0702040204020203" pitchFamily="34" charset="0"/>
              </a:rPr>
              <a:t> </a:t>
            </a:r>
            <a:br>
              <a:rPr lang="es-es" sz="980" dirty="0">
                <a:solidFill>
                  <a:srgbClr val="0078D4"/>
                </a:solidFill>
                <a:latin typeface="Segoe UI Semibold" panose="020B0702040204020203" pitchFamily="34" charset="0"/>
                <a:cs typeface="Segoe UI Semibold" panose="020B0702040204020203" pitchFamily="34" charset="0"/>
              </a:rPr>
            </a:br>
            <a:r>
              <a:rPr lang="es-es" sz="98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365 Copilot</a:t>
            </a:r>
            <a:endParaRPr lang="en-US" sz="980" dirty="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o de un dedo tocando una pantalla">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o de un dedo tocando una pantalla">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o de un dedo tocando una pantalla">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Ayuda y aprendizaje para usuarios finales de Microsoft 365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Copilot</a:t>
            </a:r>
            <a:r>
              <a:rPr kumimoji="0" lang="es-es" sz="1200" b="0" i="0" u="none" strike="noStrike" kern="1200" cap="none" spc="0" normalizeH="0" baseline="0" noProof="0" dirty="0">
                <a:ln>
                  <a:noFill/>
                </a:ln>
                <a:solidFill>
                  <a:srgbClr val="000000"/>
                </a:solidFill>
                <a:effectLst/>
                <a:uLnTx/>
                <a:uFillTx/>
                <a:latin typeface="Segoe UI"/>
                <a:ea typeface="+mn-ea"/>
                <a:cs typeface="+mn-cs"/>
              </a:rPr>
              <a:t>, artículos de soporte, videos tutoriales </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98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Ayuda y aprendizaje de</a:t>
            </a:r>
            <a:r>
              <a:rPr kumimoji="0" lang="es-es" sz="98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 </a:t>
            </a:r>
            <a:br>
              <a:rPr kumimoji="0" lang="es-es" sz="98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br>
            <a:r>
              <a:rPr kumimoji="0" lang="es-es" sz="98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a:t>
            </a:r>
            <a:endParaRPr kumimoji="0" lang="en-US" sz="98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o de un dedo tocando una pantalla">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Plan de desarrollo de habilidades empresariales, formación impartida por instructores de Microsoft, descuentos en certificación de Microsoft</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Los clientes elegibles pueden solicitar asistencia técnica y de</a:t>
            </a:r>
            <a:br>
              <a:rPr sz="1200" dirty="0"/>
            </a:br>
            <a:r>
              <a:rPr kumimoji="0" lang="es-es" sz="1200" b="0" i="0" u="none" strike="noStrike" kern="1200" cap="none" spc="0" normalizeH="0" baseline="0" noProof="0" dirty="0">
                <a:ln>
                  <a:noFill/>
                </a:ln>
                <a:solidFill>
                  <a:srgbClr val="000000"/>
                </a:solidFill>
                <a:effectLst/>
                <a:uLnTx/>
                <a:uFillTx/>
                <a:latin typeface="Segoe UI"/>
                <a:ea typeface="+mn-ea"/>
                <a:cs typeface="+mn-cs"/>
              </a:rPr>
              <a:t>implementación a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861774"/>
          </a:xfrm>
          <a:prstGeom prst="rect">
            <a:avLst/>
          </a:prstGeom>
          <a:noFill/>
        </p:spPr>
        <p:txBody>
          <a:bodyPr wrap="square" lIns="0" tIns="0" rIns="0" bIns="0" rtlCol="0" anchor="t">
            <a:noAutofit/>
          </a:bodyPr>
          <a:lstStyle/>
          <a:p>
            <a:pPr algn="ctr" defTabSz="914400">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Ofertas de soporte unificado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de Microsoft y talleres enfocados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en el valor </a:t>
            </a:r>
            <a:r>
              <a:rPr lang="es-es" sz="1200" dirty="0">
                <a:latin typeface="Segoe Sans Display" pitchFamily="2" charset="0"/>
              </a:rPr>
              <a:t>empresarial, la gobernanza y la habilitación</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98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Iniciativa de habilidades</a:t>
            </a:r>
            <a:r>
              <a:rPr kumimoji="0" lang="es-es" sz="98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a:t>
            </a:r>
            <a:br>
              <a:rPr kumimoji="0" lang="es-es" sz="98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br>
            <a:r>
              <a:rPr kumimoji="0" lang="es-es" sz="98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empresariales</a:t>
            </a:r>
            <a:endParaRPr kumimoji="0" lang="en-US" sz="98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980" b="0" i="0" u="none" strike="noStrike" kern="0" cap="none" spc="0" normalizeH="0" baseline="0" noProof="0" dirty="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a:t>
            </a:r>
            <a:r>
              <a:rPr kumimoji="0" lang="es-es" sz="980" b="0" i="0" u="none" strike="noStrike" kern="0" cap="none" spc="0" normalizeH="0" baseline="0" noProof="0" dirty="0" err="1">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FastTrack</a:t>
            </a:r>
            <a:endParaRPr kumimoji="0" lang="en-US" sz="98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950" b="0" i="0" u="none" strike="noStrike" kern="0" cap="none" spc="0" normalizeH="0" baseline="0" noProof="0" dirty="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a:t>
            </a:r>
            <a:r>
              <a:rPr kumimoji="0" lang="es-es" sz="950" b="0" i="0" u="none" strike="noStrike" kern="0" cap="none" spc="0" normalizeH="0" baseline="0" noProof="0" dirty="0" err="1">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Unified</a:t>
            </a:r>
            <a:endParaRPr kumimoji="0" lang="en-US" sz="95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o de un dedo tocando una pantalla">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o de un dedo tocando una pantalla">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o de un dedo tocando una pantalla">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Aprovecha al máximo Copilot y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499745"/>
            <a:ext cx="2606826"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Ayuda a otras personas </a:t>
            </a:r>
            <a:b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br>
            <a: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 hacer lo mismo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301546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Amplía tus conocimientos </a:t>
            </a:r>
            <a:b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br>
            <a: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y mejora tu carrera profesional</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Únete al programa gratuito en </a:t>
            </a:r>
            <a:r>
              <a:rPr kumimoji="0" lang="es-e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78512"/>
            <a:ext cx="300404" cy="282733"/>
          </a:xfrm>
          <a:prstGeom prst="rect">
            <a:avLst/>
          </a:prstGeom>
        </p:spPr>
      </p:pic>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410164"/>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Marca la diferencia</a:t>
            </a:r>
          </a:p>
          <a:p>
            <a:pPr marL="0" marR="0" lvl="0" indent="0" algn="l" defTabSz="914367" rtl="0" eaLnBrk="1" fontAlgn="auto" latinLnBrk="0" hangingPunct="1">
              <a:lnSpc>
                <a:spcPct val="80000"/>
              </a:lnSpc>
              <a:spcBef>
                <a:spcPts val="0"/>
              </a:spcBef>
              <a:spcAft>
                <a:spcPts val="1800"/>
              </a:spcAft>
              <a:buClrTx/>
              <a:buSzTx/>
              <a:buFontTx/>
              <a:buNone/>
              <a:tabLst/>
              <a:defRPr/>
            </a:pPr>
            <a:endPar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endParaRP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s-es" sz="80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Conviértete en experto</a:t>
            </a:r>
            <a:endParaRPr kumimoji="0" lang="es-es" sz="94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41564071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Un código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245362"/>
            <a:ext cx="2101537" cy="553998"/>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noProof="0" dirty="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Encuesta de Centro </a:t>
            </a:r>
            <a:br>
              <a:rPr kumimoji="0" lang="es-es" sz="1800" b="0" i="0" u="none" strike="noStrike" kern="1200" cap="none" spc="0" normalizeH="0" noProof="0" dirty="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br>
            <a:r>
              <a:rPr kumimoji="0" lang="es-es" sz="1800" b="0" i="0" u="none" strike="noStrike" kern="1200" cap="none" spc="0" normalizeH="0" noProof="0" dirty="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de clientes</a:t>
            </a:r>
            <a:endParaRPr kumimoji="0" lang="en-US" sz="1800" b="0" i="0" u="none" strike="noStrike" kern="1200" cap="none" spc="0" normalizeH="0" noProof="0" dirty="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a:ln>
                  <a:noFill/>
                </a:ln>
                <a:solidFill>
                  <a:schemeClr val="bg1"/>
                </a:solidFill>
                <a:effectLst/>
                <a:uLnTx/>
                <a:uFillTx/>
                <a:latin typeface="+mj-lt"/>
                <a:ea typeface="+mn-ea"/>
                <a:cs typeface="+mn-cs"/>
              </a:rPr>
              <a:t>Escanea con la cámara de tu dispositivo móvil</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noProof="0">
                <a:ln>
                  <a:noFill/>
                </a:ln>
                <a:solidFill>
                  <a:schemeClr val="bg1"/>
                </a:solidFill>
                <a:effectLst/>
                <a:uLnTx/>
                <a:uFillTx/>
                <a:latin typeface="+mj-lt"/>
                <a:ea typeface="+mn-ea"/>
                <a:cs typeface="+mn-cs"/>
              </a:rPr>
              <a:t>O BIEN</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a:ln>
                  <a:noFill/>
                </a:ln>
                <a:solidFill>
                  <a:schemeClr val="bg1"/>
                </a:solidFill>
                <a:effectLst/>
                <a:uLnTx/>
                <a:uFillTx/>
                <a:latin typeface="+mj-lt"/>
                <a:ea typeface="+mn-ea"/>
                <a:cs typeface="+mn-cs"/>
              </a:rPr>
              <a:t>Visita</a:t>
            </a:r>
          </a:p>
        </p:txBody>
      </p:sp>
      <p:pic>
        <p:nvPicPr>
          <p:cNvPr id="15" name="Picture 14" descr="Una imagen borrosa de un cielo naranja y rosa&#10;&#10;El contenido generado por IA puede ser incorrecto.">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089529"/>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s-es" spc="0" dirty="0"/>
              <a:t>GRACIAS. Tus comentarios son esenciales</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2" y="3183661"/>
            <a:ext cx="4189925"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s-es" sz="1800" dirty="0">
                <a:solidFill>
                  <a:schemeClr val="bg1"/>
                </a:solidFill>
                <a:cs typeface="Segoe UI Light"/>
              </a:rPr>
              <a:t>Estamos comprometidos a que tu </a:t>
            </a:r>
            <a:r>
              <a:rPr lang="es-es" sz="1800" b="1" dirty="0" err="1">
                <a:solidFill>
                  <a:schemeClr val="bg1"/>
                </a:solidFill>
                <a:cs typeface="Segoe UI Light"/>
              </a:rPr>
              <a:t>Customer</a:t>
            </a:r>
            <a:r>
              <a:rPr lang="es-es" sz="1800" b="1" dirty="0">
                <a:solidFill>
                  <a:schemeClr val="bg1"/>
                </a:solidFill>
                <a:cs typeface="Segoe UI Light"/>
              </a:rPr>
              <a:t> Hub</a:t>
            </a:r>
            <a:r>
              <a:rPr lang="es-es" sz="1800" dirty="0">
                <a:solidFill>
                  <a:schemeClr val="bg1"/>
                </a:solidFill>
                <a:cs typeface="Segoe UI Light"/>
              </a:rPr>
              <a:t> sea la mejor experiencia posible. Tus comentarios son un componente fundamental para esto.</a:t>
            </a:r>
          </a:p>
          <a:p>
            <a:pPr marL="0" marR="0" lvl="0" indent="0" algn="l" defTabSz="914400" rtl="0" eaLnBrk="1" fontAlgn="auto" latinLnBrk="0" hangingPunct="1">
              <a:lnSpc>
                <a:spcPct val="110000"/>
              </a:lnSpc>
              <a:spcBef>
                <a:spcPts val="0"/>
              </a:spcBef>
              <a:spcAft>
                <a:spcPts val="1200"/>
              </a:spcAft>
              <a:buClrTx/>
              <a:buSzTx/>
              <a:buFontTx/>
              <a:buNone/>
              <a:tabLst/>
              <a:defRPr/>
            </a:pPr>
            <a:r>
              <a:rPr lang="es-es" sz="1800" dirty="0">
                <a:solidFill>
                  <a:schemeClr val="bg1"/>
                </a:solidFill>
                <a:cs typeface="Segoe UI Light" panose="020B0502040204020203" pitchFamily="34" charset="0"/>
              </a:rPr>
              <a:t>Antes de que te vayas, dedica un momento para enviar tus comentarios.</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e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a:t>
            </a:r>
            <a:r>
              <a:rPr kumimoji="0" lang="es-e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y</a:t>
            </a:r>
            <a:r>
              <a:rPr kumimoji="0" lang="es-e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110799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Levanta la mano y activa </a:t>
            </a:r>
            <a:b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br>
            <a: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el micrófono cuando </a:t>
            </a:r>
            <a:b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br>
            <a: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se te indique</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dirty="0">
                <a:solidFill>
                  <a:prstClr val="black"/>
                </a:solidFill>
                <a:latin typeface="Segoe Sans Display" pitchFamily="2" charset="0"/>
                <a:cs typeface="Segoe Sans Display" pitchFamily="2" charset="0"/>
              </a:rPr>
              <a:t>Chat seguro con IA</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Basado en la web y archivos referenciados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Acceso estándar</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Agentes de uso medido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Protección de datos empresariales</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Incluido en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dirty="0">
                <a:solidFill>
                  <a:prstClr val="black"/>
                </a:solidFill>
                <a:latin typeface="Segoe Sans Display" pitchFamily="2" charset="0"/>
                <a:cs typeface="Segoe Sans Display" pitchFamily="2" charset="0"/>
              </a:rPr>
              <a:t>Copilot Chat dentro de M365:</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Acceso prioritario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Habilidades avanzadas en las aplicaciones de Microsoft 365</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Acceso a agentes y herramientas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Análisis de Copilot</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es-es" sz="2000" b="1" i="0" u="none" strike="noStrike" kern="1200" cap="none" spc="0" normalizeH="0" noProof="0" dirty="0">
                <a:ln>
                  <a:noFill/>
                </a:ln>
                <a:solidFill>
                  <a:schemeClr val="accent6">
                    <a:lumMod val="60000"/>
                    <a:lumOff val="40000"/>
                  </a:schemeClr>
                </a:solidFill>
                <a:effectLst/>
                <a:uLnTx/>
                <a:uFillTx/>
                <a:latin typeface="Segoe Sans Display" pitchFamily="2" charset="0"/>
                <a:cs typeface="Segoe Sans Display" pitchFamily="2" charset="0"/>
              </a:rPr>
              <a:t> USD / usuario / mes</a:t>
            </a:r>
            <a:endParaRPr kumimoji="0" lang="en-U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es-es" sz="2400" baseline="30000">
                <a:solidFill>
                  <a:srgbClr val="FFFFFF"/>
                </a:solidFill>
                <a:sym typeface="Wingdings" panose="05000000000000000000" pitchFamily="2" charset="2"/>
              </a:rPr>
              <a:t></a:t>
            </a:r>
            <a:r>
              <a:rPr lang="es-es" sz="2000">
                <a:solidFill>
                  <a:srgbClr val="FFFFFF"/>
                </a:solidFill>
                <a:sym typeface="Wingdings" panose="05000000000000000000" pitchFamily="2" charset="2"/>
              </a:rPr>
              <a:t> </a:t>
            </a:r>
            <a:r>
              <a:rPr lang="es-es" sz="2000">
                <a:solidFill>
                  <a:srgbClr val="FFFFFF"/>
                </a:solidFill>
              </a:rPr>
              <a:t>Sesión de hoy</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solidFill>
                  <a:schemeClr val="bg1"/>
                </a:solidFill>
                <a:latin typeface="Segoe Sans Display Semibold" pitchFamily="2" charset="0"/>
                <a:cs typeface="Segoe Sans Display Semibold" pitchFamily="2" charset="0"/>
              </a:rPr>
              <a:t>Durante la presentación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724014"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Silenciaremos tu micrófono durante la primera parte de la llamada de hoy.</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617166"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Haz tus preguntas por chat, responderemos a todas, en directo o después. Las preguntas comunes se responderán en voz alta</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Después de la presentación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801194" cy="646908"/>
          </a:xfrm>
          <a:prstGeom prst="rect">
            <a:avLst/>
          </a:prstGeom>
          <a:noFill/>
        </p:spPr>
        <p:txBody>
          <a:bodyPr wrap="square" lIns="0" tIns="0" rIns="0" bIns="0" rtlCol="0" anchor="t">
            <a:spAutoFit/>
          </a:bodyPr>
          <a:lstStyle/>
          <a:p>
            <a:pPr lvl="0" defTabSz="914400">
              <a:lnSpc>
                <a:spcPct val="110000"/>
              </a:lnSpc>
              <a:defRPr/>
            </a:pPr>
            <a:r>
              <a:rPr lang="es-es" sz="2000" dirty="0">
                <a:solidFill>
                  <a:schemeClr val="bg1"/>
                </a:solidFill>
                <a:cs typeface="Segoe UI Light" panose="020B0502040204020203" pitchFamily="34" charset="0"/>
              </a:rPr>
              <a:t>Micrófono abierto:</a:t>
            </a:r>
            <a:r>
              <a:rPr lang="es-es" sz="2000" dirty="0">
                <a:solidFill>
                  <a:schemeClr val="bg1"/>
                </a:solidFill>
                <a:cs typeface="Segoe UI Light" panose="020B0502040204020203" pitchFamily="34" charset="0"/>
                <a:sym typeface="Symbol" panose="05050102010706020507" pitchFamily="18" charset="2"/>
              </a:rPr>
              <a:t> de</a:t>
            </a:r>
            <a:r>
              <a:rPr lang="es-es" sz="2000" dirty="0">
                <a:solidFill>
                  <a:schemeClr val="bg1"/>
                </a:solidFill>
                <a:cs typeface="Segoe UI Light" panose="020B0502040204020203" pitchFamily="34" charset="0"/>
              </a:rPr>
              <a:t>sactiva el silencio y pregunta lo que quieras</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Levanta la mano y te daremos </a:t>
            </a:r>
            <a:b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b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la palabra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E6D5-4DC8-4600-1617-228D29E8FCF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CADF0E0-1EDB-9134-8A66-6420129F356D}"/>
              </a:ext>
            </a:extLst>
          </p:cNvPr>
          <p:cNvSpPr>
            <a:spLocks noGrp="1"/>
          </p:cNvSpPr>
          <p:nvPr>
            <p:ph idx="1"/>
          </p:nvPr>
        </p:nvSpPr>
        <p:spPr>
          <a:xfrm>
            <a:off x="6095999" y="979791"/>
            <a:ext cx="6002861" cy="5278368"/>
          </a:xfrm>
        </p:spPr>
        <p:txBody>
          <a:bodyPr/>
          <a:lstStyle/>
          <a:p>
            <a:pPr marL="514350" indent="-514350">
              <a:spcBef>
                <a:spcPts val="600"/>
              </a:spcBef>
              <a:spcAft>
                <a:spcPts val="600"/>
              </a:spcAft>
              <a:buAutoNum type="arabicPlain"/>
            </a:pPr>
            <a:r>
              <a:rPr lang="es-es" sz="2400" dirty="0">
                <a:solidFill>
                  <a:srgbClr val="FFFF00"/>
                </a:solidFill>
              </a:rPr>
              <a:t>Microsoft 365 Copilot Chat</a:t>
            </a:r>
          </a:p>
          <a:p>
            <a:pPr marL="514350" indent="-514350">
              <a:spcBef>
                <a:spcPts val="600"/>
              </a:spcBef>
              <a:spcAft>
                <a:spcPts val="600"/>
              </a:spcAft>
              <a:buAutoNum type="arabicPlain"/>
            </a:pPr>
            <a:r>
              <a:rPr lang="es-es" sz="2400" dirty="0"/>
              <a:t>El arte hacer indicaciones: </a:t>
            </a:r>
            <a:br>
              <a:rPr sz="2400" dirty="0"/>
            </a:br>
            <a:r>
              <a:rPr lang="es-es" sz="2400" dirty="0"/>
              <a:t>procedimientos recomendados </a:t>
            </a:r>
            <a:br>
              <a:rPr lang="es-es" sz="2400" dirty="0"/>
            </a:br>
            <a:r>
              <a:rPr lang="es-es" sz="2400" dirty="0"/>
              <a:t>para hacer indicaciones</a:t>
            </a:r>
          </a:p>
          <a:p>
            <a:pPr marL="514350" indent="-514350">
              <a:spcBef>
                <a:spcPts val="600"/>
              </a:spcBef>
              <a:buAutoNum type="arabicPlain"/>
            </a:pPr>
            <a:r>
              <a:rPr lang="es-es" sz="2400" dirty="0"/>
              <a:t>Procedimientos recomendados </a:t>
            </a:r>
            <a:br>
              <a:rPr lang="es-es" sz="2400" dirty="0"/>
            </a:br>
            <a:r>
              <a:rPr lang="es-es" sz="2400" dirty="0"/>
              <a:t>de adopción</a:t>
            </a:r>
          </a:p>
          <a:p>
            <a:pPr marL="914400" lvl="1">
              <a:spcBef>
                <a:spcPts val="600"/>
              </a:spcBef>
            </a:pPr>
            <a:r>
              <a:rPr lang="es-es" sz="2400" dirty="0">
                <a:cs typeface="Segoe Sans Display" pitchFamily="2" charset="0"/>
              </a:rPr>
              <a:t>Kit de éxito de Copilot Chat</a:t>
            </a:r>
          </a:p>
          <a:p>
            <a:pPr marL="914400" lvl="1">
              <a:spcBef>
                <a:spcPts val="600"/>
              </a:spcBef>
            </a:pPr>
            <a:r>
              <a:rPr lang="es-es" sz="2400" dirty="0">
                <a:cs typeface="Segoe Sans Display" pitchFamily="2" charset="0"/>
              </a:rPr>
              <a:t>El gran recorrido de Copilot Chat</a:t>
            </a:r>
          </a:p>
          <a:p>
            <a:pPr marL="914400" lvl="1">
              <a:spcBef>
                <a:spcPts val="600"/>
              </a:spcBef>
            </a:pPr>
            <a:r>
              <a:rPr lang="es-es" sz="2400" dirty="0">
                <a:cs typeface="Segoe Sans Display" pitchFamily="2" charset="0"/>
              </a:rPr>
              <a:t>Kit de formación de Copilot Chat</a:t>
            </a:r>
          </a:p>
          <a:p>
            <a:pPr marL="914400" lvl="1">
              <a:spcBef>
                <a:spcPts val="600"/>
              </a:spcBef>
            </a:pPr>
            <a:r>
              <a:rPr lang="es-es" sz="2400" dirty="0">
                <a:cs typeface="Segoe Sans Display" pitchFamily="2" charset="0"/>
              </a:rPr>
              <a:t>Galería de Indicaciones</a:t>
            </a:r>
          </a:p>
          <a:p>
            <a:pPr marL="914400" lvl="1">
              <a:spcBef>
                <a:spcPts val="600"/>
              </a:spcBef>
              <a:spcAft>
                <a:spcPts val="600"/>
              </a:spcAft>
            </a:pPr>
            <a:r>
              <a:rPr lang="es-es" sz="2400" dirty="0">
                <a:cs typeface="Segoe Sans Display" pitchFamily="2" charset="0"/>
              </a:rPr>
              <a:t>Biblioteca de escenarios</a:t>
            </a:r>
          </a:p>
          <a:p>
            <a:pPr marL="514350" indent="-514350">
              <a:spcBef>
                <a:spcPts val="600"/>
              </a:spcBef>
              <a:spcAft>
                <a:spcPts val="600"/>
              </a:spcAft>
              <a:buAutoNum type="arabicPlain"/>
            </a:pPr>
            <a:r>
              <a:rPr lang="es-es" sz="2400" dirty="0"/>
              <a:t>Próximos pasos y llamadas a la acción</a:t>
            </a:r>
          </a:p>
        </p:txBody>
      </p:sp>
      <p:sp>
        <p:nvSpPr>
          <p:cNvPr id="9" name="Title 8">
            <a:extLst>
              <a:ext uri="{FF2B5EF4-FFF2-40B4-BE49-F238E27FC236}">
                <a16:creationId xmlns:a16="http://schemas.microsoft.com/office/drawing/2014/main" id="{CAC4D481-7E92-89DC-6E14-50331857F508}"/>
              </a:ext>
            </a:extLst>
          </p:cNvPr>
          <p:cNvSpPr>
            <a:spLocks noGrp="1"/>
          </p:cNvSpPr>
          <p:nvPr>
            <p:ph type="title"/>
          </p:nvPr>
        </p:nvSpPr>
        <p:spPr>
          <a:xfrm>
            <a:off x="491626" y="526593"/>
            <a:ext cx="2373598" cy="738664"/>
          </a:xfrm>
        </p:spPr>
        <p:txBody>
          <a:bodyPr/>
          <a:lstStyle/>
          <a:p>
            <a:r>
              <a:rPr lang="es-es" dirty="0"/>
              <a:t>Para qué estamos aquí</a:t>
            </a:r>
            <a:endParaRPr lang="es-es" dirty="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endParaRPr>
          </a:p>
        </p:txBody>
      </p:sp>
      <p:cxnSp>
        <p:nvCxnSpPr>
          <p:cNvPr id="11" name="Straight Connector 10">
            <a:extLst>
              <a:ext uri="{FF2B5EF4-FFF2-40B4-BE49-F238E27FC236}">
                <a16:creationId xmlns:a16="http://schemas.microsoft.com/office/drawing/2014/main" id="{6A6AD969-DBA1-F97F-BBCA-6E62926F360A}"/>
              </a:ext>
              <a:ext uri="{C183D7F6-B498-43B3-948B-1728B52AA6E4}">
                <adec:decorative xmlns:adec="http://schemas.microsoft.com/office/drawing/2017/decorative" val="1"/>
              </a:ext>
            </a:extLst>
          </p:cNvPr>
          <p:cNvCxnSpPr>
            <a:cxnSpLocks/>
          </p:cNvCxnSpPr>
          <p:nvPr/>
        </p:nvCxnSpPr>
        <p:spPr>
          <a:xfrm>
            <a:off x="5777396" y="895925"/>
            <a:ext cx="0" cy="539496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26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500" y="2792795"/>
            <a:ext cx="5524500" cy="1200329"/>
          </a:xfrm>
        </p:spPr>
        <p:txBody>
          <a:bodyPr/>
          <a:lstStyle/>
          <a:p>
            <a:r>
              <a:rPr lang="es-es" spc="0"/>
              <a:t>Repaso: Microsoft 365 Copilot Chat</a:t>
            </a:r>
          </a:p>
        </p:txBody>
      </p:sp>
    </p:spTree>
    <p:extLst>
      <p:ext uri="{BB962C8B-B14F-4D97-AF65-F5344CB8AC3E}">
        <p14:creationId xmlns:p14="http://schemas.microsoft.com/office/powerpoint/2010/main" val="384911837"/>
      </p:ext>
    </p:extLst>
  </p:cSld>
  <p:clrMapOvr>
    <a:masterClrMapping/>
  </p:clrMapOvr>
  <mc:AlternateContent xmlns:mc="http://schemas.openxmlformats.org/markup-compatibility/2006" xmlns:p14="http://schemas.microsoft.com/office/powerpoint/2010/main">
    <mc:Choice Requires="p14">
      <p:transition p14:dur="0"/>
    </mc:Choice>
    <mc:Fallback xmlns:a16="http://schemas.microsoft.com/office/drawing/2014/main"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prstClr val="black"/>
                </a:solidFill>
                <a:effectLst/>
                <a:uLnTx/>
                <a:uFillTx/>
                <a:latin typeface="Segoe UI Semibold"/>
                <a:ea typeface="+mn-ea"/>
                <a:cs typeface="Segoe UI Semibold"/>
              </a:rPr>
              <a:t>Chat</a:t>
            </a:r>
            <a:br/>
            <a:r>
              <a:rPr kumimoji="0" lang="es-es" sz="1100" b="0" i="0" u="none" strike="noStrike" kern="1200" cap="none" spc="0" normalizeH="0" baseline="0" noProof="0" dirty="0">
                <a:ln w="3175">
                  <a:noFill/>
                </a:ln>
                <a:solidFill>
                  <a:sysClr val="windowText" lastClr="000000"/>
                </a:solidFill>
                <a:effectLst/>
                <a:uLnTx/>
                <a:uFillTx/>
                <a:latin typeface="Segoe UI" panose="020B0502040204020203" pitchFamily="34" charset="0"/>
                <a:ea typeface="+mn-ea"/>
                <a:cs typeface="Segoe UI" panose="020B0502040204020203" pitchFamily="34" charset="0"/>
              </a:rPr>
              <a:t>con información de la web</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851764"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prstClr val="black"/>
                </a:solidFill>
                <a:effectLst/>
                <a:uLnTx/>
                <a:uFillTx/>
                <a:latin typeface="Segoe UI Semibold"/>
                <a:ea typeface="+mn-ea"/>
                <a:cs typeface="Segoe UI Semibold"/>
              </a:rPr>
              <a:t>Agentes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8779616" y="3842251"/>
            <a:ext cx="1764907"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prstClr val="black"/>
                </a:solidFill>
                <a:effectLst/>
                <a:uLnTx/>
                <a:uFillTx/>
                <a:latin typeface="Segoe UI Semibold"/>
                <a:ea typeface="+mn-ea"/>
                <a:cs typeface="Segoe UI Semibold"/>
              </a:rPr>
              <a:t>Controles de IT</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120660" y="3850179"/>
            <a:ext cx="1977844"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54142"/>
                </a:solidFill>
                <a:effectLst/>
                <a:uLnTx/>
                <a:uFillTx/>
                <a:latin typeface="Segoe UI" panose="020B0502040204020203" pitchFamily="34" charset="0"/>
                <a:ea typeface="+mn-ea"/>
                <a:cs typeface="Segoe UI Semibold"/>
              </a:rPr>
              <a:t>Chat seguro con IA gratuito</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830997"/>
          </a:xfrm>
          <a:noFill/>
          <a:effectLst/>
        </p:spPr>
        <p:txBody>
          <a:bodyPr wrap="square" lIns="0" tIns="0" rIns="0" bIns="0" rtlCol="0" anchor="t" anchorCtr="0">
            <a:spAutoFit/>
          </a:bodyPr>
          <a:lstStyle/>
          <a:p>
            <a:pPr algn="ctr" defTabSz="914437" fontAlgn="base">
              <a:spcAft>
                <a:spcPts val="1200"/>
              </a:spcAft>
              <a:tabLst>
                <a:tab pos="1371655" algn="l"/>
              </a:tabLst>
            </a:pPr>
            <a:r>
              <a:rPr lang="es-es" sz="5400">
                <a:cs typeface="Segoe Sans Display"/>
              </a:rPr>
              <a:t>IA para todos</a:t>
            </a:r>
            <a:endParaRPr lang="ru-UA" sz="5400">
              <a:cs typeface="Segoe Sans Display"/>
            </a:endParaRPr>
          </a:p>
        </p:txBody>
      </p:sp>
      <p:pic>
        <p:nvPicPr>
          <p:cNvPr id="18" name="Picture 17" descr="Logotipo de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747443"/>
            <a:ext cx="4127692"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3600" b="0" spc="0" dirty="0">
                <a:ln>
                  <a:noFill/>
                </a:ln>
                <a:gradFill flip="none" rotWithShape="1">
                  <a:gsLst>
                    <a:gs pos="0">
                      <a:srgbClr val="94D8FE"/>
                    </a:gs>
                    <a:gs pos="100000">
                      <a:prstClr val="white"/>
                    </a:gs>
                  </a:gsLst>
                  <a:lin ang="16200000" scaled="1"/>
                  <a:tileRect/>
                </a:gradFill>
                <a:ea typeface="+mn-ea"/>
                <a:cs typeface="Segoe Sans Display"/>
              </a:rPr>
              <a:t>Microsoft 365</a:t>
            </a:r>
            <a:br/>
            <a:r>
              <a:rPr lang="es-es" sz="3600" b="0" spc="0" dirty="0">
                <a:ln>
                  <a:noFill/>
                </a:ln>
                <a:gradFill flip="none" rotWithShape="1">
                  <a:gsLst>
                    <a:gs pos="0">
                      <a:srgbClr val="94D8FE"/>
                    </a:gs>
                    <a:gs pos="100000">
                      <a:prstClr val="white"/>
                    </a:gs>
                  </a:gsLst>
                  <a:lin ang="16200000" scaled="1"/>
                  <a:tileRect/>
                </a:gradFill>
                <a:ea typeface="+mn-ea"/>
                <a:cs typeface="Segoe Sans Display"/>
              </a:rPr>
              <a:t>Copilot Chat</a:t>
            </a:r>
          </a:p>
        </p:txBody>
      </p:sp>
      <p:sp>
        <p:nvSpPr>
          <p:cNvPr id="4" name="TextBox 3">
            <a:extLst>
              <a:ext uri="{FF2B5EF4-FFF2-40B4-BE49-F238E27FC236}">
                <a16:creationId xmlns:a16="http://schemas.microsoft.com/office/drawing/2014/main" id="{F1D289D7-90A5-E97B-0021-84B40A087A79}"/>
              </a:ext>
            </a:extLst>
          </p:cNvPr>
          <p:cNvSpPr txBox="1"/>
          <p:nvPr/>
        </p:nvSpPr>
        <p:spPr>
          <a:xfrm>
            <a:off x="573722" y="1984455"/>
            <a:ext cx="3301591" cy="5046510"/>
          </a:xfrm>
          <a:prstGeom prst="rect">
            <a:avLst/>
          </a:prstGeom>
          <a:noFill/>
        </p:spPr>
        <p:txBody>
          <a:bodyPr wrap="square" lIns="0" tIns="0" rIns="0" bIns="0" rtlCol="0">
            <a:spAutoFit/>
          </a:bodyPr>
          <a:lstStyle/>
          <a:p>
            <a:pPr lvl="0" defTabSz="914400">
              <a:lnSpc>
                <a:spcPct val="110000"/>
              </a:lnSpc>
              <a:defRPr/>
            </a:pP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Chat de IA seguro, con </a:t>
            </a:r>
            <a:r>
              <a:rPr lang="es-ES" sz="1800" dirty="0">
                <a:solidFill>
                  <a:srgbClr val="FFFFFF"/>
                </a:solidFill>
                <a:cs typeface="Segoe Sans Display"/>
              </a:rPr>
              <a:t>la</a:t>
            </a: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 tecnología de los modelos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más recientes, basado en información de la web y consciente del contexto, comprende el contenido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en el que trabajas y adapta las respuestas según corresponda.</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Segoe Sans Display"/>
              <a:ea typeface="+mn-ea"/>
              <a:cs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dirty="0">
                <a:solidFill>
                  <a:srgbClr val="FFFFFF"/>
                </a:solidFill>
                <a:latin typeface="Segoe Sans Display"/>
                <a:cs typeface="Segoe Sans Display"/>
              </a:rPr>
              <a:t>En la web</a:t>
            </a:r>
            <a:br>
              <a:rPr dirty="0"/>
            </a:br>
            <a:r>
              <a:rPr kumimoji="0" lang="es-es" sz="1800" b="0" i="0" u="none" strike="noStrike" kern="1200" cap="none" spc="0" normalizeH="0" baseline="0" noProof="0" dirty="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dirty="0">
              <a:ln>
                <a:noFill/>
              </a:ln>
              <a:solidFill>
                <a:prstClr val="white"/>
              </a:solidFill>
              <a:effectLst/>
              <a:uLnTx/>
              <a:uFillTx/>
              <a:latin typeface="Segoe Sans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white"/>
                </a:solidFill>
                <a:effectLst/>
                <a:uLnTx/>
                <a:uFillTx/>
                <a:latin typeface="Segoe Sans Display"/>
                <a:ea typeface="+mn-ea"/>
                <a:cs typeface="+mn-cs"/>
              </a:rPr>
              <a:t>Windows y macOS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noProof="0" dirty="0">
                <a:solidFill>
                  <a:prstClr val="white"/>
                </a:solidFill>
                <a:latin typeface="Segoe Sans Display"/>
              </a:rPr>
              <a:t>Barra lateral de Edge</a:t>
            </a:r>
            <a:endParaRPr kumimoji="0" lang="es-es" sz="1800" b="1" i="0" u="none" strike="noStrike" kern="1200" cap="none" spc="0" normalizeH="0" baseline="0" noProof="0" dirty="0">
              <a:ln>
                <a:noFill/>
              </a:ln>
              <a:solidFill>
                <a:prstClr val="white"/>
              </a:solidFill>
              <a:effectLst/>
              <a:uLnTx/>
              <a:uFillTx/>
              <a:latin typeface="Segoe Sans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dirty="0">
                <a:solidFill>
                  <a:prstClr val="white"/>
                </a:solidFill>
                <a:latin typeface="Segoe Sans Display"/>
              </a:rPr>
              <a:t>Microsoft </a:t>
            </a:r>
            <a:r>
              <a:rPr lang="es-es" sz="1800" b="1" dirty="0" err="1">
                <a:solidFill>
                  <a:prstClr val="white"/>
                </a:solidFill>
                <a:latin typeface="Segoe Sans Display"/>
              </a:rPr>
              <a:t>Teams</a:t>
            </a:r>
            <a:r>
              <a:rPr lang="es-es" sz="1800" b="1" dirty="0">
                <a:solidFill>
                  <a:prstClr val="white"/>
                </a:solidFill>
                <a:latin typeface="Segoe Sans Display"/>
              </a:rPr>
              <a:t> &amp; Outlook</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dirty="0">
                <a:solidFill>
                  <a:prstClr val="white"/>
                </a:solidFill>
                <a:latin typeface="Segoe Sans Display"/>
              </a:rPr>
              <a:t>iOS y Android</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a:stretch>
            <a:fillRect/>
          </a:stretch>
        </p:blipFill>
        <p:spPr>
          <a:xfrm>
            <a:off x="4118641" y="1266067"/>
            <a:ext cx="7705825" cy="4325866"/>
          </a:xfrm>
          <a:prstGeom prst="roundRect">
            <a:avLst>
              <a:gd name="adj" fmla="val 2742"/>
            </a:avLst>
          </a:prstGeom>
          <a:solidFill>
            <a:srgbClr val="FFFFFF">
              <a:shade val="85000"/>
            </a:srgbClr>
          </a:solidFill>
          <a:ln>
            <a:noFill/>
          </a:ln>
          <a:effectLst/>
        </p:spPr>
      </p:pic>
    </p:spTree>
    <p:extLst>
      <p:ext uri="{BB962C8B-B14F-4D97-AF65-F5344CB8AC3E}">
        <p14:creationId xmlns:p14="http://schemas.microsoft.com/office/powerpoint/2010/main" val="260324511"/>
      </p:ext>
    </p:extLst>
  </p:cSld>
  <p:clrMapOvr>
    <a:masterClrMapping/>
  </p:clrMapOvr>
  <mc:AlternateContent xmlns:mc="http://schemas.openxmlformats.org/markup-compatibility/2006" xmlns:p14="http://schemas.microsoft.com/office/powerpoint/2010/main">
    <mc:Choice Requires="p14">
      <p:transition p14:dur="0"/>
    </mc:Choice>
    <mc:Fallback xmlns:ahyp="http://schemas.microsoft.com/office/drawing/2018/hyperlinkcolor"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adfd4c8-54de-4fa2-b73e-b863698958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CDC33F-DD65-42B8-B4DA-07273EDA8E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http://purl.org/dc/terms/"/>
    <ds:schemaRef ds:uri="http://schemas.microsoft.com/sharepoint/v3"/>
    <ds:schemaRef ds:uri="http://purl.org/dc/dcmitype/"/>
    <ds:schemaRef ds:uri="http://schemas.microsoft.com/office/2006/metadata/properties"/>
    <ds:schemaRef ds:uri="6adfd4c8-54de-4fa2-b73e-b86369895801"/>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0</TotalTime>
  <Words>6523</Words>
  <Application>Microsoft Office PowerPoint</Application>
  <PresentationFormat>Widescreen</PresentationFormat>
  <Paragraphs>475</Paragraphs>
  <Slides>38</Slides>
  <Notes>38</Notes>
  <HiddenSlides>0</HiddenSlides>
  <MMClips>5</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Customer Hub Template</vt:lpstr>
      <vt:lpstr>Microsoft 365 Copilot Template</vt:lpstr>
      <vt:lpstr>Hola. Te damos la bienvenida al Customer Hub</vt:lpstr>
      <vt:lpstr>Habilitar la IA para todos: procedimientos recomendados de adopción de Copilot Chat</vt:lpstr>
      <vt:lpstr>PowerPoint Presentation</vt:lpstr>
      <vt:lpstr>PowerPoint Presentation</vt:lpstr>
      <vt:lpstr>PowerPoint Presentation</vt:lpstr>
      <vt:lpstr>Para qué estamos aquí</vt:lpstr>
      <vt:lpstr>Repaso: Microsoft 365 Copilot Chat</vt:lpstr>
      <vt:lpstr>IA para todos</vt:lpstr>
      <vt:lpstr>PowerPoint Presentation</vt:lpstr>
      <vt:lpstr>Para qué estamos aquí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 qué estamos aquí</vt:lpstr>
      <vt:lpstr>Kit de éxito de Microsoft 365 Copilot Chat</vt:lpstr>
      <vt:lpstr>El gran recorrido de Copilot Chat</vt:lpstr>
      <vt:lpstr>Kit de formación de Microsoft 365 Copilot Chat</vt:lpstr>
      <vt:lpstr>Los 10 principales temas para probar en primer lugar  con Copilot Chat </vt:lpstr>
      <vt:lpstr>Explora y comparte indicaciones de Copilot Chat  Galería de indicaciones  de Microsoft 365  Copilot Chat</vt:lpstr>
      <vt:lpstr>Animación de la galería de indicaciones</vt:lpstr>
      <vt:lpstr>PowerPoint Presentation</vt:lpstr>
      <vt:lpstr>Biblioteca de escenarios de Microsoft 365 Copilot Chat</vt:lpstr>
      <vt:lpstr>Animación de la biblioteca de escenarios</vt:lpstr>
      <vt:lpstr>Para qué estamos aquí</vt:lpstr>
      <vt:lpstr>Recursos para después de hoy</vt:lpstr>
      <vt:lpstr>Recursos de Microsoft para acelerar tu tiempo para obtener valor</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33</cp:revision>
  <cp:lastPrinted>2023-02-15T20:48:24Z</cp:lastPrinted>
  <dcterms:created xsi:type="dcterms:W3CDTF">2025-03-03T10:30:40Z</dcterms:created>
  <dcterms:modified xsi:type="dcterms:W3CDTF">2026-07-07T16:33:16Z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