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134806051" r:id="rId6"/>
    <p:sldId id="2134806052" r:id="rId7"/>
    <p:sldId id="2147483311" r:id="rId8"/>
    <p:sldId id="2147479597" r:id="rId9"/>
    <p:sldId id="257" r:id="rId10"/>
    <p:sldId id="263" r:id="rId11"/>
    <p:sldId id="258" r:id="rId12"/>
    <p:sldId id="259" r:id="rId13"/>
    <p:sldId id="264" r:id="rId14"/>
    <p:sldId id="261" r:id="rId15"/>
    <p:sldId id="21474833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5" y="5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784B2-F6E3-462F-A2C7-42866DEE1871}" type="datetimeFigureOut">
              <a:t>7/8/2026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6444C-ABD5-4ECF-9FE8-18711FE4A9F7}" type="slidenum">
              <a:t>‹#›</a:t>
            </a:fld>
            <a:endParaRPr lang="en-US"/>
          </a:p>
        </p:txBody>
      </p:sp>
    </p:spTree>
    <p:extLst>
      <p:ext uri="{BB962C8B-B14F-4D97-AF65-F5344CB8AC3E}">
        <p14:creationId xmlns:p14="http://schemas.microsoft.com/office/powerpoint/2010/main" val="4238793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everybody to our Copilot Studio 101 session, part of our Agent Mastery series. We'll give folks a few minutes to join and get started around five after the hour, so grab a drink or take a quick break. I'm Wes Horn, a Cloud Solution Architect in Microsoft's Oil, Gas, and Energy segment, focused on Copilot, Power Platform, and Copilot Studio. Today is a high-level, beginner-friendly introduction to the classic Copilot Studio authoring experience, so we'll keep it light and build a simple agent together as we go.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Copilot Studio is built on the Power Platform, it helps to understand a few building blocks. Everything lives inside an environment, which is a workspace and security boundary; one environment is isolated from another. Inside an environment you have solutions, which are containers that group related resources, like an agent with its flows and Dataverse tables, so you can move them together across dev, test, and prod. And the resources themselves, agents, topics, tools, knowledge sources, tables, and connections, live inside that solution. For this demo we'll build one simple agent and point out where knowledge, an MCP tool, and topics fit, without going deep into lifecycle or deployment.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last thing before we jump into the demo: the Copilot Studio experience. Microsoft recently started rolling out a new experience, and some of you may have seen it; it's still in the process of being released and depends on how your environment is set up. The new home page looks like this on the left, and the classic experience is on the right. We're going to work in the classic experience today, and we'll probably do a future session on the new one once it's more fully ready.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a wrap, and I hope this gave you a solid high-level overview and a better understanding of Copilot Studio. There's a lot more we could cover, so please fill out the feedback survey using the QR code or the link here; it genuinely helps us build better sessions for you. I'll also drop a link in the chat to where all the content lives, including the recording and our previous Agent Mastery sessions. Thank you all for participating, thank you to our moderators for fielding the questions, and have a great rest of your day and an awesome week.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housekeeping before we dive in. This is our digital event code of conduct. Every time we run a Microsoft event we want it to be a welcoming, inclusive environment for everyone, so please take a moment to review this and help make it a great session for all of us.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Accessibility matters to us, so let's make sure everyone can participate comfortably. You can toggle closed captioning on or off from your Teams window under More, then Language and speech, then live captions. If you need to enlarge content, Windows users can press the Windows key with plus or minus to zoom in and out, and Mac users can do the same with the Option key. And if you'd prefer a higher-contrast view because some of the slide colors are hard to see, you can switch on high contrast settings. We only have about six or seven slides, so we'll be into the demo before long.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notes on participation. This session is being recorded, and we'll share the recording, the slides, and some accompanying content afterward, including a follow-along workbook and sample data you can use to build this on your own. Please drop any questions in the Q&amp;A; our moderators are watching it and I'll answer what I can as we go. At the end there's a feedback form, so let us know what you'd like to see in future sessions. The link to all the content is right here, and I'll make sure everyone has it before we wrap.</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A10EA-7238-4785-8573-D229B8FBABF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273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 our sponsors, Stephanie Hernandez and Shawn Henderson, the directors of our Cloud Solution Architect team here in Oil, Gas, and Energy. They give us the time to prepare and deliver these sessions, so a big shout-out to them. I'm your presenter today, and our moderators Gerald, Tony, and Armando are here to answer your questions in the chat and may chime in now and then. They're a great resource, so lean on them throughout the session.</a:t>
            </a:r>
            <a:endParaRPr lang="en-US"/>
          </a:p>
        </p:txBody>
      </p:sp>
      <p:sp>
        <p:nvSpPr>
          <p:cNvPr id="4" name="Slide Number Placeholder 3"/>
          <p:cNvSpPr>
            <a:spLocks noGrp="1"/>
          </p:cNvSpPr>
          <p:nvPr>
            <p:ph type="sldNum" sz="quarter" idx="5"/>
          </p:nvPr>
        </p:nvSpPr>
        <p:spPr/>
        <p:txBody>
          <a:bodyPr/>
          <a:lstStyle/>
          <a:p>
            <a:fld id="{707B064B-B179-4A74-AC68-8B71AA1350C3}" type="slidenum">
              <a:rPr lang="en-US" smtClean="0"/>
              <a:t>5</a:t>
            </a:fld>
            <a:endParaRPr lang="en-US"/>
          </a:p>
        </p:txBody>
      </p:sp>
    </p:spTree>
    <p:extLst>
      <p:ext uri="{BB962C8B-B14F-4D97-AF65-F5344CB8AC3E}">
        <p14:creationId xmlns:p14="http://schemas.microsoft.com/office/powerpoint/2010/main" val="2047299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our high-level agenda. The goal is for you to walk away with a basic understanding of the Copilot Studio editor, to follow along with a simple agent build, and to know where to go to dig deeper later. We'll cover a bit of Power Platform architecture, an overview of the interface and its tabs, build a very simple agent, and leave time for Q&amp;A at the end. We've got about an hour and a half, and there are usually plenty of questions, so we'll see how the timing flows.</a:t>
            </a:r>
            <a:endParaRPr lang="en-US"/>
          </a:p>
        </p:txBody>
      </p:sp>
      <p:sp>
        <p:nvSpPr>
          <p:cNvPr id="4" name="Slide Number Placeholder 3"/>
          <p:cNvSpPr>
            <a:spLocks noGrp="1"/>
          </p:cNvSpPr>
          <p:nvPr>
            <p:ph type="sldNum" sz="quarter" idx="5"/>
          </p:nvPr>
        </p:nvSpPr>
        <p:spPr/>
        <p:txBody>
          <a:bodyPr/>
          <a:lstStyle/>
          <a:p>
            <a:fld id="{F2E6444C-ABD5-4ECF-9FE8-18711FE4A9F7}" type="slidenum">
              <a:rPr lang="en-US" smtClean="0"/>
              <a:t>6</a:t>
            </a:fld>
            <a:endParaRPr lang="en-US"/>
          </a:p>
        </p:txBody>
      </p:sp>
    </p:spTree>
    <p:extLst>
      <p:ext uri="{BB962C8B-B14F-4D97-AF65-F5344CB8AC3E}">
        <p14:creationId xmlns:p14="http://schemas.microsoft.com/office/powerpoint/2010/main" val="127576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when to use Agent Builder versus Copilot Studio, since you can build agents in both. Reach for Agent Builder when you need a quick, lightweight agent grounded in a knowledge source, something simple for yourself, a handful of people, or a department, where you don't need complex capabilities. Choose Copilot Studio when you need the advanced stuff: tools, integrations like email, triggers, analytics, governance, and a full dev-test-prod lifecycle, especially when you expect the agent to be widely used across the enterprise. The rule of thumb is start simple, but move up to Copilot Studio when you need those enterprise controls and integrations.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agent we'll build today is a simple Oil, Gas, and Energy insights assistant. I've preloaded some data into Dataverse, and we'll use that as a knowledge source so we can ask questions about it, things like asset maintenance records, safety guidelines, and well production output. I'll show an example of grounding on that knowledge, maybe touch on a topic to direct the conversation, and then wire up an MCP tool so you can see how that works. It's intentionally simplistic; we're not going deep on prompt building, but any instruction-writing skills you've picked up in Agent Builder carry right over.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set expectations: we'll cover a very basic introduction to Power Platform architecture so you understand how Copilot Studio plugs in, an overview of the editor and its screens and tabs, and a simple agent build just to go through the motions. What we won't cover is governance, data and DLP policies, application lifecycle management, security, licensing, and pricing deep dives, complex integrations, or advanced topic engineering and tool usage. Each of those could be a whole session on its own, so we'll keep this one light and point to them as next-step topics.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253BB-9279-5848-E42D-306A5B2318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CBDC28-A2BE-7667-EC75-88CAAD40DB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ADC7EB-244A-E986-015C-BC5B547834BD}"/>
              </a:ext>
            </a:extLst>
          </p:cNvPr>
          <p:cNvSpPr>
            <a:spLocks noGrp="1"/>
          </p:cNvSpPr>
          <p:nvPr>
            <p:ph type="dt" sz="half" idx="10"/>
          </p:nvPr>
        </p:nvSpPr>
        <p:spPr/>
        <p:txBody>
          <a:bodyPr/>
          <a:lstStyle/>
          <a:p>
            <a:fld id="{9EBA648F-AC59-452E-B833-EB4918B89648}" type="datetimeFigureOut">
              <a:rPr lang="en-US" smtClean="0"/>
              <a:t>7/8/2026</a:t>
            </a:fld>
            <a:endParaRPr lang="en-US"/>
          </a:p>
        </p:txBody>
      </p:sp>
      <p:sp>
        <p:nvSpPr>
          <p:cNvPr id="5" name="Footer Placeholder 4">
            <a:extLst>
              <a:ext uri="{FF2B5EF4-FFF2-40B4-BE49-F238E27FC236}">
                <a16:creationId xmlns:a16="http://schemas.microsoft.com/office/drawing/2014/main" id="{0B7ECC78-5061-C995-0292-17B2BC7CF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9445C-5973-C46D-F0E7-92C4DA3A9F65}"/>
              </a:ext>
            </a:extLst>
          </p:cNvPr>
          <p:cNvSpPr>
            <a:spLocks noGrp="1"/>
          </p:cNvSpPr>
          <p:nvPr>
            <p:ph type="sldNum" sz="quarter" idx="12"/>
          </p:nvPr>
        </p:nvSpPr>
        <p:spPr/>
        <p:txBody>
          <a:bodyPr/>
          <a:lstStyle/>
          <a:p>
            <a:fld id="{1DA36429-EA2A-49FC-96AE-B4034C574187}" type="slidenum">
              <a:rPr lang="en-US" smtClean="0"/>
              <a:t>‹#›</a:t>
            </a:fld>
            <a:endParaRPr lang="en-US"/>
          </a:p>
        </p:txBody>
      </p:sp>
    </p:spTree>
    <p:extLst>
      <p:ext uri="{BB962C8B-B14F-4D97-AF65-F5344CB8AC3E}">
        <p14:creationId xmlns:p14="http://schemas.microsoft.com/office/powerpoint/2010/main" val="282993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EEC3C-81F4-CE52-D426-E75DF1D885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52925-9437-EE68-5C63-96DA0BA1E0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972FB-0AFB-EA82-5230-0392637FD5FA}"/>
              </a:ext>
            </a:extLst>
          </p:cNvPr>
          <p:cNvSpPr>
            <a:spLocks noGrp="1"/>
          </p:cNvSpPr>
          <p:nvPr>
            <p:ph type="dt" sz="half" idx="10"/>
          </p:nvPr>
        </p:nvSpPr>
        <p:spPr/>
        <p:txBody>
          <a:bodyPr/>
          <a:lstStyle/>
          <a:p>
            <a:fld id="{9EBA648F-AC59-452E-B833-EB4918B89648}" type="datetimeFigureOut">
              <a:rPr lang="en-US" smtClean="0"/>
              <a:t>7/8/2026</a:t>
            </a:fld>
            <a:endParaRPr lang="en-US"/>
          </a:p>
        </p:txBody>
      </p:sp>
      <p:sp>
        <p:nvSpPr>
          <p:cNvPr id="5" name="Footer Placeholder 4">
            <a:extLst>
              <a:ext uri="{FF2B5EF4-FFF2-40B4-BE49-F238E27FC236}">
                <a16:creationId xmlns:a16="http://schemas.microsoft.com/office/drawing/2014/main" id="{DAC8316F-CC90-F634-2FAD-8EDC63658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C86B-CB63-36DF-AC99-A17107C02887}"/>
              </a:ext>
            </a:extLst>
          </p:cNvPr>
          <p:cNvSpPr>
            <a:spLocks noGrp="1"/>
          </p:cNvSpPr>
          <p:nvPr>
            <p:ph type="sldNum" sz="quarter" idx="12"/>
          </p:nvPr>
        </p:nvSpPr>
        <p:spPr/>
        <p:txBody>
          <a:bodyPr/>
          <a:lstStyle/>
          <a:p>
            <a:fld id="{1DA36429-EA2A-49FC-96AE-B4034C574187}" type="slidenum">
              <a:rPr lang="en-US" smtClean="0"/>
              <a:t>‹#›</a:t>
            </a:fld>
            <a:endParaRPr lang="en-US"/>
          </a:p>
        </p:txBody>
      </p:sp>
    </p:spTree>
    <p:extLst>
      <p:ext uri="{BB962C8B-B14F-4D97-AF65-F5344CB8AC3E}">
        <p14:creationId xmlns:p14="http://schemas.microsoft.com/office/powerpoint/2010/main" val="325328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14FFB8-105D-CE9C-654B-C94A66D5B7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9A830F-377A-6DA1-E270-447E973292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AE3C5-A984-D446-20EE-9723A947E2F4}"/>
              </a:ext>
            </a:extLst>
          </p:cNvPr>
          <p:cNvSpPr>
            <a:spLocks noGrp="1"/>
          </p:cNvSpPr>
          <p:nvPr>
            <p:ph type="dt" sz="half" idx="10"/>
          </p:nvPr>
        </p:nvSpPr>
        <p:spPr/>
        <p:txBody>
          <a:bodyPr/>
          <a:lstStyle/>
          <a:p>
            <a:fld id="{9EBA648F-AC59-452E-B833-EB4918B89648}" type="datetimeFigureOut">
              <a:rPr lang="en-US" smtClean="0"/>
              <a:t>7/8/2026</a:t>
            </a:fld>
            <a:endParaRPr lang="en-US"/>
          </a:p>
        </p:txBody>
      </p:sp>
      <p:sp>
        <p:nvSpPr>
          <p:cNvPr id="5" name="Footer Placeholder 4">
            <a:extLst>
              <a:ext uri="{FF2B5EF4-FFF2-40B4-BE49-F238E27FC236}">
                <a16:creationId xmlns:a16="http://schemas.microsoft.com/office/drawing/2014/main" id="{CF175B36-7291-9C89-F76E-006C32717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47611-A9C8-A39C-403D-0CD14321E6CD}"/>
              </a:ext>
            </a:extLst>
          </p:cNvPr>
          <p:cNvSpPr>
            <a:spLocks noGrp="1"/>
          </p:cNvSpPr>
          <p:nvPr>
            <p:ph type="sldNum" sz="quarter" idx="12"/>
          </p:nvPr>
        </p:nvSpPr>
        <p:spPr/>
        <p:txBody>
          <a:bodyPr/>
          <a:lstStyle/>
          <a:p>
            <a:fld id="{1DA36429-EA2A-49FC-96AE-B4034C574187}" type="slidenum">
              <a:rPr lang="en-US" smtClean="0"/>
              <a:t>‹#›</a:t>
            </a:fld>
            <a:endParaRPr lang="en-US"/>
          </a:p>
        </p:txBody>
      </p:sp>
    </p:spTree>
    <p:extLst>
      <p:ext uri="{BB962C8B-B14F-4D97-AF65-F5344CB8AC3E}">
        <p14:creationId xmlns:p14="http://schemas.microsoft.com/office/powerpoint/2010/main" val="78476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302670"/>
            <a:ext cx="9144000" cy="1231106"/>
          </a:xfrm>
          <a:noFill/>
        </p:spPr>
        <p:txBody>
          <a:bodyPr wrap="square" lIns="0" tIns="0" rIns="0" bIns="0" anchor="b" anchorCtr="0">
            <a:spAutoFit/>
          </a:bodyPr>
          <a:lstStyle>
            <a:lvl1pPr>
              <a:defRPr sz="4000" spc="-50" baseline="0">
                <a:solidFill>
                  <a:schemeClr val="tx1"/>
                </a:solidFill>
                <a:latin typeface="+mj-lt"/>
                <a:cs typeface="Segoe Sans Display" pitchFamily="2" charset="0"/>
              </a:defRPr>
            </a:lvl1pPr>
          </a:lstStyle>
          <a:p>
            <a:r>
              <a:rPr lang="en-US"/>
              <a:t>Event name or </a:t>
            </a:r>
            <a:br>
              <a:rPr lang="en-US"/>
            </a:br>
            <a:r>
              <a:rPr lang="en-US"/>
              <a:t>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 text</a:t>
            </a:r>
          </a:p>
        </p:txBody>
      </p:sp>
      <p:pic>
        <p:nvPicPr>
          <p:cNvPr id="6" name="Picture 5" descr="A black background with white text&#10;&#10;AI-generated content may be incorrect.">
            <a:extLst>
              <a:ext uri="{FF2B5EF4-FFF2-40B4-BE49-F238E27FC236}">
                <a16:creationId xmlns:a16="http://schemas.microsoft.com/office/drawing/2014/main" id="{87EB78CB-2D42-05B4-A44B-341CA0A288ED}"/>
              </a:ext>
            </a:extLst>
          </p:cNvPr>
          <p:cNvPicPr>
            <a:picLocks noChangeAspect="1"/>
          </p:cNvPicPr>
          <p:nvPr userDrawn="1"/>
        </p:nvPicPr>
        <p:blipFill>
          <a:blip r:embed="rId3"/>
          <a:stretch>
            <a:fillRect/>
          </a:stretch>
        </p:blipFill>
        <p:spPr>
          <a:xfrm>
            <a:off x="571500" y="581978"/>
            <a:ext cx="1454782" cy="309085"/>
          </a:xfrm>
          <a:prstGeom prst="rect">
            <a:avLst/>
          </a:prstGeom>
        </p:spPr>
      </p:pic>
    </p:spTree>
    <p:extLst>
      <p:ext uri="{BB962C8B-B14F-4D97-AF65-F5344CB8AC3E}">
        <p14:creationId xmlns:p14="http://schemas.microsoft.com/office/powerpoint/2010/main" val="4473818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61296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4DE4-079E-3F04-B6CD-DAE85925BC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5942C-0646-6DB2-F0A0-F96BD608D0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2E818-4FB3-91AE-75EC-114C69ACB738}"/>
              </a:ext>
            </a:extLst>
          </p:cNvPr>
          <p:cNvSpPr>
            <a:spLocks noGrp="1"/>
          </p:cNvSpPr>
          <p:nvPr>
            <p:ph type="dt" sz="half" idx="10"/>
          </p:nvPr>
        </p:nvSpPr>
        <p:spPr/>
        <p:txBody>
          <a:bodyPr/>
          <a:lstStyle/>
          <a:p>
            <a:fld id="{9EBA648F-AC59-452E-B833-EB4918B89648}" type="datetimeFigureOut">
              <a:rPr lang="en-US" smtClean="0"/>
              <a:t>7/8/2026</a:t>
            </a:fld>
            <a:endParaRPr lang="en-US"/>
          </a:p>
        </p:txBody>
      </p:sp>
      <p:sp>
        <p:nvSpPr>
          <p:cNvPr id="5" name="Footer Placeholder 4">
            <a:extLst>
              <a:ext uri="{FF2B5EF4-FFF2-40B4-BE49-F238E27FC236}">
                <a16:creationId xmlns:a16="http://schemas.microsoft.com/office/drawing/2014/main" id="{DAC168D7-B556-C629-4334-7DA5A7F26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E077B-EA3C-5E05-631B-B794BB88DE60}"/>
              </a:ext>
            </a:extLst>
          </p:cNvPr>
          <p:cNvSpPr>
            <a:spLocks noGrp="1"/>
          </p:cNvSpPr>
          <p:nvPr>
            <p:ph type="sldNum" sz="quarter" idx="12"/>
          </p:nvPr>
        </p:nvSpPr>
        <p:spPr/>
        <p:txBody>
          <a:bodyPr/>
          <a:lstStyle/>
          <a:p>
            <a:fld id="{1DA36429-EA2A-49FC-96AE-B4034C574187}" type="slidenum">
              <a:rPr lang="en-US" smtClean="0"/>
              <a:t>‹#›</a:t>
            </a:fld>
            <a:endParaRPr lang="en-US"/>
          </a:p>
        </p:txBody>
      </p:sp>
    </p:spTree>
    <p:extLst>
      <p:ext uri="{BB962C8B-B14F-4D97-AF65-F5344CB8AC3E}">
        <p14:creationId xmlns:p14="http://schemas.microsoft.com/office/powerpoint/2010/main" val="110937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180D4-2727-B351-B6CC-DE9F3DF1A3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7A71BE-01C6-4BAB-B098-2E468FDABC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8FBDC7-8F3C-A829-A260-6663DF081E38}"/>
              </a:ext>
            </a:extLst>
          </p:cNvPr>
          <p:cNvSpPr>
            <a:spLocks noGrp="1"/>
          </p:cNvSpPr>
          <p:nvPr>
            <p:ph type="dt" sz="half" idx="10"/>
          </p:nvPr>
        </p:nvSpPr>
        <p:spPr/>
        <p:txBody>
          <a:bodyPr/>
          <a:lstStyle/>
          <a:p>
            <a:fld id="{9EBA648F-AC59-452E-B833-EB4918B89648}" type="datetimeFigureOut">
              <a:rPr lang="en-US" smtClean="0"/>
              <a:t>7/8/2026</a:t>
            </a:fld>
            <a:endParaRPr lang="en-US"/>
          </a:p>
        </p:txBody>
      </p:sp>
      <p:sp>
        <p:nvSpPr>
          <p:cNvPr id="5" name="Footer Placeholder 4">
            <a:extLst>
              <a:ext uri="{FF2B5EF4-FFF2-40B4-BE49-F238E27FC236}">
                <a16:creationId xmlns:a16="http://schemas.microsoft.com/office/drawing/2014/main" id="{9886BDBD-FC38-FFAA-387A-8B4AB590B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EF3AC-D261-CB9E-AD3A-12607926A30A}"/>
              </a:ext>
            </a:extLst>
          </p:cNvPr>
          <p:cNvSpPr>
            <a:spLocks noGrp="1"/>
          </p:cNvSpPr>
          <p:nvPr>
            <p:ph type="sldNum" sz="quarter" idx="12"/>
          </p:nvPr>
        </p:nvSpPr>
        <p:spPr/>
        <p:txBody>
          <a:bodyPr/>
          <a:lstStyle/>
          <a:p>
            <a:fld id="{1DA36429-EA2A-49FC-96AE-B4034C574187}" type="slidenum">
              <a:rPr lang="en-US" smtClean="0"/>
              <a:t>‹#›</a:t>
            </a:fld>
            <a:endParaRPr lang="en-US"/>
          </a:p>
        </p:txBody>
      </p:sp>
    </p:spTree>
    <p:extLst>
      <p:ext uri="{BB962C8B-B14F-4D97-AF65-F5344CB8AC3E}">
        <p14:creationId xmlns:p14="http://schemas.microsoft.com/office/powerpoint/2010/main" val="410812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462D-A34D-78CC-B096-D0C868B131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AD30BD-1987-9FF3-DE11-42B255ADB7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5F4881-D1AC-2CE5-2836-F22CAB4E1E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1FA713-77F0-0A56-1473-796B3D24B7EC}"/>
              </a:ext>
            </a:extLst>
          </p:cNvPr>
          <p:cNvSpPr>
            <a:spLocks noGrp="1"/>
          </p:cNvSpPr>
          <p:nvPr>
            <p:ph type="dt" sz="half" idx="10"/>
          </p:nvPr>
        </p:nvSpPr>
        <p:spPr/>
        <p:txBody>
          <a:bodyPr/>
          <a:lstStyle/>
          <a:p>
            <a:fld id="{9EBA648F-AC59-452E-B833-EB4918B89648}" type="datetimeFigureOut">
              <a:rPr lang="en-US" smtClean="0"/>
              <a:t>7/8/2026</a:t>
            </a:fld>
            <a:endParaRPr lang="en-US"/>
          </a:p>
        </p:txBody>
      </p:sp>
      <p:sp>
        <p:nvSpPr>
          <p:cNvPr id="6" name="Footer Placeholder 5">
            <a:extLst>
              <a:ext uri="{FF2B5EF4-FFF2-40B4-BE49-F238E27FC236}">
                <a16:creationId xmlns:a16="http://schemas.microsoft.com/office/drawing/2014/main" id="{4B0566CC-F344-80A5-B549-FD3930CA3F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99439-A0B2-D148-EDB3-6975F21321EC}"/>
              </a:ext>
            </a:extLst>
          </p:cNvPr>
          <p:cNvSpPr>
            <a:spLocks noGrp="1"/>
          </p:cNvSpPr>
          <p:nvPr>
            <p:ph type="sldNum" sz="quarter" idx="12"/>
          </p:nvPr>
        </p:nvSpPr>
        <p:spPr/>
        <p:txBody>
          <a:bodyPr/>
          <a:lstStyle/>
          <a:p>
            <a:fld id="{1DA36429-EA2A-49FC-96AE-B4034C574187}" type="slidenum">
              <a:rPr lang="en-US" smtClean="0"/>
              <a:t>‹#›</a:t>
            </a:fld>
            <a:endParaRPr lang="en-US"/>
          </a:p>
        </p:txBody>
      </p:sp>
    </p:spTree>
    <p:extLst>
      <p:ext uri="{BB962C8B-B14F-4D97-AF65-F5344CB8AC3E}">
        <p14:creationId xmlns:p14="http://schemas.microsoft.com/office/powerpoint/2010/main" val="177282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4EDD5-EDE1-3577-B881-DE1AE79241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15F375-930C-6857-292B-0B2B91ACC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5CF584-50A9-D94E-8974-91A41550AD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16A040-A39E-1466-541F-1AD62D4C9D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8470FA-3061-6D1F-1D85-F7B2D8B118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C4714A-AE47-909F-0A83-9AFEE738BDA3}"/>
              </a:ext>
            </a:extLst>
          </p:cNvPr>
          <p:cNvSpPr>
            <a:spLocks noGrp="1"/>
          </p:cNvSpPr>
          <p:nvPr>
            <p:ph type="dt" sz="half" idx="10"/>
          </p:nvPr>
        </p:nvSpPr>
        <p:spPr/>
        <p:txBody>
          <a:bodyPr/>
          <a:lstStyle/>
          <a:p>
            <a:fld id="{9EBA648F-AC59-452E-B833-EB4918B89648}" type="datetimeFigureOut">
              <a:rPr lang="en-US" smtClean="0"/>
              <a:t>7/8/2026</a:t>
            </a:fld>
            <a:endParaRPr lang="en-US"/>
          </a:p>
        </p:txBody>
      </p:sp>
      <p:sp>
        <p:nvSpPr>
          <p:cNvPr id="8" name="Footer Placeholder 7">
            <a:extLst>
              <a:ext uri="{FF2B5EF4-FFF2-40B4-BE49-F238E27FC236}">
                <a16:creationId xmlns:a16="http://schemas.microsoft.com/office/drawing/2014/main" id="{B70FBA21-62AB-CCDB-F5C1-C29547EF97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737E5D-2E21-495E-0D0B-DCBB57C62EE6}"/>
              </a:ext>
            </a:extLst>
          </p:cNvPr>
          <p:cNvSpPr>
            <a:spLocks noGrp="1"/>
          </p:cNvSpPr>
          <p:nvPr>
            <p:ph type="sldNum" sz="quarter" idx="12"/>
          </p:nvPr>
        </p:nvSpPr>
        <p:spPr/>
        <p:txBody>
          <a:bodyPr/>
          <a:lstStyle/>
          <a:p>
            <a:fld id="{1DA36429-EA2A-49FC-96AE-B4034C574187}" type="slidenum">
              <a:rPr lang="en-US" smtClean="0"/>
              <a:t>‹#›</a:t>
            </a:fld>
            <a:endParaRPr lang="en-US"/>
          </a:p>
        </p:txBody>
      </p:sp>
    </p:spTree>
    <p:extLst>
      <p:ext uri="{BB962C8B-B14F-4D97-AF65-F5344CB8AC3E}">
        <p14:creationId xmlns:p14="http://schemas.microsoft.com/office/powerpoint/2010/main" val="121540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C487-659B-6C2F-EEC2-1E5B1C7417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E68FC-E692-243B-59B6-FD22D5F1C634}"/>
              </a:ext>
            </a:extLst>
          </p:cNvPr>
          <p:cNvSpPr>
            <a:spLocks noGrp="1"/>
          </p:cNvSpPr>
          <p:nvPr>
            <p:ph type="dt" sz="half" idx="10"/>
          </p:nvPr>
        </p:nvSpPr>
        <p:spPr/>
        <p:txBody>
          <a:bodyPr/>
          <a:lstStyle/>
          <a:p>
            <a:fld id="{9EBA648F-AC59-452E-B833-EB4918B89648}" type="datetimeFigureOut">
              <a:rPr lang="en-US" smtClean="0"/>
              <a:t>7/8/2026</a:t>
            </a:fld>
            <a:endParaRPr lang="en-US"/>
          </a:p>
        </p:txBody>
      </p:sp>
      <p:sp>
        <p:nvSpPr>
          <p:cNvPr id="4" name="Footer Placeholder 3">
            <a:extLst>
              <a:ext uri="{FF2B5EF4-FFF2-40B4-BE49-F238E27FC236}">
                <a16:creationId xmlns:a16="http://schemas.microsoft.com/office/drawing/2014/main" id="{C68CC771-A0B3-1C52-7BC0-B251468474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8E585C-8925-CD62-9D2C-0DAAE5390199}"/>
              </a:ext>
            </a:extLst>
          </p:cNvPr>
          <p:cNvSpPr>
            <a:spLocks noGrp="1"/>
          </p:cNvSpPr>
          <p:nvPr>
            <p:ph type="sldNum" sz="quarter" idx="12"/>
          </p:nvPr>
        </p:nvSpPr>
        <p:spPr/>
        <p:txBody>
          <a:bodyPr/>
          <a:lstStyle/>
          <a:p>
            <a:fld id="{1DA36429-EA2A-49FC-96AE-B4034C574187}" type="slidenum">
              <a:rPr lang="en-US" smtClean="0"/>
              <a:t>‹#›</a:t>
            </a:fld>
            <a:endParaRPr lang="en-US"/>
          </a:p>
        </p:txBody>
      </p:sp>
    </p:spTree>
    <p:extLst>
      <p:ext uri="{BB962C8B-B14F-4D97-AF65-F5344CB8AC3E}">
        <p14:creationId xmlns:p14="http://schemas.microsoft.com/office/powerpoint/2010/main" val="421088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84B9B-A5C2-C772-8D57-6A362D40CB18}"/>
              </a:ext>
            </a:extLst>
          </p:cNvPr>
          <p:cNvSpPr>
            <a:spLocks noGrp="1"/>
          </p:cNvSpPr>
          <p:nvPr>
            <p:ph type="dt" sz="half" idx="10"/>
          </p:nvPr>
        </p:nvSpPr>
        <p:spPr/>
        <p:txBody>
          <a:bodyPr/>
          <a:lstStyle/>
          <a:p>
            <a:fld id="{9EBA648F-AC59-452E-B833-EB4918B89648}" type="datetimeFigureOut">
              <a:rPr lang="en-US" smtClean="0"/>
              <a:t>7/8/2026</a:t>
            </a:fld>
            <a:endParaRPr lang="en-US"/>
          </a:p>
        </p:txBody>
      </p:sp>
      <p:sp>
        <p:nvSpPr>
          <p:cNvPr id="3" name="Footer Placeholder 2">
            <a:extLst>
              <a:ext uri="{FF2B5EF4-FFF2-40B4-BE49-F238E27FC236}">
                <a16:creationId xmlns:a16="http://schemas.microsoft.com/office/drawing/2014/main" id="{1A109712-90EC-DE5D-849C-56A5E68CCA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07F7EF-D767-4A96-776E-7DEF631DC44D}"/>
              </a:ext>
            </a:extLst>
          </p:cNvPr>
          <p:cNvSpPr>
            <a:spLocks noGrp="1"/>
          </p:cNvSpPr>
          <p:nvPr>
            <p:ph type="sldNum" sz="quarter" idx="12"/>
          </p:nvPr>
        </p:nvSpPr>
        <p:spPr/>
        <p:txBody>
          <a:bodyPr/>
          <a:lstStyle/>
          <a:p>
            <a:fld id="{1DA36429-EA2A-49FC-96AE-B4034C574187}" type="slidenum">
              <a:rPr lang="en-US" smtClean="0"/>
              <a:t>‹#›</a:t>
            </a:fld>
            <a:endParaRPr lang="en-US"/>
          </a:p>
        </p:txBody>
      </p:sp>
    </p:spTree>
    <p:extLst>
      <p:ext uri="{BB962C8B-B14F-4D97-AF65-F5344CB8AC3E}">
        <p14:creationId xmlns:p14="http://schemas.microsoft.com/office/powerpoint/2010/main" val="145431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3F24-12B5-66F4-CB1A-17278C869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8C52BA-87AB-713B-D342-97BCBB6248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3DC46-58FD-46A2-10A6-F7CCD172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C2128D-7E66-2BFF-3D8E-988E94F97971}"/>
              </a:ext>
            </a:extLst>
          </p:cNvPr>
          <p:cNvSpPr>
            <a:spLocks noGrp="1"/>
          </p:cNvSpPr>
          <p:nvPr>
            <p:ph type="dt" sz="half" idx="10"/>
          </p:nvPr>
        </p:nvSpPr>
        <p:spPr/>
        <p:txBody>
          <a:bodyPr/>
          <a:lstStyle/>
          <a:p>
            <a:fld id="{9EBA648F-AC59-452E-B833-EB4918B89648}" type="datetimeFigureOut">
              <a:rPr lang="en-US" smtClean="0"/>
              <a:t>7/8/2026</a:t>
            </a:fld>
            <a:endParaRPr lang="en-US"/>
          </a:p>
        </p:txBody>
      </p:sp>
      <p:sp>
        <p:nvSpPr>
          <p:cNvPr id="6" name="Footer Placeholder 5">
            <a:extLst>
              <a:ext uri="{FF2B5EF4-FFF2-40B4-BE49-F238E27FC236}">
                <a16:creationId xmlns:a16="http://schemas.microsoft.com/office/drawing/2014/main" id="{AD4C9CC3-B61C-9580-1FA7-1F0D7A50C8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C3A636-2E5D-D90F-4D02-70BB67100727}"/>
              </a:ext>
            </a:extLst>
          </p:cNvPr>
          <p:cNvSpPr>
            <a:spLocks noGrp="1"/>
          </p:cNvSpPr>
          <p:nvPr>
            <p:ph type="sldNum" sz="quarter" idx="12"/>
          </p:nvPr>
        </p:nvSpPr>
        <p:spPr/>
        <p:txBody>
          <a:bodyPr/>
          <a:lstStyle/>
          <a:p>
            <a:fld id="{1DA36429-EA2A-49FC-96AE-B4034C574187}" type="slidenum">
              <a:rPr lang="en-US" smtClean="0"/>
              <a:t>‹#›</a:t>
            </a:fld>
            <a:endParaRPr lang="en-US"/>
          </a:p>
        </p:txBody>
      </p:sp>
    </p:spTree>
    <p:extLst>
      <p:ext uri="{BB962C8B-B14F-4D97-AF65-F5344CB8AC3E}">
        <p14:creationId xmlns:p14="http://schemas.microsoft.com/office/powerpoint/2010/main" val="307296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9B17-EBF8-276D-AECC-7428FFBA4E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D2112F-98AE-7A01-6698-8451E864E0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349D20-927D-533E-6B13-9FACD40EB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EE963-E343-C46C-8320-A96773EEE296}"/>
              </a:ext>
            </a:extLst>
          </p:cNvPr>
          <p:cNvSpPr>
            <a:spLocks noGrp="1"/>
          </p:cNvSpPr>
          <p:nvPr>
            <p:ph type="dt" sz="half" idx="10"/>
          </p:nvPr>
        </p:nvSpPr>
        <p:spPr/>
        <p:txBody>
          <a:bodyPr/>
          <a:lstStyle/>
          <a:p>
            <a:fld id="{9EBA648F-AC59-452E-B833-EB4918B89648}" type="datetimeFigureOut">
              <a:rPr lang="en-US" smtClean="0"/>
              <a:t>7/8/2026</a:t>
            </a:fld>
            <a:endParaRPr lang="en-US"/>
          </a:p>
        </p:txBody>
      </p:sp>
      <p:sp>
        <p:nvSpPr>
          <p:cNvPr id="6" name="Footer Placeholder 5">
            <a:extLst>
              <a:ext uri="{FF2B5EF4-FFF2-40B4-BE49-F238E27FC236}">
                <a16:creationId xmlns:a16="http://schemas.microsoft.com/office/drawing/2014/main" id="{6F664EE6-9738-E17C-FF9A-076891E7F7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51635-2979-2FBD-DC0F-726638FC8AEE}"/>
              </a:ext>
            </a:extLst>
          </p:cNvPr>
          <p:cNvSpPr>
            <a:spLocks noGrp="1"/>
          </p:cNvSpPr>
          <p:nvPr>
            <p:ph type="sldNum" sz="quarter" idx="12"/>
          </p:nvPr>
        </p:nvSpPr>
        <p:spPr/>
        <p:txBody>
          <a:bodyPr/>
          <a:lstStyle/>
          <a:p>
            <a:fld id="{1DA36429-EA2A-49FC-96AE-B4034C574187}" type="slidenum">
              <a:rPr lang="en-US" smtClean="0"/>
              <a:t>‹#›</a:t>
            </a:fld>
            <a:endParaRPr lang="en-US"/>
          </a:p>
        </p:txBody>
      </p:sp>
    </p:spTree>
    <p:extLst>
      <p:ext uri="{BB962C8B-B14F-4D97-AF65-F5344CB8AC3E}">
        <p14:creationId xmlns:p14="http://schemas.microsoft.com/office/powerpoint/2010/main" val="85182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00BD0C-515D-BBFC-9658-5F1174BD5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F65E45-41AA-CFB9-15E7-5F22DD3E92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14BB0-E05B-B840-F17C-F8A1B3739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BA648F-AC59-452E-B833-EB4918B89648}" type="datetimeFigureOut">
              <a:rPr lang="en-US" smtClean="0"/>
              <a:t>7/8/2026</a:t>
            </a:fld>
            <a:endParaRPr lang="en-US"/>
          </a:p>
        </p:txBody>
      </p:sp>
      <p:sp>
        <p:nvSpPr>
          <p:cNvPr id="5" name="Footer Placeholder 4">
            <a:extLst>
              <a:ext uri="{FF2B5EF4-FFF2-40B4-BE49-F238E27FC236}">
                <a16:creationId xmlns:a16="http://schemas.microsoft.com/office/drawing/2014/main" id="{F560C093-9D2E-DA7B-336A-29C51E6EEE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AACDC5C-661A-B205-0B81-D6452C2E1A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A36429-EA2A-49FC-96AE-B4034C574187}" type="slidenum">
              <a:rPr lang="en-US" smtClean="0"/>
              <a:t>‹#›</a:t>
            </a:fld>
            <a:endParaRPr lang="en-US"/>
          </a:p>
        </p:txBody>
      </p:sp>
    </p:spTree>
    <p:extLst>
      <p:ext uri="{BB962C8B-B14F-4D97-AF65-F5344CB8AC3E}">
        <p14:creationId xmlns:p14="http://schemas.microsoft.com/office/powerpoint/2010/main" val="213923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forms.office.com/r/nv9cg1YGX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microsoft.com/en-us/events/codeofconduc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image" Target="../media/image7.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livesend.microsoft.com/ls/1a365ac1-986b-4ff7-9be0-b9e3a7309501/4sQt3EFAYOHjyhkY" TargetMode="External"/><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3A5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094704-27C2-156A-4E0B-941034434746}"/>
              </a:ext>
            </a:extLst>
          </p:cNvPr>
          <p:cNvSpPr/>
          <p:nvPr/>
        </p:nvSpPr>
        <p:spPr>
          <a:xfrm>
            <a:off x="594360" y="502920"/>
            <a:ext cx="146304" cy="146304"/>
          </a:xfrm>
          <a:prstGeom prst="rect">
            <a:avLst/>
          </a:prstGeom>
          <a:solidFill>
            <a:srgbClr val="F2502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2A4D514-0770-59C9-D9FA-B39DDF6DC832}"/>
              </a:ext>
            </a:extLst>
          </p:cNvPr>
          <p:cNvSpPr/>
          <p:nvPr/>
        </p:nvSpPr>
        <p:spPr>
          <a:xfrm>
            <a:off x="777240" y="502920"/>
            <a:ext cx="146304" cy="146304"/>
          </a:xfrm>
          <a:prstGeom prst="rect">
            <a:avLst/>
          </a:prstGeom>
          <a:solidFill>
            <a:srgbClr val="7FBA00"/>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1E6162-0D38-C47F-9568-0C81E3E51642}"/>
              </a:ext>
            </a:extLst>
          </p:cNvPr>
          <p:cNvSpPr/>
          <p:nvPr/>
        </p:nvSpPr>
        <p:spPr>
          <a:xfrm>
            <a:off x="594360" y="685800"/>
            <a:ext cx="146304" cy="146304"/>
          </a:xfrm>
          <a:prstGeom prst="rect">
            <a:avLst/>
          </a:prstGeom>
          <a:solidFill>
            <a:srgbClr val="0078D4"/>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690B66-997B-683E-7D52-33B7D16189CD}"/>
              </a:ext>
            </a:extLst>
          </p:cNvPr>
          <p:cNvSpPr/>
          <p:nvPr/>
        </p:nvSpPr>
        <p:spPr>
          <a:xfrm>
            <a:off x="777240" y="685800"/>
            <a:ext cx="146304" cy="146304"/>
          </a:xfrm>
          <a:prstGeom prst="rect">
            <a:avLst/>
          </a:prstGeom>
          <a:solidFill>
            <a:srgbClr val="FFB900"/>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D1777A5-2C04-1BBD-3F11-EEFBDFFFFE4D}"/>
              </a:ext>
            </a:extLst>
          </p:cNvPr>
          <p:cNvSpPr txBox="1"/>
          <p:nvPr/>
        </p:nvSpPr>
        <p:spPr>
          <a:xfrm>
            <a:off x="1051560" y="548640"/>
            <a:ext cx="1554480" cy="153888"/>
          </a:xfrm>
          <a:prstGeom prst="rect">
            <a:avLst/>
          </a:prstGeom>
          <a:noFill/>
        </p:spPr>
        <p:txBody>
          <a:bodyPr vert="horz" lIns="0" tIns="0" rIns="0" bIns="0" rtlCol="0">
            <a:spAutoFit/>
          </a:bodyPr>
          <a:lstStyle/>
          <a:p>
            <a:r>
              <a:rPr lang="en-US" sz="1000">
                <a:solidFill>
                  <a:srgbClr val="FFFFFF"/>
                </a:solidFill>
                <a:latin typeface="Segoe UI" panose="020B0502040204020203" pitchFamily="34" charset="0"/>
              </a:rPr>
              <a:t>Microsoft</a:t>
            </a:r>
          </a:p>
        </p:txBody>
      </p:sp>
      <p:sp>
        <p:nvSpPr>
          <p:cNvPr id="7" name="TextBox 6">
            <a:extLst>
              <a:ext uri="{FF2B5EF4-FFF2-40B4-BE49-F238E27FC236}">
                <a16:creationId xmlns:a16="http://schemas.microsoft.com/office/drawing/2014/main" id="{69197E1E-1056-AB29-33DA-66693A8AE9F1}"/>
              </a:ext>
            </a:extLst>
          </p:cNvPr>
          <p:cNvSpPr txBox="1"/>
          <p:nvPr/>
        </p:nvSpPr>
        <p:spPr>
          <a:xfrm>
            <a:off x="594360" y="1417320"/>
            <a:ext cx="8046720" cy="553998"/>
          </a:xfrm>
          <a:prstGeom prst="rect">
            <a:avLst/>
          </a:prstGeom>
          <a:noFill/>
        </p:spPr>
        <p:txBody>
          <a:bodyPr vert="horz" lIns="0" tIns="0" rIns="0" bIns="0" rtlCol="0">
            <a:spAutoFit/>
          </a:bodyPr>
          <a:lstStyle/>
          <a:p>
            <a:r>
              <a:rPr lang="en-US" sz="3600" b="1">
                <a:solidFill>
                  <a:srgbClr val="FFFFFF"/>
                </a:solidFill>
                <a:latin typeface="Segoe UI" panose="020B0502040204020203" pitchFamily="34" charset="0"/>
              </a:rPr>
              <a:t>Copilot Studio 101</a:t>
            </a:r>
          </a:p>
        </p:txBody>
      </p:sp>
      <p:sp>
        <p:nvSpPr>
          <p:cNvPr id="8" name="TextBox 7">
            <a:extLst>
              <a:ext uri="{FF2B5EF4-FFF2-40B4-BE49-F238E27FC236}">
                <a16:creationId xmlns:a16="http://schemas.microsoft.com/office/drawing/2014/main" id="{25B9E75E-14C1-B1B5-0851-01F6C49A75F4}"/>
              </a:ext>
            </a:extLst>
          </p:cNvPr>
          <p:cNvSpPr txBox="1"/>
          <p:nvPr/>
        </p:nvSpPr>
        <p:spPr>
          <a:xfrm>
            <a:off x="621792" y="2121408"/>
            <a:ext cx="8046720" cy="276999"/>
          </a:xfrm>
          <a:prstGeom prst="rect">
            <a:avLst/>
          </a:prstGeom>
          <a:noFill/>
        </p:spPr>
        <p:txBody>
          <a:bodyPr vert="horz" lIns="0" tIns="0" rIns="0" bIns="0" rtlCol="0" anchor="t">
            <a:spAutoFit/>
          </a:bodyPr>
          <a:lstStyle/>
          <a:p>
            <a:r>
              <a:rPr lang="en-US">
                <a:solidFill>
                  <a:srgbClr val="50E6FF"/>
                </a:solidFill>
                <a:latin typeface="Segoe UI"/>
                <a:cs typeface="Segoe UI"/>
              </a:rPr>
              <a:t>Agent Mastery Series</a:t>
            </a:r>
            <a:endParaRPr lang="en-US">
              <a:solidFill>
                <a:srgbClr val="50E6FF"/>
              </a:solidFill>
              <a:latin typeface="Segoe UI" panose="020B0502040204020203" pitchFamily="34" charset="0"/>
            </a:endParaRPr>
          </a:p>
        </p:txBody>
      </p:sp>
      <p:sp>
        <p:nvSpPr>
          <p:cNvPr id="9" name="TextBox 8">
            <a:extLst>
              <a:ext uri="{FF2B5EF4-FFF2-40B4-BE49-F238E27FC236}">
                <a16:creationId xmlns:a16="http://schemas.microsoft.com/office/drawing/2014/main" id="{C3B0EB53-021C-AE8B-E912-394BF8F5BCAC}"/>
              </a:ext>
            </a:extLst>
          </p:cNvPr>
          <p:cNvSpPr txBox="1"/>
          <p:nvPr/>
        </p:nvSpPr>
        <p:spPr>
          <a:xfrm>
            <a:off x="621792" y="2816352"/>
            <a:ext cx="6766560" cy="230832"/>
          </a:xfrm>
          <a:prstGeom prst="rect">
            <a:avLst/>
          </a:prstGeom>
          <a:noFill/>
        </p:spPr>
        <p:txBody>
          <a:bodyPr vert="horz" lIns="0" tIns="0" rIns="0" bIns="0" rtlCol="0" anchor="t">
            <a:spAutoFit/>
          </a:bodyPr>
          <a:lstStyle/>
          <a:p>
            <a:r>
              <a:rPr lang="en-US" sz="1500" dirty="0">
                <a:solidFill>
                  <a:srgbClr val="FFFFFF"/>
                </a:solidFill>
                <a:latin typeface="Segoe UI"/>
                <a:cs typeface="Segoe UI"/>
              </a:rPr>
              <a:t>A high-level introduction to the classic Copilot Studio authoring experience</a:t>
            </a:r>
          </a:p>
        </p:txBody>
      </p:sp>
      <p:sp>
        <p:nvSpPr>
          <p:cNvPr id="10" name="Rectangle: Rounded Corners 9">
            <a:extLst>
              <a:ext uri="{FF2B5EF4-FFF2-40B4-BE49-F238E27FC236}">
                <a16:creationId xmlns:a16="http://schemas.microsoft.com/office/drawing/2014/main" id="{2F32C280-FD29-A0B4-74C3-EF2F3D963923}"/>
              </a:ext>
            </a:extLst>
          </p:cNvPr>
          <p:cNvSpPr/>
          <p:nvPr/>
        </p:nvSpPr>
        <p:spPr>
          <a:xfrm>
            <a:off x="621792" y="3858768"/>
            <a:ext cx="1097280" cy="310896"/>
          </a:xfrm>
          <a:prstGeom prst="roundRect">
            <a:avLst/>
          </a:prstGeom>
          <a:solidFill>
            <a:srgbClr val="0078D4"/>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832449-2CA3-DD50-718A-184F8E9048A3}"/>
              </a:ext>
            </a:extLst>
          </p:cNvPr>
          <p:cNvSpPr txBox="1"/>
          <p:nvPr/>
        </p:nvSpPr>
        <p:spPr>
          <a:xfrm>
            <a:off x="740664" y="3927348"/>
            <a:ext cx="859536" cy="123111"/>
          </a:xfrm>
          <a:prstGeom prst="rect">
            <a:avLst/>
          </a:prstGeom>
          <a:noFill/>
        </p:spPr>
        <p:txBody>
          <a:bodyPr vert="horz" lIns="0" tIns="0" rIns="0" bIns="0" rtlCol="0">
            <a:spAutoFit/>
          </a:bodyPr>
          <a:lstStyle/>
          <a:p>
            <a:r>
              <a:rPr lang="en-US" sz="800" b="1">
                <a:solidFill>
                  <a:srgbClr val="FFFFFF"/>
                </a:solidFill>
                <a:latin typeface="Segoe UI" panose="020B0502040204020203" pitchFamily="34" charset="0"/>
              </a:rPr>
              <a:t>60 minutes</a:t>
            </a:r>
          </a:p>
        </p:txBody>
      </p:sp>
      <p:sp>
        <p:nvSpPr>
          <p:cNvPr id="12" name="Rectangle: Rounded Corners 11">
            <a:extLst>
              <a:ext uri="{FF2B5EF4-FFF2-40B4-BE49-F238E27FC236}">
                <a16:creationId xmlns:a16="http://schemas.microsoft.com/office/drawing/2014/main" id="{B01FBDCF-94E6-31F3-9942-37B259510594}"/>
              </a:ext>
            </a:extLst>
          </p:cNvPr>
          <p:cNvSpPr/>
          <p:nvPr/>
        </p:nvSpPr>
        <p:spPr>
          <a:xfrm>
            <a:off x="1874520" y="3858768"/>
            <a:ext cx="1600200" cy="310896"/>
          </a:xfrm>
          <a:prstGeom prst="roundRect">
            <a:avLst/>
          </a:prstGeom>
          <a:solidFill>
            <a:srgbClr val="008575"/>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40CEB93-B502-DAEA-B282-CE8E7EBA1E7E}"/>
              </a:ext>
            </a:extLst>
          </p:cNvPr>
          <p:cNvSpPr txBox="1"/>
          <p:nvPr/>
        </p:nvSpPr>
        <p:spPr>
          <a:xfrm>
            <a:off x="1993392" y="3927348"/>
            <a:ext cx="1362456" cy="123111"/>
          </a:xfrm>
          <a:prstGeom prst="rect">
            <a:avLst/>
          </a:prstGeom>
          <a:noFill/>
        </p:spPr>
        <p:txBody>
          <a:bodyPr vert="horz" lIns="0" tIns="0" rIns="0" bIns="0" rtlCol="0">
            <a:spAutoFit/>
          </a:bodyPr>
          <a:lstStyle/>
          <a:p>
            <a:r>
              <a:rPr lang="en-US" sz="800" b="1">
                <a:solidFill>
                  <a:srgbClr val="FFFFFF"/>
                </a:solidFill>
                <a:latin typeface="Segoe UI" panose="020B0502040204020203" pitchFamily="34" charset="0"/>
              </a:rPr>
              <a:t>Beginner-friendly</a:t>
            </a:r>
          </a:p>
        </p:txBody>
      </p:sp>
      <p:sp>
        <p:nvSpPr>
          <p:cNvPr id="14" name="Rectangle: Rounded Corners 13">
            <a:extLst>
              <a:ext uri="{FF2B5EF4-FFF2-40B4-BE49-F238E27FC236}">
                <a16:creationId xmlns:a16="http://schemas.microsoft.com/office/drawing/2014/main" id="{118DBE26-F95A-D572-2DDD-FA4B90CFE9C4}"/>
              </a:ext>
            </a:extLst>
          </p:cNvPr>
          <p:cNvSpPr/>
          <p:nvPr/>
        </p:nvSpPr>
        <p:spPr>
          <a:xfrm>
            <a:off x="3657600" y="3858768"/>
            <a:ext cx="1691640" cy="310896"/>
          </a:xfrm>
          <a:prstGeom prst="roundRect">
            <a:avLst/>
          </a:prstGeom>
          <a:solidFill>
            <a:srgbClr val="30E5D0"/>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D1D6AE9-5654-C42A-0656-02CE79AFF2CA}"/>
              </a:ext>
            </a:extLst>
          </p:cNvPr>
          <p:cNvSpPr txBox="1"/>
          <p:nvPr/>
        </p:nvSpPr>
        <p:spPr>
          <a:xfrm>
            <a:off x="3776472" y="3927348"/>
            <a:ext cx="1453896" cy="123111"/>
          </a:xfrm>
          <a:prstGeom prst="rect">
            <a:avLst/>
          </a:prstGeom>
          <a:noFill/>
        </p:spPr>
        <p:txBody>
          <a:bodyPr vert="horz" lIns="0" tIns="0" rIns="0" bIns="0" rtlCol="0">
            <a:spAutoFit/>
          </a:bodyPr>
          <a:lstStyle/>
          <a:p>
            <a:r>
              <a:rPr lang="en-US" sz="800" b="1">
                <a:solidFill>
                  <a:srgbClr val="243A5E"/>
                </a:solidFill>
                <a:latin typeface="Segoe UI" panose="020B0502040204020203" pitchFamily="34" charset="0"/>
              </a:rPr>
              <a:t>Simple agent build</a:t>
            </a:r>
          </a:p>
        </p:txBody>
      </p:sp>
      <p:sp>
        <p:nvSpPr>
          <p:cNvPr id="16" name="Rectangle 15">
            <a:extLst>
              <a:ext uri="{FF2B5EF4-FFF2-40B4-BE49-F238E27FC236}">
                <a16:creationId xmlns:a16="http://schemas.microsoft.com/office/drawing/2014/main" id="{8B85D0DD-7A92-19E5-C8E8-0BE4900C4C06}"/>
              </a:ext>
            </a:extLst>
          </p:cNvPr>
          <p:cNvSpPr/>
          <p:nvPr/>
        </p:nvSpPr>
        <p:spPr>
          <a:xfrm>
            <a:off x="8503920" y="0"/>
            <a:ext cx="3685032" cy="6858000"/>
          </a:xfrm>
          <a:prstGeom prst="rect">
            <a:avLst/>
          </a:prstGeom>
          <a:solidFill>
            <a:srgbClr val="0078D4"/>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0FB2003-3B3B-2B31-0F0C-7FDAB019D0C5}"/>
              </a:ext>
            </a:extLst>
          </p:cNvPr>
          <p:cNvSpPr txBox="1"/>
          <p:nvPr/>
        </p:nvSpPr>
        <p:spPr>
          <a:xfrm>
            <a:off x="11384280" y="6473952"/>
            <a:ext cx="320040" cy="123111"/>
          </a:xfrm>
          <a:prstGeom prst="rect">
            <a:avLst/>
          </a:prstGeom>
          <a:noFill/>
        </p:spPr>
        <p:txBody>
          <a:bodyPr vert="horz" lIns="0" tIns="0" rIns="0" bIns="0" rtlCol="0">
            <a:spAutoFit/>
          </a:bodyPr>
          <a:lstStyle/>
          <a:p>
            <a:pPr algn="r"/>
            <a:r>
              <a:rPr lang="en-US" sz="800">
                <a:solidFill>
                  <a:srgbClr val="6B6B6B"/>
                </a:solidFill>
                <a:latin typeface="Segoe UI" panose="020B0502040204020203" pitchFamily="34" charset="0"/>
              </a:rPr>
              <a:t>1</a:t>
            </a:r>
          </a:p>
        </p:txBody>
      </p:sp>
      <p:sp>
        <p:nvSpPr>
          <p:cNvPr id="17" name="Rectangle: Rounded Corners 16">
            <a:extLst>
              <a:ext uri="{FF2B5EF4-FFF2-40B4-BE49-F238E27FC236}">
                <a16:creationId xmlns:a16="http://schemas.microsoft.com/office/drawing/2014/main" id="{06E71FB3-2350-2AD9-40D3-47FA89A9B54F}"/>
              </a:ext>
            </a:extLst>
          </p:cNvPr>
          <p:cNvSpPr/>
          <p:nvPr/>
        </p:nvSpPr>
        <p:spPr>
          <a:xfrm>
            <a:off x="594360" y="4750407"/>
            <a:ext cx="4754880" cy="13805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We’ll get started around 5 after the hour!</a:t>
            </a:r>
          </a:p>
        </p:txBody>
      </p:sp>
    </p:spTree>
    <p:extLst>
      <p:ext uri="{BB962C8B-B14F-4D97-AF65-F5344CB8AC3E}">
        <p14:creationId xmlns:p14="http://schemas.microsoft.com/office/powerpoint/2010/main" val="206814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ACA53A0-E9B2-CFEB-51F9-B3F2B7608130}"/>
              </a:ext>
            </a:extLst>
          </p:cNvPr>
          <p:cNvSpPr/>
          <p:nvPr/>
        </p:nvSpPr>
        <p:spPr>
          <a:xfrm>
            <a:off x="502920" y="384048"/>
            <a:ext cx="1143000" cy="310896"/>
          </a:xfrm>
          <a:prstGeom prst="roundRect">
            <a:avLst/>
          </a:prstGeom>
          <a:solidFill>
            <a:srgbClr val="243A5E"/>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D0C35D0-7DB9-3FAC-16A2-BF79E8E3E095}"/>
              </a:ext>
            </a:extLst>
          </p:cNvPr>
          <p:cNvSpPr txBox="1"/>
          <p:nvPr/>
        </p:nvSpPr>
        <p:spPr>
          <a:xfrm>
            <a:off x="621792" y="438912"/>
            <a:ext cx="905256" cy="123111"/>
          </a:xfrm>
          <a:prstGeom prst="rect">
            <a:avLst/>
          </a:prstGeom>
          <a:noFill/>
        </p:spPr>
        <p:txBody>
          <a:bodyPr vert="horz" lIns="0" tIns="0" rIns="0" bIns="0" rtlCol="0">
            <a:spAutoFit/>
          </a:bodyPr>
          <a:lstStyle/>
          <a:p>
            <a:r>
              <a:rPr lang="en-US" sz="800" b="1">
                <a:solidFill>
                  <a:srgbClr val="FFFFFF"/>
                </a:solidFill>
                <a:latin typeface="Segoe UI" panose="020B0502040204020203" pitchFamily="34" charset="0"/>
              </a:rPr>
              <a:t>FOUNDATION</a:t>
            </a:r>
          </a:p>
        </p:txBody>
      </p:sp>
      <p:sp>
        <p:nvSpPr>
          <p:cNvPr id="4" name="TextBox 3">
            <a:extLst>
              <a:ext uri="{FF2B5EF4-FFF2-40B4-BE49-F238E27FC236}">
                <a16:creationId xmlns:a16="http://schemas.microsoft.com/office/drawing/2014/main" id="{DF5CFF3F-E82F-BA84-270E-1D9003123662}"/>
              </a:ext>
            </a:extLst>
          </p:cNvPr>
          <p:cNvSpPr txBox="1"/>
          <p:nvPr/>
        </p:nvSpPr>
        <p:spPr>
          <a:xfrm>
            <a:off x="502920" y="786384"/>
            <a:ext cx="9509760" cy="430887"/>
          </a:xfrm>
          <a:prstGeom prst="rect">
            <a:avLst/>
          </a:prstGeom>
          <a:noFill/>
        </p:spPr>
        <p:txBody>
          <a:bodyPr vert="horz" lIns="0" tIns="0" rIns="0" bIns="0" rtlCol="0" anchor="t">
            <a:spAutoFit/>
          </a:bodyPr>
          <a:lstStyle/>
          <a:p>
            <a:r>
              <a:rPr lang="en-US" sz="2800" b="1">
                <a:solidFill>
                  <a:srgbClr val="243A5E"/>
                </a:solidFill>
                <a:latin typeface="Segoe UI"/>
                <a:cs typeface="Segoe UI"/>
              </a:rPr>
              <a:t>How Copilot Studio building blocks</a:t>
            </a:r>
          </a:p>
        </p:txBody>
      </p:sp>
      <p:sp>
        <p:nvSpPr>
          <p:cNvPr id="5" name="TextBox 4">
            <a:extLst>
              <a:ext uri="{FF2B5EF4-FFF2-40B4-BE49-F238E27FC236}">
                <a16:creationId xmlns:a16="http://schemas.microsoft.com/office/drawing/2014/main" id="{8A66C7E5-AB9F-440C-2E81-081ED6B32E0B}"/>
              </a:ext>
            </a:extLst>
          </p:cNvPr>
          <p:cNvSpPr txBox="1"/>
          <p:nvPr/>
        </p:nvSpPr>
        <p:spPr>
          <a:xfrm>
            <a:off x="521208" y="1353312"/>
            <a:ext cx="9326880" cy="184666"/>
          </a:xfrm>
          <a:prstGeom prst="rect">
            <a:avLst/>
          </a:prstGeom>
          <a:noFill/>
        </p:spPr>
        <p:txBody>
          <a:bodyPr vert="horz" lIns="0" tIns="0" rIns="0" bIns="0" rtlCol="0">
            <a:spAutoFit/>
          </a:bodyPr>
          <a:lstStyle/>
          <a:p>
            <a:r>
              <a:rPr lang="en-US" sz="1200">
                <a:solidFill>
                  <a:srgbClr val="6B6B6B"/>
                </a:solidFill>
                <a:latin typeface="Segoe UI" panose="020B0502040204020203" pitchFamily="34" charset="0"/>
              </a:rPr>
              <a:t>Environment first, solution second, resources inside the solution.</a:t>
            </a:r>
          </a:p>
        </p:txBody>
      </p:sp>
      <p:sp>
        <p:nvSpPr>
          <p:cNvPr id="6" name="Rectangle: Rounded Corners 5">
            <a:extLst>
              <a:ext uri="{FF2B5EF4-FFF2-40B4-BE49-F238E27FC236}">
                <a16:creationId xmlns:a16="http://schemas.microsoft.com/office/drawing/2014/main" id="{8CFC1EF9-1E64-1177-DC98-A2F9B97D57D9}"/>
              </a:ext>
            </a:extLst>
          </p:cNvPr>
          <p:cNvSpPr/>
          <p:nvPr/>
        </p:nvSpPr>
        <p:spPr>
          <a:xfrm>
            <a:off x="685800" y="2057400"/>
            <a:ext cx="3246120" cy="2697480"/>
          </a:xfrm>
          <a:prstGeom prst="roundRect">
            <a:avLst/>
          </a:prstGeom>
          <a:solidFill>
            <a:srgbClr val="FFFFFF"/>
          </a:solidFill>
          <a:ln w="12700">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108369B-11E1-0916-9482-75EDF55C5C19}"/>
              </a:ext>
            </a:extLst>
          </p:cNvPr>
          <p:cNvSpPr/>
          <p:nvPr/>
        </p:nvSpPr>
        <p:spPr>
          <a:xfrm>
            <a:off x="685800" y="2057400"/>
            <a:ext cx="3246120" cy="530352"/>
          </a:xfrm>
          <a:prstGeom prst="roundRect">
            <a:avLst/>
          </a:prstGeom>
          <a:solidFill>
            <a:srgbClr val="243A5E"/>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DC1694F-91B4-6AF0-152F-2B4F455FAD7E}"/>
              </a:ext>
            </a:extLst>
          </p:cNvPr>
          <p:cNvSpPr txBox="1"/>
          <p:nvPr/>
        </p:nvSpPr>
        <p:spPr>
          <a:xfrm>
            <a:off x="914400" y="2212848"/>
            <a:ext cx="2788920" cy="246221"/>
          </a:xfrm>
          <a:prstGeom prst="rect">
            <a:avLst/>
          </a:prstGeom>
          <a:noFill/>
        </p:spPr>
        <p:txBody>
          <a:bodyPr vert="horz" lIns="0" tIns="0" rIns="0" bIns="0" rtlCol="0">
            <a:spAutoFit/>
          </a:bodyPr>
          <a:lstStyle/>
          <a:p>
            <a:pPr algn="ctr"/>
            <a:r>
              <a:rPr lang="en-US" sz="1600" b="1">
                <a:solidFill>
                  <a:srgbClr val="FFFFFF"/>
                </a:solidFill>
                <a:latin typeface="Segoe UI" panose="020B0502040204020203" pitchFamily="34" charset="0"/>
              </a:rPr>
              <a:t>Environment</a:t>
            </a:r>
          </a:p>
        </p:txBody>
      </p:sp>
      <p:sp>
        <p:nvSpPr>
          <p:cNvPr id="9" name="TextBox 8">
            <a:extLst>
              <a:ext uri="{FF2B5EF4-FFF2-40B4-BE49-F238E27FC236}">
                <a16:creationId xmlns:a16="http://schemas.microsoft.com/office/drawing/2014/main" id="{1291AEF5-116B-4C8E-30DC-289846D38EA6}"/>
              </a:ext>
            </a:extLst>
          </p:cNvPr>
          <p:cNvSpPr txBox="1"/>
          <p:nvPr/>
        </p:nvSpPr>
        <p:spPr>
          <a:xfrm>
            <a:off x="941832" y="2816352"/>
            <a:ext cx="2743200" cy="184666"/>
          </a:xfrm>
          <a:prstGeom prst="rect">
            <a:avLst/>
          </a:prstGeom>
          <a:noFill/>
        </p:spPr>
        <p:txBody>
          <a:bodyPr vert="horz" lIns="0" tIns="0" rIns="0" bIns="0" rtlCol="0">
            <a:spAutoFit/>
          </a:bodyPr>
          <a:lstStyle/>
          <a:p>
            <a:pPr algn="ctr"/>
            <a:r>
              <a:rPr lang="en-US" sz="1200" b="1">
                <a:solidFill>
                  <a:srgbClr val="243A5E"/>
                </a:solidFill>
                <a:latin typeface="Segoe UI" panose="020B0502040204020203" pitchFamily="34" charset="0"/>
              </a:rPr>
              <a:t>The workspace boundary</a:t>
            </a:r>
          </a:p>
        </p:txBody>
      </p:sp>
      <p:sp>
        <p:nvSpPr>
          <p:cNvPr id="10" name="TextBox 9">
            <a:extLst>
              <a:ext uri="{FF2B5EF4-FFF2-40B4-BE49-F238E27FC236}">
                <a16:creationId xmlns:a16="http://schemas.microsoft.com/office/drawing/2014/main" id="{84844C05-960C-96A7-3A91-BB9FA0867894}"/>
              </a:ext>
            </a:extLst>
          </p:cNvPr>
          <p:cNvSpPr txBox="1"/>
          <p:nvPr/>
        </p:nvSpPr>
        <p:spPr>
          <a:xfrm>
            <a:off x="960120" y="3246120"/>
            <a:ext cx="2697480" cy="677108"/>
          </a:xfrm>
          <a:prstGeom prst="rect">
            <a:avLst/>
          </a:prstGeom>
          <a:noFill/>
        </p:spPr>
        <p:txBody>
          <a:bodyPr vert="horz" lIns="0" tIns="0" rIns="0" bIns="0" rtlCol="0">
            <a:spAutoFit/>
          </a:bodyPr>
          <a:lstStyle/>
          <a:p>
            <a:pPr algn="ctr"/>
            <a:r>
              <a:rPr lang="en-US" sz="1100">
                <a:solidFill>
                  <a:srgbClr val="000000"/>
                </a:solidFill>
                <a:latin typeface="Segoe UI" panose="020B0502040204020203" pitchFamily="34" charset="0"/>
              </a:rPr>
              <a:t>Where makers build and run agents. It includes access, Dataverse data, connections, policies, and lifecycle boundaries.</a:t>
            </a:r>
          </a:p>
        </p:txBody>
      </p:sp>
      <p:sp>
        <p:nvSpPr>
          <p:cNvPr id="11" name="Rectangle: Rounded Corners 10">
            <a:extLst>
              <a:ext uri="{FF2B5EF4-FFF2-40B4-BE49-F238E27FC236}">
                <a16:creationId xmlns:a16="http://schemas.microsoft.com/office/drawing/2014/main" id="{47B3B353-913C-D2D5-7395-607D97BF0365}"/>
              </a:ext>
            </a:extLst>
          </p:cNvPr>
          <p:cNvSpPr/>
          <p:nvPr/>
        </p:nvSpPr>
        <p:spPr>
          <a:xfrm>
            <a:off x="4480560" y="2057400"/>
            <a:ext cx="3246120" cy="2697480"/>
          </a:xfrm>
          <a:prstGeom prst="roundRect">
            <a:avLst/>
          </a:prstGeom>
          <a:solidFill>
            <a:srgbClr val="FFFFFF"/>
          </a:solidFill>
          <a:ln w="12700">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968E1FA-E7D8-BD22-D773-DA84F9892DC3}"/>
              </a:ext>
            </a:extLst>
          </p:cNvPr>
          <p:cNvSpPr/>
          <p:nvPr/>
        </p:nvSpPr>
        <p:spPr>
          <a:xfrm>
            <a:off x="4480560" y="2057400"/>
            <a:ext cx="3246120" cy="530352"/>
          </a:xfrm>
          <a:prstGeom prst="roundRect">
            <a:avLst/>
          </a:prstGeom>
          <a:solidFill>
            <a:srgbClr val="0078D4"/>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78282A-56B2-26E8-26CA-8126F0811DF4}"/>
              </a:ext>
            </a:extLst>
          </p:cNvPr>
          <p:cNvSpPr txBox="1"/>
          <p:nvPr/>
        </p:nvSpPr>
        <p:spPr>
          <a:xfrm>
            <a:off x="4709160" y="2212848"/>
            <a:ext cx="2788920" cy="246221"/>
          </a:xfrm>
          <a:prstGeom prst="rect">
            <a:avLst/>
          </a:prstGeom>
          <a:noFill/>
        </p:spPr>
        <p:txBody>
          <a:bodyPr vert="horz" lIns="0" tIns="0" rIns="0" bIns="0" rtlCol="0">
            <a:spAutoFit/>
          </a:bodyPr>
          <a:lstStyle/>
          <a:p>
            <a:pPr algn="ctr"/>
            <a:r>
              <a:rPr lang="en-US" sz="1600" b="1">
                <a:solidFill>
                  <a:srgbClr val="FFFFFF"/>
                </a:solidFill>
                <a:latin typeface="Segoe UI" panose="020B0502040204020203" pitchFamily="34" charset="0"/>
              </a:rPr>
              <a:t>Solution</a:t>
            </a:r>
          </a:p>
        </p:txBody>
      </p:sp>
      <p:sp>
        <p:nvSpPr>
          <p:cNvPr id="14" name="TextBox 13">
            <a:extLst>
              <a:ext uri="{FF2B5EF4-FFF2-40B4-BE49-F238E27FC236}">
                <a16:creationId xmlns:a16="http://schemas.microsoft.com/office/drawing/2014/main" id="{7664BB53-D08D-D776-BED9-9AC2359F2535}"/>
              </a:ext>
            </a:extLst>
          </p:cNvPr>
          <p:cNvSpPr txBox="1"/>
          <p:nvPr/>
        </p:nvSpPr>
        <p:spPr>
          <a:xfrm>
            <a:off x="4736592" y="2816352"/>
            <a:ext cx="2743200" cy="184666"/>
          </a:xfrm>
          <a:prstGeom prst="rect">
            <a:avLst/>
          </a:prstGeom>
          <a:noFill/>
        </p:spPr>
        <p:txBody>
          <a:bodyPr vert="horz" lIns="0" tIns="0" rIns="0" bIns="0" rtlCol="0">
            <a:spAutoFit/>
          </a:bodyPr>
          <a:lstStyle/>
          <a:p>
            <a:pPr algn="ctr"/>
            <a:r>
              <a:rPr lang="en-US" sz="1200" b="1">
                <a:solidFill>
                  <a:srgbClr val="243A5E"/>
                </a:solidFill>
                <a:latin typeface="Segoe UI" panose="020B0502040204020203" pitchFamily="34" charset="0"/>
              </a:rPr>
              <a:t>The package</a:t>
            </a:r>
          </a:p>
        </p:txBody>
      </p:sp>
      <p:sp>
        <p:nvSpPr>
          <p:cNvPr id="15" name="TextBox 14">
            <a:extLst>
              <a:ext uri="{FF2B5EF4-FFF2-40B4-BE49-F238E27FC236}">
                <a16:creationId xmlns:a16="http://schemas.microsoft.com/office/drawing/2014/main" id="{497D7D68-FCD3-C9BF-604C-33F0BCFECC82}"/>
              </a:ext>
            </a:extLst>
          </p:cNvPr>
          <p:cNvSpPr txBox="1"/>
          <p:nvPr/>
        </p:nvSpPr>
        <p:spPr>
          <a:xfrm>
            <a:off x="4754880" y="3246120"/>
            <a:ext cx="2697480" cy="507831"/>
          </a:xfrm>
          <a:prstGeom prst="rect">
            <a:avLst/>
          </a:prstGeom>
          <a:noFill/>
        </p:spPr>
        <p:txBody>
          <a:bodyPr vert="horz" lIns="0" tIns="0" rIns="0" bIns="0" rtlCol="0">
            <a:spAutoFit/>
          </a:bodyPr>
          <a:lstStyle/>
          <a:p>
            <a:pPr algn="ctr"/>
            <a:r>
              <a:rPr lang="en-US" sz="1100">
                <a:solidFill>
                  <a:srgbClr val="000000"/>
                </a:solidFill>
                <a:latin typeface="Segoe UI" panose="020B0502040204020203" pitchFamily="34" charset="0"/>
              </a:rPr>
              <a:t>A container used to group related components so they can be organized and moved together across environments.</a:t>
            </a:r>
          </a:p>
        </p:txBody>
      </p:sp>
      <p:sp>
        <p:nvSpPr>
          <p:cNvPr id="16" name="Rectangle: Rounded Corners 15">
            <a:extLst>
              <a:ext uri="{FF2B5EF4-FFF2-40B4-BE49-F238E27FC236}">
                <a16:creationId xmlns:a16="http://schemas.microsoft.com/office/drawing/2014/main" id="{43797193-8F0E-4377-E389-10CA81F772A9}"/>
              </a:ext>
            </a:extLst>
          </p:cNvPr>
          <p:cNvSpPr/>
          <p:nvPr/>
        </p:nvSpPr>
        <p:spPr>
          <a:xfrm>
            <a:off x="8275320" y="2057400"/>
            <a:ext cx="3246119" cy="2697480"/>
          </a:xfrm>
          <a:prstGeom prst="roundRect">
            <a:avLst/>
          </a:prstGeom>
          <a:solidFill>
            <a:srgbClr val="FFFFFF"/>
          </a:solidFill>
          <a:ln w="12700">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CE0F383-C392-8F8F-B316-C42737D50401}"/>
              </a:ext>
            </a:extLst>
          </p:cNvPr>
          <p:cNvSpPr/>
          <p:nvPr/>
        </p:nvSpPr>
        <p:spPr>
          <a:xfrm>
            <a:off x="8275320" y="2057400"/>
            <a:ext cx="3246119" cy="530352"/>
          </a:xfrm>
          <a:prstGeom prst="roundRect">
            <a:avLst/>
          </a:prstGeom>
          <a:solidFill>
            <a:srgbClr val="008575"/>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34672A1-03FF-072F-9740-AC89B74FB723}"/>
              </a:ext>
            </a:extLst>
          </p:cNvPr>
          <p:cNvSpPr txBox="1"/>
          <p:nvPr/>
        </p:nvSpPr>
        <p:spPr>
          <a:xfrm>
            <a:off x="8503920" y="2212848"/>
            <a:ext cx="2788920" cy="246221"/>
          </a:xfrm>
          <a:prstGeom prst="rect">
            <a:avLst/>
          </a:prstGeom>
          <a:noFill/>
        </p:spPr>
        <p:txBody>
          <a:bodyPr vert="horz" lIns="0" tIns="0" rIns="0" bIns="0" rtlCol="0">
            <a:spAutoFit/>
          </a:bodyPr>
          <a:lstStyle/>
          <a:p>
            <a:pPr algn="ctr"/>
            <a:r>
              <a:rPr lang="en-US" sz="1600" b="1">
                <a:solidFill>
                  <a:srgbClr val="FFFFFF"/>
                </a:solidFill>
                <a:latin typeface="Segoe UI" panose="020B0502040204020203" pitchFamily="34" charset="0"/>
              </a:rPr>
              <a:t>Resources</a:t>
            </a:r>
          </a:p>
        </p:txBody>
      </p:sp>
      <p:sp>
        <p:nvSpPr>
          <p:cNvPr id="19" name="TextBox 18">
            <a:extLst>
              <a:ext uri="{FF2B5EF4-FFF2-40B4-BE49-F238E27FC236}">
                <a16:creationId xmlns:a16="http://schemas.microsoft.com/office/drawing/2014/main" id="{24A8FA73-92A8-DE1D-7F7E-6177913FB210}"/>
              </a:ext>
            </a:extLst>
          </p:cNvPr>
          <p:cNvSpPr txBox="1"/>
          <p:nvPr/>
        </p:nvSpPr>
        <p:spPr>
          <a:xfrm>
            <a:off x="8531352" y="2816352"/>
            <a:ext cx="2743200" cy="184666"/>
          </a:xfrm>
          <a:prstGeom prst="rect">
            <a:avLst/>
          </a:prstGeom>
          <a:noFill/>
        </p:spPr>
        <p:txBody>
          <a:bodyPr vert="horz" lIns="0" tIns="0" rIns="0" bIns="0" rtlCol="0">
            <a:spAutoFit/>
          </a:bodyPr>
          <a:lstStyle/>
          <a:p>
            <a:pPr algn="ctr"/>
            <a:r>
              <a:rPr lang="en-US" sz="1200" b="1">
                <a:solidFill>
                  <a:srgbClr val="243A5E"/>
                </a:solidFill>
                <a:latin typeface="Segoe UI" panose="020B0502040204020203" pitchFamily="34" charset="0"/>
              </a:rPr>
              <a:t>The parts you build</a:t>
            </a:r>
          </a:p>
        </p:txBody>
      </p:sp>
      <p:sp>
        <p:nvSpPr>
          <p:cNvPr id="20" name="TextBox 19">
            <a:extLst>
              <a:ext uri="{FF2B5EF4-FFF2-40B4-BE49-F238E27FC236}">
                <a16:creationId xmlns:a16="http://schemas.microsoft.com/office/drawing/2014/main" id="{5E56A083-18ED-0F2C-8377-829C947EB891}"/>
              </a:ext>
            </a:extLst>
          </p:cNvPr>
          <p:cNvSpPr txBox="1"/>
          <p:nvPr/>
        </p:nvSpPr>
        <p:spPr>
          <a:xfrm>
            <a:off x="8549640" y="3246120"/>
            <a:ext cx="2697480" cy="507831"/>
          </a:xfrm>
          <a:prstGeom prst="rect">
            <a:avLst/>
          </a:prstGeom>
          <a:noFill/>
        </p:spPr>
        <p:txBody>
          <a:bodyPr vert="horz" lIns="0" tIns="0" rIns="0" bIns="0" rtlCol="0">
            <a:spAutoFit/>
          </a:bodyPr>
          <a:lstStyle/>
          <a:p>
            <a:pPr algn="ctr"/>
            <a:r>
              <a:rPr lang="en-US" sz="1100">
                <a:solidFill>
                  <a:srgbClr val="000000"/>
                </a:solidFill>
                <a:latin typeface="Segoe UI" panose="020B0502040204020203" pitchFamily="34" charset="0"/>
              </a:rPr>
              <a:t>Agents, topics, actions, tools, knowledge sources, Dataverse tables, connections, flows, and supporting components.</a:t>
            </a:r>
          </a:p>
        </p:txBody>
      </p:sp>
      <p:sp>
        <p:nvSpPr>
          <p:cNvPr id="21" name="Arrow: Right 20">
            <a:extLst>
              <a:ext uri="{FF2B5EF4-FFF2-40B4-BE49-F238E27FC236}">
                <a16:creationId xmlns:a16="http://schemas.microsoft.com/office/drawing/2014/main" id="{FCDDDC19-4B16-E415-4A51-F906A049AE8B}"/>
              </a:ext>
            </a:extLst>
          </p:cNvPr>
          <p:cNvSpPr/>
          <p:nvPr/>
        </p:nvSpPr>
        <p:spPr>
          <a:xfrm>
            <a:off x="4041648" y="3200400"/>
            <a:ext cx="320040" cy="274320"/>
          </a:xfrm>
          <a:prstGeom prst="rightArrow">
            <a:avLst/>
          </a:prstGeom>
          <a:solidFill>
            <a:srgbClr val="30E5D0"/>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C38C78F7-315A-4633-2F1C-2B50E4B95E23}"/>
              </a:ext>
            </a:extLst>
          </p:cNvPr>
          <p:cNvSpPr/>
          <p:nvPr/>
        </p:nvSpPr>
        <p:spPr>
          <a:xfrm>
            <a:off x="7836408" y="3200400"/>
            <a:ext cx="320040" cy="274320"/>
          </a:xfrm>
          <a:prstGeom prst="rightArrow">
            <a:avLst/>
          </a:prstGeom>
          <a:solidFill>
            <a:srgbClr val="30E5D0"/>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FE122313-3417-8B8A-CB06-89698686E35A}"/>
              </a:ext>
            </a:extLst>
          </p:cNvPr>
          <p:cNvSpPr/>
          <p:nvPr/>
        </p:nvSpPr>
        <p:spPr>
          <a:xfrm>
            <a:off x="685800" y="5257800"/>
            <a:ext cx="10835640" cy="658368"/>
          </a:xfrm>
          <a:prstGeom prst="roundRect">
            <a:avLst/>
          </a:prstGeom>
          <a:solidFill>
            <a:srgbClr val="243A5E"/>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F09AFA4-DAEE-8CBD-A951-D365396BB70A}"/>
              </a:ext>
            </a:extLst>
          </p:cNvPr>
          <p:cNvSpPr txBox="1"/>
          <p:nvPr/>
        </p:nvSpPr>
        <p:spPr>
          <a:xfrm>
            <a:off x="914400" y="5468112"/>
            <a:ext cx="10378440" cy="400110"/>
          </a:xfrm>
          <a:prstGeom prst="rect">
            <a:avLst/>
          </a:prstGeom>
          <a:noFill/>
        </p:spPr>
        <p:txBody>
          <a:bodyPr vert="horz" lIns="0" tIns="0" rIns="0" bIns="0" rtlCol="0">
            <a:spAutoFit/>
          </a:bodyPr>
          <a:lstStyle/>
          <a:p>
            <a:pPr algn="ctr"/>
            <a:r>
              <a:rPr lang="en-US" sz="1300" b="1">
                <a:solidFill>
                  <a:srgbClr val="FFFFFF"/>
                </a:solidFill>
                <a:latin typeface="Segoe UI" panose="020B0502040204020203" pitchFamily="34" charset="0"/>
              </a:rPr>
              <a:t>For this demo: we will build one simple agent and explain where knowledge, an MCP tool, and topics fit — without going deep into ALM or deployment strategy.</a:t>
            </a:r>
          </a:p>
        </p:txBody>
      </p:sp>
      <p:sp>
        <p:nvSpPr>
          <p:cNvPr id="25" name="TextBox 24">
            <a:extLst>
              <a:ext uri="{FF2B5EF4-FFF2-40B4-BE49-F238E27FC236}">
                <a16:creationId xmlns:a16="http://schemas.microsoft.com/office/drawing/2014/main" id="{BEC6BAFD-11F3-A60C-D2BE-D3BE024E94E0}"/>
              </a:ext>
            </a:extLst>
          </p:cNvPr>
          <p:cNvSpPr txBox="1"/>
          <p:nvPr/>
        </p:nvSpPr>
        <p:spPr>
          <a:xfrm>
            <a:off x="502920" y="6473952"/>
            <a:ext cx="3657600" cy="123111"/>
          </a:xfrm>
          <a:prstGeom prst="rect">
            <a:avLst/>
          </a:prstGeom>
          <a:noFill/>
        </p:spPr>
        <p:txBody>
          <a:bodyPr vert="horz" lIns="0" tIns="0" rIns="0" bIns="0" rtlCol="0">
            <a:spAutoFit/>
          </a:bodyPr>
          <a:lstStyle/>
          <a:p>
            <a:r>
              <a:rPr lang="en-US" sz="800">
                <a:solidFill>
                  <a:srgbClr val="6B6B6B"/>
                </a:solidFill>
                <a:latin typeface="Segoe UI" panose="020B0502040204020203" pitchFamily="34" charset="0"/>
              </a:rPr>
              <a:t>Copilot Studio 101</a:t>
            </a:r>
          </a:p>
        </p:txBody>
      </p:sp>
      <p:sp>
        <p:nvSpPr>
          <p:cNvPr id="26" name="TextBox 25">
            <a:extLst>
              <a:ext uri="{FF2B5EF4-FFF2-40B4-BE49-F238E27FC236}">
                <a16:creationId xmlns:a16="http://schemas.microsoft.com/office/drawing/2014/main" id="{3314F7C8-384B-5C33-ADAD-E6BE83A50D73}"/>
              </a:ext>
            </a:extLst>
          </p:cNvPr>
          <p:cNvSpPr txBox="1"/>
          <p:nvPr/>
        </p:nvSpPr>
        <p:spPr>
          <a:xfrm>
            <a:off x="11384280" y="6473952"/>
            <a:ext cx="320040" cy="123111"/>
          </a:xfrm>
          <a:prstGeom prst="rect">
            <a:avLst/>
          </a:prstGeom>
          <a:noFill/>
        </p:spPr>
        <p:txBody>
          <a:bodyPr vert="horz" lIns="0" tIns="0" rIns="0" bIns="0" rtlCol="0">
            <a:spAutoFit/>
          </a:bodyPr>
          <a:lstStyle/>
          <a:p>
            <a:pPr algn="r"/>
            <a:r>
              <a:rPr lang="en-US" sz="800">
                <a:solidFill>
                  <a:srgbClr val="6B6B6B"/>
                </a:solidFill>
                <a:latin typeface="Segoe UI" panose="020B0502040204020203" pitchFamily="34" charset="0"/>
              </a:rPr>
              <a:t>4</a:t>
            </a:r>
          </a:p>
        </p:txBody>
      </p:sp>
      <p:sp>
        <p:nvSpPr>
          <p:cNvPr id="27" name="TextBox 26">
            <a:extLst>
              <a:ext uri="{FF2B5EF4-FFF2-40B4-BE49-F238E27FC236}">
                <a16:creationId xmlns:a16="http://schemas.microsoft.com/office/drawing/2014/main" id="{9CC30107-2550-0AE1-D329-63821352C8F6}"/>
              </a:ext>
            </a:extLst>
          </p:cNvPr>
          <p:cNvSpPr txBox="1"/>
          <p:nvPr/>
        </p:nvSpPr>
        <p:spPr>
          <a:xfrm>
            <a:off x="11384280" y="6473952"/>
            <a:ext cx="320040" cy="123111"/>
          </a:xfrm>
          <a:prstGeom prst="rect">
            <a:avLst/>
          </a:prstGeom>
          <a:noFill/>
        </p:spPr>
        <p:txBody>
          <a:bodyPr vert="horz" lIns="0" tIns="0" rIns="0" bIns="0" rtlCol="0">
            <a:spAutoFit/>
          </a:bodyPr>
          <a:lstStyle/>
          <a:p>
            <a:pPr algn="r"/>
            <a:r>
              <a:rPr lang="en-US" sz="800">
                <a:solidFill>
                  <a:srgbClr val="6B6B6B"/>
                </a:solidFill>
                <a:latin typeface="Segoe UI" panose="020B0502040204020203" pitchFamily="34" charset="0"/>
              </a:rPr>
              <a:t>4</a:t>
            </a:r>
          </a:p>
        </p:txBody>
      </p:sp>
    </p:spTree>
    <p:extLst>
      <p:ext uri="{BB962C8B-B14F-4D97-AF65-F5344CB8AC3E}">
        <p14:creationId xmlns:p14="http://schemas.microsoft.com/office/powerpoint/2010/main" val="798213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FA6DFC-AE22-E58A-B9D4-DBFD953EAA91}"/>
              </a:ext>
            </a:extLst>
          </p:cNvPr>
          <p:cNvSpPr txBox="1"/>
          <p:nvPr/>
        </p:nvSpPr>
        <p:spPr>
          <a:xfrm>
            <a:off x="621792" y="452628"/>
            <a:ext cx="1179576" cy="123111"/>
          </a:xfrm>
          <a:prstGeom prst="rect">
            <a:avLst/>
          </a:prstGeom>
          <a:noFill/>
        </p:spPr>
        <p:txBody>
          <a:bodyPr vert="horz" lIns="0" tIns="0" rIns="0" bIns="0" rtlCol="0">
            <a:spAutoFit/>
          </a:bodyPr>
          <a:lstStyle/>
          <a:p>
            <a:r>
              <a:rPr lang="en-US" sz="800" b="1">
                <a:solidFill>
                  <a:srgbClr val="FFFFFF"/>
                </a:solidFill>
                <a:latin typeface="Segoe UI" panose="020B0502040204020203" pitchFamily="34" charset="0"/>
              </a:rPr>
              <a:t>SESSION STARTER</a:t>
            </a:r>
          </a:p>
        </p:txBody>
      </p:sp>
      <p:sp>
        <p:nvSpPr>
          <p:cNvPr id="4" name="TextBox 3">
            <a:extLst>
              <a:ext uri="{FF2B5EF4-FFF2-40B4-BE49-F238E27FC236}">
                <a16:creationId xmlns:a16="http://schemas.microsoft.com/office/drawing/2014/main" id="{C5E3D931-22D1-E7A3-025C-747E80BCB04C}"/>
              </a:ext>
            </a:extLst>
          </p:cNvPr>
          <p:cNvSpPr txBox="1"/>
          <p:nvPr/>
        </p:nvSpPr>
        <p:spPr>
          <a:xfrm>
            <a:off x="502920" y="786384"/>
            <a:ext cx="8046720" cy="430887"/>
          </a:xfrm>
          <a:prstGeom prst="rect">
            <a:avLst/>
          </a:prstGeom>
          <a:noFill/>
        </p:spPr>
        <p:txBody>
          <a:bodyPr vert="horz" lIns="0" tIns="0" rIns="0" bIns="0" rtlCol="0">
            <a:spAutoFit/>
          </a:bodyPr>
          <a:lstStyle/>
          <a:p>
            <a:r>
              <a:rPr lang="en-US" sz="2800" b="1">
                <a:solidFill>
                  <a:srgbClr val="243A5E"/>
                </a:solidFill>
                <a:latin typeface="Segoe UI" panose="020B0502040204020203" pitchFamily="34" charset="0"/>
              </a:rPr>
              <a:t>Copilot Studio experiences</a:t>
            </a:r>
          </a:p>
        </p:txBody>
      </p:sp>
      <p:sp>
        <p:nvSpPr>
          <p:cNvPr id="5" name="TextBox 4">
            <a:extLst>
              <a:ext uri="{FF2B5EF4-FFF2-40B4-BE49-F238E27FC236}">
                <a16:creationId xmlns:a16="http://schemas.microsoft.com/office/drawing/2014/main" id="{73D319BC-949B-AEFF-9E36-D2DFC905A9EF}"/>
              </a:ext>
            </a:extLst>
          </p:cNvPr>
          <p:cNvSpPr txBox="1"/>
          <p:nvPr/>
        </p:nvSpPr>
        <p:spPr>
          <a:xfrm>
            <a:off x="521208" y="1353312"/>
            <a:ext cx="8412480" cy="184666"/>
          </a:xfrm>
          <a:prstGeom prst="rect">
            <a:avLst/>
          </a:prstGeom>
          <a:noFill/>
        </p:spPr>
        <p:txBody>
          <a:bodyPr vert="horz" lIns="0" tIns="0" rIns="0" bIns="0" rtlCol="0">
            <a:spAutoFit/>
          </a:bodyPr>
          <a:lstStyle/>
          <a:p>
            <a:r>
              <a:rPr lang="en-US" sz="1200">
                <a:solidFill>
                  <a:srgbClr val="6B6B6B"/>
                </a:solidFill>
                <a:latin typeface="Segoe UI" panose="020B0502040204020203" pitchFamily="34" charset="0"/>
              </a:rPr>
              <a:t>New experience is rolling out; today's demo uses the classic experience.</a:t>
            </a:r>
          </a:p>
        </p:txBody>
      </p:sp>
      <p:sp>
        <p:nvSpPr>
          <p:cNvPr id="6" name="Rectangle: Rounded Corners 5">
            <a:extLst>
              <a:ext uri="{FF2B5EF4-FFF2-40B4-BE49-F238E27FC236}">
                <a16:creationId xmlns:a16="http://schemas.microsoft.com/office/drawing/2014/main" id="{891C934C-A7A2-A50E-CFEC-22FF15B16B53}"/>
              </a:ext>
            </a:extLst>
          </p:cNvPr>
          <p:cNvSpPr/>
          <p:nvPr/>
        </p:nvSpPr>
        <p:spPr>
          <a:xfrm>
            <a:off x="685800" y="1600200"/>
            <a:ext cx="5166360" cy="4322218"/>
          </a:xfrm>
          <a:prstGeom prst="roundRect">
            <a:avLst/>
          </a:prstGeom>
          <a:solidFill>
            <a:srgbClr val="FFFFFF"/>
          </a:solidFill>
          <a:ln w="12700">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B394AF5-79CC-9043-022F-1A995812B057}"/>
              </a:ext>
            </a:extLst>
          </p:cNvPr>
          <p:cNvSpPr/>
          <p:nvPr/>
        </p:nvSpPr>
        <p:spPr>
          <a:xfrm>
            <a:off x="685800" y="1600200"/>
            <a:ext cx="5166360" cy="566928"/>
          </a:xfrm>
          <a:prstGeom prst="roundRect">
            <a:avLst/>
          </a:prstGeom>
          <a:solidFill>
            <a:srgbClr val="0078D4"/>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F9613F-B1EE-B0C4-9801-F36F710EC81C}"/>
              </a:ext>
            </a:extLst>
          </p:cNvPr>
          <p:cNvSpPr txBox="1"/>
          <p:nvPr/>
        </p:nvSpPr>
        <p:spPr>
          <a:xfrm>
            <a:off x="987552" y="1792224"/>
            <a:ext cx="4480560" cy="246221"/>
          </a:xfrm>
          <a:prstGeom prst="rect">
            <a:avLst/>
          </a:prstGeom>
          <a:noFill/>
        </p:spPr>
        <p:txBody>
          <a:bodyPr vert="horz" lIns="0" tIns="0" rIns="0" bIns="0" rtlCol="0">
            <a:spAutoFit/>
          </a:bodyPr>
          <a:lstStyle/>
          <a:p>
            <a:r>
              <a:rPr lang="en-US" sz="1600" b="1">
                <a:solidFill>
                  <a:srgbClr val="FFFFFF"/>
                </a:solidFill>
                <a:latin typeface="Segoe UI" panose="020B0502040204020203" pitchFamily="34" charset="0"/>
              </a:rPr>
              <a:t>New experience rolling out</a:t>
            </a:r>
          </a:p>
        </p:txBody>
      </p:sp>
      <p:sp>
        <p:nvSpPr>
          <p:cNvPr id="12" name="Rectangle: Rounded Corners 11">
            <a:extLst>
              <a:ext uri="{FF2B5EF4-FFF2-40B4-BE49-F238E27FC236}">
                <a16:creationId xmlns:a16="http://schemas.microsoft.com/office/drawing/2014/main" id="{080D30D1-C7BA-A43C-7FE1-A8CDB590E73D}"/>
              </a:ext>
            </a:extLst>
          </p:cNvPr>
          <p:cNvSpPr/>
          <p:nvPr/>
        </p:nvSpPr>
        <p:spPr>
          <a:xfrm>
            <a:off x="6355080" y="1600200"/>
            <a:ext cx="5185731" cy="4322218"/>
          </a:xfrm>
          <a:prstGeom prst="roundRect">
            <a:avLst/>
          </a:prstGeom>
          <a:solidFill>
            <a:srgbClr val="FFFFFF"/>
          </a:solidFill>
          <a:ln w="12700">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459C99D-3BAB-A915-7892-683E81C15DB5}"/>
              </a:ext>
            </a:extLst>
          </p:cNvPr>
          <p:cNvSpPr/>
          <p:nvPr/>
        </p:nvSpPr>
        <p:spPr>
          <a:xfrm>
            <a:off x="6355080" y="1600200"/>
            <a:ext cx="5166359" cy="566928"/>
          </a:xfrm>
          <a:prstGeom prst="roundRect">
            <a:avLst/>
          </a:prstGeom>
          <a:solidFill>
            <a:srgbClr val="243A5E"/>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9CC166A-FCEA-68C3-3E6B-030D4E09CC3D}"/>
              </a:ext>
            </a:extLst>
          </p:cNvPr>
          <p:cNvSpPr txBox="1"/>
          <p:nvPr/>
        </p:nvSpPr>
        <p:spPr>
          <a:xfrm>
            <a:off x="6656832" y="1792224"/>
            <a:ext cx="4480560" cy="246221"/>
          </a:xfrm>
          <a:prstGeom prst="rect">
            <a:avLst/>
          </a:prstGeom>
          <a:noFill/>
        </p:spPr>
        <p:txBody>
          <a:bodyPr vert="horz" lIns="0" tIns="0" rIns="0" bIns="0" rtlCol="0">
            <a:spAutoFit/>
          </a:bodyPr>
          <a:lstStyle/>
          <a:p>
            <a:r>
              <a:rPr lang="en-US" sz="1600" b="1">
                <a:solidFill>
                  <a:srgbClr val="FFFFFF"/>
                </a:solidFill>
                <a:latin typeface="Segoe UI" panose="020B0502040204020203" pitchFamily="34" charset="0"/>
              </a:rPr>
              <a:t>Classic experience for demo</a:t>
            </a:r>
          </a:p>
        </p:txBody>
      </p:sp>
      <p:sp>
        <p:nvSpPr>
          <p:cNvPr id="18" name="TextBox 17">
            <a:extLst>
              <a:ext uri="{FF2B5EF4-FFF2-40B4-BE49-F238E27FC236}">
                <a16:creationId xmlns:a16="http://schemas.microsoft.com/office/drawing/2014/main" id="{5AAC2C43-8996-A63C-A872-B07AE8E06012}"/>
              </a:ext>
            </a:extLst>
          </p:cNvPr>
          <p:cNvSpPr txBox="1"/>
          <p:nvPr/>
        </p:nvSpPr>
        <p:spPr>
          <a:xfrm>
            <a:off x="502920" y="6473952"/>
            <a:ext cx="3657600" cy="123111"/>
          </a:xfrm>
          <a:prstGeom prst="rect">
            <a:avLst/>
          </a:prstGeom>
          <a:noFill/>
        </p:spPr>
        <p:txBody>
          <a:bodyPr vert="horz" lIns="0" tIns="0" rIns="0" bIns="0" rtlCol="0">
            <a:spAutoFit/>
          </a:bodyPr>
          <a:lstStyle/>
          <a:p>
            <a:r>
              <a:rPr lang="en-US" sz="800">
                <a:solidFill>
                  <a:srgbClr val="6B6B6B"/>
                </a:solidFill>
                <a:latin typeface="Segoe UI" panose="020B0502040204020203" pitchFamily="34" charset="0"/>
              </a:rPr>
              <a:t>Copilot Studio 101</a:t>
            </a:r>
          </a:p>
        </p:txBody>
      </p:sp>
      <p:sp>
        <p:nvSpPr>
          <p:cNvPr id="19" name="TextBox 18">
            <a:extLst>
              <a:ext uri="{FF2B5EF4-FFF2-40B4-BE49-F238E27FC236}">
                <a16:creationId xmlns:a16="http://schemas.microsoft.com/office/drawing/2014/main" id="{6BDD5CB8-2F3D-291B-E837-71A7338A3642}"/>
              </a:ext>
            </a:extLst>
          </p:cNvPr>
          <p:cNvSpPr txBox="1"/>
          <p:nvPr/>
        </p:nvSpPr>
        <p:spPr>
          <a:xfrm>
            <a:off x="11384280" y="6473952"/>
            <a:ext cx="320040" cy="123111"/>
          </a:xfrm>
          <a:prstGeom prst="rect">
            <a:avLst/>
          </a:prstGeom>
          <a:noFill/>
        </p:spPr>
        <p:txBody>
          <a:bodyPr vert="horz" lIns="0" tIns="0" rIns="0" bIns="0" rtlCol="0">
            <a:spAutoFit/>
          </a:bodyPr>
          <a:lstStyle/>
          <a:p>
            <a:pPr algn="r"/>
            <a:r>
              <a:rPr lang="en-US" sz="800">
                <a:solidFill>
                  <a:srgbClr val="6B6B6B"/>
                </a:solidFill>
                <a:latin typeface="Segoe UI" panose="020B0502040204020203" pitchFamily="34" charset="0"/>
              </a:rPr>
              <a:t>6</a:t>
            </a:r>
          </a:p>
        </p:txBody>
      </p:sp>
      <p:pic>
        <p:nvPicPr>
          <p:cNvPr id="21" name="Picture 20">
            <a:extLst>
              <a:ext uri="{FF2B5EF4-FFF2-40B4-BE49-F238E27FC236}">
                <a16:creationId xmlns:a16="http://schemas.microsoft.com/office/drawing/2014/main" id="{803A2848-0A1C-8B3C-3480-DD4F842650D7}"/>
              </a:ext>
            </a:extLst>
          </p:cNvPr>
          <p:cNvPicPr>
            <a:picLocks noChangeAspect="1"/>
          </p:cNvPicPr>
          <p:nvPr/>
        </p:nvPicPr>
        <p:blipFill>
          <a:blip r:embed="rId3"/>
          <a:stretch>
            <a:fillRect/>
          </a:stretch>
        </p:blipFill>
        <p:spPr>
          <a:xfrm>
            <a:off x="6865620" y="2266627"/>
            <a:ext cx="4240336" cy="3312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2B5054E3-B58A-EB1F-8762-A278CF578781}"/>
              </a:ext>
            </a:extLst>
          </p:cNvPr>
          <p:cNvPicPr>
            <a:picLocks noChangeAspect="1"/>
          </p:cNvPicPr>
          <p:nvPr/>
        </p:nvPicPr>
        <p:blipFill>
          <a:blip r:embed="rId4"/>
          <a:stretch>
            <a:fillRect/>
          </a:stretch>
        </p:blipFill>
        <p:spPr>
          <a:xfrm>
            <a:off x="898014" y="2265415"/>
            <a:ext cx="4661599" cy="2714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CC924F3E-A0EC-290E-605A-D39A638BD1CA}"/>
              </a:ext>
            </a:extLst>
          </p:cNvPr>
          <p:cNvSpPr txBox="1"/>
          <p:nvPr/>
        </p:nvSpPr>
        <p:spPr>
          <a:xfrm>
            <a:off x="11384280" y="6473952"/>
            <a:ext cx="320040" cy="123111"/>
          </a:xfrm>
          <a:prstGeom prst="rect">
            <a:avLst/>
          </a:prstGeom>
          <a:noFill/>
        </p:spPr>
        <p:txBody>
          <a:bodyPr vert="horz" lIns="0" tIns="0" rIns="0" bIns="0" rtlCol="0">
            <a:spAutoFit/>
          </a:bodyPr>
          <a:lstStyle/>
          <a:p>
            <a:pPr algn="r"/>
            <a:r>
              <a:rPr lang="en-US" sz="800">
                <a:solidFill>
                  <a:srgbClr val="6B6B6B"/>
                </a:solidFill>
                <a:latin typeface="Segoe UI" panose="020B0502040204020203" pitchFamily="34" charset="0"/>
              </a:rPr>
              <a:t>6</a:t>
            </a:r>
          </a:p>
        </p:txBody>
      </p:sp>
    </p:spTree>
    <p:extLst>
      <p:ext uri="{BB962C8B-B14F-4D97-AF65-F5344CB8AC3E}">
        <p14:creationId xmlns:p14="http://schemas.microsoft.com/office/powerpoint/2010/main" val="3213892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3A5E"/>
        </a:solidFill>
        <a:effectLst/>
      </p:bgPr>
    </p:bg>
    <p:spTree>
      <p:nvGrpSpPr>
        <p:cNvPr id="1" name="">
          <a:extLst>
            <a:ext uri="{FF2B5EF4-FFF2-40B4-BE49-F238E27FC236}">
              <a16:creationId xmlns:a16="http://schemas.microsoft.com/office/drawing/2014/main" id="{932D1715-5C2E-93CD-1A6B-E0AA81A960D2}"/>
            </a:ext>
          </a:extLst>
        </p:cNvPr>
        <p:cNvGrpSpPr/>
        <p:nvPr/>
      </p:nvGrpSpPr>
      <p:grpSpPr>
        <a:xfrm>
          <a:off x="0" y="0"/>
          <a:ext cx="0" cy="0"/>
          <a:chOff x="0" y="0"/>
          <a:chExt cx="0" cy="0"/>
        </a:xfrm>
      </p:grpSpPr>
      <p:sp>
        <p:nvSpPr>
          <p:cNvPr id="35" name="Title 7">
            <a:extLst>
              <a:ext uri="{FF2B5EF4-FFF2-40B4-BE49-F238E27FC236}">
                <a16:creationId xmlns:a16="http://schemas.microsoft.com/office/drawing/2014/main" id="{3D6F0915-8F9D-4253-B758-6F281DAE8E66}"/>
              </a:ext>
            </a:extLst>
          </p:cNvPr>
          <p:cNvSpPr txBox="1">
            <a:spLocks/>
          </p:cNvSpPr>
          <p:nvPr/>
        </p:nvSpPr>
        <p:spPr>
          <a:xfrm>
            <a:off x="586580" y="332503"/>
            <a:ext cx="11018837" cy="55403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Segoe Sans Display Semibold"/>
                <a:cs typeface="Segoe Sans Display Semibold"/>
              </a:rPr>
              <a:t>Thank You</a:t>
            </a:r>
          </a:p>
        </p:txBody>
      </p:sp>
      <p:sp>
        <p:nvSpPr>
          <p:cNvPr id="37" name="Content Placeholder 2">
            <a:extLst>
              <a:ext uri="{FF2B5EF4-FFF2-40B4-BE49-F238E27FC236}">
                <a16:creationId xmlns:a16="http://schemas.microsoft.com/office/drawing/2014/main" id="{43EBB91E-22E0-B0D8-2FAE-30B55BB64192}"/>
              </a:ext>
              <a:ext uri="{C183D7F6-B498-43B3-948B-1728B52AA6E4}">
                <adec:decorative xmlns:adec="http://schemas.microsoft.com/office/drawing/2017/decorative" val="1"/>
              </a:ext>
            </a:extLst>
          </p:cNvPr>
          <p:cNvSpPr txBox="1">
            <a:spLocks/>
          </p:cNvSpPr>
          <p:nvPr/>
        </p:nvSpPr>
        <p:spPr>
          <a:xfrm>
            <a:off x="382772" y="1756586"/>
            <a:ext cx="10515600" cy="4352925"/>
          </a:xfrm>
          <a:prstGeom prst="rect">
            <a:avLst/>
          </a:prstGeom>
        </p:spPr>
        <p:txBody>
          <a:bodyPr vert="horz" wrap="square" lIns="0" tIns="0" rIns="0" bIns="0" rtlCol="0">
            <a:no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endParaRPr kumimoji="0" lang="en-US" sz="18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18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 </a:t>
            </a:r>
          </a:p>
        </p:txBody>
      </p:sp>
      <p:grpSp>
        <p:nvGrpSpPr>
          <p:cNvPr id="42" name="Group 41">
            <a:extLst>
              <a:ext uri="{FF2B5EF4-FFF2-40B4-BE49-F238E27FC236}">
                <a16:creationId xmlns:a16="http://schemas.microsoft.com/office/drawing/2014/main" id="{98819045-0A59-E7FD-564B-8D251C7ED06C}"/>
              </a:ext>
            </a:extLst>
          </p:cNvPr>
          <p:cNvGrpSpPr/>
          <p:nvPr/>
        </p:nvGrpSpPr>
        <p:grpSpPr>
          <a:xfrm>
            <a:off x="3273132" y="1678683"/>
            <a:ext cx="4428056" cy="3943573"/>
            <a:chOff x="3400132" y="2256533"/>
            <a:chExt cx="4428056" cy="3943573"/>
          </a:xfrm>
        </p:grpSpPr>
        <p:sp>
          <p:nvSpPr>
            <p:cNvPr id="39" name="Rectangle: Rounded Corners 38">
              <a:extLst>
                <a:ext uri="{FF2B5EF4-FFF2-40B4-BE49-F238E27FC236}">
                  <a16:creationId xmlns:a16="http://schemas.microsoft.com/office/drawing/2014/main" id="{D317E831-E252-BFC4-CF4F-75203A471BC3}"/>
                </a:ext>
              </a:extLst>
            </p:cNvPr>
            <p:cNvSpPr>
              <a:spLocks/>
            </p:cNvSpPr>
            <p:nvPr/>
          </p:nvSpPr>
          <p:spPr>
            <a:xfrm>
              <a:off x="3400132" y="2256533"/>
              <a:ext cx="4428056" cy="3943573"/>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3A6F6D3-05A1-00BA-9840-69070DEE912B}"/>
                </a:ext>
              </a:extLst>
            </p:cNvPr>
            <p:cNvSpPr txBox="1">
              <a:spLocks/>
            </p:cNvSpPr>
            <p:nvPr/>
          </p:nvSpPr>
          <p:spPr>
            <a:xfrm>
              <a:off x="3753955" y="2451471"/>
              <a:ext cx="3720408" cy="646331"/>
            </a:xfrm>
            <a:prstGeom prst="rect">
              <a:avLst/>
            </a:prstGeom>
            <a:noFill/>
          </p:spPr>
          <p:txBody>
            <a:bodyPr wrap="square" lIns="91440" tIns="45720" rIns="91440" bIns="45720" rtlCol="0" anchor="t">
              <a:spAutoFit/>
            </a:bodyPr>
            <a:lstStyle/>
            <a:p>
              <a:pPr algn="ctr"/>
              <a:r>
                <a:rPr lang="en-US" b="1">
                  <a:solidFill>
                    <a:schemeClr val="bg1"/>
                  </a:solidFill>
                </a:rPr>
                <a:t>Agent Mastery Series Feedback</a:t>
              </a:r>
            </a:p>
            <a:p>
              <a:pPr algn="ctr"/>
              <a:r>
                <a:rPr lang="en-US" b="1">
                  <a:solidFill>
                    <a:schemeClr val="bg1"/>
                  </a:solidFill>
                </a:rPr>
                <a:t>June 23rd</a:t>
              </a:r>
            </a:p>
          </p:txBody>
        </p:sp>
        <p:pic>
          <p:nvPicPr>
            <p:cNvPr id="41" name="Picture 40" descr="QR code">
              <a:extLst>
                <a:ext uri="{FF2B5EF4-FFF2-40B4-BE49-F238E27FC236}">
                  <a16:creationId xmlns:a16="http://schemas.microsoft.com/office/drawing/2014/main" id="{8EAC143A-B0F4-0880-7AB0-E3AD5E4077E7}"/>
                </a:ext>
              </a:extLst>
            </p:cNvPr>
            <p:cNvPicPr>
              <a:picLocks noChangeAspect="1"/>
            </p:cNvPicPr>
            <p:nvPr/>
          </p:nvPicPr>
          <p:blipFill>
            <a:blip r:embed="rId3"/>
            <a:stretch>
              <a:fillRect/>
            </a:stretch>
          </p:blipFill>
          <p:spPr>
            <a:xfrm>
              <a:off x="4487862" y="3214837"/>
              <a:ext cx="2252595" cy="2252595"/>
            </a:xfrm>
            <a:prstGeom prst="rect">
              <a:avLst/>
            </a:prstGeom>
          </p:spPr>
        </p:pic>
      </p:grpSp>
      <p:sp>
        <p:nvSpPr>
          <p:cNvPr id="44" name="TextBox 43">
            <a:extLst>
              <a:ext uri="{FF2B5EF4-FFF2-40B4-BE49-F238E27FC236}">
                <a16:creationId xmlns:a16="http://schemas.microsoft.com/office/drawing/2014/main" id="{7E4DEB34-3062-C859-1C1C-547F5B879B2F}"/>
              </a:ext>
            </a:extLst>
          </p:cNvPr>
          <p:cNvSpPr txBox="1"/>
          <p:nvPr/>
        </p:nvSpPr>
        <p:spPr>
          <a:xfrm>
            <a:off x="3400165" y="5739291"/>
            <a:ext cx="4173988" cy="341632"/>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Segoe UI"/>
                <a:cs typeface="Segoe UI"/>
                <a:hlinkClick r:id="rId4">
                  <a:extLst>
                    <a:ext uri="{A12FA001-AC4F-418D-AE19-62706E023703}">
                      <ahyp:hlinkClr xmlns:ahyp="http://schemas.microsoft.com/office/drawing/2018/hyperlinkcolor" val="tx"/>
                    </a:ext>
                  </a:extLst>
                </a:hlinkClick>
              </a:rPr>
              <a:t>Link to complete feedback survey </a:t>
            </a:r>
            <a:r>
              <a:rPr lang="en-US">
                <a:solidFill>
                  <a:schemeClr val="bg1"/>
                </a:solidFill>
                <a:latin typeface="Segoe UI"/>
                <a:cs typeface="Segoe UI"/>
                <a:hlinkClick r:id="rId4">
                  <a:extLst>
                    <a:ext uri="{A12FA001-AC4F-418D-AE19-62706E023703}">
                      <ahyp:hlinkClr xmlns:ahyp="http://schemas.microsoft.com/office/drawing/2018/hyperlinkcolor" val="tx"/>
                    </a:ext>
                  </a:extLst>
                </a:hlinkClick>
              </a:rPr>
              <a:t>HERE</a:t>
            </a:r>
            <a:r>
              <a:rPr kumimoji="0" lang="en-US" sz="1800" b="1" i="0" u="none" strike="noStrike" kern="1200" cap="none" spc="0" normalizeH="0" baseline="0" noProof="0">
                <a:ln>
                  <a:noFill/>
                </a:ln>
                <a:solidFill>
                  <a:srgbClr val="000000"/>
                </a:solidFill>
                <a:effectLst/>
                <a:uLnTx/>
                <a:uFillTx/>
                <a:latin typeface="Segoe UI"/>
                <a:cs typeface="Segoe UI"/>
                <a:hlinkClick r:id="rId4">
                  <a:extLst>
                    <a:ext uri="{A12FA001-AC4F-418D-AE19-62706E023703}">
                      <ahyp:hlinkClr xmlns:ahyp="http://schemas.microsoft.com/office/drawing/2018/hyperlinkcolor" val="tx"/>
                    </a:ext>
                  </a:extLst>
                </a:hlinkClick>
              </a:rPr>
              <a:t> </a:t>
            </a:r>
            <a:endParaRPr lang="en-US" sz="1800" b="0" i="0" u="none" strike="noStrike" kern="1200" cap="none" spc="0" normalizeH="0" baseline="0" noProof="0">
              <a:ln>
                <a:noFill/>
              </a:ln>
              <a:solidFill>
                <a:srgbClr val="000000"/>
              </a:solidFill>
              <a:effectLst/>
              <a:uLnTx/>
              <a:uFillTx/>
              <a:latin typeface="Segoe UI"/>
              <a:cs typeface="Segoe UI"/>
            </a:endParaRPr>
          </a:p>
        </p:txBody>
      </p:sp>
    </p:spTree>
    <p:extLst>
      <p:ext uri="{BB962C8B-B14F-4D97-AF65-F5344CB8AC3E}">
        <p14:creationId xmlns:p14="http://schemas.microsoft.com/office/powerpoint/2010/main" val="2140835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DF12-268B-4B44-9BC0-70BFC916BE1E}"/>
              </a:ext>
            </a:extLst>
          </p:cNvPr>
          <p:cNvSpPr>
            <a:spLocks noGrp="1"/>
          </p:cNvSpPr>
          <p:nvPr>
            <p:ph type="title" idx="4294967295"/>
          </p:nvPr>
        </p:nvSpPr>
        <p:spPr>
          <a:xfrm>
            <a:off x="409575" y="342900"/>
            <a:ext cx="11017250" cy="1108075"/>
          </a:xfrm>
        </p:spPr>
        <p:txBody>
          <a:bodyPr>
            <a:normAutofit fontScale="90000"/>
          </a:bodyPr>
          <a:lstStyle/>
          <a:p>
            <a:r>
              <a:rPr lang="en-US" sz="4000" noProof="0">
                <a:solidFill>
                  <a:srgbClr val="000000"/>
                </a:solidFill>
                <a:latin typeface="Segoe Sans Display Semibold"/>
                <a:cs typeface="Segoe Sans Display Semibold"/>
                <a:hlinkClick r:id="rId3"/>
              </a:rPr>
              <a:t>Microsoft Digital Event Code of Conduct</a:t>
            </a:r>
            <a:br>
              <a:rPr lang="en-US" noProof="0"/>
            </a:br>
            <a:endParaRPr lang="en-US" noProof="0"/>
          </a:p>
        </p:txBody>
      </p:sp>
      <p:pic>
        <p:nvPicPr>
          <p:cNvPr id="5" name="Content Placeholder 4">
            <a:extLst>
              <a:ext uri="{FF2B5EF4-FFF2-40B4-BE49-F238E27FC236}">
                <a16:creationId xmlns:a16="http://schemas.microsoft.com/office/drawing/2014/main" id="{A190096E-CB29-41D7-8FB3-530E7971AF25}"/>
              </a:ext>
              <a:ext uri="{C183D7F6-B498-43B3-948B-1728B52AA6E4}">
                <adec:decorative xmlns:adec="http://schemas.microsoft.com/office/drawing/2017/decorative" val="1"/>
              </a:ext>
            </a:extLst>
          </p:cNvPr>
          <p:cNvPicPr>
            <a:picLocks noGrp="1" noChangeAspect="1"/>
          </p:cNvPicPr>
          <p:nvPr>
            <p:ph idx="4294967295"/>
          </p:nvPr>
        </p:nvPicPr>
        <p:blipFill>
          <a:blip r:embed="rId4"/>
          <a:stretch>
            <a:fillRect/>
          </a:stretch>
        </p:blipFill>
        <p:spPr>
          <a:xfrm>
            <a:off x="409575" y="2030412"/>
            <a:ext cx="11626850" cy="2797175"/>
          </a:xfrm>
        </p:spPr>
      </p:pic>
    </p:spTree>
    <p:extLst>
      <p:ext uri="{BB962C8B-B14F-4D97-AF65-F5344CB8AC3E}">
        <p14:creationId xmlns:p14="http://schemas.microsoft.com/office/powerpoint/2010/main" val="29293811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22657-C344-25B1-BF25-60E732AE89DC}"/>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C38F02A7-4436-E53C-9B2C-B24CFED9ECD3}"/>
              </a:ext>
            </a:extLst>
          </p:cNvPr>
          <p:cNvSpPr>
            <a:spLocks noGrp="1"/>
          </p:cNvSpPr>
          <p:nvPr>
            <p:ph type="body" sz="quarter" idx="4294967295"/>
          </p:nvPr>
        </p:nvSpPr>
        <p:spPr>
          <a:xfrm>
            <a:off x="7146744" y="566095"/>
            <a:ext cx="4640034" cy="6089300"/>
          </a:xfrm>
          <a:prstGeom prst="rect">
            <a:avLst/>
          </a:prstGeom>
        </p:spPr>
        <p:txBody>
          <a:bodyPr vert="horz" lIns="91440" tIns="45720" rIns="91440" bIns="45720" rtlCol="0" anchor="t">
            <a:normAutofit fontScale="92500" lnSpcReduction="10000"/>
          </a:bodyPr>
          <a:lstStyle/>
          <a:p>
            <a:pPr marL="0" indent="0">
              <a:buNone/>
            </a:pPr>
            <a:r>
              <a:rPr lang="en-US">
                <a:latin typeface="Segoe UI (Body)"/>
                <a:cs typeface="Segoe UI"/>
              </a:rPr>
              <a:t>	</a:t>
            </a:r>
          </a:p>
          <a:p>
            <a:pPr marL="457200" lvl="1" indent="0">
              <a:buNone/>
            </a:pPr>
            <a:r>
              <a:rPr lang="en-US" b="1">
                <a:solidFill>
                  <a:srgbClr val="000000"/>
                </a:solidFill>
                <a:latin typeface="Segoe UI (Body)"/>
                <a:cs typeface="Segoe UI"/>
              </a:rPr>
              <a:t>Close Captioning (on/off)</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ea typeface="+mn-ea"/>
                <a:cs typeface="+mn-cs"/>
              </a:rPr>
              <a:t>Select </a:t>
            </a:r>
            <a:r>
              <a:rPr kumimoji="0" lang="en-US" sz="2400" b="0" i="1" u="none" strike="noStrike" kern="1200" cap="none" spc="0" normalizeH="0" baseline="0" noProof="0">
                <a:ln>
                  <a:noFill/>
                </a:ln>
                <a:solidFill>
                  <a:srgbClr val="000000"/>
                </a:solidFill>
                <a:effectLst/>
                <a:uLnTx/>
                <a:uFillTx/>
                <a:ea typeface="+mn-ea"/>
                <a:cs typeface="+mn-cs"/>
              </a:rPr>
              <a:t>More </a:t>
            </a:r>
            <a:r>
              <a:rPr kumimoji="0" lang="en-US" sz="2400" b="0" i="0" u="none" strike="noStrike" kern="1200" cap="none" spc="0" normalizeH="0" baseline="0" noProof="0">
                <a:ln>
                  <a:noFill/>
                </a:ln>
                <a:solidFill>
                  <a:srgbClr val="000000"/>
                </a:solidFill>
                <a:effectLst/>
                <a:uLnTx/>
                <a:uFillTx/>
                <a:ea typeface="+mn-ea"/>
                <a:cs typeface="+mn-cs"/>
              </a:rPr>
              <a:t>&gt; </a:t>
            </a:r>
            <a:r>
              <a:rPr kumimoji="0" lang="en-US" sz="2400" b="0" i="1" u="none" strike="noStrike" kern="1200" cap="none" spc="0" normalizeH="0" baseline="0" noProof="0">
                <a:ln>
                  <a:noFill/>
                </a:ln>
                <a:solidFill>
                  <a:srgbClr val="000000"/>
                </a:solidFill>
                <a:effectLst/>
                <a:uLnTx/>
                <a:uFillTx/>
                <a:ea typeface="+mn-ea"/>
                <a:cs typeface="+mn-cs"/>
              </a:rPr>
              <a:t>Language and speech</a:t>
            </a:r>
            <a:r>
              <a:rPr kumimoji="0" lang="en-US" sz="2400" b="0" i="0" u="none" strike="noStrike" kern="1200" cap="none" spc="0" normalizeH="0" baseline="0" noProof="0">
                <a:ln>
                  <a:noFill/>
                </a:ln>
                <a:solidFill>
                  <a:srgbClr val="000000"/>
                </a:solidFill>
                <a:effectLst/>
                <a:uLnTx/>
                <a:uFillTx/>
                <a:ea typeface="+mn-ea"/>
                <a:cs typeface="+mn-cs"/>
              </a:rPr>
              <a:t> &gt; </a:t>
            </a:r>
            <a:endParaRPr lang="en-US" sz="2400" b="0" i="0" u="none" strike="noStrike" kern="1200" cap="none" spc="0" normalizeH="0" baseline="0" noProof="0">
              <a:ln>
                <a:noFill/>
              </a:ln>
              <a:solidFill>
                <a:srgbClr val="000000"/>
              </a:solidFill>
              <a:effectLst/>
              <a:uLnTx/>
              <a:uFillTx/>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0000"/>
                </a:solidFill>
                <a:effectLst/>
                <a:uLnTx/>
                <a:uFillTx/>
                <a:ea typeface="+mn-ea"/>
                <a:cs typeface="+mn-cs"/>
              </a:rPr>
              <a:t>Turn on (off) live captions</a:t>
            </a:r>
            <a:endParaRPr lang="en-US" sz="2400" b="0" i="1" u="none" strike="noStrike" kern="1200" cap="none" spc="0" normalizeH="0" baseline="0" noProof="0">
              <a:ln>
                <a:noFill/>
              </a:ln>
              <a:solidFill>
                <a:srgbClr val="000000"/>
              </a:solidFill>
              <a:effectLst/>
              <a:uLnTx/>
              <a:uFillTx/>
            </a:endParaRPr>
          </a:p>
          <a:p>
            <a:pPr marL="457200" lvl="1" indent="0">
              <a:buNone/>
            </a:pPr>
            <a:endParaRPr lang="en-US">
              <a:solidFill>
                <a:srgbClr val="000000"/>
              </a:solidFill>
              <a:latin typeface="Segoe UI (Body)"/>
              <a:cs typeface="Segoe UI" panose="020B0502040204020203" pitchFamily="34" charset="0"/>
            </a:endParaRPr>
          </a:p>
          <a:p>
            <a:pPr marL="457200" lvl="1" indent="0">
              <a:buNone/>
            </a:pPr>
            <a:r>
              <a:rPr lang="en-US" b="1">
                <a:solidFill>
                  <a:srgbClr val="000000"/>
                </a:solidFill>
                <a:latin typeface="Segoe UI (Body)"/>
                <a:cs typeface="Segoe UI"/>
              </a:rPr>
              <a:t>Enlarge Content to your screen</a:t>
            </a:r>
          </a:p>
          <a:p>
            <a:pPr marL="46609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Segoe UI"/>
                <a:ea typeface="+mn-ea"/>
                <a:cs typeface="+mn-cs"/>
              </a:rPr>
              <a:t>Press </a:t>
            </a:r>
            <a:r>
              <a:rPr kumimoji="0" lang="en-US" sz="2400" b="0" i="1" u="none" strike="noStrike" kern="1200" cap="none" spc="0" normalizeH="0" baseline="0" noProof="0">
                <a:ln>
                  <a:noFill/>
                </a:ln>
                <a:solidFill>
                  <a:srgbClr val="000000"/>
                </a:solidFill>
                <a:effectLst/>
                <a:uLnTx/>
                <a:uFillTx/>
                <a:latin typeface="Segoe Sans Display"/>
                <a:ea typeface="+mn-ea"/>
                <a:cs typeface="+mn-cs"/>
              </a:rPr>
              <a:t>Windows logo Key</a:t>
            </a:r>
            <a:r>
              <a:rPr kumimoji="0" lang="en-US" sz="2400" b="0" i="0" u="none" strike="noStrike" kern="1200" cap="none" spc="0" normalizeH="0" baseline="0" noProof="0">
                <a:ln>
                  <a:noFill/>
                </a:ln>
                <a:solidFill>
                  <a:srgbClr val="000000"/>
                </a:solidFill>
                <a:effectLst/>
                <a:uLnTx/>
                <a:uFillTx/>
                <a:latin typeface="Segoe Sans Display"/>
                <a:ea typeface="+mn-ea"/>
                <a:cs typeface="+mn-cs"/>
              </a:rPr>
              <a:t> and (</a:t>
            </a:r>
            <a:r>
              <a:rPr kumimoji="0" lang="en-US" sz="2400" b="0" i="1" u="none" strike="noStrike" kern="1200" cap="none" spc="0" normalizeH="0" baseline="0" noProof="0">
                <a:ln>
                  <a:noFill/>
                </a:ln>
                <a:solidFill>
                  <a:srgbClr val="000000"/>
                </a:solidFill>
                <a:effectLst/>
                <a:uLnTx/>
                <a:uFillTx/>
                <a:latin typeface="Segoe Sans Display"/>
                <a:ea typeface="+mn-ea"/>
                <a:cs typeface="+mn-cs"/>
              </a:rPr>
              <a:t>+</a:t>
            </a:r>
            <a:r>
              <a:rPr kumimoji="0" lang="en-US" sz="2400" b="0" i="0" u="none" strike="noStrike" kern="1200" cap="none" spc="0" normalizeH="0" baseline="0" noProof="0">
                <a:ln>
                  <a:noFill/>
                </a:ln>
                <a:solidFill>
                  <a:srgbClr val="000000"/>
                </a:solidFill>
                <a:effectLst/>
                <a:uLnTx/>
                <a:uFillTx/>
                <a:latin typeface="Segoe Sans Display"/>
                <a:ea typeface="+mn-ea"/>
                <a:cs typeface="+mn-cs"/>
              </a:rPr>
              <a:t>) to zoom in</a:t>
            </a:r>
            <a:endParaRPr lang="en-US" sz="2400" b="0" i="0" u="none" strike="noStrike" kern="1200" cap="none" spc="0" normalizeH="0" baseline="0" noProof="0">
              <a:ln>
                <a:noFill/>
              </a:ln>
              <a:solidFill>
                <a:srgbClr val="000000"/>
              </a:solidFill>
              <a:effectLst/>
              <a:uLnTx/>
              <a:uFillTx/>
              <a:latin typeface="Segoe Sans Display"/>
              <a:cs typeface="Segoe Sans Display"/>
            </a:endParaRPr>
          </a:p>
          <a:p>
            <a:pPr marL="46609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Segoe Sans Display_EmbeddedFont"/>
                <a:ea typeface="+mn-ea"/>
                <a:cs typeface="+mn-cs"/>
              </a:rPr>
              <a:t>Press </a:t>
            </a:r>
            <a:r>
              <a:rPr kumimoji="0" lang="en-US" sz="2400" b="0" i="1" u="none" strike="noStrike" kern="1200" cap="none" spc="0" normalizeH="0" baseline="0" noProof="0">
                <a:ln>
                  <a:noFill/>
                </a:ln>
                <a:solidFill>
                  <a:srgbClr val="000000"/>
                </a:solidFill>
                <a:effectLst/>
                <a:uLnTx/>
                <a:uFillTx/>
                <a:latin typeface="Segoe Sans Display_EmbeddedFont"/>
                <a:ea typeface="+mn-ea"/>
                <a:cs typeface="+mn-cs"/>
              </a:rPr>
              <a:t>Windows logo Key</a:t>
            </a:r>
            <a:r>
              <a:rPr kumimoji="0" lang="en-US" sz="2400" b="0" i="0" u="none" strike="noStrike" kern="1200" cap="none" spc="0" normalizeH="0" baseline="0" noProof="0">
                <a:ln>
                  <a:noFill/>
                </a:ln>
                <a:solidFill>
                  <a:srgbClr val="000000"/>
                </a:solidFill>
                <a:effectLst/>
                <a:uLnTx/>
                <a:uFillTx/>
                <a:latin typeface="Segoe Sans Display_EmbeddedFont"/>
                <a:ea typeface="+mn-ea"/>
                <a:cs typeface="+mn-cs"/>
              </a:rPr>
              <a:t> and (</a:t>
            </a:r>
            <a:r>
              <a:rPr kumimoji="0" lang="en-US" sz="2400" b="0" i="1" u="none" strike="noStrike" kern="1200" cap="none" spc="0" normalizeH="0" baseline="0" noProof="0">
                <a:ln>
                  <a:noFill/>
                </a:ln>
                <a:solidFill>
                  <a:srgbClr val="000000"/>
                </a:solidFill>
                <a:effectLst/>
                <a:uLnTx/>
                <a:uFillTx/>
                <a:latin typeface="Segoe Sans Display_EmbeddedFont"/>
                <a:ea typeface="+mn-ea"/>
                <a:cs typeface="+mn-cs"/>
              </a:rPr>
              <a:t>Esc</a:t>
            </a:r>
            <a:r>
              <a:rPr kumimoji="0" lang="en-US" sz="2400" b="0" i="0" u="none" strike="noStrike" kern="1200" cap="none" spc="0" normalizeH="0" baseline="0" noProof="0">
                <a:ln>
                  <a:noFill/>
                </a:ln>
                <a:solidFill>
                  <a:srgbClr val="000000"/>
                </a:solidFill>
                <a:effectLst/>
                <a:uLnTx/>
                <a:uFillTx/>
                <a:latin typeface="Segoe Sans Display_EmbeddedFont"/>
                <a:ea typeface="+mn-ea"/>
                <a:cs typeface="+mn-cs"/>
              </a:rPr>
              <a:t>) to zoom out</a:t>
            </a:r>
            <a:endParaRPr lang="en-US" sz="2400" b="0" i="0" u="none" strike="noStrike" kern="1200" cap="none" spc="0" normalizeH="0" baseline="0" noProof="0">
              <a:ln>
                <a:noFill/>
              </a:ln>
              <a:solidFill>
                <a:srgbClr val="000000"/>
              </a:solidFill>
              <a:effectLst/>
              <a:uLnTx/>
              <a:uFillTx/>
              <a:latin typeface="Segoe UI"/>
              <a:cs typeface="Segoe UI"/>
            </a:endParaRPr>
          </a:p>
          <a:p>
            <a:pPr marL="457200" lvl="1" indent="0">
              <a:buNone/>
            </a:pPr>
            <a:endParaRPr lang="en-US">
              <a:solidFill>
                <a:srgbClr val="000000"/>
              </a:solidFill>
              <a:latin typeface="Segoe UI (Body)"/>
              <a:cs typeface="Segoe UI" panose="020B0502040204020203" pitchFamily="34" charset="0"/>
            </a:endParaRPr>
          </a:p>
          <a:p>
            <a:pPr marL="457200" lvl="1" indent="0">
              <a:buNone/>
            </a:pPr>
            <a:r>
              <a:rPr lang="en-US" b="1">
                <a:solidFill>
                  <a:srgbClr val="000000"/>
                </a:solidFill>
                <a:latin typeface="Segoe UI (Body)"/>
                <a:cs typeface="Segoe UI"/>
              </a:rPr>
              <a:t>High contrast view</a:t>
            </a:r>
          </a:p>
          <a:p>
            <a:pPr marL="466090" marR="0" lvl="1"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Sans Display_EmbeddedFont"/>
                <a:ea typeface="+mn-ea"/>
                <a:cs typeface="+mn-cs"/>
              </a:rPr>
              <a:t>Select </a:t>
            </a:r>
            <a:r>
              <a:rPr kumimoji="0" lang="en-US" sz="2000" b="0" i="1" u="none" strike="noStrike" kern="1200" cap="none" spc="0" normalizeH="0" baseline="0" noProof="0">
                <a:ln>
                  <a:noFill/>
                </a:ln>
                <a:solidFill>
                  <a:srgbClr val="000000"/>
                </a:solidFill>
                <a:effectLst/>
                <a:uLnTx/>
                <a:uFillTx/>
                <a:latin typeface="Segoe Sans Display_EmbeddedFont"/>
                <a:ea typeface="+mn-ea"/>
                <a:cs typeface="+mn-cs"/>
              </a:rPr>
              <a:t>Settings &gt; Appearance and accessibility</a:t>
            </a:r>
            <a:endParaRPr lang="en-US" sz="2000" b="0" i="1" u="none" strike="noStrike" kern="1200" cap="none" spc="0" normalizeH="0" baseline="0" noProof="0">
              <a:ln>
                <a:noFill/>
              </a:ln>
              <a:solidFill>
                <a:srgbClr val="000000"/>
              </a:solidFill>
              <a:effectLst/>
              <a:uLnTx/>
              <a:uFillTx/>
              <a:latin typeface="Segoe Sans Display_EmbeddedFont"/>
            </a:endParaRPr>
          </a:p>
          <a:p>
            <a:pPr marL="466090" marR="0" lvl="1"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srgbClr val="000000"/>
                </a:solidFill>
                <a:effectLst/>
                <a:uLnTx/>
                <a:uFillTx/>
                <a:latin typeface="Segoe Sans Display_EmbeddedFont"/>
                <a:ea typeface="+mn-ea"/>
                <a:cs typeface="+mn-cs"/>
              </a:rPr>
              <a:t>Under Theme choose High contrast.</a:t>
            </a:r>
            <a:endParaRPr lang="en-US" sz="2000" b="0" i="1" u="none" strike="noStrike" kern="1200" cap="none" spc="0" normalizeH="0" baseline="0" noProof="0">
              <a:ln>
                <a:noFill/>
              </a:ln>
              <a:solidFill>
                <a:srgbClr val="000000"/>
              </a:solidFill>
              <a:effectLst/>
              <a:uLnTx/>
              <a:uFillTx/>
              <a:latin typeface="Segoe Sans Display_EmbeddedFont"/>
            </a:endParaRPr>
          </a:p>
          <a:p>
            <a:pPr marL="0" indent="0">
              <a:buNone/>
            </a:pPr>
            <a:r>
              <a:rPr lang="en-US">
                <a:latin typeface="Segoe UI (Body)"/>
                <a:cs typeface="Segoe UI"/>
              </a:rPr>
              <a:t>	</a:t>
            </a:r>
          </a:p>
          <a:p>
            <a:pPr marL="0" indent="0">
              <a:buNone/>
            </a:pPr>
            <a:endParaRPr lang="en-US">
              <a:latin typeface="Segoe UI (Body)"/>
              <a:cs typeface="Segoe UI" panose="020B0502040204020203" pitchFamily="34" charset="0"/>
            </a:endParaRPr>
          </a:p>
          <a:p>
            <a:pPr marL="0" indent="0">
              <a:buNone/>
            </a:pPr>
            <a:endParaRPr lang="en-US">
              <a:latin typeface="Segoe UI (Body)"/>
              <a:cs typeface="Segoe UI" panose="020B0502040204020203" pitchFamily="34" charset="0"/>
            </a:endParaRPr>
          </a:p>
        </p:txBody>
      </p:sp>
      <p:sp>
        <p:nvSpPr>
          <p:cNvPr id="6" name="Freeform: Shape 5">
            <a:extLst>
              <a:ext uri="{FF2B5EF4-FFF2-40B4-BE49-F238E27FC236}">
                <a16:creationId xmlns:a16="http://schemas.microsoft.com/office/drawing/2014/main" id="{32C4CFC6-AC84-F0E7-3AC8-10AA8B35510A}"/>
              </a:ext>
              <a:ext uri="{C183D7F6-B498-43B3-948B-1728B52AA6E4}">
                <adec:decorative xmlns:adec="http://schemas.microsoft.com/office/drawing/2017/decorative" val="1"/>
              </a:ext>
            </a:extLst>
          </p:cNvPr>
          <p:cNvSpPr>
            <a:spLocks/>
          </p:cNvSpPr>
          <p:nvPr/>
        </p:nvSpPr>
        <p:spPr bwMode="auto">
          <a:xfrm>
            <a:off x="4959927" y="2078181"/>
            <a:ext cx="517237" cy="480291"/>
          </a:xfrm>
          <a:custGeom>
            <a:avLst/>
            <a:gdLst>
              <a:gd name="connsiteX0" fmla="*/ 685801 w 1371600"/>
              <a:gd name="connsiteY0" fmla="*/ 0 h 1371600"/>
              <a:gd name="connsiteX1" fmla="*/ 1357668 w 1371600"/>
              <a:gd name="connsiteY1" fmla="*/ 547587 h 1371600"/>
              <a:gd name="connsiteX2" fmla="*/ 1371302 w 1371600"/>
              <a:gd name="connsiteY2" fmla="*/ 682827 h 1371600"/>
              <a:gd name="connsiteX3" fmla="*/ 1371301 w 1371600"/>
              <a:gd name="connsiteY3" fmla="*/ 682827 h 1371600"/>
              <a:gd name="connsiteX4" fmla="*/ 1371600 w 1371600"/>
              <a:gd name="connsiteY4" fmla="*/ 685800 h 1371600"/>
              <a:gd name="connsiteX5" fmla="*/ 685800 w 1371600"/>
              <a:gd name="connsiteY5" fmla="*/ 1371600 h 1371600"/>
              <a:gd name="connsiteX6" fmla="*/ 0 w 1371600"/>
              <a:gd name="connsiteY6" fmla="*/ 685800 h 1371600"/>
              <a:gd name="connsiteX7" fmla="*/ 300 w 1371600"/>
              <a:gd name="connsiteY7" fmla="*/ 682827 h 1371600"/>
              <a:gd name="connsiteX8" fmla="*/ 301 w 1371600"/>
              <a:gd name="connsiteY8" fmla="*/ 682827 h 1371600"/>
              <a:gd name="connsiteX9" fmla="*/ 13934 w 1371600"/>
              <a:gd name="connsiteY9" fmla="*/ 547587 h 1371600"/>
              <a:gd name="connsiteX10" fmla="*/ 685801 w 1371600"/>
              <a:gd name="connsiteY10"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371600">
                <a:moveTo>
                  <a:pt x="685801" y="0"/>
                </a:moveTo>
                <a:cubicBezTo>
                  <a:pt x="1017214" y="0"/>
                  <a:pt x="1293720" y="235080"/>
                  <a:pt x="1357668" y="547587"/>
                </a:cubicBezTo>
                <a:lnTo>
                  <a:pt x="1371302" y="682827"/>
                </a:lnTo>
                <a:lnTo>
                  <a:pt x="1371301" y="682827"/>
                </a:lnTo>
                <a:lnTo>
                  <a:pt x="1371600" y="685800"/>
                </a:lnTo>
                <a:cubicBezTo>
                  <a:pt x="1371600" y="1064557"/>
                  <a:pt x="1064557" y="1371600"/>
                  <a:pt x="685800" y="1371600"/>
                </a:cubicBezTo>
                <a:cubicBezTo>
                  <a:pt x="307043" y="1371600"/>
                  <a:pt x="0" y="1064557"/>
                  <a:pt x="0" y="685800"/>
                </a:cubicBezTo>
                <a:lnTo>
                  <a:pt x="300" y="682827"/>
                </a:lnTo>
                <a:lnTo>
                  <a:pt x="301" y="682827"/>
                </a:lnTo>
                <a:lnTo>
                  <a:pt x="13934" y="547587"/>
                </a:lnTo>
                <a:cubicBezTo>
                  <a:pt x="77883" y="235080"/>
                  <a:pt x="354389" y="0"/>
                  <a:pt x="685801" y="0"/>
                </a:cubicBezTo>
                <a:close/>
              </a:path>
            </a:pathLst>
          </a:custGeom>
          <a:no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ct val="0"/>
              </a:spcBef>
              <a:spcAft>
                <a:spcPts val="0"/>
              </a:spcAft>
              <a:buClrTx/>
              <a:buSzPct val="90000"/>
              <a:buFontTx/>
              <a:buNone/>
              <a:tabLst/>
              <a:defRPr/>
            </a:pPr>
            <a:endParaRPr kumimoji="0" lang="en-US" sz="2800" b="0" i="0" u="none" strike="noStrike" kern="1200" cap="none" spc="-80" normalizeH="0" baseline="0" noProof="0">
              <a:ln>
                <a:noFill/>
              </a:ln>
              <a:gradFill>
                <a:gsLst>
                  <a:gs pos="0">
                    <a:srgbClr val="0078D4"/>
                  </a:gs>
                  <a:gs pos="100000">
                    <a:srgbClr val="C73ECC"/>
                  </a:gs>
                </a:gsLst>
                <a:lin ang="3000000" scaled="0"/>
              </a:gradFill>
              <a:effectLst/>
              <a:uLnTx/>
              <a:uFillTx/>
              <a:latin typeface="Segoe Sans Display Semibold" pitchFamily="2" charset="0"/>
              <a:ea typeface="+mn-ea"/>
              <a:cs typeface="Segoe Sans Display Semibold" pitchFamily="2" charset="0"/>
            </a:endParaRPr>
          </a:p>
        </p:txBody>
      </p:sp>
      <p:sp>
        <p:nvSpPr>
          <p:cNvPr id="10" name="Freeform: Shape 9">
            <a:extLst>
              <a:ext uri="{FF2B5EF4-FFF2-40B4-BE49-F238E27FC236}">
                <a16:creationId xmlns:a16="http://schemas.microsoft.com/office/drawing/2014/main" id="{9C7E5F4C-C1E1-7E22-BEF1-4072F9C75D0A}"/>
              </a:ext>
              <a:ext uri="{C183D7F6-B498-43B3-948B-1728B52AA6E4}">
                <adec:decorative xmlns:adec="http://schemas.microsoft.com/office/drawing/2017/decorative" val="1"/>
              </a:ext>
            </a:extLst>
          </p:cNvPr>
          <p:cNvSpPr>
            <a:spLocks/>
          </p:cNvSpPr>
          <p:nvPr/>
        </p:nvSpPr>
        <p:spPr bwMode="auto">
          <a:xfrm>
            <a:off x="4959927" y="2654525"/>
            <a:ext cx="517237" cy="480291"/>
          </a:xfrm>
          <a:custGeom>
            <a:avLst/>
            <a:gdLst>
              <a:gd name="connsiteX0" fmla="*/ 685801 w 1371600"/>
              <a:gd name="connsiteY0" fmla="*/ 0 h 1371600"/>
              <a:gd name="connsiteX1" fmla="*/ 1357668 w 1371600"/>
              <a:gd name="connsiteY1" fmla="*/ 547587 h 1371600"/>
              <a:gd name="connsiteX2" fmla="*/ 1371302 w 1371600"/>
              <a:gd name="connsiteY2" fmla="*/ 682827 h 1371600"/>
              <a:gd name="connsiteX3" fmla="*/ 1371301 w 1371600"/>
              <a:gd name="connsiteY3" fmla="*/ 682827 h 1371600"/>
              <a:gd name="connsiteX4" fmla="*/ 1371600 w 1371600"/>
              <a:gd name="connsiteY4" fmla="*/ 685800 h 1371600"/>
              <a:gd name="connsiteX5" fmla="*/ 685800 w 1371600"/>
              <a:gd name="connsiteY5" fmla="*/ 1371600 h 1371600"/>
              <a:gd name="connsiteX6" fmla="*/ 0 w 1371600"/>
              <a:gd name="connsiteY6" fmla="*/ 685800 h 1371600"/>
              <a:gd name="connsiteX7" fmla="*/ 300 w 1371600"/>
              <a:gd name="connsiteY7" fmla="*/ 682827 h 1371600"/>
              <a:gd name="connsiteX8" fmla="*/ 301 w 1371600"/>
              <a:gd name="connsiteY8" fmla="*/ 682827 h 1371600"/>
              <a:gd name="connsiteX9" fmla="*/ 13934 w 1371600"/>
              <a:gd name="connsiteY9" fmla="*/ 547587 h 1371600"/>
              <a:gd name="connsiteX10" fmla="*/ 685801 w 1371600"/>
              <a:gd name="connsiteY10"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371600">
                <a:moveTo>
                  <a:pt x="685801" y="0"/>
                </a:moveTo>
                <a:cubicBezTo>
                  <a:pt x="1017214" y="0"/>
                  <a:pt x="1293720" y="235080"/>
                  <a:pt x="1357668" y="547587"/>
                </a:cubicBezTo>
                <a:lnTo>
                  <a:pt x="1371302" y="682827"/>
                </a:lnTo>
                <a:lnTo>
                  <a:pt x="1371301" y="682827"/>
                </a:lnTo>
                <a:lnTo>
                  <a:pt x="1371600" y="685800"/>
                </a:lnTo>
                <a:cubicBezTo>
                  <a:pt x="1371600" y="1064557"/>
                  <a:pt x="1064557" y="1371600"/>
                  <a:pt x="685800" y="1371600"/>
                </a:cubicBezTo>
                <a:cubicBezTo>
                  <a:pt x="307043" y="1371600"/>
                  <a:pt x="0" y="1064557"/>
                  <a:pt x="0" y="685800"/>
                </a:cubicBezTo>
                <a:lnTo>
                  <a:pt x="300" y="682827"/>
                </a:lnTo>
                <a:lnTo>
                  <a:pt x="301" y="682827"/>
                </a:lnTo>
                <a:lnTo>
                  <a:pt x="13934" y="547587"/>
                </a:lnTo>
                <a:cubicBezTo>
                  <a:pt x="77883" y="235080"/>
                  <a:pt x="354389" y="0"/>
                  <a:pt x="685801" y="0"/>
                </a:cubicBezTo>
                <a:close/>
              </a:path>
            </a:pathLst>
          </a:custGeom>
          <a:no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ct val="0"/>
              </a:spcBef>
              <a:spcAft>
                <a:spcPts val="0"/>
              </a:spcAft>
              <a:buClrTx/>
              <a:buSzPct val="90000"/>
              <a:buFontTx/>
              <a:buNone/>
              <a:tabLst/>
              <a:defRPr/>
            </a:pPr>
            <a:endParaRPr kumimoji="0" lang="en-US" sz="2800" b="0" i="0" u="none" strike="noStrike" kern="1200" cap="none" spc="-80" normalizeH="0" baseline="0" noProof="0">
              <a:ln>
                <a:noFill/>
              </a:ln>
              <a:gradFill>
                <a:gsLst>
                  <a:gs pos="0">
                    <a:srgbClr val="0078D4"/>
                  </a:gs>
                  <a:gs pos="100000">
                    <a:srgbClr val="C73ECC"/>
                  </a:gs>
                </a:gsLst>
                <a:lin ang="3000000" scaled="0"/>
              </a:gradFill>
              <a:effectLst/>
              <a:uLnTx/>
              <a:uFillTx/>
              <a:latin typeface="Segoe Sans Display Semibold" pitchFamily="2" charset="0"/>
              <a:ea typeface="+mn-ea"/>
              <a:cs typeface="Segoe Sans Display Semibold" pitchFamily="2" charset="0"/>
            </a:endParaRPr>
          </a:p>
        </p:txBody>
      </p:sp>
      <p:sp>
        <p:nvSpPr>
          <p:cNvPr id="11" name="Freeform: Shape 10">
            <a:extLst>
              <a:ext uri="{FF2B5EF4-FFF2-40B4-BE49-F238E27FC236}">
                <a16:creationId xmlns:a16="http://schemas.microsoft.com/office/drawing/2014/main" id="{11F44658-4C45-3A45-5813-2F33D67D5179}"/>
              </a:ext>
              <a:ext uri="{C183D7F6-B498-43B3-948B-1728B52AA6E4}">
                <adec:decorative xmlns:adec="http://schemas.microsoft.com/office/drawing/2017/decorative" val="1"/>
              </a:ext>
            </a:extLst>
          </p:cNvPr>
          <p:cNvSpPr>
            <a:spLocks/>
          </p:cNvSpPr>
          <p:nvPr/>
        </p:nvSpPr>
        <p:spPr bwMode="auto">
          <a:xfrm>
            <a:off x="4959927" y="3230870"/>
            <a:ext cx="517237" cy="480291"/>
          </a:xfrm>
          <a:custGeom>
            <a:avLst/>
            <a:gdLst>
              <a:gd name="connsiteX0" fmla="*/ 685801 w 1371600"/>
              <a:gd name="connsiteY0" fmla="*/ 0 h 1371600"/>
              <a:gd name="connsiteX1" fmla="*/ 1357668 w 1371600"/>
              <a:gd name="connsiteY1" fmla="*/ 547587 h 1371600"/>
              <a:gd name="connsiteX2" fmla="*/ 1371302 w 1371600"/>
              <a:gd name="connsiteY2" fmla="*/ 682827 h 1371600"/>
              <a:gd name="connsiteX3" fmla="*/ 1371301 w 1371600"/>
              <a:gd name="connsiteY3" fmla="*/ 682827 h 1371600"/>
              <a:gd name="connsiteX4" fmla="*/ 1371600 w 1371600"/>
              <a:gd name="connsiteY4" fmla="*/ 685800 h 1371600"/>
              <a:gd name="connsiteX5" fmla="*/ 685800 w 1371600"/>
              <a:gd name="connsiteY5" fmla="*/ 1371600 h 1371600"/>
              <a:gd name="connsiteX6" fmla="*/ 0 w 1371600"/>
              <a:gd name="connsiteY6" fmla="*/ 685800 h 1371600"/>
              <a:gd name="connsiteX7" fmla="*/ 300 w 1371600"/>
              <a:gd name="connsiteY7" fmla="*/ 682827 h 1371600"/>
              <a:gd name="connsiteX8" fmla="*/ 301 w 1371600"/>
              <a:gd name="connsiteY8" fmla="*/ 682827 h 1371600"/>
              <a:gd name="connsiteX9" fmla="*/ 13934 w 1371600"/>
              <a:gd name="connsiteY9" fmla="*/ 547587 h 1371600"/>
              <a:gd name="connsiteX10" fmla="*/ 685801 w 1371600"/>
              <a:gd name="connsiteY10"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371600">
                <a:moveTo>
                  <a:pt x="685801" y="0"/>
                </a:moveTo>
                <a:cubicBezTo>
                  <a:pt x="1017214" y="0"/>
                  <a:pt x="1293720" y="235080"/>
                  <a:pt x="1357668" y="547587"/>
                </a:cubicBezTo>
                <a:lnTo>
                  <a:pt x="1371302" y="682827"/>
                </a:lnTo>
                <a:lnTo>
                  <a:pt x="1371301" y="682827"/>
                </a:lnTo>
                <a:lnTo>
                  <a:pt x="1371600" y="685800"/>
                </a:lnTo>
                <a:cubicBezTo>
                  <a:pt x="1371600" y="1064557"/>
                  <a:pt x="1064557" y="1371600"/>
                  <a:pt x="685800" y="1371600"/>
                </a:cubicBezTo>
                <a:cubicBezTo>
                  <a:pt x="307043" y="1371600"/>
                  <a:pt x="0" y="1064557"/>
                  <a:pt x="0" y="685800"/>
                </a:cubicBezTo>
                <a:lnTo>
                  <a:pt x="300" y="682827"/>
                </a:lnTo>
                <a:lnTo>
                  <a:pt x="301" y="682827"/>
                </a:lnTo>
                <a:lnTo>
                  <a:pt x="13934" y="547587"/>
                </a:lnTo>
                <a:cubicBezTo>
                  <a:pt x="77883" y="235080"/>
                  <a:pt x="354389" y="0"/>
                  <a:pt x="685801" y="0"/>
                </a:cubicBezTo>
                <a:close/>
              </a:path>
            </a:pathLst>
          </a:custGeom>
          <a:no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ct val="0"/>
              </a:spcBef>
              <a:spcAft>
                <a:spcPts val="0"/>
              </a:spcAft>
              <a:buClrTx/>
              <a:buSzPct val="90000"/>
              <a:buFontTx/>
              <a:buNone/>
              <a:tabLst/>
              <a:defRPr/>
            </a:pPr>
            <a:endParaRPr kumimoji="0" lang="en-US" sz="2800" b="0" i="0" u="none" strike="noStrike" kern="1200" cap="none" spc="-80" normalizeH="0" baseline="0" noProof="0">
              <a:ln>
                <a:noFill/>
              </a:ln>
              <a:gradFill>
                <a:gsLst>
                  <a:gs pos="0">
                    <a:srgbClr val="0078D4"/>
                  </a:gs>
                  <a:gs pos="100000">
                    <a:srgbClr val="C73ECC"/>
                  </a:gs>
                </a:gsLst>
                <a:lin ang="3000000" scaled="0"/>
              </a:gradFill>
              <a:effectLst/>
              <a:uLnTx/>
              <a:uFillTx/>
              <a:latin typeface="Segoe Sans Display Semibold" pitchFamily="2" charset="0"/>
              <a:ea typeface="+mn-ea"/>
              <a:cs typeface="Segoe Sans Display Semibold" pitchFamily="2" charset="0"/>
            </a:endParaRPr>
          </a:p>
        </p:txBody>
      </p:sp>
      <p:sp>
        <p:nvSpPr>
          <p:cNvPr id="12" name="Freeform: Shape 11">
            <a:extLst>
              <a:ext uri="{FF2B5EF4-FFF2-40B4-BE49-F238E27FC236}">
                <a16:creationId xmlns:a16="http://schemas.microsoft.com/office/drawing/2014/main" id="{F6E0673A-5DA9-E883-0257-B45F9ABAC0E2}"/>
              </a:ext>
              <a:ext uri="{C183D7F6-B498-43B3-948B-1728B52AA6E4}">
                <adec:decorative xmlns:adec="http://schemas.microsoft.com/office/drawing/2017/decorative" val="1"/>
              </a:ext>
            </a:extLst>
          </p:cNvPr>
          <p:cNvSpPr>
            <a:spLocks/>
          </p:cNvSpPr>
          <p:nvPr/>
        </p:nvSpPr>
        <p:spPr bwMode="auto">
          <a:xfrm>
            <a:off x="4959927" y="3807215"/>
            <a:ext cx="517237" cy="480291"/>
          </a:xfrm>
          <a:custGeom>
            <a:avLst/>
            <a:gdLst>
              <a:gd name="connsiteX0" fmla="*/ 685801 w 1371600"/>
              <a:gd name="connsiteY0" fmla="*/ 0 h 1371600"/>
              <a:gd name="connsiteX1" fmla="*/ 1357668 w 1371600"/>
              <a:gd name="connsiteY1" fmla="*/ 547587 h 1371600"/>
              <a:gd name="connsiteX2" fmla="*/ 1371302 w 1371600"/>
              <a:gd name="connsiteY2" fmla="*/ 682827 h 1371600"/>
              <a:gd name="connsiteX3" fmla="*/ 1371301 w 1371600"/>
              <a:gd name="connsiteY3" fmla="*/ 682827 h 1371600"/>
              <a:gd name="connsiteX4" fmla="*/ 1371600 w 1371600"/>
              <a:gd name="connsiteY4" fmla="*/ 685800 h 1371600"/>
              <a:gd name="connsiteX5" fmla="*/ 685800 w 1371600"/>
              <a:gd name="connsiteY5" fmla="*/ 1371600 h 1371600"/>
              <a:gd name="connsiteX6" fmla="*/ 0 w 1371600"/>
              <a:gd name="connsiteY6" fmla="*/ 685800 h 1371600"/>
              <a:gd name="connsiteX7" fmla="*/ 300 w 1371600"/>
              <a:gd name="connsiteY7" fmla="*/ 682827 h 1371600"/>
              <a:gd name="connsiteX8" fmla="*/ 301 w 1371600"/>
              <a:gd name="connsiteY8" fmla="*/ 682827 h 1371600"/>
              <a:gd name="connsiteX9" fmla="*/ 13934 w 1371600"/>
              <a:gd name="connsiteY9" fmla="*/ 547587 h 1371600"/>
              <a:gd name="connsiteX10" fmla="*/ 685801 w 1371600"/>
              <a:gd name="connsiteY10"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371600">
                <a:moveTo>
                  <a:pt x="685801" y="0"/>
                </a:moveTo>
                <a:cubicBezTo>
                  <a:pt x="1017214" y="0"/>
                  <a:pt x="1293720" y="235080"/>
                  <a:pt x="1357668" y="547587"/>
                </a:cubicBezTo>
                <a:lnTo>
                  <a:pt x="1371302" y="682827"/>
                </a:lnTo>
                <a:lnTo>
                  <a:pt x="1371301" y="682827"/>
                </a:lnTo>
                <a:lnTo>
                  <a:pt x="1371600" y="685800"/>
                </a:lnTo>
                <a:cubicBezTo>
                  <a:pt x="1371600" y="1064557"/>
                  <a:pt x="1064557" y="1371600"/>
                  <a:pt x="685800" y="1371600"/>
                </a:cubicBezTo>
                <a:cubicBezTo>
                  <a:pt x="307043" y="1371600"/>
                  <a:pt x="0" y="1064557"/>
                  <a:pt x="0" y="685800"/>
                </a:cubicBezTo>
                <a:lnTo>
                  <a:pt x="300" y="682827"/>
                </a:lnTo>
                <a:lnTo>
                  <a:pt x="301" y="682827"/>
                </a:lnTo>
                <a:lnTo>
                  <a:pt x="13934" y="547587"/>
                </a:lnTo>
                <a:cubicBezTo>
                  <a:pt x="77883" y="235080"/>
                  <a:pt x="354389" y="0"/>
                  <a:pt x="685801" y="0"/>
                </a:cubicBezTo>
                <a:close/>
              </a:path>
            </a:pathLst>
          </a:custGeom>
          <a:no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ct val="0"/>
              </a:spcBef>
              <a:spcAft>
                <a:spcPts val="0"/>
              </a:spcAft>
              <a:buClrTx/>
              <a:buSzPct val="90000"/>
              <a:buFontTx/>
              <a:buNone/>
              <a:tabLst/>
              <a:defRPr/>
            </a:pPr>
            <a:endParaRPr kumimoji="0" lang="en-US" sz="2800" b="0" i="0" u="none" strike="noStrike" kern="1200" cap="none" spc="-80" normalizeH="0" baseline="0" noProof="0">
              <a:ln>
                <a:noFill/>
              </a:ln>
              <a:gradFill>
                <a:gsLst>
                  <a:gs pos="0">
                    <a:srgbClr val="0078D4"/>
                  </a:gs>
                  <a:gs pos="100000">
                    <a:srgbClr val="C73ECC"/>
                  </a:gs>
                </a:gsLst>
                <a:lin ang="3000000" scaled="0"/>
              </a:gradFill>
              <a:effectLst/>
              <a:uLnTx/>
              <a:uFillTx/>
              <a:latin typeface="Segoe Sans Display Semibold" pitchFamily="2" charset="0"/>
              <a:ea typeface="+mn-ea"/>
              <a:cs typeface="Segoe Sans Display Semibold" pitchFamily="2" charset="0"/>
            </a:endParaRPr>
          </a:p>
        </p:txBody>
      </p:sp>
      <p:sp>
        <p:nvSpPr>
          <p:cNvPr id="16" name="Title 1">
            <a:extLst>
              <a:ext uri="{FF2B5EF4-FFF2-40B4-BE49-F238E27FC236}">
                <a16:creationId xmlns:a16="http://schemas.microsoft.com/office/drawing/2014/main" id="{E24417ED-9F0B-030A-7810-902BE5C6D9E6}"/>
              </a:ext>
            </a:extLst>
          </p:cNvPr>
          <p:cNvSpPr txBox="1">
            <a:spLocks/>
          </p:cNvSpPr>
          <p:nvPr/>
        </p:nvSpPr>
        <p:spPr>
          <a:xfrm>
            <a:off x="259956" y="288490"/>
            <a:ext cx="8566229"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200" b="0" kern="1200" cap="none" spc="-50" baseline="0" dirty="0" smtClean="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091F2C"/>
                </a:solidFill>
                <a:effectLst/>
                <a:uLnTx/>
                <a:uFillTx/>
                <a:latin typeface="Segoe Sans Display Semibold"/>
                <a:ea typeface="+mn-ea"/>
                <a:cs typeface="Segoe Sans Display" pitchFamily="2" charset="0"/>
              </a:rPr>
              <a:t>Accessibility Settings for your preference  </a:t>
            </a:r>
          </a:p>
        </p:txBody>
      </p:sp>
      <p:pic>
        <p:nvPicPr>
          <p:cNvPr id="13" name="Graphic 12" descr="Subtitles with solid fill">
            <a:extLst>
              <a:ext uri="{FF2B5EF4-FFF2-40B4-BE49-F238E27FC236}">
                <a16:creationId xmlns:a16="http://schemas.microsoft.com/office/drawing/2014/main" id="{8BF084D1-1E73-6A47-F42F-2C843F835C0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952179" y="1015632"/>
            <a:ext cx="548640" cy="548640"/>
          </a:xfrm>
          <a:prstGeom prst="rect">
            <a:avLst/>
          </a:prstGeom>
        </p:spPr>
      </p:pic>
      <p:pic>
        <p:nvPicPr>
          <p:cNvPr id="14" name="Picture 13">
            <a:extLst>
              <a:ext uri="{FF2B5EF4-FFF2-40B4-BE49-F238E27FC236}">
                <a16:creationId xmlns:a16="http://schemas.microsoft.com/office/drawing/2014/main" id="{FEFA7B59-81C6-7879-FB9B-9E9226CD83F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132350" y="2907290"/>
            <a:ext cx="368469" cy="368469"/>
          </a:xfrm>
          <a:prstGeom prst="rect">
            <a:avLst/>
          </a:prstGeom>
        </p:spPr>
      </p:pic>
      <p:pic>
        <p:nvPicPr>
          <p:cNvPr id="15" name="Graphic 14" descr="Eye with solid fill">
            <a:extLst>
              <a:ext uri="{FF2B5EF4-FFF2-40B4-BE49-F238E27FC236}">
                <a16:creationId xmlns:a16="http://schemas.microsoft.com/office/drawing/2014/main" id="{CC0BEF69-B381-65D8-FC49-9E65F5CF801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001008" y="4966934"/>
            <a:ext cx="592731" cy="592731"/>
          </a:xfrm>
          <a:prstGeom prst="rect">
            <a:avLst/>
          </a:prstGeom>
        </p:spPr>
      </p:pic>
      <p:pic>
        <p:nvPicPr>
          <p:cNvPr id="9" name="Video Project 8 (1)">
            <a:hlinkClick r:id="" action="ppaction://media"/>
            <a:extLst>
              <a:ext uri="{FF2B5EF4-FFF2-40B4-BE49-F238E27FC236}">
                <a16:creationId xmlns:a16="http://schemas.microsoft.com/office/drawing/2014/main" id="{F72F5F4F-BFB4-49B3-CC13-379DD8968F1E}"/>
              </a:ext>
              <a:ext uri="{C183D7F6-B498-43B3-948B-1728B52AA6E4}">
                <adec:decorative xmlns:adec="http://schemas.microsoft.com/office/drawing/2017/decorative" val="1"/>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09577" y="1208253"/>
            <a:ext cx="6696075" cy="3766541"/>
          </a:xfrm>
          <a:prstGeom prst="rect">
            <a:avLst/>
          </a:prstGeom>
          <a:noFill/>
          <a:effectLst>
            <a:outerShdw blurRad="241300" dist="304800" dir="2700000" sx="101000" sy="101000" algn="ctr" rotWithShape="0">
              <a:srgbClr val="000000">
                <a:alpha val="17000"/>
              </a:srgbClr>
            </a:outerShdw>
          </a:effectLst>
        </p:spPr>
      </p:pic>
    </p:spTree>
    <p:extLst>
      <p:ext uri="{BB962C8B-B14F-4D97-AF65-F5344CB8AC3E}">
        <p14:creationId xmlns:p14="http://schemas.microsoft.com/office/powerpoint/2010/main" val="2056824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7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4D012-4C23-6B21-96B6-239E1E565F44}"/>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71A1A5F6-2BEF-25FA-8444-3B931003923C}"/>
              </a:ext>
            </a:extLst>
          </p:cNvPr>
          <p:cNvSpPr>
            <a:spLocks noGrp="1"/>
          </p:cNvSpPr>
          <p:nvPr>
            <p:ph type="body" sz="quarter" idx="4294967295"/>
          </p:nvPr>
        </p:nvSpPr>
        <p:spPr>
          <a:xfrm>
            <a:off x="1749029" y="916309"/>
            <a:ext cx="8134711" cy="5781812"/>
          </a:xfrm>
          <a:prstGeom prst="rect">
            <a:avLst/>
          </a:prstGeom>
        </p:spPr>
        <p:txBody>
          <a:bodyPr/>
          <a:lstStyle/>
          <a:p>
            <a:pPr marL="0" indent="0">
              <a:buNone/>
            </a:pPr>
            <a:r>
              <a:rPr lang="en-US" dirty="0">
                <a:latin typeface="Segoe UI (Body)"/>
                <a:cs typeface="Segoe UI" panose="020B0502040204020203" pitchFamily="34" charset="0"/>
              </a:rPr>
              <a:t>	</a:t>
            </a:r>
          </a:p>
          <a:p>
            <a:pPr marL="0" indent="0">
              <a:buNone/>
            </a:pPr>
            <a:endParaRPr lang="en-US" dirty="0">
              <a:latin typeface="Segoe UI (Body)"/>
              <a:cs typeface="Segoe UI" panose="020B0502040204020203" pitchFamily="34" charset="0"/>
            </a:endParaRPr>
          </a:p>
          <a:p>
            <a:pPr marL="457200" lvl="1" indent="0">
              <a:buNone/>
            </a:pPr>
            <a:endParaRPr lang="en-US" dirty="0">
              <a:latin typeface="Segoe UI (Body)"/>
              <a:cs typeface="Segoe UI" panose="020B0502040204020203" pitchFamily="34" charset="0"/>
            </a:endParaRPr>
          </a:p>
          <a:p>
            <a:pPr marL="457200" lvl="1" indent="0">
              <a:buNone/>
            </a:pPr>
            <a:endParaRPr lang="en-US" dirty="0">
              <a:latin typeface="Segoe UI (Body)"/>
              <a:cs typeface="Segoe UI" panose="020B0502040204020203" pitchFamily="34" charset="0"/>
            </a:endParaRPr>
          </a:p>
          <a:p>
            <a:pPr lvl="1">
              <a:spcBef>
                <a:spcPts val="0"/>
              </a:spcBef>
              <a:buFont typeface="Wingdings" panose="05000000000000000000" pitchFamily="2" charset="2"/>
              <a:buChar char="ü"/>
            </a:pPr>
            <a:r>
              <a:rPr lang="en-US" dirty="0">
                <a:latin typeface="Segoe Sans Display" pitchFamily="2" charset="0"/>
                <a:cs typeface="Segoe Sans Display" pitchFamily="2" charset="0"/>
              </a:rPr>
              <a:t> Session will be recorded</a:t>
            </a:r>
          </a:p>
          <a:p>
            <a:pPr lvl="1">
              <a:spcBef>
                <a:spcPts val="0"/>
              </a:spcBef>
              <a:buFont typeface="Wingdings" panose="05000000000000000000" pitchFamily="2" charset="2"/>
              <a:buChar char="ü"/>
            </a:pPr>
            <a:endParaRPr lang="en-US" sz="2800" dirty="0">
              <a:latin typeface="Segoe UI (Body)"/>
              <a:cs typeface="Segoe UI" panose="020B0502040204020203" pitchFamily="34" charset="0"/>
            </a:endParaRPr>
          </a:p>
          <a:p>
            <a:pPr lvl="1">
              <a:spcBef>
                <a:spcPts val="0"/>
              </a:spcBef>
              <a:buFont typeface="Wingdings" panose="05000000000000000000" pitchFamily="2" charset="2"/>
              <a:buChar char="ü"/>
            </a:pPr>
            <a:r>
              <a:rPr lang="en-US" dirty="0">
                <a:latin typeface="Segoe Sans Display" pitchFamily="2" charset="0"/>
                <a:cs typeface="Segoe Sans Display" pitchFamily="2" charset="0"/>
              </a:rPr>
              <a:t> Use Q&amp;A for questions</a:t>
            </a:r>
          </a:p>
          <a:p>
            <a:pPr lvl="1">
              <a:spcBef>
                <a:spcPts val="0"/>
              </a:spcBef>
              <a:buFont typeface="Wingdings" panose="05000000000000000000" pitchFamily="2" charset="2"/>
              <a:buChar char="ü"/>
            </a:pPr>
            <a:endParaRPr lang="en-US" sz="2800" dirty="0">
              <a:latin typeface="Segoe UI (Body)"/>
              <a:cs typeface="Segoe UI" panose="020B0502040204020203" pitchFamily="34" charset="0"/>
            </a:endParaRPr>
          </a:p>
          <a:p>
            <a:pPr lvl="1">
              <a:spcBef>
                <a:spcPts val="0"/>
              </a:spcBef>
              <a:buFont typeface="Wingdings" panose="05000000000000000000" pitchFamily="2" charset="2"/>
              <a:buChar char="ü"/>
            </a:pPr>
            <a:r>
              <a:rPr lang="en-US" dirty="0">
                <a:latin typeface="Segoe Sans Display" pitchFamily="2" charset="0"/>
                <a:cs typeface="Segoe Sans Display" pitchFamily="2" charset="0"/>
              </a:rPr>
              <a:t> Resources will be shared during and after session</a:t>
            </a:r>
          </a:p>
          <a:p>
            <a:pPr lvl="1">
              <a:spcBef>
                <a:spcPts val="0"/>
              </a:spcBef>
              <a:buFont typeface="Wingdings" panose="05000000000000000000" pitchFamily="2" charset="2"/>
              <a:buChar char="ü"/>
            </a:pPr>
            <a:endParaRPr lang="en-US" sz="2800" dirty="0">
              <a:latin typeface="Segoe UI (Body)"/>
              <a:cs typeface="Segoe UI" panose="020B0502040204020203" pitchFamily="34" charset="0"/>
            </a:endParaRPr>
          </a:p>
          <a:p>
            <a:pPr lvl="1">
              <a:spcBef>
                <a:spcPts val="0"/>
              </a:spcBef>
              <a:buFont typeface="Wingdings" panose="05000000000000000000" pitchFamily="2" charset="2"/>
              <a:buChar char="ü"/>
            </a:pPr>
            <a:r>
              <a:rPr lang="en-US" dirty="0">
                <a:latin typeface="Segoe Sans Display" pitchFamily="2" charset="0"/>
                <a:cs typeface="Segoe Sans Display" pitchFamily="2" charset="0"/>
              </a:rPr>
              <a:t> Share feedback and request assistance</a:t>
            </a:r>
          </a:p>
          <a:p>
            <a:pPr lvl="1">
              <a:spcBef>
                <a:spcPts val="0"/>
              </a:spcBef>
              <a:buFont typeface="Wingdings" panose="05000000000000000000" pitchFamily="2" charset="2"/>
              <a:buChar char="ü"/>
            </a:pPr>
            <a:endParaRPr lang="en-US" dirty="0">
              <a:latin typeface="Segoe Sans Display" pitchFamily="2" charset="0"/>
              <a:cs typeface="Segoe Sans Display" pitchFamily="2" charset="0"/>
            </a:endParaRPr>
          </a:p>
          <a:p>
            <a:pPr lvl="1">
              <a:spcBef>
                <a:spcPts val="0"/>
              </a:spcBef>
              <a:buFont typeface="Wingdings" panose="05000000000000000000" pitchFamily="2" charset="2"/>
              <a:buChar char="ü"/>
            </a:pPr>
            <a:r>
              <a:rPr lang="en-US" dirty="0">
                <a:latin typeface="Segoe Sans Display" pitchFamily="2" charset="0"/>
                <a:cs typeface="Segoe Sans Display" pitchFamily="2" charset="0"/>
              </a:rPr>
              <a:t>All content will be available </a:t>
            </a:r>
            <a:r>
              <a:rPr lang="en-US" dirty="0">
                <a:latin typeface="Segoe Sans Display" pitchFamily="2" charset="0"/>
                <a:cs typeface="Segoe Sans Display" pitchFamily="2" charset="0"/>
                <a:hlinkClick r:id="rId3"/>
              </a:rPr>
              <a:t>HERE!</a:t>
            </a:r>
            <a:endParaRPr lang="en-US" dirty="0">
              <a:latin typeface="Segoe Sans Display" pitchFamily="2" charset="0"/>
              <a:cs typeface="Segoe Sans Display" pitchFamily="2" charset="0"/>
            </a:endParaRPr>
          </a:p>
          <a:p>
            <a:pPr marL="0" indent="0">
              <a:buNone/>
            </a:pPr>
            <a:r>
              <a:rPr lang="en-US" dirty="0">
                <a:latin typeface="Segoe UI (Body)"/>
                <a:cs typeface="Segoe UI" panose="020B0502040204020203" pitchFamily="34" charset="0"/>
              </a:rPr>
              <a:t>		</a:t>
            </a:r>
          </a:p>
          <a:p>
            <a:pPr marL="0" indent="0">
              <a:buNone/>
            </a:pPr>
            <a:endParaRPr lang="en-US" dirty="0">
              <a:latin typeface="Segoe UI (Body)"/>
              <a:cs typeface="Segoe UI" panose="020B0502040204020203" pitchFamily="34" charset="0"/>
            </a:endParaRPr>
          </a:p>
          <a:p>
            <a:pPr marL="0" indent="0">
              <a:buNone/>
            </a:pPr>
            <a:endParaRPr lang="en-US" dirty="0">
              <a:latin typeface="Segoe UI (Body)"/>
              <a:cs typeface="Segoe UI" panose="020B0502040204020203" pitchFamily="34" charset="0"/>
            </a:endParaRPr>
          </a:p>
        </p:txBody>
      </p:sp>
      <p:sp>
        <p:nvSpPr>
          <p:cNvPr id="6" name="Freeform: Shape 5">
            <a:extLst>
              <a:ext uri="{FF2B5EF4-FFF2-40B4-BE49-F238E27FC236}">
                <a16:creationId xmlns:a16="http://schemas.microsoft.com/office/drawing/2014/main" id="{304A4E4F-D86B-5CBF-15C6-87741B12022E}"/>
              </a:ext>
              <a:ext uri="{C183D7F6-B498-43B3-948B-1728B52AA6E4}">
                <adec:decorative xmlns:adec="http://schemas.microsoft.com/office/drawing/2017/decorative" val="1"/>
              </a:ext>
            </a:extLst>
          </p:cNvPr>
          <p:cNvSpPr>
            <a:spLocks/>
          </p:cNvSpPr>
          <p:nvPr/>
        </p:nvSpPr>
        <p:spPr bwMode="auto">
          <a:xfrm>
            <a:off x="4959927" y="2078181"/>
            <a:ext cx="517237" cy="480291"/>
          </a:xfrm>
          <a:custGeom>
            <a:avLst/>
            <a:gdLst>
              <a:gd name="connsiteX0" fmla="*/ 685801 w 1371600"/>
              <a:gd name="connsiteY0" fmla="*/ 0 h 1371600"/>
              <a:gd name="connsiteX1" fmla="*/ 1357668 w 1371600"/>
              <a:gd name="connsiteY1" fmla="*/ 547587 h 1371600"/>
              <a:gd name="connsiteX2" fmla="*/ 1371302 w 1371600"/>
              <a:gd name="connsiteY2" fmla="*/ 682827 h 1371600"/>
              <a:gd name="connsiteX3" fmla="*/ 1371301 w 1371600"/>
              <a:gd name="connsiteY3" fmla="*/ 682827 h 1371600"/>
              <a:gd name="connsiteX4" fmla="*/ 1371600 w 1371600"/>
              <a:gd name="connsiteY4" fmla="*/ 685800 h 1371600"/>
              <a:gd name="connsiteX5" fmla="*/ 685800 w 1371600"/>
              <a:gd name="connsiteY5" fmla="*/ 1371600 h 1371600"/>
              <a:gd name="connsiteX6" fmla="*/ 0 w 1371600"/>
              <a:gd name="connsiteY6" fmla="*/ 685800 h 1371600"/>
              <a:gd name="connsiteX7" fmla="*/ 300 w 1371600"/>
              <a:gd name="connsiteY7" fmla="*/ 682827 h 1371600"/>
              <a:gd name="connsiteX8" fmla="*/ 301 w 1371600"/>
              <a:gd name="connsiteY8" fmla="*/ 682827 h 1371600"/>
              <a:gd name="connsiteX9" fmla="*/ 13934 w 1371600"/>
              <a:gd name="connsiteY9" fmla="*/ 547587 h 1371600"/>
              <a:gd name="connsiteX10" fmla="*/ 685801 w 1371600"/>
              <a:gd name="connsiteY10"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371600">
                <a:moveTo>
                  <a:pt x="685801" y="0"/>
                </a:moveTo>
                <a:cubicBezTo>
                  <a:pt x="1017214" y="0"/>
                  <a:pt x="1293720" y="235080"/>
                  <a:pt x="1357668" y="547587"/>
                </a:cubicBezTo>
                <a:lnTo>
                  <a:pt x="1371302" y="682827"/>
                </a:lnTo>
                <a:lnTo>
                  <a:pt x="1371301" y="682827"/>
                </a:lnTo>
                <a:lnTo>
                  <a:pt x="1371600" y="685800"/>
                </a:lnTo>
                <a:cubicBezTo>
                  <a:pt x="1371600" y="1064557"/>
                  <a:pt x="1064557" y="1371600"/>
                  <a:pt x="685800" y="1371600"/>
                </a:cubicBezTo>
                <a:cubicBezTo>
                  <a:pt x="307043" y="1371600"/>
                  <a:pt x="0" y="1064557"/>
                  <a:pt x="0" y="685800"/>
                </a:cubicBezTo>
                <a:lnTo>
                  <a:pt x="300" y="682827"/>
                </a:lnTo>
                <a:lnTo>
                  <a:pt x="301" y="682827"/>
                </a:lnTo>
                <a:lnTo>
                  <a:pt x="13934" y="547587"/>
                </a:lnTo>
                <a:cubicBezTo>
                  <a:pt x="77883" y="235080"/>
                  <a:pt x="354389" y="0"/>
                  <a:pt x="685801" y="0"/>
                </a:cubicBezTo>
                <a:close/>
              </a:path>
            </a:pathLst>
          </a:custGeom>
          <a:no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ct val="0"/>
              </a:spcBef>
              <a:spcAft>
                <a:spcPts val="0"/>
              </a:spcAft>
              <a:buClrTx/>
              <a:buSzPct val="90000"/>
              <a:buFontTx/>
              <a:buNone/>
              <a:tabLst/>
              <a:defRPr/>
            </a:pPr>
            <a:endParaRPr kumimoji="0" lang="en-US" sz="2800" b="0" i="0" u="none" strike="noStrike" kern="1200" cap="none" spc="-80" normalizeH="0" baseline="0" noProof="0">
              <a:ln>
                <a:noFill/>
              </a:ln>
              <a:gradFill>
                <a:gsLst>
                  <a:gs pos="0">
                    <a:srgbClr val="0078D4"/>
                  </a:gs>
                  <a:gs pos="100000">
                    <a:srgbClr val="C73ECC"/>
                  </a:gs>
                </a:gsLst>
                <a:lin ang="3000000" scaled="0"/>
              </a:gradFill>
              <a:effectLst/>
              <a:uLnTx/>
              <a:uFillTx/>
              <a:latin typeface="Segoe Sans Display Semibold" pitchFamily="2" charset="0"/>
              <a:ea typeface="+mn-ea"/>
              <a:cs typeface="Segoe Sans Display Semibold" pitchFamily="2" charset="0"/>
            </a:endParaRPr>
          </a:p>
        </p:txBody>
      </p:sp>
      <p:sp>
        <p:nvSpPr>
          <p:cNvPr id="10" name="Freeform: Shape 9">
            <a:extLst>
              <a:ext uri="{FF2B5EF4-FFF2-40B4-BE49-F238E27FC236}">
                <a16:creationId xmlns:a16="http://schemas.microsoft.com/office/drawing/2014/main" id="{1E16D72F-B225-A9F6-1EFA-C3B60AF0C1CE}"/>
              </a:ext>
              <a:ext uri="{C183D7F6-B498-43B3-948B-1728B52AA6E4}">
                <adec:decorative xmlns:adec="http://schemas.microsoft.com/office/drawing/2017/decorative" val="1"/>
              </a:ext>
            </a:extLst>
          </p:cNvPr>
          <p:cNvSpPr>
            <a:spLocks/>
          </p:cNvSpPr>
          <p:nvPr/>
        </p:nvSpPr>
        <p:spPr bwMode="auto">
          <a:xfrm>
            <a:off x="4959927" y="2654525"/>
            <a:ext cx="517237" cy="480291"/>
          </a:xfrm>
          <a:custGeom>
            <a:avLst/>
            <a:gdLst>
              <a:gd name="connsiteX0" fmla="*/ 685801 w 1371600"/>
              <a:gd name="connsiteY0" fmla="*/ 0 h 1371600"/>
              <a:gd name="connsiteX1" fmla="*/ 1357668 w 1371600"/>
              <a:gd name="connsiteY1" fmla="*/ 547587 h 1371600"/>
              <a:gd name="connsiteX2" fmla="*/ 1371302 w 1371600"/>
              <a:gd name="connsiteY2" fmla="*/ 682827 h 1371600"/>
              <a:gd name="connsiteX3" fmla="*/ 1371301 w 1371600"/>
              <a:gd name="connsiteY3" fmla="*/ 682827 h 1371600"/>
              <a:gd name="connsiteX4" fmla="*/ 1371600 w 1371600"/>
              <a:gd name="connsiteY4" fmla="*/ 685800 h 1371600"/>
              <a:gd name="connsiteX5" fmla="*/ 685800 w 1371600"/>
              <a:gd name="connsiteY5" fmla="*/ 1371600 h 1371600"/>
              <a:gd name="connsiteX6" fmla="*/ 0 w 1371600"/>
              <a:gd name="connsiteY6" fmla="*/ 685800 h 1371600"/>
              <a:gd name="connsiteX7" fmla="*/ 300 w 1371600"/>
              <a:gd name="connsiteY7" fmla="*/ 682827 h 1371600"/>
              <a:gd name="connsiteX8" fmla="*/ 301 w 1371600"/>
              <a:gd name="connsiteY8" fmla="*/ 682827 h 1371600"/>
              <a:gd name="connsiteX9" fmla="*/ 13934 w 1371600"/>
              <a:gd name="connsiteY9" fmla="*/ 547587 h 1371600"/>
              <a:gd name="connsiteX10" fmla="*/ 685801 w 1371600"/>
              <a:gd name="connsiteY10"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371600">
                <a:moveTo>
                  <a:pt x="685801" y="0"/>
                </a:moveTo>
                <a:cubicBezTo>
                  <a:pt x="1017214" y="0"/>
                  <a:pt x="1293720" y="235080"/>
                  <a:pt x="1357668" y="547587"/>
                </a:cubicBezTo>
                <a:lnTo>
                  <a:pt x="1371302" y="682827"/>
                </a:lnTo>
                <a:lnTo>
                  <a:pt x="1371301" y="682827"/>
                </a:lnTo>
                <a:lnTo>
                  <a:pt x="1371600" y="685800"/>
                </a:lnTo>
                <a:cubicBezTo>
                  <a:pt x="1371600" y="1064557"/>
                  <a:pt x="1064557" y="1371600"/>
                  <a:pt x="685800" y="1371600"/>
                </a:cubicBezTo>
                <a:cubicBezTo>
                  <a:pt x="307043" y="1371600"/>
                  <a:pt x="0" y="1064557"/>
                  <a:pt x="0" y="685800"/>
                </a:cubicBezTo>
                <a:lnTo>
                  <a:pt x="300" y="682827"/>
                </a:lnTo>
                <a:lnTo>
                  <a:pt x="301" y="682827"/>
                </a:lnTo>
                <a:lnTo>
                  <a:pt x="13934" y="547587"/>
                </a:lnTo>
                <a:cubicBezTo>
                  <a:pt x="77883" y="235080"/>
                  <a:pt x="354389" y="0"/>
                  <a:pt x="685801" y="0"/>
                </a:cubicBezTo>
                <a:close/>
              </a:path>
            </a:pathLst>
          </a:custGeom>
          <a:no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ct val="0"/>
              </a:spcBef>
              <a:spcAft>
                <a:spcPts val="0"/>
              </a:spcAft>
              <a:buClrTx/>
              <a:buSzPct val="90000"/>
              <a:buFontTx/>
              <a:buNone/>
              <a:tabLst/>
              <a:defRPr/>
            </a:pPr>
            <a:endParaRPr kumimoji="0" lang="en-US" sz="2800" b="0" i="0" u="none" strike="noStrike" kern="1200" cap="none" spc="-80" normalizeH="0" baseline="0" noProof="0">
              <a:ln>
                <a:noFill/>
              </a:ln>
              <a:gradFill>
                <a:gsLst>
                  <a:gs pos="0">
                    <a:srgbClr val="0078D4"/>
                  </a:gs>
                  <a:gs pos="100000">
                    <a:srgbClr val="C73ECC"/>
                  </a:gs>
                </a:gsLst>
                <a:lin ang="3000000" scaled="0"/>
              </a:gradFill>
              <a:effectLst/>
              <a:uLnTx/>
              <a:uFillTx/>
              <a:latin typeface="Segoe Sans Display Semibold" pitchFamily="2" charset="0"/>
              <a:ea typeface="+mn-ea"/>
              <a:cs typeface="Segoe Sans Display Semibold" pitchFamily="2" charset="0"/>
            </a:endParaRPr>
          </a:p>
        </p:txBody>
      </p:sp>
      <p:sp>
        <p:nvSpPr>
          <p:cNvPr id="11" name="Freeform: Shape 10">
            <a:extLst>
              <a:ext uri="{FF2B5EF4-FFF2-40B4-BE49-F238E27FC236}">
                <a16:creationId xmlns:a16="http://schemas.microsoft.com/office/drawing/2014/main" id="{B700FB4C-FE71-B0C6-03ED-FB44BC05B6A6}"/>
              </a:ext>
              <a:ext uri="{C183D7F6-B498-43B3-948B-1728B52AA6E4}">
                <adec:decorative xmlns:adec="http://schemas.microsoft.com/office/drawing/2017/decorative" val="1"/>
              </a:ext>
            </a:extLst>
          </p:cNvPr>
          <p:cNvSpPr>
            <a:spLocks/>
          </p:cNvSpPr>
          <p:nvPr/>
        </p:nvSpPr>
        <p:spPr bwMode="auto">
          <a:xfrm>
            <a:off x="4959927" y="3230870"/>
            <a:ext cx="517237" cy="480291"/>
          </a:xfrm>
          <a:custGeom>
            <a:avLst/>
            <a:gdLst>
              <a:gd name="connsiteX0" fmla="*/ 685801 w 1371600"/>
              <a:gd name="connsiteY0" fmla="*/ 0 h 1371600"/>
              <a:gd name="connsiteX1" fmla="*/ 1357668 w 1371600"/>
              <a:gd name="connsiteY1" fmla="*/ 547587 h 1371600"/>
              <a:gd name="connsiteX2" fmla="*/ 1371302 w 1371600"/>
              <a:gd name="connsiteY2" fmla="*/ 682827 h 1371600"/>
              <a:gd name="connsiteX3" fmla="*/ 1371301 w 1371600"/>
              <a:gd name="connsiteY3" fmla="*/ 682827 h 1371600"/>
              <a:gd name="connsiteX4" fmla="*/ 1371600 w 1371600"/>
              <a:gd name="connsiteY4" fmla="*/ 685800 h 1371600"/>
              <a:gd name="connsiteX5" fmla="*/ 685800 w 1371600"/>
              <a:gd name="connsiteY5" fmla="*/ 1371600 h 1371600"/>
              <a:gd name="connsiteX6" fmla="*/ 0 w 1371600"/>
              <a:gd name="connsiteY6" fmla="*/ 685800 h 1371600"/>
              <a:gd name="connsiteX7" fmla="*/ 300 w 1371600"/>
              <a:gd name="connsiteY7" fmla="*/ 682827 h 1371600"/>
              <a:gd name="connsiteX8" fmla="*/ 301 w 1371600"/>
              <a:gd name="connsiteY8" fmla="*/ 682827 h 1371600"/>
              <a:gd name="connsiteX9" fmla="*/ 13934 w 1371600"/>
              <a:gd name="connsiteY9" fmla="*/ 547587 h 1371600"/>
              <a:gd name="connsiteX10" fmla="*/ 685801 w 1371600"/>
              <a:gd name="connsiteY10"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371600">
                <a:moveTo>
                  <a:pt x="685801" y="0"/>
                </a:moveTo>
                <a:cubicBezTo>
                  <a:pt x="1017214" y="0"/>
                  <a:pt x="1293720" y="235080"/>
                  <a:pt x="1357668" y="547587"/>
                </a:cubicBezTo>
                <a:lnTo>
                  <a:pt x="1371302" y="682827"/>
                </a:lnTo>
                <a:lnTo>
                  <a:pt x="1371301" y="682827"/>
                </a:lnTo>
                <a:lnTo>
                  <a:pt x="1371600" y="685800"/>
                </a:lnTo>
                <a:cubicBezTo>
                  <a:pt x="1371600" y="1064557"/>
                  <a:pt x="1064557" y="1371600"/>
                  <a:pt x="685800" y="1371600"/>
                </a:cubicBezTo>
                <a:cubicBezTo>
                  <a:pt x="307043" y="1371600"/>
                  <a:pt x="0" y="1064557"/>
                  <a:pt x="0" y="685800"/>
                </a:cubicBezTo>
                <a:lnTo>
                  <a:pt x="300" y="682827"/>
                </a:lnTo>
                <a:lnTo>
                  <a:pt x="301" y="682827"/>
                </a:lnTo>
                <a:lnTo>
                  <a:pt x="13934" y="547587"/>
                </a:lnTo>
                <a:cubicBezTo>
                  <a:pt x="77883" y="235080"/>
                  <a:pt x="354389" y="0"/>
                  <a:pt x="685801" y="0"/>
                </a:cubicBezTo>
                <a:close/>
              </a:path>
            </a:pathLst>
          </a:custGeom>
          <a:no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ct val="0"/>
              </a:spcBef>
              <a:spcAft>
                <a:spcPts val="0"/>
              </a:spcAft>
              <a:buClrTx/>
              <a:buSzPct val="90000"/>
              <a:buFontTx/>
              <a:buNone/>
              <a:tabLst/>
              <a:defRPr/>
            </a:pPr>
            <a:endParaRPr kumimoji="0" lang="en-US" sz="2800" b="0" i="0" u="none" strike="noStrike" kern="1200" cap="none" spc="-80" normalizeH="0" baseline="0" noProof="0">
              <a:ln>
                <a:noFill/>
              </a:ln>
              <a:gradFill>
                <a:gsLst>
                  <a:gs pos="0">
                    <a:srgbClr val="0078D4"/>
                  </a:gs>
                  <a:gs pos="100000">
                    <a:srgbClr val="C73ECC"/>
                  </a:gs>
                </a:gsLst>
                <a:lin ang="3000000" scaled="0"/>
              </a:gradFill>
              <a:effectLst/>
              <a:uLnTx/>
              <a:uFillTx/>
              <a:latin typeface="Segoe Sans Display Semibold" pitchFamily="2" charset="0"/>
              <a:ea typeface="+mn-ea"/>
              <a:cs typeface="Segoe Sans Display Semibold" pitchFamily="2" charset="0"/>
            </a:endParaRPr>
          </a:p>
        </p:txBody>
      </p:sp>
      <p:sp>
        <p:nvSpPr>
          <p:cNvPr id="12" name="Freeform: Shape 11">
            <a:extLst>
              <a:ext uri="{FF2B5EF4-FFF2-40B4-BE49-F238E27FC236}">
                <a16:creationId xmlns:a16="http://schemas.microsoft.com/office/drawing/2014/main" id="{CDB27028-FD4E-A120-10D3-B2A36BEF6952}"/>
              </a:ext>
              <a:ext uri="{C183D7F6-B498-43B3-948B-1728B52AA6E4}">
                <adec:decorative xmlns:adec="http://schemas.microsoft.com/office/drawing/2017/decorative" val="1"/>
              </a:ext>
            </a:extLst>
          </p:cNvPr>
          <p:cNvSpPr>
            <a:spLocks/>
          </p:cNvSpPr>
          <p:nvPr/>
        </p:nvSpPr>
        <p:spPr bwMode="auto">
          <a:xfrm>
            <a:off x="4959927" y="3807215"/>
            <a:ext cx="517237" cy="480291"/>
          </a:xfrm>
          <a:custGeom>
            <a:avLst/>
            <a:gdLst>
              <a:gd name="connsiteX0" fmla="*/ 685801 w 1371600"/>
              <a:gd name="connsiteY0" fmla="*/ 0 h 1371600"/>
              <a:gd name="connsiteX1" fmla="*/ 1357668 w 1371600"/>
              <a:gd name="connsiteY1" fmla="*/ 547587 h 1371600"/>
              <a:gd name="connsiteX2" fmla="*/ 1371302 w 1371600"/>
              <a:gd name="connsiteY2" fmla="*/ 682827 h 1371600"/>
              <a:gd name="connsiteX3" fmla="*/ 1371301 w 1371600"/>
              <a:gd name="connsiteY3" fmla="*/ 682827 h 1371600"/>
              <a:gd name="connsiteX4" fmla="*/ 1371600 w 1371600"/>
              <a:gd name="connsiteY4" fmla="*/ 685800 h 1371600"/>
              <a:gd name="connsiteX5" fmla="*/ 685800 w 1371600"/>
              <a:gd name="connsiteY5" fmla="*/ 1371600 h 1371600"/>
              <a:gd name="connsiteX6" fmla="*/ 0 w 1371600"/>
              <a:gd name="connsiteY6" fmla="*/ 685800 h 1371600"/>
              <a:gd name="connsiteX7" fmla="*/ 300 w 1371600"/>
              <a:gd name="connsiteY7" fmla="*/ 682827 h 1371600"/>
              <a:gd name="connsiteX8" fmla="*/ 301 w 1371600"/>
              <a:gd name="connsiteY8" fmla="*/ 682827 h 1371600"/>
              <a:gd name="connsiteX9" fmla="*/ 13934 w 1371600"/>
              <a:gd name="connsiteY9" fmla="*/ 547587 h 1371600"/>
              <a:gd name="connsiteX10" fmla="*/ 685801 w 1371600"/>
              <a:gd name="connsiteY10"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371600">
                <a:moveTo>
                  <a:pt x="685801" y="0"/>
                </a:moveTo>
                <a:cubicBezTo>
                  <a:pt x="1017214" y="0"/>
                  <a:pt x="1293720" y="235080"/>
                  <a:pt x="1357668" y="547587"/>
                </a:cubicBezTo>
                <a:lnTo>
                  <a:pt x="1371302" y="682827"/>
                </a:lnTo>
                <a:lnTo>
                  <a:pt x="1371301" y="682827"/>
                </a:lnTo>
                <a:lnTo>
                  <a:pt x="1371600" y="685800"/>
                </a:lnTo>
                <a:cubicBezTo>
                  <a:pt x="1371600" y="1064557"/>
                  <a:pt x="1064557" y="1371600"/>
                  <a:pt x="685800" y="1371600"/>
                </a:cubicBezTo>
                <a:cubicBezTo>
                  <a:pt x="307043" y="1371600"/>
                  <a:pt x="0" y="1064557"/>
                  <a:pt x="0" y="685800"/>
                </a:cubicBezTo>
                <a:lnTo>
                  <a:pt x="300" y="682827"/>
                </a:lnTo>
                <a:lnTo>
                  <a:pt x="301" y="682827"/>
                </a:lnTo>
                <a:lnTo>
                  <a:pt x="13934" y="547587"/>
                </a:lnTo>
                <a:cubicBezTo>
                  <a:pt x="77883" y="235080"/>
                  <a:pt x="354389" y="0"/>
                  <a:pt x="685801" y="0"/>
                </a:cubicBezTo>
                <a:close/>
              </a:path>
            </a:pathLst>
          </a:custGeom>
          <a:noFill/>
          <a:ln>
            <a:noFill/>
            <a:headEnd type="none" w="med" len="med"/>
            <a:tailEnd type="none" w="med" len="med"/>
          </a:ln>
          <a:effectLst>
            <a:outerShdw blurRad="63500" sx="103000" sy="103000" algn="ctr" rotWithShape="0">
              <a:prstClr val="black">
                <a:alpha val="5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ct val="0"/>
              </a:spcBef>
              <a:spcAft>
                <a:spcPts val="0"/>
              </a:spcAft>
              <a:buClrTx/>
              <a:buSzPct val="90000"/>
              <a:buFontTx/>
              <a:buNone/>
              <a:tabLst/>
              <a:defRPr/>
            </a:pPr>
            <a:endParaRPr kumimoji="0" lang="en-US" sz="2800" b="0" i="0" u="none" strike="noStrike" kern="1200" cap="none" spc="-80" normalizeH="0" baseline="0" noProof="0">
              <a:ln>
                <a:noFill/>
              </a:ln>
              <a:gradFill>
                <a:gsLst>
                  <a:gs pos="0">
                    <a:srgbClr val="0078D4"/>
                  </a:gs>
                  <a:gs pos="100000">
                    <a:srgbClr val="C73ECC"/>
                  </a:gs>
                </a:gsLst>
                <a:lin ang="3000000" scaled="0"/>
              </a:gradFill>
              <a:effectLst/>
              <a:uLnTx/>
              <a:uFillTx/>
              <a:latin typeface="Segoe Sans Display Semibold" pitchFamily="2" charset="0"/>
              <a:ea typeface="+mn-ea"/>
              <a:cs typeface="Segoe Sans Display Semibold" pitchFamily="2" charset="0"/>
            </a:endParaRPr>
          </a:p>
        </p:txBody>
      </p:sp>
      <p:sp>
        <p:nvSpPr>
          <p:cNvPr id="16" name="Title 1">
            <a:extLst>
              <a:ext uri="{FF2B5EF4-FFF2-40B4-BE49-F238E27FC236}">
                <a16:creationId xmlns:a16="http://schemas.microsoft.com/office/drawing/2014/main" id="{385025D5-0132-79ED-55A9-507DBE3CBBFC}"/>
              </a:ext>
            </a:extLst>
          </p:cNvPr>
          <p:cNvSpPr txBox="1">
            <a:spLocks/>
          </p:cNvSpPr>
          <p:nvPr/>
        </p:nvSpPr>
        <p:spPr>
          <a:xfrm>
            <a:off x="595347" y="465195"/>
            <a:ext cx="5641178"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200" b="0" kern="1200" cap="none" spc="-50" baseline="0" dirty="0" smtClean="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marL="0" marR="0" lvl="0" indent="0"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091F2C"/>
                </a:solidFill>
                <a:effectLst/>
                <a:uLnTx/>
                <a:uFillTx/>
                <a:latin typeface="Segoe Sans Display Semibold"/>
                <a:ea typeface="+mn-ea"/>
                <a:cs typeface="Segoe Sans Display" pitchFamily="2" charset="0"/>
              </a:rPr>
              <a:t>Participation</a:t>
            </a:r>
            <a:endParaRPr kumimoji="0" lang="en-US" sz="3200" b="0" i="0" u="none" strike="noStrike" kern="1200" cap="none" spc="-50" normalizeH="0" baseline="0" noProof="0">
              <a:ln w="3175">
                <a:noFill/>
              </a:ln>
              <a:gradFill>
                <a:gsLst>
                  <a:gs pos="50000">
                    <a:srgbClr val="8661C5"/>
                  </a:gs>
                  <a:gs pos="0">
                    <a:srgbClr val="0078D4"/>
                  </a:gs>
                  <a:gs pos="100000">
                    <a:srgbClr val="C73ECC"/>
                  </a:gs>
                </a:gsLst>
                <a:lin ang="2700000" scaled="1"/>
              </a:gradFill>
              <a:effectLst/>
              <a:uLnTx/>
              <a:uFillTx/>
              <a:latin typeface="Segoe UI Semibold"/>
              <a:ea typeface="+mn-ea"/>
              <a:cs typeface="Segoe UI" pitchFamily="34" charset="0"/>
            </a:endParaRPr>
          </a:p>
        </p:txBody>
      </p:sp>
      <p:pic>
        <p:nvPicPr>
          <p:cNvPr id="18" name="Graphic 17" descr="Video camera with solid fill">
            <a:extLst>
              <a:ext uri="{FF2B5EF4-FFF2-40B4-BE49-F238E27FC236}">
                <a16:creationId xmlns:a16="http://schemas.microsoft.com/office/drawing/2014/main" id="{B83A709C-5ED9-1133-7BBC-7E12A8D93EF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62205" y="2480288"/>
            <a:ext cx="548640" cy="548640"/>
          </a:xfrm>
          <a:prstGeom prst="rect">
            <a:avLst/>
          </a:prstGeom>
        </p:spPr>
      </p:pic>
      <p:pic>
        <p:nvPicPr>
          <p:cNvPr id="22" name="Graphic 21" descr="Chat bubble with solid fill">
            <a:extLst>
              <a:ext uri="{FF2B5EF4-FFF2-40B4-BE49-F238E27FC236}">
                <a16:creationId xmlns:a16="http://schemas.microsoft.com/office/drawing/2014/main" id="{7EA8AA9D-D289-418A-8EA0-DE89B8C8940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21680" y="3224119"/>
            <a:ext cx="548640" cy="548640"/>
          </a:xfrm>
          <a:prstGeom prst="rect">
            <a:avLst/>
          </a:prstGeom>
        </p:spPr>
      </p:pic>
      <p:pic>
        <p:nvPicPr>
          <p:cNvPr id="24" name="Graphic 23" descr="Presentation with checklist with solid fill">
            <a:extLst>
              <a:ext uri="{FF2B5EF4-FFF2-40B4-BE49-F238E27FC236}">
                <a16:creationId xmlns:a16="http://schemas.microsoft.com/office/drawing/2014/main" id="{17BD0677-70C9-9CCE-E95E-F886686BE7B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177291" y="3864803"/>
            <a:ext cx="552031" cy="552031"/>
          </a:xfrm>
          <a:prstGeom prst="rect">
            <a:avLst/>
          </a:prstGeom>
        </p:spPr>
      </p:pic>
      <p:pic>
        <p:nvPicPr>
          <p:cNvPr id="26" name="Graphic 25" descr="Clipboard Checked with solid fill">
            <a:extLst>
              <a:ext uri="{FF2B5EF4-FFF2-40B4-BE49-F238E27FC236}">
                <a16:creationId xmlns:a16="http://schemas.microsoft.com/office/drawing/2014/main" id="{AF886D20-09BD-5794-DEEA-81CFC6B57108}"/>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7829991" y="4679393"/>
            <a:ext cx="548640" cy="548640"/>
          </a:xfrm>
          <a:prstGeom prst="rect">
            <a:avLst/>
          </a:prstGeom>
        </p:spPr>
      </p:pic>
    </p:spTree>
    <p:extLst>
      <p:ext uri="{BB962C8B-B14F-4D97-AF65-F5344CB8AC3E}">
        <p14:creationId xmlns:p14="http://schemas.microsoft.com/office/powerpoint/2010/main" val="3174923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E5A64-2DAA-1A66-AEB3-72DBD90D1AAF}"/>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09F9CDE-04BC-13AC-2E66-BBCB9B34901F}"/>
              </a:ext>
              <a:ext uri="{C183D7F6-B498-43B3-948B-1728B52AA6E4}">
                <adec:decorative xmlns:adec="http://schemas.microsoft.com/office/drawing/2017/decorative" val="1"/>
              </a:ext>
            </a:extLst>
          </p:cNvPr>
          <p:cNvGrpSpPr/>
          <p:nvPr/>
        </p:nvGrpSpPr>
        <p:grpSpPr>
          <a:xfrm>
            <a:off x="358059" y="3356278"/>
            <a:ext cx="11342327" cy="495076"/>
            <a:chOff x="0" y="1027417"/>
            <a:chExt cx="2709333" cy="541866"/>
          </a:xfrm>
          <a:solidFill>
            <a:srgbClr val="0070C0"/>
          </a:solidFill>
        </p:grpSpPr>
        <p:sp>
          <p:nvSpPr>
            <p:cNvPr id="82" name="Rectangle 73">
              <a:extLst>
                <a:ext uri="{FF2B5EF4-FFF2-40B4-BE49-F238E27FC236}">
                  <a16:creationId xmlns:a16="http://schemas.microsoft.com/office/drawing/2014/main" id="{4040D730-54FF-CCD6-B4A8-D124F075FD47}"/>
                </a:ext>
              </a:extLst>
            </p:cNvPr>
            <p:cNvSpPr/>
            <p:nvPr/>
          </p:nvSpPr>
          <p:spPr>
            <a:xfrm>
              <a:off x="0" y="1027417"/>
              <a:ext cx="2709333" cy="541866"/>
            </a:xfrm>
            <a:prstGeom prst="roundRect">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Sans Display"/>
                <a:ea typeface="+mn-ea"/>
                <a:cs typeface="+mn-cs"/>
              </a:endParaRPr>
            </a:p>
          </p:txBody>
        </p:sp>
        <p:sp>
          <p:nvSpPr>
            <p:cNvPr id="83" name="TextBox 82">
              <a:extLst>
                <a:ext uri="{FF2B5EF4-FFF2-40B4-BE49-F238E27FC236}">
                  <a16:creationId xmlns:a16="http://schemas.microsoft.com/office/drawing/2014/main" id="{12E5E9E8-9EBF-35F6-B936-85E963F5E60F}"/>
                </a:ext>
              </a:extLst>
            </p:cNvPr>
            <p:cNvSpPr txBox="1"/>
            <p:nvPr/>
          </p:nvSpPr>
          <p:spPr>
            <a:xfrm>
              <a:off x="124798" y="1057841"/>
              <a:ext cx="2459736" cy="493776"/>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a:ln>
                    <a:noFill/>
                  </a:ln>
                  <a:solidFill>
                    <a:srgbClr val="FFFFFF"/>
                  </a:solidFill>
                  <a:effectLst/>
                  <a:uLnTx/>
                  <a:uFillTx/>
                  <a:latin typeface="Segoe Sans Display"/>
                  <a:ea typeface="+mn-ea"/>
                  <a:cs typeface="+mn-cs"/>
                </a:rPr>
                <a:t>Presenters &amp; Moderators</a:t>
              </a:r>
            </a:p>
          </p:txBody>
        </p:sp>
      </p:grpSp>
      <p:grpSp>
        <p:nvGrpSpPr>
          <p:cNvPr id="87" name="Group 86">
            <a:extLst>
              <a:ext uri="{FF2B5EF4-FFF2-40B4-BE49-F238E27FC236}">
                <a16:creationId xmlns:a16="http://schemas.microsoft.com/office/drawing/2014/main" id="{D57CD8EF-16D6-9D50-6864-1F5FA67D1173}"/>
              </a:ext>
              <a:ext uri="{C183D7F6-B498-43B3-948B-1728B52AA6E4}">
                <adec:decorative xmlns:adec="http://schemas.microsoft.com/office/drawing/2017/decorative" val="1"/>
              </a:ext>
            </a:extLst>
          </p:cNvPr>
          <p:cNvGrpSpPr/>
          <p:nvPr/>
        </p:nvGrpSpPr>
        <p:grpSpPr>
          <a:xfrm>
            <a:off x="3431413" y="232419"/>
            <a:ext cx="5575794" cy="492125"/>
            <a:chOff x="3968" y="248708"/>
            <a:chExt cx="2460625" cy="492125"/>
          </a:xfrm>
          <a:solidFill>
            <a:srgbClr val="0070C0"/>
          </a:solidFill>
        </p:grpSpPr>
        <p:sp>
          <p:nvSpPr>
            <p:cNvPr id="88" name="Rectangle 79">
              <a:extLst>
                <a:ext uri="{FF2B5EF4-FFF2-40B4-BE49-F238E27FC236}">
                  <a16:creationId xmlns:a16="http://schemas.microsoft.com/office/drawing/2014/main" id="{22562687-32D6-D2B2-9B79-9B29E4C7E285}"/>
                </a:ext>
              </a:extLst>
            </p:cNvPr>
            <p:cNvSpPr/>
            <p:nvPr/>
          </p:nvSpPr>
          <p:spPr>
            <a:xfrm>
              <a:off x="3968" y="248708"/>
              <a:ext cx="2460625" cy="492125"/>
            </a:xfrm>
            <a:prstGeom prst="roundRect">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Sans Display"/>
                <a:ea typeface="+mn-ea"/>
                <a:cs typeface="+mn-cs"/>
              </a:endParaRPr>
            </a:p>
          </p:txBody>
        </p:sp>
        <p:sp>
          <p:nvSpPr>
            <p:cNvPr id="89" name="TextBox 88">
              <a:extLst>
                <a:ext uri="{FF2B5EF4-FFF2-40B4-BE49-F238E27FC236}">
                  <a16:creationId xmlns:a16="http://schemas.microsoft.com/office/drawing/2014/main" id="{3B4470C9-A0EB-E5D1-C41F-985E230A46AD}"/>
                </a:ext>
              </a:extLst>
            </p:cNvPr>
            <p:cNvSpPr txBox="1"/>
            <p:nvPr/>
          </p:nvSpPr>
          <p:spPr>
            <a:xfrm>
              <a:off x="3968" y="248708"/>
              <a:ext cx="2460625" cy="492125"/>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rgbClr val="FFFFFF"/>
                  </a:solidFill>
                  <a:effectLst/>
                  <a:uLnTx/>
                  <a:uFillTx/>
                  <a:latin typeface="Segoe Sans Display"/>
                  <a:ea typeface="+mn-ea"/>
                  <a:cs typeface="+mn-cs"/>
                </a:rPr>
                <a:t>Sponsors</a:t>
              </a:r>
            </a:p>
          </p:txBody>
        </p:sp>
      </p:grpSp>
      <p:grpSp>
        <p:nvGrpSpPr>
          <p:cNvPr id="21" name="Group 20">
            <a:extLst>
              <a:ext uri="{FF2B5EF4-FFF2-40B4-BE49-F238E27FC236}">
                <a16:creationId xmlns:a16="http://schemas.microsoft.com/office/drawing/2014/main" id="{9EFF2BDA-170C-5B4A-AC45-FCEA87D50032}"/>
              </a:ext>
            </a:extLst>
          </p:cNvPr>
          <p:cNvGrpSpPr/>
          <p:nvPr/>
        </p:nvGrpSpPr>
        <p:grpSpPr>
          <a:xfrm>
            <a:off x="3803919" y="774347"/>
            <a:ext cx="4917023" cy="1945022"/>
            <a:chOff x="3803919" y="774347"/>
            <a:chExt cx="4917023" cy="1945022"/>
          </a:xfrm>
        </p:grpSpPr>
        <p:grpSp>
          <p:nvGrpSpPr>
            <p:cNvPr id="20" name="Group 19">
              <a:extLst>
                <a:ext uri="{FF2B5EF4-FFF2-40B4-BE49-F238E27FC236}">
                  <a16:creationId xmlns:a16="http://schemas.microsoft.com/office/drawing/2014/main" id="{FCD81EC7-6D4F-D6D0-D5E8-72CF6A81424B}"/>
                </a:ext>
              </a:extLst>
            </p:cNvPr>
            <p:cNvGrpSpPr/>
            <p:nvPr/>
          </p:nvGrpSpPr>
          <p:grpSpPr>
            <a:xfrm>
              <a:off x="3803919" y="774347"/>
              <a:ext cx="1461311" cy="1945022"/>
              <a:chOff x="3803919" y="772887"/>
              <a:chExt cx="1461311" cy="1945022"/>
            </a:xfrm>
          </p:grpSpPr>
          <p:pic>
            <p:nvPicPr>
              <p:cNvPr id="76" name="Picture Placeholder 22">
                <a:extLst>
                  <a:ext uri="{FF2B5EF4-FFF2-40B4-BE49-F238E27FC236}">
                    <a16:creationId xmlns:a16="http://schemas.microsoft.com/office/drawing/2014/main" id="{55A29316-C6E7-5377-856D-1E5D4F5F4AAF}"/>
                  </a:ext>
                </a:extLst>
              </p:cNvPr>
              <p:cNvPicPr>
                <a:picLocks noChangeAspect="1"/>
              </p:cNvPicPr>
              <p:nvPr/>
            </p:nvPicPr>
            <p:blipFill>
              <a:blip r:embed="rId3">
                <a:extLst>
                  <a:ext uri="{28A0092B-C50C-407E-A947-70E740481C1C}">
                    <a14:useLocalDpi xmlns:a14="http://schemas.microsoft.com/office/drawing/2010/main" val="0"/>
                  </a:ext>
                </a:extLst>
              </a:blip>
              <a:srcRect l="3326" r="3326"/>
              <a:stretch/>
            </p:blipFill>
            <p:spPr>
              <a:xfrm>
                <a:off x="3893630" y="772887"/>
                <a:ext cx="1371600" cy="1469333"/>
              </a:xfrm>
              <a:prstGeom prst="ellipse">
                <a:avLst/>
              </a:prstGeom>
              <a:ln>
                <a:noFill/>
              </a:ln>
              <a:effectLst>
                <a:softEdge rad="112500"/>
              </a:effectLst>
            </p:spPr>
          </p:pic>
          <p:sp>
            <p:nvSpPr>
              <p:cNvPr id="77" name="TextBox 76">
                <a:extLst>
                  <a:ext uri="{FF2B5EF4-FFF2-40B4-BE49-F238E27FC236}">
                    <a16:creationId xmlns:a16="http://schemas.microsoft.com/office/drawing/2014/main" id="{EC1D550A-5962-5029-1213-5E0BB81C9566}"/>
                  </a:ext>
                </a:extLst>
              </p:cNvPr>
              <p:cNvSpPr txBox="1"/>
              <p:nvPr/>
            </p:nvSpPr>
            <p:spPr>
              <a:xfrm>
                <a:off x="3803919" y="2185142"/>
                <a:ext cx="1459789" cy="532767"/>
              </a:xfrm>
              <a:prstGeom prst="rect">
                <a:avLst/>
              </a:prstGeom>
              <a:noFill/>
              <a:ln>
                <a:no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AU" sz="900" b="0" i="0" u="none" strike="noStrike" kern="0" cap="none" spc="0" normalizeH="0" baseline="0" noProof="0">
                    <a:ln>
                      <a:noFill/>
                    </a:ln>
                    <a:solidFill>
                      <a:srgbClr val="091F2C"/>
                    </a:solidFill>
                    <a:effectLst/>
                    <a:uLnTx/>
                    <a:uFillTx/>
                    <a:latin typeface="Segoe Sans Display Semibold"/>
                    <a:ea typeface="+mn-ea"/>
                    <a:cs typeface="+mn-cs"/>
                  </a:rPr>
                  <a:t>Stephanie Hernandez</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AU" sz="700" b="0" i="0" u="none" strike="noStrike" kern="0" cap="none" spc="0" normalizeH="0" baseline="0" noProof="0">
                    <a:ln>
                      <a:noFill/>
                    </a:ln>
                    <a:solidFill>
                      <a:srgbClr val="091F2C"/>
                    </a:solidFill>
                    <a:effectLst/>
                    <a:uLnTx/>
                    <a:uFillTx/>
                    <a:latin typeface="Segoe Sans Display"/>
                    <a:ea typeface="+mn-ea"/>
                    <a:cs typeface="+mn-cs"/>
                  </a:rPr>
                  <a:t>Customer Success Lead </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AU" sz="700" b="0" i="0" u="none" strike="noStrike" kern="0" cap="none" spc="0" normalizeH="0" baseline="0" noProof="0">
                    <a:ln>
                      <a:noFill/>
                    </a:ln>
                    <a:solidFill>
                      <a:srgbClr val="091F2C"/>
                    </a:solidFill>
                    <a:effectLst/>
                    <a:uLnTx/>
                    <a:uFillTx/>
                    <a:latin typeface="Segoe Sans Display"/>
                    <a:ea typeface="+mn-ea"/>
                    <a:cs typeface="+mn-cs"/>
                  </a:rPr>
                  <a:t>Director, Cloud Solution Architect – Oil Gas &amp; Energy  </a:t>
                </a:r>
              </a:p>
            </p:txBody>
          </p:sp>
        </p:grpSp>
        <p:grpSp>
          <p:nvGrpSpPr>
            <p:cNvPr id="19" name="Group 18">
              <a:extLst>
                <a:ext uri="{FF2B5EF4-FFF2-40B4-BE49-F238E27FC236}">
                  <a16:creationId xmlns:a16="http://schemas.microsoft.com/office/drawing/2014/main" id="{8A784DBB-A141-11B2-88A5-863B5CB6B10F}"/>
                </a:ext>
              </a:extLst>
            </p:cNvPr>
            <p:cNvGrpSpPr/>
            <p:nvPr/>
          </p:nvGrpSpPr>
          <p:grpSpPr>
            <a:xfrm>
              <a:off x="7259631" y="797320"/>
              <a:ext cx="1461311" cy="1899077"/>
              <a:chOff x="7259631" y="821753"/>
              <a:chExt cx="1461311" cy="1899077"/>
            </a:xfrm>
          </p:grpSpPr>
          <p:sp>
            <p:nvSpPr>
              <p:cNvPr id="3" name="TextBox 2">
                <a:extLst>
                  <a:ext uri="{FF2B5EF4-FFF2-40B4-BE49-F238E27FC236}">
                    <a16:creationId xmlns:a16="http://schemas.microsoft.com/office/drawing/2014/main" id="{90B680A0-5920-112F-1D8D-F324AD5393FE}"/>
                  </a:ext>
                </a:extLst>
              </p:cNvPr>
              <p:cNvSpPr txBox="1"/>
              <p:nvPr/>
            </p:nvSpPr>
            <p:spPr>
              <a:xfrm>
                <a:off x="7259631" y="2182221"/>
                <a:ext cx="1459789" cy="538609"/>
              </a:xfrm>
              <a:prstGeom prst="rect">
                <a:avLst/>
              </a:prstGeom>
              <a:noFill/>
              <a:ln>
                <a:no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AU" sz="900" b="0" i="0" u="none" strike="noStrike" kern="0" cap="none" spc="0" normalizeH="0" baseline="0" noProof="0">
                    <a:ln>
                      <a:noFill/>
                    </a:ln>
                    <a:solidFill>
                      <a:srgbClr val="091F2C"/>
                    </a:solidFill>
                    <a:effectLst/>
                    <a:uLnTx/>
                    <a:uFillTx/>
                    <a:latin typeface="Segoe Sans Display Semibold"/>
                    <a:ea typeface="+mn-ea"/>
                    <a:cs typeface="+mn-cs"/>
                  </a:rPr>
                  <a:t>Shawn Henderson</a:t>
                </a:r>
              </a:p>
              <a:p>
                <a:pPr lvl="0" algn="ctr">
                  <a:spcAft>
                    <a:spcPts val="300"/>
                  </a:spcAft>
                  <a:defRPr/>
                </a:pPr>
                <a:r>
                  <a:rPr lang="en-AU" sz="700" kern="0">
                    <a:solidFill>
                      <a:srgbClr val="091F2C"/>
                    </a:solidFill>
                    <a:latin typeface="Segoe Sans Display"/>
                  </a:rPr>
                  <a:t>Customer Success Lead </a:t>
                </a:r>
              </a:p>
              <a:p>
                <a:pPr lvl="0" algn="ctr">
                  <a:spcAft>
                    <a:spcPts val="300"/>
                  </a:spcAft>
                  <a:defRPr/>
                </a:pPr>
                <a:r>
                  <a:rPr lang="en-AU" sz="700" kern="0">
                    <a:solidFill>
                      <a:srgbClr val="091F2C"/>
                    </a:solidFill>
                    <a:latin typeface="Segoe Sans Display"/>
                  </a:rPr>
                  <a:t>Director, Cloud Solution Architect – Oil Gas &amp; Energy  </a:t>
                </a:r>
              </a:p>
            </p:txBody>
          </p:sp>
          <p:pic>
            <p:nvPicPr>
              <p:cNvPr id="13" name="Picture 12">
                <a:extLst>
                  <a:ext uri="{FF2B5EF4-FFF2-40B4-BE49-F238E27FC236}">
                    <a16:creationId xmlns:a16="http://schemas.microsoft.com/office/drawing/2014/main" id="{CBCEB628-946F-0445-4768-963CEA162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342" y="821753"/>
                <a:ext cx="1371600" cy="1371600"/>
              </a:xfrm>
              <a:prstGeom prst="ellipse">
                <a:avLst/>
              </a:prstGeom>
              <a:ln>
                <a:noFill/>
              </a:ln>
              <a:effectLst>
                <a:softEdge rad="112500"/>
              </a:effectLst>
            </p:spPr>
          </p:pic>
        </p:grpSp>
      </p:grpSp>
      <p:grpSp>
        <p:nvGrpSpPr>
          <p:cNvPr id="16" name="Group 15">
            <a:extLst>
              <a:ext uri="{FF2B5EF4-FFF2-40B4-BE49-F238E27FC236}">
                <a16:creationId xmlns:a16="http://schemas.microsoft.com/office/drawing/2014/main" id="{CE9B9B22-0495-2420-6A2C-02D9BB76F7DC}"/>
              </a:ext>
            </a:extLst>
          </p:cNvPr>
          <p:cNvGrpSpPr/>
          <p:nvPr/>
        </p:nvGrpSpPr>
        <p:grpSpPr>
          <a:xfrm>
            <a:off x="1285870" y="4234859"/>
            <a:ext cx="1461311" cy="1794103"/>
            <a:chOff x="3159195" y="4209173"/>
            <a:chExt cx="1461311" cy="1794103"/>
          </a:xfrm>
        </p:grpSpPr>
        <p:sp>
          <p:nvSpPr>
            <p:cNvPr id="96" name="TextBox 95">
              <a:extLst>
                <a:ext uri="{FF2B5EF4-FFF2-40B4-BE49-F238E27FC236}">
                  <a16:creationId xmlns:a16="http://schemas.microsoft.com/office/drawing/2014/main" id="{F331DAEA-AB65-B604-F291-DE2134F8F692}"/>
                </a:ext>
              </a:extLst>
            </p:cNvPr>
            <p:cNvSpPr txBox="1"/>
            <p:nvPr/>
          </p:nvSpPr>
          <p:spPr>
            <a:xfrm>
              <a:off x="3159195" y="5703194"/>
              <a:ext cx="1459789" cy="300082"/>
            </a:xfrm>
            <a:prstGeom prst="rect">
              <a:avLst/>
            </a:prstGeom>
            <a:noFill/>
            <a:ln>
              <a:no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AU" sz="900" b="0" i="0" u="none" strike="noStrike" kern="0" cap="none" spc="0" normalizeH="0" baseline="0" noProof="0">
                  <a:ln>
                    <a:noFill/>
                  </a:ln>
                  <a:solidFill>
                    <a:srgbClr val="091F2C"/>
                  </a:solidFill>
                  <a:effectLst/>
                  <a:uLnTx/>
                  <a:uFillTx/>
                  <a:latin typeface="Segoe Sans Display Semibold"/>
                  <a:ea typeface="+mn-ea"/>
                  <a:cs typeface="+mn-cs"/>
                </a:rPr>
                <a:t>Wes Horn</a:t>
              </a:r>
            </a:p>
            <a:p>
              <a:pPr marL="0" marR="0" lvl="0" indent="0" algn="ctr" defTabSz="914367" rtl="0" eaLnBrk="1" fontAlgn="auto" latinLnBrk="0" hangingPunct="1">
                <a:lnSpc>
                  <a:spcPct val="100000"/>
                </a:lnSpc>
                <a:spcBef>
                  <a:spcPts val="0"/>
                </a:spcBef>
                <a:spcAft>
                  <a:spcPts val="300"/>
                </a:spcAft>
                <a:buClrTx/>
                <a:buSzTx/>
                <a:buFontTx/>
                <a:buNone/>
                <a:tabLst/>
                <a:defRPr/>
              </a:pPr>
              <a:r>
                <a:rPr kumimoji="0" lang="en-AU" sz="800" b="0" i="0" u="none" strike="noStrike" kern="0" cap="none" spc="0" normalizeH="0" baseline="0" noProof="0">
                  <a:ln>
                    <a:noFill/>
                  </a:ln>
                  <a:solidFill>
                    <a:srgbClr val="091F2C"/>
                  </a:solidFill>
                  <a:effectLst/>
                  <a:uLnTx/>
                  <a:uFillTx/>
                  <a:latin typeface="Segoe Sans Display"/>
                  <a:ea typeface="+mn-ea"/>
                  <a:cs typeface="+mn-cs"/>
                </a:rPr>
                <a:t>Senior Cloud Solution Architect</a:t>
              </a:r>
            </a:p>
          </p:txBody>
        </p:sp>
        <p:pic>
          <p:nvPicPr>
            <p:cNvPr id="106" name="Picture Placeholder 22">
              <a:extLst>
                <a:ext uri="{FF2B5EF4-FFF2-40B4-BE49-F238E27FC236}">
                  <a16:creationId xmlns:a16="http://schemas.microsoft.com/office/drawing/2014/main" id="{A3C0B86D-3D50-3D5E-6A1C-368E09141397}"/>
                </a:ext>
              </a:extLst>
            </p:cNvPr>
            <p:cNvPicPr>
              <a:picLocks noChangeAspect="1"/>
            </p:cNvPicPr>
            <p:nvPr/>
          </p:nvPicPr>
          <p:blipFill>
            <a:blip r:embed="rId5">
              <a:extLst>
                <a:ext uri="{28A0092B-C50C-407E-A947-70E740481C1C}">
                  <a14:useLocalDpi xmlns:a14="http://schemas.microsoft.com/office/drawing/2010/main" val="0"/>
                </a:ext>
              </a:extLst>
            </a:blip>
            <a:srcRect l="3326" r="3326"/>
            <a:stretch/>
          </p:blipFill>
          <p:spPr>
            <a:xfrm>
              <a:off x="3248906" y="4209173"/>
              <a:ext cx="1371600" cy="1469333"/>
            </a:xfrm>
            <a:prstGeom prst="ellipse">
              <a:avLst/>
            </a:prstGeom>
            <a:ln>
              <a:noFill/>
            </a:ln>
            <a:effectLst>
              <a:softEdge rad="112500"/>
            </a:effectLst>
          </p:spPr>
        </p:pic>
      </p:grpSp>
      <p:grpSp>
        <p:nvGrpSpPr>
          <p:cNvPr id="17" name="Group 16">
            <a:extLst>
              <a:ext uri="{FF2B5EF4-FFF2-40B4-BE49-F238E27FC236}">
                <a16:creationId xmlns:a16="http://schemas.microsoft.com/office/drawing/2014/main" id="{0937BC4C-6D28-A551-464B-9B03FE5524E8}"/>
              </a:ext>
            </a:extLst>
          </p:cNvPr>
          <p:cNvGrpSpPr/>
          <p:nvPr/>
        </p:nvGrpSpPr>
        <p:grpSpPr>
          <a:xfrm>
            <a:off x="4003874" y="4259084"/>
            <a:ext cx="1469292" cy="1826029"/>
            <a:chOff x="1049106" y="4258039"/>
            <a:chExt cx="1469292" cy="1826029"/>
          </a:xfrm>
        </p:grpSpPr>
        <p:sp>
          <p:nvSpPr>
            <p:cNvPr id="93" name="TextBox 92">
              <a:extLst>
                <a:ext uri="{FF2B5EF4-FFF2-40B4-BE49-F238E27FC236}">
                  <a16:creationId xmlns:a16="http://schemas.microsoft.com/office/drawing/2014/main" id="{4884D2FB-5F06-33AF-7408-D8586CDA5F0F}"/>
                </a:ext>
              </a:extLst>
            </p:cNvPr>
            <p:cNvSpPr txBox="1"/>
            <p:nvPr/>
          </p:nvSpPr>
          <p:spPr>
            <a:xfrm>
              <a:off x="1049106" y="5622403"/>
              <a:ext cx="1459789" cy="461665"/>
            </a:xfrm>
            <a:prstGeom prst="rect">
              <a:avLst/>
            </a:prstGeom>
            <a:noFill/>
            <a:ln>
              <a:noFill/>
            </a:ln>
          </p:spPr>
          <p:txBody>
            <a:bodyPr wrap="square" lIns="0" tIns="0" rIns="0" bIns="0" rtlCol="0" anchor="t">
              <a:spAutoFit/>
            </a:bodyPr>
            <a:lstStyle/>
            <a:p>
              <a:pPr lvl="0" algn="ctr">
                <a:spcAft>
                  <a:spcPts val="300"/>
                </a:spcAft>
                <a:defRPr/>
              </a:pPr>
              <a:r>
                <a:rPr lang="en-AU" sz="900" kern="0">
                  <a:solidFill>
                    <a:srgbClr val="091F2C"/>
                  </a:solidFill>
                  <a:latin typeface="Segoe Sans Display Semibold"/>
                </a:rPr>
                <a:t>Gerald Ramich</a:t>
              </a:r>
            </a:p>
            <a:p>
              <a:pPr lvl="0" algn="ctr" defTabSz="914367">
                <a:spcAft>
                  <a:spcPts val="300"/>
                </a:spcAft>
                <a:defRPr/>
              </a:pPr>
              <a:r>
                <a:rPr lang="en-AU" sz="800" kern="0">
                  <a:solidFill>
                    <a:srgbClr val="091F2C"/>
                  </a:solidFill>
                  <a:latin typeface="Segoe Sans Display"/>
                </a:rPr>
                <a:t>Principal Cloud Solution </a:t>
              </a:r>
            </a:p>
            <a:p>
              <a:pPr lvl="0" algn="ctr" defTabSz="914367">
                <a:spcAft>
                  <a:spcPts val="300"/>
                </a:spcAft>
                <a:defRPr/>
              </a:pPr>
              <a:r>
                <a:rPr lang="en-AU" sz="800" kern="0">
                  <a:solidFill>
                    <a:srgbClr val="091F2C"/>
                  </a:solidFill>
                  <a:latin typeface="Segoe Sans Display"/>
                </a:rPr>
                <a:t>Architect</a:t>
              </a:r>
            </a:p>
          </p:txBody>
        </p:sp>
        <p:pic>
          <p:nvPicPr>
            <p:cNvPr id="11" name="Picture 10">
              <a:extLst>
                <a:ext uri="{FF2B5EF4-FFF2-40B4-BE49-F238E27FC236}">
                  <a16:creationId xmlns:a16="http://schemas.microsoft.com/office/drawing/2014/main" id="{313C3AB1-F997-1A4E-6D6D-3D896A506D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6798" y="4258039"/>
              <a:ext cx="1371600" cy="1371600"/>
            </a:xfrm>
            <a:prstGeom prst="ellipse">
              <a:avLst/>
            </a:prstGeom>
            <a:ln>
              <a:noFill/>
            </a:ln>
            <a:effectLst>
              <a:softEdge rad="112500"/>
            </a:effectLst>
          </p:spPr>
        </p:pic>
      </p:grpSp>
      <p:grpSp>
        <p:nvGrpSpPr>
          <p:cNvPr id="15" name="Group 14">
            <a:extLst>
              <a:ext uri="{FF2B5EF4-FFF2-40B4-BE49-F238E27FC236}">
                <a16:creationId xmlns:a16="http://schemas.microsoft.com/office/drawing/2014/main" id="{8A3675F3-1F6E-A202-3B58-E198A6DC16FA}"/>
              </a:ext>
            </a:extLst>
          </p:cNvPr>
          <p:cNvGrpSpPr/>
          <p:nvPr/>
        </p:nvGrpSpPr>
        <p:grpSpPr>
          <a:xfrm>
            <a:off x="6729859" y="4258039"/>
            <a:ext cx="1459789" cy="1818334"/>
            <a:chOff x="5364502" y="4258039"/>
            <a:chExt cx="1459789" cy="1818334"/>
          </a:xfrm>
        </p:grpSpPr>
        <p:sp>
          <p:nvSpPr>
            <p:cNvPr id="94" name="TextBox 93">
              <a:extLst>
                <a:ext uri="{FF2B5EF4-FFF2-40B4-BE49-F238E27FC236}">
                  <a16:creationId xmlns:a16="http://schemas.microsoft.com/office/drawing/2014/main" id="{EA62389F-1D50-72D8-5A00-B9E35783D588}"/>
                </a:ext>
              </a:extLst>
            </p:cNvPr>
            <p:cNvSpPr txBox="1"/>
            <p:nvPr/>
          </p:nvSpPr>
          <p:spPr>
            <a:xfrm>
              <a:off x="5364502" y="5630097"/>
              <a:ext cx="1459789" cy="446276"/>
            </a:xfrm>
            <a:prstGeom prst="rect">
              <a:avLst/>
            </a:prstGeom>
            <a:noFill/>
            <a:ln>
              <a:noFill/>
            </a:ln>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300"/>
                </a:spcAft>
                <a:buClrTx/>
                <a:buSzTx/>
                <a:buFontTx/>
                <a:buNone/>
                <a:tabLst/>
                <a:defRPr/>
              </a:pPr>
              <a:r>
                <a:rPr kumimoji="0" lang="en-US" sz="900" b="0" i="0" u="none" strike="noStrike" kern="0" cap="none" spc="0" normalizeH="0" baseline="0" noProof="0">
                  <a:ln>
                    <a:noFill/>
                  </a:ln>
                  <a:solidFill>
                    <a:srgbClr val="091F2C"/>
                  </a:solidFill>
                  <a:effectLst/>
                  <a:uLnTx/>
                  <a:uFillTx/>
                  <a:latin typeface="Segoe Sans Display Semibold"/>
                  <a:ea typeface="+mn-ea"/>
                  <a:cs typeface="+mn-cs"/>
                </a:rPr>
                <a:t>Tony Rodighiero</a:t>
              </a:r>
            </a:p>
            <a:p>
              <a:pPr marL="0" marR="0" lvl="0" indent="0" algn="ctr" defTabSz="914367" rtl="0" eaLnBrk="1" fontAlgn="auto" latinLnBrk="0" hangingPunct="1">
                <a:lnSpc>
                  <a:spcPct val="100000"/>
                </a:lnSpc>
                <a:spcBef>
                  <a:spcPts val="0"/>
                </a:spcBef>
                <a:spcAft>
                  <a:spcPts val="300"/>
                </a:spcAft>
                <a:buClrTx/>
                <a:buSzTx/>
                <a:buFontTx/>
                <a:buNone/>
                <a:tabLst/>
                <a:defRPr/>
              </a:pPr>
              <a:r>
                <a:rPr kumimoji="0" lang="en-AU" sz="800" b="0" i="0" u="none" strike="noStrike" kern="0" cap="none" spc="0" normalizeH="0" baseline="0" noProof="0">
                  <a:ln>
                    <a:noFill/>
                  </a:ln>
                  <a:solidFill>
                    <a:srgbClr val="091F2C"/>
                  </a:solidFill>
                  <a:effectLst/>
                  <a:uLnTx/>
                  <a:uFillTx/>
                  <a:latin typeface="Segoe Sans Display"/>
                  <a:ea typeface="+mn-ea"/>
                  <a:cs typeface="+mn-cs"/>
                </a:rPr>
                <a:t>Senior Cloud Solution Architect</a:t>
              </a:r>
            </a:p>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AU" sz="700" b="0" i="0" u="none" strike="noStrike" kern="0" cap="none" spc="0" normalizeH="0" baseline="0" noProof="0">
                <a:ln>
                  <a:noFill/>
                </a:ln>
                <a:solidFill>
                  <a:srgbClr val="091F2C"/>
                </a:solidFill>
                <a:effectLst/>
                <a:uLnTx/>
                <a:uFillTx/>
                <a:latin typeface="Segoe Sans Display"/>
                <a:ea typeface="+mn-ea"/>
                <a:cs typeface="+mn-cs"/>
              </a:endParaRPr>
            </a:p>
          </p:txBody>
        </p:sp>
        <p:pic>
          <p:nvPicPr>
            <p:cNvPr id="5" name="Picture 4">
              <a:extLst>
                <a:ext uri="{FF2B5EF4-FFF2-40B4-BE49-F238E27FC236}">
                  <a16:creationId xmlns:a16="http://schemas.microsoft.com/office/drawing/2014/main" id="{6637A5AC-0949-B9AA-BF2D-04DEBB93B4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2841" y="4258039"/>
              <a:ext cx="1371600" cy="1371600"/>
            </a:xfrm>
            <a:prstGeom prst="ellipse">
              <a:avLst/>
            </a:prstGeom>
            <a:ln>
              <a:noFill/>
            </a:ln>
            <a:effectLst>
              <a:softEdge rad="112500"/>
            </a:effectLst>
          </p:spPr>
        </p:pic>
      </p:grpSp>
      <p:grpSp>
        <p:nvGrpSpPr>
          <p:cNvPr id="12" name="Group 11">
            <a:extLst>
              <a:ext uri="{FF2B5EF4-FFF2-40B4-BE49-F238E27FC236}">
                <a16:creationId xmlns:a16="http://schemas.microsoft.com/office/drawing/2014/main" id="{3B88BDF0-AE0E-F7E8-87A6-DFBCD97E1367}"/>
              </a:ext>
            </a:extLst>
          </p:cNvPr>
          <p:cNvGrpSpPr/>
          <p:nvPr/>
        </p:nvGrpSpPr>
        <p:grpSpPr>
          <a:xfrm>
            <a:off x="9446342" y="4258039"/>
            <a:ext cx="1459789" cy="1818334"/>
            <a:chOff x="9352733" y="4258039"/>
            <a:chExt cx="1459789" cy="1818334"/>
          </a:xfrm>
        </p:grpSpPr>
        <p:sp>
          <p:nvSpPr>
            <p:cNvPr id="7" name="TextBox 6">
              <a:extLst>
                <a:ext uri="{FF2B5EF4-FFF2-40B4-BE49-F238E27FC236}">
                  <a16:creationId xmlns:a16="http://schemas.microsoft.com/office/drawing/2014/main" id="{976AA387-6035-8CE5-3800-FDAF1DC26EDE}"/>
                </a:ext>
              </a:extLst>
            </p:cNvPr>
            <p:cNvSpPr txBox="1"/>
            <p:nvPr/>
          </p:nvSpPr>
          <p:spPr>
            <a:xfrm>
              <a:off x="9352733" y="5630097"/>
              <a:ext cx="1459789" cy="446276"/>
            </a:xfrm>
            <a:prstGeom prst="rect">
              <a:avLst/>
            </a:prstGeom>
            <a:noFill/>
            <a:ln>
              <a:noFill/>
            </a:ln>
          </p:spPr>
          <p:txBody>
            <a:bodyPr wrap="square" lIns="0" tIns="0" rIns="0" bIns="0" rtlCol="0" anchor="t">
              <a:spAutoFit/>
            </a:bodyPr>
            <a:lstStyle/>
            <a:p>
              <a:pPr algn="ctr" defTabSz="914367">
                <a:spcAft>
                  <a:spcPts val="300"/>
                </a:spcAft>
                <a:defRPr/>
              </a:pPr>
              <a:r>
                <a:rPr lang="en-US" sz="900" kern="0">
                  <a:solidFill>
                    <a:srgbClr val="091F2C"/>
                  </a:solidFill>
                  <a:latin typeface="Segoe Sans Display Semibold"/>
                </a:rPr>
                <a:t>Armando Hernandez</a:t>
              </a:r>
              <a:endParaRPr lang="en-US">
                <a:ea typeface="+mn-ea"/>
                <a:cs typeface="+mn-cs"/>
              </a:endParaRPr>
            </a:p>
            <a:p>
              <a:pPr marL="0" marR="0" lvl="0" indent="0" algn="ctr" defTabSz="914367" rtl="0" eaLnBrk="1" fontAlgn="auto" latinLnBrk="0" hangingPunct="1">
                <a:lnSpc>
                  <a:spcPct val="100000"/>
                </a:lnSpc>
                <a:spcBef>
                  <a:spcPts val="0"/>
                </a:spcBef>
                <a:spcAft>
                  <a:spcPts val="300"/>
                </a:spcAft>
                <a:buClrTx/>
                <a:buSzTx/>
                <a:buFontTx/>
                <a:buNone/>
                <a:tabLst/>
                <a:defRPr/>
              </a:pPr>
              <a:r>
                <a:rPr kumimoji="0" lang="en-AU" sz="800" b="0" i="0" u="none" strike="noStrike" kern="0" cap="none" spc="0" normalizeH="0" baseline="0" noProof="0">
                  <a:ln>
                    <a:noFill/>
                  </a:ln>
                  <a:solidFill>
                    <a:srgbClr val="091F2C"/>
                  </a:solidFill>
                  <a:effectLst/>
                  <a:uLnTx/>
                  <a:uFillTx/>
                  <a:latin typeface="Segoe Sans Display"/>
                  <a:ea typeface="+mn-ea"/>
                  <a:cs typeface="+mn-cs"/>
                </a:rPr>
                <a:t>Senior Cloud Solution Architect</a:t>
              </a:r>
            </a:p>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AU" sz="700" b="0" i="0" u="none" strike="noStrike" kern="0" cap="none" spc="0" normalizeH="0" baseline="0" noProof="0">
                <a:ln>
                  <a:noFill/>
                </a:ln>
                <a:solidFill>
                  <a:srgbClr val="091F2C"/>
                </a:solidFill>
                <a:effectLst/>
                <a:uLnTx/>
                <a:uFillTx/>
                <a:latin typeface="Segoe Sans Display"/>
                <a:ea typeface="+mn-ea"/>
                <a:cs typeface="+mn-cs"/>
              </a:endParaRPr>
            </a:p>
          </p:txBody>
        </p:sp>
        <p:pic>
          <p:nvPicPr>
            <p:cNvPr id="9" name="Picture 8">
              <a:extLst>
                <a:ext uri="{FF2B5EF4-FFF2-40B4-BE49-F238E27FC236}">
                  <a16:creationId xmlns:a16="http://schemas.microsoft.com/office/drawing/2014/main" id="{C4E08CBC-13B6-5D44-4427-746990F1D4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6827" y="4258039"/>
              <a:ext cx="1371600" cy="1371600"/>
            </a:xfrm>
            <a:prstGeom prst="ellipse">
              <a:avLst/>
            </a:prstGeom>
            <a:ln>
              <a:noFill/>
            </a:ln>
            <a:effectLst>
              <a:softEdge rad="112500"/>
            </a:effectLst>
          </p:spPr>
        </p:pic>
      </p:grpSp>
    </p:spTree>
    <p:extLst>
      <p:ext uri="{BB962C8B-B14F-4D97-AF65-F5344CB8AC3E}">
        <p14:creationId xmlns:p14="http://schemas.microsoft.com/office/powerpoint/2010/main" val="33882095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7C18A6-8986-4C90-3A44-231B2960113B}"/>
              </a:ext>
            </a:extLst>
          </p:cNvPr>
          <p:cNvSpPr txBox="1"/>
          <p:nvPr/>
        </p:nvSpPr>
        <p:spPr>
          <a:xfrm>
            <a:off x="621792" y="452628"/>
            <a:ext cx="1179576" cy="123111"/>
          </a:xfrm>
          <a:prstGeom prst="rect">
            <a:avLst/>
          </a:prstGeom>
          <a:noFill/>
        </p:spPr>
        <p:txBody>
          <a:bodyPr vert="horz" lIns="0" tIns="0" rIns="0" bIns="0" rtlCol="0">
            <a:spAutoFit/>
          </a:bodyPr>
          <a:lstStyle/>
          <a:p>
            <a:r>
              <a:rPr lang="en-US" sz="800" b="1">
                <a:solidFill>
                  <a:srgbClr val="FFFFFF"/>
                </a:solidFill>
                <a:latin typeface="Segoe UI" panose="020B0502040204020203" pitchFamily="34" charset="0"/>
              </a:rPr>
              <a:t>SESSION STARTER</a:t>
            </a:r>
          </a:p>
        </p:txBody>
      </p:sp>
      <p:sp>
        <p:nvSpPr>
          <p:cNvPr id="4" name="TextBox 3">
            <a:extLst>
              <a:ext uri="{FF2B5EF4-FFF2-40B4-BE49-F238E27FC236}">
                <a16:creationId xmlns:a16="http://schemas.microsoft.com/office/drawing/2014/main" id="{57997B19-C36B-53A3-7423-5E06C09F157C}"/>
              </a:ext>
            </a:extLst>
          </p:cNvPr>
          <p:cNvSpPr txBox="1"/>
          <p:nvPr/>
        </p:nvSpPr>
        <p:spPr>
          <a:xfrm>
            <a:off x="502920" y="786384"/>
            <a:ext cx="8046720" cy="430887"/>
          </a:xfrm>
          <a:prstGeom prst="rect">
            <a:avLst/>
          </a:prstGeom>
          <a:noFill/>
        </p:spPr>
        <p:txBody>
          <a:bodyPr vert="horz" lIns="0" tIns="0" rIns="0" bIns="0" rtlCol="0">
            <a:spAutoFit/>
          </a:bodyPr>
          <a:lstStyle/>
          <a:p>
            <a:r>
              <a:rPr lang="en-US" sz="2800" b="1">
                <a:solidFill>
                  <a:srgbClr val="243A5E"/>
                </a:solidFill>
                <a:latin typeface="Segoe UI" panose="020B0502040204020203" pitchFamily="34" charset="0"/>
              </a:rPr>
              <a:t>Agenda</a:t>
            </a:r>
          </a:p>
        </p:txBody>
      </p:sp>
      <p:sp>
        <p:nvSpPr>
          <p:cNvPr id="6" name="Rectangle: Rounded Corners 5">
            <a:extLst>
              <a:ext uri="{FF2B5EF4-FFF2-40B4-BE49-F238E27FC236}">
                <a16:creationId xmlns:a16="http://schemas.microsoft.com/office/drawing/2014/main" id="{E3B2149D-18BC-11D7-2E48-8CA5A8B21BD9}"/>
              </a:ext>
            </a:extLst>
          </p:cNvPr>
          <p:cNvSpPr/>
          <p:nvPr/>
        </p:nvSpPr>
        <p:spPr>
          <a:xfrm>
            <a:off x="658368" y="1691640"/>
            <a:ext cx="914400" cy="438912"/>
          </a:xfrm>
          <a:prstGeom prst="roundRect">
            <a:avLst/>
          </a:prstGeom>
          <a:solidFill>
            <a:srgbClr val="243A5E"/>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5B630F-4111-A4E6-67E1-AA3C46C05CDC}"/>
              </a:ext>
            </a:extLst>
          </p:cNvPr>
          <p:cNvSpPr txBox="1"/>
          <p:nvPr/>
        </p:nvSpPr>
        <p:spPr>
          <a:xfrm>
            <a:off x="1783080" y="1719072"/>
            <a:ext cx="2926080" cy="215444"/>
          </a:xfrm>
          <a:prstGeom prst="rect">
            <a:avLst/>
          </a:prstGeom>
          <a:noFill/>
        </p:spPr>
        <p:txBody>
          <a:bodyPr vert="horz" lIns="0" tIns="0" rIns="0" bIns="0" rtlCol="0">
            <a:spAutoFit/>
          </a:bodyPr>
          <a:lstStyle/>
          <a:p>
            <a:r>
              <a:rPr lang="en-US" sz="1400" b="1">
                <a:solidFill>
                  <a:srgbClr val="243A5E"/>
                </a:solidFill>
                <a:latin typeface="Segoe UI" panose="020B0502040204020203" pitchFamily="34" charset="0"/>
              </a:rPr>
              <a:t>Welcome and scenario framing</a:t>
            </a:r>
          </a:p>
        </p:txBody>
      </p:sp>
      <p:sp>
        <p:nvSpPr>
          <p:cNvPr id="10" name="Rectangle: Rounded Corners 9">
            <a:extLst>
              <a:ext uri="{FF2B5EF4-FFF2-40B4-BE49-F238E27FC236}">
                <a16:creationId xmlns:a16="http://schemas.microsoft.com/office/drawing/2014/main" id="{5C564424-A64C-C6E8-45BF-087B7915ACA3}"/>
              </a:ext>
            </a:extLst>
          </p:cNvPr>
          <p:cNvSpPr/>
          <p:nvPr/>
        </p:nvSpPr>
        <p:spPr>
          <a:xfrm>
            <a:off x="658368" y="2350008"/>
            <a:ext cx="914400" cy="438912"/>
          </a:xfrm>
          <a:prstGeom prst="roundRect">
            <a:avLst/>
          </a:prstGeom>
          <a:solidFill>
            <a:srgbClr val="243A5E"/>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BA2941D-E85F-77EA-97B3-A80CED3BADAA}"/>
              </a:ext>
            </a:extLst>
          </p:cNvPr>
          <p:cNvSpPr txBox="1"/>
          <p:nvPr/>
        </p:nvSpPr>
        <p:spPr>
          <a:xfrm>
            <a:off x="1783080" y="2377440"/>
            <a:ext cx="2926080" cy="215444"/>
          </a:xfrm>
          <a:prstGeom prst="rect">
            <a:avLst/>
          </a:prstGeom>
          <a:noFill/>
        </p:spPr>
        <p:txBody>
          <a:bodyPr vert="horz" lIns="0" tIns="0" rIns="0" bIns="0" rtlCol="0">
            <a:spAutoFit/>
          </a:bodyPr>
          <a:lstStyle/>
          <a:p>
            <a:r>
              <a:rPr lang="en-US" sz="1400" b="1">
                <a:solidFill>
                  <a:srgbClr val="243A5E"/>
                </a:solidFill>
                <a:latin typeface="Segoe UI" panose="020B0502040204020203" pitchFamily="34" charset="0"/>
              </a:rPr>
              <a:t>Copilot Studio basics</a:t>
            </a:r>
          </a:p>
        </p:txBody>
      </p:sp>
      <p:sp>
        <p:nvSpPr>
          <p:cNvPr id="14" name="Rectangle: Rounded Corners 13">
            <a:extLst>
              <a:ext uri="{FF2B5EF4-FFF2-40B4-BE49-F238E27FC236}">
                <a16:creationId xmlns:a16="http://schemas.microsoft.com/office/drawing/2014/main" id="{F07529F3-3798-6EBA-A465-094A46E30D02}"/>
              </a:ext>
            </a:extLst>
          </p:cNvPr>
          <p:cNvSpPr/>
          <p:nvPr/>
        </p:nvSpPr>
        <p:spPr>
          <a:xfrm>
            <a:off x="658368" y="3008376"/>
            <a:ext cx="914400" cy="438912"/>
          </a:xfrm>
          <a:prstGeom prst="roundRect">
            <a:avLst/>
          </a:prstGeom>
          <a:solidFill>
            <a:srgbClr val="243A5E"/>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86E83FC-4664-C5FB-BD9D-3859689AE535}"/>
              </a:ext>
            </a:extLst>
          </p:cNvPr>
          <p:cNvSpPr txBox="1"/>
          <p:nvPr/>
        </p:nvSpPr>
        <p:spPr>
          <a:xfrm>
            <a:off x="1783080" y="3035808"/>
            <a:ext cx="2926080" cy="215444"/>
          </a:xfrm>
          <a:prstGeom prst="rect">
            <a:avLst/>
          </a:prstGeom>
          <a:noFill/>
        </p:spPr>
        <p:txBody>
          <a:bodyPr vert="horz" lIns="0" tIns="0" rIns="0" bIns="0" rtlCol="0">
            <a:spAutoFit/>
          </a:bodyPr>
          <a:lstStyle/>
          <a:p>
            <a:r>
              <a:rPr lang="en-US" sz="1400" b="1">
                <a:solidFill>
                  <a:srgbClr val="243A5E"/>
                </a:solidFill>
                <a:latin typeface="Segoe UI" panose="020B0502040204020203" pitchFamily="34" charset="0"/>
              </a:rPr>
              <a:t>Interface overview</a:t>
            </a:r>
          </a:p>
        </p:txBody>
      </p:sp>
      <p:sp>
        <p:nvSpPr>
          <p:cNvPr id="18" name="Rectangle: Rounded Corners 17">
            <a:extLst>
              <a:ext uri="{FF2B5EF4-FFF2-40B4-BE49-F238E27FC236}">
                <a16:creationId xmlns:a16="http://schemas.microsoft.com/office/drawing/2014/main" id="{7FDDA7B5-FED0-95F9-B989-35BD15A83D56}"/>
              </a:ext>
            </a:extLst>
          </p:cNvPr>
          <p:cNvSpPr/>
          <p:nvPr/>
        </p:nvSpPr>
        <p:spPr>
          <a:xfrm>
            <a:off x="658368" y="3666744"/>
            <a:ext cx="914400" cy="438912"/>
          </a:xfrm>
          <a:prstGeom prst="roundRect">
            <a:avLst/>
          </a:prstGeom>
          <a:solidFill>
            <a:srgbClr val="243A5E"/>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92AA49B-0FA7-52F6-6FDE-1BD473C1EDBD}"/>
              </a:ext>
            </a:extLst>
          </p:cNvPr>
          <p:cNvSpPr txBox="1"/>
          <p:nvPr/>
        </p:nvSpPr>
        <p:spPr>
          <a:xfrm>
            <a:off x="1783080" y="3694176"/>
            <a:ext cx="2926080" cy="215444"/>
          </a:xfrm>
          <a:prstGeom prst="rect">
            <a:avLst/>
          </a:prstGeom>
          <a:noFill/>
        </p:spPr>
        <p:txBody>
          <a:bodyPr vert="horz" lIns="0" tIns="0" rIns="0" bIns="0" rtlCol="0">
            <a:spAutoFit/>
          </a:bodyPr>
          <a:lstStyle/>
          <a:p>
            <a:r>
              <a:rPr lang="en-US" sz="1400" b="1">
                <a:solidFill>
                  <a:srgbClr val="243A5E"/>
                </a:solidFill>
                <a:latin typeface="Segoe UI" panose="020B0502040204020203" pitchFamily="34" charset="0"/>
              </a:rPr>
              <a:t>Build the simple agent</a:t>
            </a:r>
          </a:p>
        </p:txBody>
      </p:sp>
      <p:sp>
        <p:nvSpPr>
          <p:cNvPr id="26" name="Rectangle: Rounded Corners 25">
            <a:extLst>
              <a:ext uri="{FF2B5EF4-FFF2-40B4-BE49-F238E27FC236}">
                <a16:creationId xmlns:a16="http://schemas.microsoft.com/office/drawing/2014/main" id="{DF16C470-21F7-B93C-4F28-C8EBAC2F14FF}"/>
              </a:ext>
            </a:extLst>
          </p:cNvPr>
          <p:cNvSpPr/>
          <p:nvPr/>
        </p:nvSpPr>
        <p:spPr>
          <a:xfrm>
            <a:off x="658368" y="4325112"/>
            <a:ext cx="914400" cy="438912"/>
          </a:xfrm>
          <a:prstGeom prst="roundRect">
            <a:avLst/>
          </a:prstGeom>
          <a:solidFill>
            <a:srgbClr val="243A5E"/>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7E8D180-33CD-C55A-AF23-51B9E7FE8058}"/>
              </a:ext>
            </a:extLst>
          </p:cNvPr>
          <p:cNvSpPr txBox="1"/>
          <p:nvPr/>
        </p:nvSpPr>
        <p:spPr>
          <a:xfrm>
            <a:off x="1783080" y="4352544"/>
            <a:ext cx="2926080" cy="215444"/>
          </a:xfrm>
          <a:prstGeom prst="rect">
            <a:avLst/>
          </a:prstGeom>
          <a:noFill/>
        </p:spPr>
        <p:txBody>
          <a:bodyPr vert="horz" lIns="0" tIns="0" rIns="0" bIns="0" rtlCol="0">
            <a:spAutoFit/>
          </a:bodyPr>
          <a:lstStyle/>
          <a:p>
            <a:r>
              <a:rPr lang="en-US" sz="1400" b="1">
                <a:solidFill>
                  <a:srgbClr val="243A5E"/>
                </a:solidFill>
                <a:latin typeface="Segoe UI" panose="020B0502040204020203" pitchFamily="34" charset="0"/>
              </a:rPr>
              <a:t>Wrap up/Q&amp;A</a:t>
            </a:r>
          </a:p>
        </p:txBody>
      </p:sp>
      <p:sp>
        <p:nvSpPr>
          <p:cNvPr id="30" name="Rectangle: Rounded Corners 29">
            <a:extLst>
              <a:ext uri="{FF2B5EF4-FFF2-40B4-BE49-F238E27FC236}">
                <a16:creationId xmlns:a16="http://schemas.microsoft.com/office/drawing/2014/main" id="{5A99EFCD-D799-333E-F86B-70E05ECAF5D5}"/>
              </a:ext>
            </a:extLst>
          </p:cNvPr>
          <p:cNvSpPr/>
          <p:nvPr/>
        </p:nvSpPr>
        <p:spPr>
          <a:xfrm>
            <a:off x="6094149" y="1445805"/>
            <a:ext cx="5448655" cy="2000430"/>
          </a:xfrm>
          <a:prstGeom prst="roundRect">
            <a:avLst/>
          </a:prstGeom>
          <a:solidFill>
            <a:srgbClr val="243A5E"/>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98CC018-EBAD-88DE-94BC-E9D6A4B0ADE9}"/>
              </a:ext>
            </a:extLst>
          </p:cNvPr>
          <p:cNvSpPr txBox="1"/>
          <p:nvPr/>
        </p:nvSpPr>
        <p:spPr>
          <a:xfrm>
            <a:off x="8006327" y="1751603"/>
            <a:ext cx="1828800" cy="276999"/>
          </a:xfrm>
          <a:prstGeom prst="rect">
            <a:avLst/>
          </a:prstGeom>
          <a:noFill/>
        </p:spPr>
        <p:txBody>
          <a:bodyPr vert="horz" lIns="0" tIns="0" rIns="0" bIns="0" rtlCol="0">
            <a:spAutoFit/>
          </a:bodyPr>
          <a:lstStyle/>
          <a:p>
            <a:pPr algn="ctr"/>
            <a:r>
              <a:rPr lang="en-US" b="1">
                <a:solidFill>
                  <a:srgbClr val="50E6FF"/>
                </a:solidFill>
                <a:latin typeface="Segoe UI" panose="020B0502040204020203" pitchFamily="34" charset="0"/>
              </a:rPr>
              <a:t>Outcome</a:t>
            </a:r>
          </a:p>
        </p:txBody>
      </p:sp>
      <p:sp>
        <p:nvSpPr>
          <p:cNvPr id="32" name="TextBox 31">
            <a:extLst>
              <a:ext uri="{FF2B5EF4-FFF2-40B4-BE49-F238E27FC236}">
                <a16:creationId xmlns:a16="http://schemas.microsoft.com/office/drawing/2014/main" id="{EE7A74D6-39BB-1061-1BAD-7CFFA91D948B}"/>
              </a:ext>
            </a:extLst>
          </p:cNvPr>
          <p:cNvSpPr txBox="1"/>
          <p:nvPr/>
        </p:nvSpPr>
        <p:spPr>
          <a:xfrm>
            <a:off x="6781430" y="2353084"/>
            <a:ext cx="4392538" cy="400110"/>
          </a:xfrm>
          <a:prstGeom prst="rect">
            <a:avLst/>
          </a:prstGeom>
          <a:noFill/>
        </p:spPr>
        <p:txBody>
          <a:bodyPr vert="horz" wrap="square" lIns="0" tIns="0" rIns="0" bIns="0" rtlCol="0">
            <a:spAutoFit/>
          </a:bodyPr>
          <a:lstStyle/>
          <a:p>
            <a:pPr algn="ctr"/>
            <a:r>
              <a:rPr lang="en-US" sz="1300">
                <a:solidFill>
                  <a:srgbClr val="FFFFFF"/>
                </a:solidFill>
                <a:latin typeface="Segoe UI" panose="020B0502040204020203" pitchFamily="34" charset="0"/>
              </a:rPr>
              <a:t>Attendees understand the editor, follow a basic agent build, and know where to go deeper later.</a:t>
            </a:r>
          </a:p>
        </p:txBody>
      </p:sp>
      <p:sp>
        <p:nvSpPr>
          <p:cNvPr id="33" name="TextBox 32">
            <a:extLst>
              <a:ext uri="{FF2B5EF4-FFF2-40B4-BE49-F238E27FC236}">
                <a16:creationId xmlns:a16="http://schemas.microsoft.com/office/drawing/2014/main" id="{5B803FA4-E8E4-C12F-B30A-867E55265FE3}"/>
              </a:ext>
            </a:extLst>
          </p:cNvPr>
          <p:cNvSpPr txBox="1"/>
          <p:nvPr/>
        </p:nvSpPr>
        <p:spPr>
          <a:xfrm>
            <a:off x="502920" y="6473952"/>
            <a:ext cx="3657600" cy="123111"/>
          </a:xfrm>
          <a:prstGeom prst="rect">
            <a:avLst/>
          </a:prstGeom>
          <a:noFill/>
        </p:spPr>
        <p:txBody>
          <a:bodyPr vert="horz" lIns="0" tIns="0" rIns="0" bIns="0" rtlCol="0">
            <a:spAutoFit/>
          </a:bodyPr>
          <a:lstStyle/>
          <a:p>
            <a:r>
              <a:rPr lang="en-US" sz="800">
                <a:solidFill>
                  <a:srgbClr val="6B6B6B"/>
                </a:solidFill>
                <a:latin typeface="Segoe UI" panose="020B0502040204020203" pitchFamily="34" charset="0"/>
              </a:rPr>
              <a:t>Copilot Studio 101</a:t>
            </a:r>
          </a:p>
        </p:txBody>
      </p:sp>
      <p:sp>
        <p:nvSpPr>
          <p:cNvPr id="2" name="TextBox 1">
            <a:extLst>
              <a:ext uri="{FF2B5EF4-FFF2-40B4-BE49-F238E27FC236}">
                <a16:creationId xmlns:a16="http://schemas.microsoft.com/office/drawing/2014/main" id="{06DC7BC9-97DC-9932-81BC-1AD6B48F3EE0}"/>
              </a:ext>
            </a:extLst>
          </p:cNvPr>
          <p:cNvSpPr txBox="1"/>
          <p:nvPr/>
        </p:nvSpPr>
        <p:spPr>
          <a:xfrm>
            <a:off x="11384280" y="6473952"/>
            <a:ext cx="320040" cy="123111"/>
          </a:xfrm>
          <a:prstGeom prst="rect">
            <a:avLst/>
          </a:prstGeom>
          <a:noFill/>
        </p:spPr>
        <p:txBody>
          <a:bodyPr vert="horz" lIns="0" tIns="0" rIns="0" bIns="0" rtlCol="0">
            <a:spAutoFit/>
          </a:bodyPr>
          <a:lstStyle/>
          <a:p>
            <a:pPr algn="r"/>
            <a:r>
              <a:rPr lang="en-US" sz="800">
                <a:solidFill>
                  <a:srgbClr val="6B6B6B"/>
                </a:solidFill>
                <a:latin typeface="Segoe UI" panose="020B0502040204020203" pitchFamily="34" charset="0"/>
              </a:rPr>
              <a:t>2</a:t>
            </a:r>
          </a:p>
        </p:txBody>
      </p:sp>
    </p:spTree>
    <p:extLst>
      <p:ext uri="{BB962C8B-B14F-4D97-AF65-F5344CB8AC3E}">
        <p14:creationId xmlns:p14="http://schemas.microsoft.com/office/powerpoint/2010/main" val="2065994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A65798-1372-D092-4EF3-19383B7593F0}"/>
              </a:ext>
            </a:extLst>
          </p:cNvPr>
          <p:cNvSpPr txBox="1"/>
          <p:nvPr/>
        </p:nvSpPr>
        <p:spPr>
          <a:xfrm>
            <a:off x="502920" y="786384"/>
            <a:ext cx="9509760" cy="430887"/>
          </a:xfrm>
          <a:prstGeom prst="rect">
            <a:avLst/>
          </a:prstGeom>
          <a:noFill/>
        </p:spPr>
        <p:txBody>
          <a:bodyPr vert="horz" lIns="0" tIns="0" rIns="0" bIns="0" rtlCol="0">
            <a:spAutoFit/>
          </a:bodyPr>
          <a:lstStyle/>
          <a:p>
            <a:r>
              <a:rPr lang="en-US" sz="2800" b="1">
                <a:solidFill>
                  <a:srgbClr val="243A5E"/>
                </a:solidFill>
                <a:latin typeface="Segoe UI" panose="020B0502040204020203" pitchFamily="34" charset="0"/>
              </a:rPr>
              <a:t>Agent Builder vs. Copilot Studio</a:t>
            </a:r>
          </a:p>
        </p:txBody>
      </p:sp>
      <p:sp>
        <p:nvSpPr>
          <p:cNvPr id="5" name="TextBox 4">
            <a:extLst>
              <a:ext uri="{FF2B5EF4-FFF2-40B4-BE49-F238E27FC236}">
                <a16:creationId xmlns:a16="http://schemas.microsoft.com/office/drawing/2014/main" id="{367B4F8F-1E9F-1382-32B8-2B3BE28A0EA4}"/>
              </a:ext>
            </a:extLst>
          </p:cNvPr>
          <p:cNvSpPr txBox="1"/>
          <p:nvPr/>
        </p:nvSpPr>
        <p:spPr>
          <a:xfrm>
            <a:off x="521208" y="1353312"/>
            <a:ext cx="9326880" cy="184666"/>
          </a:xfrm>
          <a:prstGeom prst="rect">
            <a:avLst/>
          </a:prstGeom>
          <a:noFill/>
        </p:spPr>
        <p:txBody>
          <a:bodyPr vert="horz" lIns="0" tIns="0" rIns="0" bIns="0" rtlCol="0">
            <a:spAutoFit/>
          </a:bodyPr>
          <a:lstStyle/>
          <a:p>
            <a:r>
              <a:rPr lang="en-US" sz="1200">
                <a:solidFill>
                  <a:srgbClr val="6B6B6B"/>
                </a:solidFill>
                <a:latin typeface="Segoe UI" panose="020B0502040204020203" pitchFamily="34" charset="0"/>
              </a:rPr>
              <a:t>Use the simplest tool that meets the scenario, then move up when you need more control.</a:t>
            </a:r>
          </a:p>
        </p:txBody>
      </p:sp>
      <p:sp>
        <p:nvSpPr>
          <p:cNvPr id="6" name="Rectangle: Rounded Corners 5">
            <a:extLst>
              <a:ext uri="{FF2B5EF4-FFF2-40B4-BE49-F238E27FC236}">
                <a16:creationId xmlns:a16="http://schemas.microsoft.com/office/drawing/2014/main" id="{17D6B9B6-4091-3D79-FF96-B054490C5373}"/>
              </a:ext>
            </a:extLst>
          </p:cNvPr>
          <p:cNvSpPr/>
          <p:nvPr/>
        </p:nvSpPr>
        <p:spPr>
          <a:xfrm>
            <a:off x="685800" y="1847088"/>
            <a:ext cx="5257800" cy="3401568"/>
          </a:xfrm>
          <a:prstGeom prst="roundRect">
            <a:avLst/>
          </a:prstGeom>
          <a:solidFill>
            <a:srgbClr val="FFFFFF"/>
          </a:solidFill>
          <a:ln w="12700">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467862-CFD6-BA78-5A47-3227001E4551}"/>
              </a:ext>
            </a:extLst>
          </p:cNvPr>
          <p:cNvSpPr/>
          <p:nvPr/>
        </p:nvSpPr>
        <p:spPr>
          <a:xfrm>
            <a:off x="685800" y="1847088"/>
            <a:ext cx="5257800" cy="566928"/>
          </a:xfrm>
          <a:prstGeom prst="roundRect">
            <a:avLst/>
          </a:prstGeom>
          <a:solidFill>
            <a:srgbClr val="0078D4"/>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AE006FC-8E19-1EEE-73E6-1D37300D121A}"/>
              </a:ext>
            </a:extLst>
          </p:cNvPr>
          <p:cNvSpPr txBox="1"/>
          <p:nvPr/>
        </p:nvSpPr>
        <p:spPr>
          <a:xfrm>
            <a:off x="960120" y="2039112"/>
            <a:ext cx="4480560" cy="261610"/>
          </a:xfrm>
          <a:prstGeom prst="rect">
            <a:avLst/>
          </a:prstGeom>
          <a:noFill/>
        </p:spPr>
        <p:txBody>
          <a:bodyPr vert="horz" lIns="0" tIns="0" rIns="0" bIns="0" rtlCol="0">
            <a:spAutoFit/>
          </a:bodyPr>
          <a:lstStyle/>
          <a:p>
            <a:r>
              <a:rPr lang="en-US" sz="1700" b="1">
                <a:solidFill>
                  <a:srgbClr val="FFFFFF"/>
                </a:solidFill>
                <a:latin typeface="Segoe UI" panose="020B0502040204020203" pitchFamily="34" charset="0"/>
              </a:rPr>
              <a:t>Use Agent Builder when...</a:t>
            </a:r>
          </a:p>
        </p:txBody>
      </p:sp>
      <p:sp>
        <p:nvSpPr>
          <p:cNvPr id="9" name="TextBox 8">
            <a:extLst>
              <a:ext uri="{FF2B5EF4-FFF2-40B4-BE49-F238E27FC236}">
                <a16:creationId xmlns:a16="http://schemas.microsoft.com/office/drawing/2014/main" id="{EB2237BD-2507-E923-991C-16B0642C0D1E}"/>
              </a:ext>
            </a:extLst>
          </p:cNvPr>
          <p:cNvSpPr txBox="1"/>
          <p:nvPr/>
        </p:nvSpPr>
        <p:spPr>
          <a:xfrm>
            <a:off x="960120" y="2688336"/>
            <a:ext cx="4480560" cy="1292662"/>
          </a:xfrm>
          <a:prstGeom prst="rect">
            <a:avLst/>
          </a:prstGeom>
          <a:noFill/>
        </p:spPr>
        <p:txBody>
          <a:bodyPr vert="horz" lIns="0" tIns="0" rIns="0" bIns="0" rtlCol="0">
            <a:spAutoFit/>
          </a:bodyPr>
          <a:lstStyle/>
          <a:p>
            <a:r>
              <a:rPr lang="en-US" sz="1400">
                <a:solidFill>
                  <a:srgbClr val="000000"/>
                </a:solidFill>
                <a:latin typeface="Segoe UI" panose="020B0502040204020203" pitchFamily="34" charset="0"/>
              </a:rPr>
              <a:t>• You need a quick, lightweight agent
• The scenario is personal, team-level, or narrow
• You mainly need instructions + grounding
• You want to prototype before formal buildout
• You do not need complex topics, tools, or lifecycle controls</a:t>
            </a:r>
          </a:p>
        </p:txBody>
      </p:sp>
      <p:sp>
        <p:nvSpPr>
          <p:cNvPr id="10" name="TextBox 9">
            <a:extLst>
              <a:ext uri="{FF2B5EF4-FFF2-40B4-BE49-F238E27FC236}">
                <a16:creationId xmlns:a16="http://schemas.microsoft.com/office/drawing/2014/main" id="{BEDB93F4-3048-EFCB-D836-D130B120B811}"/>
              </a:ext>
            </a:extLst>
          </p:cNvPr>
          <p:cNvSpPr txBox="1"/>
          <p:nvPr/>
        </p:nvSpPr>
        <p:spPr>
          <a:xfrm>
            <a:off x="960120" y="4736592"/>
            <a:ext cx="4480560" cy="184666"/>
          </a:xfrm>
          <a:prstGeom prst="rect">
            <a:avLst/>
          </a:prstGeom>
          <a:noFill/>
        </p:spPr>
        <p:txBody>
          <a:bodyPr vert="horz" lIns="0" tIns="0" rIns="0" bIns="0" rtlCol="0">
            <a:spAutoFit/>
          </a:bodyPr>
          <a:lstStyle/>
          <a:p>
            <a:r>
              <a:rPr lang="en-US" sz="1200">
                <a:solidFill>
                  <a:srgbClr val="6B6B6B"/>
                </a:solidFill>
                <a:latin typeface="Segoe UI" panose="020B0502040204020203" pitchFamily="34" charset="0"/>
              </a:rPr>
              <a:t>Think: fast start, simple scope, lower ceremony.</a:t>
            </a:r>
          </a:p>
        </p:txBody>
      </p:sp>
      <p:sp>
        <p:nvSpPr>
          <p:cNvPr id="11" name="Rectangle: Rounded Corners 10">
            <a:extLst>
              <a:ext uri="{FF2B5EF4-FFF2-40B4-BE49-F238E27FC236}">
                <a16:creationId xmlns:a16="http://schemas.microsoft.com/office/drawing/2014/main" id="{EF0942D7-DAAD-E396-0923-93124A0481E2}"/>
              </a:ext>
            </a:extLst>
          </p:cNvPr>
          <p:cNvSpPr/>
          <p:nvPr/>
        </p:nvSpPr>
        <p:spPr>
          <a:xfrm>
            <a:off x="6263640" y="1847088"/>
            <a:ext cx="5257800" cy="3401568"/>
          </a:xfrm>
          <a:prstGeom prst="roundRect">
            <a:avLst/>
          </a:prstGeom>
          <a:solidFill>
            <a:srgbClr val="FFFFFF"/>
          </a:solidFill>
          <a:ln w="12700">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FA284DE-F01A-FE92-10F5-9036D0A99C29}"/>
              </a:ext>
            </a:extLst>
          </p:cNvPr>
          <p:cNvSpPr/>
          <p:nvPr/>
        </p:nvSpPr>
        <p:spPr>
          <a:xfrm>
            <a:off x="6263640" y="1847088"/>
            <a:ext cx="5257800" cy="566928"/>
          </a:xfrm>
          <a:prstGeom prst="roundRect">
            <a:avLst/>
          </a:prstGeom>
          <a:solidFill>
            <a:srgbClr val="243A5E"/>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1A3EF34-456E-FB08-6AD2-9A5D27BCD168}"/>
              </a:ext>
            </a:extLst>
          </p:cNvPr>
          <p:cNvSpPr txBox="1"/>
          <p:nvPr/>
        </p:nvSpPr>
        <p:spPr>
          <a:xfrm>
            <a:off x="6537960" y="2039112"/>
            <a:ext cx="4480560" cy="261610"/>
          </a:xfrm>
          <a:prstGeom prst="rect">
            <a:avLst/>
          </a:prstGeom>
          <a:noFill/>
        </p:spPr>
        <p:txBody>
          <a:bodyPr vert="horz" lIns="0" tIns="0" rIns="0" bIns="0" rtlCol="0">
            <a:spAutoFit/>
          </a:bodyPr>
          <a:lstStyle/>
          <a:p>
            <a:r>
              <a:rPr lang="en-US" sz="1700" b="1">
                <a:solidFill>
                  <a:srgbClr val="FFFFFF"/>
                </a:solidFill>
                <a:latin typeface="Segoe UI" panose="020B0502040204020203" pitchFamily="34" charset="0"/>
              </a:rPr>
              <a:t>Use Copilot Studio when...</a:t>
            </a:r>
          </a:p>
        </p:txBody>
      </p:sp>
      <p:sp>
        <p:nvSpPr>
          <p:cNvPr id="14" name="TextBox 13">
            <a:extLst>
              <a:ext uri="{FF2B5EF4-FFF2-40B4-BE49-F238E27FC236}">
                <a16:creationId xmlns:a16="http://schemas.microsoft.com/office/drawing/2014/main" id="{2B7F427D-9344-A065-58E6-2DFEDB3A1A5B}"/>
              </a:ext>
            </a:extLst>
          </p:cNvPr>
          <p:cNvSpPr txBox="1"/>
          <p:nvPr/>
        </p:nvSpPr>
        <p:spPr>
          <a:xfrm>
            <a:off x="6537960" y="2688336"/>
            <a:ext cx="4480560" cy="1292662"/>
          </a:xfrm>
          <a:prstGeom prst="rect">
            <a:avLst/>
          </a:prstGeom>
          <a:noFill/>
        </p:spPr>
        <p:txBody>
          <a:bodyPr vert="horz" lIns="0" tIns="0" rIns="0" bIns="0" rtlCol="0">
            <a:spAutoFit/>
          </a:bodyPr>
          <a:lstStyle/>
          <a:p>
            <a:r>
              <a:rPr lang="en-US" sz="1400">
                <a:solidFill>
                  <a:srgbClr val="000000"/>
                </a:solidFill>
                <a:latin typeface="Segoe UI" panose="020B0502040204020203" pitchFamily="34" charset="0"/>
              </a:rPr>
              <a:t>• The agent is business-critical or shared broadly
• You need topics, actions, connectors, or MCP tools
• You need controlled publishing and channels
• You need analytics, governance, or environment strategy
• You expect the agent to grow over time</a:t>
            </a:r>
          </a:p>
        </p:txBody>
      </p:sp>
      <p:sp>
        <p:nvSpPr>
          <p:cNvPr id="15" name="TextBox 14">
            <a:extLst>
              <a:ext uri="{FF2B5EF4-FFF2-40B4-BE49-F238E27FC236}">
                <a16:creationId xmlns:a16="http://schemas.microsoft.com/office/drawing/2014/main" id="{6F93A236-7EDD-F73E-8530-1D6A68E3E96C}"/>
              </a:ext>
            </a:extLst>
          </p:cNvPr>
          <p:cNvSpPr txBox="1"/>
          <p:nvPr/>
        </p:nvSpPr>
        <p:spPr>
          <a:xfrm>
            <a:off x="6537960" y="4736592"/>
            <a:ext cx="4480560" cy="184666"/>
          </a:xfrm>
          <a:prstGeom prst="rect">
            <a:avLst/>
          </a:prstGeom>
          <a:noFill/>
        </p:spPr>
        <p:txBody>
          <a:bodyPr vert="horz" lIns="0" tIns="0" rIns="0" bIns="0" rtlCol="0">
            <a:spAutoFit/>
          </a:bodyPr>
          <a:lstStyle/>
          <a:p>
            <a:r>
              <a:rPr lang="en-US" sz="1200">
                <a:solidFill>
                  <a:srgbClr val="6B6B6B"/>
                </a:solidFill>
                <a:latin typeface="Segoe UI" panose="020B0502040204020203" pitchFamily="34" charset="0"/>
              </a:rPr>
              <a:t>Think: governed build, extensibility, operational readiness.</a:t>
            </a:r>
          </a:p>
        </p:txBody>
      </p:sp>
      <p:sp>
        <p:nvSpPr>
          <p:cNvPr id="16" name="Rectangle: Rounded Corners 15">
            <a:extLst>
              <a:ext uri="{FF2B5EF4-FFF2-40B4-BE49-F238E27FC236}">
                <a16:creationId xmlns:a16="http://schemas.microsoft.com/office/drawing/2014/main" id="{093A1BD6-01DC-4E95-A9F4-5EE161C5EC3D}"/>
              </a:ext>
            </a:extLst>
          </p:cNvPr>
          <p:cNvSpPr/>
          <p:nvPr/>
        </p:nvSpPr>
        <p:spPr>
          <a:xfrm>
            <a:off x="685800" y="5596128"/>
            <a:ext cx="10835640" cy="475488"/>
          </a:xfrm>
          <a:prstGeom prst="roundRect">
            <a:avLst/>
          </a:prstGeom>
          <a:solidFill>
            <a:srgbClr val="243A5E"/>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E888943-FD8A-3DE2-2883-4B0ADB0D6BA1}"/>
              </a:ext>
            </a:extLst>
          </p:cNvPr>
          <p:cNvSpPr txBox="1"/>
          <p:nvPr/>
        </p:nvSpPr>
        <p:spPr>
          <a:xfrm>
            <a:off x="914400" y="5751576"/>
            <a:ext cx="10378440" cy="169277"/>
          </a:xfrm>
          <a:prstGeom prst="rect">
            <a:avLst/>
          </a:prstGeom>
          <a:noFill/>
        </p:spPr>
        <p:txBody>
          <a:bodyPr vert="horz" lIns="0" tIns="0" rIns="0" bIns="0" rtlCol="0">
            <a:spAutoFit/>
          </a:bodyPr>
          <a:lstStyle/>
          <a:p>
            <a:pPr algn="ctr"/>
            <a:r>
              <a:rPr lang="en-US" sz="1100" b="1">
                <a:solidFill>
                  <a:srgbClr val="FFFFFF"/>
                </a:solidFill>
                <a:latin typeface="Segoe UI" panose="020B0502040204020203" pitchFamily="34" charset="0"/>
              </a:rPr>
              <a:t>Rule of thumb: start simple, but choose Copilot Studio when the agent needs enterprise controls, integrations, or repeatable business process support.</a:t>
            </a:r>
          </a:p>
        </p:txBody>
      </p:sp>
      <p:sp>
        <p:nvSpPr>
          <p:cNvPr id="18" name="TextBox 17">
            <a:extLst>
              <a:ext uri="{FF2B5EF4-FFF2-40B4-BE49-F238E27FC236}">
                <a16:creationId xmlns:a16="http://schemas.microsoft.com/office/drawing/2014/main" id="{881F3E21-6A10-5C52-0223-B3749AFAFE95}"/>
              </a:ext>
            </a:extLst>
          </p:cNvPr>
          <p:cNvSpPr txBox="1"/>
          <p:nvPr/>
        </p:nvSpPr>
        <p:spPr>
          <a:xfrm>
            <a:off x="502920" y="6473952"/>
            <a:ext cx="3657600" cy="123111"/>
          </a:xfrm>
          <a:prstGeom prst="rect">
            <a:avLst/>
          </a:prstGeom>
          <a:noFill/>
        </p:spPr>
        <p:txBody>
          <a:bodyPr vert="horz" lIns="0" tIns="0" rIns="0" bIns="0" rtlCol="0">
            <a:spAutoFit/>
          </a:bodyPr>
          <a:lstStyle/>
          <a:p>
            <a:r>
              <a:rPr lang="en-US" sz="800">
                <a:solidFill>
                  <a:srgbClr val="6B6B6B"/>
                </a:solidFill>
                <a:latin typeface="Segoe UI" panose="020B0502040204020203" pitchFamily="34" charset="0"/>
              </a:rPr>
              <a:t>Copilot Studio 101</a:t>
            </a:r>
          </a:p>
        </p:txBody>
      </p:sp>
      <p:sp>
        <p:nvSpPr>
          <p:cNvPr id="19" name="TextBox 18">
            <a:extLst>
              <a:ext uri="{FF2B5EF4-FFF2-40B4-BE49-F238E27FC236}">
                <a16:creationId xmlns:a16="http://schemas.microsoft.com/office/drawing/2014/main" id="{7595D716-C2D4-FE59-76C3-F540FF2979F6}"/>
              </a:ext>
            </a:extLst>
          </p:cNvPr>
          <p:cNvSpPr txBox="1"/>
          <p:nvPr/>
        </p:nvSpPr>
        <p:spPr>
          <a:xfrm>
            <a:off x="11384280" y="6473952"/>
            <a:ext cx="320040" cy="123111"/>
          </a:xfrm>
          <a:prstGeom prst="rect">
            <a:avLst/>
          </a:prstGeom>
          <a:noFill/>
        </p:spPr>
        <p:txBody>
          <a:bodyPr vert="horz" lIns="0" tIns="0" rIns="0" bIns="0" rtlCol="0">
            <a:spAutoFit/>
          </a:bodyPr>
          <a:lstStyle/>
          <a:p>
            <a:pPr algn="r"/>
            <a:r>
              <a:rPr lang="en-US" sz="800">
                <a:solidFill>
                  <a:srgbClr val="6B6B6B"/>
                </a:solidFill>
                <a:latin typeface="Segoe UI" panose="020B0502040204020203" pitchFamily="34" charset="0"/>
              </a:rPr>
              <a:t>7</a:t>
            </a:r>
          </a:p>
        </p:txBody>
      </p:sp>
      <p:sp>
        <p:nvSpPr>
          <p:cNvPr id="2" name="TextBox 1">
            <a:extLst>
              <a:ext uri="{FF2B5EF4-FFF2-40B4-BE49-F238E27FC236}">
                <a16:creationId xmlns:a16="http://schemas.microsoft.com/office/drawing/2014/main" id="{49029B14-2BFE-2563-54E8-74A1CBF33F3D}"/>
              </a:ext>
            </a:extLst>
          </p:cNvPr>
          <p:cNvSpPr txBox="1"/>
          <p:nvPr/>
        </p:nvSpPr>
        <p:spPr>
          <a:xfrm>
            <a:off x="11384280" y="6473952"/>
            <a:ext cx="320040" cy="123111"/>
          </a:xfrm>
          <a:prstGeom prst="rect">
            <a:avLst/>
          </a:prstGeom>
          <a:noFill/>
        </p:spPr>
        <p:txBody>
          <a:bodyPr vert="horz" lIns="0" tIns="0" rIns="0" bIns="0" rtlCol="0">
            <a:spAutoFit/>
          </a:bodyPr>
          <a:lstStyle/>
          <a:p>
            <a:pPr algn="r"/>
            <a:r>
              <a:rPr lang="en-US" sz="800">
                <a:solidFill>
                  <a:srgbClr val="6B6B6B"/>
                </a:solidFill>
                <a:latin typeface="Segoe UI" panose="020B0502040204020203" pitchFamily="34" charset="0"/>
              </a:rPr>
              <a:t>7</a:t>
            </a:r>
          </a:p>
        </p:txBody>
      </p:sp>
    </p:spTree>
    <p:extLst>
      <p:ext uri="{BB962C8B-B14F-4D97-AF65-F5344CB8AC3E}">
        <p14:creationId xmlns:p14="http://schemas.microsoft.com/office/powerpoint/2010/main" val="14494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288684A0-3470-BAF2-6316-664340EC4AEF}"/>
              </a:ext>
            </a:extLst>
          </p:cNvPr>
          <p:cNvSpPr txBox="1"/>
          <p:nvPr/>
        </p:nvSpPr>
        <p:spPr>
          <a:xfrm>
            <a:off x="621792" y="452628"/>
            <a:ext cx="1179576" cy="123111"/>
          </a:xfrm>
          <a:prstGeom prst="rect">
            <a:avLst/>
          </a:prstGeom>
          <a:noFill/>
        </p:spPr>
        <p:txBody>
          <a:bodyPr vert="horz" lIns="0" tIns="0" rIns="0" bIns="0" rtlCol="0">
            <a:spAutoFit/>
          </a:bodyPr>
          <a:lstStyle/>
          <a:p>
            <a:r>
              <a:rPr lang="en-US" sz="800" b="1">
                <a:solidFill>
                  <a:srgbClr val="FFFFFF"/>
                </a:solidFill>
                <a:latin typeface="Segoe UI" panose="020B0502040204020203" pitchFamily="34" charset="0"/>
              </a:rPr>
              <a:t>SESSION STARTER</a:t>
            </a:r>
          </a:p>
        </p:txBody>
      </p:sp>
      <p:sp>
        <p:nvSpPr>
          <p:cNvPr id="26" name="TextBox 25">
            <a:extLst>
              <a:ext uri="{FF2B5EF4-FFF2-40B4-BE49-F238E27FC236}">
                <a16:creationId xmlns:a16="http://schemas.microsoft.com/office/drawing/2014/main" id="{D7ADDA71-47C4-43EE-CAF0-11D748B60857}"/>
              </a:ext>
            </a:extLst>
          </p:cNvPr>
          <p:cNvSpPr txBox="1"/>
          <p:nvPr/>
        </p:nvSpPr>
        <p:spPr>
          <a:xfrm>
            <a:off x="502920" y="786384"/>
            <a:ext cx="8046720" cy="430887"/>
          </a:xfrm>
          <a:prstGeom prst="rect">
            <a:avLst/>
          </a:prstGeom>
          <a:noFill/>
        </p:spPr>
        <p:txBody>
          <a:bodyPr vert="horz" lIns="0" tIns="0" rIns="0" bIns="0" rtlCol="0">
            <a:spAutoFit/>
          </a:bodyPr>
          <a:lstStyle/>
          <a:p>
            <a:r>
              <a:rPr lang="en-US" sz="2800" b="1">
                <a:solidFill>
                  <a:srgbClr val="243A5E"/>
                </a:solidFill>
                <a:latin typeface="Segoe UI" panose="020B0502040204020203" pitchFamily="34" charset="0"/>
              </a:rPr>
              <a:t>The agent we will build</a:t>
            </a:r>
          </a:p>
        </p:txBody>
      </p:sp>
      <p:sp>
        <p:nvSpPr>
          <p:cNvPr id="27" name="TextBox 26">
            <a:extLst>
              <a:ext uri="{FF2B5EF4-FFF2-40B4-BE49-F238E27FC236}">
                <a16:creationId xmlns:a16="http://schemas.microsoft.com/office/drawing/2014/main" id="{2431D44F-34C8-010F-DE20-9C21A44750EE}"/>
              </a:ext>
            </a:extLst>
          </p:cNvPr>
          <p:cNvSpPr txBox="1"/>
          <p:nvPr/>
        </p:nvSpPr>
        <p:spPr>
          <a:xfrm>
            <a:off x="521208" y="1353312"/>
            <a:ext cx="9875520" cy="184666"/>
          </a:xfrm>
          <a:prstGeom prst="rect">
            <a:avLst/>
          </a:prstGeom>
          <a:noFill/>
        </p:spPr>
        <p:txBody>
          <a:bodyPr vert="horz" lIns="0" tIns="0" rIns="0" bIns="0" rtlCol="0">
            <a:spAutoFit/>
          </a:bodyPr>
          <a:lstStyle/>
          <a:p>
            <a:r>
              <a:rPr lang="en-US" sz="1200">
                <a:solidFill>
                  <a:srgbClr val="6B6B6B"/>
                </a:solidFill>
                <a:latin typeface="Segoe UI" panose="020B0502040204020203" pitchFamily="34" charset="0"/>
              </a:rPr>
              <a:t>Oil &amp; Gas Insights Assistant: a simple agent that answers from trusted data and can call one external tool.</a:t>
            </a:r>
          </a:p>
        </p:txBody>
      </p:sp>
      <p:sp>
        <p:nvSpPr>
          <p:cNvPr id="28" name="Rectangle: Rounded Corners 27">
            <a:extLst>
              <a:ext uri="{FF2B5EF4-FFF2-40B4-BE49-F238E27FC236}">
                <a16:creationId xmlns:a16="http://schemas.microsoft.com/office/drawing/2014/main" id="{3D2B17D7-EB5C-305A-544C-6D72D6F5FCED}"/>
              </a:ext>
            </a:extLst>
          </p:cNvPr>
          <p:cNvSpPr/>
          <p:nvPr/>
        </p:nvSpPr>
        <p:spPr>
          <a:xfrm>
            <a:off x="658368" y="1828800"/>
            <a:ext cx="10881360" cy="713232"/>
          </a:xfrm>
          <a:prstGeom prst="roundRect">
            <a:avLst/>
          </a:prstGeom>
          <a:solidFill>
            <a:srgbClr val="243A5E"/>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3255983-D887-33C5-912C-9ECD05370372}"/>
              </a:ext>
            </a:extLst>
          </p:cNvPr>
          <p:cNvSpPr txBox="1"/>
          <p:nvPr/>
        </p:nvSpPr>
        <p:spPr>
          <a:xfrm>
            <a:off x="914400" y="2066544"/>
            <a:ext cx="10241280" cy="230832"/>
          </a:xfrm>
          <a:prstGeom prst="rect">
            <a:avLst/>
          </a:prstGeom>
          <a:noFill/>
        </p:spPr>
        <p:txBody>
          <a:bodyPr vert="horz" lIns="0" tIns="0" rIns="0" bIns="0" rtlCol="0">
            <a:spAutoFit/>
          </a:bodyPr>
          <a:lstStyle/>
          <a:p>
            <a:pPr algn="ctr"/>
            <a:r>
              <a:rPr lang="en-US" sz="1500" b="1">
                <a:solidFill>
                  <a:srgbClr val="FFFFFF"/>
                </a:solidFill>
                <a:latin typeface="Segoe UI" panose="020B0502040204020203" pitchFamily="34" charset="0"/>
              </a:rPr>
              <a:t>Scenario: help engineers and operations teams quickly answer safety, maintenance, and production questions.</a:t>
            </a:r>
          </a:p>
        </p:txBody>
      </p:sp>
      <p:sp>
        <p:nvSpPr>
          <p:cNvPr id="30" name="Rectangle: Rounded Corners 29">
            <a:extLst>
              <a:ext uri="{FF2B5EF4-FFF2-40B4-BE49-F238E27FC236}">
                <a16:creationId xmlns:a16="http://schemas.microsoft.com/office/drawing/2014/main" id="{D3CB1EB5-C7FE-DD9E-C097-378268ACF865}"/>
              </a:ext>
            </a:extLst>
          </p:cNvPr>
          <p:cNvSpPr/>
          <p:nvPr/>
        </p:nvSpPr>
        <p:spPr>
          <a:xfrm>
            <a:off x="657315" y="2971800"/>
            <a:ext cx="3493092" cy="1735593"/>
          </a:xfrm>
          <a:prstGeom prst="roundRect">
            <a:avLst/>
          </a:prstGeom>
          <a:solidFill>
            <a:srgbClr val="FFFFFF"/>
          </a:solidFill>
          <a:ln w="12700">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4E96772-DD84-55B1-04DB-16C3C2BB6B5B}"/>
              </a:ext>
            </a:extLst>
          </p:cNvPr>
          <p:cNvSpPr/>
          <p:nvPr/>
        </p:nvSpPr>
        <p:spPr>
          <a:xfrm>
            <a:off x="657314" y="3071501"/>
            <a:ext cx="109728" cy="1536192"/>
          </a:xfrm>
          <a:prstGeom prst="rect">
            <a:avLst/>
          </a:prstGeom>
          <a:solidFill>
            <a:srgbClr val="0078D4"/>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4C7FF6A-AA22-1D62-A622-0E012BA04FA7}"/>
              </a:ext>
            </a:extLst>
          </p:cNvPr>
          <p:cNvSpPr/>
          <p:nvPr/>
        </p:nvSpPr>
        <p:spPr>
          <a:xfrm>
            <a:off x="941832" y="3227832"/>
            <a:ext cx="347472" cy="347472"/>
          </a:xfrm>
          <a:prstGeom prst="ellipse">
            <a:avLst/>
          </a:prstGeom>
          <a:solidFill>
            <a:srgbClr val="0078D4"/>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775910-9377-331D-79A8-E033CDB863BC}"/>
              </a:ext>
            </a:extLst>
          </p:cNvPr>
          <p:cNvSpPr txBox="1"/>
          <p:nvPr/>
        </p:nvSpPr>
        <p:spPr>
          <a:xfrm>
            <a:off x="1051560" y="3328416"/>
            <a:ext cx="128016" cy="138499"/>
          </a:xfrm>
          <a:prstGeom prst="rect">
            <a:avLst/>
          </a:prstGeom>
          <a:noFill/>
        </p:spPr>
        <p:txBody>
          <a:bodyPr vert="horz" lIns="0" tIns="0" rIns="0" bIns="0" rtlCol="0">
            <a:spAutoFit/>
          </a:bodyPr>
          <a:lstStyle/>
          <a:p>
            <a:pPr algn="ctr"/>
            <a:r>
              <a:rPr lang="en-US" sz="900" b="1">
                <a:solidFill>
                  <a:srgbClr val="FFFFFF"/>
                </a:solidFill>
                <a:latin typeface="Segoe UI" panose="020B0502040204020203" pitchFamily="34" charset="0"/>
              </a:rPr>
              <a:t>3</a:t>
            </a:r>
          </a:p>
        </p:txBody>
      </p:sp>
      <p:sp>
        <p:nvSpPr>
          <p:cNvPr id="34" name="TextBox 33">
            <a:extLst>
              <a:ext uri="{FF2B5EF4-FFF2-40B4-BE49-F238E27FC236}">
                <a16:creationId xmlns:a16="http://schemas.microsoft.com/office/drawing/2014/main" id="{5F30498B-C49F-ECA3-B8E2-7D8E10FB26B5}"/>
              </a:ext>
            </a:extLst>
          </p:cNvPr>
          <p:cNvSpPr txBox="1"/>
          <p:nvPr/>
        </p:nvSpPr>
        <p:spPr>
          <a:xfrm>
            <a:off x="1472184" y="3200400"/>
            <a:ext cx="2331720" cy="261610"/>
          </a:xfrm>
          <a:prstGeom prst="rect">
            <a:avLst/>
          </a:prstGeom>
          <a:noFill/>
        </p:spPr>
        <p:txBody>
          <a:bodyPr vert="horz" lIns="0" tIns="0" rIns="0" bIns="0" rtlCol="0">
            <a:spAutoFit/>
          </a:bodyPr>
          <a:lstStyle/>
          <a:p>
            <a:r>
              <a:rPr lang="en-US" sz="1700" b="1">
                <a:solidFill>
                  <a:srgbClr val="243A5E"/>
                </a:solidFill>
                <a:latin typeface="Segoe UI" panose="020B0502040204020203" pitchFamily="34" charset="0"/>
              </a:rPr>
              <a:t>What it is</a:t>
            </a:r>
          </a:p>
        </p:txBody>
      </p:sp>
      <p:sp>
        <p:nvSpPr>
          <p:cNvPr id="35" name="TextBox 34">
            <a:extLst>
              <a:ext uri="{FF2B5EF4-FFF2-40B4-BE49-F238E27FC236}">
                <a16:creationId xmlns:a16="http://schemas.microsoft.com/office/drawing/2014/main" id="{9CD7112F-E41B-5239-730B-D33C54F2D716}"/>
              </a:ext>
            </a:extLst>
          </p:cNvPr>
          <p:cNvSpPr txBox="1"/>
          <p:nvPr/>
        </p:nvSpPr>
        <p:spPr>
          <a:xfrm>
            <a:off x="1472184" y="3685032"/>
            <a:ext cx="2377440" cy="738664"/>
          </a:xfrm>
          <a:prstGeom prst="rect">
            <a:avLst/>
          </a:prstGeom>
          <a:noFill/>
        </p:spPr>
        <p:txBody>
          <a:bodyPr vert="horz" lIns="0" tIns="0" rIns="0" bIns="0" rtlCol="0">
            <a:spAutoFit/>
          </a:bodyPr>
          <a:lstStyle/>
          <a:p>
            <a:r>
              <a:rPr lang="en-US" sz="1200">
                <a:solidFill>
                  <a:srgbClr val="000000"/>
                </a:solidFill>
                <a:latin typeface="Segoe UI" panose="020B0502040204020203" pitchFamily="34" charset="0"/>
              </a:rPr>
              <a:t>A focused Copilot Studio agent for an Oil &amp; Gas operations scenario. It is not a general chatbot; it has a defined role, audience, and scope.</a:t>
            </a:r>
          </a:p>
        </p:txBody>
      </p:sp>
      <p:sp>
        <p:nvSpPr>
          <p:cNvPr id="36" name="Rectangle: Rounded Corners 35">
            <a:extLst>
              <a:ext uri="{FF2B5EF4-FFF2-40B4-BE49-F238E27FC236}">
                <a16:creationId xmlns:a16="http://schemas.microsoft.com/office/drawing/2014/main" id="{626ECFCD-D91B-0A45-9595-5C66A96DFCF2}"/>
              </a:ext>
            </a:extLst>
          </p:cNvPr>
          <p:cNvSpPr/>
          <p:nvPr/>
        </p:nvSpPr>
        <p:spPr>
          <a:xfrm>
            <a:off x="4407408" y="2971800"/>
            <a:ext cx="3429000" cy="1735593"/>
          </a:xfrm>
          <a:prstGeom prst="roundRect">
            <a:avLst/>
          </a:prstGeom>
          <a:solidFill>
            <a:srgbClr val="FFFFFF"/>
          </a:solidFill>
          <a:ln w="12700">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29FEE95-CAF2-2A25-AA13-DF745786D453}"/>
              </a:ext>
            </a:extLst>
          </p:cNvPr>
          <p:cNvSpPr/>
          <p:nvPr/>
        </p:nvSpPr>
        <p:spPr>
          <a:xfrm>
            <a:off x="4407408" y="3071501"/>
            <a:ext cx="109728" cy="1536192"/>
          </a:xfrm>
          <a:prstGeom prst="rect">
            <a:avLst/>
          </a:prstGeom>
          <a:solidFill>
            <a:srgbClr val="30E5D0"/>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3E8C5C2-58DA-C25A-7088-DFE4613795D2}"/>
              </a:ext>
            </a:extLst>
          </p:cNvPr>
          <p:cNvSpPr/>
          <p:nvPr/>
        </p:nvSpPr>
        <p:spPr>
          <a:xfrm>
            <a:off x="4663440" y="3227832"/>
            <a:ext cx="347472" cy="347472"/>
          </a:xfrm>
          <a:prstGeom prst="ellipse">
            <a:avLst/>
          </a:prstGeom>
          <a:solidFill>
            <a:srgbClr val="30E5D0"/>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5C8146D-EB67-1B16-7A11-F6D4631F9BAA}"/>
              </a:ext>
            </a:extLst>
          </p:cNvPr>
          <p:cNvSpPr txBox="1"/>
          <p:nvPr/>
        </p:nvSpPr>
        <p:spPr>
          <a:xfrm>
            <a:off x="4773168" y="3328416"/>
            <a:ext cx="128016" cy="138499"/>
          </a:xfrm>
          <a:prstGeom prst="rect">
            <a:avLst/>
          </a:prstGeom>
          <a:noFill/>
        </p:spPr>
        <p:txBody>
          <a:bodyPr vert="horz" lIns="0" tIns="0" rIns="0" bIns="0" rtlCol="0">
            <a:spAutoFit/>
          </a:bodyPr>
          <a:lstStyle/>
          <a:p>
            <a:pPr algn="ctr"/>
            <a:r>
              <a:rPr lang="en-US" sz="900" b="1">
                <a:solidFill>
                  <a:srgbClr val="FFFFFF"/>
                </a:solidFill>
                <a:latin typeface="Segoe UI" panose="020B0502040204020203" pitchFamily="34" charset="0"/>
              </a:rPr>
              <a:t>3</a:t>
            </a:r>
          </a:p>
        </p:txBody>
      </p:sp>
      <p:sp>
        <p:nvSpPr>
          <p:cNvPr id="40" name="TextBox 39">
            <a:extLst>
              <a:ext uri="{FF2B5EF4-FFF2-40B4-BE49-F238E27FC236}">
                <a16:creationId xmlns:a16="http://schemas.microsoft.com/office/drawing/2014/main" id="{988ACB88-FF00-E304-E77A-74940E7BAF33}"/>
              </a:ext>
            </a:extLst>
          </p:cNvPr>
          <p:cNvSpPr txBox="1"/>
          <p:nvPr/>
        </p:nvSpPr>
        <p:spPr>
          <a:xfrm>
            <a:off x="5193792" y="3200400"/>
            <a:ext cx="2331720" cy="261610"/>
          </a:xfrm>
          <a:prstGeom prst="rect">
            <a:avLst/>
          </a:prstGeom>
          <a:noFill/>
        </p:spPr>
        <p:txBody>
          <a:bodyPr vert="horz" lIns="0" tIns="0" rIns="0" bIns="0" rtlCol="0">
            <a:spAutoFit/>
          </a:bodyPr>
          <a:lstStyle/>
          <a:p>
            <a:r>
              <a:rPr lang="en-US" sz="1700" b="1">
                <a:solidFill>
                  <a:srgbClr val="243A5E"/>
                </a:solidFill>
                <a:latin typeface="Segoe UI" panose="020B0502040204020203" pitchFamily="34" charset="0"/>
              </a:rPr>
              <a:t>How it works</a:t>
            </a:r>
          </a:p>
        </p:txBody>
      </p:sp>
      <p:sp>
        <p:nvSpPr>
          <p:cNvPr id="41" name="TextBox 40">
            <a:extLst>
              <a:ext uri="{FF2B5EF4-FFF2-40B4-BE49-F238E27FC236}">
                <a16:creationId xmlns:a16="http://schemas.microsoft.com/office/drawing/2014/main" id="{07E4A938-AA5D-42BB-B38C-43F660183FBA}"/>
              </a:ext>
            </a:extLst>
          </p:cNvPr>
          <p:cNvSpPr txBox="1"/>
          <p:nvPr/>
        </p:nvSpPr>
        <p:spPr>
          <a:xfrm>
            <a:off x="5193792" y="3685032"/>
            <a:ext cx="2377440" cy="923330"/>
          </a:xfrm>
          <a:prstGeom prst="rect">
            <a:avLst/>
          </a:prstGeom>
          <a:noFill/>
        </p:spPr>
        <p:txBody>
          <a:bodyPr vert="horz" lIns="0" tIns="0" rIns="0" bIns="0" rtlCol="0">
            <a:spAutoFit/>
          </a:bodyPr>
          <a:lstStyle/>
          <a:p>
            <a:r>
              <a:rPr lang="en-US" sz="1200">
                <a:solidFill>
                  <a:srgbClr val="000000"/>
                </a:solidFill>
                <a:latin typeface="Segoe UI" panose="020B0502040204020203" pitchFamily="34" charset="0"/>
              </a:rPr>
              <a:t>The agent uses instructions to understand its role, Dataverse knowledge to ground answers, and one MCP-style tool to retrieve current operational data.</a:t>
            </a:r>
          </a:p>
        </p:txBody>
      </p:sp>
      <p:sp>
        <p:nvSpPr>
          <p:cNvPr id="42" name="Rectangle: Rounded Corners 41">
            <a:extLst>
              <a:ext uri="{FF2B5EF4-FFF2-40B4-BE49-F238E27FC236}">
                <a16:creationId xmlns:a16="http://schemas.microsoft.com/office/drawing/2014/main" id="{393AC8EB-1067-B914-B257-BC8CC3544A81}"/>
              </a:ext>
            </a:extLst>
          </p:cNvPr>
          <p:cNvSpPr/>
          <p:nvPr/>
        </p:nvSpPr>
        <p:spPr>
          <a:xfrm>
            <a:off x="8119872" y="2971800"/>
            <a:ext cx="3421879" cy="1735593"/>
          </a:xfrm>
          <a:prstGeom prst="roundRect">
            <a:avLst/>
          </a:prstGeom>
          <a:solidFill>
            <a:srgbClr val="FFFFFF"/>
          </a:solidFill>
          <a:ln w="12700">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C4C751C-54AB-BBD1-C645-F1EFE2439D66}"/>
              </a:ext>
            </a:extLst>
          </p:cNvPr>
          <p:cNvSpPr/>
          <p:nvPr/>
        </p:nvSpPr>
        <p:spPr>
          <a:xfrm>
            <a:off x="8119872" y="3071501"/>
            <a:ext cx="109728" cy="1536192"/>
          </a:xfrm>
          <a:prstGeom prst="rect">
            <a:avLst/>
          </a:prstGeom>
          <a:solidFill>
            <a:srgbClr val="008575"/>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079BC1B-91C0-6584-95F7-FB5EB6BE7670}"/>
              </a:ext>
            </a:extLst>
          </p:cNvPr>
          <p:cNvSpPr/>
          <p:nvPr/>
        </p:nvSpPr>
        <p:spPr>
          <a:xfrm>
            <a:off x="8375904" y="3227832"/>
            <a:ext cx="347472" cy="347472"/>
          </a:xfrm>
          <a:prstGeom prst="ellipse">
            <a:avLst/>
          </a:prstGeom>
          <a:solidFill>
            <a:srgbClr val="008575"/>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975D72DC-5EF1-84EE-60CC-54F67AAC0D0C}"/>
              </a:ext>
            </a:extLst>
          </p:cNvPr>
          <p:cNvSpPr txBox="1"/>
          <p:nvPr/>
        </p:nvSpPr>
        <p:spPr>
          <a:xfrm>
            <a:off x="8906256" y="3200400"/>
            <a:ext cx="2331720" cy="261610"/>
          </a:xfrm>
          <a:prstGeom prst="rect">
            <a:avLst/>
          </a:prstGeom>
          <a:noFill/>
        </p:spPr>
        <p:txBody>
          <a:bodyPr vert="horz" lIns="0" tIns="0" rIns="0" bIns="0" rtlCol="0">
            <a:spAutoFit/>
          </a:bodyPr>
          <a:lstStyle/>
          <a:p>
            <a:r>
              <a:rPr lang="en-US" sz="1700" b="1">
                <a:solidFill>
                  <a:srgbClr val="243A5E"/>
                </a:solidFill>
                <a:latin typeface="Segoe UI" panose="020B0502040204020203" pitchFamily="34" charset="0"/>
              </a:rPr>
              <a:t>What it can do</a:t>
            </a:r>
          </a:p>
        </p:txBody>
      </p:sp>
      <p:sp>
        <p:nvSpPr>
          <p:cNvPr id="47" name="TextBox 46">
            <a:extLst>
              <a:ext uri="{FF2B5EF4-FFF2-40B4-BE49-F238E27FC236}">
                <a16:creationId xmlns:a16="http://schemas.microsoft.com/office/drawing/2014/main" id="{4D9C6385-71DC-5F42-5025-12ADD39CB437}"/>
              </a:ext>
            </a:extLst>
          </p:cNvPr>
          <p:cNvSpPr txBox="1"/>
          <p:nvPr/>
        </p:nvSpPr>
        <p:spPr>
          <a:xfrm>
            <a:off x="8906256" y="3685032"/>
            <a:ext cx="2377440" cy="923330"/>
          </a:xfrm>
          <a:prstGeom prst="rect">
            <a:avLst/>
          </a:prstGeom>
          <a:noFill/>
        </p:spPr>
        <p:txBody>
          <a:bodyPr vert="horz" lIns="0" tIns="0" rIns="0" bIns="0" rtlCol="0">
            <a:spAutoFit/>
          </a:bodyPr>
          <a:lstStyle/>
          <a:p>
            <a:r>
              <a:rPr lang="en-US" sz="1200">
                <a:solidFill>
                  <a:srgbClr val="000000"/>
                </a:solidFill>
                <a:latin typeface="Segoe UI" panose="020B0502040204020203" pitchFamily="34" charset="0"/>
              </a:rPr>
              <a:t>Answer safety procedure questions, look up asset maintenance information, summarize production data, and ask clarifying questions when details are missing.</a:t>
            </a:r>
          </a:p>
        </p:txBody>
      </p:sp>
      <p:sp>
        <p:nvSpPr>
          <p:cNvPr id="50" name="TextBox 49">
            <a:extLst>
              <a:ext uri="{FF2B5EF4-FFF2-40B4-BE49-F238E27FC236}">
                <a16:creationId xmlns:a16="http://schemas.microsoft.com/office/drawing/2014/main" id="{468FDAE2-BAB3-6C7F-39E5-EFA33728A628}"/>
              </a:ext>
            </a:extLst>
          </p:cNvPr>
          <p:cNvSpPr txBox="1"/>
          <p:nvPr/>
        </p:nvSpPr>
        <p:spPr>
          <a:xfrm>
            <a:off x="502920" y="6473952"/>
            <a:ext cx="3657600" cy="123111"/>
          </a:xfrm>
          <a:prstGeom prst="rect">
            <a:avLst/>
          </a:prstGeom>
          <a:noFill/>
        </p:spPr>
        <p:txBody>
          <a:bodyPr vert="horz" lIns="0" tIns="0" rIns="0" bIns="0" rtlCol="0">
            <a:spAutoFit/>
          </a:bodyPr>
          <a:lstStyle/>
          <a:p>
            <a:r>
              <a:rPr lang="en-US" sz="800">
                <a:solidFill>
                  <a:srgbClr val="6B6B6B"/>
                </a:solidFill>
                <a:latin typeface="Segoe UI" panose="020B0502040204020203" pitchFamily="34" charset="0"/>
              </a:rPr>
              <a:t>Copilot Studio 101</a:t>
            </a:r>
          </a:p>
        </p:txBody>
      </p:sp>
      <p:sp>
        <p:nvSpPr>
          <p:cNvPr id="2" name="TextBox 1">
            <a:extLst>
              <a:ext uri="{FF2B5EF4-FFF2-40B4-BE49-F238E27FC236}">
                <a16:creationId xmlns:a16="http://schemas.microsoft.com/office/drawing/2014/main" id="{23DE0526-EACA-B659-CF5F-9AD44B33F55F}"/>
              </a:ext>
            </a:extLst>
          </p:cNvPr>
          <p:cNvSpPr txBox="1"/>
          <p:nvPr/>
        </p:nvSpPr>
        <p:spPr>
          <a:xfrm>
            <a:off x="11384280" y="6473952"/>
            <a:ext cx="320040" cy="123111"/>
          </a:xfrm>
          <a:prstGeom prst="rect">
            <a:avLst/>
          </a:prstGeom>
          <a:noFill/>
        </p:spPr>
        <p:txBody>
          <a:bodyPr vert="horz" lIns="0" tIns="0" rIns="0" bIns="0" rtlCol="0">
            <a:spAutoFit/>
          </a:bodyPr>
          <a:lstStyle/>
          <a:p>
            <a:pPr algn="r"/>
            <a:r>
              <a:rPr lang="en-US" sz="800">
                <a:solidFill>
                  <a:srgbClr val="6B6B6B"/>
                </a:solidFill>
                <a:latin typeface="Segoe UI" panose="020B0502040204020203" pitchFamily="34" charset="0"/>
              </a:rPr>
              <a:t>3</a:t>
            </a:r>
          </a:p>
        </p:txBody>
      </p:sp>
    </p:spTree>
    <p:extLst>
      <p:ext uri="{BB962C8B-B14F-4D97-AF65-F5344CB8AC3E}">
        <p14:creationId xmlns:p14="http://schemas.microsoft.com/office/powerpoint/2010/main" val="4190434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944799C5-E5DD-5E20-C984-1D4F5859F44F}"/>
              </a:ext>
            </a:extLst>
          </p:cNvPr>
          <p:cNvSpPr txBox="1"/>
          <p:nvPr/>
        </p:nvSpPr>
        <p:spPr>
          <a:xfrm>
            <a:off x="502920" y="786384"/>
            <a:ext cx="9509760" cy="430887"/>
          </a:xfrm>
          <a:prstGeom prst="rect">
            <a:avLst/>
          </a:prstGeom>
          <a:noFill/>
        </p:spPr>
        <p:txBody>
          <a:bodyPr vert="horz" lIns="0" tIns="0" rIns="0" bIns="0" rtlCol="0">
            <a:spAutoFit/>
          </a:bodyPr>
          <a:lstStyle/>
          <a:p>
            <a:r>
              <a:rPr lang="en-US" sz="2800" b="1">
                <a:solidFill>
                  <a:srgbClr val="243A5E"/>
                </a:solidFill>
                <a:latin typeface="Segoe UI" panose="020B0502040204020203" pitchFamily="34" charset="0"/>
              </a:rPr>
              <a:t>What we will cover — and what we will not</a:t>
            </a:r>
          </a:p>
        </p:txBody>
      </p:sp>
      <p:sp>
        <p:nvSpPr>
          <p:cNvPr id="37" name="Rectangle: Rounded Corners 36">
            <a:extLst>
              <a:ext uri="{FF2B5EF4-FFF2-40B4-BE49-F238E27FC236}">
                <a16:creationId xmlns:a16="http://schemas.microsoft.com/office/drawing/2014/main" id="{680F03ED-FBB4-7152-1B42-3B03486C0F84}"/>
              </a:ext>
            </a:extLst>
          </p:cNvPr>
          <p:cNvSpPr/>
          <p:nvPr/>
        </p:nvSpPr>
        <p:spPr>
          <a:xfrm>
            <a:off x="685800" y="1874520"/>
            <a:ext cx="5257800" cy="3337560"/>
          </a:xfrm>
          <a:prstGeom prst="roundRect">
            <a:avLst/>
          </a:prstGeom>
          <a:solidFill>
            <a:srgbClr val="FFFFFF"/>
          </a:solidFill>
          <a:ln w="12700">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3CFBE018-0A62-8F03-799E-7F3458885FA4}"/>
              </a:ext>
            </a:extLst>
          </p:cNvPr>
          <p:cNvSpPr/>
          <p:nvPr/>
        </p:nvSpPr>
        <p:spPr>
          <a:xfrm>
            <a:off x="685800" y="1874520"/>
            <a:ext cx="5257800" cy="566928"/>
          </a:xfrm>
          <a:prstGeom prst="roundRect">
            <a:avLst/>
          </a:prstGeom>
          <a:solidFill>
            <a:srgbClr val="0078D4"/>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4472135-788B-09A0-487F-B232EEF20F84}"/>
              </a:ext>
            </a:extLst>
          </p:cNvPr>
          <p:cNvSpPr txBox="1"/>
          <p:nvPr/>
        </p:nvSpPr>
        <p:spPr>
          <a:xfrm>
            <a:off x="960120" y="2057400"/>
            <a:ext cx="4480560" cy="261610"/>
          </a:xfrm>
          <a:prstGeom prst="rect">
            <a:avLst/>
          </a:prstGeom>
          <a:noFill/>
        </p:spPr>
        <p:txBody>
          <a:bodyPr vert="horz" lIns="0" tIns="0" rIns="0" bIns="0" rtlCol="0">
            <a:spAutoFit/>
          </a:bodyPr>
          <a:lstStyle/>
          <a:p>
            <a:r>
              <a:rPr lang="en-US" sz="1700" b="1">
                <a:solidFill>
                  <a:srgbClr val="FFFFFF"/>
                </a:solidFill>
                <a:latin typeface="Segoe UI" panose="020B0502040204020203" pitchFamily="34" charset="0"/>
              </a:rPr>
              <a:t>What we will cover</a:t>
            </a:r>
          </a:p>
        </p:txBody>
      </p:sp>
      <p:sp>
        <p:nvSpPr>
          <p:cNvPr id="40" name="TextBox 39">
            <a:extLst>
              <a:ext uri="{FF2B5EF4-FFF2-40B4-BE49-F238E27FC236}">
                <a16:creationId xmlns:a16="http://schemas.microsoft.com/office/drawing/2014/main" id="{FB1D9117-660A-AB05-3842-7A62DD5DDE58}"/>
              </a:ext>
            </a:extLst>
          </p:cNvPr>
          <p:cNvSpPr txBox="1"/>
          <p:nvPr/>
        </p:nvSpPr>
        <p:spPr>
          <a:xfrm>
            <a:off x="960120" y="2724912"/>
            <a:ext cx="4480560" cy="923330"/>
          </a:xfrm>
          <a:prstGeom prst="rect">
            <a:avLst/>
          </a:prstGeom>
          <a:noFill/>
        </p:spPr>
        <p:txBody>
          <a:bodyPr vert="horz" lIns="0" tIns="0" rIns="0" bIns="0" rtlCol="0">
            <a:spAutoFit/>
          </a:bodyPr>
          <a:lstStyle/>
          <a:p>
            <a:pPr marL="285750" indent="-285750">
              <a:buFont typeface="Arial" panose="020B0604020202020204" pitchFamily="34" charset="0"/>
              <a:buChar char="•"/>
            </a:pPr>
            <a:r>
              <a:rPr lang="en-US" sz="1500">
                <a:solidFill>
                  <a:srgbClr val="000000"/>
                </a:solidFill>
                <a:latin typeface="Segoe UI" panose="020B0502040204020203" pitchFamily="34" charset="0"/>
              </a:rPr>
              <a:t>Basic introduction to Power Platform architecture
Copilot Studio editor overview
High level editor overview
Simple Agent Build</a:t>
            </a:r>
          </a:p>
        </p:txBody>
      </p:sp>
      <p:sp>
        <p:nvSpPr>
          <p:cNvPr id="41" name="TextBox 40">
            <a:extLst>
              <a:ext uri="{FF2B5EF4-FFF2-40B4-BE49-F238E27FC236}">
                <a16:creationId xmlns:a16="http://schemas.microsoft.com/office/drawing/2014/main" id="{D58EA790-01A6-D264-5056-91A716097AA2}"/>
              </a:ext>
            </a:extLst>
          </p:cNvPr>
          <p:cNvSpPr txBox="1"/>
          <p:nvPr/>
        </p:nvSpPr>
        <p:spPr>
          <a:xfrm>
            <a:off x="960120" y="4645152"/>
            <a:ext cx="4480560" cy="184666"/>
          </a:xfrm>
          <a:prstGeom prst="rect">
            <a:avLst/>
          </a:prstGeom>
          <a:noFill/>
        </p:spPr>
        <p:txBody>
          <a:bodyPr vert="horz" lIns="0" tIns="0" rIns="0" bIns="0" rtlCol="0">
            <a:spAutoFit/>
          </a:bodyPr>
          <a:lstStyle/>
          <a:p>
            <a:r>
              <a:rPr lang="en-US" sz="1200">
                <a:solidFill>
                  <a:srgbClr val="6B6B6B"/>
                </a:solidFill>
                <a:latin typeface="Segoe UI" panose="020B0502040204020203" pitchFamily="34" charset="0"/>
              </a:rPr>
              <a:t>Goal: confidence with the core building blocks.</a:t>
            </a:r>
          </a:p>
        </p:txBody>
      </p:sp>
      <p:sp>
        <p:nvSpPr>
          <p:cNvPr id="42" name="Rectangle: Rounded Corners 41">
            <a:extLst>
              <a:ext uri="{FF2B5EF4-FFF2-40B4-BE49-F238E27FC236}">
                <a16:creationId xmlns:a16="http://schemas.microsoft.com/office/drawing/2014/main" id="{2D131E3A-D990-0DB6-7E5F-DC682F570528}"/>
              </a:ext>
            </a:extLst>
          </p:cNvPr>
          <p:cNvSpPr/>
          <p:nvPr/>
        </p:nvSpPr>
        <p:spPr>
          <a:xfrm>
            <a:off x="6263640" y="1874520"/>
            <a:ext cx="5257800" cy="3337560"/>
          </a:xfrm>
          <a:prstGeom prst="roundRect">
            <a:avLst/>
          </a:prstGeom>
          <a:solidFill>
            <a:srgbClr val="FFFFFF"/>
          </a:solidFill>
          <a:ln w="12700">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6C691EDE-3258-427B-5F12-D8EDCF995ECB}"/>
              </a:ext>
            </a:extLst>
          </p:cNvPr>
          <p:cNvSpPr/>
          <p:nvPr/>
        </p:nvSpPr>
        <p:spPr>
          <a:xfrm>
            <a:off x="6263640" y="1874520"/>
            <a:ext cx="5257800" cy="566928"/>
          </a:xfrm>
          <a:prstGeom prst="roundRect">
            <a:avLst/>
          </a:prstGeom>
          <a:solidFill>
            <a:srgbClr val="243A5E"/>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E1AACD0-41D6-D359-5409-064296FF5C20}"/>
              </a:ext>
            </a:extLst>
          </p:cNvPr>
          <p:cNvSpPr txBox="1"/>
          <p:nvPr/>
        </p:nvSpPr>
        <p:spPr>
          <a:xfrm>
            <a:off x="6537960" y="2057400"/>
            <a:ext cx="4480560" cy="261610"/>
          </a:xfrm>
          <a:prstGeom prst="rect">
            <a:avLst/>
          </a:prstGeom>
          <a:noFill/>
        </p:spPr>
        <p:txBody>
          <a:bodyPr vert="horz" lIns="0" tIns="0" rIns="0" bIns="0" rtlCol="0">
            <a:spAutoFit/>
          </a:bodyPr>
          <a:lstStyle/>
          <a:p>
            <a:r>
              <a:rPr lang="en-US" sz="1700" b="1">
                <a:solidFill>
                  <a:srgbClr val="FFFFFF"/>
                </a:solidFill>
                <a:latin typeface="Segoe UI" panose="020B0502040204020203" pitchFamily="34" charset="0"/>
              </a:rPr>
              <a:t>What we won't cover</a:t>
            </a:r>
          </a:p>
        </p:txBody>
      </p:sp>
      <p:sp>
        <p:nvSpPr>
          <p:cNvPr id="45" name="TextBox 44">
            <a:extLst>
              <a:ext uri="{FF2B5EF4-FFF2-40B4-BE49-F238E27FC236}">
                <a16:creationId xmlns:a16="http://schemas.microsoft.com/office/drawing/2014/main" id="{75BD1280-173D-ADAF-6270-3324FEF56DEE}"/>
              </a:ext>
            </a:extLst>
          </p:cNvPr>
          <p:cNvSpPr txBox="1"/>
          <p:nvPr/>
        </p:nvSpPr>
        <p:spPr>
          <a:xfrm>
            <a:off x="6537960" y="2724912"/>
            <a:ext cx="4480560" cy="923330"/>
          </a:xfrm>
          <a:prstGeom prst="rect">
            <a:avLst/>
          </a:prstGeom>
          <a:noFill/>
        </p:spPr>
        <p:txBody>
          <a:bodyPr vert="horz" lIns="0" tIns="0" rIns="0" bIns="0" rtlCol="0" anchor="t">
            <a:spAutoFit/>
          </a:bodyPr>
          <a:lstStyle/>
          <a:p>
            <a:r>
              <a:rPr lang="en-US" sz="1500">
                <a:solidFill>
                  <a:srgbClr val="000000"/>
                </a:solidFill>
                <a:latin typeface="Segoe UI"/>
                <a:cs typeface="Segoe UI"/>
              </a:rPr>
              <a:t>• Governance, DLP, or ALM
• Security, licensing, or pricing deep dives
• Complex integrations
• Advanced topic engineering or tool usage</a:t>
            </a:r>
          </a:p>
        </p:txBody>
      </p:sp>
      <p:sp>
        <p:nvSpPr>
          <p:cNvPr id="46" name="TextBox 45">
            <a:extLst>
              <a:ext uri="{FF2B5EF4-FFF2-40B4-BE49-F238E27FC236}">
                <a16:creationId xmlns:a16="http://schemas.microsoft.com/office/drawing/2014/main" id="{44B0845B-7BF4-AFA9-A9A1-0BAE078BB79B}"/>
              </a:ext>
            </a:extLst>
          </p:cNvPr>
          <p:cNvSpPr txBox="1"/>
          <p:nvPr/>
        </p:nvSpPr>
        <p:spPr>
          <a:xfrm>
            <a:off x="6537960" y="4645152"/>
            <a:ext cx="4480560" cy="184666"/>
          </a:xfrm>
          <a:prstGeom prst="rect">
            <a:avLst/>
          </a:prstGeom>
          <a:noFill/>
        </p:spPr>
        <p:txBody>
          <a:bodyPr vert="horz" lIns="0" tIns="0" rIns="0" bIns="0" rtlCol="0">
            <a:spAutoFit/>
          </a:bodyPr>
          <a:lstStyle/>
          <a:p>
            <a:r>
              <a:rPr lang="en-US" sz="1200">
                <a:solidFill>
                  <a:srgbClr val="6B6B6B"/>
                </a:solidFill>
                <a:latin typeface="Segoe UI" panose="020B0502040204020203" pitchFamily="34" charset="0"/>
              </a:rPr>
              <a:t>We will point to these as next-step topics.</a:t>
            </a:r>
          </a:p>
        </p:txBody>
      </p:sp>
      <p:sp>
        <p:nvSpPr>
          <p:cNvPr id="47" name="TextBox 46">
            <a:extLst>
              <a:ext uri="{FF2B5EF4-FFF2-40B4-BE49-F238E27FC236}">
                <a16:creationId xmlns:a16="http://schemas.microsoft.com/office/drawing/2014/main" id="{A2D730B8-6604-1E49-887F-C0A6F15484F5}"/>
              </a:ext>
            </a:extLst>
          </p:cNvPr>
          <p:cNvSpPr txBox="1"/>
          <p:nvPr/>
        </p:nvSpPr>
        <p:spPr>
          <a:xfrm>
            <a:off x="502920" y="6473952"/>
            <a:ext cx="3657600" cy="123111"/>
          </a:xfrm>
          <a:prstGeom prst="rect">
            <a:avLst/>
          </a:prstGeom>
          <a:noFill/>
        </p:spPr>
        <p:txBody>
          <a:bodyPr vert="horz" lIns="0" tIns="0" rIns="0" bIns="0" rtlCol="0">
            <a:spAutoFit/>
          </a:bodyPr>
          <a:lstStyle/>
          <a:p>
            <a:r>
              <a:rPr lang="en-US" sz="800">
                <a:solidFill>
                  <a:srgbClr val="6B6B6B"/>
                </a:solidFill>
                <a:latin typeface="Segoe UI" panose="020B0502040204020203" pitchFamily="34" charset="0"/>
              </a:rPr>
              <a:t>Copilot Studio 101</a:t>
            </a:r>
          </a:p>
        </p:txBody>
      </p:sp>
      <p:sp>
        <p:nvSpPr>
          <p:cNvPr id="48" name="TextBox 47">
            <a:extLst>
              <a:ext uri="{FF2B5EF4-FFF2-40B4-BE49-F238E27FC236}">
                <a16:creationId xmlns:a16="http://schemas.microsoft.com/office/drawing/2014/main" id="{FF16ED39-121B-87B1-FD99-6031C2145DFA}"/>
              </a:ext>
            </a:extLst>
          </p:cNvPr>
          <p:cNvSpPr txBox="1"/>
          <p:nvPr/>
        </p:nvSpPr>
        <p:spPr>
          <a:xfrm>
            <a:off x="11384280" y="6473952"/>
            <a:ext cx="320040" cy="123111"/>
          </a:xfrm>
          <a:prstGeom prst="rect">
            <a:avLst/>
          </a:prstGeom>
          <a:noFill/>
        </p:spPr>
        <p:txBody>
          <a:bodyPr vert="horz" lIns="0" tIns="0" rIns="0" bIns="0" rtlCol="0">
            <a:spAutoFit/>
          </a:bodyPr>
          <a:lstStyle/>
          <a:p>
            <a:pPr algn="r"/>
            <a:r>
              <a:rPr lang="en-US" sz="800">
                <a:solidFill>
                  <a:srgbClr val="6B6B6B"/>
                </a:solidFill>
                <a:latin typeface="Segoe UI" panose="020B0502040204020203" pitchFamily="34" charset="0"/>
              </a:rPr>
              <a:t>5</a:t>
            </a:r>
          </a:p>
        </p:txBody>
      </p:sp>
      <p:sp>
        <p:nvSpPr>
          <p:cNvPr id="2" name="TextBox 1">
            <a:extLst>
              <a:ext uri="{FF2B5EF4-FFF2-40B4-BE49-F238E27FC236}">
                <a16:creationId xmlns:a16="http://schemas.microsoft.com/office/drawing/2014/main" id="{355F9886-175E-B7FC-FAB0-04E12495072D}"/>
              </a:ext>
            </a:extLst>
          </p:cNvPr>
          <p:cNvSpPr txBox="1"/>
          <p:nvPr/>
        </p:nvSpPr>
        <p:spPr>
          <a:xfrm>
            <a:off x="11384280" y="6473952"/>
            <a:ext cx="320040" cy="123111"/>
          </a:xfrm>
          <a:prstGeom prst="rect">
            <a:avLst/>
          </a:prstGeom>
          <a:noFill/>
        </p:spPr>
        <p:txBody>
          <a:bodyPr vert="horz" lIns="0" tIns="0" rIns="0" bIns="0" rtlCol="0">
            <a:spAutoFit/>
          </a:bodyPr>
          <a:lstStyle/>
          <a:p>
            <a:pPr algn="r"/>
            <a:r>
              <a:rPr lang="en-US" sz="800">
                <a:solidFill>
                  <a:srgbClr val="6B6B6B"/>
                </a:solidFill>
                <a:latin typeface="Segoe UI" panose="020B0502040204020203" pitchFamily="34" charset="0"/>
              </a:rPr>
              <a:t>5</a:t>
            </a:r>
          </a:p>
        </p:txBody>
      </p:sp>
    </p:spTree>
    <p:extLst>
      <p:ext uri="{BB962C8B-B14F-4D97-AF65-F5344CB8AC3E}">
        <p14:creationId xmlns:p14="http://schemas.microsoft.com/office/powerpoint/2010/main" val="1212473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adfd4c8-54de-4fa2-b73e-b8636989580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2BB8FCA7FEB347BAC36A8D039FB81C" ma:contentTypeVersion="14" ma:contentTypeDescription="Create a new document." ma:contentTypeScope="" ma:versionID="f2a0b8957ab5fa9de4fbd953ee5e964c">
  <xsd:schema xmlns:xsd="http://www.w3.org/2001/XMLSchema" xmlns:xs="http://www.w3.org/2001/XMLSchema" xmlns:p="http://schemas.microsoft.com/office/2006/metadata/properties" xmlns:ns1="http://schemas.microsoft.com/sharepoint/v3" xmlns:ns2="6adfd4c8-54de-4fa2-b73e-b86369895801" targetNamespace="http://schemas.microsoft.com/office/2006/metadata/properties" ma:root="true" ma:fieldsID="6ffd9ea1e3518e6e0782accd3cd1fd75" ns1:_="" ns2:_="">
    <xsd:import namespace="http://schemas.microsoft.com/sharepoint/v3"/>
    <xsd:import namespace="6adfd4c8-54de-4fa2-b73e-b863698958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MediaServiceOCR" minOccurs="0"/>
                <xsd:element ref="ns2:lcf76f155ced4ddcb4097134ff3c332f"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dfd4c8-54de-4fa2-b73e-b863698958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BillingMetadata" ma:index="21" nillable="true" ma:displayName="MediaServiceBillingMetadata" ma:hidden="true" ma:internalName="MediaServiceBillingMetadata"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DAEDB2-DAF4-4D1A-AD63-2AFD04ADDC95}">
  <ds:schemaRefs>
    <ds:schemaRef ds:uri="http://schemas.microsoft.com/sharepoint/v3/contenttype/forms"/>
  </ds:schemaRefs>
</ds:datastoreItem>
</file>

<file path=customXml/itemProps2.xml><?xml version="1.0" encoding="utf-8"?>
<ds:datastoreItem xmlns:ds="http://schemas.openxmlformats.org/officeDocument/2006/customXml" ds:itemID="{4A79F7D8-03B8-4585-9F80-E73089011212}">
  <ds:schemaRefs>
    <ds:schemaRef ds:uri="http://www.w3.org/XML/1998/namespace"/>
    <ds:schemaRef ds:uri="http://schemas.microsoft.com/sharepoint/v3"/>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http://schemas.microsoft.com/office/infopath/2007/PartnerControls"/>
    <ds:schemaRef ds:uri="6adfd4c8-54de-4fa2-b73e-b86369895801"/>
    <ds:schemaRef ds:uri="http://schemas.microsoft.com/office/2006/metadata/properties"/>
  </ds:schemaRefs>
</ds:datastoreItem>
</file>

<file path=customXml/itemProps3.xml><?xml version="1.0" encoding="utf-8"?>
<ds:datastoreItem xmlns:ds="http://schemas.openxmlformats.org/officeDocument/2006/customXml" ds:itemID="{67FBF731-AE83-4BF7-A46C-2E1F3DFE6F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dfd4c8-54de-4fa2-b73e-b86369895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2115</Words>
  <Application>Microsoft Office PowerPoint</Application>
  <PresentationFormat>Widescreen</PresentationFormat>
  <Paragraphs>148</Paragraphs>
  <Slides>12</Slides>
  <Notes>12</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Microsoft Digital Event Code of Conduct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Wes Horn</dc:creator>
  <cp:lastModifiedBy>Victoria Blasich (FREEMIND SEATTLE LLC)</cp:lastModifiedBy>
  <cp:revision>4</cp:revision>
  <dcterms:created xsi:type="dcterms:W3CDTF">2026-06-19T14:53:55Z</dcterms:created>
  <dcterms:modified xsi:type="dcterms:W3CDTF">2026-07-08T21:24:38Z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0x0101000D2BB8FCA7FEB347BAC36A8D039FB81C</vt:lpwstr>
  </property>
  <property fmtid="{D5CDD505-2E9C-101B-9397-08002B2CF9AE}" pid="3" name="MediaServiceImageTags">
    <vt:lpwstr/>
  </property>
</Properties>
</file>