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817" r:id="rId4"/>
    <p:sldMasterId id="2147483835" r:id="rId5"/>
    <p:sldMasterId id="2147483923" r:id="rId6"/>
  </p:sldMasterIdLst>
  <p:notesMasterIdLst>
    <p:notesMasterId r:id="rId50"/>
  </p:notesMasterIdLst>
  <p:sldIdLst>
    <p:sldId id="2147483600" r:id="rId7"/>
    <p:sldId id="2147479552" r:id="rId8"/>
    <p:sldId id="2147479554" r:id="rId9"/>
    <p:sldId id="2147479555" r:id="rId10"/>
    <p:sldId id="2147483587" r:id="rId11"/>
    <p:sldId id="2147483588" r:id="rId12"/>
    <p:sldId id="2147483594" r:id="rId13"/>
    <p:sldId id="2147479564" r:id="rId14"/>
    <p:sldId id="2147482511" r:id="rId15"/>
    <p:sldId id="2147479568" r:id="rId16"/>
    <p:sldId id="2147483597" r:id="rId17"/>
    <p:sldId id="2147479573" r:id="rId18"/>
    <p:sldId id="2147483595" r:id="rId19"/>
    <p:sldId id="2147479571" r:id="rId20"/>
    <p:sldId id="2147483596" r:id="rId21"/>
    <p:sldId id="2147483591" r:id="rId22"/>
    <p:sldId id="2147479579" r:id="rId23"/>
    <p:sldId id="2147483592" r:id="rId24"/>
    <p:sldId id="2147482512" r:id="rId25"/>
    <p:sldId id="273" r:id="rId26"/>
    <p:sldId id="2147479576" r:id="rId27"/>
    <p:sldId id="2147479577" r:id="rId28"/>
    <p:sldId id="2147479578" r:id="rId29"/>
    <p:sldId id="2147479581" r:id="rId30"/>
    <p:sldId id="1828" r:id="rId31"/>
    <p:sldId id="292" r:id="rId32"/>
    <p:sldId id="2147483629" r:id="rId33"/>
    <p:sldId id="2147481739" r:id="rId34"/>
    <p:sldId id="2147483630" r:id="rId35"/>
    <p:sldId id="2147483646" r:id="rId36"/>
    <p:sldId id="10830" r:id="rId37"/>
    <p:sldId id="2147483601" r:id="rId38"/>
    <p:sldId id="2147479580" r:id="rId39"/>
    <p:sldId id="2147479582" r:id="rId40"/>
    <p:sldId id="2147479583" r:id="rId41"/>
    <p:sldId id="2147479587" r:id="rId42"/>
    <p:sldId id="2147483593" r:id="rId43"/>
    <p:sldId id="2147479586" r:id="rId44"/>
    <p:sldId id="257" r:id="rId45"/>
    <p:sldId id="260" r:id="rId46"/>
    <p:sldId id="2147479588" r:id="rId47"/>
    <p:sldId id="2147479584" r:id="rId48"/>
    <p:sldId id="214747958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r admin" id="{5FAF8CE4-3F09-4363-B182-E1BF5901DCA8}">
          <p14:sldIdLst>
            <p14:sldId id="2147483600"/>
          </p14:sldIdLst>
        </p14:section>
        <p14:section name="Introduction" id="{F9B9D363-4004-4DAE-8C2A-E466D418BAFB}">
          <p14:sldIdLst>
            <p14:sldId id="2147479552"/>
            <p14:sldId id="2147479554"/>
            <p14:sldId id="2147479555"/>
            <p14:sldId id="2147483587"/>
            <p14:sldId id="2147483588"/>
            <p14:sldId id="2147483594"/>
          </p14:sldIdLst>
        </p14:section>
        <p14:section name="How to use Copilot Chat" id="{23E2E914-E79A-4F5E-AEFB-F07D9F1B9F3B}">
          <p14:sldIdLst>
            <p14:sldId id="2147479564"/>
            <p14:sldId id="2147482511"/>
            <p14:sldId id="2147479568"/>
            <p14:sldId id="2147483597"/>
            <p14:sldId id="2147479573"/>
            <p14:sldId id="2147483595"/>
            <p14:sldId id="2147479571"/>
            <p14:sldId id="2147483596"/>
            <p14:sldId id="2147483591"/>
            <p14:sldId id="2147479579"/>
            <p14:sldId id="2147483592"/>
            <p14:sldId id="2147482512"/>
            <p14:sldId id="273"/>
            <p14:sldId id="2147479576"/>
            <p14:sldId id="2147479577"/>
            <p14:sldId id="2147479578"/>
          </p14:sldIdLst>
        </p14:section>
        <p14:section name="Prompt examples" id="{8D348066-8EC8-4049-A3B6-A5D6851CA219}">
          <p14:sldIdLst>
            <p14:sldId id="2147479581"/>
            <p14:sldId id="1828"/>
            <p14:sldId id="292"/>
            <p14:sldId id="2147483629"/>
            <p14:sldId id="2147481739"/>
            <p14:sldId id="2147483630"/>
            <p14:sldId id="2147483646"/>
            <p14:sldId id="10830"/>
            <p14:sldId id="2147483601"/>
            <p14:sldId id="2147479580"/>
            <p14:sldId id="2147479582"/>
            <p14:sldId id="2147479583"/>
          </p14:sldIdLst>
        </p14:section>
        <p14:section name="Additional resources" id="{06CAEA35-0244-44A4-82CE-5D1C803C2D99}">
          <p14:sldIdLst>
            <p14:sldId id="2147479587"/>
            <p14:sldId id="2147483593"/>
            <p14:sldId id="2147479586"/>
            <p14:sldId id="257"/>
            <p14:sldId id="260"/>
            <p14:sldId id="2147479588"/>
            <p14:sldId id="2147479584"/>
            <p14:sldId id="2147479585"/>
          </p14:sldIdLst>
        </p14:section>
      </p14:sectionLst>
    </p:ex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30303"/>
    <a:srgbClr val="FFFFFF"/>
    <a:srgbClr val="0078D4"/>
    <a:srgbClr val="3579CF"/>
    <a:srgbClr val="5DB3FA"/>
    <a:srgbClr val="00CC00"/>
    <a:srgbClr val="33CC33"/>
    <a:srgbClr val="2253E5"/>
    <a:srgbClr val="F3F6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27" y="518"/>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16745-969E-49A4-B9C4-1A0CE8DBA346}"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2843E-4E3F-4539-8169-3BC120CDD5F2}" type="slidenum">
              <a:rPr lang="en-US" smtClean="0"/>
              <a:t>‹#›</a:t>
            </a:fld>
            <a:endParaRPr lang="en-US"/>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29539-4752-0E66-1A42-D313A7146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CC800-2430-BA0F-922F-3CC76E731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C7ADF-52A3-D7F8-0453-F90FAA7F1E5E}"/>
              </a:ext>
            </a:extLst>
          </p:cNvPr>
          <p:cNvSpPr>
            <a:spLocks noGrp="1"/>
          </p:cNvSpPr>
          <p:nvPr>
            <p:ph type="body" idx="1"/>
          </p:nvPr>
        </p:nvSpPr>
        <p:spPr/>
        <p:txBody>
          <a:bodyPr/>
          <a:lstStyle/>
          <a:p>
            <a:r>
              <a:rPr lang="en-US"/>
              <a:t>Welcome everyone, and thank you for joining us today. This is part of the Mastering Microsoft 365 Copilot, Copilot Chat and Agents 2026 webinar series.</a:t>
            </a:r>
          </a:p>
          <a:p>
            <a:r>
              <a:rPr lang="en-US"/>
              <a:t>We have six interactive sessions planned, covering everything from Copilot apps in M365 to crafting effective prompts, plus hands-on agent building sessions.</a:t>
            </a:r>
          </a:p>
          <a:p>
            <a:r>
              <a:rPr lang="en-US"/>
              <a:t>This particular session is positioned as a Level 100 overview, so it's designed to be approachable, practical, and safe for anyone regardless of technical background.</a:t>
            </a:r>
          </a:p>
          <a:p>
            <a:r>
              <a:rPr lang="en-US"/>
              <a:t>You'll find the full calendar and registration links on this slide. Feel free to bookmark them and come back later for upcoming sessions.</a:t>
            </a:r>
          </a:p>
        </p:txBody>
      </p:sp>
      <p:sp>
        <p:nvSpPr>
          <p:cNvPr id="4" name="Slide Number Placeholder 3">
            <a:extLst>
              <a:ext uri="{FF2B5EF4-FFF2-40B4-BE49-F238E27FC236}">
                <a16:creationId xmlns:a16="http://schemas.microsoft.com/office/drawing/2014/main" id="{4438810F-8EC5-BC69-5719-96FA85AB78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C806-E1A8-4E03-B61B-909F8162CF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3636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go further, there's an important safety step: making sure you're properly signed in. Always sign in with your work account when using Copilot Chat for work.</a:t>
            </a:r>
          </a:p>
          <a:p>
            <a:r>
              <a:rPr lang="en-US"/>
              <a:t>Why does this matter? Because workplace protections only apply when you're working within the organizational sign-in boundary. It's the difference between a general AI chat and one designed for enterprise use.</a:t>
            </a:r>
          </a:p>
          <a:p>
            <a:r>
              <a:rPr lang="en-US"/>
              <a:t>Navigate to M365Copilot.com and confirm you're authenticated. You'll know you're good when you see the green shield icon next to the New Chat button.</a:t>
            </a:r>
          </a:p>
          <a:p>
            <a:r>
              <a:rPr lang="en-US"/>
              <a:t>Before you paste anything sensitive, always pause and check you're in the correct sign-in experience.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me give you a quick tour of what you'll see in the Copilot Chat interface. At the top, there's a New Chat option. Think of it as a reset; it's helpful when changing topics so previous context doesn't affect the next answer.</a:t>
            </a:r>
          </a:p>
          <a:p>
            <a:r>
              <a:rPr lang="en-US"/>
              <a:t>You'll also see recent chats, which makes Copilot feel more like a workspace. You can pick up where you left off instead of restarting every time.</a:t>
            </a:r>
          </a:p>
          <a:p>
            <a:r>
              <a:rPr lang="en-US"/>
              <a:t>If agents are enabled in your environment, you'll see an agent area. And most importantly, the prompt box at the bottom is where you type your requests.</a:t>
            </a:r>
          </a:p>
          <a:p>
            <a:r>
              <a:rPr lang="en-US"/>
              <a:t>Near the prompt box, you'll find options to add content like uploading a file, and there are suggested prompts and a prompt gallery for when you feel stuck.</a:t>
            </a:r>
          </a:p>
        </p:txBody>
      </p:sp>
      <p:sp>
        <p:nvSpPr>
          <p:cNvPr id="4" name="Slide Number Placeholder 3"/>
          <p:cNvSpPr>
            <a:spLocks noGrp="1"/>
          </p:cNvSpPr>
          <p:nvPr>
            <p:ph type="sldNum" sz="quarter" idx="5"/>
          </p:nvPr>
        </p:nvSpPr>
        <p:spPr/>
        <p:txBody>
          <a:bodyPr/>
          <a:lstStyle/>
          <a:p>
            <a:fld id="{78E2843E-4E3F-4539-8169-3BC120CDD5F2}" type="slidenum">
              <a:rPr lang="en-US" smtClean="0"/>
              <a:t>11</a:t>
            </a:fld>
            <a:endParaRPr lang="en-US"/>
          </a:p>
        </p:txBody>
      </p:sp>
    </p:spTree>
    <p:extLst>
      <p:ext uri="{BB962C8B-B14F-4D97-AF65-F5344CB8AC3E}">
        <p14:creationId xmlns:p14="http://schemas.microsoft.com/office/powerpoint/2010/main" val="2028958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three simple steps to use Copilot Chat effectively. First, enter your prompt. You don't have to overthink it, but do include the details you'd normally share with a coworker: what you need and what success looks like.</a:t>
            </a:r>
          </a:p>
          <a:p>
            <a:r>
              <a:rPr lang="en-US"/>
              <a:t>Second, check the sources. Copilot shows its sources under each response. If you're going to reuse the information in an email or presentation, do a quick validation step.</a:t>
            </a:r>
          </a:p>
          <a:p>
            <a:r>
              <a:rPr lang="en-US"/>
              <a:t>Third, continue the conversation. Follow up, ask for refinements like 'make it shorter,' 'add examples,' or 'rewrite in a more formal tone.' The best results often come from the second prompt.</a:t>
            </a:r>
          </a:p>
          <a:p>
            <a:r>
              <a:rPr lang="en-US"/>
              <a:t>Remember: refinement is not a failure, it's the workflow. That's how you get the most out of Copilot.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215BE-7784-D587-057E-5324D7FAA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D18FD-E5DA-D8EC-5173-062C02F31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32DD7-BA44-1AD8-ECD7-FB2ED7E5BB41}"/>
              </a:ext>
            </a:extLst>
          </p:cNvPr>
          <p:cNvSpPr>
            <a:spLocks noGrp="1"/>
          </p:cNvSpPr>
          <p:nvPr>
            <p:ph type="body" idx="1"/>
          </p:nvPr>
        </p:nvSpPr>
        <p:spPr/>
        <p:txBody>
          <a:bodyPr/>
          <a:lstStyle/>
          <a:p>
            <a:r>
              <a:rPr lang="en-US"/>
              <a:t>So what exactly is a prompt? It's simply how you talk to Copilot. Think of it as giving a clear request, like you would to a trusted assistant.</a:t>
            </a:r>
          </a:p>
          <a:p>
            <a:r>
              <a:rPr lang="en-US"/>
              <a:t>This slide emphasizes plain language plus context. Here's an easy way to think about it: if you just say 'draft an email,' Copilot has to guess the recipient, the tone, the purpose, and the length.</a:t>
            </a:r>
          </a:p>
          <a:p>
            <a:r>
              <a:rPr lang="en-US"/>
              <a:t>Guessing is where responses feel generic. So instead, give the missing details upfront: Who is it for? What's the goal? What tone do you want? How long should it be?</a:t>
            </a:r>
          </a:p>
          <a:p>
            <a:r>
              <a:rPr lang="en-US"/>
              <a:t>A good mental model for prompting: give Copilot the same clarity you would give a person you trust to help you.</a:t>
            </a:r>
          </a:p>
        </p:txBody>
      </p:sp>
      <p:sp>
        <p:nvSpPr>
          <p:cNvPr id="4" name="Slide Number Placeholder 3">
            <a:extLst>
              <a:ext uri="{FF2B5EF4-FFF2-40B4-BE49-F238E27FC236}">
                <a16:creationId xmlns:a16="http://schemas.microsoft.com/office/drawing/2014/main" id="{C3CFFF15-0E46-A25E-67E3-006ED471A68E}"/>
              </a:ext>
            </a:extLst>
          </p:cNvPr>
          <p:cNvSpPr>
            <a:spLocks noGrp="1"/>
          </p:cNvSpPr>
          <p:nvPr>
            <p:ph type="sldNum" sz="quarter" idx="5"/>
          </p:nvPr>
        </p:nvSpPr>
        <p:spPr/>
        <p:txBody>
          <a:bodyPr/>
          <a:lstStyle/>
          <a:p>
            <a:fld id="{78E2843E-4E3F-4539-8169-3BC120CDD5F2}" type="slidenum">
              <a:rPr lang="en-US" smtClean="0"/>
              <a:t>13</a:t>
            </a:fld>
            <a:endParaRPr lang="en-US"/>
          </a:p>
        </p:txBody>
      </p:sp>
    </p:spTree>
    <p:extLst>
      <p:ext uri="{BB962C8B-B14F-4D97-AF65-F5344CB8AC3E}">
        <p14:creationId xmlns:p14="http://schemas.microsoft.com/office/powerpoint/2010/main" val="165644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comparison is one of the most important slides in the deck. It makes the difference between vague and specific prompts very visible.</a:t>
            </a:r>
          </a:p>
          <a:p>
            <a:r>
              <a:rPr lang="en-US"/>
              <a:t>Less effective prompts are short, just a few words, with no context about what kind of output you want. More effective prompts do four things: they're specific about what you need, they provide context, they set expectations around formatting or tone, and they narrow the scope.</a:t>
            </a:r>
          </a:p>
          <a:p>
            <a:r>
              <a:rPr lang="en-US"/>
              <a:t>A simple way to remember this: Copilot is powerful, but it's not psychic. The clearer you are, the more useful the response becomes.</a:t>
            </a:r>
          </a:p>
          <a:p>
            <a:r>
              <a:rPr lang="en-US"/>
              <a:t>And remember, there are no truly wrong prompts. Natural, conversational language is always welcome. Experiment away!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thinking 'okay, but I still don't know what to ask,' the Prompt Gallery is here to help. It's a curated set of prompts organized by common tasks.</a:t>
            </a:r>
          </a:p>
          <a:p>
            <a:r>
              <a:rPr lang="en-US"/>
              <a:t>The practical value is speed. You grab a sample prompt, tweak it to your situation, and you're off. It also helps teams share what works.</a:t>
            </a:r>
          </a:p>
          <a:p>
            <a:r>
              <a:rPr lang="en-US"/>
              <a:t>If someone on your team has a great prompt for a recurring activity, like a weekly status summary, they can save it and share it so others can reuse it.</a:t>
            </a:r>
          </a:p>
          <a:p>
            <a:r>
              <a:rPr lang="en-US"/>
              <a:t>Think of the Prompt Gallery as your cheat sheet for prompt patterns.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easy ways to reach the Prompt Gallery. The first is directly inside Copilot Chat: use the 'See more' option near the prompt box and then select Prompt Gallery.</a:t>
            </a:r>
          </a:p>
          <a:p>
            <a:r>
              <a:rPr lang="en-US"/>
              <a:t>The second is the website path shown on the right side of this slide, which takes you to the full experience. That's helpful when you want to browse by category or see what others are using.</a:t>
            </a:r>
          </a:p>
          <a:p>
            <a:r>
              <a:rPr lang="en-US"/>
              <a:t>Either way, it gives you instant inspiration so you don't have to start from scratch every time.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talk about what happens after Copilot gives you an answer. How do you turn it into something you can actually collaborate on?</a:t>
            </a:r>
          </a:p>
          <a:p>
            <a:r>
              <a:rPr lang="en-US"/>
              <a:t>That's where Copilot Pages come in. They let you take a response from chat and treat it like a working document: something you can edit, format, and build on.</a:t>
            </a:r>
          </a:p>
          <a:p>
            <a:r>
              <a:rPr lang="en-US"/>
              <a:t>Instead of copying and pasting into multiple places, you can keep the thinking and drafting in one workflow. Prompt, response, page, refine, export.</a:t>
            </a:r>
          </a:p>
          <a:p>
            <a:r>
              <a:rPr lang="en-US"/>
              <a:t>This is particularly useful when you're creating something that takes iteration, like a plan, talking points, a process outline, or a draft announcement.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File upload is one of the most immediately useful features. If you want Copilot to respond using your Word document, PowerPoint deck, Excel sheet, PDF, or image, just attach it using the Add Content button.</a:t>
            </a:r>
          </a:p>
          <a:p>
            <a:r>
              <a:rPr lang="en-US"/>
              <a:t>Then use a simple prompt like 'summarize this document in five bullet points.' You can also ask for key risks, action items, a rewrite for leadership, or a one-paragraph executive summary.</a:t>
            </a:r>
          </a:p>
          <a:p>
            <a:r>
              <a:rPr lang="en-US"/>
              <a:t>All from the same file. This is where Copilot really shines as a productivity tool, turning your existing content into whatever output format you need.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Beyond text, Copilot can also help visualize information when it's relevant to your prompt. This slide shows a simple example of asking for a graph.</a:t>
            </a:r>
          </a:p>
          <a:p>
            <a:r>
              <a:rPr lang="en-US"/>
              <a:t>The bigger point isn't the chart itself, but that you can ask for visual output whenever a picture communicates better than paragraphs of text.</a:t>
            </a:r>
          </a:p>
          <a:p>
            <a:r>
              <a:rPr lang="en-US"/>
              <a:t>It's a great way to quickly make data more digestible, especially when preparing for meetings or presentations.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11712-67D3-8C9C-6E8A-188F5FBC1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06C9C-DAE6-8238-7D7B-B9009AF15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06980-7E3B-E016-1DF8-7A1A76E2286E}"/>
              </a:ext>
            </a:extLst>
          </p:cNvPr>
          <p:cNvSpPr>
            <a:spLocks noGrp="1"/>
          </p:cNvSpPr>
          <p:nvPr>
            <p:ph type="body" idx="1"/>
          </p:nvPr>
        </p:nvSpPr>
        <p:spPr/>
        <p:txBody>
          <a:bodyPr/>
          <a:lstStyle/>
          <a:p>
            <a:r>
              <a:rPr lang="en-US"/>
              <a:t>This session is all about Copilot Chat and making it accessible for everyone. The core message today is simple: Copilot Chat is for everyone.</a:t>
            </a:r>
          </a:p>
          <a:p>
            <a:r>
              <a:rPr lang="en-US"/>
              <a:t>You don't need to be technical, and you don't need a premium license to start getting value right away.</a:t>
            </a:r>
          </a:p>
          <a:p>
            <a:r>
              <a:rPr lang="en-US"/>
              <a:t>Think of today as a confidence-building exercise. We'll cover how to access Copilot Chat, how to use it responsibly, and how to ask questions that produce genuinely useful output.</a:t>
            </a:r>
          </a:p>
          <a:p>
            <a:r>
              <a:rPr lang="en-US"/>
              <a:t>Whether you've tried Copilot Chat before or you're completely new, you'll leave with simple steps you can use immediately.</a:t>
            </a:r>
          </a:p>
        </p:txBody>
      </p:sp>
      <p:sp>
        <p:nvSpPr>
          <p:cNvPr id="4" name="Header Placeholder 3">
            <a:extLst>
              <a:ext uri="{FF2B5EF4-FFF2-40B4-BE49-F238E27FC236}">
                <a16:creationId xmlns:a16="http://schemas.microsoft.com/office/drawing/2014/main" id="{AB55D7FF-9C38-2CE0-96B7-3501F0A9246F}"/>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43E4D865-3471-CF1E-3150-F54C8502E7A3}"/>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EFEAC81-AD1E-432F-E93F-B7B2FEF9ACDE}"/>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072DC8-D49D-432C-9D46-A7718B5F5490}"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6/12/2026 10:11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C7F5F1B1-C9EA-E074-1808-9BBBD58F95F6}"/>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452579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your starter pack: the ten quickest ways to see value from Copilot Chat without a steep learning curve.</a:t>
            </a:r>
          </a:p>
          <a:p>
            <a:r>
              <a:rPr lang="en-US"/>
              <a:t>You can ask questions with comparisons in table format, draft emails with specific tones, generate ideas for agendas or taglines, summarize documents, improve your writing, and translate messages for global teams.</a:t>
            </a:r>
          </a:p>
          <a:p>
            <a:r>
              <a:rPr lang="en-US"/>
              <a:t>Here's the mindset I'd recommend: use Copilot to get a first draft, then refine. The goal isn't perfection on the first answer. The goal is speed to a usable starting point.</a:t>
            </a:r>
          </a:p>
          <a:p>
            <a:r>
              <a:rPr lang="en-US"/>
              <a:t>If you're not sure where to begin, just pick one of these ten suggestions. That's usually the quickest win.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2270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talk about agents. Agents are a way to make Copilot Chat more personalized and task-focused. Think of them as apps for Copilot.</a:t>
            </a:r>
          </a:p>
          <a:p>
            <a:r>
              <a:rPr lang="en-US"/>
              <a:t>Instead of using the same general chat for everything, agents help you apply Copilot to a specific type of work, like writing improvement, brainstorming, or learning a topic.</a:t>
            </a:r>
          </a:p>
          <a:p>
            <a:r>
              <a:rPr lang="en-US"/>
              <a:t>This slide lists several ready-made agents from Microsoft: the Prompt Coach, Idea Coach, Writing Coach, Career Coach, and Learning Coach. You can find them in the agent store.</a:t>
            </a:r>
          </a:p>
          <a:p>
            <a:r>
              <a:rPr lang="en-US"/>
              <a:t>Beyond using ready-made agents, your organization may have created agents for you to use as well. Check the 'Built for your org' section in the agent library.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 agents are where Copilot starts to scale beyond individual productivity into team productivity. You can create an agent, describe what you want it to do, and connect it to shared organizational data.</a:t>
            </a:r>
          </a:p>
          <a:p>
            <a:r>
              <a:rPr lang="en-US"/>
              <a:t>For example, you can connect an agent to a team SharePoint site and ask it questions about team documents. The real-world use cases include contract reviews, onboarding assistance, resume analysis, retrieving research materials, and policy Q and A.</a:t>
            </a:r>
          </a:p>
          <a:p>
            <a:r>
              <a:rPr lang="en-US"/>
              <a:t>The key takeaway for any end user is: even if you never build an agent yourself, you may benefit from agents that your organization publishes for common tasks.</a:t>
            </a:r>
          </a:p>
          <a:p>
            <a:r>
              <a:rPr lang="en-US"/>
              <a:t>Agent creation requires admin enablement, so check with your IT team if you don't see the option.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quick video example of what the agent creation experience looks like in practice.</a:t>
            </a:r>
          </a:p>
          <a:p>
            <a:r>
              <a:rPr lang="en-US"/>
              <a:t>You'll see how straightforward it is to describe what you want the agent to do and connect it to your data sources. The interface is designed to be approachable even if you're not technical.</a:t>
            </a:r>
          </a:p>
          <a:p>
            <a:r>
              <a:rPr lang="en-US"/>
              <a:t>This is a preview. We'll have a deeper dive on agent building in a later session in this series.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we're shifting into one of the most valuable skills in this entire session: the art and science of prompting.</a:t>
            </a:r>
          </a:p>
          <a:p>
            <a:r>
              <a:rPr lang="en-US"/>
              <a:t>Prompting is how you ask Copilot Chat to do something. Whether that's creating, summarizing, reviewing, or researching, it all starts with how you frame your request.</a:t>
            </a:r>
          </a:p>
          <a:p>
            <a:r>
              <a:rPr lang="en-US"/>
              <a:t>The easiest way to get better at prompting is to treat it like a conversation with a helpful coworker. Be clear about what you want and don't be afraid to refine. Let's dig in.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prompts? Prompts are the key to working with </a:t>
            </a:r>
            <a:r>
              <a:rPr lang="en-US"/>
              <a:t>generative </a:t>
            </a:r>
            <a:r>
              <a:rPr lang="en-US" dirty="0"/>
              <a:t>AI tools like Copilot Chat. They tell Copilot what you need it to do</a:t>
            </a:r>
            <a:r>
              <a:rPr lang="en-US"/>
              <a:t>.</a:t>
            </a:r>
            <a:endParaRPr lang="en-US" dirty="0"/>
          </a:p>
          <a:p>
            <a:r>
              <a:rPr lang="en-US" dirty="0"/>
              <a:t>Think of prompting like a conversation between you and the AI. Talk to </a:t>
            </a:r>
            <a:r>
              <a:rPr lang="en-US"/>
              <a:t>it </a:t>
            </a:r>
            <a:r>
              <a:rPr lang="en-US" dirty="0"/>
              <a:t>like you would your </a:t>
            </a:r>
            <a:r>
              <a:rPr lang="en-US"/>
              <a:t>coworker, using </a:t>
            </a:r>
            <a:r>
              <a:rPr lang="en-US" dirty="0"/>
              <a:t>natural language to convey your request</a:t>
            </a:r>
            <a:r>
              <a:rPr lang="en-US"/>
              <a:t>.</a:t>
            </a:r>
          </a:p>
          <a:p>
            <a:r>
              <a:rPr lang="en-US"/>
              <a:t>This slide gives examples: checking a product launch for inconsistencies, writing a session abstract, creating a value proposition, or getting the latest industry news. All of these are simple, clear prompts.</a:t>
            </a:r>
          </a:p>
          <a:p>
            <a:r>
              <a:rPr lang="en-US"/>
              <a:t>The bottom line: be conversational, be clear, and don't overthink it</a:t>
            </a:r>
            <a:r>
              <a:rPr lang="en-US" dirty="0"/>
              <a:t>.</a:t>
            </a: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Date Placeholder 10"/>
          <p:cNvSpPr>
            <a:spLocks noGrp="1"/>
          </p:cNvSpPr>
          <p:nvPr>
            <p:ph type="dt" idx="14"/>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6/12/2026 10:12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997BC98D-0C7F-433C-AD16-CC6D3857CA8A}"/>
              </a:ext>
            </a:extLst>
          </p:cNvPr>
          <p:cNvSpPr>
            <a:spLocks noGrp="1"/>
          </p:cNvSpPr>
          <p:nvPr>
            <p:ph type="ftr" sz="quarter" idx="15"/>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9664467B-59DA-4E58-A576-A3C37B4AAB75}"/>
              </a:ext>
            </a:extLst>
          </p:cNvPr>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11454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get the best responses, focus on four key ingredients when crafting your prompts. We call this the GCSE framework: Goal, Context, Source, and Expectations.</a:t>
            </a:r>
          </a:p>
          <a:p>
            <a:r>
              <a:rPr lang="en-US"/>
              <a:t>Goal is what you want Copilot to do. Always put it first or near the beginning of your prompt. Context is why you need it and who's involved. This feels strange at first, but it helps shape the response to your actual needs.</a:t>
            </a:r>
          </a:p>
          <a:p>
            <a:r>
              <a:rPr lang="en-US"/>
              <a:t>Source is which information or files Copilot should use. Think of it like narrowing a giant haystack down to a handful of hay. Expectations is how you want the response formatted: bullets, table, formal tone, specific length.</a:t>
            </a:r>
          </a:p>
          <a:p>
            <a:r>
              <a:rPr lang="en-US"/>
              <a:t>Expectations is the number one ingredient most people forget. Without it, Copilot has free rein to respond however it thinks is best, and that might not match what you need.</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6/12/2026 10:12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974748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concrete </a:t>
            </a:r>
            <a:r>
              <a:rPr lang="en-US" dirty="0"/>
              <a:t>example of a prompt that </a:t>
            </a:r>
            <a:r>
              <a:rPr lang="en-US"/>
              <a:t>uses </a:t>
            </a:r>
            <a:r>
              <a:rPr lang="en-US" dirty="0"/>
              <a:t>all four ingredients.</a:t>
            </a:r>
            <a:r>
              <a:rPr lang="en-US"/>
              <a:t> </a:t>
            </a:r>
            <a:r>
              <a:rPr lang="en-US" dirty="0"/>
              <a:t>It starts with a Goal</a:t>
            </a:r>
            <a:r>
              <a:rPr lang="en-US"/>
              <a:t>: 'Help </a:t>
            </a:r>
            <a:r>
              <a:rPr lang="en-US" dirty="0"/>
              <a:t>me write an email to inform the customer about a product change</a:t>
            </a:r>
            <a:r>
              <a:rPr lang="en-US"/>
              <a:t>.'</a:t>
            </a:r>
          </a:p>
          <a:p>
            <a:r>
              <a:rPr lang="en-US"/>
              <a:t>Then it </a:t>
            </a:r>
            <a:r>
              <a:rPr lang="en-US" dirty="0"/>
              <a:t>adds </a:t>
            </a:r>
            <a:r>
              <a:rPr lang="en-US"/>
              <a:t>Context: 'Since </a:t>
            </a:r>
            <a:r>
              <a:rPr lang="en-US" dirty="0"/>
              <a:t>the customer is not a global administrator, I need to reference the URL that describes the change</a:t>
            </a:r>
            <a:r>
              <a:rPr lang="en-US"/>
              <a:t>.' And </a:t>
            </a:r>
            <a:r>
              <a:rPr lang="en-US" dirty="0"/>
              <a:t>a </a:t>
            </a:r>
            <a:r>
              <a:rPr lang="en-US"/>
              <a:t>Source: 'The </a:t>
            </a:r>
            <a:r>
              <a:rPr lang="en-US" dirty="0"/>
              <a:t>change can be found here: [Change URL</a:t>
            </a:r>
            <a:r>
              <a:rPr lang="en-US"/>
              <a:t>].'</a:t>
            </a:r>
          </a:p>
          <a:p>
            <a:r>
              <a:rPr lang="en-US"/>
              <a:t>Finally</a:t>
            </a:r>
            <a:r>
              <a:rPr lang="en-US" dirty="0"/>
              <a:t>, it ends with </a:t>
            </a:r>
            <a:r>
              <a:rPr lang="en-US"/>
              <a:t>Expectations: 'Provide </a:t>
            </a:r>
            <a:r>
              <a:rPr lang="en-US" dirty="0"/>
              <a:t>clear and concise information</a:t>
            </a:r>
            <a:r>
              <a:rPr lang="en-US"/>
              <a:t>.' </a:t>
            </a:r>
            <a:r>
              <a:rPr lang="en-US" dirty="0"/>
              <a:t>This prompt would generate a </a:t>
            </a:r>
            <a:r>
              <a:rPr lang="en-US"/>
              <a:t>strong </a:t>
            </a:r>
            <a:r>
              <a:rPr lang="en-US" dirty="0"/>
              <a:t>response</a:t>
            </a:r>
            <a:r>
              <a:rPr lang="en-US"/>
              <a:t> because </a:t>
            </a:r>
            <a:r>
              <a:rPr lang="en-US" dirty="0"/>
              <a:t>it </a:t>
            </a:r>
            <a:r>
              <a:rPr lang="en-US"/>
              <a:t>gives Copilot clear guardrails and direction</a:t>
            </a:r>
            <a:r>
              <a:rPr lang="en-US" dirty="0"/>
              <a:t>.</a:t>
            </a:r>
          </a:p>
          <a:p>
            <a:r>
              <a:rPr lang="en-US"/>
              <a:t>Notice how natural and conversational it reads. You're not writing code; you're communicating clearly.</a:t>
            </a:r>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3A71833-EBED-454D-8DA4-541BFA2FD225}"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479513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put the GCSE framework into practice with some real examples. This section will help you see the difference that good prompt construction makes.</a:t>
            </a:r>
          </a:p>
          <a:p>
            <a:r>
              <a:rPr lang="en-US"/>
              <a:t>After walking through these examples, you should be able to build stronger prompts without overthinking. It becomes second nature once you get the hang of the four ingredients.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3970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classic comparison between a weak prompt and a strong one. The bad prompt says: 'Write about advancements in renewable energy technologies.' It has a goal but nothing else. It's vague and will produce a generic response.</a:t>
            </a:r>
          </a:p>
          <a:p>
            <a:r>
              <a:rPr lang="en-US"/>
              <a:t>The good prompt says: 'Compose a detailed technical article for engineers and environmental scientists, focusing on solar and wind energy. Discuss scientific principles and real-world applications. Refer to recent research papers, patents, and industry reports.'</a:t>
            </a:r>
          </a:p>
          <a:p>
            <a:r>
              <a:rPr lang="en-US"/>
              <a:t>See the difference? The good prompt includes context on who it's for, provides a clear subject focus, references specific sources, and sets expectations for what the response should discuss.</a:t>
            </a:r>
          </a:p>
          <a:p>
            <a:r>
              <a:rPr lang="en-US"/>
              <a:t>Will the bad prompt generate a response? Yes. Will it be a good one? Not likely. We can always do better with a little more detail.</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6/12/2026 10:12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10347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our roadmap for the session. We'll start with the basics: what Copilot Chat is and how it differs from other AI chat tools you may have used.</a:t>
            </a:r>
          </a:p>
          <a:p>
            <a:r>
              <a:rPr lang="en-US"/>
              <a:t>That difference matters because workplace use requires a different standard, especially around protecting your information.</a:t>
            </a:r>
          </a:p>
          <a:p>
            <a:r>
              <a:rPr lang="en-US"/>
              <a:t>Then we'll move into the practical stuff: the experience itself, how to get started, and how to use it effectively. After that, a quick introduction to agents, and finally, we'll spend quality time on prompting techniques.</a:t>
            </a:r>
          </a:p>
          <a:p>
            <a:r>
              <a:rPr lang="en-US"/>
              <a:t>Don't worry about memorizing everything. The goal is to give you repeatable patterns you can use later on your own.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another practical example using the GCSE framework. If you were to try both of these prompts, which one would give you a richer result?</a:t>
            </a:r>
          </a:p>
          <a:p>
            <a:r>
              <a:rPr lang="en-US"/>
              <a:t>Prompt 1 just says: 'Write a job description for a senior project manager.' It stops after the goal. No context, no sources, no expectations.</a:t>
            </a:r>
          </a:p>
          <a:p>
            <a:r>
              <a:rPr lang="en-US"/>
              <a:t>Prompt 2 goes much further: it specifies the role is for technical project management in consumer electronics hardware, references company standards as a source, and sets expectations for being concise, max two pages, with responsibilities and qualifications.</a:t>
            </a:r>
          </a:p>
          <a:p>
            <a:r>
              <a:rPr lang="en-US"/>
              <a:t>I think you're starting to get the hang of this. The more detail you provide upfront, the less editing you have to do afterward.</a:t>
            </a:r>
            <a:endParaRPr lang="en-US" dirty="0"/>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Date Placeholder 10"/>
          <p:cNvSpPr>
            <a:spLocks noGrp="1"/>
          </p:cNvSpPr>
          <p:nvPr>
            <p:ph type="dt" idx="14"/>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6/12/2026 10:12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997BC98D-0C7F-433C-AD16-CC6D3857CA8A}"/>
              </a:ext>
            </a:extLst>
          </p:cNvPr>
          <p:cNvSpPr>
            <a:spLocks noGrp="1"/>
          </p:cNvSpPr>
          <p:nvPr>
            <p:ph type="ftr" sz="quarter" idx="15"/>
          </p:nvPr>
        </p:nvSpPr>
        <p:spPr/>
        <p:txBody>
          <a:bodyPr/>
          <a:lstStyle/>
          <a:p>
            <a:pPr marL="619220" marR="0" lvl="0" indent="0" algn="l" defTabSz="99042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9664467B-59DA-4E58-A576-A3C37B4AAB75}"/>
              </a:ext>
            </a:extLst>
          </p:cNvPr>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35194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powerful prompting habit</a:t>
            </a:r>
            <a:r>
              <a:rPr lang="en-US" dirty="0"/>
              <a:t>: </a:t>
            </a:r>
            <a:r>
              <a:rPr lang="en-US"/>
              <a:t>don't just </a:t>
            </a:r>
            <a:r>
              <a:rPr lang="en-US" dirty="0"/>
              <a:t>tell </a:t>
            </a:r>
            <a:r>
              <a:rPr lang="en-US"/>
              <a:t>Copilot </a:t>
            </a:r>
            <a:r>
              <a:rPr lang="en-US" dirty="0"/>
              <a:t>what </a:t>
            </a:r>
            <a:r>
              <a:rPr lang="en-US"/>
              <a:t>to do</a:t>
            </a:r>
            <a:r>
              <a:rPr lang="en-US" dirty="0"/>
              <a:t>, </a:t>
            </a:r>
            <a:r>
              <a:rPr lang="en-US"/>
              <a:t>also </a:t>
            </a:r>
            <a:r>
              <a:rPr lang="en-US" dirty="0"/>
              <a:t>tell it what </a:t>
            </a:r>
            <a:r>
              <a:rPr lang="en-US"/>
              <a:t>not to do. This </a:t>
            </a:r>
            <a:r>
              <a:rPr lang="en-US" dirty="0"/>
              <a:t>can be </a:t>
            </a:r>
            <a:r>
              <a:rPr lang="en-US"/>
              <a:t>very effective for narrowing down responses.</a:t>
            </a:r>
            <a:endParaRPr lang="en-US" dirty="0"/>
          </a:p>
          <a:p>
            <a:r>
              <a:rPr lang="en-US"/>
              <a:t>Prompt 1 simply asks to summarize the latest AI announcements. Prompt 2 adds real context: it's for a keynote speech, should only include Microsoft announcements from the last three months, and should be presented in a table with specific columns.</a:t>
            </a:r>
            <a:endParaRPr lang="en-US" dirty="0"/>
          </a:p>
          <a:p>
            <a:r>
              <a:rPr lang="en-US"/>
              <a:t>By providing both positive and negative instructions, you reduce noise and make the output more reliable. It also helps prevent accidental drift where Copilot includes things you didn't want.</a:t>
            </a:r>
            <a:endParaRPr lang="en-US" dirty="0"/>
          </a:p>
          <a:p>
            <a:r>
              <a:rPr lang="en-US"/>
              <a:t>Since generative AI responses vary each time, specific instructions help you consistently get what you need.</a:t>
            </a:r>
            <a:endParaRPr lang="en-US" dirty="0"/>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Date Placeholder 10"/>
          <p:cNvSpPr>
            <a:spLocks noGrp="1"/>
          </p:cNvSpPr>
          <p:nvPr>
            <p:ph type="dt" idx="14"/>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6/12/2026 10:12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997BC98D-0C7F-433C-AD16-CC6D3857CA8A}"/>
              </a:ext>
            </a:extLst>
          </p:cNvPr>
          <p:cNvSpPr>
            <a:spLocks noGrp="1"/>
          </p:cNvSpPr>
          <p:nvPr>
            <p:ph type="ftr" sz="quarter" idx="15"/>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9664467B-59DA-4E58-A576-A3C37B4AAB75}"/>
              </a:ext>
            </a:extLst>
          </p:cNvPr>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68867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a collection of ready-to-use prompt examples. These are organized by common tasks so you can grab one and adapt it to your situation.</a:t>
            </a:r>
          </a:p>
          <a:p>
            <a:r>
              <a:rPr lang="en-US"/>
              <a:t>This section is designed to give you practical starting points. Whether you need to research, draft, summarize, or brainstorm, there's a prompt pattern here for you.</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prompt examples focus on getting answers and moving forward. From hiring tips to summarizing files, from research questions to quick calculations.</a:t>
            </a:r>
          </a:p>
          <a:p>
            <a:r>
              <a:rPr lang="en-US"/>
              <a:t>Notice how each example includes enough context to get a useful response. 'Summarize this document in five bullet points' is much better than just 'summarize this.'</a:t>
            </a:r>
          </a:p>
          <a:p>
            <a:r>
              <a:rPr lang="en-US"/>
              <a:t>You can also use Copilot for translation, discovering synonyms, understanding trends, retrieving specific information from files, and even optimizing code.</a:t>
            </a:r>
          </a:p>
          <a:p>
            <a:r>
              <a:rPr lang="en-US"/>
              <a:t>The key pattern: be specific about what you need and attach relevant files when you have them.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set of examples focuses on brainstorming and drafting content quickly. These are great for when you're stuck or starting from zero.</a:t>
            </a:r>
          </a:p>
          <a:p>
            <a:r>
              <a:rPr lang="en-US"/>
              <a:t>You can co-create with Copilot by asking it to help you draft, like 'Ask me three questions to help me draft an email about OKRs.' That's a powerful technique because it turns the drafting into a conversation.</a:t>
            </a:r>
          </a:p>
          <a:p>
            <a:r>
              <a:rPr lang="en-US"/>
              <a:t>Other examples include generating ideas for team events, putting information into tables, visualizing data, and even writing fun out-of-office responses.</a:t>
            </a:r>
          </a:p>
          <a:p>
            <a:r>
              <a:rPr lang="en-US"/>
              <a:t>The mindset here: Copilot is your brainstorming partner. Use it to get past the blank page, then refine with your own judgment.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Congratulations on completing the session! We want you to keep growing your AI skills, so here are some resources to continue your journey.</a:t>
            </a:r>
          </a:p>
          <a:p>
            <a:r>
              <a:rPr lang="en-US"/>
              <a:t>Check out the Copilot Prompt Gallery website for more learning videos and prompt examples. And join the Microsoft 365 Copilot Community on LinkedIn for tips, product updates, and engagement with other users.</a:t>
            </a:r>
          </a:p>
          <a:p>
            <a:r>
              <a:rPr lang="en-US"/>
              <a:t>Remember, the goal isn't to master everything today. It's to build confidence and develop repeatable patterns you can use in your daily work.</a:t>
            </a:r>
          </a:p>
          <a:p>
            <a:r>
              <a:rPr lang="en-US"/>
              <a:t>Keep experimenting, keep refining, and don't be afraid to try new things with Copilot Chat.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contains additional resources for deeper learning. These materials go beyond what we covered today.</a:t>
            </a:r>
          </a:p>
          <a:p>
            <a:r>
              <a:rPr lang="en-US"/>
              <a:t>If you want to dive deeper into any topic, whether it's prompting techniques, agent building, or advanced Copilot features, these resources are your next step.</a:t>
            </a:r>
          </a:p>
          <a:p>
            <a:r>
              <a:rPr lang="en-US"/>
              <a:t>We also offer an advanced prompting course that goes deeper into how prompts interact with the AI engine and how to craft really effective prompts for complex tasks.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of you familiar with the previous Microsoft Copilot with Enterprise Data Protection, here's what's changed. Copilot Chat offers the same chat experience you know, along with added features like agents.</a:t>
            </a:r>
          </a:p>
          <a:p>
            <a:r>
              <a:rPr lang="en-US"/>
              <a:t>The web app has moved to a new URL: M365Copilot.com. The app icon has also changed from the purple and blue icon to the rainbow icon with an M365 tag.</a:t>
            </a:r>
          </a:p>
          <a:p>
            <a:r>
              <a:rPr lang="en-US"/>
              <a:t>The core functionality remains the same, but the new capabilities around agents and shared organizational data make it significantly more powerful for team productivity.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reminder that Microsoft 365 Copilot is more than just Copilot Chat. With a full license, you get additional Copilot capabilities across all the M365 apps you use regularly.</a:t>
            </a:r>
          </a:p>
          <a:p>
            <a:r>
              <a:rPr lang="en-US"/>
              <a:t>That includes recapping meetings in Teams, revising emails in Outlook, revising documents in Word, creating presentations from an outline, and formatting spreadsheets in Excel.</a:t>
            </a:r>
          </a:p>
          <a:p>
            <a:r>
              <a:rPr lang="en-US"/>
              <a:t>Copilot Chat is a great starting point, and as you get comfortable, you'll find even more ways to use Copilot throughout your workflow.</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covers the Copilot Chat Sales Agent, a specialized agent designed for sales-related workflows.</a:t>
            </a:r>
          </a:p>
          <a:p>
            <a:r>
              <a:rPr lang="en-US"/>
              <a:t>Sales agents can help with tasks like preparing for customer meetings, researching prospects, drafting outreach messages, and organizing sales-related information. It brings Copilot's power directly into the sales context.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lay the foundation: what exactly is Copilot Chat and why did Microsoft build it specifically for work scenarios?</a:t>
            </a:r>
          </a:p>
          <a:p>
            <a:r>
              <a:rPr lang="en-US"/>
              <a:t>If you've used consumer AI tools, you'll notice the chat format feels familiar. But the key difference is that Copilot Chat is designed with work expectations in mind: safe usage, organizational controls, and a productivity focus.</a:t>
            </a:r>
          </a:p>
          <a:p>
            <a:r>
              <a:rPr lang="en-US"/>
              <a:t>It's not about curiosity or entertainment; it's about getting real work done while keeping your data protected. Let's define it clearly.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the Copilot Chat Customer Service Agent. This agent is tailored for customer service workflows.</a:t>
            </a:r>
          </a:p>
          <a:p>
            <a:r>
              <a:rPr lang="en-US"/>
              <a:t>It can assist with drafting responses to customer inquiries, summarizing case histories, and helping service teams find the right information quickly. It's about applying Copilot's capabilities to the specific needs of customer-facing teams.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practical troubleshooting slide for Edge browser users. If the Copilot sidebar in Edge can't read an open PDF or webpage, you may need to adjust a setting.</a:t>
            </a:r>
          </a:p>
          <a:p>
            <a:r>
              <a:rPr lang="en-US"/>
              <a:t>Follow these steps: select the gear icon at the bottom right of the Edge sidebar, then select Copilot within the list of apps, and enable the 'Allow access to any webpage or PDF' setting.</a:t>
            </a:r>
          </a:p>
          <a:p>
            <a:r>
              <a:rPr lang="en-US"/>
              <a:t>This is a common setup issue that's easy to fix. Once enabled, Copilot can help you summarize and interact with whatever you're viewing in the browser.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address some frequently asked questions. First, why is data protection important? Your company data and intellectual property are crucial. Without enterprise data protection, your prompts or generated content could be exposed publicly.</a:t>
            </a:r>
          </a:p>
          <a:p>
            <a:r>
              <a:rPr lang="en-US"/>
              <a:t>With Copilot Chat, your data stays safe. It's protected with enterprise data protection, so what you put in and get out is not used to train the underlying AI model.</a:t>
            </a:r>
          </a:p>
          <a:p>
            <a:r>
              <a:rPr lang="en-US"/>
              <a:t>You'll know you're protected when you see the green shield icon. And remember: always check sources before making decisions based on AI-generated responses, because AI can make mistakes.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couple more FAQs. Regarding what Copilot Chat can access: it leverages web information to respond, but does not access data from your device or organization's information without an agent.</a:t>
            </a:r>
          </a:p>
          <a:p>
            <a:r>
              <a:rPr lang="en-US"/>
              <a:t>When using Copilot in the Edge sidebar, you can grant permission to view your current page for summaries, but it won't access browser history or other data.</a:t>
            </a:r>
          </a:p>
          <a:p>
            <a:r>
              <a:rPr lang="en-US"/>
              <a:t>And yes, there are usage limits. Like other AI tools, there are limits to how many turns you can do per conversation and per day. You'll be notified within the experience if you reach them.</a:t>
            </a:r>
          </a:p>
          <a:p>
            <a:r>
              <a:rPr lang="en-US"/>
              <a:t>That wraps up our FAQ section. Thank you for joining, and remember the recordings and presentation will be shared via email to all registered attendees.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Copilot Chat is an AI chat tool built specifically for work. It uses modern AI models and web information to help answer questions, generate content, and spark ideas.</a:t>
            </a:r>
          </a:p>
          <a:p>
            <a:r>
              <a:rPr lang="en-US"/>
              <a:t>The key difference from consumer tools is data protection. Your chat content isn't exposed publicly, which matters a lot when you're dealing with internal context, drafts, customer considerations, or planning notes.</a:t>
            </a:r>
          </a:p>
          <a:p>
            <a:r>
              <a:rPr lang="en-US"/>
              <a:t>You can also upload files like Word documents, PowerPoint decks, Excel sheets, or PDFs, and ask Copilot to summarize, extract key points, or draft something based on them. That's a major productivity boost because you're no longer starting from a blank page.</a:t>
            </a:r>
          </a:p>
          <a:p>
            <a:r>
              <a:rPr lang="en-US"/>
              <a:t>Think of Copilot as a first-draft partner. It gets you from zero to a usable starting point, and then you apply your judgment to finalize.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major reason Copilot adoption grows quickly is that it's accessible from the places you already work. This slide shows all the common entry points.</a:t>
            </a:r>
          </a:p>
          <a:p>
            <a:r>
              <a:rPr lang="en-US"/>
              <a:t>You can access it through the M365 experience, the web, Edge browser sidebar, Teams, Outlook, and mobile. It's designed to be available where your work already happens.</a:t>
            </a:r>
          </a:p>
          <a:p>
            <a:r>
              <a:rPr lang="en-US"/>
              <a:t>If someone tells you they can't find Copilot, it's often a navigation or configuration issue. Copilot may need to be pinned depending on organizational settings, so that's something your admin can help with.</a:t>
            </a:r>
          </a:p>
          <a:p>
            <a:r>
              <a:rPr lang="en-US"/>
              <a:t>The point is: Copilot Chat isn't meant to be another separate tool you have to remember. It meets you where you are.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of you who work on the go, yes, there is a mobile path too. You can use the M365 Copilot mobile app and sign in with your work or school account.</a:t>
            </a:r>
          </a:p>
          <a:p>
            <a:r>
              <a:rPr lang="en-US"/>
              <a:t>This slide includes a QR code to make that easy. If you want to follow along live during the prompting section later, feel free, but no pressure.</a:t>
            </a:r>
          </a:p>
          <a:p>
            <a:r>
              <a:rPr lang="en-US"/>
              <a:t>Everything will still make sense if you just watch, and you can always try it afterwards on your own time.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Alright, now let's shift into the practical view. This section is about actually getting started with Copilot Chat.</a:t>
            </a:r>
          </a:p>
          <a:p>
            <a:r>
              <a:rPr lang="en-US"/>
              <a:t>Imagine you're opening it for the first time. What should you do first? What should you expect? We'll walk through all of that step by step.</a:t>
            </a:r>
          </a:p>
          <a:p>
            <a:r>
              <a:rPr lang="en-US"/>
              <a:t>The key takeaway here is that getting started is straightforward, and you don't need any special training to begin.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short video that brings the Copilot Chat experience to life. While watching, I want you to notice three things.</a:t>
            </a:r>
          </a:p>
          <a:p>
            <a:r>
              <a:rPr lang="en-US"/>
              <a:t>First, the interaction is conversational. You can ask, refine, and keep going naturally. Second, Copilot Chat is web-grounded, meaning it draws on web information for answers.</a:t>
            </a:r>
          </a:p>
          <a:p>
            <a:r>
              <a:rPr lang="en-US"/>
              <a:t>Third, pay attention to how naturally it supports real-world tasks. Not just Q and A, but drafting, summarizing, and organizing outputs. That's where the real productivity gains happen.</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14.jpe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5" Type="http://schemas.openxmlformats.org/officeDocument/2006/relationships/image" Target="../media/image35.jpeg"/><Relationship Id="rId4" Type="http://schemas.openxmlformats.org/officeDocument/2006/relationships/image" Target="../media/image3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4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 Id="rId5" Type="http://schemas.openxmlformats.org/officeDocument/2006/relationships/image" Target="../media/image44.jpeg"/><Relationship Id="rId4" Type="http://schemas.openxmlformats.org/officeDocument/2006/relationships/image" Target="../media/image4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5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2.xml"/><Relationship Id="rId5" Type="http://schemas.openxmlformats.org/officeDocument/2006/relationships/image" Target="../media/image53.jpeg"/><Relationship Id="rId4" Type="http://schemas.openxmlformats.org/officeDocument/2006/relationships/image" Target="../media/image5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79.sv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0.sv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2.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034705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405979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41003463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3B01AA23-E126-1E9B-2812-E55E91413EDB}"/>
              </a:ext>
            </a:extLst>
          </p:cNvPr>
          <p:cNvSpPr>
            <a:spLocks noGrp="1"/>
          </p:cNvSpPr>
          <p:nvPr>
            <p:ph type="pic" sz="quarter" idx="10"/>
          </p:nvPr>
        </p:nvSpPr>
        <p:spPr>
          <a:xfrm>
            <a:off x="6242050" y="0"/>
            <a:ext cx="5949950" cy="6857999"/>
          </a:xfrm>
          <a:solidFill>
            <a:schemeClr val="bg1">
              <a:lumMod val="95000"/>
            </a:schemeClr>
          </a:solidFill>
        </p:spPr>
        <p:txBody>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715445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10" name="Text Placeholder 11">
            <a:extLst>
              <a:ext uri="{FF2B5EF4-FFF2-40B4-BE49-F238E27FC236}">
                <a16:creationId xmlns:a16="http://schemas.microsoft.com/office/drawing/2014/main" id="{86E03C92-DE23-2C43-07EE-49514B3D274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23583055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55445-9897-4F4A-1AC6-E3E7C73BEB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0747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0817704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4928120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ssion Title w/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noFill/>
        </p:spPr>
        <p:txBody>
          <a:bodyPr vert="horz" wrap="square" lIns="0" tIns="0" rIns="0" bIns="0" rtlCol="0" anchor="b" anchorCtr="0">
            <a:spAutoFit/>
          </a:bodyPr>
          <a:lstStyle>
            <a:lvl1pPr>
              <a:defRPr lang="en-US" dirty="0">
                <a:gradFill>
                  <a:gsLst>
                    <a:gs pos="26000">
                      <a:schemeClr val="accent1"/>
                    </a:gs>
                    <a:gs pos="100000">
                      <a:schemeClr val="accent3"/>
                    </a:gs>
                  </a:gsLst>
                  <a:lin ang="2400000" scaled="0"/>
                </a:gradFill>
                <a:latin typeface="Segoe UI Semibold" panose="020B0702040204020203" pitchFamily="34" charset="0"/>
                <a:cs typeface="Segoe UI Semibold" panose="020B0702040204020203" pitchFamily="34" charset="0"/>
              </a:defRPr>
            </a:lvl1pPr>
          </a:lstStyle>
          <a:p>
            <a:pPr lvl="0"/>
            <a:r>
              <a:rPr lang="en-US"/>
              <a:t>Session or demo title</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3" name="MS logo gray - EMF" descr="Microsoft logo, gray text version">
            <a:extLst>
              <a:ext uri="{FF2B5EF4-FFF2-40B4-BE49-F238E27FC236}">
                <a16:creationId xmlns:a16="http://schemas.microsoft.com/office/drawing/2014/main" id="{B1E4D60A-74D4-CACF-489D-0AF2C448A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173670" y="150782"/>
            <a:ext cx="1366440" cy="292608"/>
          </a:xfrm>
          <a:prstGeom prst="rect">
            <a:avLst/>
          </a:prstGeom>
        </p:spPr>
      </p:pic>
    </p:spTree>
    <p:extLst>
      <p:ext uri="{BB962C8B-B14F-4D97-AF65-F5344CB8AC3E}">
        <p14:creationId xmlns:p14="http://schemas.microsoft.com/office/powerpoint/2010/main" val="23351372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E5F6D8AE-12E3-3B11-B34F-E2C5860AB9EB}"/>
              </a:ext>
            </a:extLst>
          </p:cNvPr>
          <p:cNvSpPr>
            <a:spLocks noGrp="1"/>
          </p:cNvSpPr>
          <p:nvPr>
            <p:ph type="title" hasCustomPrompt="1"/>
          </p:nvPr>
        </p:nvSpPr>
        <p:spPr>
          <a:xfrm>
            <a:off x="585216" y="3033223"/>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Section divider</a:t>
            </a:r>
          </a:p>
        </p:txBody>
      </p:sp>
      <p:sp>
        <p:nvSpPr>
          <p:cNvPr id="7" name="Text Placeholder 4">
            <a:extLst>
              <a:ext uri="{FF2B5EF4-FFF2-40B4-BE49-F238E27FC236}">
                <a16:creationId xmlns:a16="http://schemas.microsoft.com/office/drawing/2014/main" id="{E745F133-79AD-2D10-2A29-D251C1E6B085}"/>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spTree>
    <p:extLst>
      <p:ext uri="{BB962C8B-B14F-4D97-AF65-F5344CB8AC3E}">
        <p14:creationId xmlns:p14="http://schemas.microsoft.com/office/powerpoint/2010/main" val="11055097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3756290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mp;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A7F81D6-D960-882D-2677-0F5176A5B3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57492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91189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20858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6035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27214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279549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3110575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6902677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1249949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6/12/2026</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199122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80274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752197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981460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40298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782919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21778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997170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359514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5608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875093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378719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603044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443242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981272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3511494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565124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22561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2480860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022900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2369561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903978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91969240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25158509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83477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53003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93164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598516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7757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02602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841116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628107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896124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85306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171499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50101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7392552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78770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35946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37492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47314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48092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7241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0643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03245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653444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6907262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696898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11095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667848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7132130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45945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982772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523697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715529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24163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445957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94913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5387935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673155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76140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79724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9841479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83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7769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948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4455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6964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00730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622882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154321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1336417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714453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70593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68111662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712470805"/>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253683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0336578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2750753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229094" y="331828"/>
            <a:ext cx="1366440" cy="292608"/>
          </a:xfrm>
          <a:prstGeom prst="rect">
            <a:avLst/>
          </a:prstGeom>
        </p:spPr>
      </p:pic>
    </p:spTree>
    <p:extLst>
      <p:ext uri="{BB962C8B-B14F-4D97-AF65-F5344CB8AC3E}">
        <p14:creationId xmlns:p14="http://schemas.microsoft.com/office/powerpoint/2010/main" val="408709109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0157760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3981350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8796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7613F-6916-FCCE-5016-EA117AFB56DE}"/>
              </a:ext>
            </a:extLst>
          </p:cNvPr>
          <p:cNvSpPr>
            <a:spLocks noGrp="1"/>
          </p:cNvSpPr>
          <p:nvPr>
            <p:ph type="title"/>
          </p:nvPr>
        </p:nvSpPr>
        <p:spPr>
          <a:xfrm>
            <a:off x="1583634" y="365125"/>
            <a:ext cx="9770165" cy="1325563"/>
          </a:xfrm>
        </p:spPr>
        <p:txBody>
          <a:bodyPr/>
          <a:lstStyle>
            <a:lvl1pPr>
              <a:defRPr>
                <a:solidFill>
                  <a:schemeClr val="tx2">
                    <a:lumMod val="10000"/>
                    <a:lumOff val="9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0E8FF93-F67A-490B-7942-9A87DE05AD7B}"/>
              </a:ext>
            </a:extLst>
          </p:cNvPr>
          <p:cNvSpPr>
            <a:spLocks noGrp="1"/>
          </p:cNvSpPr>
          <p:nvPr>
            <p:ph idx="1"/>
          </p:nvPr>
        </p:nvSpPr>
        <p:spPr/>
        <p:txBody>
          <a:bodyPr/>
          <a:lstStyle>
            <a:lvl1pPr>
              <a:defRPr>
                <a:solidFill>
                  <a:schemeClr val="tx2">
                    <a:lumMod val="10000"/>
                    <a:lumOff val="90000"/>
                  </a:schemeClr>
                </a:solidFill>
              </a:defRPr>
            </a:lvl1pPr>
            <a:lvl2pPr>
              <a:defRPr>
                <a:solidFill>
                  <a:schemeClr val="tx2">
                    <a:lumMod val="10000"/>
                    <a:lumOff val="90000"/>
                  </a:schemeClr>
                </a:solidFill>
              </a:defRPr>
            </a:lvl2pPr>
            <a:lvl3pPr>
              <a:defRPr>
                <a:solidFill>
                  <a:schemeClr val="tx2">
                    <a:lumMod val="10000"/>
                    <a:lumOff val="90000"/>
                  </a:schemeClr>
                </a:solidFill>
              </a:defRPr>
            </a:lvl3pPr>
            <a:lvl4pPr>
              <a:defRPr>
                <a:solidFill>
                  <a:schemeClr val="tx2">
                    <a:lumMod val="10000"/>
                    <a:lumOff val="90000"/>
                  </a:schemeClr>
                </a:solidFill>
              </a:defRPr>
            </a:lvl4pPr>
            <a:lvl5pPr>
              <a:defRPr>
                <a:solidFill>
                  <a:schemeClr val="tx2">
                    <a:lumMod val="10000"/>
                    <a:lumOff val="9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AEF31-7D35-9FBD-3143-DD29833914C9}"/>
              </a:ext>
            </a:extLst>
          </p:cNvPr>
          <p:cNvSpPr>
            <a:spLocks noGrp="1"/>
          </p:cNvSpPr>
          <p:nvPr>
            <p:ph type="dt" sz="half" idx="10"/>
          </p:nvPr>
        </p:nvSpPr>
        <p:spPr/>
        <p:txBody>
          <a:bodyPr/>
          <a:lstStyle/>
          <a:p>
            <a:fld id="{4BBE7382-4EDA-4070-87C2-FB74535AE7E6}" type="datetimeFigureOut">
              <a:rPr lang="en-US" smtClean="0"/>
              <a:t>6/12/2026</a:t>
            </a:fld>
            <a:endParaRPr lang="en-US"/>
          </a:p>
        </p:txBody>
      </p:sp>
      <p:sp>
        <p:nvSpPr>
          <p:cNvPr id="5" name="Footer Placeholder 4">
            <a:extLst>
              <a:ext uri="{FF2B5EF4-FFF2-40B4-BE49-F238E27FC236}">
                <a16:creationId xmlns:a16="http://schemas.microsoft.com/office/drawing/2014/main" id="{4816D6D4-FBE3-72A0-4FE6-1132E12EE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6C18B-9B14-5A80-7DF8-84A21E2F371B}"/>
              </a:ext>
            </a:extLst>
          </p:cNvPr>
          <p:cNvSpPr>
            <a:spLocks noGrp="1"/>
          </p:cNvSpPr>
          <p:nvPr>
            <p:ph type="sldNum" sz="quarter" idx="12"/>
          </p:nvPr>
        </p:nvSpPr>
        <p:spPr/>
        <p:txBody>
          <a:bodyPr/>
          <a:lstStyle/>
          <a:p>
            <a:fld id="{8331A728-F67D-4EFE-8436-E2F602FA3926}" type="slidenum">
              <a:rPr lang="en-US" smtClean="0"/>
              <a:t>‹#›</a:t>
            </a:fld>
            <a:endParaRPr lang="en-US"/>
          </a:p>
        </p:txBody>
      </p:sp>
      <p:pic>
        <p:nvPicPr>
          <p:cNvPr id="8" name="Picture 7" descr="A rainbow colored logo on a black background&#10;&#10;Description automatically generated">
            <a:extLst>
              <a:ext uri="{FF2B5EF4-FFF2-40B4-BE49-F238E27FC236}">
                <a16:creationId xmlns:a16="http://schemas.microsoft.com/office/drawing/2014/main" id="{E6CC9F78-F20B-0362-B1FE-DC6905B1FF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210" y="562837"/>
            <a:ext cx="931424" cy="930138"/>
          </a:xfrm>
          <a:prstGeom prst="rect">
            <a:avLst/>
          </a:prstGeom>
        </p:spPr>
      </p:pic>
    </p:spTree>
    <p:extLst>
      <p:ext uri="{BB962C8B-B14F-4D97-AF65-F5344CB8AC3E}">
        <p14:creationId xmlns:p14="http://schemas.microsoft.com/office/powerpoint/2010/main" val="565736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No background - 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64BF0F-965B-5914-4627-2C9273E020F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435100"/>
            <a:ext cx="11025188"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
        <p:nvSpPr>
          <p:cNvPr id="2" name="Slide Number Placeholder 4">
            <a:extLst>
              <a:ext uri="{FF2B5EF4-FFF2-40B4-BE49-F238E27FC236}">
                <a16:creationId xmlns:a16="http://schemas.microsoft.com/office/drawing/2014/main" id="{A5E954C3-B409-4448-81E2-AB30E10FF1C7}"/>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tx1"/>
                </a:solidFill>
              </a:defRPr>
            </a:lvl1pPr>
          </a:lstStyle>
          <a:p>
            <a:fld id="{8F93FC27-A1D1-4A1D-8E2D-C92B07A03756}" type="slidenum">
              <a:rPr lang="en-US" smtClean="0"/>
              <a:pPr/>
              <a:t>‹#›</a:t>
            </a:fld>
            <a:endParaRPr lang="en-US"/>
          </a:p>
        </p:txBody>
      </p:sp>
    </p:spTree>
    <p:extLst>
      <p:ext uri="{BB962C8B-B14F-4D97-AF65-F5344CB8AC3E}">
        <p14:creationId xmlns:p14="http://schemas.microsoft.com/office/powerpoint/2010/main" val="35250782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and intro tex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0D0933-331C-20E6-8B54-189E355842BD}"/>
              </a:ext>
            </a:extLst>
          </p:cNvPr>
          <p:cNvGrpSpPr/>
          <p:nvPr userDrawn="1"/>
        </p:nvGrpSpPr>
        <p:grpSpPr>
          <a:xfrm>
            <a:off x="0" y="0"/>
            <a:ext cx="12192000" cy="6858000"/>
            <a:chOff x="0" y="0"/>
            <a:chExt cx="12192000" cy="6858000"/>
          </a:xfrm>
        </p:grpSpPr>
        <p:pic>
          <p:nvPicPr>
            <p:cNvPr id="7" name="Picture 6" descr="A blurry image of a person's hand&#10;&#10;Description automatically generated">
              <a:extLst>
                <a:ext uri="{FF2B5EF4-FFF2-40B4-BE49-F238E27FC236}">
                  <a16:creationId xmlns:a16="http://schemas.microsoft.com/office/drawing/2014/main" id="{309D89FB-9578-9875-2B29-70D7CE5F7A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8" name="Rectangle 7">
              <a:extLst>
                <a:ext uri="{FF2B5EF4-FFF2-40B4-BE49-F238E27FC236}">
                  <a16:creationId xmlns:a16="http://schemas.microsoft.com/office/drawing/2014/main" id="{C5BE598B-F121-F2AE-9B69-D8971CDF6C99}"/>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Tree>
    <p:extLst>
      <p:ext uri="{BB962C8B-B14F-4D97-AF65-F5344CB8AC3E}">
        <p14:creationId xmlns:p14="http://schemas.microsoft.com/office/powerpoint/2010/main" val="14086947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25">
            <a:extLst>
              <a:ext uri="{FF2B5EF4-FFF2-40B4-BE49-F238E27FC236}">
                <a16:creationId xmlns:a16="http://schemas.microsoft.com/office/drawing/2014/main" id="{468DE544-196A-AED8-B7F2-7BA22765AEC1}"/>
              </a:ext>
            </a:extLst>
          </p:cNvPr>
          <p:cNvSpPr>
            <a:spLocks noGrp="1"/>
          </p:cNvSpPr>
          <p:nvPr>
            <p:ph type="ftr" sz="quarter" idx="4294967295"/>
          </p:nvPr>
        </p:nvSpPr>
        <p:spPr>
          <a:xfrm>
            <a:off x="584200" y="6421438"/>
            <a:ext cx="4151313" cy="196850"/>
          </a:xfrm>
          <a:prstGeom prst="rect">
            <a:avLst/>
          </a:prstGeom>
        </p:spPr>
        <p:txBody>
          <a:bodyPr l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 Copyright Microsoft Corporation. All rights reserved.</a:t>
            </a:r>
          </a:p>
        </p:txBody>
      </p:sp>
    </p:spTree>
    <p:extLst>
      <p:ext uri="{BB962C8B-B14F-4D97-AF65-F5344CB8AC3E}">
        <p14:creationId xmlns:p14="http://schemas.microsoft.com/office/powerpoint/2010/main" val="41408488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No backgound - 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
        <p:nvSpPr>
          <p:cNvPr id="3" name="Slide Number Placeholder 4">
            <a:extLst>
              <a:ext uri="{FF2B5EF4-FFF2-40B4-BE49-F238E27FC236}">
                <a16:creationId xmlns:a16="http://schemas.microsoft.com/office/drawing/2014/main" id="{B6B06D93-AE77-96A0-30C3-A74D516FF773}"/>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tx1"/>
                </a:solidFill>
              </a:defRPr>
            </a:lvl1pPr>
          </a:lstStyle>
          <a:p>
            <a:fld id="{8F93FC27-A1D1-4A1D-8E2D-C92B07A03756}" type="slidenum">
              <a:rPr lang="en-US" smtClean="0"/>
              <a:pPr/>
              <a:t>‹#›</a:t>
            </a:fld>
            <a:endParaRPr lang="en-US"/>
          </a:p>
        </p:txBody>
      </p:sp>
    </p:spTree>
    <p:extLst>
      <p:ext uri="{BB962C8B-B14F-4D97-AF65-F5344CB8AC3E}">
        <p14:creationId xmlns:p14="http://schemas.microsoft.com/office/powerpoint/2010/main" val="126925117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Art of the Possible Kick-Off</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1595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229094" y="331828"/>
            <a:ext cx="1366440" cy="292608"/>
          </a:xfrm>
          <a:prstGeom prst="rect">
            <a:avLst/>
          </a:prstGeom>
        </p:spPr>
      </p:pic>
    </p:spTree>
    <p:extLst>
      <p:ext uri="{BB962C8B-B14F-4D97-AF65-F5344CB8AC3E}">
        <p14:creationId xmlns:p14="http://schemas.microsoft.com/office/powerpoint/2010/main" val="79878091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9536896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4.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16" Type="http://schemas.openxmlformats.org/officeDocument/2006/relationships/slideLayout" Target="../slideLayouts/slideLayout3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66" Type="http://schemas.openxmlformats.org/officeDocument/2006/relationships/slideLayout" Target="../slideLayouts/slideLayout84.xml"/><Relationship Id="rId74" Type="http://schemas.openxmlformats.org/officeDocument/2006/relationships/slideLayout" Target="../slideLayouts/slideLayout92.xml"/><Relationship Id="rId79" Type="http://schemas.openxmlformats.org/officeDocument/2006/relationships/theme" Target="../theme/theme2.xml"/><Relationship Id="rId5" Type="http://schemas.openxmlformats.org/officeDocument/2006/relationships/slideLayout" Target="../slideLayouts/slideLayout23.xml"/><Relationship Id="rId61" Type="http://schemas.openxmlformats.org/officeDocument/2006/relationships/slideLayout" Target="../slideLayouts/slideLayout79.xml"/><Relationship Id="rId19" Type="http://schemas.openxmlformats.org/officeDocument/2006/relationships/slideLayout" Target="../slideLayouts/slideLayout3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77" Type="http://schemas.openxmlformats.org/officeDocument/2006/relationships/slideLayout" Target="../slideLayouts/slideLayout95.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80" Type="http://schemas.openxmlformats.org/officeDocument/2006/relationships/image" Target="../media/image1.svg"/><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2" Type="http://schemas.openxmlformats.org/officeDocument/2006/relationships/slideLayout" Target="../slideLayouts/slideLayout20.xml"/><Relationship Id="rId29"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image" Target="../media/image1.svg"/><Relationship Id="rId2" Type="http://schemas.openxmlformats.org/officeDocument/2006/relationships/slideLayout" Target="../slideLayouts/slideLayout98.xml"/><Relationship Id="rId16" Type="http://schemas.openxmlformats.org/officeDocument/2006/relationships/theme" Target="../theme/theme3.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
        <p:nvSpPr>
          <p:cNvPr id="5" name="TextBox 4">
            <a:extLst>
              <a:ext uri="{FF2B5EF4-FFF2-40B4-BE49-F238E27FC236}">
                <a16:creationId xmlns:a16="http://schemas.microsoft.com/office/drawing/2014/main" id="{52DBADFE-7292-C3B8-9BC6-1FE85F7C15BA}"/>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251104694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918" r:id="rId18"/>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80"/>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AA2A6DF5-133D-DCC5-1ED7-26E667778D9D}"/>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313878472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 id="2147483873" r:id="rId38"/>
    <p:sldLayoutId id="2147483874" r:id="rId39"/>
    <p:sldLayoutId id="2147483875" r:id="rId40"/>
    <p:sldLayoutId id="2147483876" r:id="rId41"/>
    <p:sldLayoutId id="2147483877" r:id="rId42"/>
    <p:sldLayoutId id="2147483878" r:id="rId43"/>
    <p:sldLayoutId id="2147483879" r:id="rId44"/>
    <p:sldLayoutId id="2147483880" r:id="rId45"/>
    <p:sldLayoutId id="2147483881" r:id="rId46"/>
    <p:sldLayoutId id="2147483882" r:id="rId47"/>
    <p:sldLayoutId id="2147483883" r:id="rId48"/>
    <p:sldLayoutId id="2147483884" r:id="rId49"/>
    <p:sldLayoutId id="2147483885" r:id="rId50"/>
    <p:sldLayoutId id="2147483886" r:id="rId51"/>
    <p:sldLayoutId id="2147483887" r:id="rId52"/>
    <p:sldLayoutId id="2147483888" r:id="rId53"/>
    <p:sldLayoutId id="2147483889" r:id="rId54"/>
    <p:sldLayoutId id="2147483890" r:id="rId55"/>
    <p:sldLayoutId id="2147483891" r:id="rId56"/>
    <p:sldLayoutId id="2147483892" r:id="rId57"/>
    <p:sldLayoutId id="2147483893" r:id="rId58"/>
    <p:sldLayoutId id="2147483894" r:id="rId59"/>
    <p:sldLayoutId id="2147483895" r:id="rId60"/>
    <p:sldLayoutId id="2147483896" r:id="rId61"/>
    <p:sldLayoutId id="2147483897" r:id="rId62"/>
    <p:sldLayoutId id="2147483898" r:id="rId63"/>
    <p:sldLayoutId id="2147483899" r:id="rId64"/>
    <p:sldLayoutId id="2147483900" r:id="rId65"/>
    <p:sldLayoutId id="2147483901" r:id="rId66"/>
    <p:sldLayoutId id="2147483902" r:id="rId67"/>
    <p:sldLayoutId id="2147483903" r:id="rId68"/>
    <p:sldLayoutId id="2147483904" r:id="rId69"/>
    <p:sldLayoutId id="2147483905" r:id="rId70"/>
    <p:sldLayoutId id="2147483919" r:id="rId71"/>
    <p:sldLayoutId id="2147483920" r:id="rId72"/>
    <p:sldLayoutId id="2147484064" r:id="rId73"/>
    <p:sldLayoutId id="2147484081" r:id="rId74"/>
    <p:sldLayoutId id="2147484089" r:id="rId75"/>
    <p:sldLayoutId id="2147484090" r:id="rId76"/>
    <p:sldLayoutId id="2147484091" r:id="rId77"/>
    <p:sldLayoutId id="2147484092" r:id="rId7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580311"/>
            <a:ext cx="11018520" cy="430887"/>
          </a:xfrm>
          <a:prstGeom prst="rect">
            <a:avLst/>
          </a:prstGeom>
          <a:noFill/>
        </p:spPr>
        <p:txBody>
          <a:bodyPr vert="horz" wrap="square" lIns="0" tIns="0" rIns="0" bIns="0" rtlCol="0" anchor="b" anchorCtr="0">
            <a:noAutofit/>
          </a:bodyPr>
          <a:lstStyle/>
          <a:p>
            <a:pPr lvl="0"/>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FD0A04DA-4C2F-74A6-1E51-7838E3F5513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rot="5400000">
            <a:off x="9509919" y="2743200"/>
            <a:ext cx="6858000" cy="1371600"/>
          </a:xfrm>
          <a:prstGeom prst="rect">
            <a:avLst/>
          </a:prstGeom>
        </p:spPr>
      </p:pic>
      <p:sp>
        <p:nvSpPr>
          <p:cNvPr id="8" name="TextBox 7">
            <a:extLst>
              <a:ext uri="{FF2B5EF4-FFF2-40B4-BE49-F238E27FC236}">
                <a16:creationId xmlns:a16="http://schemas.microsoft.com/office/drawing/2014/main" id="{87FC9ECA-B0B6-02C3-3D68-8AE2C2E54E6C}"/>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2755366055"/>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Lst>
  <p:transition>
    <p:fade/>
  </p:transition>
  <p:hf hdr="0" ftr="0" dt="0"/>
  <p:txStyles>
    <p:title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aka.ms/MasteringCopilotAndAgents2026" TargetMode="External"/><Relationship Id="rId2" Type="http://schemas.openxmlformats.org/officeDocument/2006/relationships/notesSlide" Target="../notesSlides/notesSlide1.xml"/><Relationship Id="rId1" Type="http://schemas.openxmlformats.org/officeDocument/2006/relationships/slideLayout" Target="../slideLayouts/slideLayout110.xml"/><Relationship Id="rId5" Type="http://schemas.openxmlformats.org/officeDocument/2006/relationships/image" Target="../media/image88.png"/><Relationship Id="rId4" Type="http://schemas.openxmlformats.org/officeDocument/2006/relationships/hyperlink" Target="https://aka.ms/MasteringCopilotAgents2025Content"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m365copilot.com/" TargetMode="External"/><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76.xml"/><Relationship Id="rId6" Type="http://schemas.openxmlformats.org/officeDocument/2006/relationships/image" Target="../media/image90.png"/><Relationship Id="rId5" Type="http://schemas.openxmlformats.org/officeDocument/2006/relationships/image" Target="../media/image93.png"/><Relationship Id="rId4" Type="http://schemas.openxmlformats.org/officeDocument/2006/relationships/image" Target="../media/image99.svg"/></Relationships>
</file>

<file path=ppt/slides/_rels/slide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76.xml"/><Relationship Id="rId5" Type="http://schemas.openxmlformats.org/officeDocument/2006/relationships/image" Target="../media/image102.png"/><Relationship Id="rId4" Type="http://schemas.openxmlformats.org/officeDocument/2006/relationships/hyperlink" Target="https://m365copilot.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76.xml"/><Relationship Id="rId6" Type="http://schemas.openxmlformats.org/officeDocument/2006/relationships/image" Target="../media/image106.svg"/><Relationship Id="rId5" Type="http://schemas.openxmlformats.org/officeDocument/2006/relationships/image" Target="../media/image105.svg"/><Relationship Id="rId4" Type="http://schemas.openxmlformats.org/officeDocument/2006/relationships/image" Target="../media/image104.svg"/></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76.xml"/><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notesSlide" Target="../notesSlides/notesSlide14.xml"/><Relationship Id="rId1" Type="http://schemas.openxmlformats.org/officeDocument/2006/relationships/slideLayout" Target="../slideLayouts/slideLayout76.xml"/><Relationship Id="rId4" Type="http://schemas.openxmlformats.org/officeDocument/2006/relationships/image" Target="../media/image111.svg"/></Relationships>
</file>

<file path=ppt/slides/_rels/slide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76.xml"/><Relationship Id="rId4" Type="http://schemas.openxmlformats.org/officeDocument/2006/relationships/hyperlink" Target="https://support.microsoft.com/en-us/topic/meet-copilot-lab-7796a17b-f609-48a8-bdc7-f867c266737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76.xml"/><Relationship Id="rId4" Type="http://schemas.openxmlformats.org/officeDocument/2006/relationships/image" Target="../media/image1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6.xml"/><Relationship Id="rId1" Type="http://schemas.openxmlformats.org/officeDocument/2006/relationships/video" Target="https://www.youtube.com/embed/oxxqw0E7Io8?feature=oembed" TargetMode="External"/><Relationship Id="rId4" Type="http://schemas.openxmlformats.org/officeDocument/2006/relationships/image" Target="../media/image1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76.xml"/><Relationship Id="rId4" Type="http://schemas.openxmlformats.org/officeDocument/2006/relationships/image" Target="../media/image116.png"/></Relationships>
</file>

<file path=ppt/slides/_rels/slide1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7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22.xml.rels><?xml version="1.0" encoding="UTF-8" standalone="yes"?>
<Relationships xmlns="http://schemas.openxmlformats.org/package/2006/relationships"><Relationship Id="rId3" Type="http://schemas.openxmlformats.org/officeDocument/2006/relationships/image" Target="../media/image125.svg"/><Relationship Id="rId7" Type="http://schemas.openxmlformats.org/officeDocument/2006/relationships/hyperlink" Target="https://learn.microsoft.com/en-us/microsoft-365-copilot/extensibility/overview-graph-connector" TargetMode="External"/><Relationship Id="rId2" Type="http://schemas.openxmlformats.org/officeDocument/2006/relationships/notesSlide" Target="../notesSlides/notesSlide22.xml"/><Relationship Id="rId1" Type="http://schemas.openxmlformats.org/officeDocument/2006/relationships/slideLayout" Target="../slideLayouts/slideLayout76.xml"/><Relationship Id="rId6" Type="http://schemas.openxmlformats.org/officeDocument/2006/relationships/image" Target="../media/image128.svg"/><Relationship Id="rId5" Type="http://schemas.openxmlformats.org/officeDocument/2006/relationships/image" Target="../media/image127.svg"/><Relationship Id="rId4" Type="http://schemas.openxmlformats.org/officeDocument/2006/relationships/image" Target="../media/image126.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0.xml"/><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8" Type="http://schemas.openxmlformats.org/officeDocument/2006/relationships/hyperlink" Target="https://www.microsoft365.com/chat/entity1-d870f6cd-4aa5-4d42-9626-ab690c041429/eyJpZCI6IlRXbGpjbTl6YjJaMFZqSjhhSFIwY0hNNkx5OXpkV0p6ZEhKaGRHVXRjMlJtTFdsdWRDNXZabVpwWTJVdVkyOXRMM3hrZFcxdGVYdzJaV0UwWldGaU1pMDNNRFE1TFRRNFpUUXRPV1EwTUMwek5qVXdOakZqWlRkbU1ESjhaVzR0ZFhNJTNkIiwic2NlbmFyaW8iOiJzaGFyZUxpbmsiLCJwcm9wZXJ0aWVzIjp7InByb21wdFNvdXJjZSI6Im1pY3Jvc29mdCIsImNsaWNrVGltZXN0YW1wIjoiMjAyNC0xMS0yMlQyMTo0MTo1OS45NTJaIn0sImNoYXRUeXBlIjoid29yayIsInZlcnNpb24iOjEuMX0" TargetMode="External"/><Relationship Id="rId3" Type="http://schemas.openxmlformats.org/officeDocument/2006/relationships/hyperlink" Target="https://www.microsoft365.com/chat/entity1-d870f6cd-4aa5-4d42-9626-ab690c041429/eyJ0eXBlIjoiUGxhaW5UZXh0IiwidGV4dCI6IkhvdyBjYW4gSSBldmFsdWF0ZSBhbiBpbnRlcnZpZXcgY2FuZGlkYXRlJ3Mgc29mdCBza2lsbHM_Iiwic291cmNlIjoiQ29waWxvdExhYiIsInNob3VsZFN1Ym1pdCI6ZmFsc2V9" TargetMode="External"/><Relationship Id="rId7" Type="http://schemas.openxmlformats.org/officeDocument/2006/relationships/hyperlink" Target="https://www.microsoft365.com/chat/entity1-d870f6cd-4aa5-4d42-9626-ab690c041429/eyJ0eXBlIjoiUGxhaW5UZXh0IiwidGV4dCI6IkhvdyBoYXZlIHdvcmxkIGxpdGVyYWN5IHJhdGVzIGNoYW5nZWQgaW4gdGhlIHBhc3QgMzAgeWVhcnM_Iiwic291cmNlIjoiQ29waWxvdExhYiIsInNob3VsZFN1Ym1pdCI6ZmFsc2V9" TargetMode="External"/><Relationship Id="rId12" Type="http://schemas.openxmlformats.org/officeDocument/2006/relationships/hyperlink" Target="https://www.microsoft365.com/chat/entity1-d870f6cd-4aa5-4d42-9626-ab690c041429/eyJpZCI6IlRXbGpjbTl6YjJaMFZqSjhhSFIwY0hNNkx5OXpkV0p6ZEhKaGRHVXRjMlJtTFdsdWRDNXZabVpwWTJVdVkyOXRMM3hrZFcxdGVYdzRaV1pqT1RSbFl5MWpNVGRrTFRSaU1XTXRPR1l4TkMwM05EazROVE01WkRObVpHWjhaVzR0ZFhNJTNkIiwic2NlbmFyaW8iOiJzaGFyZUxpbmsiLCJwcm9wZXJ0aWVzIjp7InByb21wdFNvdXJjZSI6Im1pY3Jvc29mdCIsImNsaWNrVGltZXN0YW1wIjoiMjAyNC0xMS0yMlQyMTozNDoyNy45OTJaIn0sImNoYXRUeXBlIjoid29yayIsInZlcnNpb24iOjEuMX0" TargetMode="External"/><Relationship Id="rId2" Type="http://schemas.openxmlformats.org/officeDocument/2006/relationships/notesSlide" Target="../notesSlides/notesSlide33.xml"/><Relationship Id="rId1" Type="http://schemas.openxmlformats.org/officeDocument/2006/relationships/slideLayout" Target="../slideLayouts/slideLayout76.xml"/><Relationship Id="rId6" Type="http://schemas.openxmlformats.org/officeDocument/2006/relationships/hyperlink" Target="https://www.microsoft365.com/chat/entity1-d870f6cd-4aa5-4d42-9626-ab690c041429/eyJpZCI6IlRXbGpjbTl6YjJaMFZqSjhhSFIwY0hNNkx5OXpkV0p6ZEhKaGRHVXRjMlJtTFdsdWRDNXZabVpwWTJVdVkyOXRMM3hrZFcxdGVYdzJOamc1WXpVM1pTMDFNVEprTFRRMU16VXRPV016WkMxbFpqRXdNMk5rT0dJd1lqRjhaVzR0ZFhNJTNkIiwic2NlbmFyaW8iOiJzaGFyZUxpbmsiLCJwcm9wZXJ0aWVzIjp7InByb21wdFNvdXJjZSI6Im1pY3Jvc29mdCIsImNsaWNrVGltZXN0YW1wIjoiMjAyNC0xMS0yMlQyMTozOToxMC45MTFaIn0sImNoYXRUeXBlIjoid29yayIsInZlcnNpb24iOjEuMX0" TargetMode="External"/><Relationship Id="rId11" Type="http://schemas.openxmlformats.org/officeDocument/2006/relationships/hyperlink" Target="https://www.microsoft365.com/chat/entity1-d870f6cd-4aa5-4d42-9626-ab690c041429/eyJpZCI6IlRXbGpjbTl6YjJaMFZqSjhhSFIwY0hNNkx5OXpkV0p6ZEhKaGRHVXRjMlJtTFdsdWRDNXZabVpwWTJVdVkyOXRMM3hrZFcxdGVYeGlOamd3TUdJMFpTMDFZemRpTFRRd01ETXRPRFV4WlMwMU56QXhaRGszT0RkbU1HTjhaVzR0ZFhNJTNkIiwic2NlbmFyaW8iOiJzaGFyZUxpbmsiLCJwcm9wZXJ0aWVzIjp7InByb21wdFNvdXJjZSI6Im1pY3Jvc29mdCIsImNsaWNrVGltZXN0YW1wIjoiMjAyNC0xMS0yMlQyMTozNzoyMi44MDVaIn0sImNoYXRUeXBlIjoid29yayIsInZlcnNpb24iOjEuMX0" TargetMode="External"/><Relationship Id="rId5" Type="http://schemas.openxmlformats.org/officeDocument/2006/relationships/hyperlink" Target="https://www.microsoft365.com/chat/entity1-d870f6cd-4aa5-4d42-9626-ab690c041429/eyJpZCI6IlRXbGpjbTl6YjJaMFZqSjhhSFIwY0hNNkx5OXpkV0p6ZEhKaGRHVXRjMlJtTFdsdWRDNXZabVpwWTJVdVkyOXRMM3hrZFcxdGVYd3daR1JtTTJKallpMDVOamN6TFRSbFlqVXRZVE5sTUMwMU5HRTNNV1ZqT0RBNVpHSjhaVzR0ZFhNJTNkIiwic2NlbmFyaW8iOiJzaGFyZUxpbmsiLCJwcm9wZXJ0aWVzIjp7InByb21wdFNvdXJjZSI6Im1pY3Jvc29mdCIsImNsaWNrVGltZXN0YW1wIjoiMjAyNC0xMS0yMlQyMTozNzo0MC40NzZaIn0sImNoYXRUeXBlIjoid29yayIsInZlcnNpb24iOjEuMX0" TargetMode="External"/><Relationship Id="rId10" Type="http://schemas.openxmlformats.org/officeDocument/2006/relationships/hyperlink" Target="https://www.microsoft365.com/chat/entity1-d870f6cd-4aa5-4d42-9626-ab690c041429/eyJpZCI6IlRXbGpjbTl6YjJaMFZqSjhhSFIwY0hNNkx5OXpkV0p6ZEhKaGRHVXRjMlJtTFdsdWRDNXZabVpwWTJVdVkyOXRMM3hrZFcxdGVYdzNaRGRpWW1ZNU9TMDROakkyTFRSaU1Ua3RPREZqTUMwNVpHTmhOVE16WXpGak1XUjhaVzR0ZFhNJTNkIiwic2NlbmFyaW8iOiJzaGFyZUxpbmsiLCJwcm9wZXJ0aWVzIjp7InByb21wdFNvdXJjZSI6Im1pY3Jvc29mdCIsImNsaWNrVGltZXN0YW1wIjoiMjAyNC0xMS0yMlQyMTozNzowNS44MzJaIn0sImNoYXRUeXBlIjoid29yayIsInZlcnNpb24iOjEuMX0" TargetMode="External"/><Relationship Id="rId4" Type="http://schemas.openxmlformats.org/officeDocument/2006/relationships/hyperlink" Target="https://www.microsoft365.com/chat/entity1-d870f6cd-4aa5-4d42-9626-ab690c041429/eyJpZCI6IlRXbGpjbTl6YjJaMFZqSjhhSFIwY0hNNkx5OXpkV0p6ZEhKaGRHVXRjMlJtTFdsdWRDNXZabVpwWTJVdVkyOXRMM3hrZFcxdGVYdzJPVFl4WWpabE1TMDBaV0UyTFRSallXWXRPREUzTWkxallqVTVZMk0zTmpRME1qTjhaVzR0ZFhNJTNkIiwic2NlbmFyaW8iOiJzaGFyZUxpbmsiLCJwcm9wZXJ0aWVzIjp7InByb21wdFNvdXJjZSI6Im1pY3Jvc29mdCIsImNsaWNrVGltZXN0YW1wIjoiMjAyNC0xMS0yMlQyMTo0MTowNC4wNzRaIn0sImNoYXRUeXBlIjoid29yayIsInZlcnNpb24iOjEuMX0" TargetMode="External"/><Relationship Id="rId9" Type="http://schemas.openxmlformats.org/officeDocument/2006/relationships/hyperlink" Target="https://www.microsoft365.com/chat/entity1-d870f6cd-4aa5-4d42-9626-ab690c041429/eyJpZCI6IlRXbGpjbTl6YjJaMFZqSjhhSFIwY0hNNkx5OXpkV0p6ZEhKaGRHVXRjMlJtTFdsdWRDNXZabVpwWTJVdVkyOXRMM3hrZFcxdGVYeGtZbUpqWldFNE5pMDNaVGxqTFRRd056a3RZV1V4WlMxbVlqQTFaVEF3TkRaaE56UjhaVzR0ZFhNJTNkIiwic2NlbmFyaW8iOiJzaGFyZUxpbmsiLCJwcm9wZXJ0aWVzIjp7InByb21wdFNvdXJjZSI6Im1pY3Jvc29mdCIsImNsaWNrVGltZXN0YW1wIjoiMjAyNC0xMS0yMlQyMTozNTowOS4zNDNaIn0sImNoYXRUeXBlIjoid29yayIsInZlcnNpb24iOjEuMX0"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microsoft365.com/chat/entity1-d870f6cd-4aa5-4d42-9626-ab690c041429/eyJpZCI6IlRXbGpjbTl6YjJaMFZqSjhhSFIwY0hNNkx5OXpkV0p6ZEhKaGRHVXRjMlJtTFdsdWRDNXZabVpwWTJVdVkyOXRMM3hrZFcxdGVYeG1ZekpoWW1FMU5pMWtPV05sTFRRM05tUXRPRFV5WkMwd1pHVXhPRFkwTkRFNU56UjhaVzR0ZFhNJTNkIiwic2NlbmFyaW8iOiJzaGFyZUxpbmsiLCJwcm9wZXJ0aWVzIjp7InByb21wdFNvdXJjZSI6Im1pY3Jvc29mdCIsImNsaWNrVGltZXN0YW1wIjoiMjAyNC0xMS0yMlQyMTo0NDozMy4wODlaIn0sImNoYXRUeXBlIjoid29yayIsInZlcnNpb24iOjEuMX0" TargetMode="External"/><Relationship Id="rId13" Type="http://schemas.openxmlformats.org/officeDocument/2006/relationships/hyperlink" Target="https://www.microsoft365.com/chat/entity1-d870f6cd-4aa5-4d42-9626-ab690c041429/eyJpZCI6IlRXbGpjbTl6YjJaMFZqSjhhSFIwY0hNNkx5OXpkV0p6ZEhKaGRHVXRjMlJtTFdsdWRDNXZabVpwWTJVdVkyOXRMM3hrZFcxdGVYd3pPV015WW1Sak15MDJORGMxTFRReVptTXRZVGRpTUMxaE1XTmpPR1JpTmpoa01qWjhaVzR0ZFhNJTNkIiwic2NlbmFyaW8iOiJzaGFyZUxpbmsiLCJwcm9wZXJ0aWVzIjp7InByb21wdFNvdXJjZSI6Im1pY3Jvc29mdCIsImNsaWNrVGltZXN0YW1wIjoiMjAyNC0xMS0yMlQyMTo1MzozMC4wNzlaIn0sImNoYXRUeXBlIjoid29yayIsInZlcnNpb24iOjEuMX0" TargetMode="External"/><Relationship Id="rId3" Type="http://schemas.openxmlformats.org/officeDocument/2006/relationships/hyperlink" Target="https://www.microsoft365.com/chat/entity1-d870f6cd-4aa5-4d42-9626-ab690c041429/eyJpZCI6IlRXbGpjbTl6YjJaMFZqSjhhSFIwY0hNNkx5OXpkV0p6ZEhKaGRHVXRjMlJtTFdsdWRDNXZabVpwWTJVdVkyOXRMM3hrZFcxdGVYdzVObUppTXpjMllTMDVNV1V4TFRSbFl6VXRZVFV3TlMxaFpqZGlNVE16WlRka01HVjhaVzR0ZFhNJTNkIiwic2NlbmFyaW8iOiJzaGFyZUxpbmsiLCJwcm9wZXJ0aWVzIjp7InByb21wdFNvdXJjZSI6Im1pY3Jvc29mdCIsImNsaWNrVGltZXN0YW1wIjoiMjAyNC0xMS0yMlQyMTo0Mzo1OS4xNTNaIn0sImNoYXRUeXBlIjoid29yayIsInZlcnNpb24iOjEuMX0" TargetMode="External"/><Relationship Id="rId7" Type="http://schemas.openxmlformats.org/officeDocument/2006/relationships/hyperlink" Target="https://www.microsoft365.com/chat/entity1-d870f6cd-4aa5-4d42-9626-ab690c041429/eyJ0eXBlIjoiUGxhaW5UZXh0IiwidGV4dCI6IkNyZWF0ZSBhIGxpbmUgY2hhcnQgc2hvd2luZyB0aGUgcmVsYXRpb25zaGlwIGJldHdlZW4gaW5mbGF0aW9uIHJhdGVzIGFuZCBpbnRlcmVzdCByYXRlcyBvdmVyIHRoZSBsYXN0IDIwIHllYXJzLiIsInNvdXJjZSI6IkNvcGlsb3RMYWIiLCJzaG91bGRTdWJtaXQiOmZhbHNlfQ" TargetMode="External"/><Relationship Id="rId12" Type="http://schemas.openxmlformats.org/officeDocument/2006/relationships/hyperlink" Target="https://www.microsoft365.com/chat/entity1-d870f6cd-4aa5-4d42-9626-ab690c041429/eyJpZCI6IlRXbGpjbTl6YjJaMFZqSjhhSFIwY0hNNkx5OXpkV0p6ZEhKaGRHVXRjMlJtTFdsdWRDNXZabVpwWTJVdVkyOXRMM3hrZFcxdGVYeGtNbU5sTXpVeVppMDRaVE5sTFRRd1lUSXRPRFl4Tmkxak9UVXlZbUl4T0RNeU1UQjhaVzR0ZFhNJTNkIiwic2NlbmFyaW8iOiJzaGFyZUxpbmsiLCJwcm9wZXJ0aWVzIjp7InByb21wdFNvdXJjZSI6Im1pY3Jvc29mdCIsImNsaWNrVGltZXN0YW1wIjoiMjAyNC0xMS0yMlQyMTo1MzowMS4xNDhaIn0sImNoYXRUeXBlIjoid29yayIsInZlcnNpb24iOjEuMX0" TargetMode="External"/><Relationship Id="rId2" Type="http://schemas.openxmlformats.org/officeDocument/2006/relationships/notesSlide" Target="../notesSlides/notesSlide34.xml"/><Relationship Id="rId1" Type="http://schemas.openxmlformats.org/officeDocument/2006/relationships/slideLayout" Target="../slideLayouts/slideLayout76.xml"/><Relationship Id="rId6" Type="http://schemas.openxmlformats.org/officeDocument/2006/relationships/hyperlink" Target="https://www.microsoft365.com/chat/entity1-d870f6cd-4aa5-4d42-9626-ab690c041429/eyJpZCI6IlRXbGpjbTl6YjJaMFZqSjhhSFIwY0hNNkx5OXpkV0p6ZEhKaGRHVXRjMlJtTFdsdWRDNXZabVpwWTJVdVkyOXRMM3hrZFcxdGVYeGtaREU0WVRneE5pMHpOREJsTFRSak5tSXRPV1ZrWXkxbU5ETTVPVEExTVRFeE1tRjhaVzR0ZFhNJTNkIiwic2NlbmFyaW8iOiJzaGFyZUxpbmsiLCJwcm9wZXJ0aWVzIjp7InByb21wdFNvdXJjZSI6Im1pY3Jvc29mdCIsImNsaWNrVGltZXN0YW1wIjoiMjAyNC0xMS0yMlQyMTo0NTozNi4wMzBaIn0sImNoYXRUeXBlIjoid29yayIsInZlcnNpb24iOjEuMX0" TargetMode="External"/><Relationship Id="rId11" Type="http://schemas.openxmlformats.org/officeDocument/2006/relationships/hyperlink" Target="https://www.microsoft365.com/chat/entity1-d870f6cd-4aa5-4d42-9626-ab690c041429/eyJpZCI6IlRXbGpjbTl6YjJaMFZqSjhhSFIwY0hNNkx5OXpkV0p6ZEhKaGRHVXRjMlJtTFdsdWRDNXZabVpwWTJVdVkyOXRMM3hrZFcxdGVYdzFObVZpTW1NeE5DMHlPVGc0TFRRMVptVXRZV0V5TkMwNVlqa3daREkwTXpJNFpEaDhaVzR0ZFhNJTNkIiwic2NlbmFyaW8iOiJzaGFyZUxpbmsiLCJwcm9wZXJ0aWVzIjp7InByb21wdFNvdXJjZSI6Im1pY3Jvc29mdCIsImNsaWNrVGltZXN0YW1wIjoiMjAyNC0xMS0yMlQyMTo1MjoxMS4xNDZaIn0sImNoYXRUeXBlIjoid29yayIsInZlcnNpb24iOjEuMX0" TargetMode="External"/><Relationship Id="rId5" Type="http://schemas.openxmlformats.org/officeDocument/2006/relationships/hyperlink" Target="https://www.microsoft365.com/chat/entity1-d870f6cd-4aa5-4d42-9626-ab690c041429/eyJ0eXBlIjoiUGxhaW5UZXh0IiwidGV4dCI6Ik9yZ2FuaXplIHRoZSB3b3JsZCdzIG1vc3QgdmFsdWFibGUgY29tcGFuaWVzIGludG8gYSB0YWJsZS4iLCJzb3VyY2UiOiJDb3BpbG90TGFiIiwic2hvdWxkU3VibWl0IjpmYWxzZX0" TargetMode="External"/><Relationship Id="rId10" Type="http://schemas.openxmlformats.org/officeDocument/2006/relationships/hyperlink" Target="https://www.microsoft365.com/chat/entity1-d870f6cd-4aa5-4d42-9626-ab690c041429/eyJpZCI6IlRXbGpjbTl6YjJaMFZqSjhhSFIwY0hNNkx5OXpkV0p6ZEhKaGRHVXRjMlJtTFdsdWRDNXZabVpwWTJVdVkyOXRMM3hrZFcxdGVYd3lORFZtTVRBME5TMDROR05oTFRRMVlqWXRZakppWmkxbU5UQmlPRGd5TmpOaE1EaDhaVzR0ZFhNJTNkIiwic2NlbmFyaW8iOiJzaGFyZUxpbmsiLCJwcm9wZXJ0aWVzIjp7InByb21wdFNvdXJjZSI6Im1pY3Jvc29mdCIsImNsaWNrVGltZXN0YW1wIjoiMjAyNC0xMS0yMlQyMTo1MjozMS4xMzZaIn0sImNoYXRUeXBlIjoid29yayIsInZlcnNpb24iOjEuMX0" TargetMode="External"/><Relationship Id="rId4" Type="http://schemas.openxmlformats.org/officeDocument/2006/relationships/hyperlink" Target="https://www.microsoft365.com/chat/entity1-d870f6cd-4aa5-4d42-9626-ab690c041429/eyJ0eXBlIjoiUGxhaW5UZXh0IiwidGV4dCI6IldyaXRlIHNvbWUgZnVubnkgT3V0IG9mIE9mZmljZSBlbWFpbCByZXNwb25zZXMgdG8gdXNlIHdoaWxlIEknbSBvbiB2YWNhdGlvbiBmcm9tIFtEZWMgMTUtIDI3XS4gQWxzbyBpbmNsdWRlIHN0ZXBzIGZvciBob3cgdG8gc2V0IHRoaXMgaW4gT3V0bG9vay4iLCJzb3VyY2UiOiJDb3BpbG90TGFiIiwic2hvdWxkU3VibWl0IjpmYWxzZX0" TargetMode="External"/><Relationship Id="rId9" Type="http://schemas.openxmlformats.org/officeDocument/2006/relationships/hyperlink" Target="https://www.microsoft365.com/chat/entity1-d870f6cd-4aa5-4d42-9626-ab690c041429/eyJpZCI6IlRXbGpjbTl6YjJaMFZqSjhhSFIwY0hNNkx5OXpkV0p6ZEhKaGRHVXRjMlJtTFdsdWRDNXZabVpwWTJVdVkyOXRMM3hrZFcxdGVYdzJZVEJoT0dJd05pMWxNRGxrTFRRMFlqY3RZVFF5WXkxaVpqSXdOR1EwWm1ZMk1qUjhaVzR0ZFhNJTNkIiwic2NlbmFyaW8iOiJzaGFyZUxpbmsiLCJwcm9wZXJ0aWVzIjp7InByb21wdFNvdXJjZSI6Im1pY3Jvc29mdCIsImNsaWNrVGltZXN0YW1wIjoiMjAyNC0xMS0yMlQyMTo0NDo1NS42NDhaIn0sImNoYXRUeXBlIjoid29yayIsInZlcnNpb24iOjEuMX0" TargetMode="External"/><Relationship Id="rId14" Type="http://schemas.openxmlformats.org/officeDocument/2006/relationships/hyperlink" Target="https://www.microsoft365.com/chat/entity1-d870f6cd-4aa5-4d42-9626-ab690c041429/eyJpZCI6IlRXbGpjbTl6YjJaMFZqSjhhSFIwY0hNNkx5OXpkV0p6ZEhKaGRHVXRjMlJtTFdsdWRDNXZabVpwWTJVdVkyOXRMM3hrZFcxdGVYdzVaR1kzTjJJNU1TMDJNVFpoTFRReVptRXRZbUl3WWkwME9UVmhNREZqT0daaE1EWjhaVzR0ZFhNJTNkIiwic2NlbmFyaW8iOiJzaGFyZUxpbmsiLCJwcm9wZXJ0aWVzIjp7InByb21wdFNvdXJjZSI6Im1pY3Jvc29mdCIsImNsaWNrVGltZXN0YW1wIjoiMjAyNC0xMS0yMlQyMTo1Mjo0Ny4wNzhaIn0sImNoYXRUeXBlIjoid29yayIsInZlcnNpb24iOjEuMX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opilot.cloud.microsoft/en-US/prompts?" TargetMode="External"/><Relationship Id="rId2" Type="http://schemas.openxmlformats.org/officeDocument/2006/relationships/notesSlide" Target="../notesSlides/notesSlide35.xml"/><Relationship Id="rId1" Type="http://schemas.openxmlformats.org/officeDocument/2006/relationships/slideLayout" Target="../slideLayouts/slideLayout76.xml"/><Relationship Id="rId5" Type="http://schemas.openxmlformats.org/officeDocument/2006/relationships/image" Target="../media/image131.png"/><Relationship Id="rId4" Type="http://schemas.openxmlformats.org/officeDocument/2006/relationships/hyperlink" Target="https://www.linkedin.com/groups/14286334/"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hyperlink" Target="https://m365copilot.com/" TargetMode="External"/><Relationship Id="rId7"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7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hyperlink" Target="https://learn.microsoft.com/en-us/microsoft-365-copilot/extensibility/overview-graph-connector"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38.xm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emf"/><Relationship Id="rId2" Type="http://schemas.openxmlformats.org/officeDocument/2006/relationships/notesSlide" Target="../notesSlides/notesSlide41.xml"/><Relationship Id="rId1" Type="http://schemas.openxmlformats.org/officeDocument/2006/relationships/slideLayout" Target="../slideLayouts/slideLayout7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hyperlink" Target="https://m365copilot.com/" TargetMode="External"/><Relationship Id="rId2" Type="http://schemas.openxmlformats.org/officeDocument/2006/relationships/notesSlide" Target="../notesSlides/notesSlide5.xml"/><Relationship Id="rId1" Type="http://schemas.openxmlformats.org/officeDocument/2006/relationships/slideLayout" Target="../slideLayouts/slideLayout76.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techcommunity.microsoft.com/t5/copilot-for-microsoft-365/updates-to-microsoft-copilot-to-bring-enterprise-data-protection/ba-p/4217152" TargetMode="External"/><Relationship Id="rId7" Type="http://schemas.openxmlformats.org/officeDocument/2006/relationships/image" Target="../media/image92.png"/><Relationship Id="rId12"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76.xml"/><Relationship Id="rId6" Type="http://schemas.openxmlformats.org/officeDocument/2006/relationships/image" Target="../media/image91.png"/><Relationship Id="rId11" Type="http://schemas.openxmlformats.org/officeDocument/2006/relationships/image" Target="../media/image95.png"/><Relationship Id="rId5" Type="http://schemas.openxmlformats.org/officeDocument/2006/relationships/hyperlink" Target="http://copilot.cloud.microsoft/" TargetMode="External"/><Relationship Id="rId10" Type="http://schemas.openxmlformats.org/officeDocument/2006/relationships/image" Target="../media/image90.png"/><Relationship Id="rId4" Type="http://schemas.openxmlformats.org/officeDocument/2006/relationships/hyperlink" Target="http://m365copilot.com/" TargetMode="External"/><Relationship Id="rId9"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8057D-D0D1-0230-A62C-56245EF72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A37D1F-B713-D58F-329D-A3E4830B931A}"/>
              </a:ext>
            </a:extLst>
          </p:cNvPr>
          <p:cNvSpPr>
            <a:spLocks noGrp="1"/>
          </p:cNvSpPr>
          <p:nvPr>
            <p:ph type="title"/>
          </p:nvPr>
        </p:nvSpPr>
        <p:spPr>
          <a:xfrm>
            <a:off x="3258242" y="571613"/>
            <a:ext cx="5675515" cy="775504"/>
          </a:xfrm>
        </p:spPr>
        <p:txBody>
          <a:bodyPr/>
          <a:lstStyle/>
          <a:p>
            <a:pPr algn="ctr"/>
            <a:r>
              <a:rPr lang="en-US"/>
              <a:t>Mastering Microsoft 365 Copilot, Copilot Chat and Agents – 2026</a:t>
            </a:r>
            <a:br>
              <a:rPr lang="en-US"/>
            </a:br>
            <a:endParaRPr lang="en-US"/>
          </a:p>
        </p:txBody>
      </p:sp>
      <p:sp>
        <p:nvSpPr>
          <p:cNvPr id="3" name="Content Placeholder 2">
            <a:extLst>
              <a:ext uri="{FF2B5EF4-FFF2-40B4-BE49-F238E27FC236}">
                <a16:creationId xmlns:a16="http://schemas.microsoft.com/office/drawing/2014/main" id="{0DEA00B3-F4FC-4D62-57A8-08452EBBD380}"/>
              </a:ext>
            </a:extLst>
          </p:cNvPr>
          <p:cNvSpPr>
            <a:spLocks noGrp="1"/>
          </p:cNvSpPr>
          <p:nvPr>
            <p:ph sz="quarter" idx="12"/>
          </p:nvPr>
        </p:nvSpPr>
        <p:spPr>
          <a:xfrm>
            <a:off x="6271250" y="2250246"/>
            <a:ext cx="5772726" cy="2357508"/>
          </a:xfrm>
        </p:spPr>
        <p:txBody>
          <a:bodyPr/>
          <a:lstStyle/>
          <a:p>
            <a:pPr marL="0" indent="0" algn="ctr">
              <a:buNone/>
            </a:pPr>
            <a:r>
              <a:rPr lang="en-US" sz="1800" b="1"/>
              <a:t>End-User webinars</a:t>
            </a:r>
          </a:p>
          <a:p>
            <a:pPr marL="0" indent="0" algn="ctr">
              <a:buNone/>
            </a:pPr>
            <a:r>
              <a:rPr lang="en-US" sz="1800" b="1"/>
              <a:t>(Free to all MFM Customers)</a:t>
            </a:r>
          </a:p>
          <a:p>
            <a:pPr marL="0" indent="0" algn="ctr">
              <a:buNone/>
            </a:pPr>
            <a:endParaRPr lang="en-US" sz="1800" b="1"/>
          </a:p>
          <a:p>
            <a:pPr marL="0" lvl="0" indent="0" algn="ctr" defTabSz="914400">
              <a:spcBef>
                <a:spcPts val="0"/>
              </a:spcBef>
              <a:buSzTx/>
              <a:buNone/>
              <a:defRPr/>
            </a:pPr>
            <a:r>
              <a:rPr lang="en-US" sz="1800">
                <a:solidFill>
                  <a:srgbClr val="080808"/>
                </a:solidFill>
              </a:rPr>
              <a:t>Session details and registration:</a:t>
            </a:r>
          </a:p>
          <a:p>
            <a:pPr marL="0" lvl="0" indent="0" algn="ctr" defTabSz="914400">
              <a:spcBef>
                <a:spcPts val="0"/>
              </a:spcBef>
              <a:buSzTx/>
              <a:buNone/>
              <a:defRPr/>
            </a:pPr>
            <a:r>
              <a:rPr lang="en-US" sz="1800">
                <a:hlinkClick r:id="rId3"/>
              </a:rPr>
              <a:t>https://aka.ms/MasteringCopilotAndAgents2026</a:t>
            </a:r>
            <a:r>
              <a:rPr lang="en-US" sz="1800">
                <a:solidFill>
                  <a:srgbClr val="080808"/>
                </a:solidFill>
              </a:rPr>
              <a:t> </a:t>
            </a:r>
          </a:p>
          <a:p>
            <a:pPr marL="0" indent="0" algn="ctr">
              <a:buNone/>
            </a:pPr>
            <a:endParaRPr lang="en-US" sz="1800" b="1"/>
          </a:p>
        </p:txBody>
      </p:sp>
      <p:cxnSp>
        <p:nvCxnSpPr>
          <p:cNvPr id="23" name="Straight Connector 22">
            <a:extLst>
              <a:ext uri="{FF2B5EF4-FFF2-40B4-BE49-F238E27FC236}">
                <a16:creationId xmlns:a16="http://schemas.microsoft.com/office/drawing/2014/main" id="{080ECDA4-A8E1-CE7B-6625-0B294F4EAA50}"/>
              </a:ext>
            </a:extLst>
          </p:cNvPr>
          <p:cNvCxnSpPr>
            <a:cxnSpLocks/>
          </p:cNvCxnSpPr>
          <p:nvPr/>
        </p:nvCxnSpPr>
        <p:spPr>
          <a:xfrm>
            <a:off x="6095999" y="1259961"/>
            <a:ext cx="0" cy="5290887"/>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78769BF-553E-5884-8DD1-A050B7C6D8C3}"/>
              </a:ext>
            </a:extLst>
          </p:cNvPr>
          <p:cNvSpPr txBox="1"/>
          <p:nvPr/>
        </p:nvSpPr>
        <p:spPr>
          <a:xfrm>
            <a:off x="4970261" y="6550848"/>
            <a:ext cx="694440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https://aka.ms/MasteringCopilotAgents2025Content</a:t>
            </a:r>
            <a:r>
              <a:rPr kumimoji="0" lang="en-US" sz="1400" b="0" i="0" u="none" strike="noStrike" kern="1200" cap="none" spc="0" normalizeH="0" baseline="0" noProof="0">
                <a:ln>
                  <a:noFill/>
                </a:ln>
                <a:solidFill>
                  <a:srgbClr val="FFFFFF"/>
                </a:solidFill>
                <a:effectLst/>
                <a:uLnTx/>
                <a:uFillTx/>
                <a:latin typeface="Segoe UI"/>
                <a:ea typeface="+mn-ea"/>
                <a:cs typeface="+mn-cs"/>
              </a:rPr>
              <a:t> - Content will be updated here</a:t>
            </a:r>
          </a:p>
        </p:txBody>
      </p:sp>
      <p:pic>
        <p:nvPicPr>
          <p:cNvPr id="13" name="!Copilot" descr="Copilot logo">
            <a:extLst>
              <a:ext uri="{FF2B5EF4-FFF2-40B4-BE49-F238E27FC236}">
                <a16:creationId xmlns:a16="http://schemas.microsoft.com/office/drawing/2014/main" id="{E7FD22D4-6749-ACE7-E830-1C32256E6568}"/>
              </a:ext>
            </a:extLst>
          </p:cNvPr>
          <p:cNvPicPr>
            <a:picLocks noChangeAspect="1"/>
          </p:cNvPicPr>
          <p:nvPr/>
        </p:nvPicPr>
        <p:blipFill>
          <a:blip r:embed="rId5"/>
          <a:stretch>
            <a:fillRect/>
          </a:stretch>
        </p:blipFill>
        <p:spPr>
          <a:xfrm>
            <a:off x="46423" y="0"/>
            <a:ext cx="905292" cy="905291"/>
          </a:xfrm>
          <a:prstGeom prst="rect">
            <a:avLst/>
          </a:prstGeom>
          <a:noFill/>
          <a:ln>
            <a:noFill/>
            <a:headEnd type="none" w="med" len="med"/>
            <a:tailEnd type="none" w="med" len="med"/>
          </a:ln>
          <a:effectLst/>
        </p:spPr>
      </p:pic>
      <p:sp>
        <p:nvSpPr>
          <p:cNvPr id="7" name="TextBox 6">
            <a:extLst>
              <a:ext uri="{FF2B5EF4-FFF2-40B4-BE49-F238E27FC236}">
                <a16:creationId xmlns:a16="http://schemas.microsoft.com/office/drawing/2014/main" id="{53A2D380-9097-B14E-C776-A5B23FC11DD6}"/>
              </a:ext>
            </a:extLst>
          </p:cNvPr>
          <p:cNvSpPr txBox="1"/>
          <p:nvPr/>
        </p:nvSpPr>
        <p:spPr>
          <a:xfrm>
            <a:off x="148025" y="1210925"/>
            <a:ext cx="5772710" cy="5339923"/>
          </a:xfrm>
          <a:prstGeom prst="rect">
            <a:avLst/>
          </a:prstGeom>
          <a:noFill/>
        </p:spPr>
        <p:txBody>
          <a:bodyPr wrap="square">
            <a:spAutoFit/>
          </a:bodyPr>
          <a:lstStyle/>
          <a:p>
            <a:pPr marL="0" marR="0" lvl="0" indent="-173736"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Engage in six interactive sessions </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designed to help you leverage the features of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Microsoft 365 Copilot</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and develop effective prompting skills.</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Learn how to use Copilot Apps within various M365 applications</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Develop expertise in crafting prompts</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Participate in a guided demonstration on applying Copilot and Copilot Chat for everyday productivity</a:t>
            </a:r>
          </a:p>
          <a:p>
            <a:pPr marL="0" marR="0" lvl="0" indent="-173736"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endParaRPr>
          </a:p>
          <a:p>
            <a:pPr marL="0" marR="0" lvl="0" indent="-173736"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Join two practical sessions</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focused on unlocking the potential of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Microsoft 365 Copilot agents</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Explore a range of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built-in agents</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such as Facilitator, Interpreter, and Coaches, and discover how to use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Agent Builder</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in Microsoft 365 Copilot and SharePoint Online to create customized agents for your organization</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Gain insights into the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Researcher</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and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Analyst</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agents, understanding how they provide executive-level research and actionable insights by analyzing your work data and online sources</a:t>
            </a:r>
          </a:p>
          <a:p>
            <a:pPr marL="0" marR="0" lvl="0" indent="-173736"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endParaRPr>
          </a:p>
          <a:p>
            <a:pPr marL="0" marR="0" lvl="0" indent="-173736"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Participate in two hands-on sessions</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centered around the Microsoft 365 applications you use daily.</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Learn to create documents, presentations, and spreadsheets with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Word, PowerPoint, and Excel Agents - </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from drafting and designing to data integration, explore how these agents help you work more efficiently</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Experience working collaboratively with Copilot in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Copilot </a:t>
            </a:r>
            <a:r>
              <a:rPr kumimoji="0" lang="en-US" sz="1100" b="1" i="0" u="none" strike="noStrike" kern="1200" cap="none" spc="0" normalizeH="0" baseline="0" noProof="0" err="1">
                <a:ln>
                  <a:noFill/>
                </a:ln>
                <a:solidFill>
                  <a:srgbClr val="444444"/>
                </a:solidFill>
                <a:effectLst/>
                <a:uLnTx/>
                <a:uFillTx/>
                <a:latin typeface="Segoe UI" panose="020B0502040204020203" pitchFamily="34" charset="0"/>
                <a:ea typeface="+mn-ea"/>
                <a:cs typeface="+mn-cs"/>
              </a:rPr>
              <a:t>Cowork</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where you can co-create, co-edit, and co-think with AI to address real tasks, transforming Copilot from a tool into a partner</a:t>
            </a:r>
          </a:p>
          <a:p>
            <a:pPr marL="0" marR="0" lvl="0" indent="-173736"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endParaRPr>
          </a:p>
          <a:p>
            <a:pPr marL="0" marR="0" lvl="0" indent="-173736"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Attend a multi-session training</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series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focused on</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designing and managing AI agents with </a:t>
            </a:r>
            <a:r>
              <a:rPr kumimoji="0" lang="en-US" sz="1100" b="1" i="0" u="none" strike="noStrike" kern="1200" cap="none" spc="0" normalizeH="0" baseline="0" noProof="0">
                <a:ln>
                  <a:noFill/>
                </a:ln>
                <a:solidFill>
                  <a:srgbClr val="444444"/>
                </a:solidFill>
                <a:effectLst/>
                <a:uLnTx/>
                <a:uFillTx/>
                <a:latin typeface="Segoe UI" panose="020B0502040204020203" pitchFamily="34" charset="0"/>
                <a:ea typeface="+mn-ea"/>
                <a:cs typeface="+mn-cs"/>
              </a:rPr>
              <a:t>Microsoft Copilot Studio</a:t>
            </a: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 Over five sessions, you will cover:</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An overview of Copilot Studio and its role within the Microsoft AI platform</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Techniques for writing effective agent instructions and prompts</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Understanding generative orchestration for coordinating AI, tools, and data</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44444"/>
                </a:solidFill>
                <a:effectLst/>
                <a:uLnTx/>
                <a:uFillTx/>
                <a:latin typeface="Segoe UI" panose="020B0502040204020203" pitchFamily="34" charset="0"/>
                <a:ea typeface="+mn-ea"/>
                <a:cs typeface="+mn-cs"/>
              </a:rPr>
              <a:t>Best practices for building and managing autonomous agents at scale</a:t>
            </a:r>
            <a:endParaRPr kumimoji="0" lang="en-US" sz="1100" b="0" i="0" u="none" strike="noStrike" kern="1200" cap="none" spc="0" normalizeH="0" baseline="0" noProof="0">
              <a:ln>
                <a:noFill/>
              </a:ln>
              <a:solidFill>
                <a:srgbClr val="444444"/>
              </a:solidFill>
              <a:effectLst/>
              <a:uLnTx/>
              <a:uFillTx/>
              <a:latin typeface="Segoe UI"/>
              <a:ea typeface="Calibri"/>
              <a:cs typeface="Calibri"/>
            </a:endParaRPr>
          </a:p>
        </p:txBody>
      </p:sp>
    </p:spTree>
    <p:extLst>
      <p:ext uri="{BB962C8B-B14F-4D97-AF65-F5344CB8AC3E}">
        <p14:creationId xmlns:p14="http://schemas.microsoft.com/office/powerpoint/2010/main" val="21393161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A492C-74BA-572E-FF71-6F80DD421D6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860781-B29E-846E-EAD3-3059C1C6F133}"/>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itle 1">
            <a:extLst>
              <a:ext uri="{FF2B5EF4-FFF2-40B4-BE49-F238E27FC236}">
                <a16:creationId xmlns:a16="http://schemas.microsoft.com/office/drawing/2014/main" id="{2C4E8B34-640B-BBC4-3C37-4AA9E1522250}"/>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Sign in with your work account (new UI)</a:t>
            </a:r>
          </a:p>
        </p:txBody>
      </p:sp>
      <p:sp>
        <p:nvSpPr>
          <p:cNvPr id="3" name="Oval 2">
            <a:extLst>
              <a:ext uri="{FF2B5EF4-FFF2-40B4-BE49-F238E27FC236}">
                <a16:creationId xmlns:a16="http://schemas.microsoft.com/office/drawing/2014/main" id="{A849ECCA-018F-D2F7-E010-F09C9B022C88}"/>
              </a:ext>
              <a:ext uri="{C183D7F6-B498-43B3-948B-1728B52AA6E4}">
                <adec:decorative xmlns:adec="http://schemas.microsoft.com/office/drawing/2017/decorative" val="0"/>
              </a:ext>
            </a:extLst>
          </p:cNvPr>
          <p:cNvSpPr>
            <a:spLocks noChangeAspect="1"/>
          </p:cNvSpPr>
          <p:nvPr/>
        </p:nvSpPr>
        <p:spPr>
          <a:xfrm>
            <a:off x="743544" y="196716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1</a:t>
            </a:r>
          </a:p>
        </p:txBody>
      </p:sp>
      <p:sp>
        <p:nvSpPr>
          <p:cNvPr id="4" name="TextBox 3">
            <a:extLst>
              <a:ext uri="{FF2B5EF4-FFF2-40B4-BE49-F238E27FC236}">
                <a16:creationId xmlns:a16="http://schemas.microsoft.com/office/drawing/2014/main" id="{BFEE3C01-BDC9-B83E-C290-FF4631C69A54}"/>
              </a:ext>
            </a:extLst>
          </p:cNvPr>
          <p:cNvSpPr txBox="1"/>
          <p:nvPr/>
        </p:nvSpPr>
        <p:spPr>
          <a:xfrm>
            <a:off x="1140037" y="1967163"/>
            <a:ext cx="4068831"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Navigate to </a:t>
            </a:r>
            <a:r>
              <a:rPr kumimoji="0" lang="en-US" sz="1600" b="0" i="0" u="none" strike="noStrike" kern="1200" cap="none" spc="0" normalizeH="0" baseline="0" noProof="0">
                <a:ln>
                  <a:noFill/>
                </a:ln>
                <a:solidFill>
                  <a:srgbClr val="2253E5"/>
                </a:solidFill>
                <a:effectLst/>
                <a:uLnTx/>
                <a:uFillTx/>
                <a:latin typeface="Segoe UI" panose="020B0502040204020203" pitchFamily="34" charset="0"/>
                <a:ea typeface="+mn-ea"/>
                <a:cs typeface="Segoe UI"/>
                <a:hlinkClick r:id="rId3"/>
              </a:rPr>
              <a:t>M365Copilot.com</a:t>
            </a:r>
            <a:r>
              <a:rPr kumimoji="0" lang="en-US" sz="1600" b="0" i="0" u="none" strike="noStrike" kern="1200" cap="none" spc="0" normalizeH="0" baseline="0" noProof="0">
                <a:ln>
                  <a:noFill/>
                </a:ln>
                <a:solidFill>
                  <a:srgbClr val="2253E5"/>
                </a:solidFill>
                <a:effectLst/>
                <a:uLnTx/>
                <a:uFillTx/>
                <a:latin typeface="Segoe UI" panose="020B0502040204020203" pitchFamily="34" charset="0"/>
                <a:ea typeface="+mn-ea"/>
                <a:cs typeface="Segoe UI"/>
              </a:rPr>
              <a:t> </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on your preferred browser on your device to get to Copilot Chat. </a:t>
            </a:r>
          </a:p>
        </p:txBody>
      </p:sp>
      <p:sp>
        <p:nvSpPr>
          <p:cNvPr id="5" name="Oval 4">
            <a:extLst>
              <a:ext uri="{FF2B5EF4-FFF2-40B4-BE49-F238E27FC236}">
                <a16:creationId xmlns:a16="http://schemas.microsoft.com/office/drawing/2014/main" id="{64572311-5F49-4677-FDE7-175BA47EF650}"/>
              </a:ext>
              <a:ext uri="{C183D7F6-B498-43B3-948B-1728B52AA6E4}">
                <adec:decorative xmlns:adec="http://schemas.microsoft.com/office/drawing/2017/decorative" val="0"/>
              </a:ext>
            </a:extLst>
          </p:cNvPr>
          <p:cNvSpPr>
            <a:spLocks noChangeAspect="1"/>
          </p:cNvSpPr>
          <p:nvPr/>
        </p:nvSpPr>
        <p:spPr>
          <a:xfrm>
            <a:off x="743544" y="3021146"/>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2</a:t>
            </a:r>
          </a:p>
        </p:txBody>
      </p:sp>
      <p:sp>
        <p:nvSpPr>
          <p:cNvPr id="7" name="TextBox 6">
            <a:extLst>
              <a:ext uri="{FF2B5EF4-FFF2-40B4-BE49-F238E27FC236}">
                <a16:creationId xmlns:a16="http://schemas.microsoft.com/office/drawing/2014/main" id="{3E879114-8690-5D56-C1C5-19A12669741D}"/>
              </a:ext>
            </a:extLst>
          </p:cNvPr>
          <p:cNvSpPr txBox="1"/>
          <p:nvPr/>
        </p:nvSpPr>
        <p:spPr>
          <a:xfrm>
            <a:off x="1157896" y="3042545"/>
            <a:ext cx="4068831" cy="172354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Ensure you’re signed in with your work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You will know you are successfully signed in to Copilot Chat when you see the green shield icon      next to </a:t>
            </a:r>
            <a:r>
              <a:rPr lang="en-US" sz="1600">
                <a:gradFill>
                  <a:gsLst>
                    <a:gs pos="2917">
                      <a:srgbClr val="000000"/>
                    </a:gs>
                    <a:gs pos="30000">
                      <a:srgbClr val="000000"/>
                    </a:gs>
                  </a:gsLst>
                  <a:lin ang="5400000" scaled="0"/>
                </a:gradFill>
                <a:latin typeface="Segoe UI "/>
                <a:cs typeface="Segoe UI"/>
              </a:rPr>
              <a:t>n</a:t>
            </a:r>
            <a:r>
              <a:rPr kumimoji="0" lang="en-US" sz="1600"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ew</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chat</a:t>
            </a:r>
            <a:r>
              <a:rPr lang="en-US" sz="1600">
                <a:gradFill>
                  <a:gsLst>
                    <a:gs pos="2917">
                      <a:srgbClr val="000000"/>
                    </a:gs>
                    <a:gs pos="30000">
                      <a:srgbClr val="000000"/>
                    </a:gs>
                  </a:gsLst>
                  <a:lin ang="5400000" scaled="0"/>
                </a:gradFill>
                <a:latin typeface="Segoe UI "/>
                <a:cs typeface="Segoe UI"/>
              </a:rPr>
              <a:t> </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icon at the top of the page. </a:t>
            </a:r>
          </a:p>
        </p:txBody>
      </p:sp>
      <p:pic>
        <p:nvPicPr>
          <p:cNvPr id="8" name="Graphic 7">
            <a:extLst>
              <a:ext uri="{FF2B5EF4-FFF2-40B4-BE49-F238E27FC236}">
                <a16:creationId xmlns:a16="http://schemas.microsoft.com/office/drawing/2014/main" id="{35EAB8E0-8007-7ACF-65BD-E0B297D31A66}"/>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811" y="5560617"/>
            <a:ext cx="396169" cy="396169"/>
          </a:xfrm>
          <a:prstGeom prst="rect">
            <a:avLst/>
          </a:prstGeom>
        </p:spPr>
      </p:pic>
      <p:sp>
        <p:nvSpPr>
          <p:cNvPr id="9" name="TextBox 8">
            <a:extLst>
              <a:ext uri="{FF2B5EF4-FFF2-40B4-BE49-F238E27FC236}">
                <a16:creationId xmlns:a16="http://schemas.microsoft.com/office/drawing/2014/main" id="{27D63FA0-B5A0-B5B6-8704-9594B878EA28}"/>
              </a:ext>
            </a:extLst>
          </p:cNvPr>
          <p:cNvSpPr txBox="1"/>
          <p:nvPr/>
        </p:nvSpPr>
        <p:spPr>
          <a:xfrm>
            <a:off x="1375589" y="5587454"/>
            <a:ext cx="9663252" cy="369332"/>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If you are not signed in with your work account, Enterprise </a:t>
            </a:r>
            <a:r>
              <a:rPr lang="en-US" sz="1765">
                <a:gradFill>
                  <a:gsLst>
                    <a:gs pos="2917">
                      <a:srgbClr val="000000"/>
                    </a:gs>
                    <a:gs pos="30000">
                      <a:srgbClr val="000000"/>
                    </a:gs>
                  </a:gsLst>
                  <a:lin ang="5400000" scaled="0"/>
                </a:gradFill>
                <a:latin typeface="Segoe UI "/>
                <a:cs typeface="Segoe UI"/>
              </a:rPr>
              <a:t>D</a:t>
            </a:r>
            <a:r>
              <a:rPr kumimoji="0" lang="en-US" sz="1765"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ata</a:t>
            </a:r>
            <a:r>
              <a:rPr kumimoji="0" lang="en-US" sz="1765"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a:t>
            </a:r>
            <a:r>
              <a:rPr lang="en-US" sz="1765">
                <a:gradFill>
                  <a:gsLst>
                    <a:gs pos="2917">
                      <a:srgbClr val="000000"/>
                    </a:gs>
                    <a:gs pos="30000">
                      <a:srgbClr val="000000"/>
                    </a:gs>
                  </a:gsLst>
                  <a:lin ang="5400000" scaled="0"/>
                </a:gradFill>
                <a:latin typeface="Segoe UI "/>
                <a:cs typeface="Segoe UI"/>
              </a:rPr>
              <a:t>P</a:t>
            </a:r>
            <a:r>
              <a:rPr kumimoji="0" lang="en-US" sz="1765"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rotection</a:t>
            </a:r>
            <a:r>
              <a:rPr kumimoji="0" lang="en-US" sz="1765"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does not apply.</a:t>
            </a:r>
          </a:p>
        </p:txBody>
      </p:sp>
      <p:pic>
        <p:nvPicPr>
          <p:cNvPr id="18" name="Picture 17">
            <a:extLst>
              <a:ext uri="{FF2B5EF4-FFF2-40B4-BE49-F238E27FC236}">
                <a16:creationId xmlns:a16="http://schemas.microsoft.com/office/drawing/2014/main" id="{6E8A6B14-605B-784F-F477-2DCC8219185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2168661" y="4287529"/>
            <a:ext cx="207895" cy="226239"/>
          </a:xfrm>
          <a:prstGeom prst="rect">
            <a:avLst/>
          </a:prstGeom>
          <a:ln w="38100">
            <a:noFill/>
          </a:ln>
        </p:spPr>
      </p:pic>
      <p:pic>
        <p:nvPicPr>
          <p:cNvPr id="11" name="Picture 10">
            <a:extLst>
              <a:ext uri="{FF2B5EF4-FFF2-40B4-BE49-F238E27FC236}">
                <a16:creationId xmlns:a16="http://schemas.microsoft.com/office/drawing/2014/main" id="{4E463904-6ACA-F20E-3AE4-5588051B00B7}"/>
              </a:ext>
            </a:extLst>
          </p:cNvPr>
          <p:cNvPicPr>
            <a:picLocks noChangeAspect="1"/>
          </p:cNvPicPr>
          <p:nvPr/>
        </p:nvPicPr>
        <p:blipFill>
          <a:blip r:embed="rId6"/>
          <a:stretch>
            <a:fillRect/>
          </a:stretch>
        </p:blipFill>
        <p:spPr>
          <a:xfrm>
            <a:off x="5384328" y="2004594"/>
            <a:ext cx="5486279" cy="3428924"/>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grpSp>
        <p:nvGrpSpPr>
          <p:cNvPr id="22" name="Group 21">
            <a:extLst>
              <a:ext uri="{FF2B5EF4-FFF2-40B4-BE49-F238E27FC236}">
                <a16:creationId xmlns:a16="http://schemas.microsoft.com/office/drawing/2014/main" id="{88BE3749-A82A-3778-EDD1-2B636C0C97ED}"/>
              </a:ext>
            </a:extLst>
          </p:cNvPr>
          <p:cNvGrpSpPr/>
          <p:nvPr/>
        </p:nvGrpSpPr>
        <p:grpSpPr>
          <a:xfrm>
            <a:off x="5069697" y="1586337"/>
            <a:ext cx="5394653" cy="721898"/>
            <a:chOff x="5069697" y="1586337"/>
            <a:chExt cx="5394653" cy="721898"/>
          </a:xfrm>
        </p:grpSpPr>
        <p:pic>
          <p:nvPicPr>
            <p:cNvPr id="12" name="Picture 11" descr="A screenshot of a computer  Description automatically generated">
              <a:extLst>
                <a:ext uri="{FF2B5EF4-FFF2-40B4-BE49-F238E27FC236}">
                  <a16:creationId xmlns:a16="http://schemas.microsoft.com/office/drawing/2014/main" id="{A1965340-1AAB-0E81-0D70-C5A9C85EDC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0008" y="1586337"/>
              <a:ext cx="2743200" cy="721898"/>
            </a:xfrm>
            <a:prstGeom prst="rect">
              <a:avLst/>
            </a:prstGeom>
            <a:ln w="28575">
              <a:noFill/>
            </a:ln>
          </p:spPr>
        </p:pic>
        <p:sp>
          <p:nvSpPr>
            <p:cNvPr id="14" name="Rectangle 13">
              <a:extLst>
                <a:ext uri="{FF2B5EF4-FFF2-40B4-BE49-F238E27FC236}">
                  <a16:creationId xmlns:a16="http://schemas.microsoft.com/office/drawing/2014/main" id="{6D19D579-2E14-AB7C-FA60-5F21EB8C770C}"/>
                </a:ext>
              </a:extLst>
            </p:cNvPr>
            <p:cNvSpPr/>
            <p:nvPr/>
          </p:nvSpPr>
          <p:spPr>
            <a:xfrm>
              <a:off x="5997474" y="1952753"/>
              <a:ext cx="1020417" cy="109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6F0E1227-E5B5-B9AB-6C0E-D49FF762F0C7}"/>
                </a:ext>
              </a:extLst>
            </p:cNvPr>
            <p:cNvSpPr txBox="1"/>
            <p:nvPr/>
          </p:nvSpPr>
          <p:spPr>
            <a:xfrm>
              <a:off x="5887092" y="1899472"/>
              <a:ext cx="1966116" cy="21544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lumMod val="65000"/>
                      <a:lumOff val="35000"/>
                    </a:srgbClr>
                  </a:solidFill>
                  <a:effectLst/>
                  <a:uLnTx/>
                  <a:uFillTx/>
                  <a:latin typeface="Segoe Sans Display"/>
                  <a:ea typeface="+mn-ea"/>
                  <a:cs typeface="+mn-cs"/>
                </a:rPr>
                <a:t>https://M365Copilot.com</a:t>
              </a:r>
            </a:p>
          </p:txBody>
        </p:sp>
        <p:pic>
          <p:nvPicPr>
            <p:cNvPr id="16" name="Picture 15" descr="A screenshot of a computer  Description automatically generated">
              <a:extLst>
                <a:ext uri="{FF2B5EF4-FFF2-40B4-BE49-F238E27FC236}">
                  <a16:creationId xmlns:a16="http://schemas.microsoft.com/office/drawing/2014/main" id="{510D5ECF-384B-4332-371B-76EE1A0056BB}"/>
                </a:ext>
              </a:extLst>
            </p:cNvPr>
            <p:cNvPicPr>
              <a:picLocks noChangeAspect="1"/>
            </p:cNvPicPr>
            <p:nvPr/>
          </p:nvPicPr>
          <p:blipFill>
            <a:blip r:embed="rId5">
              <a:extLst>
                <a:ext uri="{28A0092B-C50C-407E-A947-70E740481C1C}">
                  <a14:useLocalDpi xmlns:a14="http://schemas.microsoft.com/office/drawing/2010/main" val="0"/>
                </a:ext>
              </a:extLst>
            </a:blip>
            <a:srcRect l="74069" t="14650" r="24537" b="82777"/>
            <a:stretch/>
          </p:blipFill>
          <p:spPr>
            <a:xfrm>
              <a:off x="10085859" y="1798651"/>
              <a:ext cx="378491" cy="411887"/>
            </a:xfrm>
            <a:prstGeom prst="rect">
              <a:avLst/>
            </a:prstGeom>
            <a:ln w="38100">
              <a:solidFill>
                <a:srgbClr val="3579CF"/>
              </a:solidFill>
            </a:ln>
          </p:spPr>
        </p:pic>
        <p:sp>
          <p:nvSpPr>
            <p:cNvPr id="17" name="Oval 16">
              <a:extLst>
                <a:ext uri="{FF2B5EF4-FFF2-40B4-BE49-F238E27FC236}">
                  <a16:creationId xmlns:a16="http://schemas.microsoft.com/office/drawing/2014/main" id="{DE4A3218-3CCB-13C8-7624-07060711AAF2}"/>
                </a:ext>
              </a:extLst>
            </p:cNvPr>
            <p:cNvSpPr>
              <a:spLocks noChangeAspect="1"/>
            </p:cNvSpPr>
            <p:nvPr/>
          </p:nvSpPr>
          <p:spPr>
            <a:xfrm>
              <a:off x="9885066" y="1601286"/>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2</a:t>
              </a:r>
            </a:p>
          </p:txBody>
        </p:sp>
        <p:sp>
          <p:nvSpPr>
            <p:cNvPr id="13" name="Oval 12">
              <a:extLst>
                <a:ext uri="{FF2B5EF4-FFF2-40B4-BE49-F238E27FC236}">
                  <a16:creationId xmlns:a16="http://schemas.microsoft.com/office/drawing/2014/main" id="{D22D4C44-F9C9-0202-2D83-9153FC303C77}"/>
                </a:ext>
                <a:ext uri="{C183D7F6-B498-43B3-948B-1728B52AA6E4}">
                  <adec:decorative xmlns:adec="http://schemas.microsoft.com/office/drawing/2017/decorative" val="1"/>
                </a:ext>
              </a:extLst>
            </p:cNvPr>
            <p:cNvSpPr>
              <a:spLocks noChangeAspect="1"/>
            </p:cNvSpPr>
            <p:nvPr/>
          </p:nvSpPr>
          <p:spPr>
            <a:xfrm>
              <a:off x="5069697" y="1744689"/>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1</a:t>
              </a:r>
            </a:p>
          </p:txBody>
        </p:sp>
      </p:grpSp>
    </p:spTree>
    <p:extLst>
      <p:ext uri="{BB962C8B-B14F-4D97-AF65-F5344CB8AC3E}">
        <p14:creationId xmlns:p14="http://schemas.microsoft.com/office/powerpoint/2010/main" val="273652591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3649D-BA8D-968D-C7B3-E9648C1D867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B8D36C2-26F3-46EF-39E6-179492260020}"/>
              </a:ext>
              <a:ext uri="{C183D7F6-B498-43B3-948B-1728B52AA6E4}">
                <adec:decorative xmlns:adec="http://schemas.microsoft.com/office/drawing/2017/decorative" val="1"/>
              </a:ext>
            </a:extLst>
          </p:cNvPr>
          <p:cNvSpPr/>
          <p:nvPr/>
        </p:nvSpPr>
        <p:spPr bwMode="auto">
          <a:xfrm>
            <a:off x="447527" y="1615617"/>
            <a:ext cx="11296945" cy="5065677"/>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Picture 23">
            <a:extLst>
              <a:ext uri="{FF2B5EF4-FFF2-40B4-BE49-F238E27FC236}">
                <a16:creationId xmlns:a16="http://schemas.microsoft.com/office/drawing/2014/main" id="{9137C9A2-9077-4FDC-4A20-151D60687DC1}"/>
              </a:ext>
            </a:extLst>
          </p:cNvPr>
          <p:cNvPicPr>
            <a:picLocks noChangeAspect="1"/>
          </p:cNvPicPr>
          <p:nvPr/>
        </p:nvPicPr>
        <p:blipFill>
          <a:blip r:embed="rId3"/>
          <a:stretch>
            <a:fillRect/>
          </a:stretch>
        </p:blipFill>
        <p:spPr>
          <a:xfrm>
            <a:off x="2506553" y="2082187"/>
            <a:ext cx="5855566" cy="3659728"/>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sp>
        <p:nvSpPr>
          <p:cNvPr id="8" name="Title 1">
            <a:extLst>
              <a:ext uri="{FF2B5EF4-FFF2-40B4-BE49-F238E27FC236}">
                <a16:creationId xmlns:a16="http://schemas.microsoft.com/office/drawing/2014/main" id="{F42BAD46-59EC-D5A5-22B3-21664F7BBE14}"/>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rPr>
              <a:t>Get to know Copilot Chat (new UI)</a:t>
            </a:r>
            <a:endPar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5" name="TextBox 4">
            <a:extLst>
              <a:ext uri="{FF2B5EF4-FFF2-40B4-BE49-F238E27FC236}">
                <a16:creationId xmlns:a16="http://schemas.microsoft.com/office/drawing/2014/main" id="{6C22C86C-929E-6AE8-EEF6-BD9D32F9893A}"/>
              </a:ext>
            </a:extLst>
          </p:cNvPr>
          <p:cNvSpPr txBox="1"/>
          <p:nvPr/>
        </p:nvSpPr>
        <p:spPr>
          <a:xfrm>
            <a:off x="477422" y="1033625"/>
            <a:ext cx="4188188" cy="40011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at</a:t>
            </a:r>
          </a:p>
        </p:txBody>
      </p:sp>
      <p:sp>
        <p:nvSpPr>
          <p:cNvPr id="4" name="TextBox 3">
            <a:extLst>
              <a:ext uri="{FF2B5EF4-FFF2-40B4-BE49-F238E27FC236}">
                <a16:creationId xmlns:a16="http://schemas.microsoft.com/office/drawing/2014/main" id="{CE52AEC9-7751-AFCE-7F86-4917E57FC29F}"/>
              </a:ext>
            </a:extLst>
          </p:cNvPr>
          <p:cNvSpPr txBox="1"/>
          <p:nvPr/>
        </p:nvSpPr>
        <p:spPr>
          <a:xfrm>
            <a:off x="967715" y="1707494"/>
            <a:ext cx="10367192" cy="24622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Here is a visual tour of Copilot Chat: </a:t>
            </a:r>
          </a:p>
        </p:txBody>
      </p:sp>
      <p:sp>
        <p:nvSpPr>
          <p:cNvPr id="14" name="TextBox 13">
            <a:extLst>
              <a:ext uri="{FF2B5EF4-FFF2-40B4-BE49-F238E27FC236}">
                <a16:creationId xmlns:a16="http://schemas.microsoft.com/office/drawing/2014/main" id="{E81ABC9C-505D-CEC5-0C9A-154FBCD7B065}"/>
              </a:ext>
            </a:extLst>
          </p:cNvPr>
          <p:cNvSpPr txBox="1"/>
          <p:nvPr/>
        </p:nvSpPr>
        <p:spPr>
          <a:xfrm>
            <a:off x="8543926" y="1697965"/>
            <a:ext cx="2344314"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Start a new chat button</a:t>
            </a:r>
          </a:p>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Clear your past chat and start a new conversation.</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sp>
        <p:nvSpPr>
          <p:cNvPr id="26" name="TextBox 25">
            <a:extLst>
              <a:ext uri="{FF2B5EF4-FFF2-40B4-BE49-F238E27FC236}">
                <a16:creationId xmlns:a16="http://schemas.microsoft.com/office/drawing/2014/main" id="{8E4B225B-3CD9-CD4B-BDE4-7A6D4BE78121}"/>
              </a:ext>
            </a:extLst>
          </p:cNvPr>
          <p:cNvSpPr txBox="1"/>
          <p:nvPr/>
        </p:nvSpPr>
        <p:spPr>
          <a:xfrm>
            <a:off x="600562" y="2250114"/>
            <a:ext cx="1313612"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Agents</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lang="en-US" sz="1200">
                <a:gradFill>
                  <a:gsLst>
                    <a:gs pos="2917">
                      <a:srgbClr val="000000"/>
                    </a:gs>
                    <a:gs pos="30000">
                      <a:srgbClr val="000000"/>
                    </a:gs>
                  </a:gsLst>
                  <a:lin ang="5400000" scaled="0"/>
                </a:gradFill>
                <a:latin typeface="Segoe UI "/>
                <a:cs typeface="Segoe UI"/>
              </a:rPr>
              <a:t>Open agent store, u</a:t>
            </a: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se existing agents or create new ones.</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21" name="TextBox 20">
            <a:extLst>
              <a:ext uri="{FF2B5EF4-FFF2-40B4-BE49-F238E27FC236}">
                <a16:creationId xmlns:a16="http://schemas.microsoft.com/office/drawing/2014/main" id="{153CAD11-C6B7-5871-D29B-0C4324578508}"/>
              </a:ext>
            </a:extLst>
          </p:cNvPr>
          <p:cNvSpPr txBox="1"/>
          <p:nvPr/>
        </p:nvSpPr>
        <p:spPr>
          <a:xfrm>
            <a:off x="600562" y="3304604"/>
            <a:ext cx="1386217"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Recent chats</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Return to a previous chat to continue the conversation</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7" name="TextBox 6">
            <a:extLst>
              <a:ext uri="{FF2B5EF4-FFF2-40B4-BE49-F238E27FC236}">
                <a16:creationId xmlns:a16="http://schemas.microsoft.com/office/drawing/2014/main" id="{A05316D3-8E97-927B-11F2-E083E08BE46E}"/>
              </a:ext>
            </a:extLst>
          </p:cNvPr>
          <p:cNvSpPr txBox="1"/>
          <p:nvPr/>
        </p:nvSpPr>
        <p:spPr>
          <a:xfrm>
            <a:off x="6059809" y="5826006"/>
            <a:ext cx="1669989"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Suggested prompts</a:t>
            </a:r>
            <a:b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If you’re not sure what to ask, try or modify a sample prompt!</a:t>
            </a:r>
          </a:p>
        </p:txBody>
      </p:sp>
      <p:sp>
        <p:nvSpPr>
          <p:cNvPr id="6" name="TextBox 5">
            <a:extLst>
              <a:ext uri="{FF2B5EF4-FFF2-40B4-BE49-F238E27FC236}">
                <a16:creationId xmlns:a16="http://schemas.microsoft.com/office/drawing/2014/main" id="{9A48938B-D08C-951B-2BE1-F6BCA0CA24A0}"/>
              </a:ext>
            </a:extLst>
          </p:cNvPr>
          <p:cNvSpPr txBox="1"/>
          <p:nvPr/>
        </p:nvSpPr>
        <p:spPr>
          <a:xfrm>
            <a:off x="600562" y="4350288"/>
            <a:ext cx="1593737"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Prompt box</a:t>
            </a:r>
          </a:p>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your conversation here.</a:t>
            </a:r>
          </a:p>
        </p:txBody>
      </p:sp>
      <p:grpSp>
        <p:nvGrpSpPr>
          <p:cNvPr id="9" name="Group 8">
            <a:extLst>
              <a:ext uri="{FF2B5EF4-FFF2-40B4-BE49-F238E27FC236}">
                <a16:creationId xmlns:a16="http://schemas.microsoft.com/office/drawing/2014/main" id="{352C8173-5F9C-CBAA-E948-B60AC176FD91}"/>
              </a:ext>
              <a:ext uri="{C183D7F6-B498-43B3-948B-1728B52AA6E4}">
                <adec:decorative xmlns:adec="http://schemas.microsoft.com/office/drawing/2017/decorative" val="1"/>
              </a:ext>
            </a:extLst>
          </p:cNvPr>
          <p:cNvGrpSpPr/>
          <p:nvPr/>
        </p:nvGrpSpPr>
        <p:grpSpPr>
          <a:xfrm>
            <a:off x="1528445" y="1052675"/>
            <a:ext cx="2383421" cy="365760"/>
            <a:chOff x="2592438" y="1052675"/>
            <a:chExt cx="2383421" cy="365760"/>
          </a:xfrm>
        </p:grpSpPr>
        <p:sp>
          <p:nvSpPr>
            <p:cNvPr id="10" name="TextBox 9">
              <a:extLst>
                <a:ext uri="{FF2B5EF4-FFF2-40B4-BE49-F238E27FC236}">
                  <a16:creationId xmlns:a16="http://schemas.microsoft.com/office/drawing/2014/main" id="{28469F01-C6EC-049D-562D-A7AA36585474}"/>
                </a:ext>
              </a:extLst>
            </p:cNvPr>
            <p:cNvSpPr txBox="1"/>
            <p:nvPr/>
          </p:nvSpPr>
          <p:spPr>
            <a:xfrm>
              <a:off x="2592438" y="1052675"/>
              <a:ext cx="2383421" cy="365760"/>
            </a:xfrm>
            <a:prstGeom prst="roundRect">
              <a:avLst>
                <a:gd name="adj" fmla="val 19873"/>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algn="ctr">
                <a:defRPr sz="1400">
                  <a:solidFill>
                    <a:prstClr val="white"/>
                  </a:solidFill>
                  <a:latin typeface="Segoe UI semibold(Body)"/>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11" name="TextBox 10">
              <a:extLst>
                <a:ext uri="{FF2B5EF4-FFF2-40B4-BE49-F238E27FC236}">
                  <a16:creationId xmlns:a16="http://schemas.microsoft.com/office/drawing/2014/main" id="{E436CC88-5EAA-807D-356B-BA3DBBA8ED4B}"/>
                </a:ext>
              </a:extLst>
            </p:cNvPr>
            <p:cNvSpPr txBox="1"/>
            <p:nvPr/>
          </p:nvSpPr>
          <p:spPr>
            <a:xfrm>
              <a:off x="2703061" y="1102854"/>
              <a:ext cx="2162175" cy="246221"/>
            </a:xfrm>
            <a:prstGeom prst="rect">
              <a:avLst/>
            </a:prstGeom>
            <a:noFill/>
            <a:ln>
              <a:noFill/>
            </a:ln>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a:hlinkClick r:id="rId4">
                    <a:extLst>
                      <a:ext uri="{A12FA001-AC4F-418D-AE19-62706E023703}">
                        <ahyp:hlinkClr xmlns:ahyp="http://schemas.microsoft.com/office/drawing/2018/hyperlinkcolor" val="tx"/>
                      </a:ext>
                    </a:extLst>
                  </a:hlinkClick>
                </a:rPr>
                <a:t>M365Copilot.com</a:t>
              </a:r>
              <a:endParaRPr kumimoji="0" lang="en-IN" sz="1600" b="0" i="0" u="none" strike="noStrike" kern="1200" cap="none" spc="0" normalizeH="0" baseline="0" noProof="0">
                <a:ln>
                  <a:noFill/>
                </a:ln>
                <a:solidFill>
                  <a:srgbClr val="FFFFFF"/>
                </a:solidFill>
                <a:effectLst/>
                <a:uLnTx/>
                <a:uFillTx/>
                <a:latin typeface="Segoe UI semibold(Body)"/>
                <a:ea typeface="+mn-ea"/>
                <a:cs typeface="+mn-cs"/>
              </a:endParaRPr>
            </a:p>
          </p:txBody>
        </p:sp>
      </p:grpSp>
      <p:sp>
        <p:nvSpPr>
          <p:cNvPr id="13" name="Oval 12">
            <a:extLst>
              <a:ext uri="{FF2B5EF4-FFF2-40B4-BE49-F238E27FC236}">
                <a16:creationId xmlns:a16="http://schemas.microsoft.com/office/drawing/2014/main" id="{ABCC9AAA-EEE9-17FF-A874-554BCE2C4A35}"/>
              </a:ext>
              <a:ext uri="{C183D7F6-B498-43B3-948B-1728B52AA6E4}">
                <adec:decorative xmlns:adec="http://schemas.microsoft.com/office/drawing/2017/decorative" val="1"/>
              </a:ext>
            </a:extLst>
          </p:cNvPr>
          <p:cNvSpPr/>
          <p:nvPr/>
        </p:nvSpPr>
        <p:spPr>
          <a:xfrm>
            <a:off x="1148564" y="2308561"/>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15" name="Connector: Elbow 14">
            <a:extLst>
              <a:ext uri="{FF2B5EF4-FFF2-40B4-BE49-F238E27FC236}">
                <a16:creationId xmlns:a16="http://schemas.microsoft.com/office/drawing/2014/main" id="{72207A9C-8540-ADCB-ACFE-FAD2418BE083}"/>
              </a:ext>
              <a:ext uri="{C183D7F6-B498-43B3-948B-1728B52AA6E4}">
                <adec:decorative xmlns:adec="http://schemas.microsoft.com/office/drawing/2017/decorative" val="1"/>
              </a:ext>
            </a:extLst>
          </p:cNvPr>
          <p:cNvCxnSpPr>
            <a:cxnSpLocks/>
            <a:stCxn id="16" idx="2"/>
          </p:cNvCxnSpPr>
          <p:nvPr/>
        </p:nvCxnSpPr>
        <p:spPr>
          <a:xfrm rot="10800000" flipV="1">
            <a:off x="7897692" y="1803292"/>
            <a:ext cx="495128" cy="309741"/>
          </a:xfrm>
          <a:prstGeom prst="bentConnector3">
            <a:avLst>
              <a:gd name="adj1" fmla="val 99248"/>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54A3F417-7D65-A04F-F191-6F9E6B05E0AD}"/>
              </a:ext>
              <a:ext uri="{C183D7F6-B498-43B3-948B-1728B52AA6E4}">
                <adec:decorative xmlns:adec="http://schemas.microsoft.com/office/drawing/2017/decorative" val="1"/>
              </a:ext>
            </a:extLst>
          </p:cNvPr>
          <p:cNvSpPr/>
          <p:nvPr/>
        </p:nvSpPr>
        <p:spPr>
          <a:xfrm>
            <a:off x="8392820" y="175757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18" name="Oval 17">
            <a:extLst>
              <a:ext uri="{FF2B5EF4-FFF2-40B4-BE49-F238E27FC236}">
                <a16:creationId xmlns:a16="http://schemas.microsoft.com/office/drawing/2014/main" id="{2EF1FEC3-94FB-C72E-8F4F-BAFC4EF3C05A}"/>
              </a:ext>
              <a:ext uri="{C183D7F6-B498-43B3-948B-1728B52AA6E4}">
                <adec:decorative xmlns:adec="http://schemas.microsoft.com/office/drawing/2017/decorative" val="1"/>
              </a:ext>
            </a:extLst>
          </p:cNvPr>
          <p:cNvSpPr/>
          <p:nvPr/>
        </p:nvSpPr>
        <p:spPr>
          <a:xfrm>
            <a:off x="5888113" y="5877366"/>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19" name="Connector: Elbow 18">
            <a:extLst>
              <a:ext uri="{FF2B5EF4-FFF2-40B4-BE49-F238E27FC236}">
                <a16:creationId xmlns:a16="http://schemas.microsoft.com/office/drawing/2014/main" id="{B7712FB2-3704-529C-1FCA-82A370201B76}"/>
              </a:ext>
              <a:ext uri="{C183D7F6-B498-43B3-948B-1728B52AA6E4}">
                <adec:decorative xmlns:adec="http://schemas.microsoft.com/office/drawing/2017/decorative" val="1"/>
              </a:ext>
            </a:extLst>
          </p:cNvPr>
          <p:cNvCxnSpPr>
            <a:cxnSpLocks/>
          </p:cNvCxnSpPr>
          <p:nvPr/>
        </p:nvCxnSpPr>
        <p:spPr>
          <a:xfrm rot="10800000" flipV="1">
            <a:off x="1628384" y="3124190"/>
            <a:ext cx="1026853" cy="288755"/>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7A69732-2CD0-DDD9-5324-F943021DC75E}"/>
              </a:ext>
            </a:extLst>
          </p:cNvPr>
          <p:cNvSpPr txBox="1"/>
          <p:nvPr/>
        </p:nvSpPr>
        <p:spPr>
          <a:xfrm>
            <a:off x="3773851" y="5833960"/>
            <a:ext cx="1804860"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lang="en-US" sz="1200">
                <a:solidFill>
                  <a:srgbClr val="000000"/>
                </a:solidFill>
                <a:latin typeface="Segoe UI Semibold"/>
                <a:cs typeface="Segoe UI Semibold"/>
              </a:rPr>
              <a:t>Add content and agents</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Expand to upload files, images or add an agent to a chat</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29" name="TextBox 28">
            <a:extLst>
              <a:ext uri="{FF2B5EF4-FFF2-40B4-BE49-F238E27FC236}">
                <a16:creationId xmlns:a16="http://schemas.microsoft.com/office/drawing/2014/main" id="{2532472D-1571-3ECC-9121-49EE75CA5665}"/>
              </a:ext>
            </a:extLst>
          </p:cNvPr>
          <p:cNvSpPr txBox="1"/>
          <p:nvPr/>
        </p:nvSpPr>
        <p:spPr>
          <a:xfrm>
            <a:off x="9251759" y="2754859"/>
            <a:ext cx="1809584"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Chat with an agent</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lang="en-US" sz="1200">
                <a:gradFill>
                  <a:gsLst>
                    <a:gs pos="2917">
                      <a:srgbClr val="000000"/>
                    </a:gs>
                    <a:gs pos="30000">
                      <a:srgbClr val="000000"/>
                    </a:gs>
                  </a:gsLst>
                  <a:lin ang="5400000" scaled="0"/>
                </a:gradFill>
                <a:latin typeface="Segoe UI "/>
                <a:cs typeface="Segoe UI"/>
              </a:rPr>
              <a:t>Add an agent to your Copilot prompt to chat with it.</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32" name="TextBox 31">
            <a:extLst>
              <a:ext uri="{FF2B5EF4-FFF2-40B4-BE49-F238E27FC236}">
                <a16:creationId xmlns:a16="http://schemas.microsoft.com/office/drawing/2014/main" id="{BE0A8671-F054-D0AF-A3DC-60B2DA9B6BB4}"/>
              </a:ext>
            </a:extLst>
          </p:cNvPr>
          <p:cNvSpPr txBox="1"/>
          <p:nvPr/>
        </p:nvSpPr>
        <p:spPr>
          <a:xfrm>
            <a:off x="8996329" y="3763809"/>
            <a:ext cx="1483249" cy="184666"/>
          </a:xfrm>
          <a:prstGeom prst="rect">
            <a:avLst/>
          </a:prstGeom>
          <a:noFill/>
        </p:spPr>
        <p:txBody>
          <a:bodyPr wrap="square" lIns="0" tIns="0" rIns="0" bIns="0" rtlCol="0" anchor="t">
            <a:spAutoFit/>
          </a:bodyPr>
          <a:lstStyle/>
          <a:p>
            <a:pPr>
              <a:spcAft>
                <a:spcPts val="600"/>
              </a:spcAft>
              <a:defRPr/>
            </a:pPr>
            <a:r>
              <a:rPr lang="en-US" sz="1200">
                <a:solidFill>
                  <a:srgbClr val="00B050"/>
                </a:solidFill>
                <a:latin typeface="Segoe UI Semibold" panose="020B0702040204020203" pitchFamily="34" charset="0"/>
                <a:cs typeface="Segoe UI Semibold" panose="020B0702040204020203" pitchFamily="34" charset="0"/>
              </a:rPr>
              <a:t>Send your prompt!</a:t>
            </a:r>
            <a:endParaRPr lang="en-US" sz="1200">
              <a:solidFill>
                <a:srgbClr val="00B050"/>
              </a:solidFill>
              <a:latin typeface="Segoe UI "/>
              <a:cs typeface="Segoe UI"/>
            </a:endParaRPr>
          </a:p>
        </p:txBody>
      </p:sp>
      <p:sp>
        <p:nvSpPr>
          <p:cNvPr id="33" name="Oval 32">
            <a:extLst>
              <a:ext uri="{FF2B5EF4-FFF2-40B4-BE49-F238E27FC236}">
                <a16:creationId xmlns:a16="http://schemas.microsoft.com/office/drawing/2014/main" id="{F81F3FA1-0B8B-078B-14D5-86768F174959}"/>
              </a:ext>
              <a:ext uri="{C183D7F6-B498-43B3-948B-1728B52AA6E4}">
                <adec:decorative xmlns:adec="http://schemas.microsoft.com/office/drawing/2017/decorative" val="1"/>
              </a:ext>
            </a:extLst>
          </p:cNvPr>
          <p:cNvSpPr/>
          <p:nvPr/>
        </p:nvSpPr>
        <p:spPr>
          <a:xfrm>
            <a:off x="3640377" y="5881790"/>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35" name="Connector: Elbow 34">
            <a:extLst>
              <a:ext uri="{FF2B5EF4-FFF2-40B4-BE49-F238E27FC236}">
                <a16:creationId xmlns:a16="http://schemas.microsoft.com/office/drawing/2014/main" id="{E6976386-C2F2-D4C2-B674-D4FFACF30CEB}"/>
              </a:ext>
              <a:ext uri="{C183D7F6-B498-43B3-948B-1728B52AA6E4}">
                <adec:decorative xmlns:adec="http://schemas.microsoft.com/office/drawing/2017/decorative" val="1"/>
              </a:ext>
            </a:extLst>
          </p:cNvPr>
          <p:cNvCxnSpPr>
            <a:cxnSpLocks/>
          </p:cNvCxnSpPr>
          <p:nvPr/>
        </p:nvCxnSpPr>
        <p:spPr>
          <a:xfrm>
            <a:off x="5935738" y="4543474"/>
            <a:ext cx="0" cy="1342970"/>
          </a:xfrm>
          <a:prstGeom prst="straightConnector1">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1088380-70AE-EFBD-FFC7-53107CA5924F}"/>
              </a:ext>
            </a:extLst>
          </p:cNvPr>
          <p:cNvSpPr txBox="1"/>
          <p:nvPr/>
        </p:nvSpPr>
        <p:spPr>
          <a:xfrm>
            <a:off x="9181660" y="4989277"/>
            <a:ext cx="2205784" cy="92333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lang="en-US" sz="1200">
                <a:solidFill>
                  <a:srgbClr val="000000"/>
                </a:solidFill>
                <a:latin typeface="Segoe UI Semibold"/>
                <a:cs typeface="Segoe UI Semibold"/>
              </a:rPr>
              <a:t>See more prompts and access Copilot Prompt Gallery</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View additional prompt suggestions, including saved prompts.</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39" name="Oval 38">
            <a:extLst>
              <a:ext uri="{FF2B5EF4-FFF2-40B4-BE49-F238E27FC236}">
                <a16:creationId xmlns:a16="http://schemas.microsoft.com/office/drawing/2014/main" id="{810B93F0-C5A3-EB0E-D42F-F106765CA361}"/>
              </a:ext>
              <a:ext uri="{C183D7F6-B498-43B3-948B-1728B52AA6E4}">
                <adec:decorative xmlns:adec="http://schemas.microsoft.com/office/drawing/2017/decorative" val="1"/>
              </a:ext>
            </a:extLst>
          </p:cNvPr>
          <p:cNvSpPr/>
          <p:nvPr/>
        </p:nvSpPr>
        <p:spPr>
          <a:xfrm>
            <a:off x="9009964" y="503589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41" name="Connector: Elbow 40">
            <a:extLst>
              <a:ext uri="{FF2B5EF4-FFF2-40B4-BE49-F238E27FC236}">
                <a16:creationId xmlns:a16="http://schemas.microsoft.com/office/drawing/2014/main" id="{21B7E282-8DEB-AC04-F54A-31339F415A8F}"/>
              </a:ext>
              <a:ext uri="{C183D7F6-B498-43B3-948B-1728B52AA6E4}">
                <adec:decorative xmlns:adec="http://schemas.microsoft.com/office/drawing/2017/decorative" val="1"/>
              </a:ext>
            </a:extLst>
          </p:cNvPr>
          <p:cNvCxnSpPr>
            <a:cxnSpLocks/>
          </p:cNvCxnSpPr>
          <p:nvPr/>
        </p:nvCxnSpPr>
        <p:spPr>
          <a:xfrm rot="10800000">
            <a:off x="7213711" y="4692868"/>
            <a:ext cx="1782618" cy="388744"/>
          </a:xfrm>
          <a:prstGeom prst="bentConnector3">
            <a:avLst>
              <a:gd name="adj1" fmla="val 99870"/>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75FCE6A8-45E3-C73B-1D07-F0CDC8EF57F5}"/>
              </a:ext>
              <a:ext uri="{C183D7F6-B498-43B3-948B-1728B52AA6E4}">
                <adec:decorative xmlns:adec="http://schemas.microsoft.com/office/drawing/2017/decorative" val="1"/>
              </a:ext>
            </a:extLst>
          </p:cNvPr>
          <p:cNvSpPr/>
          <p:nvPr/>
        </p:nvSpPr>
        <p:spPr>
          <a:xfrm>
            <a:off x="8872824" y="3817250"/>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45" name="Straight Connector 44">
            <a:extLst>
              <a:ext uri="{FF2B5EF4-FFF2-40B4-BE49-F238E27FC236}">
                <a16:creationId xmlns:a16="http://schemas.microsoft.com/office/drawing/2014/main" id="{14AAE1CA-EDF6-4D27-10D5-FB14555C2D65}"/>
              </a:ext>
              <a:ext uri="{C183D7F6-B498-43B3-948B-1728B52AA6E4}">
                <adec:decorative xmlns:adec="http://schemas.microsoft.com/office/drawing/2017/decorative" val="1"/>
              </a:ext>
            </a:extLst>
          </p:cNvPr>
          <p:cNvCxnSpPr>
            <a:cxnSpLocks/>
          </p:cNvCxnSpPr>
          <p:nvPr/>
        </p:nvCxnSpPr>
        <p:spPr>
          <a:xfrm>
            <a:off x="7549560" y="3850736"/>
            <a:ext cx="1323264" cy="0"/>
          </a:xfrm>
          <a:prstGeom prst="lin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3B57E8A1-DD4E-1BC1-0254-05D23EEF2DBE}"/>
              </a:ext>
              <a:ext uri="{C183D7F6-B498-43B3-948B-1728B52AA6E4}">
                <adec:decorative xmlns:adec="http://schemas.microsoft.com/office/drawing/2017/decorative" val="1"/>
              </a:ext>
            </a:extLst>
          </p:cNvPr>
          <p:cNvSpPr/>
          <p:nvPr/>
        </p:nvSpPr>
        <p:spPr>
          <a:xfrm>
            <a:off x="1539552" y="3370586"/>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49" name="Connector: Elbow 48">
            <a:extLst>
              <a:ext uri="{FF2B5EF4-FFF2-40B4-BE49-F238E27FC236}">
                <a16:creationId xmlns:a16="http://schemas.microsoft.com/office/drawing/2014/main" id="{43111580-1F68-D5EF-FDB1-A6DB57503F8B}"/>
              </a:ext>
              <a:ext uri="{C183D7F6-B498-43B3-948B-1728B52AA6E4}">
                <adec:decorative xmlns:adec="http://schemas.microsoft.com/office/drawing/2017/decorative" val="1"/>
              </a:ext>
            </a:extLst>
          </p:cNvPr>
          <p:cNvCxnSpPr>
            <a:cxnSpLocks/>
          </p:cNvCxnSpPr>
          <p:nvPr/>
        </p:nvCxnSpPr>
        <p:spPr>
          <a:xfrm rot="10800000" flipV="1">
            <a:off x="5153891" y="2840319"/>
            <a:ext cx="3939470" cy="819781"/>
          </a:xfrm>
          <a:prstGeom prst="bentConnector3">
            <a:avLst>
              <a:gd name="adj1" fmla="val 99799"/>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20F05FB8-6799-1221-4E50-110E4C9E7A1E}"/>
              </a:ext>
              <a:ext uri="{C183D7F6-B498-43B3-948B-1728B52AA6E4}">
                <adec:decorative xmlns:adec="http://schemas.microsoft.com/office/drawing/2017/decorative" val="1"/>
              </a:ext>
            </a:extLst>
          </p:cNvPr>
          <p:cNvSpPr/>
          <p:nvPr/>
        </p:nvSpPr>
        <p:spPr>
          <a:xfrm>
            <a:off x="1460724" y="4412600"/>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65" name="Oval 64">
            <a:extLst>
              <a:ext uri="{FF2B5EF4-FFF2-40B4-BE49-F238E27FC236}">
                <a16:creationId xmlns:a16="http://schemas.microsoft.com/office/drawing/2014/main" id="{FBA66F44-42AA-D11A-B2F4-33029F60C0AB}"/>
              </a:ext>
              <a:ext uri="{C183D7F6-B498-43B3-948B-1728B52AA6E4}">
                <adec:decorative xmlns:adec="http://schemas.microsoft.com/office/drawing/2017/decorative" val="1"/>
              </a:ext>
            </a:extLst>
          </p:cNvPr>
          <p:cNvSpPr/>
          <p:nvPr/>
        </p:nvSpPr>
        <p:spPr>
          <a:xfrm>
            <a:off x="9103179" y="2798831"/>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pic>
        <p:nvPicPr>
          <p:cNvPr id="31" name="Picture 30">
            <a:extLst>
              <a:ext uri="{FF2B5EF4-FFF2-40B4-BE49-F238E27FC236}">
                <a16:creationId xmlns:a16="http://schemas.microsoft.com/office/drawing/2014/main" id="{151107F2-A3CD-0BC0-EFDF-DBE07CA8EBEE}"/>
              </a:ext>
            </a:extLst>
          </p:cNvPr>
          <p:cNvPicPr>
            <a:picLocks noChangeAspect="1"/>
          </p:cNvPicPr>
          <p:nvPr/>
        </p:nvPicPr>
        <p:blipFill>
          <a:blip r:embed="rId5"/>
          <a:stretch>
            <a:fillRect/>
          </a:stretch>
        </p:blipFill>
        <p:spPr>
          <a:xfrm>
            <a:off x="7353403" y="3769619"/>
            <a:ext cx="154706" cy="152127"/>
          </a:xfrm>
          <a:prstGeom prst="rect">
            <a:avLst/>
          </a:prstGeom>
        </p:spPr>
      </p:pic>
      <p:cxnSp>
        <p:nvCxnSpPr>
          <p:cNvPr id="52" name="Connector: Elbow 34">
            <a:extLst>
              <a:ext uri="{FF2B5EF4-FFF2-40B4-BE49-F238E27FC236}">
                <a16:creationId xmlns:a16="http://schemas.microsoft.com/office/drawing/2014/main" id="{B9CB2EDB-2B0F-1072-0956-6D0038958D39}"/>
              </a:ext>
              <a:ext uri="{C183D7F6-B498-43B3-948B-1728B52AA6E4}">
                <adec:decorative xmlns:adec="http://schemas.microsoft.com/office/drawing/2017/decorative" val="1"/>
              </a:ext>
            </a:extLst>
          </p:cNvPr>
          <p:cNvCxnSpPr>
            <a:cxnSpLocks/>
            <a:endCxn id="33" idx="0"/>
          </p:cNvCxnSpPr>
          <p:nvPr/>
        </p:nvCxnSpPr>
        <p:spPr>
          <a:xfrm rot="5400000">
            <a:off x="3033377" y="4487658"/>
            <a:ext cx="2048758" cy="739507"/>
          </a:xfrm>
          <a:prstGeom prst="bentConnector3">
            <a:avLst>
              <a:gd name="adj1" fmla="val 229"/>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Connector: Elbow 34">
            <a:extLst>
              <a:ext uri="{FF2B5EF4-FFF2-40B4-BE49-F238E27FC236}">
                <a16:creationId xmlns:a16="http://schemas.microsoft.com/office/drawing/2014/main" id="{6A7D5D02-A056-24FD-8E11-A4B875E4A145}"/>
              </a:ext>
              <a:ext uri="{C183D7F6-B498-43B3-948B-1728B52AA6E4}">
                <adec:decorative xmlns:adec="http://schemas.microsoft.com/office/drawing/2017/decorative" val="1"/>
              </a:ext>
            </a:extLst>
          </p:cNvPr>
          <p:cNvCxnSpPr>
            <a:cxnSpLocks/>
            <a:endCxn id="13" idx="6"/>
          </p:cNvCxnSpPr>
          <p:nvPr/>
        </p:nvCxnSpPr>
        <p:spPr>
          <a:xfrm rot="10800000">
            <a:off x="1243814" y="2354282"/>
            <a:ext cx="1411422" cy="409377"/>
          </a:xfrm>
          <a:prstGeom prst="bentConnector3">
            <a:avLst>
              <a:gd name="adj1" fmla="val 31546"/>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Connector: Elbow 34">
            <a:extLst>
              <a:ext uri="{FF2B5EF4-FFF2-40B4-BE49-F238E27FC236}">
                <a16:creationId xmlns:a16="http://schemas.microsoft.com/office/drawing/2014/main" id="{EB02539C-48C2-4F32-5CEC-BD2158F6999D}"/>
              </a:ext>
              <a:ext uri="{C183D7F6-B498-43B3-948B-1728B52AA6E4}">
                <adec:decorative xmlns:adec="http://schemas.microsoft.com/office/drawing/2017/decorative" val="1"/>
              </a:ext>
            </a:extLst>
          </p:cNvPr>
          <p:cNvCxnSpPr>
            <a:cxnSpLocks/>
            <a:endCxn id="62" idx="6"/>
          </p:cNvCxnSpPr>
          <p:nvPr/>
        </p:nvCxnSpPr>
        <p:spPr>
          <a:xfrm rot="10800000" flipV="1">
            <a:off x="1555975" y="3608156"/>
            <a:ext cx="2789081" cy="850163"/>
          </a:xfrm>
          <a:prstGeom prst="bentConnector3">
            <a:avLst>
              <a:gd name="adj1" fmla="val 50000"/>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63621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A7F42-C976-8345-5195-235DF1F50EA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9D80729-B445-CD93-C67F-7B0C08015E8C}"/>
              </a:ext>
              <a:ext uri="{C183D7F6-B498-43B3-948B-1728B52AA6E4}">
                <adec:decorative xmlns:adec="http://schemas.microsoft.com/office/drawing/2017/decorative" val="1"/>
              </a:ext>
            </a:extLst>
          </p:cNvPr>
          <p:cNvSpPr/>
          <p:nvPr/>
        </p:nvSpPr>
        <p:spPr bwMode="auto">
          <a:xfrm>
            <a:off x="444754" y="1436688"/>
            <a:ext cx="3530396" cy="4391575"/>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itle 1">
            <a:extLst>
              <a:ext uri="{FF2B5EF4-FFF2-40B4-BE49-F238E27FC236}">
                <a16:creationId xmlns:a16="http://schemas.microsoft.com/office/drawing/2014/main" id="{B700B8B0-4B5E-1B89-266B-78EFE0A254A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How to chat in 3 steps</a:t>
            </a:r>
          </a:p>
        </p:txBody>
      </p:sp>
      <p:sp>
        <p:nvSpPr>
          <p:cNvPr id="5" name="TextBox 4">
            <a:extLst>
              <a:ext uri="{FF2B5EF4-FFF2-40B4-BE49-F238E27FC236}">
                <a16:creationId xmlns:a16="http://schemas.microsoft.com/office/drawing/2014/main" id="{7A860A5C-9853-987F-920B-623C2BFEC778}"/>
              </a:ext>
            </a:extLst>
          </p:cNvPr>
          <p:cNvSpPr txBox="1"/>
          <p:nvPr/>
        </p:nvSpPr>
        <p:spPr>
          <a:xfrm>
            <a:off x="1491488" y="1877872"/>
            <a:ext cx="1958073" cy="584775"/>
          </a:xfrm>
          <a:prstGeom prst="rect">
            <a:avLst/>
          </a:prstGeom>
          <a:noFill/>
        </p:spPr>
        <p:txBody>
          <a:bodyPr wrap="square" lIns="91440" tIns="45720" rIns="91440" bIns="45720" anchor="t">
            <a:spAutoFit/>
          </a:bodyPr>
          <a:lstStyle/>
          <a:p>
            <a:pPr marL="201168"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1. Enter your prompt</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7" name="Rectangle: Rounded Corners 6">
            <a:extLst>
              <a:ext uri="{FF2B5EF4-FFF2-40B4-BE49-F238E27FC236}">
                <a16:creationId xmlns:a16="http://schemas.microsoft.com/office/drawing/2014/main" id="{1FC3DE9F-0AFA-F189-8589-9917DD3B7461}"/>
              </a:ext>
              <a:ext uri="{C183D7F6-B498-43B3-948B-1728B52AA6E4}">
                <adec:decorative xmlns:adec="http://schemas.microsoft.com/office/drawing/2017/decorative" val="1"/>
              </a:ext>
            </a:extLst>
          </p:cNvPr>
          <p:cNvSpPr/>
          <p:nvPr/>
        </p:nvSpPr>
        <p:spPr bwMode="auto">
          <a:xfrm>
            <a:off x="4326828" y="1436688"/>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DE366568-0DDF-FA42-7C0F-C407D75438C4}"/>
              </a:ext>
            </a:extLst>
          </p:cNvPr>
          <p:cNvSpPr txBox="1"/>
          <p:nvPr/>
        </p:nvSpPr>
        <p:spPr>
          <a:xfrm>
            <a:off x="800165" y="2724963"/>
            <a:ext cx="2819574" cy="196977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Enter your detailed prompt in the text box at the bottom. If you would like Copilot to source information from any reference files, you can upload them in your prompt by selecting the “Add content” button.</a:t>
            </a:r>
          </a:p>
        </p:txBody>
      </p:sp>
      <p:sp>
        <p:nvSpPr>
          <p:cNvPr id="15" name="TextBox 14">
            <a:extLst>
              <a:ext uri="{FF2B5EF4-FFF2-40B4-BE49-F238E27FC236}">
                <a16:creationId xmlns:a16="http://schemas.microsoft.com/office/drawing/2014/main" id="{C6D3FBCF-3057-DE8C-C616-029B4E8A0366}"/>
              </a:ext>
            </a:extLst>
          </p:cNvPr>
          <p:cNvSpPr txBox="1"/>
          <p:nvPr/>
        </p:nvSpPr>
        <p:spPr>
          <a:xfrm>
            <a:off x="5411961" y="1877872"/>
            <a:ext cx="1605648" cy="584775"/>
          </a:xfrm>
          <a:prstGeom prst="rect">
            <a:avLst/>
          </a:prstGeom>
          <a:noFill/>
        </p:spPr>
        <p:txBody>
          <a:bodyPr wrap="square" lIns="91440" tIns="45720" rIns="91440" bIns="45720" anchor="t">
            <a:spAutoFit/>
          </a:bodyPr>
          <a:lstStyle/>
          <a:p>
            <a:pPr marL="201168"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2. Check sources</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8" name="TextBox 7">
            <a:extLst>
              <a:ext uri="{FF2B5EF4-FFF2-40B4-BE49-F238E27FC236}">
                <a16:creationId xmlns:a16="http://schemas.microsoft.com/office/drawing/2014/main" id="{62A14101-EC94-C484-5249-2C0371E2E2B7}"/>
              </a:ext>
            </a:extLst>
          </p:cNvPr>
          <p:cNvSpPr txBox="1"/>
          <p:nvPr/>
        </p:nvSpPr>
        <p:spPr>
          <a:xfrm>
            <a:off x="4688017" y="2724963"/>
            <a:ext cx="2813709" cy="155427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Copilot Chat </a:t>
            </a:r>
            <a:r>
              <a:rPr kumimoji="0" lang="en-US" sz="1600" b="0" i="0" u="none" strike="noStrike" kern="1200" cap="none" spc="0" normalizeH="0" baseline="0" noProof="0">
                <a:ln>
                  <a:noFill/>
                </a:ln>
                <a:solidFill>
                  <a:srgbClr val="000000"/>
                </a:solidFill>
                <a:effectLst/>
                <a:uLnTx/>
                <a:uFillTx/>
                <a:latin typeface="Segoe UI "/>
                <a:ea typeface="+mn-ea"/>
                <a:cs typeface="+mn-cs"/>
              </a:rPr>
              <a:t>is transparent about the sources of its information. See these sources listed underneath the answer.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Vet these sources and validate your answers.</a:t>
            </a:r>
          </a:p>
        </p:txBody>
      </p:sp>
      <p:sp>
        <p:nvSpPr>
          <p:cNvPr id="10" name="Rectangle: Rounded Corners 9">
            <a:extLst>
              <a:ext uri="{FF2B5EF4-FFF2-40B4-BE49-F238E27FC236}">
                <a16:creationId xmlns:a16="http://schemas.microsoft.com/office/drawing/2014/main" id="{14E461D7-8FB5-14FB-DE10-F3F703E38404}"/>
              </a:ext>
              <a:ext uri="{C183D7F6-B498-43B3-948B-1728B52AA6E4}">
                <adec:decorative xmlns:adec="http://schemas.microsoft.com/office/drawing/2017/decorative" val="1"/>
              </a:ext>
            </a:extLst>
          </p:cNvPr>
          <p:cNvSpPr/>
          <p:nvPr/>
        </p:nvSpPr>
        <p:spPr bwMode="auto">
          <a:xfrm>
            <a:off x="8208902" y="1436687"/>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7" name="Picture 16" descr="Screenshot of the source attachments from a Copilot response.">
            <a:extLst>
              <a:ext uri="{FF2B5EF4-FFF2-40B4-BE49-F238E27FC236}">
                <a16:creationId xmlns:a16="http://schemas.microsoft.com/office/drawing/2014/main" id="{44E582F3-7D79-B162-7A72-77D878076C1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44999" y="5044440"/>
            <a:ext cx="3302002" cy="361954"/>
          </a:xfrm>
          <a:prstGeom prst="roundRect">
            <a:avLst/>
          </a:prstGeom>
          <a:ln>
            <a:noFill/>
          </a:ln>
          <a:effectLst>
            <a:outerShdw blurRad="190500" algn="tl" rotWithShape="0">
              <a:srgbClr val="000000">
                <a:alpha val="30000"/>
              </a:srgbClr>
            </a:outerShdw>
          </a:effectLst>
        </p:spPr>
      </p:pic>
      <p:sp>
        <p:nvSpPr>
          <p:cNvPr id="12" name="TextBox 11">
            <a:extLst>
              <a:ext uri="{FF2B5EF4-FFF2-40B4-BE49-F238E27FC236}">
                <a16:creationId xmlns:a16="http://schemas.microsoft.com/office/drawing/2014/main" id="{3EC72219-051C-C18D-ADB6-27759313AC16}"/>
              </a:ext>
            </a:extLst>
          </p:cNvPr>
          <p:cNvSpPr txBox="1"/>
          <p:nvPr/>
        </p:nvSpPr>
        <p:spPr>
          <a:xfrm>
            <a:off x="9371692" y="1877872"/>
            <a:ext cx="1765603" cy="584775"/>
          </a:xfrm>
          <a:prstGeom prst="rect">
            <a:avLst/>
          </a:prstGeom>
          <a:noFill/>
        </p:spPr>
        <p:txBody>
          <a:bodyPr wrap="square" lIns="91440" tIns="45720" rIns="91440" bIns="45720" anchor="t">
            <a:spAutoFit/>
          </a:bodyPr>
          <a:lstStyle/>
          <a:p>
            <a:pPr marL="228600"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3. Continue the conversation</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11" name="TextBox 10">
            <a:extLst>
              <a:ext uri="{FF2B5EF4-FFF2-40B4-BE49-F238E27FC236}">
                <a16:creationId xmlns:a16="http://schemas.microsoft.com/office/drawing/2014/main" id="{F869742A-B12F-760E-12A9-DCA9CAFD1295}"/>
              </a:ext>
            </a:extLst>
          </p:cNvPr>
          <p:cNvSpPr txBox="1"/>
          <p:nvPr/>
        </p:nvSpPr>
        <p:spPr>
          <a:xfrm>
            <a:off x="8647748" y="2724963"/>
            <a:ext cx="2641743" cy="204671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You can ask follow-up questions as you would in a conversation. You can refine the answer too.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For example, try “Write a shorter answer" or "Give me more detail." You can also select suggested prompts.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Graphic 5">
            <a:extLst>
              <a:ext uri="{FF2B5EF4-FFF2-40B4-BE49-F238E27FC236}">
                <a16:creationId xmlns:a16="http://schemas.microsoft.com/office/drawing/2014/main" id="{D7B53848-806C-5224-F451-6B9CC942C10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017" y="1965637"/>
            <a:ext cx="489993" cy="377536"/>
          </a:xfrm>
          <a:prstGeom prst="rect">
            <a:avLst/>
          </a:prstGeom>
        </p:spPr>
      </p:pic>
      <p:pic>
        <p:nvPicPr>
          <p:cNvPr id="9" name="Graphic 8">
            <a:extLst>
              <a:ext uri="{FF2B5EF4-FFF2-40B4-BE49-F238E27FC236}">
                <a16:creationId xmlns:a16="http://schemas.microsoft.com/office/drawing/2014/main" id="{BAB11729-070E-4688-A0F5-E92A3EFA0EE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692870" y="1965637"/>
            <a:ext cx="489993" cy="388176"/>
          </a:xfrm>
          <a:prstGeom prst="rect">
            <a:avLst/>
          </a:prstGeom>
        </p:spPr>
      </p:pic>
      <p:pic>
        <p:nvPicPr>
          <p:cNvPr id="13" name="Graphic 12">
            <a:extLst>
              <a:ext uri="{FF2B5EF4-FFF2-40B4-BE49-F238E27FC236}">
                <a16:creationId xmlns:a16="http://schemas.microsoft.com/office/drawing/2014/main" id="{63835986-FE2F-AD3D-DB07-E9F3E524BEB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660519" y="1965637"/>
            <a:ext cx="581025" cy="409575"/>
          </a:xfrm>
          <a:prstGeom prst="rect">
            <a:avLst/>
          </a:prstGeom>
        </p:spPr>
      </p:pic>
      <p:pic>
        <p:nvPicPr>
          <p:cNvPr id="16" name="Picture 15">
            <a:extLst>
              <a:ext uri="{FF2B5EF4-FFF2-40B4-BE49-F238E27FC236}">
                <a16:creationId xmlns:a16="http://schemas.microsoft.com/office/drawing/2014/main" id="{5F9641C9-6C0F-9A45-B8AB-AE002B5B6D85}"/>
              </a:ext>
            </a:extLst>
          </p:cNvPr>
          <p:cNvPicPr>
            <a:picLocks noChangeAspect="1"/>
          </p:cNvPicPr>
          <p:nvPr/>
        </p:nvPicPr>
        <p:blipFill>
          <a:blip r:embed="rId7"/>
          <a:stretch>
            <a:fillRect/>
          </a:stretch>
        </p:blipFill>
        <p:spPr>
          <a:xfrm>
            <a:off x="626434" y="5000346"/>
            <a:ext cx="3167037" cy="522304"/>
          </a:xfrm>
          <a:prstGeom prst="roundRect">
            <a:avLst/>
          </a:prstGeom>
          <a:ln>
            <a:noFill/>
          </a:ln>
          <a:effectLst>
            <a:outerShdw blurRad="190500" algn="tl" rotWithShape="0">
              <a:srgbClr val="000000">
                <a:alpha val="30000"/>
              </a:srgbClr>
            </a:outerShdw>
          </a:effectLst>
        </p:spPr>
      </p:pic>
    </p:spTree>
    <p:extLst>
      <p:ext uri="{BB962C8B-B14F-4D97-AF65-F5344CB8AC3E}">
        <p14:creationId xmlns:p14="http://schemas.microsoft.com/office/powerpoint/2010/main" val="97978874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9D33-C8AB-0F34-3682-8101F84C01E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44D4D52-DD12-D9A9-6F8F-6794C51D282F}"/>
              </a:ext>
              <a:ext uri="{C183D7F6-B498-43B3-948B-1728B52AA6E4}">
                <adec:decorative xmlns:adec="http://schemas.microsoft.com/office/drawing/2017/decorative" val="1"/>
              </a:ext>
            </a:extLst>
          </p:cNvPr>
          <p:cNvSpPr>
            <a:spLocks/>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1">
            <a:extLst>
              <a:ext uri="{FF2B5EF4-FFF2-40B4-BE49-F238E27FC236}">
                <a16:creationId xmlns:a16="http://schemas.microsoft.com/office/drawing/2014/main" id="{45826694-0D01-307D-232C-E17AE59FBEDE}"/>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What is a “prompt?“ (new UI)</a:t>
            </a:r>
          </a:p>
        </p:txBody>
      </p:sp>
      <p:sp>
        <p:nvSpPr>
          <p:cNvPr id="3" name="TextBox 2">
            <a:extLst>
              <a:ext uri="{FF2B5EF4-FFF2-40B4-BE49-F238E27FC236}">
                <a16:creationId xmlns:a16="http://schemas.microsoft.com/office/drawing/2014/main" id="{D205F868-6C74-A8E2-E1A2-1F73BF10996D}"/>
              </a:ext>
            </a:extLst>
          </p:cNvPr>
          <p:cNvSpPr txBox="1"/>
          <p:nvPr/>
        </p:nvSpPr>
        <p:spPr>
          <a:xfrm>
            <a:off x="6707168" y="2288811"/>
            <a:ext cx="4596833" cy="236988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Prompts are how you have a conversation with Copilot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mn-cs"/>
              </a:rPr>
              <a:t>Use plain but clear language and provide context like you would with an assistant.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Enter your first prompt in the text box at the bottom of your screen, like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“Draft a cold call email to a customer.”</a:t>
            </a:r>
          </a:p>
        </p:txBody>
      </p:sp>
      <p:sp>
        <p:nvSpPr>
          <p:cNvPr id="5" name="TextBox 4">
            <a:extLst>
              <a:ext uri="{FF2B5EF4-FFF2-40B4-BE49-F238E27FC236}">
                <a16:creationId xmlns:a16="http://schemas.microsoft.com/office/drawing/2014/main" id="{3639C1E3-F775-C29E-FD25-511E14E1B7C2}"/>
              </a:ext>
            </a:extLst>
          </p:cNvPr>
          <p:cNvSpPr txBox="1"/>
          <p:nvPr/>
        </p:nvSpPr>
        <p:spPr>
          <a:xfrm>
            <a:off x="827670" y="5558877"/>
            <a:ext cx="390525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Segoe UI"/>
              </a:rPr>
              <a:t>Get started by entering your prompt in the text box</a:t>
            </a:r>
          </a:p>
        </p:txBody>
      </p:sp>
      <p:pic>
        <p:nvPicPr>
          <p:cNvPr id="8" name="Picture 7">
            <a:extLst>
              <a:ext uri="{FF2B5EF4-FFF2-40B4-BE49-F238E27FC236}">
                <a16:creationId xmlns:a16="http://schemas.microsoft.com/office/drawing/2014/main" id="{3E41BB96-35FD-0698-DA8F-B2B19EF83F66}"/>
              </a:ext>
            </a:extLst>
          </p:cNvPr>
          <p:cNvPicPr>
            <a:picLocks noChangeAspect="1"/>
          </p:cNvPicPr>
          <p:nvPr/>
        </p:nvPicPr>
        <p:blipFill>
          <a:blip r:embed="rId3"/>
          <a:stretch>
            <a:fillRect/>
          </a:stretch>
        </p:blipFill>
        <p:spPr>
          <a:xfrm>
            <a:off x="998835" y="1955720"/>
            <a:ext cx="5229805" cy="3268628"/>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pic>
        <p:nvPicPr>
          <p:cNvPr id="12" name="Picture 11">
            <a:extLst>
              <a:ext uri="{FF2B5EF4-FFF2-40B4-BE49-F238E27FC236}">
                <a16:creationId xmlns:a16="http://schemas.microsoft.com/office/drawing/2014/main" id="{A04B932A-F0FF-5EAB-5863-BB16D1DD306C}"/>
              </a:ext>
            </a:extLst>
          </p:cNvPr>
          <p:cNvPicPr>
            <a:picLocks noChangeAspect="1"/>
          </p:cNvPicPr>
          <p:nvPr/>
        </p:nvPicPr>
        <p:blipFill>
          <a:blip r:embed="rId4"/>
          <a:stretch>
            <a:fillRect/>
          </a:stretch>
        </p:blipFill>
        <p:spPr>
          <a:xfrm>
            <a:off x="775771" y="4731446"/>
            <a:ext cx="5270353" cy="786241"/>
          </a:xfrm>
          <a:prstGeom prst="rect">
            <a:avLst/>
          </a:prstGeom>
        </p:spPr>
      </p:pic>
    </p:spTree>
    <p:extLst>
      <p:ext uri="{BB962C8B-B14F-4D97-AF65-F5344CB8AC3E}">
        <p14:creationId xmlns:p14="http://schemas.microsoft.com/office/powerpoint/2010/main" val="233860745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8DE9B-5D23-47D0-16D2-D7BEC556FFD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AD6FDE-4587-1BB4-B903-A5549F1E4B41}"/>
              </a:ext>
              <a:ext uri="{C183D7F6-B498-43B3-948B-1728B52AA6E4}">
                <adec:decorative xmlns:adec="http://schemas.microsoft.com/office/drawing/2017/decorative" val="1"/>
              </a:ext>
            </a:extLst>
          </p:cNvPr>
          <p:cNvSpPr/>
          <p:nvPr/>
        </p:nvSpPr>
        <p:spPr bwMode="auto">
          <a:xfrm>
            <a:off x="6311536" y="1495425"/>
            <a:ext cx="5423264" cy="3867150"/>
          </a:xfrm>
          <a:prstGeom prst="roundRect">
            <a:avLst>
              <a:gd name="adj" fmla="val 4127"/>
            </a:avLst>
          </a:prstGeom>
          <a:solidFill>
            <a:srgbClr val="FFFFFF">
              <a:alpha val="72941"/>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76C2905D-4285-A3BE-78BB-76D461CC7327}"/>
              </a:ext>
              <a:ext uri="{C183D7F6-B498-43B3-948B-1728B52AA6E4}">
                <adec:decorative xmlns:adec="http://schemas.microsoft.com/office/drawing/2017/decorative" val="1"/>
              </a:ext>
            </a:extLst>
          </p:cNvPr>
          <p:cNvSpPr/>
          <p:nvPr/>
        </p:nvSpPr>
        <p:spPr bwMode="auto">
          <a:xfrm>
            <a:off x="588263" y="1495425"/>
            <a:ext cx="5423264" cy="3867150"/>
          </a:xfrm>
          <a:prstGeom prst="roundRect">
            <a:avLst>
              <a:gd name="adj" fmla="val 4127"/>
            </a:avLst>
          </a:prstGeom>
          <a:solidFill>
            <a:srgbClr val="FFFFFF">
              <a:alpha val="72941"/>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itle 1">
            <a:extLst>
              <a:ext uri="{FF2B5EF4-FFF2-40B4-BE49-F238E27FC236}">
                <a16:creationId xmlns:a16="http://schemas.microsoft.com/office/drawing/2014/main" id="{BE8C3D70-51A9-356B-E72F-1083928D979D}"/>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What makes an effective prompt?</a:t>
            </a:r>
          </a:p>
        </p:txBody>
      </p:sp>
      <p:sp>
        <p:nvSpPr>
          <p:cNvPr id="8" name="Rectangle: Rounded Corners 7">
            <a:extLst>
              <a:ext uri="{FF2B5EF4-FFF2-40B4-BE49-F238E27FC236}">
                <a16:creationId xmlns:a16="http://schemas.microsoft.com/office/drawing/2014/main" id="{6BA581D6-E51C-78DD-761F-838D9BDF0504}"/>
              </a:ext>
            </a:extLst>
          </p:cNvPr>
          <p:cNvSpPr/>
          <p:nvPr/>
        </p:nvSpPr>
        <p:spPr bwMode="auto">
          <a:xfrm>
            <a:off x="956201" y="1778222"/>
            <a:ext cx="4687388" cy="553998"/>
          </a:xfrm>
          <a:prstGeom prst="roundRect">
            <a:avLst/>
          </a:prstGeom>
          <a:solidFill>
            <a:schemeClr val="bg1">
              <a:lumMod val="85000"/>
            </a:scheme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UI Semibold"/>
                <a:ea typeface="+mn-ea"/>
                <a:cs typeface="Segoe UI"/>
              </a:rPr>
              <a:t>      Less Effective</a:t>
            </a:r>
          </a:p>
        </p:txBody>
      </p:sp>
      <p:sp>
        <p:nvSpPr>
          <p:cNvPr id="9" name="TextBox 8">
            <a:extLst>
              <a:ext uri="{FF2B5EF4-FFF2-40B4-BE49-F238E27FC236}">
                <a16:creationId xmlns:a16="http://schemas.microsoft.com/office/drawing/2014/main" id="{65969B91-20D6-6C32-738A-03D84D15305A}"/>
              </a:ext>
            </a:extLst>
          </p:cNvPr>
          <p:cNvSpPr txBox="1"/>
          <p:nvPr/>
        </p:nvSpPr>
        <p:spPr>
          <a:xfrm>
            <a:off x="1153015" y="2611099"/>
            <a:ext cx="4293761" cy="261610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Vague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Just a few words</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No context on preferred output</a:t>
            </a:r>
            <a:br>
              <a:rPr kumimoji="0" lang="en-US" sz="1600" b="0" i="0" u="none" strike="noStrike" kern="1200" cap="none" spc="0" normalizeH="0" baseline="0" noProof="0">
                <a:ln>
                  <a:noFill/>
                </a:ln>
                <a:solidFill>
                  <a:srgbClr val="000000"/>
                </a:solidFill>
                <a:effectLst/>
                <a:uLnTx/>
                <a:uFillTx/>
                <a:latin typeface="Segoe UI Variable Display "/>
                <a:ea typeface="+mn-ea"/>
                <a:cs typeface="Segoe UI"/>
              </a:rPr>
            </a:b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Example: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Summarize news about [company name].</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Segoe UI Variable Display "/>
                <a:ea typeface="+mn-ea"/>
                <a:cs typeface="Segoe UI"/>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The recap may be more vague than desired, or in a format that you were not seeking.</a:t>
            </a:r>
          </a:p>
        </p:txBody>
      </p:sp>
      <p:sp>
        <p:nvSpPr>
          <p:cNvPr id="5" name="Rectangle: Rounded Corners 4">
            <a:extLst>
              <a:ext uri="{FF2B5EF4-FFF2-40B4-BE49-F238E27FC236}">
                <a16:creationId xmlns:a16="http://schemas.microsoft.com/office/drawing/2014/main" id="{F63E163E-67FC-E496-F3EA-D41AEB9E8B7F}"/>
              </a:ext>
            </a:extLst>
          </p:cNvPr>
          <p:cNvSpPr/>
          <p:nvPr/>
        </p:nvSpPr>
        <p:spPr bwMode="auto">
          <a:xfrm>
            <a:off x="6679474" y="1778222"/>
            <a:ext cx="4687388" cy="553998"/>
          </a:xfrm>
          <a:prstGeom prst="roundRect">
            <a:avLst/>
          </a:prstGeom>
          <a:solidFill>
            <a:srgbClr val="00B050"/>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30303"/>
                </a:solidFill>
                <a:effectLst/>
                <a:uLnTx/>
                <a:uFillTx/>
                <a:latin typeface="Segoe UI Semibold"/>
                <a:ea typeface="+mn-ea"/>
                <a:cs typeface="Segoe UI"/>
              </a:rPr>
              <a:t>       More Effective</a:t>
            </a:r>
          </a:p>
        </p:txBody>
      </p:sp>
      <p:sp>
        <p:nvSpPr>
          <p:cNvPr id="6" name="TextBox 5">
            <a:extLst>
              <a:ext uri="{FF2B5EF4-FFF2-40B4-BE49-F238E27FC236}">
                <a16:creationId xmlns:a16="http://schemas.microsoft.com/office/drawing/2014/main" id="{3F6A11E0-3CAF-0C9E-0E82-8051C26AF356}"/>
              </a:ext>
            </a:extLst>
          </p:cNvPr>
          <p:cNvSpPr txBox="1"/>
          <p:nvPr/>
        </p:nvSpPr>
        <p:spPr>
          <a:xfrm>
            <a:off x="6646817" y="2573624"/>
            <a:ext cx="4752702" cy="2785378"/>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Specific and detailed</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In full sentences, with instructions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States the tone, purpose, preferred format, etc.</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Segoe UI Variable Display "/>
                <a:ea typeface="+mn-ea"/>
                <a:cs typeface="Segoe UI"/>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Example: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 work in marketing and focus on competitor research. Give me a concise summary of recent news about [company name]. Focus on announcements about new product lines. Provide the answer in two to three paragraphs and use a business tone.</a:t>
            </a:r>
          </a:p>
        </p:txBody>
      </p:sp>
      <p:sp>
        <p:nvSpPr>
          <p:cNvPr id="7" name="TextBox 6">
            <a:extLst>
              <a:ext uri="{FF2B5EF4-FFF2-40B4-BE49-F238E27FC236}">
                <a16:creationId xmlns:a16="http://schemas.microsoft.com/office/drawing/2014/main" id="{F98D8E32-B316-2FC3-CBC8-C56B8C9B63CF}"/>
              </a:ext>
            </a:extLst>
          </p:cNvPr>
          <p:cNvSpPr txBox="1"/>
          <p:nvPr/>
        </p:nvSpPr>
        <p:spPr>
          <a:xfrm>
            <a:off x="844514" y="5710045"/>
            <a:ext cx="10502972" cy="553998"/>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
                <a:ea typeface="+mn-ea"/>
                <a:cs typeface="Segoe UI"/>
              </a:rPr>
              <a:t>But there are no ‘wrong’ prompts because </a:t>
            </a:r>
            <a:r>
              <a:rPr kumimoji="0" lang="en-US" sz="1800" b="0" i="0" u="none" strike="noStrike" kern="1200" cap="none" spc="0" normalizeH="0" baseline="0" noProof="0">
                <a:ln>
                  <a:noFill/>
                </a:ln>
                <a:solidFill>
                  <a:srgbClr val="000000"/>
                </a:solidFill>
                <a:effectLst/>
                <a:uLnTx/>
                <a:uFillTx/>
                <a:latin typeface="Segoe UI Semibold"/>
                <a:ea typeface="+mn-ea"/>
                <a:cs typeface="Segoe UI"/>
              </a:rPr>
              <a:t>natural, conversational language is welcome</a:t>
            </a:r>
            <a:r>
              <a:rPr kumimoji="0" lang="en-US" sz="1800" b="0" i="0" u="none" strike="noStrike" kern="1200" cap="none" spc="0" normalizeH="0" baseline="0" noProof="0">
                <a:ln>
                  <a:noFill/>
                </a:ln>
                <a:solidFill>
                  <a:srgbClr val="000000"/>
                </a:solidFill>
                <a:effectLst/>
                <a:uLnTx/>
                <a:uFillTx/>
                <a:latin typeface="Segoe UI "/>
                <a:ea typeface="+mn-ea"/>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
                <a:ea typeface="+mn-ea"/>
                <a:cs typeface="Segoe UI"/>
              </a:rPr>
              <a:t>Experiment away!</a:t>
            </a:r>
          </a:p>
        </p:txBody>
      </p:sp>
      <p:pic>
        <p:nvPicPr>
          <p:cNvPr id="10" name="Graphic 9">
            <a:extLst>
              <a:ext uri="{FF2B5EF4-FFF2-40B4-BE49-F238E27FC236}">
                <a16:creationId xmlns:a16="http://schemas.microsoft.com/office/drawing/2014/main" id="{578870B0-FAF9-B224-EC23-5DF811FF1E4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51808" y="1869752"/>
            <a:ext cx="347697" cy="347697"/>
          </a:xfrm>
          <a:prstGeom prst="rect">
            <a:avLst/>
          </a:prstGeom>
        </p:spPr>
      </p:pic>
      <p:pic>
        <p:nvPicPr>
          <p:cNvPr id="11" name="Graphic 10">
            <a:extLst>
              <a:ext uri="{FF2B5EF4-FFF2-40B4-BE49-F238E27FC236}">
                <a16:creationId xmlns:a16="http://schemas.microsoft.com/office/drawing/2014/main" id="{C4E2FFBE-D1F0-DD57-EC5A-087AA793BA3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66745" y="1869752"/>
            <a:ext cx="347472" cy="347472"/>
          </a:xfrm>
          <a:prstGeom prst="rect">
            <a:avLst/>
          </a:prstGeom>
        </p:spPr>
      </p:pic>
    </p:spTree>
    <p:extLst>
      <p:ext uri="{BB962C8B-B14F-4D97-AF65-F5344CB8AC3E}">
        <p14:creationId xmlns:p14="http://schemas.microsoft.com/office/powerpoint/2010/main" val="18831050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BC2B-3164-0788-81D7-FE03E9D8932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B1B96E-DC68-72D0-BC21-C32D1E4A7985}"/>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5E002DD4-C7FA-AC1E-BE6D-59754BE6939F}"/>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UI" pitchFamily="34" charset="0"/>
              </a:rPr>
              <a:t>Discover and share Copilot prompts</a:t>
            </a:r>
            <a:endPar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4" name="TextBox 3">
            <a:extLst>
              <a:ext uri="{FF2B5EF4-FFF2-40B4-BE49-F238E27FC236}">
                <a16:creationId xmlns:a16="http://schemas.microsoft.com/office/drawing/2014/main" id="{7189F544-F103-E652-57FC-884254BEF9C6}"/>
              </a:ext>
            </a:extLst>
          </p:cNvPr>
          <p:cNvSpPr txBox="1"/>
          <p:nvPr/>
        </p:nvSpPr>
        <p:spPr>
          <a:xfrm>
            <a:off x="837882" y="2035508"/>
            <a:ext cx="5061723"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Copilot Prompt Gallery </a:t>
            </a:r>
            <a:r>
              <a:rPr kumimoji="0" lang="en-US" sz="1600" b="0" i="0" u="none" strike="noStrike" kern="1200" cap="none" spc="0" normalizeH="0" baseline="0" noProof="0">
                <a:ln>
                  <a:noFill/>
                </a:ln>
                <a:solidFill>
                  <a:srgbClr val="000000"/>
                </a:solidFill>
                <a:effectLst/>
                <a:uLnTx/>
                <a:uFillTx/>
                <a:latin typeface="Segoe UI"/>
                <a:ea typeface="+mn-ea"/>
                <a:cs typeface="+mn-cs"/>
              </a:rPr>
              <a:t>(formerly known as Copilot Lab) helps you find prompting inspiration so you can take greater advantage of Copilot in your daily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Explore the curated selection of Copilot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Save your favorite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Share your favorite prompts with colleagues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Find prompting inspiration from others</a:t>
            </a:r>
          </a:p>
        </p:txBody>
      </p:sp>
      <p:pic>
        <p:nvPicPr>
          <p:cNvPr id="9" name="Picture 8">
            <a:extLst>
              <a:ext uri="{FF2B5EF4-FFF2-40B4-BE49-F238E27FC236}">
                <a16:creationId xmlns:a16="http://schemas.microsoft.com/office/drawing/2014/main" id="{3A32FC95-46B1-4D6E-9A25-6B9525AEEC2C}"/>
              </a:ext>
            </a:extLst>
          </p:cNvPr>
          <p:cNvPicPr>
            <a:picLocks noChangeAspect="1"/>
          </p:cNvPicPr>
          <p:nvPr/>
        </p:nvPicPr>
        <p:blipFill>
          <a:blip r:embed="rId3"/>
          <a:stretch>
            <a:fillRect/>
          </a:stretch>
        </p:blipFill>
        <p:spPr>
          <a:xfrm>
            <a:off x="5899605" y="2224053"/>
            <a:ext cx="5534026" cy="3161040"/>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8" name="TextBox 7">
            <a:extLst>
              <a:ext uri="{FF2B5EF4-FFF2-40B4-BE49-F238E27FC236}">
                <a16:creationId xmlns:a16="http://schemas.microsoft.com/office/drawing/2014/main" id="{CEB4DF90-8126-B86A-6F95-B9353F86203E}"/>
              </a:ext>
            </a:extLst>
          </p:cNvPr>
          <p:cNvSpPr txBox="1"/>
          <p:nvPr/>
        </p:nvSpPr>
        <p:spPr>
          <a:xfrm>
            <a:off x="5899605" y="5433999"/>
            <a:ext cx="3614848" cy="373611"/>
          </a:xfrm>
          <a:prstGeom prst="roundRect">
            <a:avLst>
              <a:gd name="adj" fmla="val 50000"/>
            </a:avLst>
          </a:prstGeom>
          <a:gradFill flip="none" rotWithShape="1">
            <a:gsLst>
              <a:gs pos="3000">
                <a:srgbClr val="0078D4"/>
              </a:gs>
              <a:gs pos="85000">
                <a:srgbClr val="D660FF"/>
              </a:gs>
              <a:gs pos="73000">
                <a:srgbClr val="818EFF"/>
              </a:gs>
              <a:gs pos="97000">
                <a:srgbClr val="FEA87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Watch the video to see it in action</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71388466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EE30-16B3-A4B8-7F2E-EBF83E2242F3}"/>
            </a:ext>
          </a:extLst>
        </p:cNvPr>
        <p:cNvGrpSpPr/>
        <p:nvPr/>
      </p:nvGrpSpPr>
      <p:grpSpPr>
        <a:xfrm>
          <a:off x="0" y="0"/>
          <a:ext cx="0" cy="0"/>
          <a:chOff x="0" y="0"/>
          <a:chExt cx="0" cy="0"/>
        </a:xfrm>
      </p:grpSpPr>
      <p:sp>
        <p:nvSpPr>
          <p:cNvPr id="3" name="Rounded Rectangle 9">
            <a:extLst>
              <a:ext uri="{FF2B5EF4-FFF2-40B4-BE49-F238E27FC236}">
                <a16:creationId xmlns:a16="http://schemas.microsoft.com/office/drawing/2014/main" id="{33046597-44FB-FD01-4997-820E3707F519}"/>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solidFill>
            <a:srgbClr val="FFFFFF">
              <a:alpha val="74118"/>
            </a:srgbClr>
          </a:soli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 name="Rounded Rectangle 10">
            <a:extLst>
              <a:ext uri="{FF2B5EF4-FFF2-40B4-BE49-F238E27FC236}">
                <a16:creationId xmlns:a16="http://schemas.microsoft.com/office/drawing/2014/main" id="{F1AE4BCA-2932-99A9-4657-A18B8AA717EC}"/>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solidFill>
            <a:srgbClr val="FFFFFF">
              <a:alpha val="74118"/>
            </a:srgbClr>
          </a:soli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Title 1">
            <a:extLst>
              <a:ext uri="{FF2B5EF4-FFF2-40B4-BE49-F238E27FC236}">
                <a16:creationId xmlns:a16="http://schemas.microsoft.com/office/drawing/2014/main" id="{F09616BA-D6F6-2FCA-1AF9-4FB33E152636}"/>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Navigating to the Copilot Prompt Gallery (new UI)</a:t>
            </a:r>
          </a:p>
        </p:txBody>
      </p:sp>
      <p:sp>
        <p:nvSpPr>
          <p:cNvPr id="6" name="Text Placeholder 3">
            <a:extLst>
              <a:ext uri="{FF2B5EF4-FFF2-40B4-BE49-F238E27FC236}">
                <a16:creationId xmlns:a16="http://schemas.microsoft.com/office/drawing/2014/main" id="{6BACD1EF-45F8-6B62-29FD-F84FA9F5E69B}"/>
              </a:ext>
            </a:extLst>
          </p:cNvPr>
          <p:cNvSpPr txBox="1">
            <a:spLocks/>
          </p:cNvSpPr>
          <p:nvPr/>
        </p:nvSpPr>
        <p:spPr>
          <a:xfrm>
            <a:off x="638329" y="1422483"/>
            <a:ext cx="5143011" cy="11267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Semibold"/>
                <a:ea typeface="+mn-ea"/>
                <a:cs typeface="Segoe UI" panose="020B0502040204020203" pitchFamily="34" charset="0"/>
              </a:rPr>
              <a:t>In-product experience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Segoe UI" panose="020B0502040204020203" pitchFamily="34" charset="0"/>
              </a:rPr>
              <a:t>Select “</a:t>
            </a:r>
            <a:r>
              <a:rPr lang="en-US" sz="1600">
                <a:gradFill>
                  <a:gsLst>
                    <a:gs pos="2917">
                      <a:srgbClr val="091F2C"/>
                    </a:gs>
                    <a:gs pos="30000">
                      <a:srgbClr val="091F2C"/>
                    </a:gs>
                  </a:gsLst>
                  <a:lin ang="5400000" scaled="0"/>
                </a:gradFill>
                <a:latin typeface="Segoe Sans Display"/>
              </a:rPr>
              <a:t>See more</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Segoe UI" panose="020B0502040204020203" pitchFamily="34" charset="0"/>
              </a:rPr>
              <a:t>” next to the Copilot prompt box, scroll down and click “Prompt Gallery”. Here, you’ll see suggested Copilot prompts and your saved prompts.</a:t>
            </a:r>
          </a:p>
        </p:txBody>
      </p:sp>
      <p:sp>
        <p:nvSpPr>
          <p:cNvPr id="7" name="TextBox 6">
            <a:extLst>
              <a:ext uri="{FF2B5EF4-FFF2-40B4-BE49-F238E27FC236}">
                <a16:creationId xmlns:a16="http://schemas.microsoft.com/office/drawing/2014/main" id="{A0E20890-93AA-7935-DF1D-9F95E8DE9F6E}"/>
              </a:ext>
            </a:extLst>
          </p:cNvPr>
          <p:cNvSpPr txBox="1"/>
          <p:nvPr/>
        </p:nvSpPr>
        <p:spPr>
          <a:xfrm>
            <a:off x="6382972" y="1410802"/>
            <a:ext cx="5170699"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Prompt Gallery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Go to </a:t>
            </a:r>
            <a:r>
              <a:rPr kumimoji="0" lang="en-US" sz="1600" b="0" i="0" u="none" strike="noStrike" kern="1200" cap="none" spc="0" normalizeH="0" baseline="0" noProof="0">
                <a:ln>
                  <a:noFill/>
                </a:ln>
                <a:solidFill>
                  <a:srgbClr val="1D7DDE"/>
                </a:solidFill>
                <a:effectLst/>
                <a:uLnTx/>
                <a:uFillTx/>
                <a:latin typeface="Segoe UI Semibold"/>
                <a:ea typeface="+mn-ea"/>
                <a:cs typeface="+mn-cs"/>
              </a:rPr>
              <a:t>aka.ms/Prompts </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to access the full Prompt Gallery experience. Here, you can find relevant Copilot prompt examples using the filters, view prompts that you and your team saved, and share useful prompts.</a:t>
            </a:r>
          </a:p>
        </p:txBody>
      </p:sp>
      <p:sp>
        <p:nvSpPr>
          <p:cNvPr id="10" name="Rectangle 9">
            <a:extLst>
              <a:ext uri="{FF2B5EF4-FFF2-40B4-BE49-F238E27FC236}">
                <a16:creationId xmlns:a16="http://schemas.microsoft.com/office/drawing/2014/main" id="{153EF52E-B602-B559-7AC7-E89C7D6DB5C2}"/>
              </a:ext>
            </a:extLst>
          </p:cNvPr>
          <p:cNvSpPr/>
          <p:nvPr/>
        </p:nvSpPr>
        <p:spPr bwMode="auto">
          <a:xfrm>
            <a:off x="11166323" y="2835765"/>
            <a:ext cx="130257" cy="120157"/>
          </a:xfrm>
          <a:prstGeom prst="rect">
            <a:avLst/>
          </a:prstGeom>
          <a:solidFill>
            <a:srgbClr val="FAFAFA"/>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7" name="Picture 16">
            <a:extLst>
              <a:ext uri="{FF2B5EF4-FFF2-40B4-BE49-F238E27FC236}">
                <a16:creationId xmlns:a16="http://schemas.microsoft.com/office/drawing/2014/main" id="{C0818045-FEDB-9584-E3C1-9A6DE208B5BB}"/>
              </a:ext>
            </a:extLst>
          </p:cNvPr>
          <p:cNvPicPr>
            <a:picLocks noChangeAspect="1"/>
          </p:cNvPicPr>
          <p:nvPr/>
        </p:nvPicPr>
        <p:blipFill>
          <a:blip r:embed="rId3"/>
          <a:stretch>
            <a:fillRect/>
          </a:stretch>
        </p:blipFill>
        <p:spPr>
          <a:xfrm>
            <a:off x="6346186" y="2815104"/>
            <a:ext cx="5253676" cy="3000904"/>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18" name="Rectangle 17">
            <a:extLst>
              <a:ext uri="{FF2B5EF4-FFF2-40B4-BE49-F238E27FC236}">
                <a16:creationId xmlns:a16="http://schemas.microsoft.com/office/drawing/2014/main" id="{024EBD3A-9CA5-5C77-2409-D07A2C01A6F6}"/>
              </a:ext>
              <a:ext uri="{C183D7F6-B498-43B3-948B-1728B52AA6E4}">
                <adec:decorative xmlns:adec="http://schemas.microsoft.com/office/drawing/2017/decorative" val="1"/>
              </a:ext>
            </a:extLst>
          </p:cNvPr>
          <p:cNvSpPr/>
          <p:nvPr/>
        </p:nvSpPr>
        <p:spPr bwMode="auto">
          <a:xfrm>
            <a:off x="6990522" y="2955922"/>
            <a:ext cx="483704" cy="230312"/>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0DFB4187-64F4-249C-D6F3-1DABB8304B2F}"/>
              </a:ext>
            </a:extLst>
          </p:cNvPr>
          <p:cNvPicPr>
            <a:picLocks noChangeAspect="1"/>
          </p:cNvPicPr>
          <p:nvPr/>
        </p:nvPicPr>
        <p:blipFill>
          <a:blip r:embed="rId4"/>
          <a:stretch>
            <a:fillRect/>
          </a:stretch>
        </p:blipFill>
        <p:spPr>
          <a:xfrm>
            <a:off x="1190535" y="2641908"/>
            <a:ext cx="4002148" cy="3383031"/>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12" name="Rectangle 11">
            <a:extLst>
              <a:ext uri="{FF2B5EF4-FFF2-40B4-BE49-F238E27FC236}">
                <a16:creationId xmlns:a16="http://schemas.microsoft.com/office/drawing/2014/main" id="{26688F91-2A79-7ED3-8841-207E58E9581F}"/>
              </a:ext>
              <a:ext uri="{C183D7F6-B498-43B3-948B-1728B52AA6E4}">
                <adec:decorative xmlns:adec="http://schemas.microsoft.com/office/drawing/2017/decorative" val="1"/>
              </a:ext>
            </a:extLst>
          </p:cNvPr>
          <p:cNvSpPr/>
          <p:nvPr/>
        </p:nvSpPr>
        <p:spPr bwMode="auto">
          <a:xfrm>
            <a:off x="4041432" y="5816008"/>
            <a:ext cx="580444" cy="208931"/>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22190724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FB67B-D2EB-B535-D792-7C4B420D5EE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CBC800-984E-56FF-EE53-53D421906F29}"/>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1712AFA2-4B61-A01C-1A97-F572F3F9E630}"/>
              </a:ext>
            </a:extLst>
          </p:cNvPr>
          <p:cNvSpPr txBox="1">
            <a:spLocks noGrp="1"/>
          </p:cNvSpPr>
          <p:nvPr>
            <p:ph type="title" idx="4294967295"/>
          </p:nvPr>
        </p:nvSpPr>
        <p:spPr>
          <a:xfrm>
            <a:off x="588261" y="585216"/>
            <a:ext cx="11011601" cy="4770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1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Edit and collaborate on Copilot responses with Copilot Pages</a:t>
            </a:r>
          </a:p>
        </p:txBody>
      </p:sp>
      <p:sp>
        <p:nvSpPr>
          <p:cNvPr id="5" name="TextBox 4">
            <a:extLst>
              <a:ext uri="{FF2B5EF4-FFF2-40B4-BE49-F238E27FC236}">
                <a16:creationId xmlns:a16="http://schemas.microsoft.com/office/drawing/2014/main" id="{F5BD0FAD-AD28-8AB0-C6B3-1B2DA399008E}"/>
              </a:ext>
            </a:extLst>
          </p:cNvPr>
          <p:cNvSpPr txBox="1"/>
          <p:nvPr/>
        </p:nvSpPr>
        <p:spPr>
          <a:xfrm>
            <a:off x="988685" y="2321004"/>
            <a:ext cx="3667225" cy="22159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Semibold"/>
                <a:ea typeface="+mn-ea"/>
                <a:cs typeface="+mn-cs"/>
              </a:rPr>
              <a:t>Did you know that you can format, fine-tune, and collaborate on Copilot responses directly in Copilot Chat?</a:t>
            </a:r>
            <a:r>
              <a:rPr kumimoji="0" lang="en-US" sz="1600" b="0" i="0" u="none" strike="noStrike" kern="0" cap="none" spc="0" normalizeH="0" baseline="0" noProof="0">
                <a:ln>
                  <a:noFill/>
                </a:ln>
                <a:solidFill>
                  <a:srgbClr val="000000"/>
                </a:solidFill>
                <a:effectLst/>
                <a:uLnTx/>
                <a:uFillTx/>
                <a:latin typeface="Segoe Sans Display"/>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mn-cs"/>
              </a:rPr>
              <a:t>With Copilot Pages, Copilot Chat becomes your workspace – so you don’t have to jump between surfaces to get a project done. Watch the video to see it in action!</a:t>
            </a:r>
          </a:p>
        </p:txBody>
      </p:sp>
      <p:sp>
        <p:nvSpPr>
          <p:cNvPr id="6" name="TextBox 5">
            <a:extLst>
              <a:ext uri="{FF2B5EF4-FFF2-40B4-BE49-F238E27FC236}">
                <a16:creationId xmlns:a16="http://schemas.microsoft.com/office/drawing/2014/main" id="{2062A85A-E4B1-7E2D-CBAF-756602CBC94E}"/>
              </a:ext>
            </a:extLst>
          </p:cNvPr>
          <p:cNvSpPr txBox="1"/>
          <p:nvPr/>
        </p:nvSpPr>
        <p:spPr>
          <a:xfrm>
            <a:off x="5063435" y="5424284"/>
            <a:ext cx="795150" cy="373611"/>
          </a:xfrm>
          <a:prstGeom prst="roundRect">
            <a:avLst>
              <a:gd name="adj" fmla="val 50000"/>
            </a:avLst>
          </a:prstGeom>
          <a:gradFill flip="none" rotWithShape="1">
            <a:gsLst>
              <a:gs pos="3000">
                <a:srgbClr val="0078D4"/>
              </a:gs>
              <a:gs pos="85000">
                <a:srgbClr val="D660FF"/>
              </a:gs>
              <a:gs pos="73000">
                <a:srgbClr val="818EFF"/>
              </a:gs>
              <a:gs pos="97000">
                <a:srgbClr val="FEA874"/>
              </a:gs>
            </a:gsLst>
            <a:lin ang="17400000" scaled="0"/>
            <a:tileRect/>
          </a:gradFill>
          <a:ln w="10795" cap="flat" cmpd="sng" algn="ctr">
            <a:noFill/>
            <a:prstDash val="solid"/>
          </a:ln>
          <a:effectLst/>
        </p:spPr>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mn-cs"/>
              </a:rPr>
              <a:t>Video</a:t>
            </a:r>
          </a:p>
        </p:txBody>
      </p:sp>
      <p:pic>
        <p:nvPicPr>
          <p:cNvPr id="7" name="Online Media 6" descr="Video demoing Copilot Pages in Copilot Chat.">
            <a:hlinkClick r:id="" action="ppaction://media"/>
            <a:extLst>
              <a:ext uri="{FF2B5EF4-FFF2-40B4-BE49-F238E27FC236}">
                <a16:creationId xmlns:a16="http://schemas.microsoft.com/office/drawing/2014/main" id="{6A00D254-5E2D-B4B5-E37A-3E07F6C44483}"/>
              </a:ext>
            </a:extLst>
          </p:cNvPr>
          <p:cNvPicPr>
            <a:picLocks noRot="1" noChangeAspect="1"/>
          </p:cNvPicPr>
          <p:nvPr>
            <a:videoFile r:link="rId1"/>
          </p:nvPr>
        </p:nvPicPr>
        <p:blipFill>
          <a:blip r:embed="rId4"/>
          <a:stretch>
            <a:fillRect/>
          </a:stretch>
        </p:blipFill>
        <p:spPr>
          <a:xfrm>
            <a:off x="5063435" y="1807110"/>
            <a:ext cx="6266608" cy="3540642"/>
          </a:xfrm>
          <a:prstGeom prst="rect">
            <a:avLst/>
          </a:prstGeom>
        </p:spPr>
      </p:pic>
    </p:spTree>
    <p:extLst>
      <p:ext uri="{BB962C8B-B14F-4D97-AF65-F5344CB8AC3E}">
        <p14:creationId xmlns:p14="http://schemas.microsoft.com/office/powerpoint/2010/main" val="1093073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56354-D520-B055-8074-F17991ADBC0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AD567F-34AF-8783-B8EF-5C1E9ED6AE09}"/>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itle 1">
            <a:extLst>
              <a:ext uri="{FF2B5EF4-FFF2-40B4-BE49-F238E27FC236}">
                <a16:creationId xmlns:a16="http://schemas.microsoft.com/office/drawing/2014/main" id="{3121AFFB-163C-3A00-8C36-62FCC48D7062}"/>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Upload a file to your prompt (new UI)</a:t>
            </a:r>
          </a:p>
        </p:txBody>
      </p:sp>
      <p:sp>
        <p:nvSpPr>
          <p:cNvPr id="12" name="TextBox 11">
            <a:extLst>
              <a:ext uri="{FF2B5EF4-FFF2-40B4-BE49-F238E27FC236}">
                <a16:creationId xmlns:a16="http://schemas.microsoft.com/office/drawing/2014/main" id="{088CE347-E5DC-92A1-B7F1-19EC0D55FBCD}"/>
              </a:ext>
            </a:extLst>
          </p:cNvPr>
          <p:cNvSpPr txBox="1"/>
          <p:nvPr/>
        </p:nvSpPr>
        <p:spPr>
          <a:xfrm>
            <a:off x="6319657" y="2677606"/>
            <a:ext cx="4865128" cy="221599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Want Copilot to respond using information from a Word document, PowerPoint deck, or other file? Select the “Add content” button in the Copilot Chat prompt box to upload a file. </a:t>
            </a:r>
            <a:r>
              <a:rPr lang="en-US" sz="1600">
                <a:gradFill>
                  <a:gsLst>
                    <a:gs pos="2917">
                      <a:srgbClr val="091F2C"/>
                    </a:gs>
                    <a:gs pos="30000">
                      <a:srgbClr val="091F2C"/>
                    </a:gs>
                  </a:gsLst>
                  <a:lin ang="5400000" scaled="0"/>
                </a:gradFill>
                <a:latin typeface="Segoe Sans Display"/>
              </a:rPr>
              <a:t>Uploaded files end up in your OneDrive for Business folder.</a:t>
            </a:r>
            <a:endPar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Example prompt: Summarize this document in 5 bullet points. </a:t>
            </a:r>
            <a:r>
              <a:rPr kumimoji="0" lang="en-US" sz="1600" i="1" u="none" strike="noStrike" kern="1200" cap="none" spc="0" normalizeH="0" baseline="0" noProof="0">
                <a:ln>
                  <a:noFill/>
                </a:ln>
                <a:solidFill>
                  <a:schemeClr val="accent1"/>
                </a:solidFill>
                <a:effectLst/>
                <a:uLnTx/>
                <a:uFillTx/>
                <a:latin typeface="Segoe Sans Display"/>
                <a:ea typeface="+mn-ea"/>
                <a:cs typeface="+mn-cs"/>
              </a:rPr>
              <a:t>&lt;attach file&gt;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chemeClr val="accent1"/>
              </a:solidFill>
              <a:effectLst/>
              <a:uLnTx/>
              <a:uFillTx/>
              <a:latin typeface="Segoe Sans Display"/>
              <a:ea typeface="+mn-ea"/>
              <a:cs typeface="+mn-cs"/>
            </a:endParaRPr>
          </a:p>
        </p:txBody>
      </p:sp>
      <p:sp>
        <p:nvSpPr>
          <p:cNvPr id="14" name="TextBox 13">
            <a:extLst>
              <a:ext uri="{FF2B5EF4-FFF2-40B4-BE49-F238E27FC236}">
                <a16:creationId xmlns:a16="http://schemas.microsoft.com/office/drawing/2014/main" id="{2CDFAB07-DB39-B8CD-96AF-A7193EF280B3}"/>
              </a:ext>
            </a:extLst>
          </p:cNvPr>
          <p:cNvSpPr txBox="1"/>
          <p:nvPr/>
        </p:nvSpPr>
        <p:spPr>
          <a:xfrm>
            <a:off x="736371" y="5732616"/>
            <a:ext cx="10714383" cy="2462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Note: Copilot Chat supports uploads of Word documents, PowerPoint decks, Excel spreadsheets, images, and PDFs.</a:t>
            </a:r>
          </a:p>
        </p:txBody>
      </p:sp>
      <p:pic>
        <p:nvPicPr>
          <p:cNvPr id="4" name="Picture 3">
            <a:extLst>
              <a:ext uri="{FF2B5EF4-FFF2-40B4-BE49-F238E27FC236}">
                <a16:creationId xmlns:a16="http://schemas.microsoft.com/office/drawing/2014/main" id="{D4CFB887-DEFF-66B1-0F93-C8FC6B23E6FE}"/>
              </a:ext>
            </a:extLst>
          </p:cNvPr>
          <p:cNvPicPr>
            <a:picLocks noChangeAspect="1"/>
          </p:cNvPicPr>
          <p:nvPr/>
        </p:nvPicPr>
        <p:blipFill>
          <a:blip r:embed="rId3"/>
          <a:stretch>
            <a:fillRect/>
          </a:stretch>
        </p:blipFill>
        <p:spPr>
          <a:xfrm>
            <a:off x="588263" y="1633463"/>
            <a:ext cx="5583286" cy="3489553"/>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pic>
        <p:nvPicPr>
          <p:cNvPr id="6" name="Picture 5">
            <a:extLst>
              <a:ext uri="{FF2B5EF4-FFF2-40B4-BE49-F238E27FC236}">
                <a16:creationId xmlns:a16="http://schemas.microsoft.com/office/drawing/2014/main" id="{98CE8B35-5268-21A0-9CB7-B8CDE4A0500D}"/>
              </a:ext>
            </a:extLst>
          </p:cNvPr>
          <p:cNvPicPr>
            <a:picLocks noChangeAspect="1"/>
          </p:cNvPicPr>
          <p:nvPr/>
        </p:nvPicPr>
        <p:blipFill>
          <a:blip r:embed="rId4"/>
          <a:stretch>
            <a:fillRect/>
          </a:stretch>
        </p:blipFill>
        <p:spPr>
          <a:xfrm>
            <a:off x="1179823" y="4282178"/>
            <a:ext cx="1748287" cy="1346791"/>
          </a:xfrm>
          <a:prstGeom prst="rect">
            <a:avLst/>
          </a:prstGeom>
        </p:spPr>
      </p:pic>
      <p:sp>
        <p:nvSpPr>
          <p:cNvPr id="8" name="Rectangle 7">
            <a:extLst>
              <a:ext uri="{FF2B5EF4-FFF2-40B4-BE49-F238E27FC236}">
                <a16:creationId xmlns:a16="http://schemas.microsoft.com/office/drawing/2014/main" id="{1D0042DC-B664-E00B-AE42-232CF618508A}"/>
              </a:ext>
              <a:ext uri="{C183D7F6-B498-43B3-948B-1728B52AA6E4}">
                <adec:decorative xmlns:adec="http://schemas.microsoft.com/office/drawing/2017/decorative" val="1"/>
              </a:ext>
            </a:extLst>
          </p:cNvPr>
          <p:cNvSpPr/>
          <p:nvPr/>
        </p:nvSpPr>
        <p:spPr bwMode="auto">
          <a:xfrm>
            <a:off x="1263535" y="5274144"/>
            <a:ext cx="310342" cy="211986"/>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D885BB4E-9DD2-476A-FD55-448A0ADFC73E}"/>
              </a:ext>
              <a:ext uri="{C183D7F6-B498-43B3-948B-1728B52AA6E4}">
                <adec:decorative xmlns:adec="http://schemas.microsoft.com/office/drawing/2017/decorative" val="1"/>
              </a:ext>
            </a:extLst>
          </p:cNvPr>
          <p:cNvSpPr/>
          <p:nvPr/>
        </p:nvSpPr>
        <p:spPr bwMode="auto">
          <a:xfrm>
            <a:off x="1309317" y="4408688"/>
            <a:ext cx="1356298" cy="523832"/>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89500242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A73EC-8DE0-8C00-2E1D-DE8296D5136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52453-8EA0-12B0-9B81-F75AFB1B85E0}"/>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itle 1">
            <a:extLst>
              <a:ext uri="{FF2B5EF4-FFF2-40B4-BE49-F238E27FC236}">
                <a16:creationId xmlns:a16="http://schemas.microsoft.com/office/drawing/2014/main" id="{459E2995-53F8-E46B-B9B0-E0E59504DD52}"/>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Use Copilot Chat to visualize data</a:t>
            </a:r>
          </a:p>
        </p:txBody>
      </p:sp>
      <p:sp>
        <p:nvSpPr>
          <p:cNvPr id="12" name="TextBox 11">
            <a:extLst>
              <a:ext uri="{FF2B5EF4-FFF2-40B4-BE49-F238E27FC236}">
                <a16:creationId xmlns:a16="http://schemas.microsoft.com/office/drawing/2014/main" id="{3A4D8FF8-CAC2-2523-BF2E-4195F7E03D85}"/>
              </a:ext>
            </a:extLst>
          </p:cNvPr>
          <p:cNvSpPr txBox="1"/>
          <p:nvPr/>
        </p:nvSpPr>
        <p:spPr>
          <a:xfrm>
            <a:off x="6645349" y="2677606"/>
            <a:ext cx="4539436" cy="1477328"/>
          </a:xfrm>
          <a:prstGeom prst="rect">
            <a:avLst/>
          </a:prstGeom>
          <a:noFill/>
        </p:spPr>
        <p:txBody>
          <a:bodyPr wrap="square" lIns="0" tIns="0" rIns="0" bIns="0" rtlCol="0">
            <a:spAutoFit/>
          </a:bodyPr>
          <a:lstStyle/>
          <a:p>
            <a:pPr lvl="0" defTabSz="914367">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Copilot Chat </a:t>
            </a:r>
            <a:r>
              <a:rPr lang="en-US" sz="1600">
                <a:gradFill>
                  <a:gsLst>
                    <a:gs pos="2917">
                      <a:srgbClr val="091F2C"/>
                    </a:gs>
                    <a:gs pos="30000">
                      <a:srgbClr val="091F2C"/>
                    </a:gs>
                  </a:gsLst>
                  <a:lin ang="5400000" scaled="0"/>
                </a:gradFill>
              </a:rPr>
              <a:t>has built-in </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capabilities to graph and visualize data as it’s relevant to your prompt.</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600">
              <a:gradFill>
                <a:gsLst>
                  <a:gs pos="2917">
                    <a:srgbClr val="091F2C"/>
                  </a:gs>
                  <a:gs pos="30000">
                    <a:srgbClr val="091F2C"/>
                  </a:gs>
                </a:gsLst>
                <a:lin ang="5400000" scaled="0"/>
              </a:gradFill>
              <a:latin typeface="Segoe Sans Display"/>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For example, use the prompt: </a:t>
            </a:r>
            <a:r>
              <a:rPr kumimoji="0" lang="en-US" sz="1600" b="0" i="1"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a:t>
            </a:r>
            <a:r>
              <a:rPr lang="en-US" sz="1600" i="1">
                <a:gradFill>
                  <a:gsLst>
                    <a:gs pos="2917">
                      <a:srgbClr val="091F2C"/>
                    </a:gs>
                    <a:gs pos="30000">
                      <a:srgbClr val="091F2C"/>
                    </a:gs>
                  </a:gsLst>
                  <a:lin ang="5400000" scaled="0"/>
                </a:gradFill>
                <a:latin typeface="Segoe Sans Display"/>
              </a:rPr>
              <a:t>Graph the first 20 numbers in Fibonacci sequence</a:t>
            </a:r>
            <a:r>
              <a:rPr kumimoji="0" lang="en-US" sz="1600" b="0" i="1"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 </a:t>
            </a:r>
            <a:endParaRPr kumimoji="0" lang="en-US" sz="1600" i="1" u="none" strike="noStrike" kern="1200" cap="none" spc="0" normalizeH="0" baseline="0" noProof="0">
              <a:ln>
                <a:noFill/>
              </a:ln>
              <a:solidFill>
                <a:schemeClr val="accent1"/>
              </a:solidFill>
              <a:effectLst/>
              <a:uLnTx/>
              <a:uFillTx/>
              <a:latin typeface="Segoe Sans Display"/>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chemeClr val="accent1"/>
              </a:solidFill>
              <a:effectLst/>
              <a:uLnTx/>
              <a:uFillTx/>
              <a:latin typeface="Segoe Sans Display"/>
              <a:ea typeface="+mn-ea"/>
              <a:cs typeface="+mn-cs"/>
            </a:endParaRPr>
          </a:p>
        </p:txBody>
      </p:sp>
      <p:pic>
        <p:nvPicPr>
          <p:cNvPr id="7" name="Picture 6" descr="Image showing Copilot Chat responding to the prompt &quot;Graph the first 20 numbers in Fibonacci sequence&quot;, with Copilot responding with an image of the graph.">
            <a:extLst>
              <a:ext uri="{FF2B5EF4-FFF2-40B4-BE49-F238E27FC236}">
                <a16:creationId xmlns:a16="http://schemas.microsoft.com/office/drawing/2014/main" id="{44F6293F-7A8A-5690-8290-A91EB74F4E85}"/>
              </a:ext>
            </a:extLst>
          </p:cNvPr>
          <p:cNvPicPr>
            <a:picLocks noChangeAspect="1"/>
          </p:cNvPicPr>
          <p:nvPr/>
        </p:nvPicPr>
        <p:blipFill>
          <a:blip r:embed="rId3"/>
          <a:stretch>
            <a:fillRect/>
          </a:stretch>
        </p:blipFill>
        <p:spPr>
          <a:xfrm>
            <a:off x="924764" y="2058422"/>
            <a:ext cx="5240912" cy="3208138"/>
          </a:xfrm>
          <a:prstGeom prst="roundRect">
            <a:avLst>
              <a:gd name="adj" fmla="val 2030"/>
            </a:avLst>
          </a:prstGeom>
          <a:solidFill>
            <a:srgbClr val="FFFFFF"/>
          </a:solidFill>
          <a:ln w="12700">
            <a:gradFill>
              <a:gsLst>
                <a:gs pos="0">
                  <a:srgbClr val="2DB4FF"/>
                </a:gs>
                <a:gs pos="100000">
                  <a:srgbClr val="D660FF"/>
                </a:gs>
              </a:gsLst>
              <a:lin ang="5400000" scaled="1"/>
            </a:gradFill>
          </a:ln>
        </p:spPr>
      </p:pic>
    </p:spTree>
    <p:extLst>
      <p:ext uri="{BB962C8B-B14F-4D97-AF65-F5344CB8AC3E}">
        <p14:creationId xmlns:p14="http://schemas.microsoft.com/office/powerpoint/2010/main" val="105015738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8FE97-1B87-CAEF-9D7B-58CFBEDE2B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71713D-2BED-BAF1-B034-FDCD116CFAF1}"/>
              </a:ext>
            </a:extLst>
          </p:cNvPr>
          <p:cNvSpPr>
            <a:spLocks noGrp="1"/>
          </p:cNvSpPr>
          <p:nvPr>
            <p:ph type="title"/>
          </p:nvPr>
        </p:nvSpPr>
        <p:spPr>
          <a:xfrm>
            <a:off x="657352" y="1921955"/>
            <a:ext cx="4582160" cy="2462213"/>
          </a:xfrm>
        </p:spPr>
        <p:txBody>
          <a:bodyPr/>
          <a:lstStyle/>
          <a:p>
            <a:r>
              <a:rPr lang="en-US"/>
              <a:t>Copilot for All:</a:t>
            </a:r>
            <a:br>
              <a:rPr lang="en-US"/>
            </a:br>
            <a:r>
              <a:rPr lang="en-US"/>
              <a:t>Mastering Microsoft 365 Copilot Chat</a:t>
            </a:r>
          </a:p>
        </p:txBody>
      </p:sp>
    </p:spTree>
    <p:extLst>
      <p:ext uri="{BB962C8B-B14F-4D97-AF65-F5344CB8AC3E}">
        <p14:creationId xmlns:p14="http://schemas.microsoft.com/office/powerpoint/2010/main" val="22004279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EF50D1C-054A-142E-D1C2-8BE365BDD92A}"/>
              </a:ext>
            </a:extLst>
          </p:cNvPr>
          <p:cNvSpPr>
            <a:spLocks noGrp="1"/>
          </p:cNvSpPr>
          <p:nvPr>
            <p:ph type="title"/>
          </p:nvPr>
        </p:nvSpPr>
        <p:spPr/>
        <p:txBody>
          <a:bodyPr>
            <a:noAutofit/>
          </a:bodyPr>
          <a:lstStyle/>
          <a:p>
            <a:pPr algn="ctr"/>
            <a:r>
              <a:rPr lang="en-US" sz="3200"/>
              <a:t>Top 10 to try first with Microsoft 365 Copilot Chat</a:t>
            </a:r>
            <a:br>
              <a:rPr lang="en-US" sz="3200"/>
            </a:br>
            <a:endParaRPr lang="en-US" sz="2000">
              <a:solidFill>
                <a:srgbClr val="0078D4"/>
              </a:solidFill>
            </a:endParaRPr>
          </a:p>
        </p:txBody>
      </p:sp>
      <p:sp useBgFill="1">
        <p:nvSpPr>
          <p:cNvPr id="37" name="Rounded Rectangle 1">
            <a:extLst>
              <a:ext uri="{FF2B5EF4-FFF2-40B4-BE49-F238E27FC236}">
                <a16:creationId xmlns:a16="http://schemas.microsoft.com/office/drawing/2014/main" id="{8DA2CC22-80EC-7260-5797-4C3CDDB05B9F}"/>
              </a:ext>
              <a:ext uri="{C183D7F6-B498-43B3-948B-1728B52AA6E4}">
                <adec:decorative xmlns:adec="http://schemas.microsoft.com/office/drawing/2017/decorative" val="1"/>
              </a:ext>
            </a:extLst>
          </p:cNvPr>
          <p:cNvSpPr/>
          <p:nvPr/>
        </p:nvSpPr>
        <p:spPr bwMode="auto">
          <a:xfrm>
            <a:off x="505272" y="15018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0" name="TextBox 19">
            <a:extLst>
              <a:ext uri="{FF2B5EF4-FFF2-40B4-BE49-F238E27FC236}">
                <a16:creationId xmlns:a16="http://schemas.microsoft.com/office/drawing/2014/main" id="{5E31174D-9FE0-9C57-5C69-AB32C7491FDE}"/>
              </a:ext>
            </a:extLst>
          </p:cNvPr>
          <p:cNvSpPr txBox="1"/>
          <p:nvPr/>
        </p:nvSpPr>
        <p:spPr>
          <a:xfrm>
            <a:off x="626192" y="1995866"/>
            <a:ext cx="1922209"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Ask a question</a:t>
            </a:r>
            <a:b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lang="en-US" sz="1000">
                <a:solidFill>
                  <a:prstClr val="black"/>
                </a:solidFill>
                <a:latin typeface="Segoe UI"/>
              </a:rPr>
              <a:t>Get insights and answers to your questions.</a:t>
            </a:r>
          </a:p>
        </p:txBody>
      </p:sp>
      <p:sp>
        <p:nvSpPr>
          <p:cNvPr id="2" name="TextBox 1">
            <a:extLst>
              <a:ext uri="{FF2B5EF4-FFF2-40B4-BE49-F238E27FC236}">
                <a16:creationId xmlns:a16="http://schemas.microsoft.com/office/drawing/2014/main" id="{3F31713F-7599-1164-9E6B-AEFC2B34F335}"/>
              </a:ext>
            </a:extLst>
          </p:cNvPr>
          <p:cNvSpPr txBox="1"/>
          <p:nvPr/>
        </p:nvSpPr>
        <p:spPr>
          <a:xfrm>
            <a:off x="2267041" y="15018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1</a:t>
            </a:r>
            <a:endParaRPr lang="en-US">
              <a:ea typeface="+mn-ea"/>
            </a:endParaRPr>
          </a:p>
        </p:txBody>
      </p:sp>
      <p:sp>
        <p:nvSpPr>
          <p:cNvPr id="38" name="TextBox 37">
            <a:extLst>
              <a:ext uri="{FF2B5EF4-FFF2-40B4-BE49-F238E27FC236}">
                <a16:creationId xmlns:a16="http://schemas.microsoft.com/office/drawing/2014/main" id="{A7CC5D06-F6BC-0CFF-D489-96D38F400E9A}"/>
              </a:ext>
            </a:extLst>
          </p:cNvPr>
          <p:cNvSpPr txBox="1"/>
          <p:nvPr/>
        </p:nvSpPr>
        <p:spPr>
          <a:xfrm>
            <a:off x="677266" y="3046814"/>
            <a:ext cx="1981228" cy="707886"/>
          </a:xfrm>
          <a:prstGeom prst="rect">
            <a:avLst/>
          </a:prstGeom>
          <a:noFill/>
        </p:spPr>
        <p:txBody>
          <a:bodyPr wrap="square" lIns="91440" tIns="45720" rIns="91440" bIns="45720" anchor="t">
            <a:spAutoFit/>
          </a:bodyPr>
          <a:lstStyle/>
          <a:p>
            <a:pPr>
              <a:spcBef>
                <a:spcPts val="200"/>
              </a:spcBef>
              <a:spcAft>
                <a:spcPts val="200"/>
              </a:spcAft>
              <a:defRPr/>
            </a:pPr>
            <a:r>
              <a:rPr kumimoji="0" lang="en-US" sz="1000" b="1" i="0" u="none" strike="noStrike" kern="1200" cap="none" spc="0" normalizeH="0" baseline="0" noProof="0">
                <a:ln>
                  <a:noFill/>
                </a:ln>
                <a:solidFill>
                  <a:prstClr val="black"/>
                </a:solidFill>
                <a:effectLst/>
                <a:uLnTx/>
                <a:uFillTx/>
                <a:latin typeface="Segoe UI"/>
                <a:ea typeface="+mn-ea"/>
                <a:cs typeface="+mn-cs"/>
              </a:rPr>
              <a:t>How </a:t>
            </a:r>
            <a:r>
              <a:rPr lang="en-US" sz="1000" b="1">
                <a:solidFill>
                  <a:prstClr val="black"/>
                </a:solidFill>
                <a:latin typeface="Segoe UI"/>
              </a:rPr>
              <a:t>does</a:t>
            </a:r>
            <a:r>
              <a:rPr kumimoji="0" lang="en-US" sz="1000" b="1" i="0" u="none" strike="noStrike" kern="1200" cap="none" spc="0" normalizeH="0" baseline="0" noProof="0">
                <a:ln>
                  <a:noFill/>
                </a:ln>
                <a:solidFill>
                  <a:prstClr val="black"/>
                </a:solidFill>
                <a:effectLst/>
                <a:uLnTx/>
                <a:uFillTx/>
                <a:latin typeface="Segoe UI"/>
                <a:ea typeface="+mn-ea"/>
                <a:cs typeface="+mn-cs"/>
              </a:rPr>
              <a:t> </a:t>
            </a:r>
            <a:r>
              <a:rPr lang="en-US" sz="1000" b="1">
                <a:solidFill>
                  <a:prstClr val="black"/>
                </a:solidFill>
                <a:latin typeface="Segoe UI"/>
              </a:rPr>
              <a:t>[product] compare to [competitor product]?</a:t>
            </a:r>
            <a:r>
              <a:rPr kumimoji="0" lang="en-US" sz="1000" b="1" i="0" u="none" strike="noStrike" kern="1200" cap="none" spc="0" normalizeH="0" baseline="0" noProof="0">
                <a:ln>
                  <a:noFill/>
                </a:ln>
                <a:solidFill>
                  <a:prstClr val="black"/>
                </a:solidFill>
                <a:effectLst/>
                <a:uLnTx/>
                <a:uFillTx/>
                <a:latin typeface="Segoe UI"/>
                <a:ea typeface="+mn-ea"/>
                <a:cs typeface="+mn-cs"/>
              </a:rPr>
              <a:t> Provide the comparison in a table.</a:t>
            </a:r>
          </a:p>
        </p:txBody>
      </p:sp>
      <p:pic>
        <p:nvPicPr>
          <p:cNvPr id="39" name="Graphic 38">
            <a:extLst>
              <a:ext uri="{FF2B5EF4-FFF2-40B4-BE49-F238E27FC236}">
                <a16:creationId xmlns:a16="http://schemas.microsoft.com/office/drawing/2014/main" id="{62E8FC91-9535-A8C5-934C-8ED62C1B75A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9441" y="3085617"/>
            <a:ext cx="163426" cy="163426"/>
          </a:xfrm>
          <a:prstGeom prst="rect">
            <a:avLst/>
          </a:prstGeom>
        </p:spPr>
      </p:pic>
      <p:sp useBgFill="1">
        <p:nvSpPr>
          <p:cNvPr id="44" name="Rounded Rectangle 1">
            <a:extLst>
              <a:ext uri="{FF2B5EF4-FFF2-40B4-BE49-F238E27FC236}">
                <a16:creationId xmlns:a16="http://schemas.microsoft.com/office/drawing/2014/main" id="{3BF57255-97D8-2143-312F-06BE5A239045}"/>
              </a:ext>
              <a:ext uri="{C183D7F6-B498-43B3-948B-1728B52AA6E4}">
                <adec:decorative xmlns:adec="http://schemas.microsoft.com/office/drawing/2017/decorative" val="1"/>
              </a:ext>
            </a:extLst>
          </p:cNvPr>
          <p:cNvSpPr/>
          <p:nvPr/>
        </p:nvSpPr>
        <p:spPr bwMode="auto">
          <a:xfrm>
            <a:off x="2766319" y="15018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28571CE6-5C70-E911-C95B-E7FBD2DF145D}"/>
              </a:ext>
            </a:extLst>
          </p:cNvPr>
          <p:cNvSpPr txBox="1"/>
          <p:nvPr/>
        </p:nvSpPr>
        <p:spPr>
          <a:xfrm>
            <a:off x="2887239" y="1995866"/>
            <a:ext cx="1859859"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Draft an email</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Generate an email draft and personalize the tone and length. </a:t>
            </a:r>
          </a:p>
        </p:txBody>
      </p:sp>
      <p:sp>
        <p:nvSpPr>
          <p:cNvPr id="3" name="TextBox 2">
            <a:extLst>
              <a:ext uri="{FF2B5EF4-FFF2-40B4-BE49-F238E27FC236}">
                <a16:creationId xmlns:a16="http://schemas.microsoft.com/office/drawing/2014/main" id="{5539DA7A-A479-46A1-C0DB-D07595F9BA9E}"/>
              </a:ext>
            </a:extLst>
          </p:cNvPr>
          <p:cNvSpPr txBox="1"/>
          <p:nvPr/>
        </p:nvSpPr>
        <p:spPr>
          <a:xfrm>
            <a:off x="4528088" y="15018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a:t>
            </a:r>
          </a:p>
        </p:txBody>
      </p:sp>
      <p:sp>
        <p:nvSpPr>
          <p:cNvPr id="40" name="TextBox 39">
            <a:extLst>
              <a:ext uri="{FF2B5EF4-FFF2-40B4-BE49-F238E27FC236}">
                <a16:creationId xmlns:a16="http://schemas.microsoft.com/office/drawing/2014/main" id="{B2591651-A27E-3469-E87B-301996FC0823}"/>
              </a:ext>
            </a:extLst>
          </p:cNvPr>
          <p:cNvSpPr txBox="1"/>
          <p:nvPr/>
        </p:nvSpPr>
        <p:spPr>
          <a:xfrm>
            <a:off x="2935326" y="2908315"/>
            <a:ext cx="1897483" cy="861774"/>
          </a:xfrm>
          <a:prstGeom prst="rect">
            <a:avLst/>
          </a:prstGeom>
          <a:noFill/>
        </p:spPr>
        <p:txBody>
          <a:bodyPr wrap="square" lIns="91440" tIns="45720" rIns="91440" bIns="45720" anchor="t">
            <a:spAutoFit/>
          </a:bodyPr>
          <a:lstStyle/>
          <a:p>
            <a:pPr>
              <a:spcBef>
                <a:spcPts val="200"/>
              </a:spcBef>
              <a:spcAft>
                <a:spcPts val="200"/>
              </a:spcAft>
              <a:defRPr/>
            </a:pPr>
            <a:r>
              <a:rPr lang="en-US" sz="1000" b="1">
                <a:solidFill>
                  <a:prstClr val="black"/>
                </a:solidFill>
                <a:latin typeface="Segoe UI"/>
              </a:rPr>
              <a:t>Draft an email to [name] that informs them that [Project X] is delayed two weeks. Make it short and casual in tone. </a:t>
            </a:r>
          </a:p>
        </p:txBody>
      </p:sp>
      <p:pic>
        <p:nvPicPr>
          <p:cNvPr id="41" name="Graphic 40">
            <a:extLst>
              <a:ext uri="{FF2B5EF4-FFF2-40B4-BE49-F238E27FC236}">
                <a16:creationId xmlns:a16="http://schemas.microsoft.com/office/drawing/2014/main" id="{B62054DC-91C2-7E86-D757-AF1BAD1B050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7501" y="2940887"/>
            <a:ext cx="163426" cy="163426"/>
          </a:xfrm>
          <a:prstGeom prst="rect">
            <a:avLst/>
          </a:prstGeom>
        </p:spPr>
      </p:pic>
      <p:sp useBgFill="1">
        <p:nvSpPr>
          <p:cNvPr id="52" name="Rounded Rectangle 1">
            <a:extLst>
              <a:ext uri="{FF2B5EF4-FFF2-40B4-BE49-F238E27FC236}">
                <a16:creationId xmlns:a16="http://schemas.microsoft.com/office/drawing/2014/main" id="{F416E7D1-4882-AA85-DED7-A89777B1C87E}"/>
              </a:ext>
              <a:ext uri="{C183D7F6-B498-43B3-948B-1728B52AA6E4}">
                <adec:decorative xmlns:adec="http://schemas.microsoft.com/office/drawing/2017/decorative" val="1"/>
              </a:ext>
            </a:extLst>
          </p:cNvPr>
          <p:cNvSpPr/>
          <p:nvPr/>
        </p:nvSpPr>
        <p:spPr bwMode="auto">
          <a:xfrm>
            <a:off x="7288413" y="15018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3FDDF2BD-1775-C987-49BE-5364A0DB5793}"/>
              </a:ext>
            </a:extLst>
          </p:cNvPr>
          <p:cNvSpPr txBox="1"/>
          <p:nvPr/>
        </p:nvSpPr>
        <p:spPr>
          <a:xfrm>
            <a:off x="7409333" y="1995866"/>
            <a:ext cx="1814387" cy="97462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Generate new ideas</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a:spcBef>
                <a:spcPts val="200"/>
              </a:spcBef>
              <a:spcAft>
                <a:spcPts val="200"/>
              </a:spcAft>
              <a:defRPr/>
            </a:pPr>
            <a:r>
              <a:rPr kumimoji="0" lang="en-US" sz="1000" b="0" i="0" u="none" strike="noStrike" kern="1200" cap="none" spc="0" normalizeH="0" baseline="0" noProof="0">
                <a:ln>
                  <a:noFill/>
                </a:ln>
                <a:solidFill>
                  <a:prstClr val="black"/>
                </a:solidFill>
                <a:effectLst/>
                <a:uLnTx/>
                <a:uFillTx/>
                <a:latin typeface="Segoe UI"/>
                <a:ea typeface="+mn-ea"/>
                <a:cs typeface="+mn-cs"/>
              </a:rPr>
              <a:t>Boost your creativity with ideas for your </a:t>
            </a:r>
            <a:r>
              <a:rPr lang="en-US" sz="1000">
                <a:solidFill>
                  <a:prstClr val="black"/>
                </a:solidFill>
                <a:latin typeface="Segoe UI"/>
              </a:rPr>
              <a:t>tasks such</a:t>
            </a:r>
            <a:r>
              <a:rPr kumimoji="0" lang="en-US" sz="1000" b="0" i="0" u="none" strike="noStrike" kern="1200" cap="none" spc="0" normalizeH="0" baseline="0" noProof="0">
                <a:ln>
                  <a:noFill/>
                </a:ln>
                <a:solidFill>
                  <a:prstClr val="black"/>
                </a:solidFill>
                <a:effectLst/>
                <a:uLnTx/>
                <a:uFillTx/>
                <a:latin typeface="Segoe UI"/>
                <a:ea typeface="+mn-ea"/>
                <a:cs typeface="+mn-cs"/>
              </a:rPr>
              <a:t> as agendas, </a:t>
            </a:r>
            <a:r>
              <a:rPr lang="en-US" sz="1000">
                <a:solidFill>
                  <a:prstClr val="black"/>
                </a:solidFill>
                <a:latin typeface="Segoe UI"/>
              </a:rPr>
              <a:t>image creation</a:t>
            </a:r>
            <a:r>
              <a:rPr kumimoji="0" lang="en-US" sz="1000" b="0" i="0" u="none" strike="noStrike" kern="1200" cap="none" spc="0" normalizeH="0" baseline="0" noProof="0">
                <a:ln>
                  <a:noFill/>
                </a:ln>
                <a:solidFill>
                  <a:prstClr val="black"/>
                </a:solidFill>
                <a:effectLst/>
                <a:uLnTx/>
                <a:uFillTx/>
                <a:latin typeface="Segoe UI"/>
                <a:ea typeface="+mn-ea"/>
                <a:cs typeface="+mn-cs"/>
              </a:rPr>
              <a:t>, social media posts, etc.</a:t>
            </a:r>
            <a:endParaRPr lang="en-US" sz="1000" b="0" i="0" u="none" strike="noStrike" kern="1200" cap="none" spc="0" normalizeH="0" baseline="0" noProof="0">
              <a:ln>
                <a:noFill/>
              </a:ln>
              <a:solidFill>
                <a:prstClr val="black"/>
              </a:solidFill>
              <a:effectLst/>
              <a:uLnTx/>
              <a:uFillTx/>
              <a:latin typeface="Segoe UI"/>
              <a:cs typeface="Segoe UI"/>
            </a:endParaRPr>
          </a:p>
        </p:txBody>
      </p:sp>
      <p:sp>
        <p:nvSpPr>
          <p:cNvPr id="6" name="TextBox 5">
            <a:extLst>
              <a:ext uri="{FF2B5EF4-FFF2-40B4-BE49-F238E27FC236}">
                <a16:creationId xmlns:a16="http://schemas.microsoft.com/office/drawing/2014/main" id="{3F3B948A-BD26-1C50-E43F-79F5DEFF792C}"/>
              </a:ext>
            </a:extLst>
          </p:cNvPr>
          <p:cNvSpPr txBox="1"/>
          <p:nvPr/>
        </p:nvSpPr>
        <p:spPr>
          <a:xfrm>
            <a:off x="9050182" y="15018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4</a:t>
            </a:r>
          </a:p>
        </p:txBody>
      </p:sp>
      <p:sp>
        <p:nvSpPr>
          <p:cNvPr id="45" name="TextBox 44">
            <a:extLst>
              <a:ext uri="{FF2B5EF4-FFF2-40B4-BE49-F238E27FC236}">
                <a16:creationId xmlns:a16="http://schemas.microsoft.com/office/drawing/2014/main" id="{BDEFC89D-A942-BFA8-EAE8-43445CFC2413}"/>
              </a:ext>
            </a:extLst>
          </p:cNvPr>
          <p:cNvSpPr txBox="1"/>
          <p:nvPr/>
        </p:nvSpPr>
        <p:spPr>
          <a:xfrm>
            <a:off x="7451833" y="3185314"/>
            <a:ext cx="1973240" cy="553998"/>
          </a:xfrm>
          <a:prstGeom prst="rect">
            <a:avLst/>
          </a:prstGeom>
          <a:noFill/>
        </p:spPr>
        <p:txBody>
          <a:bodyPr wrap="square" lIns="91440" tIns="45720" rIns="91440" bIns="45720" anchor="t">
            <a:spAutoFit/>
          </a:bodyPr>
          <a:lstStyle/>
          <a:p>
            <a:pPr>
              <a:spcBef>
                <a:spcPts val="200"/>
              </a:spcBef>
              <a:spcAft>
                <a:spcPts val="200"/>
              </a:spcAft>
              <a:defRPr/>
            </a:pPr>
            <a:r>
              <a:rPr lang="en-US" sz="1000" b="1">
                <a:solidFill>
                  <a:prstClr val="black"/>
                </a:solidFill>
                <a:latin typeface="Segoe UI"/>
              </a:rPr>
              <a:t>Suggest 10 compelling taglines based on &lt;insert file&gt;.</a:t>
            </a:r>
          </a:p>
        </p:txBody>
      </p:sp>
      <p:pic>
        <p:nvPicPr>
          <p:cNvPr id="47" name="Graphic 46">
            <a:extLst>
              <a:ext uri="{FF2B5EF4-FFF2-40B4-BE49-F238E27FC236}">
                <a16:creationId xmlns:a16="http://schemas.microsoft.com/office/drawing/2014/main" id="{D402084C-DA8C-FFB6-ED67-C3D35E381E0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41204" y="3213836"/>
            <a:ext cx="163426" cy="163426"/>
          </a:xfrm>
          <a:prstGeom prst="rect">
            <a:avLst/>
          </a:prstGeom>
        </p:spPr>
      </p:pic>
      <p:sp useBgFill="1">
        <p:nvSpPr>
          <p:cNvPr id="56" name="Rounded Rectangle 1">
            <a:extLst>
              <a:ext uri="{FF2B5EF4-FFF2-40B4-BE49-F238E27FC236}">
                <a16:creationId xmlns:a16="http://schemas.microsoft.com/office/drawing/2014/main" id="{7D5EBB9E-45AD-0BAB-B9E5-A79A371B818C}"/>
              </a:ext>
              <a:ext uri="{C183D7F6-B498-43B3-948B-1728B52AA6E4}">
                <adec:decorative xmlns:adec="http://schemas.microsoft.com/office/drawing/2017/decorative" val="1"/>
              </a:ext>
            </a:extLst>
          </p:cNvPr>
          <p:cNvSpPr/>
          <p:nvPr/>
        </p:nvSpPr>
        <p:spPr bwMode="auto">
          <a:xfrm>
            <a:off x="9549461" y="15018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8" name="TextBox 57">
            <a:extLst>
              <a:ext uri="{FF2B5EF4-FFF2-40B4-BE49-F238E27FC236}">
                <a16:creationId xmlns:a16="http://schemas.microsoft.com/office/drawing/2014/main" id="{DB64048F-37F7-62E9-647E-C4483A22B5AA}"/>
              </a:ext>
            </a:extLst>
          </p:cNvPr>
          <p:cNvSpPr txBox="1"/>
          <p:nvPr/>
        </p:nvSpPr>
        <p:spPr>
          <a:xfrm>
            <a:off x="9670382" y="1995866"/>
            <a:ext cx="1895426" cy="66684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Draft a document</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Start from a full draft rather than a blank page.</a:t>
            </a:r>
          </a:p>
        </p:txBody>
      </p:sp>
      <p:sp>
        <p:nvSpPr>
          <p:cNvPr id="7" name="TextBox 6">
            <a:extLst>
              <a:ext uri="{FF2B5EF4-FFF2-40B4-BE49-F238E27FC236}">
                <a16:creationId xmlns:a16="http://schemas.microsoft.com/office/drawing/2014/main" id="{36487B07-29F3-118B-39AB-51AE75816EB4}"/>
              </a:ext>
            </a:extLst>
          </p:cNvPr>
          <p:cNvSpPr txBox="1"/>
          <p:nvPr/>
        </p:nvSpPr>
        <p:spPr>
          <a:xfrm>
            <a:off x="11311230" y="15018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a:t>
            </a:r>
            <a:endParaRPr lang="en-US">
              <a:ea typeface="+mn-ea"/>
            </a:endParaRPr>
          </a:p>
        </p:txBody>
      </p:sp>
      <p:sp>
        <p:nvSpPr>
          <p:cNvPr id="49" name="TextBox 48">
            <a:extLst>
              <a:ext uri="{FF2B5EF4-FFF2-40B4-BE49-F238E27FC236}">
                <a16:creationId xmlns:a16="http://schemas.microsoft.com/office/drawing/2014/main" id="{31A3A63C-23A1-503B-29A7-E22B8018F27D}"/>
              </a:ext>
            </a:extLst>
          </p:cNvPr>
          <p:cNvSpPr txBox="1"/>
          <p:nvPr/>
        </p:nvSpPr>
        <p:spPr>
          <a:xfrm>
            <a:off x="9716341" y="3323813"/>
            <a:ext cx="21034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Write an outline for a creative brief for a video project.</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51" name="Graphic 50">
            <a:extLst>
              <a:ext uri="{FF2B5EF4-FFF2-40B4-BE49-F238E27FC236}">
                <a16:creationId xmlns:a16="http://schemas.microsoft.com/office/drawing/2014/main" id="{B232F48A-1F1B-3189-F607-A5BE39B67A4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92186" y="3350925"/>
            <a:ext cx="163426" cy="163426"/>
          </a:xfrm>
          <a:prstGeom prst="rect">
            <a:avLst/>
          </a:prstGeom>
        </p:spPr>
      </p:pic>
      <p:sp useBgFill="1">
        <p:nvSpPr>
          <p:cNvPr id="60" name="Rounded Rectangle 1">
            <a:extLst>
              <a:ext uri="{FF2B5EF4-FFF2-40B4-BE49-F238E27FC236}">
                <a16:creationId xmlns:a16="http://schemas.microsoft.com/office/drawing/2014/main" id="{C7B3060C-AF00-97CD-3719-19187DC17CF3}"/>
              </a:ext>
              <a:ext uri="{C183D7F6-B498-43B3-948B-1728B52AA6E4}">
                <adec:decorative xmlns:adec="http://schemas.microsoft.com/office/drawing/2017/decorative" val="1"/>
              </a:ext>
            </a:extLst>
          </p:cNvPr>
          <p:cNvSpPr/>
          <p:nvPr/>
        </p:nvSpPr>
        <p:spPr bwMode="auto">
          <a:xfrm>
            <a:off x="505272" y="3847525"/>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2" name="TextBox 61">
            <a:extLst>
              <a:ext uri="{FF2B5EF4-FFF2-40B4-BE49-F238E27FC236}">
                <a16:creationId xmlns:a16="http://schemas.microsoft.com/office/drawing/2014/main" id="{3D0E65BC-434B-8E16-4EB5-623E132C9AB5}"/>
              </a:ext>
            </a:extLst>
          </p:cNvPr>
          <p:cNvSpPr txBox="1"/>
          <p:nvPr/>
        </p:nvSpPr>
        <p:spPr>
          <a:xfrm>
            <a:off x="626191" y="4341578"/>
            <a:ext cx="1922209" cy="51296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Improve your writing</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Write and edit like a pro.</a:t>
            </a:r>
          </a:p>
        </p:txBody>
      </p:sp>
      <p:sp>
        <p:nvSpPr>
          <p:cNvPr id="8" name="TextBox 7">
            <a:extLst>
              <a:ext uri="{FF2B5EF4-FFF2-40B4-BE49-F238E27FC236}">
                <a16:creationId xmlns:a16="http://schemas.microsoft.com/office/drawing/2014/main" id="{E175F923-A844-B59C-CFDA-D5E0D4DA0EFF}"/>
              </a:ext>
            </a:extLst>
          </p:cNvPr>
          <p:cNvSpPr txBox="1"/>
          <p:nvPr/>
        </p:nvSpPr>
        <p:spPr>
          <a:xfrm>
            <a:off x="2267041" y="38475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6</a:t>
            </a:r>
          </a:p>
        </p:txBody>
      </p:sp>
      <p:pic>
        <p:nvPicPr>
          <p:cNvPr id="18" name="Picture 17">
            <a:extLst>
              <a:ext uri="{FF2B5EF4-FFF2-40B4-BE49-F238E27FC236}">
                <a16:creationId xmlns:a16="http://schemas.microsoft.com/office/drawing/2014/main" id="{0484EE98-3E27-6130-8E00-7175F86EB7C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97685" y="3967853"/>
            <a:ext cx="318387" cy="280446"/>
          </a:xfrm>
          <a:prstGeom prst="rect">
            <a:avLst/>
          </a:prstGeom>
        </p:spPr>
      </p:pic>
      <p:sp>
        <p:nvSpPr>
          <p:cNvPr id="53" name="TextBox 52">
            <a:extLst>
              <a:ext uri="{FF2B5EF4-FFF2-40B4-BE49-F238E27FC236}">
                <a16:creationId xmlns:a16="http://schemas.microsoft.com/office/drawing/2014/main" id="{E4EACBFB-4D56-491D-377C-5DCABE4CD787}"/>
              </a:ext>
            </a:extLst>
          </p:cNvPr>
          <p:cNvSpPr txBox="1"/>
          <p:nvPr/>
        </p:nvSpPr>
        <p:spPr>
          <a:xfrm>
            <a:off x="665690" y="5620701"/>
            <a:ext cx="19154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Generate three ways to say [text].</a:t>
            </a:r>
          </a:p>
        </p:txBody>
      </p:sp>
      <p:pic>
        <p:nvPicPr>
          <p:cNvPr id="55" name="Graphic 54">
            <a:extLst>
              <a:ext uri="{FF2B5EF4-FFF2-40B4-BE49-F238E27FC236}">
                <a16:creationId xmlns:a16="http://schemas.microsoft.com/office/drawing/2014/main" id="{13F9B81F-B121-5293-8649-5375AB3B4D6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7865" y="5647495"/>
            <a:ext cx="163426" cy="163426"/>
          </a:xfrm>
          <a:prstGeom prst="rect">
            <a:avLst/>
          </a:prstGeom>
        </p:spPr>
      </p:pic>
      <p:sp useBgFill="1">
        <p:nvSpPr>
          <p:cNvPr id="68" name="Rounded Rectangle 1">
            <a:extLst>
              <a:ext uri="{FF2B5EF4-FFF2-40B4-BE49-F238E27FC236}">
                <a16:creationId xmlns:a16="http://schemas.microsoft.com/office/drawing/2014/main" id="{563A5B59-0179-0F1E-6C75-8810EA1BFD5D}"/>
              </a:ext>
              <a:ext uri="{C183D7F6-B498-43B3-948B-1728B52AA6E4}">
                <adec:decorative xmlns:adec="http://schemas.microsoft.com/office/drawing/2017/decorative" val="1"/>
              </a:ext>
            </a:extLst>
          </p:cNvPr>
          <p:cNvSpPr/>
          <p:nvPr/>
        </p:nvSpPr>
        <p:spPr bwMode="auto">
          <a:xfrm>
            <a:off x="5027366" y="38475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0" name="TextBox 69">
            <a:extLst>
              <a:ext uri="{FF2B5EF4-FFF2-40B4-BE49-F238E27FC236}">
                <a16:creationId xmlns:a16="http://schemas.microsoft.com/office/drawing/2014/main" id="{67F532B8-3E19-40C1-D8A2-05D91FB5E4B3}"/>
              </a:ext>
            </a:extLst>
          </p:cNvPr>
          <p:cNvSpPr txBox="1"/>
          <p:nvPr/>
        </p:nvSpPr>
        <p:spPr>
          <a:xfrm>
            <a:off x="5148286" y="4341578"/>
            <a:ext cx="1932245"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Create an image</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Leave behind stock images and text-only reports by creating images easily.</a:t>
            </a:r>
          </a:p>
        </p:txBody>
      </p:sp>
      <p:sp>
        <p:nvSpPr>
          <p:cNvPr id="10" name="TextBox 9">
            <a:extLst>
              <a:ext uri="{FF2B5EF4-FFF2-40B4-BE49-F238E27FC236}">
                <a16:creationId xmlns:a16="http://schemas.microsoft.com/office/drawing/2014/main" id="{B4735CA1-3A1C-1A4D-A304-C07B3D573C2C}"/>
              </a:ext>
            </a:extLst>
          </p:cNvPr>
          <p:cNvSpPr txBox="1"/>
          <p:nvPr/>
        </p:nvSpPr>
        <p:spPr>
          <a:xfrm>
            <a:off x="6789135" y="38475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8</a:t>
            </a:r>
          </a:p>
        </p:txBody>
      </p:sp>
      <p:sp>
        <p:nvSpPr>
          <p:cNvPr id="61" name="TextBox 60">
            <a:extLst>
              <a:ext uri="{FF2B5EF4-FFF2-40B4-BE49-F238E27FC236}">
                <a16:creationId xmlns:a16="http://schemas.microsoft.com/office/drawing/2014/main" id="{DCE1BE93-206A-BC4F-408A-606DD1B58171}"/>
              </a:ext>
            </a:extLst>
          </p:cNvPr>
          <p:cNvSpPr txBox="1"/>
          <p:nvPr/>
        </p:nvSpPr>
        <p:spPr>
          <a:xfrm>
            <a:off x="5176404" y="5378424"/>
            <a:ext cx="202231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Illustrate a romantic pop art image of an office worker experiencing a dramatic coffee crisis.</a:t>
            </a:r>
            <a:endParaRPr kumimoji="0" lang="en-US" sz="1000" b="1" i="0" u="none" strike="noStrike" kern="1200" cap="none" spc="0" normalizeH="0" baseline="0" noProof="0">
              <a:ln>
                <a:noFill/>
              </a:ln>
              <a:solidFill>
                <a:srgbClr val="0078D4"/>
              </a:solidFill>
              <a:effectLst/>
              <a:uLnTx/>
              <a:uFillTx/>
              <a:latin typeface="Segoe UI"/>
              <a:ea typeface="+mn-ea"/>
              <a:cs typeface="+mn-cs"/>
            </a:endParaRPr>
          </a:p>
        </p:txBody>
      </p:sp>
      <p:pic>
        <p:nvPicPr>
          <p:cNvPr id="63" name="Graphic 62">
            <a:extLst>
              <a:ext uri="{FF2B5EF4-FFF2-40B4-BE49-F238E27FC236}">
                <a16:creationId xmlns:a16="http://schemas.microsoft.com/office/drawing/2014/main" id="{14B84A4B-DE4A-28E5-888B-55AA5CD07C9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38559" y="5425179"/>
            <a:ext cx="163426" cy="163426"/>
          </a:xfrm>
          <a:prstGeom prst="rect">
            <a:avLst/>
          </a:prstGeom>
        </p:spPr>
      </p:pic>
      <p:sp useBgFill="1">
        <p:nvSpPr>
          <p:cNvPr id="76" name="Rounded Rectangle 1">
            <a:extLst>
              <a:ext uri="{FF2B5EF4-FFF2-40B4-BE49-F238E27FC236}">
                <a16:creationId xmlns:a16="http://schemas.microsoft.com/office/drawing/2014/main" id="{2E5AF0A8-5F61-5634-0A42-C6FA55940E9D}"/>
              </a:ext>
              <a:ext uri="{C183D7F6-B498-43B3-948B-1728B52AA6E4}">
                <adec:decorative xmlns:adec="http://schemas.microsoft.com/office/drawing/2017/decorative" val="1"/>
              </a:ext>
            </a:extLst>
          </p:cNvPr>
          <p:cNvSpPr/>
          <p:nvPr/>
        </p:nvSpPr>
        <p:spPr bwMode="auto">
          <a:xfrm>
            <a:off x="9549461" y="3847524"/>
            <a:ext cx="2153223" cy="2221427"/>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8" name="TextBox 77">
            <a:extLst>
              <a:ext uri="{FF2B5EF4-FFF2-40B4-BE49-F238E27FC236}">
                <a16:creationId xmlns:a16="http://schemas.microsoft.com/office/drawing/2014/main" id="{2EF9DFE6-2DBC-77F0-3141-713430C700D6}"/>
              </a:ext>
            </a:extLst>
          </p:cNvPr>
          <p:cNvSpPr txBox="1"/>
          <p:nvPr/>
        </p:nvSpPr>
        <p:spPr>
          <a:xfrm>
            <a:off x="9670381" y="4341578"/>
            <a:ext cx="1895427"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Lighten up your work</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Add some fun to your emails, messages, and meetings.</a:t>
            </a:r>
          </a:p>
        </p:txBody>
      </p:sp>
      <p:sp>
        <p:nvSpPr>
          <p:cNvPr id="12" name="TextBox 11">
            <a:extLst>
              <a:ext uri="{FF2B5EF4-FFF2-40B4-BE49-F238E27FC236}">
                <a16:creationId xmlns:a16="http://schemas.microsoft.com/office/drawing/2014/main" id="{FB1657F5-8E66-1673-DC62-70328F60428B}"/>
              </a:ext>
            </a:extLst>
          </p:cNvPr>
          <p:cNvSpPr txBox="1"/>
          <p:nvPr/>
        </p:nvSpPr>
        <p:spPr>
          <a:xfrm>
            <a:off x="11104442" y="3847524"/>
            <a:ext cx="598242"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a:t>
            </a:r>
          </a:p>
        </p:txBody>
      </p:sp>
      <p:sp>
        <p:nvSpPr>
          <p:cNvPr id="69" name="TextBox 68">
            <a:extLst>
              <a:ext uri="{FF2B5EF4-FFF2-40B4-BE49-F238E27FC236}">
                <a16:creationId xmlns:a16="http://schemas.microsoft.com/office/drawing/2014/main" id="{C3B7A1FE-0D19-09B0-DC92-27095CADECA8}"/>
              </a:ext>
            </a:extLst>
          </p:cNvPr>
          <p:cNvSpPr txBox="1"/>
          <p:nvPr/>
        </p:nvSpPr>
        <p:spPr>
          <a:xfrm>
            <a:off x="9704765" y="5655423"/>
            <a:ext cx="19979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Suggest 5 office-friendly jokes.</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71" name="Graphic 70">
            <a:extLst>
              <a:ext uri="{FF2B5EF4-FFF2-40B4-BE49-F238E27FC236}">
                <a16:creationId xmlns:a16="http://schemas.microsoft.com/office/drawing/2014/main" id="{839B92B3-DFF9-3259-3C12-684ADC2BBC2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97812" y="5695194"/>
            <a:ext cx="163426" cy="163426"/>
          </a:xfrm>
          <a:prstGeom prst="rect">
            <a:avLst/>
          </a:prstGeom>
        </p:spPr>
      </p:pic>
      <p:sp useBgFill="1">
        <p:nvSpPr>
          <p:cNvPr id="48" name="Rounded Rectangle 1">
            <a:extLst>
              <a:ext uri="{FF2B5EF4-FFF2-40B4-BE49-F238E27FC236}">
                <a16:creationId xmlns:a16="http://schemas.microsoft.com/office/drawing/2014/main" id="{56FD64EF-18C7-0F21-F028-292B7D748793}"/>
              </a:ext>
              <a:ext uri="{C183D7F6-B498-43B3-948B-1728B52AA6E4}">
                <adec:decorative xmlns:adec="http://schemas.microsoft.com/office/drawing/2017/decorative" val="1"/>
              </a:ext>
            </a:extLst>
          </p:cNvPr>
          <p:cNvSpPr/>
          <p:nvPr/>
        </p:nvSpPr>
        <p:spPr bwMode="auto">
          <a:xfrm>
            <a:off x="5027366" y="15018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0" name="TextBox 49">
            <a:extLst>
              <a:ext uri="{FF2B5EF4-FFF2-40B4-BE49-F238E27FC236}">
                <a16:creationId xmlns:a16="http://schemas.microsoft.com/office/drawing/2014/main" id="{16C91A7C-147D-AED6-AE46-D620F9261E2D}"/>
              </a:ext>
            </a:extLst>
          </p:cNvPr>
          <p:cNvSpPr txBox="1"/>
          <p:nvPr/>
        </p:nvSpPr>
        <p:spPr>
          <a:xfrm>
            <a:off x="5148286" y="1995866"/>
            <a:ext cx="1932245"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Summarize a document</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Simplify a long document, article, or PDF.</a:t>
            </a:r>
          </a:p>
        </p:txBody>
      </p:sp>
      <p:sp>
        <p:nvSpPr>
          <p:cNvPr id="4" name="TextBox 3">
            <a:extLst>
              <a:ext uri="{FF2B5EF4-FFF2-40B4-BE49-F238E27FC236}">
                <a16:creationId xmlns:a16="http://schemas.microsoft.com/office/drawing/2014/main" id="{DF06F8A9-7D24-EEA4-3AEB-DCD8DE151FB4}"/>
              </a:ext>
            </a:extLst>
          </p:cNvPr>
          <p:cNvSpPr txBox="1"/>
          <p:nvPr/>
        </p:nvSpPr>
        <p:spPr>
          <a:xfrm>
            <a:off x="6789135" y="15018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a:t>
            </a:r>
          </a:p>
        </p:txBody>
      </p:sp>
      <p:sp>
        <p:nvSpPr>
          <p:cNvPr id="42" name="TextBox 41">
            <a:extLst>
              <a:ext uri="{FF2B5EF4-FFF2-40B4-BE49-F238E27FC236}">
                <a16:creationId xmlns:a16="http://schemas.microsoft.com/office/drawing/2014/main" id="{AC6D93A9-0D89-0B94-B2A8-A8B2411BEEF4}"/>
              </a:ext>
            </a:extLst>
          </p:cNvPr>
          <p:cNvSpPr txBox="1"/>
          <p:nvPr/>
        </p:nvSpPr>
        <p:spPr>
          <a:xfrm>
            <a:off x="5187981" y="3185314"/>
            <a:ext cx="19635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b="1">
                <a:solidFill>
                  <a:prstClr val="black"/>
                </a:solidFill>
                <a:latin typeface="Segoe UI"/>
              </a:rPr>
              <a:t>Give me a bulleted list of key points from &lt;insert file&gt;.</a:t>
            </a:r>
          </a:p>
        </p:txBody>
      </p:sp>
      <p:pic>
        <p:nvPicPr>
          <p:cNvPr id="43" name="Graphic 42">
            <a:extLst>
              <a:ext uri="{FF2B5EF4-FFF2-40B4-BE49-F238E27FC236}">
                <a16:creationId xmlns:a16="http://schemas.microsoft.com/office/drawing/2014/main" id="{6CD0DA8E-202C-A0B2-62E3-5A4287F4146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03658" y="3221052"/>
            <a:ext cx="163426" cy="163426"/>
          </a:xfrm>
          <a:prstGeom prst="rect">
            <a:avLst/>
          </a:prstGeom>
        </p:spPr>
      </p:pic>
      <p:sp useBgFill="1">
        <p:nvSpPr>
          <p:cNvPr id="72" name="Rounded Rectangle 1">
            <a:extLst>
              <a:ext uri="{FF2B5EF4-FFF2-40B4-BE49-F238E27FC236}">
                <a16:creationId xmlns:a16="http://schemas.microsoft.com/office/drawing/2014/main" id="{CA23F9B4-07C5-3F1A-21A7-2A4598C079EF}"/>
              </a:ext>
              <a:ext uri="{C183D7F6-B498-43B3-948B-1728B52AA6E4}">
                <adec:decorative xmlns:adec="http://schemas.microsoft.com/office/drawing/2017/decorative" val="1"/>
              </a:ext>
            </a:extLst>
          </p:cNvPr>
          <p:cNvSpPr/>
          <p:nvPr/>
        </p:nvSpPr>
        <p:spPr bwMode="auto">
          <a:xfrm>
            <a:off x="7288413" y="38475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4" name="TextBox 73">
            <a:extLst>
              <a:ext uri="{FF2B5EF4-FFF2-40B4-BE49-F238E27FC236}">
                <a16:creationId xmlns:a16="http://schemas.microsoft.com/office/drawing/2014/main" id="{E34E7F58-7275-4440-928D-22F67DFEFC8A}"/>
              </a:ext>
            </a:extLst>
          </p:cNvPr>
          <p:cNvSpPr txBox="1"/>
          <p:nvPr/>
        </p:nvSpPr>
        <p:spPr>
          <a:xfrm>
            <a:off x="7409333" y="4341578"/>
            <a:ext cx="1895429" cy="666849"/>
          </a:xfrm>
          <a:prstGeom prst="rect">
            <a:avLst/>
          </a:prstGeom>
          <a:noFill/>
        </p:spPr>
        <p:txBody>
          <a:bodyPr wrap="square">
            <a:spAutoFit/>
          </a:bodyPr>
          <a:lstStyle/>
          <a:p>
            <a:pPr>
              <a:spcBef>
                <a:spcPts val="200"/>
              </a:spcBef>
              <a:spcAft>
                <a:spcPts val="200"/>
              </a:spcAft>
              <a:defRPr/>
            </a:pPr>
            <a:r>
              <a:rPr lang="en-US" sz="1400" b="1">
                <a:solidFill>
                  <a:srgbClr val="8661C5"/>
                </a:solidFill>
                <a:latin typeface="Segoe UI Semibold" panose="020B0502040204020203" pitchFamily="34" charset="0"/>
                <a:cs typeface="Segoe UI Semibold" panose="020B0502040204020203" pitchFamily="34" charset="0"/>
              </a:rPr>
              <a:t>Translate a message</a:t>
            </a:r>
            <a:endPar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Read and write content in other languages.</a:t>
            </a:r>
          </a:p>
        </p:txBody>
      </p:sp>
      <p:sp>
        <p:nvSpPr>
          <p:cNvPr id="11" name="TextBox 10">
            <a:extLst>
              <a:ext uri="{FF2B5EF4-FFF2-40B4-BE49-F238E27FC236}">
                <a16:creationId xmlns:a16="http://schemas.microsoft.com/office/drawing/2014/main" id="{8621EA2F-9C37-32B6-22BA-FE15FA445CE3}"/>
              </a:ext>
            </a:extLst>
          </p:cNvPr>
          <p:cNvSpPr txBox="1"/>
          <p:nvPr/>
        </p:nvSpPr>
        <p:spPr>
          <a:xfrm>
            <a:off x="9050182" y="38475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a:t>
            </a:r>
            <a:endParaRPr lang="en-US">
              <a:ea typeface="+mn-ea"/>
            </a:endParaRPr>
          </a:p>
        </p:txBody>
      </p:sp>
      <p:sp>
        <p:nvSpPr>
          <p:cNvPr id="65" name="TextBox 64">
            <a:extLst>
              <a:ext uri="{FF2B5EF4-FFF2-40B4-BE49-F238E27FC236}">
                <a16:creationId xmlns:a16="http://schemas.microsoft.com/office/drawing/2014/main" id="{101100B7-8CED-4EAB-42EB-B9B33CD29CE2}"/>
              </a:ext>
            </a:extLst>
          </p:cNvPr>
          <p:cNvSpPr txBox="1"/>
          <p:nvPr/>
        </p:nvSpPr>
        <p:spPr>
          <a:xfrm>
            <a:off x="7440257" y="5655423"/>
            <a:ext cx="191312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Translate the following text into French: [text].</a:t>
            </a:r>
          </a:p>
        </p:txBody>
      </p:sp>
      <p:pic>
        <p:nvPicPr>
          <p:cNvPr id="67" name="Graphic 66">
            <a:extLst>
              <a:ext uri="{FF2B5EF4-FFF2-40B4-BE49-F238E27FC236}">
                <a16:creationId xmlns:a16="http://schemas.microsoft.com/office/drawing/2014/main" id="{B3FEB858-854F-62DD-B79B-982B367377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25773" y="5690091"/>
            <a:ext cx="163426" cy="163426"/>
          </a:xfrm>
          <a:prstGeom prst="rect">
            <a:avLst/>
          </a:prstGeom>
        </p:spPr>
      </p:pic>
      <p:sp>
        <p:nvSpPr>
          <p:cNvPr id="109" name="TextBox 108">
            <a:extLst>
              <a:ext uri="{FF2B5EF4-FFF2-40B4-BE49-F238E27FC236}">
                <a16:creationId xmlns:a16="http://schemas.microsoft.com/office/drawing/2014/main" id="{981F4ED5-39D6-B70F-8D4C-7F03CA27ED09}"/>
              </a:ext>
            </a:extLst>
          </p:cNvPr>
          <p:cNvSpPr txBox="1"/>
          <p:nvPr/>
        </p:nvSpPr>
        <p:spPr>
          <a:xfrm>
            <a:off x="1082376" y="6252992"/>
            <a:ext cx="10043201" cy="366895"/>
          </a:xfrm>
          <a:prstGeom prst="rect">
            <a:avLst/>
          </a:prstGeom>
          <a:noFill/>
        </p:spPr>
        <p:txBody>
          <a:bodyPr wrap="square" lIns="91440" tIns="45720" rIns="91440" bIns="45720" anchor="t">
            <a:spAutoFit/>
          </a:bodyPr>
          <a:lstStyle/>
          <a:p>
            <a:pPr algn="ctr">
              <a:lnSpc>
                <a:spcPct val="107000"/>
              </a:lnSpc>
              <a:spcAft>
                <a:spcPts val="800"/>
              </a:spcAft>
              <a:defRPr/>
            </a:pPr>
            <a:r>
              <a:rPr kumimoji="0" lang="en-US" sz="1800" b="1" i="0" u="none" strike="noStrike" kern="100" cap="none" spc="0" normalizeH="0" baseline="0" noProof="0">
                <a:ln>
                  <a:noFill/>
                </a:ln>
                <a:solidFill>
                  <a:prstClr val="black"/>
                </a:solidFill>
                <a:effectLst/>
                <a:uLnTx/>
                <a:uFillTx/>
                <a:latin typeface="Segoe UI Semibold"/>
                <a:ea typeface="Aptos" panose="020B0004020202020204" pitchFamily="34" charset="0"/>
                <a:cs typeface="Segoe UI Semibold"/>
              </a:rPr>
              <a:t> For more prompt</a:t>
            </a:r>
            <a:r>
              <a:rPr kumimoji="0" lang="en-US" sz="1800" b="1" i="0" u="none" strike="noStrike" kern="100" cap="none" spc="0" normalizeH="0" noProof="0">
                <a:ln>
                  <a:noFill/>
                </a:ln>
                <a:solidFill>
                  <a:prstClr val="black"/>
                </a:solidFill>
                <a:effectLst/>
                <a:uLnTx/>
                <a:uFillTx/>
                <a:latin typeface="Segoe UI Semibold"/>
                <a:ea typeface="Aptos" panose="020B0004020202020204" pitchFamily="34" charset="0"/>
                <a:cs typeface="Segoe UI Semibold"/>
              </a:rPr>
              <a:t> examples, select “View prompts” above the Copilot Chat prompt box</a:t>
            </a:r>
            <a:endParaRPr kumimoji="0" lang="en-CA" sz="1800" b="0" i="0" u="none" strike="noStrike" kern="100" cap="none" spc="0" normalizeH="0" baseline="0" noProof="0">
              <a:ln>
                <a:noFill/>
              </a:ln>
              <a:solidFill>
                <a:srgbClr val="0078D4"/>
              </a:solidFill>
              <a:effectLst/>
              <a:uLnTx/>
              <a:uFillTx/>
              <a:latin typeface="Segoe UI Semibold"/>
              <a:ea typeface="Aptos" panose="020B0004020202020204" pitchFamily="34" charset="0"/>
              <a:cs typeface="Segoe UI Semibold"/>
            </a:endParaRPr>
          </a:p>
        </p:txBody>
      </p:sp>
      <p:sp useBgFill="1">
        <p:nvSpPr>
          <p:cNvPr id="64" name="Rounded Rectangle 1">
            <a:extLst>
              <a:ext uri="{FF2B5EF4-FFF2-40B4-BE49-F238E27FC236}">
                <a16:creationId xmlns:a16="http://schemas.microsoft.com/office/drawing/2014/main" id="{61343778-9C24-1713-9A84-D5E5CA10B1F6}"/>
              </a:ext>
              <a:ext uri="{C183D7F6-B498-43B3-948B-1728B52AA6E4}">
                <adec:decorative xmlns:adec="http://schemas.microsoft.com/office/drawing/2017/decorative" val="1"/>
              </a:ext>
            </a:extLst>
          </p:cNvPr>
          <p:cNvSpPr/>
          <p:nvPr/>
        </p:nvSpPr>
        <p:spPr bwMode="auto">
          <a:xfrm>
            <a:off x="2766319" y="38475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D1BB983D-BD6C-4F09-6D03-BA8A5EDE9CE7}"/>
              </a:ext>
            </a:extLst>
          </p:cNvPr>
          <p:cNvSpPr txBox="1"/>
          <p:nvPr/>
        </p:nvSpPr>
        <p:spPr>
          <a:xfrm>
            <a:off x="2887238" y="4341578"/>
            <a:ext cx="1972597" cy="66684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Learn something new</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Quickly learn new skills and topics.</a:t>
            </a:r>
          </a:p>
        </p:txBody>
      </p:sp>
      <p:sp>
        <p:nvSpPr>
          <p:cNvPr id="9" name="TextBox 8">
            <a:extLst>
              <a:ext uri="{FF2B5EF4-FFF2-40B4-BE49-F238E27FC236}">
                <a16:creationId xmlns:a16="http://schemas.microsoft.com/office/drawing/2014/main" id="{E5A12A2C-C9B0-D34C-75E2-71AC98A667CB}"/>
              </a:ext>
            </a:extLst>
          </p:cNvPr>
          <p:cNvSpPr txBox="1"/>
          <p:nvPr/>
        </p:nvSpPr>
        <p:spPr>
          <a:xfrm>
            <a:off x="4528088" y="38475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a:t>
            </a:r>
          </a:p>
        </p:txBody>
      </p:sp>
      <p:sp>
        <p:nvSpPr>
          <p:cNvPr id="57" name="TextBox 56">
            <a:extLst>
              <a:ext uri="{FF2B5EF4-FFF2-40B4-BE49-F238E27FC236}">
                <a16:creationId xmlns:a16="http://schemas.microsoft.com/office/drawing/2014/main" id="{C44C52D2-9F6F-5B1B-6BBD-166421B461BF}"/>
              </a:ext>
            </a:extLst>
          </p:cNvPr>
          <p:cNvSpPr txBox="1"/>
          <p:nvPr/>
        </p:nvSpPr>
        <p:spPr>
          <a:xfrm>
            <a:off x="2923749" y="5615310"/>
            <a:ext cx="201309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Explain how a large language model works in simple terms.</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59" name="Graphic 58">
            <a:extLst>
              <a:ext uri="{FF2B5EF4-FFF2-40B4-BE49-F238E27FC236}">
                <a16:creationId xmlns:a16="http://schemas.microsoft.com/office/drawing/2014/main" id="{8174F0D8-4B2B-C222-2B1C-A4E1371BC66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3692" y="5657386"/>
            <a:ext cx="163426" cy="163426"/>
          </a:xfrm>
          <a:prstGeom prst="rect">
            <a:avLst/>
          </a:prstGeom>
        </p:spPr>
      </p:pic>
      <p:pic>
        <p:nvPicPr>
          <p:cNvPr id="13" name="Picture 12">
            <a:extLst>
              <a:ext uri="{FF2B5EF4-FFF2-40B4-BE49-F238E27FC236}">
                <a16:creationId xmlns:a16="http://schemas.microsoft.com/office/drawing/2014/main" id="{B6AA4F94-AB5C-C445-5E3D-ED09DA9C8BF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68538" y="1611558"/>
            <a:ext cx="318387" cy="280446"/>
          </a:xfrm>
          <a:prstGeom prst="rect">
            <a:avLst/>
          </a:prstGeom>
        </p:spPr>
      </p:pic>
      <p:pic>
        <p:nvPicPr>
          <p:cNvPr id="25" name="Picture 24">
            <a:extLst>
              <a:ext uri="{FF2B5EF4-FFF2-40B4-BE49-F238E27FC236}">
                <a16:creationId xmlns:a16="http://schemas.microsoft.com/office/drawing/2014/main" id="{262F25D2-A35D-28B1-BF8C-14D4A976F4E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26597" y="1611558"/>
            <a:ext cx="318387" cy="280446"/>
          </a:xfrm>
          <a:prstGeom prst="rect">
            <a:avLst/>
          </a:prstGeom>
        </p:spPr>
      </p:pic>
      <p:pic>
        <p:nvPicPr>
          <p:cNvPr id="26" name="Picture 25">
            <a:extLst>
              <a:ext uri="{FF2B5EF4-FFF2-40B4-BE49-F238E27FC236}">
                <a16:creationId xmlns:a16="http://schemas.microsoft.com/office/drawing/2014/main" id="{743191D5-A560-716E-EC29-83618830C79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192314" y="1611558"/>
            <a:ext cx="318387" cy="280446"/>
          </a:xfrm>
          <a:prstGeom prst="rect">
            <a:avLst/>
          </a:prstGeom>
        </p:spPr>
      </p:pic>
      <p:pic>
        <p:nvPicPr>
          <p:cNvPr id="27" name="Picture 26">
            <a:extLst>
              <a:ext uri="{FF2B5EF4-FFF2-40B4-BE49-F238E27FC236}">
                <a16:creationId xmlns:a16="http://schemas.microsoft.com/office/drawing/2014/main" id="{63DB3803-AFEF-B608-2461-24D20032662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92047" y="1611558"/>
            <a:ext cx="318387" cy="280446"/>
          </a:xfrm>
          <a:prstGeom prst="rect">
            <a:avLst/>
          </a:prstGeom>
        </p:spPr>
      </p:pic>
      <p:pic>
        <p:nvPicPr>
          <p:cNvPr id="28" name="Picture 27">
            <a:extLst>
              <a:ext uri="{FF2B5EF4-FFF2-40B4-BE49-F238E27FC236}">
                <a16:creationId xmlns:a16="http://schemas.microsoft.com/office/drawing/2014/main" id="{67247BB5-942D-3DCA-FD62-98386A627A2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07613" y="1611558"/>
            <a:ext cx="318387" cy="280446"/>
          </a:xfrm>
          <a:prstGeom prst="rect">
            <a:avLst/>
          </a:prstGeom>
        </p:spPr>
      </p:pic>
      <p:pic>
        <p:nvPicPr>
          <p:cNvPr id="29" name="Picture 28">
            <a:extLst>
              <a:ext uri="{FF2B5EF4-FFF2-40B4-BE49-F238E27FC236}">
                <a16:creationId xmlns:a16="http://schemas.microsoft.com/office/drawing/2014/main" id="{D0F8ED59-7C4C-703A-2FDA-DB4A039EE0E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65592" y="3967853"/>
            <a:ext cx="318387" cy="280446"/>
          </a:xfrm>
          <a:prstGeom prst="rect">
            <a:avLst/>
          </a:prstGeom>
        </p:spPr>
      </p:pic>
      <p:pic>
        <p:nvPicPr>
          <p:cNvPr id="30" name="Picture 29">
            <a:extLst>
              <a:ext uri="{FF2B5EF4-FFF2-40B4-BE49-F238E27FC236}">
                <a16:creationId xmlns:a16="http://schemas.microsoft.com/office/drawing/2014/main" id="{7E44A618-C2CF-D89F-0252-3E05D1441EB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200601" y="3967853"/>
            <a:ext cx="318387" cy="280446"/>
          </a:xfrm>
          <a:prstGeom prst="rect">
            <a:avLst/>
          </a:prstGeom>
        </p:spPr>
      </p:pic>
      <p:pic>
        <p:nvPicPr>
          <p:cNvPr id="31" name="Picture 30">
            <a:extLst>
              <a:ext uri="{FF2B5EF4-FFF2-40B4-BE49-F238E27FC236}">
                <a16:creationId xmlns:a16="http://schemas.microsoft.com/office/drawing/2014/main" id="{B11D4491-C972-894E-74CF-B9103825970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84148" y="3967853"/>
            <a:ext cx="318387" cy="280446"/>
          </a:xfrm>
          <a:prstGeom prst="rect">
            <a:avLst/>
          </a:prstGeom>
        </p:spPr>
      </p:pic>
      <p:pic>
        <p:nvPicPr>
          <p:cNvPr id="33" name="Picture 32">
            <a:extLst>
              <a:ext uri="{FF2B5EF4-FFF2-40B4-BE49-F238E27FC236}">
                <a16:creationId xmlns:a16="http://schemas.microsoft.com/office/drawing/2014/main" id="{7D2648B4-AFB1-C2F5-AF9C-884FFE785B9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28100" y="3967853"/>
            <a:ext cx="318387" cy="280446"/>
          </a:xfrm>
          <a:prstGeom prst="rect">
            <a:avLst/>
          </a:prstGeom>
        </p:spPr>
      </p:pic>
    </p:spTree>
    <p:extLst>
      <p:ext uri="{BB962C8B-B14F-4D97-AF65-F5344CB8AC3E}">
        <p14:creationId xmlns:p14="http://schemas.microsoft.com/office/powerpoint/2010/main" val="204790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37233-5482-5D42-86E9-03F77EE50C7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517327B-45F3-F4B5-F8E2-D38974892AE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rPr>
              <a:t>Automate tasks and processes with agents</a:t>
            </a:r>
          </a:p>
        </p:txBody>
      </p:sp>
      <p:sp>
        <p:nvSpPr>
          <p:cNvPr id="13" name="Rectangle: Rounded Corners 12">
            <a:extLst>
              <a:ext uri="{FF2B5EF4-FFF2-40B4-BE49-F238E27FC236}">
                <a16:creationId xmlns:a16="http://schemas.microsoft.com/office/drawing/2014/main" id="{E3C6615C-C2FD-366A-BD6A-40B95E7C7D53}"/>
              </a:ext>
              <a:ext uri="{C183D7F6-B498-43B3-948B-1728B52AA6E4}">
                <adec:decorative xmlns:adec="http://schemas.microsoft.com/office/drawing/2017/decorative" val="1"/>
              </a:ext>
            </a:extLst>
          </p:cNvPr>
          <p:cNvSpPr>
            <a:spLocks/>
          </p:cNvSpPr>
          <p:nvPr/>
        </p:nvSpPr>
        <p:spPr bwMode="auto">
          <a:xfrm>
            <a:off x="9481271" y="3573232"/>
            <a:ext cx="2158060" cy="196795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8BB37F91-CAE7-A09F-3C02-07B6CBCB1DB2}"/>
              </a:ext>
              <a:ext uri="{C183D7F6-B498-43B3-948B-1728B52AA6E4}">
                <adec:decorative xmlns:adec="http://schemas.microsoft.com/office/drawing/2017/decorative" val="1"/>
              </a:ext>
            </a:extLst>
          </p:cNvPr>
          <p:cNvSpPr/>
          <p:nvPr/>
        </p:nvSpPr>
        <p:spPr bwMode="auto">
          <a:xfrm>
            <a:off x="7242812" y="3573231"/>
            <a:ext cx="2158060" cy="1967953"/>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A54311E1-E0C7-4229-ADEA-D397B9626961}"/>
              </a:ext>
              <a:ext uri="{C183D7F6-B498-43B3-948B-1728B52AA6E4}">
                <adec:decorative xmlns:adec="http://schemas.microsoft.com/office/drawing/2017/decorative" val="1"/>
              </a:ext>
            </a:extLst>
          </p:cNvPr>
          <p:cNvSpPr/>
          <p:nvPr/>
        </p:nvSpPr>
        <p:spPr bwMode="auto">
          <a:xfrm>
            <a:off x="2765892" y="3573231"/>
            <a:ext cx="2158060" cy="196795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15">
            <a:extLst>
              <a:ext uri="{FF2B5EF4-FFF2-40B4-BE49-F238E27FC236}">
                <a16:creationId xmlns:a16="http://schemas.microsoft.com/office/drawing/2014/main" id="{59DA9350-B880-1BD7-73E8-9611DAE7DACC}"/>
              </a:ext>
              <a:ext uri="{C183D7F6-B498-43B3-948B-1728B52AA6E4}">
                <adec:decorative xmlns:adec="http://schemas.microsoft.com/office/drawing/2017/decorative" val="1"/>
              </a:ext>
            </a:extLst>
          </p:cNvPr>
          <p:cNvSpPr/>
          <p:nvPr/>
        </p:nvSpPr>
        <p:spPr bwMode="auto">
          <a:xfrm>
            <a:off x="538136" y="3573230"/>
            <a:ext cx="2158060" cy="1967953"/>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969A4547-9857-BDAE-CAC8-284BBA4E7A9D}"/>
              </a:ext>
              <a:ext uri="{C183D7F6-B498-43B3-948B-1728B52AA6E4}">
                <adec:decorative xmlns:adec="http://schemas.microsoft.com/office/drawing/2017/decorative" val="1"/>
              </a:ext>
            </a:extLst>
          </p:cNvPr>
          <p:cNvSpPr/>
          <p:nvPr/>
        </p:nvSpPr>
        <p:spPr bwMode="auto">
          <a:xfrm>
            <a:off x="5004352" y="3573231"/>
            <a:ext cx="2158060" cy="1967953"/>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TextBox 18">
            <a:extLst>
              <a:ext uri="{FF2B5EF4-FFF2-40B4-BE49-F238E27FC236}">
                <a16:creationId xmlns:a16="http://schemas.microsoft.com/office/drawing/2014/main" id="{7B7520C9-7133-B995-DC70-0729BA549F8C}"/>
              </a:ext>
            </a:extLst>
          </p:cNvPr>
          <p:cNvSpPr txBox="1"/>
          <p:nvPr/>
        </p:nvSpPr>
        <p:spPr>
          <a:xfrm>
            <a:off x="527431" y="1225014"/>
            <a:ext cx="1107935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Agents use AI to make Copilot Chat even more personalized and intelligent for your daily work. Agents automate repetitive tasks and processes – think of them like apps for Copilot. Copilot Chat comes with a set of agent templates to get started with, or you can create custom agents for your own needs</a:t>
            </a:r>
            <a:r>
              <a:rPr kumimoji="0" lang="en-US" sz="1600" b="0" i="0" u="none" strike="noStrike" kern="1200" cap="none" spc="0" normalizeH="0" baseline="30000" noProof="0">
                <a:ln>
                  <a:noFill/>
                </a:ln>
                <a:solidFill>
                  <a:srgbClr val="000000"/>
                </a:solidFill>
                <a:effectLst/>
                <a:uLnTx/>
                <a:uFillTx/>
                <a:latin typeface="Segoe UI"/>
                <a:ea typeface="+mn-ea"/>
                <a:cs typeface="+mn-cs"/>
              </a:rPr>
              <a:t>1</a:t>
            </a:r>
            <a:r>
              <a:rPr kumimoji="0" lang="en-US" sz="1600" b="0" i="0" u="none" strike="noStrike" kern="1200" cap="none" spc="0" normalizeH="0" baseline="0" noProof="0">
                <a:ln>
                  <a:noFill/>
                </a:ln>
                <a:solidFill>
                  <a:srgbClr val="000000"/>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Get started with agent templates </a:t>
            </a:r>
            <a:r>
              <a:rPr kumimoji="0" lang="en-US" sz="1600" b="0" i="0" u="none" strike="noStrike" kern="1200" cap="none" spc="0" normalizeH="0" baseline="0" noProof="0">
                <a:ln>
                  <a:noFill/>
                </a:ln>
                <a:solidFill>
                  <a:srgbClr val="000000"/>
                </a:solidFill>
                <a:effectLst/>
                <a:uLnTx/>
                <a:uFillTx/>
                <a:latin typeface="Segoe UI"/>
                <a:ea typeface="+mn-ea"/>
                <a:cs typeface="+mn-cs"/>
              </a:rPr>
              <a:t>by selecting “Get agents” in the right-side pane of Copilot Chat. Search for a specific template or browse the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Agents from Microsoft to try today:</a:t>
            </a:r>
          </a:p>
        </p:txBody>
      </p:sp>
      <p:sp>
        <p:nvSpPr>
          <p:cNvPr id="17" name="TextBox 16">
            <a:extLst>
              <a:ext uri="{FF2B5EF4-FFF2-40B4-BE49-F238E27FC236}">
                <a16:creationId xmlns:a16="http://schemas.microsoft.com/office/drawing/2014/main" id="{687A6895-A57E-03C4-079E-7E9AEB41AD7E}"/>
              </a:ext>
            </a:extLst>
          </p:cNvPr>
          <p:cNvSpPr txBox="1"/>
          <p:nvPr/>
        </p:nvSpPr>
        <p:spPr>
          <a:xfrm>
            <a:off x="665918" y="3772817"/>
            <a:ext cx="1881089" cy="307777"/>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Prompt coach</a:t>
            </a:r>
          </a:p>
        </p:txBody>
      </p:sp>
      <p:sp>
        <p:nvSpPr>
          <p:cNvPr id="18" name="TextBox 17">
            <a:extLst>
              <a:ext uri="{FF2B5EF4-FFF2-40B4-BE49-F238E27FC236}">
                <a16:creationId xmlns:a16="http://schemas.microsoft.com/office/drawing/2014/main" id="{3F9AF1DE-8FD4-5D6D-16DA-1AECB87A74FD}"/>
              </a:ext>
            </a:extLst>
          </p:cNvPr>
          <p:cNvSpPr txBox="1"/>
          <p:nvPr/>
        </p:nvSpPr>
        <p:spPr>
          <a:xfrm>
            <a:off x="664417" y="4993204"/>
            <a:ext cx="1884090" cy="36933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Create effective Copilot prompts</a:t>
            </a:r>
          </a:p>
        </p:txBody>
      </p:sp>
      <p:sp>
        <p:nvSpPr>
          <p:cNvPr id="8" name="TextBox 7">
            <a:extLst>
              <a:ext uri="{FF2B5EF4-FFF2-40B4-BE49-F238E27FC236}">
                <a16:creationId xmlns:a16="http://schemas.microsoft.com/office/drawing/2014/main" id="{388CE40C-4FA1-DCD4-F152-4512475F7CC9}"/>
              </a:ext>
            </a:extLst>
          </p:cNvPr>
          <p:cNvSpPr txBox="1"/>
          <p:nvPr/>
        </p:nvSpPr>
        <p:spPr>
          <a:xfrm>
            <a:off x="2996835" y="3772817"/>
            <a:ext cx="1696175"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Idea coach</a:t>
            </a:r>
          </a:p>
        </p:txBody>
      </p:sp>
      <p:sp>
        <p:nvSpPr>
          <p:cNvPr id="9" name="TextBox 8">
            <a:extLst>
              <a:ext uri="{FF2B5EF4-FFF2-40B4-BE49-F238E27FC236}">
                <a16:creationId xmlns:a16="http://schemas.microsoft.com/office/drawing/2014/main" id="{F0077FD0-4E98-A632-F425-470B95401EBB}"/>
              </a:ext>
            </a:extLst>
          </p:cNvPr>
          <p:cNvSpPr txBox="1"/>
          <p:nvPr/>
        </p:nvSpPr>
        <p:spPr>
          <a:xfrm>
            <a:off x="2833181" y="4993203"/>
            <a:ext cx="2009119" cy="18466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Get brainstorming assistance</a:t>
            </a:r>
          </a:p>
        </p:txBody>
      </p:sp>
      <p:sp>
        <p:nvSpPr>
          <p:cNvPr id="11" name="TextBox 10">
            <a:extLst>
              <a:ext uri="{FF2B5EF4-FFF2-40B4-BE49-F238E27FC236}">
                <a16:creationId xmlns:a16="http://schemas.microsoft.com/office/drawing/2014/main" id="{3C541790-C3C0-AA72-635F-01BC195A773F}"/>
              </a:ext>
            </a:extLst>
          </p:cNvPr>
          <p:cNvSpPr txBox="1"/>
          <p:nvPr/>
        </p:nvSpPr>
        <p:spPr>
          <a:xfrm>
            <a:off x="5219018" y="3772817"/>
            <a:ext cx="1696175"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Writing coach</a:t>
            </a:r>
          </a:p>
        </p:txBody>
      </p:sp>
      <p:sp>
        <p:nvSpPr>
          <p:cNvPr id="12" name="TextBox 11">
            <a:extLst>
              <a:ext uri="{FF2B5EF4-FFF2-40B4-BE49-F238E27FC236}">
                <a16:creationId xmlns:a16="http://schemas.microsoft.com/office/drawing/2014/main" id="{3501C5A4-8A49-7BB8-45B2-3628F343B81F}"/>
              </a:ext>
            </a:extLst>
          </p:cNvPr>
          <p:cNvSpPr txBox="1"/>
          <p:nvPr/>
        </p:nvSpPr>
        <p:spPr>
          <a:xfrm>
            <a:off x="5141337" y="4993204"/>
            <a:ext cx="1884090" cy="184666"/>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Refine your writing</a:t>
            </a:r>
          </a:p>
        </p:txBody>
      </p:sp>
      <p:sp>
        <p:nvSpPr>
          <p:cNvPr id="5" name="TextBox 4">
            <a:extLst>
              <a:ext uri="{FF2B5EF4-FFF2-40B4-BE49-F238E27FC236}">
                <a16:creationId xmlns:a16="http://schemas.microsoft.com/office/drawing/2014/main" id="{941FF83B-34DE-F18C-9095-4F7AE560394F}"/>
              </a:ext>
            </a:extLst>
          </p:cNvPr>
          <p:cNvSpPr txBox="1"/>
          <p:nvPr/>
        </p:nvSpPr>
        <p:spPr>
          <a:xfrm>
            <a:off x="7472104" y="3772817"/>
            <a:ext cx="1699476"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Career coach</a:t>
            </a:r>
          </a:p>
        </p:txBody>
      </p:sp>
      <p:sp>
        <p:nvSpPr>
          <p:cNvPr id="6" name="TextBox 5">
            <a:extLst>
              <a:ext uri="{FF2B5EF4-FFF2-40B4-BE49-F238E27FC236}">
                <a16:creationId xmlns:a16="http://schemas.microsoft.com/office/drawing/2014/main" id="{9192DEB7-CC98-8759-5CBB-FCE290545CF7}"/>
              </a:ext>
            </a:extLst>
          </p:cNvPr>
          <p:cNvSpPr txBox="1"/>
          <p:nvPr/>
        </p:nvSpPr>
        <p:spPr>
          <a:xfrm>
            <a:off x="7379797" y="4993204"/>
            <a:ext cx="1884090" cy="36933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Get personalized career advice and action plans</a:t>
            </a:r>
          </a:p>
        </p:txBody>
      </p:sp>
      <p:sp>
        <p:nvSpPr>
          <p:cNvPr id="14" name="TextBox 13">
            <a:extLst>
              <a:ext uri="{FF2B5EF4-FFF2-40B4-BE49-F238E27FC236}">
                <a16:creationId xmlns:a16="http://schemas.microsoft.com/office/drawing/2014/main" id="{7435C4C6-7988-8D1B-6B6F-B464450C872C}"/>
              </a:ext>
            </a:extLst>
          </p:cNvPr>
          <p:cNvSpPr txBox="1"/>
          <p:nvPr/>
        </p:nvSpPr>
        <p:spPr>
          <a:xfrm>
            <a:off x="9592993" y="3772817"/>
            <a:ext cx="1849624"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Learning coach</a:t>
            </a:r>
          </a:p>
        </p:txBody>
      </p:sp>
      <p:sp>
        <p:nvSpPr>
          <p:cNvPr id="15" name="TextBox 14">
            <a:extLst>
              <a:ext uri="{FF2B5EF4-FFF2-40B4-BE49-F238E27FC236}">
                <a16:creationId xmlns:a16="http://schemas.microsoft.com/office/drawing/2014/main" id="{56A22586-C8DA-B3CA-F74F-6BE1F7A98538}"/>
              </a:ext>
            </a:extLst>
          </p:cNvPr>
          <p:cNvSpPr txBox="1"/>
          <p:nvPr/>
        </p:nvSpPr>
        <p:spPr>
          <a:xfrm>
            <a:off x="9618256" y="4993204"/>
            <a:ext cx="1884090" cy="36933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Learn about topics and refine your skills</a:t>
            </a:r>
          </a:p>
        </p:txBody>
      </p:sp>
      <p:sp>
        <p:nvSpPr>
          <p:cNvPr id="20" name="TextBox 19">
            <a:extLst>
              <a:ext uri="{FF2B5EF4-FFF2-40B4-BE49-F238E27FC236}">
                <a16:creationId xmlns:a16="http://schemas.microsoft.com/office/drawing/2014/main" id="{C4521114-E95F-0327-694F-23903DC3E433}"/>
              </a:ext>
            </a:extLst>
          </p:cNvPr>
          <p:cNvSpPr txBox="1"/>
          <p:nvPr/>
        </p:nvSpPr>
        <p:spPr>
          <a:xfrm>
            <a:off x="664417" y="5818755"/>
            <a:ext cx="11242661"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Besides the agents from Microsoft, your organization may have created agents for you to use as well. You can view these in the “Built for your org” section in the agent library.</a:t>
            </a:r>
          </a:p>
        </p:txBody>
      </p:sp>
      <p:pic>
        <p:nvPicPr>
          <p:cNvPr id="21" name="Picture 20">
            <a:extLst>
              <a:ext uri="{FF2B5EF4-FFF2-40B4-BE49-F238E27FC236}">
                <a16:creationId xmlns:a16="http://schemas.microsoft.com/office/drawing/2014/main" id="{DE2B0EC8-ECC5-D5B5-68D0-BC706701ADE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293110" y="4116341"/>
            <a:ext cx="626706" cy="626704"/>
          </a:xfrm>
          <a:prstGeom prst="rect">
            <a:avLst/>
          </a:prstGeom>
        </p:spPr>
      </p:pic>
      <p:pic>
        <p:nvPicPr>
          <p:cNvPr id="22" name="Picture 21">
            <a:extLst>
              <a:ext uri="{FF2B5EF4-FFF2-40B4-BE49-F238E27FC236}">
                <a16:creationId xmlns:a16="http://schemas.microsoft.com/office/drawing/2014/main" id="{C7BBCAD2-2251-70BA-08AB-8855E8769C9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24387" y="4116341"/>
            <a:ext cx="626706" cy="626704"/>
          </a:xfrm>
          <a:prstGeom prst="rect">
            <a:avLst/>
          </a:prstGeom>
        </p:spPr>
      </p:pic>
      <p:pic>
        <p:nvPicPr>
          <p:cNvPr id="23" name="Picture 22">
            <a:extLst>
              <a:ext uri="{FF2B5EF4-FFF2-40B4-BE49-F238E27FC236}">
                <a16:creationId xmlns:a16="http://schemas.microsoft.com/office/drawing/2014/main" id="{DAF8040E-7BB3-8D69-A1E9-B45CCA8B044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782647" y="4118575"/>
            <a:ext cx="626706" cy="626704"/>
          </a:xfrm>
          <a:prstGeom prst="rect">
            <a:avLst/>
          </a:prstGeom>
        </p:spPr>
      </p:pic>
      <p:pic>
        <p:nvPicPr>
          <p:cNvPr id="24" name="Picture 23">
            <a:extLst>
              <a:ext uri="{FF2B5EF4-FFF2-40B4-BE49-F238E27FC236}">
                <a16:creationId xmlns:a16="http://schemas.microsoft.com/office/drawing/2014/main" id="{AFD5101B-FDF3-A632-7B06-463C63D8C9D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008489" y="4118575"/>
            <a:ext cx="626706" cy="626704"/>
          </a:xfrm>
          <a:prstGeom prst="rect">
            <a:avLst/>
          </a:prstGeom>
        </p:spPr>
      </p:pic>
      <p:pic>
        <p:nvPicPr>
          <p:cNvPr id="25" name="Picture 24">
            <a:extLst>
              <a:ext uri="{FF2B5EF4-FFF2-40B4-BE49-F238E27FC236}">
                <a16:creationId xmlns:a16="http://schemas.microsoft.com/office/drawing/2014/main" id="{17B2DE95-7622-8C5B-B43C-EB6EA2052B7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0246948" y="4116341"/>
            <a:ext cx="626706" cy="626704"/>
          </a:xfrm>
          <a:prstGeom prst="rect">
            <a:avLst/>
          </a:prstGeom>
        </p:spPr>
      </p:pic>
      <p:sp>
        <p:nvSpPr>
          <p:cNvPr id="2" name="TextBox 1">
            <a:extLst>
              <a:ext uri="{FF2B5EF4-FFF2-40B4-BE49-F238E27FC236}">
                <a16:creationId xmlns:a16="http://schemas.microsoft.com/office/drawing/2014/main" id="{E0C52783-DB8E-CF10-8F3C-2ACBD6312519}"/>
              </a:ext>
            </a:extLst>
          </p:cNvPr>
          <p:cNvSpPr txBox="1"/>
          <p:nvPr/>
        </p:nvSpPr>
        <p:spPr>
          <a:xfrm>
            <a:off x="527431" y="6616896"/>
            <a:ext cx="11242661" cy="169277"/>
          </a:xfrm>
          <a:prstGeom prst="rect">
            <a:avLst/>
          </a:prstGeom>
          <a:noFill/>
        </p:spPr>
        <p:txBody>
          <a:bodyPr wrap="square" lIns="0" tIns="0" rIns="0" bIns="0" rtlCol="0">
            <a:spAutoFit/>
          </a:bodyPr>
          <a:lstStyle/>
          <a:p>
            <a:r>
              <a:rPr lang="en-US" sz="1100" baseline="30000"/>
              <a:t>1</a:t>
            </a:r>
            <a:r>
              <a:rPr lang="en-US" sz="1100"/>
              <a:t>Agent creation is only available if your organization admin has enabled this capability.</a:t>
            </a:r>
          </a:p>
        </p:txBody>
      </p:sp>
    </p:spTree>
    <p:extLst>
      <p:ext uri="{BB962C8B-B14F-4D97-AF65-F5344CB8AC3E}">
        <p14:creationId xmlns:p14="http://schemas.microsoft.com/office/powerpoint/2010/main" val="202661410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2A50F-035C-04FA-B04E-92F080CD036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B04FC67-EA49-EC31-DAA1-A4597DF0DE9A}"/>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rPr>
              <a:t>Automate tasks and processes with agents</a:t>
            </a:r>
          </a:p>
        </p:txBody>
      </p:sp>
      <p:sp>
        <p:nvSpPr>
          <p:cNvPr id="4" name="Rectangle: Rounded Corners 3">
            <a:extLst>
              <a:ext uri="{FF2B5EF4-FFF2-40B4-BE49-F238E27FC236}">
                <a16:creationId xmlns:a16="http://schemas.microsoft.com/office/drawing/2014/main" id="{4D44FE47-B9E6-50D8-B894-91278415E680}"/>
              </a:ext>
              <a:ext uri="{C183D7F6-B498-43B3-948B-1728B52AA6E4}">
                <adec:decorative xmlns:adec="http://schemas.microsoft.com/office/drawing/2017/decorative" val="1"/>
              </a:ext>
            </a:extLst>
          </p:cNvPr>
          <p:cNvSpPr/>
          <p:nvPr/>
        </p:nvSpPr>
        <p:spPr bwMode="auto">
          <a:xfrm>
            <a:off x="7257345" y="2938856"/>
            <a:ext cx="2158060" cy="3271443"/>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21">
            <a:extLst>
              <a:ext uri="{FF2B5EF4-FFF2-40B4-BE49-F238E27FC236}">
                <a16:creationId xmlns:a16="http://schemas.microsoft.com/office/drawing/2014/main" id="{909F9079-1679-5E72-BD16-3058156D1CF0}"/>
              </a:ext>
              <a:ext uri="{C183D7F6-B498-43B3-948B-1728B52AA6E4}">
                <adec:decorative xmlns:adec="http://schemas.microsoft.com/office/drawing/2017/decorative" val="1"/>
              </a:ext>
            </a:extLst>
          </p:cNvPr>
          <p:cNvSpPr/>
          <p:nvPr/>
        </p:nvSpPr>
        <p:spPr bwMode="auto">
          <a:xfrm>
            <a:off x="552669" y="2938855"/>
            <a:ext cx="2158060" cy="3271443"/>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TextBox 25">
            <a:extLst>
              <a:ext uri="{FF2B5EF4-FFF2-40B4-BE49-F238E27FC236}">
                <a16:creationId xmlns:a16="http://schemas.microsoft.com/office/drawing/2014/main" id="{C3623292-7A1B-38AE-97F4-856A54485758}"/>
              </a:ext>
            </a:extLst>
          </p:cNvPr>
          <p:cNvSpPr txBox="1"/>
          <p:nvPr/>
        </p:nvSpPr>
        <p:spPr>
          <a:xfrm>
            <a:off x="527431" y="1278176"/>
            <a:ext cx="1107935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Semibold"/>
                <a:ea typeface="+mn-ea"/>
                <a:cs typeface="+mn-cs"/>
              </a:rPr>
              <a:t>Create a custom agent</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UI"/>
                <a:ea typeface="+mn-ea"/>
                <a:cs typeface="+mn-cs"/>
              </a:rPr>
              <a:t> by selecting “Create an agent” in the right-side pane of Copilot Chat</a:t>
            </a:r>
            <a:r>
              <a:rPr kumimoji="0" lang="en-US" sz="1600" b="0" i="0" u="none" strike="noStrike" kern="1200" cap="none" spc="0" normalizeH="0" baseline="30000" noProof="0">
                <a:ln>
                  <a:noFill/>
                </a:ln>
                <a:gradFill>
                  <a:gsLst>
                    <a:gs pos="2917">
                      <a:srgbClr val="091F2C"/>
                    </a:gs>
                    <a:gs pos="30000">
                      <a:srgbClr val="091F2C"/>
                    </a:gs>
                  </a:gsLst>
                  <a:lin ang="5400000" scaled="0"/>
                </a:gradFill>
                <a:effectLst/>
                <a:uLnTx/>
                <a:uFillTx/>
                <a:latin typeface="Segoe UI"/>
                <a:ea typeface="+mn-ea"/>
                <a:cs typeface="+mn-cs"/>
              </a:rPr>
              <a:t>1</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UI"/>
                <a:ea typeface="+mn-ea"/>
                <a:cs typeface="+mn-cs"/>
              </a:rPr>
              <a:t>. Describe what you’d like your agent to do or select “Configure” to further customize it. Creating an agent allows you to connect Copilot Chat to your organization’s shared data</a:t>
            </a:r>
            <a:r>
              <a:rPr lang="en-US" sz="1600" baseline="30000">
                <a:gradFill>
                  <a:gsLst>
                    <a:gs pos="2917">
                      <a:srgbClr val="091F2C"/>
                    </a:gs>
                    <a:gs pos="30000">
                      <a:srgbClr val="091F2C"/>
                    </a:gs>
                  </a:gsLst>
                  <a:lin ang="5400000" scaled="0"/>
                </a:gradFill>
                <a:latin typeface="Segoe UI"/>
              </a:rPr>
              <a:t>2</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UI"/>
                <a:ea typeface="+mn-ea"/>
                <a:cs typeface="+mn-cs"/>
              </a:rPr>
              <a:t> to further unlock productivity – for example, you can connect the agent to a team SharePoint site and ask the agent questions about team documents.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Top ways to use custom agents:</a:t>
            </a:r>
          </a:p>
        </p:txBody>
      </p:sp>
      <p:sp>
        <p:nvSpPr>
          <p:cNvPr id="12" name="Rectangle: Rounded Corners 11">
            <a:extLst>
              <a:ext uri="{FF2B5EF4-FFF2-40B4-BE49-F238E27FC236}">
                <a16:creationId xmlns:a16="http://schemas.microsoft.com/office/drawing/2014/main" id="{81AE70B2-8595-154C-22A5-4D2D98E1E72D}"/>
              </a:ext>
              <a:ext uri="{C183D7F6-B498-43B3-948B-1728B52AA6E4}">
                <adec:decorative xmlns:adec="http://schemas.microsoft.com/office/drawing/2017/decorative" val="1"/>
              </a:ext>
            </a:extLst>
          </p:cNvPr>
          <p:cNvSpPr/>
          <p:nvPr/>
        </p:nvSpPr>
        <p:spPr bwMode="auto">
          <a:xfrm>
            <a:off x="5018885" y="2938856"/>
            <a:ext cx="2158060" cy="3271443"/>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7">
            <a:extLst>
              <a:ext uri="{FF2B5EF4-FFF2-40B4-BE49-F238E27FC236}">
                <a16:creationId xmlns:a16="http://schemas.microsoft.com/office/drawing/2014/main" id="{057F13F1-5CA6-0B6A-501A-8F7188F07264}"/>
              </a:ext>
              <a:ext uri="{C183D7F6-B498-43B3-948B-1728B52AA6E4}">
                <adec:decorative xmlns:adec="http://schemas.microsoft.com/office/drawing/2017/decorative" val="1"/>
              </a:ext>
            </a:extLst>
          </p:cNvPr>
          <p:cNvSpPr/>
          <p:nvPr/>
        </p:nvSpPr>
        <p:spPr bwMode="auto">
          <a:xfrm>
            <a:off x="2780425" y="2938856"/>
            <a:ext cx="2158060" cy="327144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TextBox 22">
            <a:extLst>
              <a:ext uri="{FF2B5EF4-FFF2-40B4-BE49-F238E27FC236}">
                <a16:creationId xmlns:a16="http://schemas.microsoft.com/office/drawing/2014/main" id="{BCE5739E-0C62-BF3E-35D2-C71AC97BC1D7}"/>
              </a:ext>
            </a:extLst>
          </p:cNvPr>
          <p:cNvSpPr txBox="1"/>
          <p:nvPr/>
        </p:nvSpPr>
        <p:spPr>
          <a:xfrm>
            <a:off x="694812" y="3056192"/>
            <a:ext cx="1881089" cy="523220"/>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Automate contract reviews</a:t>
            </a:r>
          </a:p>
        </p:txBody>
      </p:sp>
      <p:sp>
        <p:nvSpPr>
          <p:cNvPr id="24" name="TextBox 23">
            <a:extLst>
              <a:ext uri="{FF2B5EF4-FFF2-40B4-BE49-F238E27FC236}">
                <a16:creationId xmlns:a16="http://schemas.microsoft.com/office/drawing/2014/main" id="{68DED392-3167-0170-687E-9978F3363DBE}"/>
              </a:ext>
            </a:extLst>
          </p:cNvPr>
          <p:cNvSpPr txBox="1"/>
          <p:nvPr/>
        </p:nvSpPr>
        <p:spPr>
          <a:xfrm>
            <a:off x="693311" y="4427990"/>
            <a:ext cx="1884090" cy="172354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Create an agent to identify key clauses, ensure compliance with legal standards, assess potential risk, explain clauses, and summarize lengthy contracts.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p:txBody>
      </p:sp>
      <p:sp>
        <p:nvSpPr>
          <p:cNvPr id="9" name="TextBox 8">
            <a:extLst>
              <a:ext uri="{FF2B5EF4-FFF2-40B4-BE49-F238E27FC236}">
                <a16:creationId xmlns:a16="http://schemas.microsoft.com/office/drawing/2014/main" id="{8D22BD52-7C14-A619-5BBE-A12992C217B7}"/>
              </a:ext>
            </a:extLst>
          </p:cNvPr>
          <p:cNvSpPr txBox="1"/>
          <p:nvPr/>
        </p:nvSpPr>
        <p:spPr>
          <a:xfrm>
            <a:off x="3025729" y="3056191"/>
            <a:ext cx="1696175" cy="523220"/>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Assist new hires with onboarding</a:t>
            </a:r>
          </a:p>
        </p:txBody>
      </p:sp>
      <p:sp>
        <p:nvSpPr>
          <p:cNvPr id="10" name="TextBox 9">
            <a:extLst>
              <a:ext uri="{FF2B5EF4-FFF2-40B4-BE49-F238E27FC236}">
                <a16:creationId xmlns:a16="http://schemas.microsoft.com/office/drawing/2014/main" id="{09CBB1CA-D687-BA1A-A5AC-6E15F46B8364}"/>
              </a:ext>
            </a:extLst>
          </p:cNvPr>
          <p:cNvSpPr txBox="1"/>
          <p:nvPr/>
        </p:nvSpPr>
        <p:spPr>
          <a:xfrm>
            <a:off x="2862075" y="4427989"/>
            <a:ext cx="2009119" cy="129266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Create an agent to greet new team members, assist them with technical issues, answer questions, and provide helpful resources.</a:t>
            </a:r>
          </a:p>
        </p:txBody>
      </p:sp>
      <p:sp>
        <p:nvSpPr>
          <p:cNvPr id="13" name="TextBox 12">
            <a:extLst>
              <a:ext uri="{FF2B5EF4-FFF2-40B4-BE49-F238E27FC236}">
                <a16:creationId xmlns:a16="http://schemas.microsoft.com/office/drawing/2014/main" id="{6A44EDDF-3B39-9972-A93B-AF6DF4C2A80D}"/>
              </a:ext>
            </a:extLst>
          </p:cNvPr>
          <p:cNvSpPr txBox="1"/>
          <p:nvPr/>
        </p:nvSpPr>
        <p:spPr>
          <a:xfrm>
            <a:off x="5247912" y="3056191"/>
            <a:ext cx="1696175" cy="307777"/>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Review resumes</a:t>
            </a:r>
          </a:p>
        </p:txBody>
      </p:sp>
      <p:sp>
        <p:nvSpPr>
          <p:cNvPr id="14" name="TextBox 13">
            <a:extLst>
              <a:ext uri="{FF2B5EF4-FFF2-40B4-BE49-F238E27FC236}">
                <a16:creationId xmlns:a16="http://schemas.microsoft.com/office/drawing/2014/main" id="{C4D6D2F2-71B3-5798-83FE-7A466874CCDA}"/>
              </a:ext>
            </a:extLst>
          </p:cNvPr>
          <p:cNvSpPr txBox="1"/>
          <p:nvPr/>
        </p:nvSpPr>
        <p:spPr>
          <a:xfrm>
            <a:off x="5170231" y="4427990"/>
            <a:ext cx="1884090" cy="1723549"/>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Create an agent to analyze resumes stored in a SharePoint library, compare them with job criteria, score candidates, and answer questions about candidates.</a:t>
            </a:r>
          </a:p>
        </p:txBody>
      </p:sp>
      <p:sp>
        <p:nvSpPr>
          <p:cNvPr id="5" name="TextBox 4">
            <a:extLst>
              <a:ext uri="{FF2B5EF4-FFF2-40B4-BE49-F238E27FC236}">
                <a16:creationId xmlns:a16="http://schemas.microsoft.com/office/drawing/2014/main" id="{747A9655-2053-8BEB-AB03-225F3387BA26}"/>
              </a:ext>
            </a:extLst>
          </p:cNvPr>
          <p:cNvSpPr txBox="1"/>
          <p:nvPr/>
        </p:nvSpPr>
        <p:spPr>
          <a:xfrm>
            <a:off x="7500998" y="3056191"/>
            <a:ext cx="1699476" cy="523220"/>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Retrieve research materials</a:t>
            </a:r>
          </a:p>
        </p:txBody>
      </p:sp>
      <p:sp>
        <p:nvSpPr>
          <p:cNvPr id="16" name="Rectangle: Rounded Corners 15">
            <a:extLst>
              <a:ext uri="{FF2B5EF4-FFF2-40B4-BE49-F238E27FC236}">
                <a16:creationId xmlns:a16="http://schemas.microsoft.com/office/drawing/2014/main" id="{D15DCF47-0380-2470-9F63-098997F5BCD1}"/>
              </a:ext>
              <a:ext uri="{C183D7F6-B498-43B3-948B-1728B52AA6E4}">
                <adec:decorative xmlns:adec="http://schemas.microsoft.com/office/drawing/2017/decorative" val="1"/>
              </a:ext>
            </a:extLst>
          </p:cNvPr>
          <p:cNvSpPr>
            <a:spLocks/>
          </p:cNvSpPr>
          <p:nvPr/>
        </p:nvSpPr>
        <p:spPr bwMode="auto">
          <a:xfrm>
            <a:off x="9481271" y="2938857"/>
            <a:ext cx="2158060" cy="327144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extLst>
              <a:ext uri="{FF2B5EF4-FFF2-40B4-BE49-F238E27FC236}">
                <a16:creationId xmlns:a16="http://schemas.microsoft.com/office/drawing/2014/main" id="{876AA000-1223-BBEC-2C2A-C5F6B24910C8}"/>
              </a:ext>
            </a:extLst>
          </p:cNvPr>
          <p:cNvSpPr txBox="1"/>
          <p:nvPr/>
        </p:nvSpPr>
        <p:spPr>
          <a:xfrm>
            <a:off x="7408691" y="4427990"/>
            <a:ext cx="1884090" cy="129266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Create an agent that connects to a SharePoint link with research documents so you can quickly find relevant information.</a:t>
            </a:r>
          </a:p>
        </p:txBody>
      </p:sp>
      <p:sp>
        <p:nvSpPr>
          <p:cNvPr id="17" name="TextBox 16">
            <a:extLst>
              <a:ext uri="{FF2B5EF4-FFF2-40B4-BE49-F238E27FC236}">
                <a16:creationId xmlns:a16="http://schemas.microsoft.com/office/drawing/2014/main" id="{F2626A39-4F7D-78AF-8BE7-4FDA5622A5B2}"/>
              </a:ext>
            </a:extLst>
          </p:cNvPr>
          <p:cNvSpPr txBox="1"/>
          <p:nvPr/>
        </p:nvSpPr>
        <p:spPr>
          <a:xfrm>
            <a:off x="9621887" y="3056191"/>
            <a:ext cx="1849624" cy="523220"/>
          </a:xfrm>
          <a:prstGeom prst="rect">
            <a:avLst/>
          </a:prstGeom>
          <a:noFill/>
          <a:ln>
            <a:noFill/>
          </a:ln>
          <a:effectLst/>
        </p:spPr>
        <p:txBody>
          <a:bodyPr wrap="square"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pitchFamily="34" charset="0"/>
              </a:rPr>
              <a:t>Get answers about company policies</a:t>
            </a:r>
          </a:p>
        </p:txBody>
      </p:sp>
      <p:sp>
        <p:nvSpPr>
          <p:cNvPr id="18" name="TextBox 17">
            <a:extLst>
              <a:ext uri="{FF2B5EF4-FFF2-40B4-BE49-F238E27FC236}">
                <a16:creationId xmlns:a16="http://schemas.microsoft.com/office/drawing/2014/main" id="{9BB4A536-E19F-71D1-2448-B5BFF475B1CA}"/>
              </a:ext>
            </a:extLst>
          </p:cNvPr>
          <p:cNvSpPr txBox="1"/>
          <p:nvPr/>
        </p:nvSpPr>
        <p:spPr>
          <a:xfrm>
            <a:off x="9647150" y="4427990"/>
            <a:ext cx="1884090" cy="1508105"/>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Create an agent to get answers about company policies such as time off, remote work, benefits, workplace conduct, and health and safety.</a:t>
            </a:r>
          </a:p>
        </p:txBody>
      </p:sp>
      <p:pic>
        <p:nvPicPr>
          <p:cNvPr id="7" name="Graphic 6">
            <a:extLst>
              <a:ext uri="{FF2B5EF4-FFF2-40B4-BE49-F238E27FC236}">
                <a16:creationId xmlns:a16="http://schemas.microsoft.com/office/drawing/2014/main" id="{4CD0AB0C-F654-22F4-7C3B-B3613ED7F50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159180" y="3790199"/>
            <a:ext cx="408346" cy="408346"/>
          </a:xfrm>
          <a:prstGeom prst="rect">
            <a:avLst/>
          </a:prstGeom>
          <a:effectLst/>
        </p:spPr>
      </p:pic>
      <p:pic>
        <p:nvPicPr>
          <p:cNvPr id="11" name="Graphic 10">
            <a:extLst>
              <a:ext uri="{FF2B5EF4-FFF2-40B4-BE49-F238E27FC236}">
                <a16:creationId xmlns:a16="http://schemas.microsoft.com/office/drawing/2014/main" id="{C3644F29-CD7F-D6E7-4B39-A011B4C281F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649980" y="3757918"/>
            <a:ext cx="472907" cy="472907"/>
          </a:xfrm>
          <a:prstGeom prst="rect">
            <a:avLst/>
          </a:prstGeom>
          <a:effectLst/>
        </p:spPr>
      </p:pic>
      <p:pic>
        <p:nvPicPr>
          <p:cNvPr id="15" name="Graphic 14">
            <a:extLst>
              <a:ext uri="{FF2B5EF4-FFF2-40B4-BE49-F238E27FC236}">
                <a16:creationId xmlns:a16="http://schemas.microsoft.com/office/drawing/2014/main" id="{D86A5922-5C93-56B6-0D35-302CBDE427A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880336" y="3749815"/>
            <a:ext cx="489115" cy="489115"/>
          </a:xfrm>
          <a:prstGeom prst="rect">
            <a:avLst/>
          </a:prstGeom>
          <a:effectLst/>
        </p:spPr>
      </p:pic>
      <p:grpSp>
        <p:nvGrpSpPr>
          <p:cNvPr id="19" name="Graphic 54">
            <a:extLst>
              <a:ext uri="{FF2B5EF4-FFF2-40B4-BE49-F238E27FC236}">
                <a16:creationId xmlns:a16="http://schemas.microsoft.com/office/drawing/2014/main" id="{73FB1C12-5872-2C47-4796-5F0953B9CCBE}"/>
              </a:ext>
              <a:ext uri="{C183D7F6-B498-43B3-948B-1728B52AA6E4}">
                <adec:decorative xmlns:adec="http://schemas.microsoft.com/office/drawing/2017/decorative" val="1"/>
              </a:ext>
            </a:extLst>
          </p:cNvPr>
          <p:cNvGrpSpPr/>
          <p:nvPr/>
        </p:nvGrpSpPr>
        <p:grpSpPr>
          <a:xfrm>
            <a:off x="10452723" y="3786818"/>
            <a:ext cx="307613" cy="415108"/>
            <a:chOff x="8242387" y="3478841"/>
            <a:chExt cx="307613" cy="457534"/>
          </a:xfrm>
          <a:solidFill>
            <a:srgbClr val="3579CF"/>
          </a:solidFill>
          <a:effectLst/>
        </p:grpSpPr>
        <p:sp>
          <p:nvSpPr>
            <p:cNvPr id="20" name="Freeform: Shape 19">
              <a:extLst>
                <a:ext uri="{FF2B5EF4-FFF2-40B4-BE49-F238E27FC236}">
                  <a16:creationId xmlns:a16="http://schemas.microsoft.com/office/drawing/2014/main" id="{8D35EE2B-DB18-7751-56F3-8663F3E75A05}"/>
                </a:ext>
              </a:extLst>
            </p:cNvPr>
            <p:cNvSpPr/>
            <p:nvPr/>
          </p:nvSpPr>
          <p:spPr>
            <a:xfrm>
              <a:off x="8242387" y="3478841"/>
              <a:ext cx="307613" cy="457534"/>
            </a:xfrm>
            <a:custGeom>
              <a:avLst/>
              <a:gdLst>
                <a:gd name="connsiteX0" fmla="*/ 153627 w 307613"/>
                <a:gd name="connsiteY0" fmla="*/ 457481 h 457534"/>
                <a:gd name="connsiteX1" fmla="*/ 135391 w 307613"/>
                <a:gd name="connsiteY1" fmla="*/ 457481 h 457534"/>
                <a:gd name="connsiteX2" fmla="*/ 103860 w 307613"/>
                <a:gd name="connsiteY2" fmla="*/ 426802 h 457534"/>
                <a:gd name="connsiteX3" fmla="*/ 103860 w 307613"/>
                <a:gd name="connsiteY3" fmla="*/ 424363 h 457534"/>
                <a:gd name="connsiteX4" fmla="*/ 97151 w 307613"/>
                <a:gd name="connsiteY4" fmla="*/ 409908 h 457534"/>
                <a:gd name="connsiteX5" fmla="*/ 85563 w 307613"/>
                <a:gd name="connsiteY5" fmla="*/ 385573 h 457534"/>
                <a:gd name="connsiteX6" fmla="*/ 85319 w 307613"/>
                <a:gd name="connsiteY6" fmla="*/ 351602 h 457534"/>
                <a:gd name="connsiteX7" fmla="*/ 77329 w 307613"/>
                <a:gd name="connsiteY7" fmla="*/ 307872 h 457534"/>
                <a:gd name="connsiteX8" fmla="*/ 56044 w 307613"/>
                <a:gd name="connsiteY8" fmla="*/ 277681 h 457534"/>
                <a:gd name="connsiteX9" fmla="*/ 1946 w 307613"/>
                <a:gd name="connsiteY9" fmla="*/ 181073 h 457534"/>
                <a:gd name="connsiteX10" fmla="*/ 82696 w 307613"/>
                <a:gd name="connsiteY10" fmla="*/ 18778 h 457534"/>
                <a:gd name="connsiteX11" fmla="*/ 163081 w 307613"/>
                <a:gd name="connsiteY11" fmla="*/ 359 h 457534"/>
                <a:gd name="connsiteX12" fmla="*/ 302259 w 307613"/>
                <a:gd name="connsiteY12" fmla="*/ 117216 h 457534"/>
                <a:gd name="connsiteX13" fmla="*/ 253833 w 307613"/>
                <a:gd name="connsiteY13" fmla="*/ 275669 h 457534"/>
                <a:gd name="connsiteX14" fmla="*/ 225961 w 307613"/>
                <a:gd name="connsiteY14" fmla="*/ 323424 h 457534"/>
                <a:gd name="connsiteX15" fmla="*/ 222119 w 307613"/>
                <a:gd name="connsiteY15" fmla="*/ 379596 h 457534"/>
                <a:gd name="connsiteX16" fmla="*/ 205530 w 307613"/>
                <a:gd name="connsiteY16" fmla="*/ 413812 h 457534"/>
                <a:gd name="connsiteX17" fmla="*/ 203944 w 307613"/>
                <a:gd name="connsiteY17" fmla="*/ 417898 h 457534"/>
                <a:gd name="connsiteX18" fmla="*/ 203212 w 307613"/>
                <a:gd name="connsiteY18" fmla="*/ 431133 h 457534"/>
                <a:gd name="connsiteX19" fmla="*/ 174303 w 307613"/>
                <a:gd name="connsiteY19" fmla="*/ 457359 h 457534"/>
                <a:gd name="connsiteX20" fmla="*/ 153627 w 307613"/>
                <a:gd name="connsiteY20" fmla="*/ 457420 h 457534"/>
                <a:gd name="connsiteX21" fmla="*/ 153627 w 307613"/>
                <a:gd name="connsiteY21" fmla="*/ 457481 h 457534"/>
                <a:gd name="connsiteX22" fmla="*/ 153627 w 307613"/>
                <a:gd name="connsiteY22" fmla="*/ 344161 h 457534"/>
                <a:gd name="connsiteX23" fmla="*/ 190587 w 307613"/>
                <a:gd name="connsiteY23" fmla="*/ 344161 h 457534"/>
                <a:gd name="connsiteX24" fmla="*/ 204249 w 307613"/>
                <a:gd name="connsiteY24" fmla="*/ 331048 h 457534"/>
                <a:gd name="connsiteX25" fmla="*/ 206749 w 307613"/>
                <a:gd name="connsiteY25" fmla="*/ 312568 h 457534"/>
                <a:gd name="connsiteX26" fmla="*/ 241818 w 307613"/>
                <a:gd name="connsiteY26" fmla="*/ 258164 h 457534"/>
                <a:gd name="connsiteX27" fmla="*/ 270301 w 307613"/>
                <a:gd name="connsiteY27" fmla="*/ 92637 h 457534"/>
                <a:gd name="connsiteX28" fmla="*/ 134843 w 307613"/>
                <a:gd name="connsiteY28" fmla="*/ 22498 h 457534"/>
                <a:gd name="connsiteX29" fmla="*/ 21036 w 307613"/>
                <a:gd name="connsiteY29" fmla="*/ 154908 h 457534"/>
                <a:gd name="connsiteX30" fmla="*/ 70132 w 307613"/>
                <a:gd name="connsiteY30" fmla="*/ 262312 h 457534"/>
                <a:gd name="connsiteX31" fmla="*/ 103494 w 307613"/>
                <a:gd name="connsiteY31" fmla="*/ 332634 h 457534"/>
                <a:gd name="connsiteX32" fmla="*/ 115204 w 307613"/>
                <a:gd name="connsiteY32" fmla="*/ 344100 h 457534"/>
                <a:gd name="connsiteX33" fmla="*/ 153627 w 307613"/>
                <a:gd name="connsiteY33" fmla="*/ 344161 h 457534"/>
                <a:gd name="connsiteX34" fmla="*/ 201077 w 307613"/>
                <a:gd name="connsiteY34" fmla="*/ 364958 h 457534"/>
                <a:gd name="connsiteX35" fmla="*/ 106482 w 307613"/>
                <a:gd name="connsiteY35" fmla="*/ 364958 h 457534"/>
                <a:gd name="connsiteX36" fmla="*/ 106482 w 307613"/>
                <a:gd name="connsiteY36" fmla="*/ 384170 h 457534"/>
                <a:gd name="connsiteX37" fmla="*/ 118436 w 307613"/>
                <a:gd name="connsiteY37" fmla="*/ 396307 h 457534"/>
                <a:gd name="connsiteX38" fmla="*/ 153810 w 307613"/>
                <a:gd name="connsiteY38" fmla="*/ 396307 h 457534"/>
                <a:gd name="connsiteX39" fmla="*/ 190221 w 307613"/>
                <a:gd name="connsiteY39" fmla="*/ 396246 h 457534"/>
                <a:gd name="connsiteX40" fmla="*/ 200955 w 307613"/>
                <a:gd name="connsiteY40" fmla="*/ 386976 h 457534"/>
                <a:gd name="connsiteX41" fmla="*/ 201077 w 307613"/>
                <a:gd name="connsiteY41" fmla="*/ 364958 h 457534"/>
                <a:gd name="connsiteX42" fmla="*/ 182414 w 307613"/>
                <a:gd name="connsiteY42" fmla="*/ 417837 h 457534"/>
                <a:gd name="connsiteX43" fmla="*/ 125023 w 307613"/>
                <a:gd name="connsiteY43" fmla="*/ 417837 h 457534"/>
                <a:gd name="connsiteX44" fmla="*/ 125023 w 307613"/>
                <a:gd name="connsiteY44" fmla="*/ 426315 h 457534"/>
                <a:gd name="connsiteX45" fmla="*/ 135452 w 307613"/>
                <a:gd name="connsiteY45" fmla="*/ 436439 h 457534"/>
                <a:gd name="connsiteX46" fmla="*/ 172290 w 307613"/>
                <a:gd name="connsiteY46" fmla="*/ 436439 h 457534"/>
                <a:gd name="connsiteX47" fmla="*/ 182353 w 307613"/>
                <a:gd name="connsiteY47" fmla="*/ 428144 h 457534"/>
                <a:gd name="connsiteX48" fmla="*/ 182414 w 307613"/>
                <a:gd name="connsiteY48" fmla="*/ 417837 h 45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613" h="457534">
                  <a:moveTo>
                    <a:pt x="153627" y="457481"/>
                  </a:moveTo>
                  <a:cubicBezTo>
                    <a:pt x="147528" y="457481"/>
                    <a:pt x="141490" y="457603"/>
                    <a:pt x="135391" y="457481"/>
                  </a:cubicBezTo>
                  <a:cubicBezTo>
                    <a:pt x="117826" y="457115"/>
                    <a:pt x="104775" y="444368"/>
                    <a:pt x="103860" y="426802"/>
                  </a:cubicBezTo>
                  <a:cubicBezTo>
                    <a:pt x="103799" y="426010"/>
                    <a:pt x="103738" y="425156"/>
                    <a:pt x="103860" y="424363"/>
                  </a:cubicBezTo>
                  <a:cubicBezTo>
                    <a:pt x="104714" y="418081"/>
                    <a:pt x="102945" y="413751"/>
                    <a:pt x="97151" y="409908"/>
                  </a:cubicBezTo>
                  <a:cubicBezTo>
                    <a:pt x="88917" y="404419"/>
                    <a:pt x="85563" y="395514"/>
                    <a:pt x="85563" y="385573"/>
                  </a:cubicBezTo>
                  <a:cubicBezTo>
                    <a:pt x="85563" y="374229"/>
                    <a:pt x="86539" y="362824"/>
                    <a:pt x="85319" y="351602"/>
                  </a:cubicBezTo>
                  <a:cubicBezTo>
                    <a:pt x="83672" y="336903"/>
                    <a:pt x="81233" y="322143"/>
                    <a:pt x="77329" y="307872"/>
                  </a:cubicBezTo>
                  <a:cubicBezTo>
                    <a:pt x="73975" y="295673"/>
                    <a:pt x="65619" y="286037"/>
                    <a:pt x="56044" y="277681"/>
                  </a:cubicBezTo>
                  <a:cubicBezTo>
                    <a:pt x="26281" y="252065"/>
                    <a:pt x="8167" y="219924"/>
                    <a:pt x="1946" y="181073"/>
                  </a:cubicBezTo>
                  <a:cubicBezTo>
                    <a:pt x="-8544" y="115874"/>
                    <a:pt x="24085" y="50249"/>
                    <a:pt x="82696" y="18778"/>
                  </a:cubicBezTo>
                  <a:cubicBezTo>
                    <a:pt x="107763" y="5299"/>
                    <a:pt x="134538" y="-1715"/>
                    <a:pt x="163081" y="359"/>
                  </a:cubicBezTo>
                  <a:cubicBezTo>
                    <a:pt x="228279" y="4994"/>
                    <a:pt x="286768" y="53298"/>
                    <a:pt x="302259" y="117216"/>
                  </a:cubicBezTo>
                  <a:cubicBezTo>
                    <a:pt x="317263" y="179121"/>
                    <a:pt x="300612" y="232427"/>
                    <a:pt x="253833" y="275669"/>
                  </a:cubicBezTo>
                  <a:cubicBezTo>
                    <a:pt x="239440" y="288965"/>
                    <a:pt x="228645" y="303846"/>
                    <a:pt x="225961" y="323424"/>
                  </a:cubicBezTo>
                  <a:cubicBezTo>
                    <a:pt x="223460" y="342026"/>
                    <a:pt x="220716" y="360689"/>
                    <a:pt x="222119" y="379596"/>
                  </a:cubicBezTo>
                  <a:cubicBezTo>
                    <a:pt x="223156" y="394173"/>
                    <a:pt x="218764" y="406066"/>
                    <a:pt x="205530" y="413812"/>
                  </a:cubicBezTo>
                  <a:cubicBezTo>
                    <a:pt x="204493" y="414421"/>
                    <a:pt x="204066" y="416495"/>
                    <a:pt x="203944" y="417898"/>
                  </a:cubicBezTo>
                  <a:cubicBezTo>
                    <a:pt x="203578" y="422289"/>
                    <a:pt x="203822" y="426802"/>
                    <a:pt x="203212" y="431133"/>
                  </a:cubicBezTo>
                  <a:cubicBezTo>
                    <a:pt x="201016" y="445709"/>
                    <a:pt x="189001" y="456627"/>
                    <a:pt x="174303" y="457359"/>
                  </a:cubicBezTo>
                  <a:cubicBezTo>
                    <a:pt x="167411" y="457664"/>
                    <a:pt x="160519" y="457420"/>
                    <a:pt x="153627" y="457420"/>
                  </a:cubicBezTo>
                  <a:cubicBezTo>
                    <a:pt x="153627" y="457420"/>
                    <a:pt x="153627" y="457481"/>
                    <a:pt x="153627" y="457481"/>
                  </a:cubicBezTo>
                  <a:close/>
                  <a:moveTo>
                    <a:pt x="153627" y="344161"/>
                  </a:moveTo>
                  <a:cubicBezTo>
                    <a:pt x="165947" y="344161"/>
                    <a:pt x="178267" y="344161"/>
                    <a:pt x="190587" y="344161"/>
                  </a:cubicBezTo>
                  <a:cubicBezTo>
                    <a:pt x="200589" y="344161"/>
                    <a:pt x="203700" y="340928"/>
                    <a:pt x="204249" y="331048"/>
                  </a:cubicBezTo>
                  <a:cubicBezTo>
                    <a:pt x="204615" y="324827"/>
                    <a:pt x="205408" y="318606"/>
                    <a:pt x="206749" y="312568"/>
                  </a:cubicBezTo>
                  <a:cubicBezTo>
                    <a:pt x="211872" y="290245"/>
                    <a:pt x="225046" y="273290"/>
                    <a:pt x="241818" y="258164"/>
                  </a:cubicBezTo>
                  <a:cubicBezTo>
                    <a:pt x="288414" y="216203"/>
                    <a:pt x="299941" y="147894"/>
                    <a:pt x="270301" y="92637"/>
                  </a:cubicBezTo>
                  <a:cubicBezTo>
                    <a:pt x="241513" y="38905"/>
                    <a:pt x="181439" y="14692"/>
                    <a:pt x="134843" y="22498"/>
                  </a:cubicBezTo>
                  <a:cubicBezTo>
                    <a:pt x="71047" y="33172"/>
                    <a:pt x="21219" y="90197"/>
                    <a:pt x="21036" y="154908"/>
                  </a:cubicBezTo>
                  <a:cubicBezTo>
                    <a:pt x="20914" y="198089"/>
                    <a:pt x="37625" y="233829"/>
                    <a:pt x="70132" y="262312"/>
                  </a:cubicBezTo>
                  <a:cubicBezTo>
                    <a:pt x="91296" y="280853"/>
                    <a:pt x="102640" y="304334"/>
                    <a:pt x="103494" y="332634"/>
                  </a:cubicBezTo>
                  <a:cubicBezTo>
                    <a:pt x="103738" y="340257"/>
                    <a:pt x="107519" y="344100"/>
                    <a:pt x="115204" y="344100"/>
                  </a:cubicBezTo>
                  <a:cubicBezTo>
                    <a:pt x="128012" y="344222"/>
                    <a:pt x="140819" y="344161"/>
                    <a:pt x="153627" y="344161"/>
                  </a:cubicBezTo>
                  <a:close/>
                  <a:moveTo>
                    <a:pt x="201077" y="364958"/>
                  </a:moveTo>
                  <a:cubicBezTo>
                    <a:pt x="169241" y="364958"/>
                    <a:pt x="138014" y="364958"/>
                    <a:pt x="106482" y="364958"/>
                  </a:cubicBezTo>
                  <a:cubicBezTo>
                    <a:pt x="106482" y="371484"/>
                    <a:pt x="106421" y="377827"/>
                    <a:pt x="106482" y="384170"/>
                  </a:cubicBezTo>
                  <a:cubicBezTo>
                    <a:pt x="106543" y="392404"/>
                    <a:pt x="110264" y="396246"/>
                    <a:pt x="118436" y="396307"/>
                  </a:cubicBezTo>
                  <a:cubicBezTo>
                    <a:pt x="130207" y="396368"/>
                    <a:pt x="142039" y="396307"/>
                    <a:pt x="153810" y="396307"/>
                  </a:cubicBezTo>
                  <a:cubicBezTo>
                    <a:pt x="165947" y="396307"/>
                    <a:pt x="178084" y="396368"/>
                    <a:pt x="190221" y="396246"/>
                  </a:cubicBezTo>
                  <a:cubicBezTo>
                    <a:pt x="196320" y="396185"/>
                    <a:pt x="200711" y="392587"/>
                    <a:pt x="200955" y="386976"/>
                  </a:cubicBezTo>
                  <a:cubicBezTo>
                    <a:pt x="201321" y="379718"/>
                    <a:pt x="201077" y="372338"/>
                    <a:pt x="201077" y="364958"/>
                  </a:cubicBezTo>
                  <a:close/>
                  <a:moveTo>
                    <a:pt x="182414" y="417837"/>
                  </a:moveTo>
                  <a:cubicBezTo>
                    <a:pt x="163203" y="417837"/>
                    <a:pt x="144357" y="417837"/>
                    <a:pt x="125023" y="417837"/>
                  </a:cubicBezTo>
                  <a:cubicBezTo>
                    <a:pt x="125023" y="420886"/>
                    <a:pt x="124901" y="423631"/>
                    <a:pt x="125023" y="426315"/>
                  </a:cubicBezTo>
                  <a:cubicBezTo>
                    <a:pt x="125389" y="432414"/>
                    <a:pt x="129292" y="436378"/>
                    <a:pt x="135452" y="436439"/>
                  </a:cubicBezTo>
                  <a:cubicBezTo>
                    <a:pt x="147711" y="436561"/>
                    <a:pt x="159970" y="436561"/>
                    <a:pt x="172290" y="436439"/>
                  </a:cubicBezTo>
                  <a:cubicBezTo>
                    <a:pt x="177596" y="436378"/>
                    <a:pt x="181744" y="433023"/>
                    <a:pt x="182353" y="428144"/>
                  </a:cubicBezTo>
                  <a:cubicBezTo>
                    <a:pt x="182780" y="424851"/>
                    <a:pt x="182414" y="421435"/>
                    <a:pt x="182414" y="417837"/>
                  </a:cubicBezTo>
                  <a:close/>
                </a:path>
              </a:pathLst>
            </a:custGeom>
            <a:solidFill>
              <a:srgbClr val="3579CF"/>
            </a:solidFill>
            <a:ln w="10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21F41EF0-1E62-E0C0-64FE-AFA9E9030E72}"/>
                </a:ext>
              </a:extLst>
            </p:cNvPr>
            <p:cNvSpPr/>
            <p:nvPr/>
          </p:nvSpPr>
          <p:spPr>
            <a:xfrm>
              <a:off x="8291153" y="3518654"/>
              <a:ext cx="115654" cy="115524"/>
            </a:xfrm>
            <a:custGeom>
              <a:avLst/>
              <a:gdLst>
                <a:gd name="connsiteX0" fmla="*/ 81 w 115654"/>
                <a:gd name="connsiteY0" fmla="*/ 102104 h 115524"/>
                <a:gd name="connsiteX1" fmla="*/ 102483 w 115654"/>
                <a:gd name="connsiteY1" fmla="*/ 6 h 115524"/>
                <a:gd name="connsiteX2" fmla="*/ 114742 w 115654"/>
                <a:gd name="connsiteY2" fmla="*/ 14522 h 115524"/>
                <a:gd name="connsiteX3" fmla="*/ 102605 w 115654"/>
                <a:gd name="connsiteY3" fmla="*/ 21170 h 115524"/>
                <a:gd name="connsiteX4" fmla="*/ 56253 w 115654"/>
                <a:gd name="connsiteY4" fmla="*/ 36783 h 115524"/>
                <a:gd name="connsiteX5" fmla="*/ 21123 w 115654"/>
                <a:gd name="connsiteY5" fmla="*/ 101982 h 115524"/>
                <a:gd name="connsiteX6" fmla="*/ 20818 w 115654"/>
                <a:gd name="connsiteY6" fmla="*/ 106373 h 115524"/>
                <a:gd name="connsiteX7" fmla="*/ 10267 w 115654"/>
                <a:gd name="connsiteY7" fmla="*/ 115522 h 115524"/>
                <a:gd name="connsiteX8" fmla="*/ 81 w 115654"/>
                <a:gd name="connsiteY8" fmla="*/ 106007 h 115524"/>
                <a:gd name="connsiteX9" fmla="*/ 81 w 115654"/>
                <a:gd name="connsiteY9" fmla="*/ 102104 h 11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54" h="115524">
                  <a:moveTo>
                    <a:pt x="81" y="102104"/>
                  </a:moveTo>
                  <a:cubicBezTo>
                    <a:pt x="1911" y="46115"/>
                    <a:pt x="46677" y="1531"/>
                    <a:pt x="102483" y="6"/>
                  </a:cubicBezTo>
                  <a:cubicBezTo>
                    <a:pt x="112058" y="-238"/>
                    <a:pt x="118035" y="6776"/>
                    <a:pt x="114742" y="14522"/>
                  </a:cubicBezTo>
                  <a:cubicBezTo>
                    <a:pt x="112485" y="19828"/>
                    <a:pt x="107911" y="21109"/>
                    <a:pt x="102605" y="21170"/>
                  </a:cubicBezTo>
                  <a:cubicBezTo>
                    <a:pt x="85528" y="21475"/>
                    <a:pt x="69975" y="26720"/>
                    <a:pt x="56253" y="36783"/>
                  </a:cubicBezTo>
                  <a:cubicBezTo>
                    <a:pt x="34297" y="52885"/>
                    <a:pt x="22465" y="74658"/>
                    <a:pt x="21123" y="101982"/>
                  </a:cubicBezTo>
                  <a:cubicBezTo>
                    <a:pt x="21062" y="103446"/>
                    <a:pt x="21062" y="104970"/>
                    <a:pt x="20818" y="106373"/>
                  </a:cubicBezTo>
                  <a:cubicBezTo>
                    <a:pt x="19842" y="111923"/>
                    <a:pt x="15512" y="115644"/>
                    <a:pt x="10267" y="115522"/>
                  </a:cubicBezTo>
                  <a:cubicBezTo>
                    <a:pt x="5021" y="115400"/>
                    <a:pt x="813" y="111496"/>
                    <a:pt x="81" y="106007"/>
                  </a:cubicBezTo>
                  <a:cubicBezTo>
                    <a:pt x="-102" y="104726"/>
                    <a:pt x="81" y="103446"/>
                    <a:pt x="81" y="102104"/>
                  </a:cubicBezTo>
                  <a:close/>
                </a:path>
              </a:pathLst>
            </a:custGeom>
            <a:solidFill>
              <a:srgbClr val="3579CF"/>
            </a:solidFill>
            <a:ln w="10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25" name="Graphic 1">
            <a:extLst>
              <a:ext uri="{FF2B5EF4-FFF2-40B4-BE49-F238E27FC236}">
                <a16:creationId xmlns:a16="http://schemas.microsoft.com/office/drawing/2014/main" id="{4021D4F0-942E-F7DC-78E6-E78C0680DAA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395741" y="3742140"/>
            <a:ext cx="504465" cy="504465"/>
          </a:xfrm>
          <a:prstGeom prst="rect">
            <a:avLst/>
          </a:prstGeom>
          <a:effectLst/>
        </p:spPr>
      </p:pic>
      <p:sp>
        <p:nvSpPr>
          <p:cNvPr id="2" name="TextBox 1">
            <a:extLst>
              <a:ext uri="{FF2B5EF4-FFF2-40B4-BE49-F238E27FC236}">
                <a16:creationId xmlns:a16="http://schemas.microsoft.com/office/drawing/2014/main" id="{DF9F6B32-3C77-8F06-ECC4-A153100EEB18}"/>
              </a:ext>
            </a:extLst>
          </p:cNvPr>
          <p:cNvSpPr txBox="1"/>
          <p:nvPr/>
        </p:nvSpPr>
        <p:spPr>
          <a:xfrm>
            <a:off x="552669" y="6397150"/>
            <a:ext cx="11242661" cy="338554"/>
          </a:xfrm>
          <a:prstGeom prst="rect">
            <a:avLst/>
          </a:prstGeom>
          <a:noFill/>
        </p:spPr>
        <p:txBody>
          <a:bodyPr wrap="square" lIns="0" tIns="0" rIns="0" bIns="0" rtlCol="0">
            <a:spAutoFit/>
          </a:bodyPr>
          <a:lstStyle/>
          <a:p>
            <a:r>
              <a:rPr lang="en-US" sz="1100" baseline="30000"/>
              <a:t>1</a:t>
            </a:r>
            <a:r>
              <a:rPr lang="en-US" sz="1100"/>
              <a:t>Agent creation is only available if your organization admin has enabled this capability.</a:t>
            </a:r>
          </a:p>
          <a:p>
            <a:r>
              <a:rPr lang="en-US" sz="1100" baseline="30000"/>
              <a:t>2</a:t>
            </a:r>
            <a:r>
              <a:rPr lang="en-US" sz="1100"/>
              <a:t>Shared data includes SharePoint files and data from your organization’s Microsoft Graph connectors. </a:t>
            </a:r>
            <a:r>
              <a:rPr lang="en-US" sz="1100">
                <a:hlinkClick r:id="rId7"/>
              </a:rPr>
              <a:t>Learn more about Microsoft Graph connectors</a:t>
            </a:r>
            <a:r>
              <a:rPr lang="en-US" sz="1100"/>
              <a:t>.</a:t>
            </a:r>
            <a:endParaRPr lang="en-US" sz="1100" baseline="30000"/>
          </a:p>
        </p:txBody>
      </p:sp>
    </p:spTree>
    <p:extLst>
      <p:ext uri="{BB962C8B-B14F-4D97-AF65-F5344CB8AC3E}">
        <p14:creationId xmlns:p14="http://schemas.microsoft.com/office/powerpoint/2010/main" val="144490079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965FB-08ED-516A-147D-7848ED49444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CEB757F-2AE6-FB06-6BC7-2AFA8314B9D3}"/>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Video: Create an agent</a:t>
            </a:r>
          </a:p>
        </p:txBody>
      </p:sp>
      <p:pic>
        <p:nvPicPr>
          <p:cNvPr id="2" name="1178-Scenario4 Finalweb-compressed" descr="Video demoing the agent builder experience in Copilot Chat.">
            <a:hlinkClick r:id="" action="ppaction://media"/>
            <a:extLst>
              <a:ext uri="{FF2B5EF4-FFF2-40B4-BE49-F238E27FC236}">
                <a16:creationId xmlns:a16="http://schemas.microsoft.com/office/drawing/2014/main" id="{68B3F977-B8D4-AB45-E447-7DA4E2CB04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1330" y="1359861"/>
            <a:ext cx="8449339" cy="4752753"/>
          </a:xfrm>
          <a:prstGeom prst="roundRect">
            <a:avLst>
              <a:gd name="adj" fmla="val 2030"/>
            </a:avLst>
          </a:prstGeom>
          <a:solidFill>
            <a:srgbClr val="FFFFFF"/>
          </a:solidFill>
          <a:ln w="12700">
            <a:gradFill>
              <a:gsLst>
                <a:gs pos="0">
                  <a:srgbClr val="2DB4FF"/>
                </a:gs>
                <a:gs pos="100000">
                  <a:srgbClr val="D660FF"/>
                </a:gs>
              </a:gsLst>
              <a:lin ang="5400000" scaled="1"/>
            </a:gradFill>
          </a:ln>
        </p:spPr>
      </p:pic>
    </p:spTree>
    <p:extLst>
      <p:ext uri="{BB962C8B-B14F-4D97-AF65-F5344CB8AC3E}">
        <p14:creationId xmlns:p14="http://schemas.microsoft.com/office/powerpoint/2010/main" val="934087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AC2C6-11F5-DA53-E178-2F0E36F99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421B8-CCF6-3E0B-4AFD-300A1977FA77}"/>
              </a:ext>
            </a:extLst>
          </p:cNvPr>
          <p:cNvSpPr>
            <a:spLocks noGrp="1"/>
          </p:cNvSpPr>
          <p:nvPr>
            <p:ph type="title"/>
          </p:nvPr>
        </p:nvSpPr>
        <p:spPr>
          <a:xfrm>
            <a:off x="585216" y="3035808"/>
            <a:ext cx="7068312" cy="498598"/>
          </a:xfrm>
        </p:spPr>
        <p:txBody>
          <a:bodyPr/>
          <a:lstStyle/>
          <a:p>
            <a:r>
              <a:rPr lang="en-US" dirty="0"/>
              <a:t>Copilot The Art Of The Prompt</a:t>
            </a:r>
          </a:p>
        </p:txBody>
      </p:sp>
    </p:spTree>
    <p:extLst>
      <p:ext uri="{BB962C8B-B14F-4D97-AF65-F5344CB8AC3E}">
        <p14:creationId xmlns:p14="http://schemas.microsoft.com/office/powerpoint/2010/main" val="331872295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0E219-4FBE-8770-BBA8-B85E2960CEA4}"/>
              </a:ext>
              <a:ext uri="{C183D7F6-B498-43B3-948B-1728B52AA6E4}">
                <adec:decorative xmlns:adec="http://schemas.microsoft.com/office/drawing/2017/decorative" val="1"/>
              </a:ext>
            </a:extLst>
          </p:cNvPr>
          <p:cNvSpPr txBox="1">
            <a:spLocks/>
          </p:cNvSpPr>
          <p:nvPr/>
        </p:nvSpPr>
        <p:spPr>
          <a:xfrm>
            <a:off x="4795736" y="1339013"/>
            <a:ext cx="6808002"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9" name="Title 8">
            <a:extLst>
              <a:ext uri="{FF2B5EF4-FFF2-40B4-BE49-F238E27FC236}">
                <a16:creationId xmlns:a16="http://schemas.microsoft.com/office/drawing/2014/main" id="{6105CFF1-5B7A-BACC-AA9D-6B3678D0BCA7}"/>
              </a:ext>
            </a:extLst>
          </p:cNvPr>
          <p:cNvSpPr>
            <a:spLocks noGrp="1"/>
          </p:cNvSpPr>
          <p:nvPr>
            <p:ph type="title"/>
          </p:nvPr>
        </p:nvSpPr>
        <p:spPr/>
        <p:txBody>
          <a:bodyPr>
            <a:normAutofit/>
          </a:bodyPr>
          <a:lstStyle/>
          <a:p>
            <a:r>
              <a:rPr kumimoji="0" lang="en-US" sz="28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UI"/>
              </a:rPr>
              <a:t>The art and science of prompting</a:t>
            </a:r>
            <a:endParaRPr lang="en-CA">
              <a:latin typeface="Segoe Sans Display Semibold" pitchFamily="2" charset="0"/>
              <a:cs typeface="Segoe Sans Display Semibold" pitchFamily="2" charset="0"/>
            </a:endParaRPr>
          </a:p>
        </p:txBody>
      </p:sp>
      <p:sp>
        <p:nvSpPr>
          <p:cNvPr id="2" name="Text Placeholder 2">
            <a:extLst>
              <a:ext uri="{FF2B5EF4-FFF2-40B4-BE49-F238E27FC236}">
                <a16:creationId xmlns:a16="http://schemas.microsoft.com/office/drawing/2014/main" id="{EC3DDB4F-20FC-768E-697D-74550454E2E4}"/>
              </a:ext>
            </a:extLst>
          </p:cNvPr>
          <p:cNvSpPr>
            <a:spLocks noGrp="1"/>
          </p:cNvSpPr>
          <p:nvPr>
            <p:ph type="body" sz="quarter" idx="10"/>
          </p:nvPr>
        </p:nvSpPr>
        <p:spPr>
          <a:xfrm>
            <a:off x="569823" y="1650760"/>
            <a:ext cx="3980282" cy="4699179"/>
          </a:xfrm>
        </p:spPr>
        <p:txBody>
          <a:bodyPr>
            <a:normAutofit/>
          </a:bodyPr>
          <a:lstStyle/>
          <a:p>
            <a:pPr marL="0" indent="0" algn="l">
              <a:buNone/>
            </a:pPr>
            <a:r>
              <a:rPr lang="en-US" sz="2200" b="1"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cs typeface="Segoe Sans Display" pitchFamily="2" charset="0"/>
              </a:rPr>
              <a:t>Prompts</a:t>
            </a:r>
            <a:r>
              <a:rPr lang="en-US" sz="2200" b="0" i="0">
                <a:solidFill>
                  <a:srgbClr val="1E1E1E"/>
                </a:solidFill>
                <a:effectLst/>
                <a:latin typeface="Segoe Sans Display" pitchFamily="2" charset="0"/>
                <a:cs typeface="Segoe Sans Display" pitchFamily="2" charset="0"/>
              </a:rPr>
              <a:t> are how you ask Copilot Chat to do something for you — like </a:t>
            </a:r>
            <a:r>
              <a:rPr lang="en-US" sz="2200"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rPr>
              <a:t>creating, </a:t>
            </a:r>
            <a:r>
              <a:rPr lang="en-US" sz="2200"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cs typeface="Segoe Sans Display" pitchFamily="2" charset="0"/>
              </a:rPr>
              <a:t>summarizing, </a:t>
            </a:r>
            <a:r>
              <a:rPr lang="en-US" sz="2200"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rPr>
              <a:t>review</a:t>
            </a:r>
            <a:r>
              <a:rPr lang="en-US" sz="2200"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cs typeface="Segoe Sans Display" pitchFamily="2" charset="0"/>
              </a:rPr>
              <a:t>ing, or </a:t>
            </a:r>
            <a:r>
              <a:rPr lang="en-US" sz="2200"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rPr>
              <a:t>researching</a:t>
            </a:r>
            <a:r>
              <a:rPr lang="en-US" sz="2200" b="0" i="0">
                <a:solidFill>
                  <a:srgbClr val="1E1E1E"/>
                </a:solidFill>
                <a:effectLst/>
                <a:latin typeface="Segoe Sans Display" pitchFamily="2" charset="0"/>
                <a:cs typeface="Segoe Sans Display" pitchFamily="2" charset="0"/>
              </a:rPr>
              <a:t>. </a:t>
            </a:r>
          </a:p>
          <a:p>
            <a:pPr marL="0" indent="0" algn="l">
              <a:buNone/>
            </a:pPr>
            <a:endParaRPr lang="en-US" sz="2200">
              <a:solidFill>
                <a:srgbClr val="1E1E1E"/>
              </a:solidFill>
              <a:latin typeface="Segoe Sans Display" pitchFamily="2" charset="0"/>
              <a:cs typeface="Segoe Sans Display" pitchFamily="2" charset="0"/>
            </a:endParaRPr>
          </a:p>
          <a:p>
            <a:pPr marL="0" indent="0" algn="l">
              <a:buNone/>
            </a:pPr>
            <a:r>
              <a:rPr lang="en-US" sz="2200" b="0" i="0">
                <a:solidFill>
                  <a:srgbClr val="1E1E1E"/>
                </a:solidFill>
                <a:effectLst/>
                <a:latin typeface="Segoe Sans Display" pitchFamily="2" charset="0"/>
                <a:cs typeface="Segoe Sans Display" pitchFamily="2" charset="0"/>
              </a:rPr>
              <a:t>Think about prompting like having a conversation,</a:t>
            </a:r>
            <a:r>
              <a:rPr lang="en-US" sz="2200">
                <a:solidFill>
                  <a:srgbClr val="1E1E1E"/>
                </a:solidFill>
                <a:latin typeface="Segoe Sans Display" pitchFamily="2" charset="0"/>
                <a:cs typeface="Segoe Sans Display" pitchFamily="2" charset="0"/>
              </a:rPr>
              <a:t> </a:t>
            </a:r>
            <a:r>
              <a:rPr lang="en-US" sz="2200" b="0" i="0">
                <a:solidFill>
                  <a:srgbClr val="1E1E1E"/>
                </a:solidFill>
                <a:effectLst/>
                <a:latin typeface="Segoe Sans Display" pitchFamily="2" charset="0"/>
                <a:cs typeface="Segoe Sans Display" pitchFamily="2" charset="0"/>
              </a:rPr>
              <a:t>using plain but clear language and providing context like you would with an assistant. </a:t>
            </a:r>
          </a:p>
        </p:txBody>
      </p:sp>
      <p:sp>
        <p:nvSpPr>
          <p:cNvPr id="3" name="Text Placeholder 2">
            <a:extLst>
              <a:ext uri="{FF2B5EF4-FFF2-40B4-BE49-F238E27FC236}">
                <a16:creationId xmlns:a16="http://schemas.microsoft.com/office/drawing/2014/main" id="{9D35E907-5116-E01A-B444-47E8B384375C}"/>
              </a:ext>
            </a:extLst>
          </p:cNvPr>
          <p:cNvSpPr txBox="1">
            <a:spLocks/>
          </p:cNvSpPr>
          <p:nvPr/>
        </p:nvSpPr>
        <p:spPr>
          <a:xfrm>
            <a:off x="5243205" y="1751191"/>
            <a:ext cx="6634263" cy="307776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Review </a:t>
            </a:r>
            <a:r>
              <a:rPr kumimoji="0" lang="en-US"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text: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"Check this product launch rationale for inconsistencies."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Summarize</a:t>
            </a:r>
            <a:r>
              <a:rPr kumimoji="0" lang="en-US"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information: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"Write a session abstract of this [presentation]."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Create</a:t>
            </a:r>
            <a:r>
              <a:rPr kumimoji="0" lang="en-US"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engaging content: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"Create a value proposition for our new product using [Product Info]."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Research</a:t>
            </a:r>
            <a:r>
              <a:rPr kumimoji="0" lang="en-US"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what’s happening: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“Give me the latest industry news on Generational AI" </a:t>
            </a:r>
          </a:p>
        </p:txBody>
      </p:sp>
      <p:sp>
        <p:nvSpPr>
          <p:cNvPr id="6" name="Rectangle: Rounded Corners 6">
            <a:extLst>
              <a:ext uri="{FF2B5EF4-FFF2-40B4-BE49-F238E27FC236}">
                <a16:creationId xmlns:a16="http://schemas.microsoft.com/office/drawing/2014/main" id="{627F5AB3-E14E-5EF1-0BF8-65957EBF89B1}"/>
              </a:ext>
              <a:ext uri="{C183D7F6-B498-43B3-948B-1728B52AA6E4}">
                <adec:decorative xmlns:adec="http://schemas.microsoft.com/office/drawing/2017/decorative" val="1"/>
              </a:ext>
            </a:extLst>
          </p:cNvPr>
          <p:cNvSpPr/>
          <p:nvPr/>
        </p:nvSpPr>
        <p:spPr bwMode="auto">
          <a:xfrm>
            <a:off x="4795734" y="1339014"/>
            <a:ext cx="6808002" cy="5009831"/>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ounded Rectangle 41">
            <a:extLst>
              <a:ext uri="{FF2B5EF4-FFF2-40B4-BE49-F238E27FC236}">
                <a16:creationId xmlns:a16="http://schemas.microsoft.com/office/drawing/2014/main" id="{9426664A-2932-7AFA-D5A1-90DFAC4A77EE}"/>
              </a:ext>
            </a:extLst>
          </p:cNvPr>
          <p:cNvSpPr/>
          <p:nvPr/>
        </p:nvSpPr>
        <p:spPr bwMode="auto">
          <a:xfrm>
            <a:off x="4361429" y="1116197"/>
            <a:ext cx="3980282"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 Tell Copilot Chat what you need</a:t>
            </a:r>
          </a:p>
        </p:txBody>
      </p:sp>
    </p:spTree>
    <p:extLst>
      <p:ext uri="{BB962C8B-B14F-4D97-AF65-F5344CB8AC3E}">
        <p14:creationId xmlns:p14="http://schemas.microsoft.com/office/powerpoint/2010/main" val="243932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24A14-50EF-C0BA-9E8F-74BD2DAC3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67210E-2801-DC9F-2008-96180B66B8C1}"/>
              </a:ext>
            </a:extLst>
          </p:cNvPr>
          <p:cNvSpPr>
            <a:spLocks noGrp="1"/>
          </p:cNvSpPr>
          <p:nvPr>
            <p:ph type="title"/>
          </p:nvPr>
        </p:nvSpPr>
        <p:spPr/>
        <p:txBody>
          <a:bodyPr/>
          <a:lstStyle/>
          <a:p>
            <a:r>
              <a:rPr lang="en-US"/>
              <a:t>The Art and Science of Prompting</a:t>
            </a:r>
          </a:p>
        </p:txBody>
      </p:sp>
      <p:sp>
        <p:nvSpPr>
          <p:cNvPr id="3" name="Content Placeholder 2">
            <a:extLst>
              <a:ext uri="{FF2B5EF4-FFF2-40B4-BE49-F238E27FC236}">
                <a16:creationId xmlns:a16="http://schemas.microsoft.com/office/drawing/2014/main" id="{4DA61762-FF9B-38F2-C5CD-E62DFCD56BBD}"/>
              </a:ext>
            </a:extLst>
          </p:cNvPr>
          <p:cNvSpPr>
            <a:spLocks noGrp="1"/>
          </p:cNvSpPr>
          <p:nvPr>
            <p:ph sz="quarter" idx="12"/>
          </p:nvPr>
        </p:nvSpPr>
        <p:spPr>
          <a:xfrm>
            <a:off x="584790" y="1719244"/>
            <a:ext cx="2975428" cy="3016210"/>
          </a:xfrm>
        </p:spPr>
        <p:txBody>
          <a:bodyPr/>
          <a:lstStyle/>
          <a:p>
            <a:pPr marL="0" indent="0">
              <a:buNone/>
            </a:pPr>
            <a:r>
              <a:rPr lang="en-US"/>
              <a:t>To get the best response, it’s important to focus on some of the </a:t>
            </a:r>
            <a:r>
              <a:rPr lang="en-US" sz="2800"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cs typeface="Segoe Sans Display" pitchFamily="2" charset="0"/>
              </a:rPr>
              <a:t>key elements</a:t>
            </a:r>
            <a:r>
              <a:rPr lang="en-US"/>
              <a:t> when phrasing your Copilot prompts.</a:t>
            </a:r>
          </a:p>
        </p:txBody>
      </p:sp>
      <p:sp>
        <p:nvSpPr>
          <p:cNvPr id="4" name="Rectangle: Rounded Corners 3">
            <a:extLst>
              <a:ext uri="{FF2B5EF4-FFF2-40B4-BE49-F238E27FC236}">
                <a16:creationId xmlns:a16="http://schemas.microsoft.com/office/drawing/2014/main" id="{8AC9AF52-229B-DA27-9F81-002CFC105953}"/>
              </a:ext>
            </a:extLst>
          </p:cNvPr>
          <p:cNvSpPr/>
          <p:nvPr/>
        </p:nvSpPr>
        <p:spPr bwMode="auto">
          <a:xfrm>
            <a:off x="3965942" y="3610893"/>
            <a:ext cx="8009212" cy="2431701"/>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6" name="TextBox 5">
            <a:extLst>
              <a:ext uri="{FF2B5EF4-FFF2-40B4-BE49-F238E27FC236}">
                <a16:creationId xmlns:a16="http://schemas.microsoft.com/office/drawing/2014/main" id="{B3111514-D2BF-A154-2CE7-3444AFB812B0}"/>
              </a:ext>
              <a:ext uri="{C183D7F6-B498-43B3-948B-1728B52AA6E4}">
                <adec:decorative xmlns:adec="http://schemas.microsoft.com/office/drawing/2017/decorative" val="1"/>
              </a:ext>
            </a:extLst>
          </p:cNvPr>
          <p:cNvSpPr txBox="1">
            <a:spLocks/>
          </p:cNvSpPr>
          <p:nvPr/>
        </p:nvSpPr>
        <p:spPr>
          <a:xfrm>
            <a:off x="3820886" y="1435100"/>
            <a:ext cx="8222188"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7" name="Rectangle: Rounded Corners 6">
            <a:extLst>
              <a:ext uri="{FF2B5EF4-FFF2-40B4-BE49-F238E27FC236}">
                <a16:creationId xmlns:a16="http://schemas.microsoft.com/office/drawing/2014/main" id="{63E982A2-3407-3693-67D4-8326760819BE}"/>
              </a:ext>
              <a:ext uri="{C183D7F6-B498-43B3-948B-1728B52AA6E4}">
                <adec:decorative xmlns:adec="http://schemas.microsoft.com/office/drawing/2017/decorative" val="1"/>
              </a:ext>
            </a:extLst>
          </p:cNvPr>
          <p:cNvSpPr/>
          <p:nvPr/>
        </p:nvSpPr>
        <p:spPr bwMode="auto">
          <a:xfrm>
            <a:off x="3820886" y="1435099"/>
            <a:ext cx="8225362"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ounded Rectangle 25">
            <a:extLst>
              <a:ext uri="{FF2B5EF4-FFF2-40B4-BE49-F238E27FC236}">
                <a16:creationId xmlns:a16="http://schemas.microsoft.com/office/drawing/2014/main" id="{8202B058-3D95-6EC3-A4E5-CC00FBF266B4}"/>
              </a:ext>
            </a:extLst>
          </p:cNvPr>
          <p:cNvSpPr/>
          <p:nvPr/>
        </p:nvSpPr>
        <p:spPr bwMode="auto">
          <a:xfrm>
            <a:off x="4177958" y="2251405"/>
            <a:ext cx="1750388" cy="1221346"/>
          </a:xfrm>
          <a:prstGeom prst="roundRect">
            <a:avLst>
              <a:gd name="adj" fmla="val 14457"/>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15" name="TextBox 8">
            <a:extLst>
              <a:ext uri="{FF2B5EF4-FFF2-40B4-BE49-F238E27FC236}">
                <a16:creationId xmlns:a16="http://schemas.microsoft.com/office/drawing/2014/main" id="{353E8014-3E55-9C84-89F8-BEF9311E439B}"/>
              </a:ext>
            </a:extLst>
          </p:cNvPr>
          <p:cNvSpPr txBox="1"/>
          <p:nvPr/>
        </p:nvSpPr>
        <p:spPr>
          <a:xfrm>
            <a:off x="4266979" y="3761387"/>
            <a:ext cx="1569345"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What</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response do you want from Copilot Chat? </a:t>
            </a:r>
          </a:p>
        </p:txBody>
      </p:sp>
      <p:sp>
        <p:nvSpPr>
          <p:cNvPr id="17" name="Rounded Rectangle 26">
            <a:extLst>
              <a:ext uri="{FF2B5EF4-FFF2-40B4-BE49-F238E27FC236}">
                <a16:creationId xmlns:a16="http://schemas.microsoft.com/office/drawing/2014/main" id="{3A3ECC07-EA71-E777-D18A-AB968A4A9435}"/>
              </a:ext>
            </a:extLst>
          </p:cNvPr>
          <p:cNvSpPr/>
          <p:nvPr/>
        </p:nvSpPr>
        <p:spPr bwMode="auto">
          <a:xfrm>
            <a:off x="6177804" y="2251405"/>
            <a:ext cx="1750388" cy="1221346"/>
          </a:xfrm>
          <a:prstGeom prst="roundRect">
            <a:avLst>
              <a:gd name="adj" fmla="val 14536"/>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Context</a:t>
            </a:r>
          </a:p>
        </p:txBody>
      </p:sp>
      <p:sp>
        <p:nvSpPr>
          <p:cNvPr id="18" name="TextBox 9">
            <a:extLst>
              <a:ext uri="{FF2B5EF4-FFF2-40B4-BE49-F238E27FC236}">
                <a16:creationId xmlns:a16="http://schemas.microsoft.com/office/drawing/2014/main" id="{2ACE27BC-7858-3B12-348E-F4146144BC8C}"/>
              </a:ext>
            </a:extLst>
          </p:cNvPr>
          <p:cNvSpPr txBox="1"/>
          <p:nvPr/>
        </p:nvSpPr>
        <p:spPr>
          <a:xfrm>
            <a:off x="6347455" y="3764338"/>
            <a:ext cx="1422174" cy="135421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Why</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do you need it and who is involved?</a:t>
            </a:r>
          </a:p>
        </p:txBody>
      </p:sp>
      <p:sp>
        <p:nvSpPr>
          <p:cNvPr id="22" name="TextBox 7">
            <a:extLst>
              <a:ext uri="{FF2B5EF4-FFF2-40B4-BE49-F238E27FC236}">
                <a16:creationId xmlns:a16="http://schemas.microsoft.com/office/drawing/2014/main" id="{4F13EB77-EACC-7E82-257C-C8DB2781838E}"/>
              </a:ext>
            </a:extLst>
          </p:cNvPr>
          <p:cNvSpPr txBox="1"/>
          <p:nvPr/>
        </p:nvSpPr>
        <p:spPr>
          <a:xfrm>
            <a:off x="8138580" y="3761386"/>
            <a:ext cx="1820304"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Which</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information sources or samples should Copilot Chat use?</a:t>
            </a:r>
          </a:p>
        </p:txBody>
      </p:sp>
      <p:sp>
        <p:nvSpPr>
          <p:cNvPr id="23" name="Rounded Rectangle 37">
            <a:extLst>
              <a:ext uri="{FF2B5EF4-FFF2-40B4-BE49-F238E27FC236}">
                <a16:creationId xmlns:a16="http://schemas.microsoft.com/office/drawing/2014/main" id="{21F7EBCE-E146-9A7A-361C-E4E657B14AB2}"/>
              </a:ext>
            </a:extLst>
          </p:cNvPr>
          <p:cNvSpPr/>
          <p:nvPr/>
        </p:nvSpPr>
        <p:spPr bwMode="auto">
          <a:xfrm>
            <a:off x="8166971" y="2257565"/>
            <a:ext cx="1762565" cy="1215186"/>
          </a:xfrm>
          <a:prstGeom prst="roundRect">
            <a:avLst>
              <a:gd name="adj" fmla="val 15091"/>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25" name="TextBox 6">
            <a:extLst>
              <a:ext uri="{FF2B5EF4-FFF2-40B4-BE49-F238E27FC236}">
                <a16:creationId xmlns:a16="http://schemas.microsoft.com/office/drawing/2014/main" id="{64AFF0B7-D030-7A11-9CD8-B2EC990FAC52}"/>
              </a:ext>
            </a:extLst>
          </p:cNvPr>
          <p:cNvSpPr txBox="1"/>
          <p:nvPr/>
        </p:nvSpPr>
        <p:spPr>
          <a:xfrm>
            <a:off x="10147238" y="3761385"/>
            <a:ext cx="1750387"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How</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should Copilot Chat respond</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to best meet your expectations?</a:t>
            </a:r>
          </a:p>
        </p:txBody>
      </p:sp>
      <p:sp>
        <p:nvSpPr>
          <p:cNvPr id="26" name="Rounded Rectangle 34">
            <a:extLst>
              <a:ext uri="{FF2B5EF4-FFF2-40B4-BE49-F238E27FC236}">
                <a16:creationId xmlns:a16="http://schemas.microsoft.com/office/drawing/2014/main" id="{62B2ACA7-68BE-B60A-8042-DD7FAC656CEE}"/>
              </a:ext>
            </a:extLst>
          </p:cNvPr>
          <p:cNvSpPr/>
          <p:nvPr/>
        </p:nvSpPr>
        <p:spPr bwMode="auto">
          <a:xfrm>
            <a:off x="10135447" y="2251405"/>
            <a:ext cx="1750388" cy="1215186"/>
          </a:xfrm>
          <a:prstGeom prst="roundRect">
            <a:avLst>
              <a:gd name="adj" fmla="val 15867"/>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50" name="Rounded Rectangle 41">
            <a:extLst>
              <a:ext uri="{FF2B5EF4-FFF2-40B4-BE49-F238E27FC236}">
                <a16:creationId xmlns:a16="http://schemas.microsoft.com/office/drawing/2014/main" id="{AA77F209-C795-0703-E09E-3DEFCCC49980}"/>
              </a:ext>
            </a:extLst>
          </p:cNvPr>
          <p:cNvSpPr/>
          <p:nvPr/>
        </p:nvSpPr>
        <p:spPr bwMode="auto">
          <a:xfrm>
            <a:off x="5767813" y="1251541"/>
            <a:ext cx="4405470"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Include the right prompt ingredients</a:t>
            </a:r>
          </a:p>
        </p:txBody>
      </p:sp>
      <p:sp>
        <p:nvSpPr>
          <p:cNvPr id="8" name="Rounded Rectangle 25">
            <a:extLst>
              <a:ext uri="{FF2B5EF4-FFF2-40B4-BE49-F238E27FC236}">
                <a16:creationId xmlns:a16="http://schemas.microsoft.com/office/drawing/2014/main" id="{14B8898F-16EB-CB84-E854-26868DDE1B80}"/>
              </a:ext>
            </a:extLst>
          </p:cNvPr>
          <p:cNvSpPr/>
          <p:nvPr/>
        </p:nvSpPr>
        <p:spPr bwMode="auto">
          <a:xfrm>
            <a:off x="4177958" y="2245245"/>
            <a:ext cx="1750388" cy="1221346"/>
          </a:xfrm>
          <a:prstGeom prst="roundRect">
            <a:avLst>
              <a:gd name="adj" fmla="val 14457"/>
            </a:avLst>
          </a:prstGeom>
          <a:solidFill>
            <a:srgbClr val="0078D3"/>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Goal</a:t>
            </a:r>
          </a:p>
        </p:txBody>
      </p:sp>
      <p:sp>
        <p:nvSpPr>
          <p:cNvPr id="9" name="Rounded Rectangle 26">
            <a:extLst>
              <a:ext uri="{FF2B5EF4-FFF2-40B4-BE49-F238E27FC236}">
                <a16:creationId xmlns:a16="http://schemas.microsoft.com/office/drawing/2014/main" id="{71111215-165E-0B21-39C7-892E279B2503}"/>
              </a:ext>
            </a:extLst>
          </p:cNvPr>
          <p:cNvSpPr/>
          <p:nvPr/>
        </p:nvSpPr>
        <p:spPr bwMode="auto">
          <a:xfrm>
            <a:off x="6177804" y="2245245"/>
            <a:ext cx="1750388" cy="1221346"/>
          </a:xfrm>
          <a:prstGeom prst="roundRect">
            <a:avLst>
              <a:gd name="adj" fmla="val 14536"/>
            </a:avLst>
          </a:prstGeom>
          <a:solidFill>
            <a:srgbClr val="00B050"/>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Context</a:t>
            </a:r>
          </a:p>
        </p:txBody>
      </p:sp>
      <p:sp>
        <p:nvSpPr>
          <p:cNvPr id="16" name="Rounded Rectangle 37">
            <a:extLst>
              <a:ext uri="{FF2B5EF4-FFF2-40B4-BE49-F238E27FC236}">
                <a16:creationId xmlns:a16="http://schemas.microsoft.com/office/drawing/2014/main" id="{55478DC2-7F4C-17A1-167F-C3DF72CBEF61}"/>
              </a:ext>
            </a:extLst>
          </p:cNvPr>
          <p:cNvSpPr/>
          <p:nvPr/>
        </p:nvSpPr>
        <p:spPr bwMode="auto">
          <a:xfrm>
            <a:off x="8166971" y="2251405"/>
            <a:ext cx="1762565" cy="1215186"/>
          </a:xfrm>
          <a:prstGeom prst="roundRect">
            <a:avLst>
              <a:gd name="adj" fmla="val 15091"/>
            </a:avLst>
          </a:prstGeom>
          <a:solidFill>
            <a:srgbClr val="B4009E"/>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Source</a:t>
            </a:r>
          </a:p>
        </p:txBody>
      </p:sp>
      <p:sp>
        <p:nvSpPr>
          <p:cNvPr id="19" name="Rounded Rectangle 34">
            <a:extLst>
              <a:ext uri="{FF2B5EF4-FFF2-40B4-BE49-F238E27FC236}">
                <a16:creationId xmlns:a16="http://schemas.microsoft.com/office/drawing/2014/main" id="{3BDE094D-5477-3919-C907-3DEBA36BF96C}"/>
              </a:ext>
            </a:extLst>
          </p:cNvPr>
          <p:cNvSpPr/>
          <p:nvPr/>
        </p:nvSpPr>
        <p:spPr bwMode="auto">
          <a:xfrm>
            <a:off x="10135447" y="2245245"/>
            <a:ext cx="1750388" cy="1215186"/>
          </a:xfrm>
          <a:prstGeom prst="roundRect">
            <a:avLst>
              <a:gd name="adj" fmla="val 15867"/>
            </a:avLst>
          </a:prstGeom>
          <a:solidFill>
            <a:schemeClr val="bg2">
              <a:lumMod val="50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Expectations</a:t>
            </a:r>
          </a:p>
        </p:txBody>
      </p:sp>
      <p:pic>
        <p:nvPicPr>
          <p:cNvPr id="5" name="Picture 4" descr="A colorful logo with white text  AI-generated content may be incorrect.">
            <a:extLst>
              <a:ext uri="{FF2B5EF4-FFF2-40B4-BE49-F238E27FC236}">
                <a16:creationId xmlns:a16="http://schemas.microsoft.com/office/drawing/2014/main" id="{30474661-C954-06BA-9EF2-35DC7D05168B}"/>
              </a:ext>
            </a:extLst>
          </p:cNvPr>
          <p:cNvPicPr>
            <a:picLocks noChangeAspect="1"/>
          </p:cNvPicPr>
          <p:nvPr/>
        </p:nvPicPr>
        <p:blipFill>
          <a:blip r:embed="rId3"/>
          <a:stretch>
            <a:fillRect/>
          </a:stretch>
        </p:blipFill>
        <p:spPr>
          <a:xfrm>
            <a:off x="11114602" y="79366"/>
            <a:ext cx="978270" cy="985924"/>
          </a:xfrm>
          <a:prstGeom prst="rect">
            <a:avLst/>
          </a:prstGeom>
        </p:spPr>
      </p:pic>
    </p:spTree>
    <p:extLst>
      <p:ext uri="{BB962C8B-B14F-4D97-AF65-F5344CB8AC3E}">
        <p14:creationId xmlns:p14="http://schemas.microsoft.com/office/powerpoint/2010/main" val="343665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50"/>
                                        <p:tgtEl>
                                          <p:spTgt spid="23"/>
                                        </p:tgtEl>
                                      </p:cBhvr>
                                    </p:animEffect>
                                    <p:anim calcmode="lin" valueType="num">
                                      <p:cBhvr>
                                        <p:cTn id="18" dur="750" fill="hold"/>
                                        <p:tgtEl>
                                          <p:spTgt spid="23"/>
                                        </p:tgtEl>
                                        <p:attrNameLst>
                                          <p:attrName>ppt_x</p:attrName>
                                        </p:attrNameLst>
                                      </p:cBhvr>
                                      <p:tavLst>
                                        <p:tav tm="0">
                                          <p:val>
                                            <p:strVal val="#ppt_x"/>
                                          </p:val>
                                        </p:tav>
                                        <p:tav tm="100000">
                                          <p:val>
                                            <p:strVal val="#ppt_x"/>
                                          </p:val>
                                        </p:tav>
                                      </p:tavLst>
                                    </p:anim>
                                    <p:anim calcmode="lin" valueType="num">
                                      <p:cBhvr>
                                        <p:cTn id="19" dur="75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50"/>
                                        <p:tgtEl>
                                          <p:spTgt spid="26"/>
                                        </p:tgtEl>
                                      </p:cBhvr>
                                    </p:animEffect>
                                    <p:anim calcmode="lin" valueType="num">
                                      <p:cBhvr>
                                        <p:cTn id="23" dur="750" fill="hold"/>
                                        <p:tgtEl>
                                          <p:spTgt spid="26"/>
                                        </p:tgtEl>
                                        <p:attrNameLst>
                                          <p:attrName>ppt_x</p:attrName>
                                        </p:attrNameLst>
                                      </p:cBhvr>
                                      <p:tavLst>
                                        <p:tav tm="0">
                                          <p:val>
                                            <p:strVal val="#ppt_x"/>
                                          </p:val>
                                        </p:tav>
                                        <p:tav tm="100000">
                                          <p:val>
                                            <p:strVal val="#ppt_x"/>
                                          </p:val>
                                        </p:tav>
                                      </p:tavLst>
                                    </p:anim>
                                    <p:anim calcmode="lin" valueType="num">
                                      <p:cBhvr>
                                        <p:cTn id="24"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par>
                                <p:cTn id="69" presetID="42" presetClass="path" presetSubtype="0" decel="100000" fill="hold" nodeType="withEffect">
                                  <p:stCondLst>
                                    <p:cond delay="0"/>
                                  </p:stCondLst>
                                  <p:childTnLst>
                                    <p:animMotion origin="layout" path="M -8.33333E-7 1.11111E-6 L -8.33333E-7 0.03542 " pathEditMode="relative" rAng="0" ptsTypes="AA">
                                      <p:cBhvr>
                                        <p:cTn id="70"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p:bldP spid="22" grpId="0"/>
      <p:bldP spid="23" grpId="0" animBg="1"/>
      <p:bldP spid="25" grpId="0"/>
      <p:bldP spid="26" grpId="0" animBg="1"/>
      <p:bldP spid="8" grpId="0" animBg="1"/>
      <p:bldP spid="8" grpId="1" animBg="1"/>
      <p:bldP spid="9" grpId="0" animBg="1"/>
      <p:bldP spid="9" grpId="1" animBg="1"/>
      <p:bldP spid="16" grpId="0" animBg="1"/>
      <p:bldP spid="16" grpId="1"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83B7C1-95AF-5961-6E5D-D04828F272DD}"/>
              </a:ext>
              <a:ext uri="{C183D7F6-B498-43B3-948B-1728B52AA6E4}">
                <adec:decorative xmlns:adec="http://schemas.microsoft.com/office/drawing/2017/decorative" val="1"/>
              </a:ext>
            </a:extLst>
          </p:cNvPr>
          <p:cNvSpPr txBox="1">
            <a:spLocks/>
          </p:cNvSpPr>
          <p:nvPr/>
        </p:nvSpPr>
        <p:spPr>
          <a:xfrm>
            <a:off x="1832911" y="1110173"/>
            <a:ext cx="8627181"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14" name="Rounded Rectangle 25">
            <a:extLst>
              <a:ext uri="{FF2B5EF4-FFF2-40B4-BE49-F238E27FC236}">
                <a16:creationId xmlns:a16="http://schemas.microsoft.com/office/drawing/2014/main" id="{8202B058-3D95-6EC3-A4E5-CC00FBF266B4}"/>
              </a:ext>
            </a:extLst>
          </p:cNvPr>
          <p:cNvSpPr/>
          <p:nvPr/>
        </p:nvSpPr>
        <p:spPr bwMode="auto">
          <a:xfrm>
            <a:off x="3246606" y="1594478"/>
            <a:ext cx="1664517" cy="317873"/>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15" name="TextBox 8">
            <a:extLst>
              <a:ext uri="{FF2B5EF4-FFF2-40B4-BE49-F238E27FC236}">
                <a16:creationId xmlns:a16="http://schemas.microsoft.com/office/drawing/2014/main" id="{353E8014-3E55-9C84-89F8-BEF9311E439B}"/>
              </a:ext>
            </a:extLst>
          </p:cNvPr>
          <p:cNvSpPr txBox="1"/>
          <p:nvPr/>
        </p:nvSpPr>
        <p:spPr>
          <a:xfrm>
            <a:off x="3564256" y="2056204"/>
            <a:ext cx="1932206"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What</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response do you want from Copilot Chat? </a:t>
            </a:r>
          </a:p>
        </p:txBody>
      </p:sp>
      <p:grpSp>
        <p:nvGrpSpPr>
          <p:cNvPr id="16" name="Group 15" descr="Arrow pointing to Generate 3-5 bullet points">
            <a:extLst>
              <a:ext uri="{FF2B5EF4-FFF2-40B4-BE49-F238E27FC236}">
                <a16:creationId xmlns:a16="http://schemas.microsoft.com/office/drawing/2014/main" id="{F31E2C47-E1D2-70BF-2DD3-CF73DCE3B33B}"/>
              </a:ext>
              <a:ext uri="{C183D7F6-B498-43B3-948B-1728B52AA6E4}">
                <adec:decorative xmlns:adec="http://schemas.microsoft.com/office/drawing/2017/decorative" val="0"/>
              </a:ext>
            </a:extLst>
          </p:cNvPr>
          <p:cNvGrpSpPr/>
          <p:nvPr/>
        </p:nvGrpSpPr>
        <p:grpSpPr>
          <a:xfrm>
            <a:off x="3409941" y="1949591"/>
            <a:ext cx="1818162" cy="817495"/>
            <a:chOff x="3771385" y="5402085"/>
            <a:chExt cx="1671567" cy="831347"/>
          </a:xfrm>
        </p:grpSpPr>
        <p:sp>
          <p:nvSpPr>
            <p:cNvPr id="45" name="Arc 44">
              <a:extLst>
                <a:ext uri="{FF2B5EF4-FFF2-40B4-BE49-F238E27FC236}">
                  <a16:creationId xmlns:a16="http://schemas.microsoft.com/office/drawing/2014/main" id="{267007A4-3338-FE26-2035-D154A55F94A4}"/>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6" name="Straight Arrow Connector 45">
              <a:extLst>
                <a:ext uri="{FF2B5EF4-FFF2-40B4-BE49-F238E27FC236}">
                  <a16:creationId xmlns:a16="http://schemas.microsoft.com/office/drawing/2014/main" id="{84B5A3B1-DC06-8AE2-2B27-98A19A2FC750}"/>
                </a:ext>
              </a:extLst>
            </p:cNvPr>
            <p:cNvCxnSpPr>
              <a:cxnSpLocks/>
            </p:cNvCxnSpPr>
            <p:nvPr/>
          </p:nvCxnSpPr>
          <p:spPr>
            <a:xfrm>
              <a:off x="5442952" y="6052733"/>
              <a:ext cx="0" cy="16962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E1DB030-D49C-F4B9-37A0-74AEABCCD795}"/>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A137C134-EB4C-C5C6-BB94-05860FA54C13}"/>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9" name="Straight Connector 48">
              <a:extLst>
                <a:ext uri="{FF2B5EF4-FFF2-40B4-BE49-F238E27FC236}">
                  <a16:creationId xmlns:a16="http://schemas.microsoft.com/office/drawing/2014/main" id="{6B85B76A-F888-1CD6-3958-E1C78E7AF39A}"/>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17" name="Rounded Rectangle 26">
            <a:extLst>
              <a:ext uri="{FF2B5EF4-FFF2-40B4-BE49-F238E27FC236}">
                <a16:creationId xmlns:a16="http://schemas.microsoft.com/office/drawing/2014/main" id="{3A3ECC07-EA71-E777-D18A-AB968A4A9435}"/>
              </a:ext>
            </a:extLst>
          </p:cNvPr>
          <p:cNvSpPr/>
          <p:nvPr/>
        </p:nvSpPr>
        <p:spPr bwMode="auto">
          <a:xfrm>
            <a:off x="7640798" y="1594478"/>
            <a:ext cx="1664365" cy="317873"/>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00B050"/>
                </a:solidFill>
                <a:effectLst/>
                <a:uLnTx/>
                <a:uFillTx/>
                <a:latin typeface="Segoe UI Semibold"/>
                <a:ea typeface="+mn-ea"/>
                <a:cs typeface="Segoe UI Semibold" panose="020B0502040204020203" pitchFamily="34" charset="0"/>
              </a:rPr>
              <a:t>Context</a:t>
            </a:r>
          </a:p>
        </p:txBody>
      </p:sp>
      <p:sp>
        <p:nvSpPr>
          <p:cNvPr id="18" name="TextBox 9">
            <a:extLst>
              <a:ext uri="{FF2B5EF4-FFF2-40B4-BE49-F238E27FC236}">
                <a16:creationId xmlns:a16="http://schemas.microsoft.com/office/drawing/2014/main" id="{2ACE27BC-7858-3B12-348E-F4146144BC8C}"/>
              </a:ext>
            </a:extLst>
          </p:cNvPr>
          <p:cNvSpPr txBox="1"/>
          <p:nvPr/>
        </p:nvSpPr>
        <p:spPr>
          <a:xfrm>
            <a:off x="7911305" y="2032960"/>
            <a:ext cx="1642680" cy="331726"/>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a:rPr>
              <a:t>Why</a:t>
            </a:r>
            <a:r>
              <a:rPr kumimoji="0" lang="en-US" sz="1050" b="0" i="0" u="none" strike="noStrike" kern="1200" cap="none" spc="0" normalizeH="0" baseline="0" noProof="0">
                <a:ln>
                  <a:noFill/>
                </a:ln>
                <a:solidFill>
                  <a:prstClr val="black"/>
                </a:solidFill>
                <a:effectLst/>
                <a:uLnTx/>
                <a:uFillTx/>
                <a:latin typeface="Segoe UI"/>
                <a:ea typeface="+mn-ea"/>
                <a:cs typeface="Segoe UI"/>
              </a:rPr>
              <a:t> do you need it and </a:t>
            </a:r>
            <a:r>
              <a:rPr kumimoji="0" lang="en-US" sz="1050" b="0" i="0" u="none" strike="noStrike" kern="1200" cap="none" spc="0" normalizeH="0" baseline="0" noProof="0">
                <a:ln>
                  <a:noFill/>
                </a:ln>
                <a:solidFill>
                  <a:prstClr val="black"/>
                </a:solidFill>
                <a:effectLst/>
                <a:uLnTx/>
                <a:uFillTx/>
                <a:latin typeface="Segoe UI"/>
                <a:ea typeface="+mn-ea"/>
                <a:cs typeface="Segoe UI Semibold"/>
              </a:rPr>
              <a:t>who</a:t>
            </a:r>
            <a:r>
              <a:rPr kumimoji="0" lang="en-US" sz="1050" b="0" i="0" u="none" strike="noStrike" kern="1200" cap="none" spc="0" normalizeH="0" baseline="0" noProof="0">
                <a:ln>
                  <a:noFill/>
                </a:ln>
                <a:solidFill>
                  <a:prstClr val="black"/>
                </a:solidFill>
                <a:effectLst/>
                <a:uLnTx/>
                <a:uFillTx/>
                <a:latin typeface="Segoe UI"/>
                <a:ea typeface="+mn-ea"/>
                <a:cs typeface="Segoe UI"/>
              </a:rPr>
              <a:t> is involved?</a:t>
            </a:r>
          </a:p>
        </p:txBody>
      </p:sp>
      <p:sp>
        <p:nvSpPr>
          <p:cNvPr id="40" name="Arc 39">
            <a:extLst>
              <a:ext uri="{FF2B5EF4-FFF2-40B4-BE49-F238E27FC236}">
                <a16:creationId xmlns:a16="http://schemas.microsoft.com/office/drawing/2014/main" id="{98B98B1E-7286-3392-6C56-124C7FC58945}"/>
              </a:ext>
            </a:extLst>
          </p:cNvPr>
          <p:cNvSpPr/>
          <p:nvPr/>
        </p:nvSpPr>
        <p:spPr>
          <a:xfrm>
            <a:off x="8358870" y="2428785"/>
            <a:ext cx="346157" cy="315061"/>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1" name="Straight Arrow Connector 40">
            <a:extLst>
              <a:ext uri="{FF2B5EF4-FFF2-40B4-BE49-F238E27FC236}">
                <a16:creationId xmlns:a16="http://schemas.microsoft.com/office/drawing/2014/main" id="{3BDEB105-DF85-C2A5-DAAB-929856AEE062}"/>
              </a:ext>
            </a:extLst>
          </p:cNvPr>
          <p:cNvCxnSpPr>
            <a:cxnSpLocks/>
          </p:cNvCxnSpPr>
          <p:nvPr/>
        </p:nvCxnSpPr>
        <p:spPr>
          <a:xfrm>
            <a:off x="8702770" y="2562292"/>
            <a:ext cx="0" cy="164550"/>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E0F797-F658-9EB3-D70B-5A0EE91ED9C5}"/>
              </a:ext>
            </a:extLst>
          </p:cNvPr>
          <p:cNvCxnSpPr>
            <a:cxnSpLocks/>
          </p:cNvCxnSpPr>
          <p:nvPr/>
        </p:nvCxnSpPr>
        <p:spPr>
          <a:xfrm flipH="1">
            <a:off x="7914621" y="2428569"/>
            <a:ext cx="603042"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3" name="Arc 42">
            <a:extLst>
              <a:ext uri="{FF2B5EF4-FFF2-40B4-BE49-F238E27FC236}">
                <a16:creationId xmlns:a16="http://schemas.microsoft.com/office/drawing/2014/main" id="{CEBA6114-1644-C015-471E-B7CE179CCBE2}"/>
              </a:ext>
            </a:extLst>
          </p:cNvPr>
          <p:cNvSpPr/>
          <p:nvPr/>
        </p:nvSpPr>
        <p:spPr>
          <a:xfrm rot="10800000">
            <a:off x="7749248" y="2111412"/>
            <a:ext cx="346157" cy="315061"/>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4" name="Straight Connector 43">
            <a:extLst>
              <a:ext uri="{FF2B5EF4-FFF2-40B4-BE49-F238E27FC236}">
                <a16:creationId xmlns:a16="http://schemas.microsoft.com/office/drawing/2014/main" id="{9B4EEB43-56B3-A77B-CB43-1EFA1A31F25B}"/>
              </a:ext>
            </a:extLst>
          </p:cNvPr>
          <p:cNvCxnSpPr>
            <a:cxnSpLocks/>
          </p:cNvCxnSpPr>
          <p:nvPr/>
        </p:nvCxnSpPr>
        <p:spPr>
          <a:xfrm>
            <a:off x="7749401" y="1926333"/>
            <a:ext cx="0" cy="351500"/>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33" name="Arc 32">
            <a:extLst>
              <a:ext uri="{FF2B5EF4-FFF2-40B4-BE49-F238E27FC236}">
                <a16:creationId xmlns:a16="http://schemas.microsoft.com/office/drawing/2014/main" id="{53A51E93-C75E-9951-327F-E9CDFFFA8315}"/>
              </a:ext>
            </a:extLst>
          </p:cNvPr>
          <p:cNvSpPr/>
          <p:nvPr/>
        </p:nvSpPr>
        <p:spPr>
          <a:xfrm flipH="1" flipV="1">
            <a:off x="2256545" y="4902285"/>
            <a:ext cx="346158" cy="262247"/>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4" name="Straight Arrow Connector 33">
            <a:extLst>
              <a:ext uri="{FF2B5EF4-FFF2-40B4-BE49-F238E27FC236}">
                <a16:creationId xmlns:a16="http://schemas.microsoft.com/office/drawing/2014/main" id="{2E76F099-7840-7812-0DB1-887DEFABE658}"/>
              </a:ext>
            </a:extLst>
          </p:cNvPr>
          <p:cNvCxnSpPr>
            <a:cxnSpLocks/>
            <a:stCxn id="33" idx="2"/>
          </p:cNvCxnSpPr>
          <p:nvPr/>
        </p:nvCxnSpPr>
        <p:spPr>
          <a:xfrm flipV="1">
            <a:off x="2260006" y="4493314"/>
            <a:ext cx="0" cy="566187"/>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A4A08F2-AC6B-9720-74B7-C301839579EC}"/>
              </a:ext>
            </a:extLst>
          </p:cNvPr>
          <p:cNvCxnSpPr>
            <a:cxnSpLocks/>
            <a:stCxn id="33" idx="0"/>
          </p:cNvCxnSpPr>
          <p:nvPr/>
        </p:nvCxnSpPr>
        <p:spPr>
          <a:xfrm>
            <a:off x="2438671" y="5164353"/>
            <a:ext cx="496052" cy="3502"/>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6" name="Arc 35">
            <a:extLst>
              <a:ext uri="{FF2B5EF4-FFF2-40B4-BE49-F238E27FC236}">
                <a16:creationId xmlns:a16="http://schemas.microsoft.com/office/drawing/2014/main" id="{870BA257-5AE6-B7B2-FB08-6AC1854D4F6C}"/>
              </a:ext>
            </a:extLst>
          </p:cNvPr>
          <p:cNvSpPr/>
          <p:nvPr/>
        </p:nvSpPr>
        <p:spPr>
          <a:xfrm rot="10800000" flipH="1" flipV="1">
            <a:off x="2777427" y="5167309"/>
            <a:ext cx="346158" cy="262247"/>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7" name="Straight Connector 36">
            <a:extLst>
              <a:ext uri="{FF2B5EF4-FFF2-40B4-BE49-F238E27FC236}">
                <a16:creationId xmlns:a16="http://schemas.microsoft.com/office/drawing/2014/main" id="{A459CCCA-CCF4-3044-5DAC-30FDC7F4E1BC}"/>
              </a:ext>
            </a:extLst>
          </p:cNvPr>
          <p:cNvCxnSpPr>
            <a:cxnSpLocks/>
          </p:cNvCxnSpPr>
          <p:nvPr/>
        </p:nvCxnSpPr>
        <p:spPr>
          <a:xfrm flipV="1">
            <a:off x="3123586" y="5292907"/>
            <a:ext cx="0" cy="28970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94DD094-E490-CA9A-F9E7-67F99ED444DA}"/>
              </a:ext>
            </a:extLst>
          </p:cNvPr>
          <p:cNvCxnSpPr>
            <a:cxnSpLocks/>
          </p:cNvCxnSpPr>
          <p:nvPr/>
        </p:nvCxnSpPr>
        <p:spPr>
          <a:xfrm>
            <a:off x="2370658" y="4357638"/>
            <a:ext cx="348501" cy="0"/>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39" name="Arc 38">
            <a:extLst>
              <a:ext uri="{FF2B5EF4-FFF2-40B4-BE49-F238E27FC236}">
                <a16:creationId xmlns:a16="http://schemas.microsoft.com/office/drawing/2014/main" id="{EF762628-B6B2-184C-5913-4677A2AA32B1}"/>
              </a:ext>
            </a:extLst>
          </p:cNvPr>
          <p:cNvSpPr/>
          <p:nvPr/>
        </p:nvSpPr>
        <p:spPr>
          <a:xfrm rot="5400000" flipH="1" flipV="1">
            <a:off x="2300551" y="4313757"/>
            <a:ext cx="260485" cy="3485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22" name="TextBox 7">
            <a:extLst>
              <a:ext uri="{FF2B5EF4-FFF2-40B4-BE49-F238E27FC236}">
                <a16:creationId xmlns:a16="http://schemas.microsoft.com/office/drawing/2014/main" id="{4F13EB77-EACC-7E82-257C-C8DB2781838E}"/>
              </a:ext>
            </a:extLst>
          </p:cNvPr>
          <p:cNvSpPr txBox="1"/>
          <p:nvPr/>
        </p:nvSpPr>
        <p:spPr>
          <a:xfrm>
            <a:off x="3246606" y="5110945"/>
            <a:ext cx="2251735"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Which</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information sources or samples should Copilot Chat use?</a:t>
            </a:r>
          </a:p>
        </p:txBody>
      </p:sp>
      <p:sp>
        <p:nvSpPr>
          <p:cNvPr id="23" name="Rounded Rectangle 37">
            <a:extLst>
              <a:ext uri="{FF2B5EF4-FFF2-40B4-BE49-F238E27FC236}">
                <a16:creationId xmlns:a16="http://schemas.microsoft.com/office/drawing/2014/main" id="{21F7EBCE-E146-9A7A-361C-E4E657B14AB2}"/>
              </a:ext>
            </a:extLst>
          </p:cNvPr>
          <p:cNvSpPr/>
          <p:nvPr/>
        </p:nvSpPr>
        <p:spPr bwMode="auto">
          <a:xfrm>
            <a:off x="3308901" y="5528934"/>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grpSp>
        <p:nvGrpSpPr>
          <p:cNvPr id="24" name="Group 23" descr="Arrow pointing to Please use simple language so I can get up to speed quickly.">
            <a:extLst>
              <a:ext uri="{FF2B5EF4-FFF2-40B4-BE49-F238E27FC236}">
                <a16:creationId xmlns:a16="http://schemas.microsoft.com/office/drawing/2014/main" id="{96DFDB68-B647-D73C-31AC-A22A35DCA7FE}"/>
              </a:ext>
              <a:ext uri="{C183D7F6-B498-43B3-948B-1728B52AA6E4}">
                <adec:decorative xmlns:adec="http://schemas.microsoft.com/office/drawing/2017/decorative" val="0"/>
              </a:ext>
            </a:extLst>
          </p:cNvPr>
          <p:cNvGrpSpPr/>
          <p:nvPr/>
        </p:nvGrpSpPr>
        <p:grpSpPr>
          <a:xfrm rot="10800000" flipH="1">
            <a:off x="7920297" y="4493314"/>
            <a:ext cx="934662" cy="1009796"/>
            <a:chOff x="3769739" y="7144164"/>
            <a:chExt cx="859302" cy="1176311"/>
          </a:xfrm>
        </p:grpSpPr>
        <p:grpSp>
          <p:nvGrpSpPr>
            <p:cNvPr id="27" name="Group 26">
              <a:extLst>
                <a:ext uri="{FF2B5EF4-FFF2-40B4-BE49-F238E27FC236}">
                  <a16:creationId xmlns:a16="http://schemas.microsoft.com/office/drawing/2014/main" id="{AC3E0282-5D44-9347-7427-EBE8FBD0F43A}"/>
                </a:ext>
              </a:extLst>
            </p:cNvPr>
            <p:cNvGrpSpPr/>
            <p:nvPr/>
          </p:nvGrpSpPr>
          <p:grpSpPr>
            <a:xfrm>
              <a:off x="4310794" y="7645759"/>
              <a:ext cx="318247" cy="674716"/>
              <a:chOff x="4310794" y="7645759"/>
              <a:chExt cx="318247" cy="674716"/>
            </a:xfrm>
          </p:grpSpPr>
          <p:sp>
            <p:nvSpPr>
              <p:cNvPr id="31" name="Arc 30">
                <a:extLst>
                  <a:ext uri="{FF2B5EF4-FFF2-40B4-BE49-F238E27FC236}">
                    <a16:creationId xmlns:a16="http://schemas.microsoft.com/office/drawing/2014/main" id="{9D89EAB0-CB2E-05BA-C85B-A2D332D4A112}"/>
                  </a:ext>
                </a:extLst>
              </p:cNvPr>
              <p:cNvSpPr/>
              <p:nvPr/>
            </p:nvSpPr>
            <p:spPr>
              <a:xfrm>
                <a:off x="4310794" y="7645759"/>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731F4074-2D32-948C-762D-6A3F07A6725A}"/>
                  </a:ext>
                </a:extLst>
              </p:cNvPr>
              <p:cNvCxnSpPr>
                <a:cxnSpLocks/>
              </p:cNvCxnSpPr>
              <p:nvPr/>
            </p:nvCxnSpPr>
            <p:spPr>
              <a:xfrm rot="10800000" flipH="1" flipV="1">
                <a:off x="4628900" y="7778586"/>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388BE2EF-03CA-5F49-7AB7-8AF7006555DD}"/>
                </a:ext>
              </a:extLst>
            </p:cNvPr>
            <p:cNvCxnSpPr>
              <a:cxnSpLocks/>
            </p:cNvCxnSpPr>
            <p:nvPr/>
          </p:nvCxnSpPr>
          <p:spPr>
            <a:xfrm rot="10800000">
              <a:off x="3923719" y="764430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53F9FE6C-F162-FBE7-8341-F2D7BFF8833F}"/>
                </a:ext>
              </a:extLst>
            </p:cNvPr>
            <p:cNvSpPr/>
            <p:nvPr/>
          </p:nvSpPr>
          <p:spPr>
            <a:xfrm rot="10800000">
              <a:off x="3769739" y="732692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0" name="Straight Connector 29">
              <a:extLst>
                <a:ext uri="{FF2B5EF4-FFF2-40B4-BE49-F238E27FC236}">
                  <a16:creationId xmlns:a16="http://schemas.microsoft.com/office/drawing/2014/main" id="{298DBB6A-8570-5457-7D4D-8F158036A313}"/>
                </a:ext>
              </a:extLst>
            </p:cNvPr>
            <p:cNvCxnSpPr>
              <a:cxnSpLocks/>
            </p:cNvCxnSpPr>
            <p:nvPr/>
          </p:nvCxnSpPr>
          <p:spPr>
            <a:xfrm>
              <a:off x="3769880" y="714416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25" name="TextBox 6">
            <a:extLst>
              <a:ext uri="{FF2B5EF4-FFF2-40B4-BE49-F238E27FC236}">
                <a16:creationId xmlns:a16="http://schemas.microsoft.com/office/drawing/2014/main" id="{64AFF0B7-D030-7A11-9CD8-B2EC990FAC52}"/>
              </a:ext>
            </a:extLst>
          </p:cNvPr>
          <p:cNvSpPr txBox="1"/>
          <p:nvPr/>
        </p:nvSpPr>
        <p:spPr>
          <a:xfrm>
            <a:off x="8082356" y="5093867"/>
            <a:ext cx="2574078"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How</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should Copilot Chat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to best meet your expectations?</a:t>
            </a:r>
          </a:p>
        </p:txBody>
      </p:sp>
      <p:sp>
        <p:nvSpPr>
          <p:cNvPr id="26" name="Rounded Rectangle 34">
            <a:extLst>
              <a:ext uri="{FF2B5EF4-FFF2-40B4-BE49-F238E27FC236}">
                <a16:creationId xmlns:a16="http://schemas.microsoft.com/office/drawing/2014/main" id="{62B2ACA7-68BE-B60A-8042-DD7FAC656CEE}"/>
              </a:ext>
            </a:extLst>
          </p:cNvPr>
          <p:cNvSpPr/>
          <p:nvPr/>
        </p:nvSpPr>
        <p:spPr bwMode="auto">
          <a:xfrm>
            <a:off x="7811849" y="5524604"/>
            <a:ext cx="1664365" cy="317873"/>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FF5C39"/>
                </a:solidFill>
                <a:effectLst/>
                <a:uLnTx/>
                <a:uFillTx/>
                <a:latin typeface="Segoe UI Semibold"/>
                <a:ea typeface="+mn-ea"/>
                <a:cs typeface="Segoe UI Semibold" panose="020B0502040204020203" pitchFamily="34" charset="0"/>
              </a:rPr>
              <a:t>Expectations</a:t>
            </a:r>
          </a:p>
        </p:txBody>
      </p:sp>
      <p:sp>
        <p:nvSpPr>
          <p:cNvPr id="3" name="TextBox 1">
            <a:extLst>
              <a:ext uri="{FF2B5EF4-FFF2-40B4-BE49-F238E27FC236}">
                <a16:creationId xmlns:a16="http://schemas.microsoft.com/office/drawing/2014/main" id="{994ABF3A-8580-7A92-7969-6DD29F1188EB}"/>
              </a:ext>
            </a:extLst>
          </p:cNvPr>
          <p:cNvSpPr txBox="1"/>
          <p:nvPr/>
        </p:nvSpPr>
        <p:spPr>
          <a:xfrm>
            <a:off x="2950289" y="2738315"/>
            <a:ext cx="6603696" cy="2616101"/>
          </a:xfrm>
          <a:prstGeom prst="rect">
            <a:avLst/>
          </a:prstGeom>
          <a:noFill/>
        </p:spPr>
        <p:txBody>
          <a:bodyPr wrap="square" lIns="0" tIns="45720" rIns="91440" bIns="4572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ptos"/>
                <a:ea typeface="+mn-ea"/>
                <a:cs typeface="Segoe UI Semibold"/>
              </a:rPr>
              <a:t>Help me write an email to inform the customer about a product change. </a:t>
            </a:r>
            <a:r>
              <a:rPr kumimoji="0" lang="en-US" sz="2400" b="1" i="0" u="none" strike="noStrike" kern="1200" cap="none" spc="0" normalizeH="0" baseline="0" noProof="0" dirty="0">
                <a:ln>
                  <a:noFill/>
                </a:ln>
                <a:solidFill>
                  <a:srgbClr val="00B050"/>
                </a:solidFill>
                <a:effectLst/>
                <a:uLnTx/>
                <a:uFillTx/>
                <a:latin typeface="Aptos"/>
                <a:ea typeface="+mn-ea"/>
                <a:cs typeface="Segoe UI Semibold"/>
              </a:rPr>
              <a:t>Since the customer is not a global administrator, I need to reference the URL that describes the change.  </a:t>
            </a:r>
            <a:r>
              <a:rPr kumimoji="0" lang="en-US" sz="2400" b="1" i="0" u="none" strike="noStrike" kern="1200" cap="none" spc="0" normalizeH="0" baseline="0" noProof="0" dirty="0">
                <a:ln>
                  <a:noFill/>
                </a:ln>
                <a:solidFill>
                  <a:srgbClr val="C03BC4"/>
                </a:solidFill>
                <a:effectLst/>
                <a:uLnTx/>
                <a:uFillTx/>
                <a:latin typeface="Aptos"/>
                <a:ea typeface="+mn-ea"/>
                <a:cs typeface="Segoe UI Semibold"/>
              </a:rPr>
              <a:t>The change can be found here: [Change URL].   </a:t>
            </a:r>
            <a:r>
              <a:rPr kumimoji="0" lang="en-US" sz="2400" b="1" i="0" u="none" strike="noStrike" kern="1200" cap="none" spc="0" normalizeH="0" baseline="0" noProof="0" dirty="0">
                <a:ln>
                  <a:noFill/>
                </a:ln>
                <a:solidFill>
                  <a:srgbClr val="EE6112"/>
                </a:solidFill>
                <a:effectLst/>
                <a:uLnTx/>
                <a:uFillTx/>
                <a:latin typeface="Aptos"/>
                <a:ea typeface="+mn-ea"/>
                <a:cs typeface="Segoe UI Semibold"/>
              </a:rPr>
              <a:t>Provide clear and concise information.</a:t>
            </a:r>
            <a:endParaRPr kumimoji="0" lang="en-US" sz="1800" b="0" i="0" u="none" strike="noStrike" kern="1200" cap="none" spc="0" normalizeH="0" baseline="0" noProof="0" dirty="0">
              <a:ln>
                <a:noFill/>
              </a:ln>
              <a:solidFill>
                <a:srgbClr val="EE6112"/>
              </a:solidFill>
              <a:effectLst/>
              <a:uLnTx/>
              <a:uFillTx/>
              <a:latin typeface="Aptos"/>
              <a:ea typeface="+mn-ea"/>
              <a:cs typeface="Segoe UI Semibold"/>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8F5">
                  <a:lumMod val="50000"/>
                </a:srgbClr>
              </a:solidFill>
              <a:effectLst/>
              <a:uLnTx/>
              <a:uFillTx/>
              <a:latin typeface="Aptos"/>
              <a:ea typeface="Calibri"/>
              <a:cs typeface="Segoe UI Semibold" panose="020B0502040204020203" pitchFamily="34" charset="0"/>
            </a:endParaRPr>
          </a:p>
        </p:txBody>
      </p:sp>
      <p:sp>
        <p:nvSpPr>
          <p:cNvPr id="8" name="Rectangle: Rounded Corners 6">
            <a:extLst>
              <a:ext uri="{FF2B5EF4-FFF2-40B4-BE49-F238E27FC236}">
                <a16:creationId xmlns:a16="http://schemas.microsoft.com/office/drawing/2014/main" id="{34659072-EFFB-7E80-CDCA-BFCCBA16DDB1}"/>
              </a:ext>
              <a:ext uri="{C183D7F6-B498-43B3-948B-1728B52AA6E4}">
                <adec:decorative xmlns:adec="http://schemas.microsoft.com/office/drawing/2017/decorative" val="1"/>
              </a:ext>
            </a:extLst>
          </p:cNvPr>
          <p:cNvSpPr/>
          <p:nvPr/>
        </p:nvSpPr>
        <p:spPr bwMode="auto">
          <a:xfrm>
            <a:off x="1909408" y="1110172"/>
            <a:ext cx="8627181"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1" name="Rounded Rectangle 41">
            <a:extLst>
              <a:ext uri="{FF2B5EF4-FFF2-40B4-BE49-F238E27FC236}">
                <a16:creationId xmlns:a16="http://schemas.microsoft.com/office/drawing/2014/main" id="{F68FDB7D-4E7E-4646-8AF5-D38C91273389}"/>
              </a:ext>
            </a:extLst>
          </p:cNvPr>
          <p:cNvSpPr/>
          <p:nvPr/>
        </p:nvSpPr>
        <p:spPr bwMode="auto">
          <a:xfrm>
            <a:off x="3904405" y="926614"/>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Include the right prompt ingredients</a:t>
            </a:r>
          </a:p>
        </p:txBody>
      </p:sp>
      <p:pic>
        <p:nvPicPr>
          <p:cNvPr id="10" name="Picture 9" descr="A colorful logo with white text  AI-generated content may be incorrect.">
            <a:extLst>
              <a:ext uri="{FF2B5EF4-FFF2-40B4-BE49-F238E27FC236}">
                <a16:creationId xmlns:a16="http://schemas.microsoft.com/office/drawing/2014/main" id="{33738253-56A0-2CD6-6123-A031A4D6B57F}"/>
              </a:ext>
            </a:extLst>
          </p:cNvPr>
          <p:cNvPicPr>
            <a:picLocks noChangeAspect="1"/>
          </p:cNvPicPr>
          <p:nvPr/>
        </p:nvPicPr>
        <p:blipFill>
          <a:blip r:embed="rId3"/>
          <a:stretch>
            <a:fillRect/>
          </a:stretch>
        </p:blipFill>
        <p:spPr>
          <a:xfrm>
            <a:off x="11030456" y="27446"/>
            <a:ext cx="978270" cy="985924"/>
          </a:xfrm>
          <a:prstGeom prst="rect">
            <a:avLst/>
          </a:prstGeom>
        </p:spPr>
      </p:pic>
    </p:spTree>
    <p:extLst>
      <p:ext uri="{BB962C8B-B14F-4D97-AF65-F5344CB8AC3E}">
        <p14:creationId xmlns:p14="http://schemas.microsoft.com/office/powerpoint/2010/main" val="248395801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B12D04C-9848-358F-FADD-39F05858396D}"/>
              </a:ext>
              <a:ext uri="{C183D7F6-B498-43B3-948B-1728B52AA6E4}">
                <adec:decorative xmlns:adec="http://schemas.microsoft.com/office/drawing/2017/decorative" val="1"/>
              </a:ext>
            </a:extLst>
          </p:cNvPr>
          <p:cNvSpPr/>
          <p:nvPr/>
        </p:nvSpPr>
        <p:spPr bwMode="auto">
          <a:xfrm>
            <a:off x="1962099" y="749841"/>
            <a:ext cx="8535455" cy="5467203"/>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21" name="Title 20">
            <a:extLst>
              <a:ext uri="{FF2B5EF4-FFF2-40B4-BE49-F238E27FC236}">
                <a16:creationId xmlns:a16="http://schemas.microsoft.com/office/drawing/2014/main" id="{E7788FB4-54ED-FD6D-2B59-D4F29C00192B}"/>
              </a:ext>
            </a:extLst>
          </p:cNvPr>
          <p:cNvSpPr txBox="1">
            <a:spLocks noGrp="1"/>
          </p:cNvSpPr>
          <p:nvPr>
            <p:ph type="title" idx="4294967295"/>
          </p:nvPr>
        </p:nvSpPr>
        <p:spPr>
          <a:xfrm>
            <a:off x="2185358" y="4175215"/>
            <a:ext cx="7823200" cy="646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0000"/>
              </a:lnSpc>
              <a:spcBef>
                <a:spcPts val="0"/>
              </a:spcBef>
              <a:defRPr/>
            </a:pPr>
            <a:r>
              <a:rPr lang="en-US" sz="3600" spc="-100">
                <a:solidFill>
                  <a:srgbClr val="8661C5"/>
                </a:solidFill>
                <a:latin typeface="Segoe Sans Display Semibold" pitchFamily="2" charset="0"/>
                <a:ea typeface="+mj-lt"/>
                <a:cs typeface="Segoe Sans Display Semibold" pitchFamily="2" charset="0"/>
              </a:rPr>
              <a:t>GCSE in practice</a:t>
            </a:r>
            <a:endParaRPr lang="en-US" sz="3600" spc="-100">
              <a:solidFill>
                <a:srgbClr val="8661C5"/>
              </a:solidFill>
              <a:latin typeface="Segoe Sans Display Semibold" pitchFamily="2" charset="0"/>
              <a:ea typeface="+mn-ea"/>
              <a:cs typeface="Segoe Sans Display Semibold" pitchFamily="2" charset="0"/>
            </a:endParaRPr>
          </a:p>
        </p:txBody>
      </p:sp>
      <p:pic>
        <p:nvPicPr>
          <p:cNvPr id="2" name="Picture 1" descr="A colorful logo with white text  AI-generated content may be incorrect.">
            <a:extLst>
              <a:ext uri="{FF2B5EF4-FFF2-40B4-BE49-F238E27FC236}">
                <a16:creationId xmlns:a16="http://schemas.microsoft.com/office/drawing/2014/main" id="{025E75AC-B42F-5529-CB76-E164717CEEDB}"/>
              </a:ext>
            </a:extLst>
          </p:cNvPr>
          <p:cNvPicPr>
            <a:picLocks noChangeAspect="1"/>
          </p:cNvPicPr>
          <p:nvPr/>
        </p:nvPicPr>
        <p:blipFill>
          <a:blip r:embed="rId3"/>
          <a:stretch>
            <a:fillRect/>
          </a:stretch>
        </p:blipFill>
        <p:spPr>
          <a:xfrm>
            <a:off x="5318998" y="1862838"/>
            <a:ext cx="1554003" cy="1566162"/>
          </a:xfrm>
          <a:prstGeom prst="rect">
            <a:avLst/>
          </a:prstGeom>
        </p:spPr>
      </p:pic>
    </p:spTree>
    <p:extLst>
      <p:ext uri="{BB962C8B-B14F-4D97-AF65-F5344CB8AC3E}">
        <p14:creationId xmlns:p14="http://schemas.microsoft.com/office/powerpoint/2010/main" val="429244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8.33333E-7 1.11111E-6 L -8.33333E-7 0.03542 " pathEditMode="relative" rAng="0" ptsTypes="AA">
                                      <p:cBhvr>
                                        <p:cTn id="9"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6248CC-E288-4564-F160-3290B38BBBD6}"/>
              </a:ext>
            </a:extLst>
          </p:cNvPr>
          <p:cNvSpPr txBox="1"/>
          <p:nvPr/>
        </p:nvSpPr>
        <p:spPr>
          <a:xfrm>
            <a:off x="1314558" y="6216149"/>
            <a:ext cx="1156570" cy="346234"/>
          </a:xfrm>
          <a:prstGeom prst="flowChartTerminator">
            <a:avLst/>
          </a:prstGeom>
          <a:noFill/>
          <a:ln w="28575">
            <a:solidFill>
              <a:srgbClr val="0070C0"/>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Segoe Sans Display"/>
                <a:ea typeface="+mn-ea"/>
                <a:cs typeface="Segoe UI"/>
              </a:rPr>
              <a:t>Goal</a:t>
            </a:r>
          </a:p>
        </p:txBody>
      </p:sp>
      <p:sp>
        <p:nvSpPr>
          <p:cNvPr id="7" name="TextBox 6">
            <a:extLst>
              <a:ext uri="{FF2B5EF4-FFF2-40B4-BE49-F238E27FC236}">
                <a16:creationId xmlns:a16="http://schemas.microsoft.com/office/drawing/2014/main" id="{F1B2B496-7A0B-17D8-CD5B-C297CDE915D8}"/>
              </a:ext>
            </a:extLst>
          </p:cNvPr>
          <p:cNvSpPr txBox="1"/>
          <p:nvPr/>
        </p:nvSpPr>
        <p:spPr>
          <a:xfrm>
            <a:off x="3861517" y="6216149"/>
            <a:ext cx="1156570" cy="346234"/>
          </a:xfrm>
          <a:prstGeom prst="flowChartTerminator">
            <a:avLst/>
          </a:prstGeom>
          <a:noFill/>
          <a:ln>
            <a:solidFill>
              <a:srgbClr val="30B249"/>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0B249"/>
                </a:solidFill>
                <a:effectLst/>
                <a:uLnTx/>
                <a:uFillTx/>
                <a:latin typeface="Segoe Sans Display"/>
                <a:ea typeface="+mn-ea"/>
                <a:cs typeface="Segoe UI"/>
              </a:rPr>
              <a:t>Context</a:t>
            </a:r>
            <a:endParaRPr kumimoji="0" lang="en-US" sz="1750" b="0" i="0" u="none" strike="noStrike" kern="1200" cap="none" spc="0" normalizeH="0" baseline="0" noProof="0">
              <a:ln>
                <a:noFill/>
              </a:ln>
              <a:solidFill>
                <a:srgbClr val="30B249"/>
              </a:solidFill>
              <a:effectLst/>
              <a:uLnTx/>
              <a:uFillTx/>
              <a:latin typeface="Segoe Sans Display"/>
              <a:ea typeface="+mn-ea"/>
              <a:cs typeface="Segoe UI"/>
            </a:endParaRPr>
          </a:p>
        </p:txBody>
      </p:sp>
      <p:sp>
        <p:nvSpPr>
          <p:cNvPr id="9" name="TextBox 8">
            <a:extLst>
              <a:ext uri="{FF2B5EF4-FFF2-40B4-BE49-F238E27FC236}">
                <a16:creationId xmlns:a16="http://schemas.microsoft.com/office/drawing/2014/main" id="{7609B784-C988-2D32-101B-B2973F2F5027}"/>
              </a:ext>
            </a:extLst>
          </p:cNvPr>
          <p:cNvSpPr txBox="1"/>
          <p:nvPr/>
        </p:nvSpPr>
        <p:spPr>
          <a:xfrm>
            <a:off x="6387599" y="6216149"/>
            <a:ext cx="1156570" cy="346234"/>
          </a:xfrm>
          <a:prstGeom prst="flowChartTerminator">
            <a:avLst/>
          </a:prstGeom>
          <a:noFill/>
          <a:ln w="28575">
            <a:solidFill>
              <a:srgbClr val="B647CA"/>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647CA"/>
                </a:solidFill>
                <a:effectLst/>
                <a:uLnTx/>
                <a:uFillTx/>
                <a:latin typeface="Segoe Sans Display"/>
                <a:ea typeface="+mn-ea"/>
                <a:cs typeface="Segoe UI"/>
              </a:rPr>
              <a:t>Source</a:t>
            </a:r>
            <a:endParaRPr kumimoji="0" lang="en-US" sz="1750" b="0" i="0" u="none" strike="noStrike" kern="1200" cap="none" spc="0" normalizeH="0" baseline="0" noProof="0">
              <a:ln>
                <a:noFill/>
              </a:ln>
              <a:solidFill>
                <a:srgbClr val="B647CA"/>
              </a:solidFill>
              <a:effectLst/>
              <a:uLnTx/>
              <a:uFillTx/>
              <a:latin typeface="Segoe Sans Display"/>
              <a:ea typeface="+mn-ea"/>
              <a:cs typeface="Segoe UI"/>
            </a:endParaRPr>
          </a:p>
        </p:txBody>
      </p:sp>
      <p:sp>
        <p:nvSpPr>
          <p:cNvPr id="11" name="TextBox 10">
            <a:extLst>
              <a:ext uri="{FF2B5EF4-FFF2-40B4-BE49-F238E27FC236}">
                <a16:creationId xmlns:a16="http://schemas.microsoft.com/office/drawing/2014/main" id="{CBA4D71C-70D4-30DC-5946-11264CADC060}"/>
              </a:ext>
            </a:extLst>
          </p:cNvPr>
          <p:cNvSpPr txBox="1"/>
          <p:nvPr/>
        </p:nvSpPr>
        <p:spPr>
          <a:xfrm>
            <a:off x="8986751" y="6216149"/>
            <a:ext cx="1532350" cy="346234"/>
          </a:xfrm>
          <a:prstGeom prst="flowChartTerminator">
            <a:avLst/>
          </a:prstGeom>
          <a:noFill/>
          <a:ln w="28575">
            <a:solidFill>
              <a:srgbClr val="FF5C39"/>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8F5">
                    <a:lumMod val="50000"/>
                  </a:srgbClr>
                </a:solidFill>
                <a:effectLst/>
                <a:uLnTx/>
                <a:uFillTx/>
                <a:latin typeface="Segoe Sans Display"/>
                <a:ea typeface="+mn-ea"/>
                <a:cs typeface="Segoe UI"/>
              </a:rPr>
              <a:t>Expectations</a:t>
            </a:r>
            <a:endParaRPr kumimoji="0" lang="en-US" sz="1750" b="0" i="0" u="none" strike="noStrike" kern="1200" cap="none" spc="0" normalizeH="0" baseline="0" noProof="0">
              <a:ln>
                <a:noFill/>
              </a:ln>
              <a:solidFill>
                <a:srgbClr val="FFF8F5">
                  <a:lumMod val="50000"/>
                </a:srgbClr>
              </a:solidFill>
              <a:effectLst/>
              <a:uLnTx/>
              <a:uFillTx/>
              <a:latin typeface="Segoe Sans Display"/>
              <a:ea typeface="+mn-ea"/>
              <a:cs typeface="Segoe UI"/>
            </a:endParaRPr>
          </a:p>
        </p:txBody>
      </p:sp>
      <p:sp>
        <p:nvSpPr>
          <p:cNvPr id="29" name="Rectangle: Rounded Corners 28">
            <a:extLst>
              <a:ext uri="{FF2B5EF4-FFF2-40B4-BE49-F238E27FC236}">
                <a16:creationId xmlns:a16="http://schemas.microsoft.com/office/drawing/2014/main" id="{10A7D8F6-0E28-297D-DC6F-5083B22E3E44}"/>
              </a:ext>
            </a:extLst>
          </p:cNvPr>
          <p:cNvSpPr/>
          <p:nvPr/>
        </p:nvSpPr>
        <p:spPr>
          <a:xfrm>
            <a:off x="4810058" y="1741299"/>
            <a:ext cx="5251364" cy="1230313"/>
          </a:xfrm>
          <a:prstGeom prst="roundRect">
            <a:avLst/>
          </a:prstGeom>
          <a:solidFill>
            <a:sysClr val="window" lastClr="FFFFFF"/>
          </a:solidFill>
          <a:ln w="19050" cap="flat" cmpd="sng" algn="ctr">
            <a:solidFill>
              <a:srgbClr val="156082">
                <a:shade val="15000"/>
              </a:srgbClr>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50" normalizeH="0" baseline="0" noProof="0">
                <a:ln>
                  <a:noFill/>
                </a:ln>
                <a:solidFill>
                  <a:srgbClr val="0070C0"/>
                </a:solidFill>
                <a:effectLst/>
                <a:uLnTx/>
                <a:uFillTx/>
                <a:latin typeface="Aptos"/>
                <a:ea typeface="+mn-ea"/>
                <a:cs typeface="Segoe UI Semibold" panose="020B0702040204020203" pitchFamily="34" charset="0"/>
              </a:rPr>
              <a:t>Write about advancements in renewable energy technologies.</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0" name="TextBox 29">
            <a:extLst>
              <a:ext uri="{FF2B5EF4-FFF2-40B4-BE49-F238E27FC236}">
                <a16:creationId xmlns:a16="http://schemas.microsoft.com/office/drawing/2014/main" id="{8A67933E-8A66-2ED8-3399-EA1D3CFF757A}"/>
              </a:ext>
            </a:extLst>
          </p:cNvPr>
          <p:cNvSpPr txBox="1"/>
          <p:nvPr/>
        </p:nvSpPr>
        <p:spPr>
          <a:xfrm>
            <a:off x="6278677" y="2784178"/>
            <a:ext cx="11862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prstClr val="white"/>
                </a:solidFill>
                <a:effectLst/>
                <a:uLnTx/>
                <a:uFillTx/>
                <a:latin typeface="Segoe Sans Display"/>
                <a:ea typeface="+mn-ea"/>
                <a:cs typeface="+mn-cs"/>
              </a:rPr>
              <a:t>vs</a:t>
            </a:r>
          </a:p>
        </p:txBody>
      </p:sp>
      <p:sp>
        <p:nvSpPr>
          <p:cNvPr id="31" name="Rectangle: Rounded Corners 30">
            <a:extLst>
              <a:ext uri="{FF2B5EF4-FFF2-40B4-BE49-F238E27FC236}">
                <a16:creationId xmlns:a16="http://schemas.microsoft.com/office/drawing/2014/main" id="{31F14A14-98C8-C3EF-DCCA-845A046DDDD2}"/>
              </a:ext>
            </a:extLst>
          </p:cNvPr>
          <p:cNvSpPr/>
          <p:nvPr/>
        </p:nvSpPr>
        <p:spPr>
          <a:xfrm>
            <a:off x="4682306" y="3420358"/>
            <a:ext cx="5375189" cy="2498725"/>
          </a:xfrm>
          <a:prstGeom prst="roundRect">
            <a:avLst>
              <a:gd name="adj" fmla="val 18330"/>
            </a:avLst>
          </a:prstGeom>
          <a:solidFill>
            <a:sysClr val="window" lastClr="FFFFFF"/>
          </a:solidFill>
          <a:ln w="19050" cap="flat" cmpd="sng" algn="ctr">
            <a:solidFill>
              <a:srgbClr val="156082">
                <a:shade val="15000"/>
              </a:srgbClr>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0070C0"/>
                </a:solidFill>
                <a:effectLst/>
                <a:uLnTx/>
                <a:uFillTx/>
                <a:latin typeface="Aptos"/>
                <a:ea typeface="+mn-ea"/>
                <a:cs typeface="Segoe UI"/>
              </a:rPr>
              <a:t>Compose a detailed technical article </a:t>
            </a:r>
            <a:r>
              <a:rPr kumimoji="0" lang="en-GB" sz="1800" b="1" i="0" u="none" strike="noStrike" kern="0" cap="none" spc="0" normalizeH="0" baseline="0" noProof="0">
                <a:ln>
                  <a:noFill/>
                </a:ln>
                <a:solidFill>
                  <a:srgbClr val="00B050"/>
                </a:solidFill>
                <a:effectLst/>
                <a:uLnTx/>
                <a:uFillTx/>
                <a:latin typeface="Aptos"/>
                <a:ea typeface="+mn-ea"/>
                <a:cs typeface="Segoe UI"/>
              </a:rPr>
              <a:t>for engineers and environmental scientists,</a:t>
            </a:r>
            <a:r>
              <a:rPr kumimoji="0" lang="en-GB" sz="1800" b="1" i="0" u="none" strike="noStrike" kern="0" cap="none" spc="0" normalizeH="0" baseline="0" noProof="0">
                <a:ln>
                  <a:noFill/>
                </a:ln>
                <a:solidFill>
                  <a:srgbClr val="0070C0"/>
                </a:solidFill>
                <a:effectLst/>
                <a:uLnTx/>
                <a:uFillTx/>
                <a:latin typeface="Aptos"/>
                <a:ea typeface="+mn-ea"/>
                <a:cs typeface="Segoe UI"/>
              </a:rPr>
              <a:t> </a:t>
            </a:r>
            <a:r>
              <a:rPr kumimoji="0" lang="en-GB" sz="1800" b="1" i="0" u="none" strike="noStrike" kern="0" cap="none" spc="0" normalizeH="0" baseline="0" noProof="0">
                <a:ln>
                  <a:noFill/>
                </a:ln>
                <a:solidFill>
                  <a:srgbClr val="C03BC4"/>
                </a:solidFill>
                <a:effectLst/>
                <a:uLnTx/>
                <a:uFillTx/>
                <a:latin typeface="Aptos"/>
                <a:ea typeface="+mn-ea"/>
                <a:cs typeface="Segoe UI"/>
              </a:rPr>
              <a:t>with a focus on solar and wind energy. </a:t>
            </a:r>
            <a:r>
              <a:rPr kumimoji="0" lang="en-GB" sz="1800" b="1" i="0" u="none" strike="noStrike" kern="0" cap="none" spc="0" normalizeH="0" baseline="0" noProof="0">
                <a:ln>
                  <a:noFill/>
                </a:ln>
                <a:solidFill>
                  <a:srgbClr val="FA4B00"/>
                </a:solidFill>
                <a:effectLst/>
                <a:uLnTx/>
                <a:uFillTx/>
                <a:latin typeface="Aptos"/>
                <a:ea typeface="+mn-ea"/>
                <a:cs typeface="Segoe UI"/>
              </a:rPr>
              <a:t>Discuss </a:t>
            </a:r>
            <a:r>
              <a:rPr kumimoji="0" lang="en-GB" sz="1800" b="1" i="0" u="none" strike="noStrike" kern="0" cap="none" spc="0" normalizeH="0" baseline="0" noProof="0">
                <a:ln>
                  <a:noFill/>
                </a:ln>
                <a:solidFill>
                  <a:srgbClr val="FFF8F5">
                    <a:lumMod val="50000"/>
                  </a:srgbClr>
                </a:solidFill>
                <a:effectLst/>
                <a:uLnTx/>
                <a:uFillTx/>
                <a:latin typeface="Aptos"/>
                <a:ea typeface="+mn-ea"/>
                <a:cs typeface="+mn-cs"/>
              </a:rPr>
              <a:t>the scientific principles behind these technologies and real-world applications. </a:t>
            </a:r>
            <a:r>
              <a:rPr kumimoji="0" lang="en-GB" sz="1800" b="1" i="0" u="none" strike="noStrike" kern="0" cap="none" spc="0" normalizeH="0" baseline="0" noProof="0">
                <a:ln>
                  <a:noFill/>
                </a:ln>
                <a:solidFill>
                  <a:srgbClr val="C03BC4"/>
                </a:solidFill>
                <a:effectLst/>
                <a:uLnTx/>
                <a:uFillTx/>
                <a:latin typeface="Aptos"/>
                <a:ea typeface="+mn-ea"/>
                <a:cs typeface="+mn-cs"/>
              </a:rPr>
              <a:t>Refer to recent research papers, patents, and industry reports for accurate and up-to-date information.</a:t>
            </a:r>
            <a:endParaRPr kumimoji="0" lang="en-US" sz="1800" b="1" i="0" u="none" strike="noStrike" kern="1200" cap="none" spc="0" normalizeH="0" baseline="0" noProof="0">
              <a:ln>
                <a:noFill/>
              </a:ln>
              <a:solidFill>
                <a:srgbClr val="C03BC4"/>
              </a:solidFill>
              <a:effectLst/>
              <a:uLnTx/>
              <a:uFillTx/>
              <a:latin typeface="Aptos"/>
              <a:ea typeface="+mn-ea"/>
              <a:cs typeface="+mn-cs"/>
            </a:endParaRPr>
          </a:p>
        </p:txBody>
      </p:sp>
      <p:sp>
        <p:nvSpPr>
          <p:cNvPr id="33" name="Explosion: 8 Points 32">
            <a:extLst>
              <a:ext uri="{FF2B5EF4-FFF2-40B4-BE49-F238E27FC236}">
                <a16:creationId xmlns:a16="http://schemas.microsoft.com/office/drawing/2014/main" id="{E2CC12F3-34E9-6753-463A-BF2FD6561B4D}"/>
              </a:ext>
            </a:extLst>
          </p:cNvPr>
          <p:cNvSpPr/>
          <p:nvPr/>
        </p:nvSpPr>
        <p:spPr>
          <a:xfrm>
            <a:off x="1594146" y="3420358"/>
            <a:ext cx="2916195" cy="2498725"/>
          </a:xfrm>
          <a:prstGeom prst="irregularSeal1">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prstClr val="white"/>
                </a:solidFill>
                <a:effectLst/>
                <a:uLnTx/>
                <a:uFillTx/>
                <a:latin typeface="Aptos" panose="02110004020202020204"/>
                <a:ea typeface="+mn-ea"/>
                <a:cs typeface="+mn-cs"/>
              </a:rPr>
              <a:t>Good  prompt</a:t>
            </a:r>
          </a:p>
        </p:txBody>
      </p:sp>
      <p:sp>
        <p:nvSpPr>
          <p:cNvPr id="28" name="Explosion: 8 Points 27">
            <a:extLst>
              <a:ext uri="{FF2B5EF4-FFF2-40B4-BE49-F238E27FC236}">
                <a16:creationId xmlns:a16="http://schemas.microsoft.com/office/drawing/2014/main" id="{77B18323-86F5-9243-413F-2837CAD7AE25}"/>
              </a:ext>
            </a:extLst>
          </p:cNvPr>
          <p:cNvSpPr/>
          <p:nvPr/>
        </p:nvSpPr>
        <p:spPr>
          <a:xfrm>
            <a:off x="1631217" y="1229769"/>
            <a:ext cx="2879124" cy="2231684"/>
          </a:xfrm>
          <a:prstGeom prst="irregularSeal1">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prstClr val="white"/>
                </a:solidFill>
                <a:effectLst/>
                <a:uLnTx/>
                <a:uFillTx/>
                <a:latin typeface="Aptos" panose="02110004020202020204"/>
                <a:ea typeface="+mn-ea"/>
                <a:cs typeface="+mn-cs"/>
              </a:rPr>
              <a:t>Bad prompt</a:t>
            </a:r>
          </a:p>
        </p:txBody>
      </p:sp>
      <p:sp>
        <p:nvSpPr>
          <p:cNvPr id="3" name="Rectangle 2">
            <a:extLst>
              <a:ext uri="{FF2B5EF4-FFF2-40B4-BE49-F238E27FC236}">
                <a16:creationId xmlns:a16="http://schemas.microsoft.com/office/drawing/2014/main" id="{72091880-04C8-F198-A074-72A32A7F9975}"/>
              </a:ext>
            </a:extLst>
          </p:cNvPr>
          <p:cNvSpPr/>
          <p:nvPr/>
        </p:nvSpPr>
        <p:spPr bwMode="auto">
          <a:xfrm>
            <a:off x="519289" y="553156"/>
            <a:ext cx="1074857" cy="8918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4" name="Picture 3" descr="A colorful logo with white text  AI-generated content may be incorrect.">
            <a:extLst>
              <a:ext uri="{FF2B5EF4-FFF2-40B4-BE49-F238E27FC236}">
                <a16:creationId xmlns:a16="http://schemas.microsoft.com/office/drawing/2014/main" id="{B976E721-9A1E-B70A-D654-90ECF56D81C7}"/>
              </a:ext>
            </a:extLst>
          </p:cNvPr>
          <p:cNvPicPr>
            <a:picLocks noChangeAspect="1"/>
          </p:cNvPicPr>
          <p:nvPr/>
        </p:nvPicPr>
        <p:blipFill>
          <a:blip r:embed="rId3"/>
          <a:stretch>
            <a:fillRect/>
          </a:stretch>
        </p:blipFill>
        <p:spPr>
          <a:xfrm>
            <a:off x="11080563" y="60194"/>
            <a:ext cx="978270" cy="985924"/>
          </a:xfrm>
          <a:prstGeom prst="rect">
            <a:avLst/>
          </a:prstGeom>
        </p:spPr>
      </p:pic>
      <p:sp>
        <p:nvSpPr>
          <p:cNvPr id="2" name="Title 1">
            <a:extLst>
              <a:ext uri="{FF2B5EF4-FFF2-40B4-BE49-F238E27FC236}">
                <a16:creationId xmlns:a16="http://schemas.microsoft.com/office/drawing/2014/main" id="{302A54CE-E9B8-E886-AB50-6341F778949F}"/>
              </a:ext>
            </a:extLst>
          </p:cNvPr>
          <p:cNvSpPr>
            <a:spLocks noGrp="1"/>
          </p:cNvSpPr>
          <p:nvPr>
            <p:ph type="title"/>
          </p:nvPr>
        </p:nvSpPr>
        <p:spPr>
          <a:xfrm>
            <a:off x="578703" y="519073"/>
            <a:ext cx="9770165" cy="1325563"/>
          </a:xfrm>
        </p:spPr>
        <p:txBody>
          <a:bodyPr/>
          <a:lstStyle/>
          <a:p>
            <a:r>
              <a:rPr lang="en-US">
                <a:solidFill>
                  <a:schemeClr val="tx2"/>
                </a:solidFill>
              </a:rPr>
              <a:t>Prompt Engineering Skills</a:t>
            </a:r>
          </a:p>
        </p:txBody>
      </p:sp>
    </p:spTree>
    <p:extLst>
      <p:ext uri="{BB962C8B-B14F-4D97-AF65-F5344CB8AC3E}">
        <p14:creationId xmlns:p14="http://schemas.microsoft.com/office/powerpoint/2010/main" val="3470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42" presetClass="path" presetSubtype="0" decel="100000" fill="hold" nodeType="withEffect">
                                  <p:stCondLst>
                                    <p:cond delay="0"/>
                                  </p:stCondLst>
                                  <p:childTnLst>
                                    <p:animMotion origin="layout" path="M -8.33333E-7 1.11111E-6 L -8.33333E-7 0.03542 " pathEditMode="relative" rAng="0" ptsTypes="AA">
                                      <p:cBhvr>
                                        <p:cTn id="15"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1C9AF-DE24-6109-3EC8-3A16D7FB9A84}"/>
              </a:ext>
            </a:extLst>
          </p:cNvPr>
          <p:cNvSpPr>
            <a:spLocks noGrp="1"/>
          </p:cNvSpPr>
          <p:nvPr>
            <p:ph type="title"/>
          </p:nvPr>
        </p:nvSpPr>
        <p:spPr>
          <a:xfrm>
            <a:off x="350518" y="852590"/>
            <a:ext cx="4892041" cy="1107996"/>
          </a:xfrm>
        </p:spPr>
        <p:txBody>
          <a:bodyPr/>
          <a:lstStyle/>
          <a:p>
            <a:r>
              <a:rPr lang="en-US"/>
              <a:t>Here’s what you’ll learn in this deck:</a:t>
            </a:r>
          </a:p>
        </p:txBody>
      </p:sp>
      <p:sp>
        <p:nvSpPr>
          <p:cNvPr id="4" name="TextBox 3">
            <a:extLst>
              <a:ext uri="{FF2B5EF4-FFF2-40B4-BE49-F238E27FC236}">
                <a16:creationId xmlns:a16="http://schemas.microsoft.com/office/drawing/2014/main" id="{BD92D20B-6E95-C2CC-E930-16D1375CEFF0}"/>
              </a:ext>
            </a:extLst>
          </p:cNvPr>
          <p:cNvSpPr txBox="1"/>
          <p:nvPr/>
        </p:nvSpPr>
        <p:spPr>
          <a:xfrm>
            <a:off x="350518" y="2514600"/>
            <a:ext cx="4504946" cy="2769989"/>
          </a:xfrm>
          <a:prstGeom prst="rect">
            <a:avLst/>
          </a:prstGeom>
          <a:noFill/>
        </p:spPr>
        <p:txBody>
          <a:bodyPr wrap="square" lIns="0" tIns="0" rIns="0" bIns="0" rtlCol="0">
            <a:spAutoFit/>
          </a:bodyPr>
          <a:lstStyle/>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What Copilot Chat is and how it’s different from other AI chat tools</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How to use Copilot Chat</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What agents are in Copilot Chat and how to use them</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Example Copilot Chat prompts</a:t>
            </a:r>
          </a:p>
        </p:txBody>
      </p:sp>
      <p:pic>
        <p:nvPicPr>
          <p:cNvPr id="7" name="Picture 6">
            <a:extLst>
              <a:ext uri="{FF2B5EF4-FFF2-40B4-BE49-F238E27FC236}">
                <a16:creationId xmlns:a16="http://schemas.microsoft.com/office/drawing/2014/main" id="{EC1D3658-F376-C4ED-81AA-04077DC717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6010" r="12795"/>
          <a:stretch/>
        </p:blipFill>
        <p:spPr>
          <a:xfrm>
            <a:off x="5897555" y="0"/>
            <a:ext cx="6294445" cy="6858000"/>
          </a:xfrm>
          <a:prstGeom prst="rect">
            <a:avLst/>
          </a:prstGeom>
        </p:spPr>
      </p:pic>
    </p:spTree>
    <p:extLst>
      <p:ext uri="{BB962C8B-B14F-4D97-AF65-F5344CB8AC3E}">
        <p14:creationId xmlns:p14="http://schemas.microsoft.com/office/powerpoint/2010/main" val="302912443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Example of GCSE framework</a:t>
            </a:r>
          </a:p>
        </p:txBody>
      </p:sp>
      <p:sp>
        <p:nvSpPr>
          <p:cNvPr id="3" name="Text Placeholder 2"/>
          <p:cNvSpPr>
            <a:spLocks noGrp="1"/>
          </p:cNvSpPr>
          <p:nvPr>
            <p:ph type="body" sz="quarter" idx="4294967295"/>
          </p:nvPr>
        </p:nvSpPr>
        <p:spPr>
          <a:xfrm>
            <a:off x="575093" y="1435100"/>
            <a:ext cx="10902673" cy="4187778"/>
          </a:xfrm>
        </p:spPr>
        <p:txBody>
          <a:bodyPr>
            <a:normAutofit/>
          </a:bodyPr>
          <a:lstStyle/>
          <a:p>
            <a:pPr marL="0" indent="0" algn="l">
              <a:buNone/>
            </a:pPr>
            <a:r>
              <a:rPr lang="en-US" sz="1800" b="1">
                <a:solidFill>
                  <a:srgbClr val="1E1E1E"/>
                </a:solidFill>
                <a:latin typeface="Aptos" panose="020B0004020202020204" pitchFamily="34" charset="0"/>
              </a:rPr>
              <a:t>If you were to t</a:t>
            </a:r>
            <a:r>
              <a:rPr lang="en-US" sz="1800" b="1" i="0">
                <a:solidFill>
                  <a:srgbClr val="1E1E1E"/>
                </a:solidFill>
                <a:effectLst/>
                <a:latin typeface="Aptos" panose="020B0004020202020204" pitchFamily="34" charset="0"/>
              </a:rPr>
              <a:t>ry the following two prompts and compare the responses you get. </a:t>
            </a:r>
          </a:p>
          <a:p>
            <a:pPr marL="0" indent="0" algn="l">
              <a:buNone/>
            </a:pPr>
            <a:r>
              <a:rPr lang="en-US" sz="1800" b="1" i="0">
                <a:solidFill>
                  <a:srgbClr val="1E1E1E"/>
                </a:solidFill>
                <a:effectLst/>
                <a:latin typeface="Aptos" panose="020B0004020202020204" pitchFamily="34" charset="0"/>
              </a:rPr>
              <a:t>Which prompt would give you a richer and more concise blog post draft?</a:t>
            </a:r>
          </a:p>
          <a:p>
            <a:pPr algn="l"/>
            <a:endParaRPr lang="en-US" b="0" i="0">
              <a:solidFill>
                <a:srgbClr val="1E1E1E"/>
              </a:solidFill>
              <a:effectLst/>
              <a:latin typeface="Segoe UI" panose="020B0502040204020203" pitchFamily="34" charset="0"/>
            </a:endParaRPr>
          </a:p>
          <a:p>
            <a:pPr algn="l">
              <a:buFont typeface="Arial" panose="020B0604020202020204" pitchFamily="34" charset="0"/>
              <a:buChar char="•"/>
            </a:pPr>
            <a:r>
              <a:rPr lang="en-US" sz="1800" b="1" i="1">
                <a:solidFill>
                  <a:srgbClr val="1E1E1E"/>
                </a:solidFill>
                <a:effectLst/>
                <a:latin typeface="Aptos" panose="020B0004020202020204" pitchFamily="34" charset="0"/>
              </a:rPr>
              <a:t>Prompt 1:</a:t>
            </a:r>
            <a:r>
              <a:rPr lang="en-US" sz="1800" b="1" i="0">
                <a:solidFill>
                  <a:srgbClr val="1E1E1E"/>
                </a:solidFill>
                <a:effectLst/>
                <a:latin typeface="Aptos" panose="020B0004020202020204" pitchFamily="34" charset="0"/>
              </a:rPr>
              <a:t> </a:t>
            </a:r>
            <a:r>
              <a:rPr lang="en-US" sz="1800" b="1" i="0">
                <a:solidFill>
                  <a:srgbClr val="0070C0"/>
                </a:solidFill>
                <a:effectLst/>
                <a:latin typeface="Aptos" panose="020B0004020202020204" pitchFamily="34" charset="0"/>
              </a:rPr>
              <a:t>Write a </a:t>
            </a:r>
            <a:r>
              <a:rPr lang="en-US" sz="1800" b="1">
                <a:solidFill>
                  <a:srgbClr val="0070C0"/>
                </a:solidFill>
                <a:latin typeface="Aptos" panose="020B0004020202020204" pitchFamily="34" charset="0"/>
              </a:rPr>
              <a:t>job description for a senior project manager</a:t>
            </a:r>
            <a:endParaRPr lang="en-US" sz="1800" b="1" i="1">
              <a:solidFill>
                <a:srgbClr val="1E1E1E"/>
              </a:solidFill>
              <a:effectLst/>
              <a:latin typeface="Aptos" panose="020B0004020202020204" pitchFamily="34" charset="0"/>
            </a:endParaRPr>
          </a:p>
          <a:p>
            <a:pPr algn="l">
              <a:buFont typeface="Arial" panose="020B0604020202020204" pitchFamily="34" charset="0"/>
              <a:buChar char="•"/>
            </a:pPr>
            <a:r>
              <a:rPr lang="en-US" sz="1800" b="1" i="1">
                <a:solidFill>
                  <a:srgbClr val="1E1E1E"/>
                </a:solidFill>
                <a:effectLst/>
                <a:latin typeface="Aptos" panose="020B0004020202020204" pitchFamily="34" charset="0"/>
              </a:rPr>
              <a:t>Prompt 2:</a:t>
            </a:r>
            <a:r>
              <a:rPr lang="en-US" sz="1800" b="1" i="0">
                <a:solidFill>
                  <a:srgbClr val="1E1E1E"/>
                </a:solidFill>
                <a:effectLst/>
                <a:latin typeface="Aptos" panose="020B0004020202020204" pitchFamily="34" charset="0"/>
              </a:rPr>
              <a:t> </a:t>
            </a:r>
            <a:r>
              <a:rPr lang="en-GB" sz="1800" b="1" i="0">
                <a:solidFill>
                  <a:srgbClr val="0070C0"/>
                </a:solidFill>
                <a:effectLst/>
                <a:latin typeface="Aptos" panose="020B0004020202020204" pitchFamily="34" charset="0"/>
              </a:rPr>
              <a:t>Generate a comprehensive job description for a senior project manager </a:t>
            </a:r>
            <a:r>
              <a:rPr lang="en-GB" sz="1800" b="1">
                <a:solidFill>
                  <a:srgbClr val="00B050"/>
                </a:solidFill>
                <a:latin typeface="Aptos" panose="020B0004020202020204" pitchFamily="34" charset="0"/>
              </a:rPr>
              <a:t>focused on technical project management for consumer electronic hardware. </a:t>
            </a:r>
            <a:r>
              <a:rPr lang="en-GB" sz="1800" b="1" i="0">
                <a:solidFill>
                  <a:srgbClr val="00B050"/>
                </a:solidFill>
                <a:effectLst/>
                <a:latin typeface="Aptos" panose="020B0004020202020204" pitchFamily="34" charset="0"/>
              </a:rPr>
              <a:t>This role is urgent, and the candidate will join a dynamic team. </a:t>
            </a:r>
            <a:r>
              <a:rPr lang="en-GB" sz="1800" b="1" i="0">
                <a:solidFill>
                  <a:srgbClr val="B4009E"/>
                </a:solidFill>
                <a:effectLst/>
                <a:latin typeface="Aptos" panose="020B0004020202020204" pitchFamily="34" charset="0"/>
              </a:rPr>
              <a:t>Reference our company’s standard specs and industry norms here [Company Standards file]. </a:t>
            </a:r>
            <a:r>
              <a:rPr lang="en-GB" sz="1800" b="1" i="0">
                <a:solidFill>
                  <a:schemeClr val="bg2">
                    <a:lumMod val="50000"/>
                  </a:schemeClr>
                </a:solidFill>
                <a:effectLst/>
                <a:latin typeface="Aptos" panose="020B0004020202020204" pitchFamily="34" charset="0"/>
              </a:rPr>
              <a:t>The description should be concise, max two pages, including responsibilities, qualifications.</a:t>
            </a:r>
          </a:p>
          <a:p>
            <a:pPr lvl="4"/>
            <a:endParaRPr lang="en-US">
              <a:solidFill>
                <a:srgbClr val="1A1A1A"/>
              </a:solidFill>
            </a:endParaRPr>
          </a:p>
        </p:txBody>
      </p:sp>
      <p:sp>
        <p:nvSpPr>
          <p:cNvPr id="4" name="Rounded Rectangle 25">
            <a:extLst>
              <a:ext uri="{FF2B5EF4-FFF2-40B4-BE49-F238E27FC236}">
                <a16:creationId xmlns:a16="http://schemas.microsoft.com/office/drawing/2014/main" id="{B4749DD5-3D10-EA9C-9B0D-D3B4A13EDE4C}"/>
              </a:ext>
            </a:extLst>
          </p:cNvPr>
          <p:cNvSpPr/>
          <p:nvPr/>
        </p:nvSpPr>
        <p:spPr bwMode="auto">
          <a:xfrm>
            <a:off x="5998504" y="6188717"/>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Goal</a:t>
            </a:r>
          </a:p>
        </p:txBody>
      </p:sp>
      <p:sp>
        <p:nvSpPr>
          <p:cNvPr id="5" name="Rounded Rectangle 26">
            <a:extLst>
              <a:ext uri="{FF2B5EF4-FFF2-40B4-BE49-F238E27FC236}">
                <a16:creationId xmlns:a16="http://schemas.microsoft.com/office/drawing/2014/main" id="{D8E00F20-8220-05AD-CB87-988AEF3B524D}"/>
              </a:ext>
            </a:extLst>
          </p:cNvPr>
          <p:cNvSpPr/>
          <p:nvPr/>
        </p:nvSpPr>
        <p:spPr bwMode="auto">
          <a:xfrm>
            <a:off x="7577096" y="6188717"/>
            <a:ext cx="1297876" cy="294924"/>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B050"/>
                </a:solidFill>
                <a:effectLst/>
                <a:uLnTx/>
                <a:uFillTx/>
                <a:latin typeface="Segoe UI Semibold" panose="020B0502040204020203" pitchFamily="34" charset="0"/>
                <a:ea typeface="+mn-ea"/>
                <a:cs typeface="Segoe UI Semibold" panose="020B0502040204020203" pitchFamily="34" charset="0"/>
              </a:rPr>
              <a:t>Context</a:t>
            </a:r>
          </a:p>
        </p:txBody>
      </p:sp>
      <p:sp>
        <p:nvSpPr>
          <p:cNvPr id="7" name="Rounded Rectangle 37">
            <a:extLst>
              <a:ext uri="{FF2B5EF4-FFF2-40B4-BE49-F238E27FC236}">
                <a16:creationId xmlns:a16="http://schemas.microsoft.com/office/drawing/2014/main" id="{CA3E8E16-215B-6256-182A-E908E0EDF50E}"/>
              </a:ext>
            </a:extLst>
          </p:cNvPr>
          <p:cNvSpPr/>
          <p:nvPr/>
        </p:nvSpPr>
        <p:spPr bwMode="auto">
          <a:xfrm>
            <a:off x="9155570" y="6199517"/>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Source</a:t>
            </a:r>
          </a:p>
        </p:txBody>
      </p:sp>
      <p:sp>
        <p:nvSpPr>
          <p:cNvPr id="6" name="Rounded Rectangle 34">
            <a:extLst>
              <a:ext uri="{FF2B5EF4-FFF2-40B4-BE49-F238E27FC236}">
                <a16:creationId xmlns:a16="http://schemas.microsoft.com/office/drawing/2014/main" id="{DBF63177-CE5B-6F25-D20A-FB1A5F3B1EB2}"/>
              </a:ext>
            </a:extLst>
          </p:cNvPr>
          <p:cNvSpPr/>
          <p:nvPr/>
        </p:nvSpPr>
        <p:spPr bwMode="auto">
          <a:xfrm>
            <a:off x="10734044" y="6199517"/>
            <a:ext cx="1297876" cy="294924"/>
          </a:xfrm>
          <a:prstGeom prst="roundRect">
            <a:avLst>
              <a:gd name="adj" fmla="val 50000"/>
            </a:avLst>
          </a:prstGeom>
          <a:solidFill>
            <a:schemeClr val="bg1"/>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FFF8F5">
                    <a:lumMod val="50000"/>
                  </a:srgbClr>
                </a:solidFill>
                <a:effectLst/>
                <a:uLnTx/>
                <a:uFillTx/>
                <a:latin typeface="Segoe UI Semibold" panose="020B0502040204020203" pitchFamily="34" charset="0"/>
                <a:ea typeface="+mn-ea"/>
                <a:cs typeface="Segoe UI Semibold" panose="020B0502040204020203" pitchFamily="34" charset="0"/>
              </a:rPr>
              <a:t>Expectations</a:t>
            </a:r>
          </a:p>
        </p:txBody>
      </p:sp>
      <p:pic>
        <p:nvPicPr>
          <p:cNvPr id="8" name="Picture 7" descr="A colorful logo with white text  AI-generated content may be incorrect.">
            <a:extLst>
              <a:ext uri="{FF2B5EF4-FFF2-40B4-BE49-F238E27FC236}">
                <a16:creationId xmlns:a16="http://schemas.microsoft.com/office/drawing/2014/main" id="{55BDD206-7841-1B0D-E13E-67DEBEC3565C}"/>
              </a:ext>
            </a:extLst>
          </p:cNvPr>
          <p:cNvPicPr>
            <a:picLocks noChangeAspect="1"/>
          </p:cNvPicPr>
          <p:nvPr/>
        </p:nvPicPr>
        <p:blipFill>
          <a:blip r:embed="rId3"/>
          <a:stretch>
            <a:fillRect/>
          </a:stretch>
        </p:blipFill>
        <p:spPr>
          <a:xfrm>
            <a:off x="11053650" y="160857"/>
            <a:ext cx="978270" cy="985924"/>
          </a:xfrm>
          <a:prstGeom prst="rect">
            <a:avLst/>
          </a:prstGeom>
        </p:spPr>
      </p:pic>
    </p:spTree>
    <p:extLst>
      <p:ext uri="{BB962C8B-B14F-4D97-AF65-F5344CB8AC3E}">
        <p14:creationId xmlns:p14="http://schemas.microsoft.com/office/powerpoint/2010/main" val="195047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8.33333E-7 1.11111E-6 L -8.33333E-7 0.03542 " pathEditMode="relative" rAng="0" ptsTypes="AA">
                                      <p:cBhvr>
                                        <p:cTn id="9"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Provide specific instructions</a:t>
            </a:r>
          </a:p>
        </p:txBody>
      </p:sp>
      <p:sp>
        <p:nvSpPr>
          <p:cNvPr id="3" name="Text Placeholder 2"/>
          <p:cNvSpPr>
            <a:spLocks noGrp="1"/>
          </p:cNvSpPr>
          <p:nvPr>
            <p:ph type="body" sz="quarter" idx="4294967295"/>
          </p:nvPr>
        </p:nvSpPr>
        <p:spPr>
          <a:xfrm>
            <a:off x="575094" y="1200150"/>
            <a:ext cx="10443744" cy="3379387"/>
          </a:xfrm>
        </p:spPr>
        <p:txBody>
          <a:bodyPr vert="horz" wrap="square" lIns="0" tIns="0" rIns="0" bIns="0" rtlCol="0" anchor="t">
            <a:spAutoFit/>
          </a:bodyPr>
          <a:lstStyle/>
          <a:p>
            <a:pPr marL="60325" indent="0">
              <a:buNone/>
            </a:pPr>
            <a:r>
              <a:rPr lang="en-US" sz="1800" b="1" i="0" dirty="0">
                <a:solidFill>
                  <a:srgbClr val="1E1E1E"/>
                </a:solidFill>
                <a:effectLst/>
                <a:latin typeface="Aptos"/>
                <a:cs typeface="Segoe UI Semilight"/>
              </a:rPr>
              <a:t>Copilot is built to take action, so telling Copilot what “to do” or</a:t>
            </a:r>
            <a:r>
              <a:rPr lang="en-US" sz="1800" b="1" dirty="0">
                <a:solidFill>
                  <a:srgbClr val="1E1E1E"/>
                </a:solidFill>
                <a:latin typeface="Aptos"/>
                <a:cs typeface="Segoe UI Semilight"/>
              </a:rPr>
              <a:t> what</a:t>
            </a:r>
            <a:r>
              <a:rPr lang="en-US" sz="1800" b="1" i="0" dirty="0">
                <a:solidFill>
                  <a:srgbClr val="1E1E1E"/>
                </a:solidFill>
                <a:effectLst/>
                <a:latin typeface="Aptos"/>
                <a:cs typeface="Segoe UI Semilight"/>
              </a:rPr>
              <a:t> “not to do</a:t>
            </a:r>
            <a:r>
              <a:rPr lang="en-US" sz="1800" b="1" dirty="0">
                <a:solidFill>
                  <a:srgbClr val="1E1E1E"/>
                </a:solidFill>
                <a:latin typeface="Aptos"/>
                <a:cs typeface="Segoe UI Semilight"/>
              </a:rPr>
              <a:t>” can be very effective.</a:t>
            </a:r>
          </a:p>
          <a:p>
            <a:pPr marL="60325" indent="0">
              <a:buNone/>
            </a:pPr>
            <a:endParaRPr lang="en-US" sz="1800" b="1" dirty="0">
              <a:solidFill>
                <a:srgbClr val="1E1E1E"/>
              </a:solidFill>
              <a:latin typeface="Aptos" panose="020B0004020202020204" pitchFamily="34" charset="0"/>
              <a:cs typeface="Segoe UI Semilight"/>
            </a:endParaRPr>
          </a:p>
          <a:p>
            <a:pPr>
              <a:buFont typeface="Wingdings"/>
              <a:buChar char=""/>
            </a:pPr>
            <a:r>
              <a:rPr lang="en-US" sz="1800" b="1" i="1" dirty="0">
                <a:solidFill>
                  <a:srgbClr val="1E1E1E"/>
                </a:solidFill>
                <a:latin typeface="Aptos"/>
                <a:cs typeface="Segoe UI"/>
              </a:rPr>
              <a:t>Prompt 1:</a:t>
            </a:r>
            <a:r>
              <a:rPr lang="en-US" sz="1800" b="1" dirty="0">
                <a:solidFill>
                  <a:srgbClr val="0070C0"/>
                </a:solidFill>
                <a:latin typeface="Aptos"/>
                <a:cs typeface="Segoe UI"/>
              </a:rPr>
              <a:t> </a:t>
            </a:r>
            <a:r>
              <a:rPr lang="en-US" sz="1800" b="1" dirty="0">
                <a:solidFill>
                  <a:schemeClr val="accent1"/>
                </a:solidFill>
                <a:latin typeface="Aptos"/>
                <a:ea typeface="+mn-lt"/>
                <a:cs typeface="Segoe UI Semilight"/>
              </a:rPr>
              <a:t>Summarize the latest Microsoft AI announcements</a:t>
            </a:r>
            <a:r>
              <a:rPr lang="en-US" sz="1800" b="1" dirty="0">
                <a:solidFill>
                  <a:srgbClr val="1E1E1E"/>
                </a:solidFill>
                <a:latin typeface="Aptos"/>
                <a:cs typeface="Segoe UI Semilight"/>
              </a:rPr>
              <a:t>. </a:t>
            </a:r>
            <a:endParaRPr lang="en-US" sz="1800" b="1" dirty="0">
              <a:solidFill>
                <a:schemeClr val="bg2">
                  <a:lumMod val="50000"/>
                </a:schemeClr>
              </a:solidFill>
              <a:latin typeface="Aptos"/>
              <a:cs typeface="Segoe UI Semilight"/>
            </a:endParaRPr>
          </a:p>
          <a:p>
            <a:pPr>
              <a:buFont typeface="Wingdings"/>
              <a:buChar char=""/>
            </a:pPr>
            <a:endParaRPr lang="en-US" sz="1800" b="1" dirty="0">
              <a:solidFill>
                <a:srgbClr val="1E1E1E"/>
              </a:solidFill>
              <a:latin typeface="Aptos" panose="020B0004020202020204" pitchFamily="34" charset="0"/>
              <a:cs typeface="Segoe UI Semilight"/>
            </a:endParaRPr>
          </a:p>
          <a:p>
            <a:pPr>
              <a:buFont typeface="Wingdings"/>
              <a:buChar char=""/>
            </a:pPr>
            <a:r>
              <a:rPr lang="en-US" sz="1800" b="1" i="1" dirty="0">
                <a:solidFill>
                  <a:srgbClr val="1E1E1E"/>
                </a:solidFill>
                <a:latin typeface="Aptos"/>
                <a:cs typeface="Segoe UI"/>
              </a:rPr>
              <a:t>Prompt 2:</a:t>
            </a:r>
            <a:r>
              <a:rPr lang="en-US" sz="1800" b="1" dirty="0">
                <a:solidFill>
                  <a:srgbClr val="1E1E1E"/>
                </a:solidFill>
                <a:latin typeface="Aptos"/>
                <a:cs typeface="Segoe UI"/>
              </a:rPr>
              <a:t> </a:t>
            </a:r>
            <a:r>
              <a:rPr lang="en-US" sz="1800" b="1" dirty="0">
                <a:solidFill>
                  <a:srgbClr val="4280C2"/>
                </a:solidFill>
                <a:latin typeface="Aptos"/>
                <a:cs typeface="Segoe UI Semilight"/>
              </a:rPr>
              <a:t>Summarize the latest Microsoft AI announcements</a:t>
            </a:r>
            <a:r>
              <a:rPr lang="en-US" sz="1800" b="1" dirty="0">
                <a:solidFill>
                  <a:srgbClr val="1E1E1E"/>
                </a:solidFill>
                <a:latin typeface="Aptos"/>
                <a:cs typeface="Segoe UI Semilight"/>
              </a:rPr>
              <a:t> </a:t>
            </a:r>
            <a:r>
              <a:rPr lang="en-US" sz="1800" b="1" dirty="0">
                <a:solidFill>
                  <a:srgbClr val="00B050"/>
                </a:solidFill>
                <a:latin typeface="Aptos"/>
                <a:cs typeface="Segoe UI Semilight"/>
              </a:rPr>
              <a:t>for a keynote speech on stage at Ignite</a:t>
            </a:r>
            <a:r>
              <a:rPr lang="en-US" sz="1800" b="1" dirty="0">
                <a:solidFill>
                  <a:srgbClr val="1E1E1E"/>
                </a:solidFill>
                <a:latin typeface="Aptos"/>
                <a:cs typeface="Segoe UI Semilight"/>
              </a:rPr>
              <a:t>.  </a:t>
            </a:r>
            <a:r>
              <a:rPr lang="en-US" sz="1800" b="1" dirty="0">
                <a:solidFill>
                  <a:srgbClr val="C03BC4"/>
                </a:solidFill>
                <a:latin typeface="Aptos"/>
                <a:cs typeface="Segoe UI Semilight"/>
              </a:rPr>
              <a:t>Do not include announcements that aren’t from Microsoft and are older than 3 months. </a:t>
            </a:r>
            <a:r>
              <a:rPr lang="en-US" sz="1800" b="1" dirty="0">
                <a:solidFill>
                  <a:schemeClr val="bg2">
                    <a:lumMod val="50000"/>
                  </a:schemeClr>
                </a:solidFill>
                <a:latin typeface="Aptos"/>
                <a:cs typeface="Segoe UI Semilight"/>
              </a:rPr>
              <a:t>Provide the announcements in a table form.  Include columns for the date, source, title and brief summary of each announcement. </a:t>
            </a:r>
          </a:p>
          <a:p>
            <a:pPr>
              <a:buFont typeface="Wingdings"/>
              <a:buChar char=""/>
            </a:pPr>
            <a:endParaRPr lang="en-US" sz="1800" dirty="0">
              <a:solidFill>
                <a:srgbClr val="1E1E1E"/>
              </a:solidFill>
              <a:latin typeface="Consolas"/>
              <a:cs typeface="Segoe UI Semilight"/>
            </a:endParaRPr>
          </a:p>
          <a:p>
            <a:pPr>
              <a:buFont typeface="Wingdings"/>
              <a:buChar char=""/>
            </a:pPr>
            <a:endParaRPr lang="en-US" sz="1800" dirty="0">
              <a:solidFill>
                <a:srgbClr val="B4009E"/>
              </a:solidFill>
              <a:latin typeface="Consolas"/>
            </a:endParaRPr>
          </a:p>
        </p:txBody>
      </p:sp>
      <p:sp>
        <p:nvSpPr>
          <p:cNvPr id="4" name="Rounded Rectangle 25">
            <a:extLst>
              <a:ext uri="{FF2B5EF4-FFF2-40B4-BE49-F238E27FC236}">
                <a16:creationId xmlns:a16="http://schemas.microsoft.com/office/drawing/2014/main" id="{B4749DD5-3D10-EA9C-9B0D-D3B4A13EDE4C}"/>
              </a:ext>
            </a:extLst>
          </p:cNvPr>
          <p:cNvSpPr/>
          <p:nvPr/>
        </p:nvSpPr>
        <p:spPr bwMode="auto">
          <a:xfrm>
            <a:off x="5998504" y="6260604"/>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Goal</a:t>
            </a:r>
          </a:p>
        </p:txBody>
      </p:sp>
      <p:sp>
        <p:nvSpPr>
          <p:cNvPr id="5" name="Rounded Rectangle 26">
            <a:extLst>
              <a:ext uri="{FF2B5EF4-FFF2-40B4-BE49-F238E27FC236}">
                <a16:creationId xmlns:a16="http://schemas.microsoft.com/office/drawing/2014/main" id="{D8E00F20-8220-05AD-CB87-988AEF3B524D}"/>
              </a:ext>
            </a:extLst>
          </p:cNvPr>
          <p:cNvSpPr/>
          <p:nvPr/>
        </p:nvSpPr>
        <p:spPr bwMode="auto">
          <a:xfrm>
            <a:off x="7577096" y="6260604"/>
            <a:ext cx="1297876" cy="294924"/>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5C47"/>
                </a:solidFill>
                <a:effectLst/>
                <a:uLnTx/>
                <a:uFillTx/>
                <a:latin typeface="Segoe UI Semibold" panose="020B0502040204020203" pitchFamily="34" charset="0"/>
                <a:ea typeface="+mn-ea"/>
                <a:cs typeface="Segoe UI Semibold" panose="020B0502040204020203" pitchFamily="34" charset="0"/>
              </a:rPr>
              <a:t>Context</a:t>
            </a:r>
          </a:p>
        </p:txBody>
      </p:sp>
      <p:sp>
        <p:nvSpPr>
          <p:cNvPr id="7" name="Rounded Rectangle 37">
            <a:extLst>
              <a:ext uri="{FF2B5EF4-FFF2-40B4-BE49-F238E27FC236}">
                <a16:creationId xmlns:a16="http://schemas.microsoft.com/office/drawing/2014/main" id="{CA3E8E16-215B-6256-182A-E908E0EDF50E}"/>
              </a:ext>
            </a:extLst>
          </p:cNvPr>
          <p:cNvSpPr/>
          <p:nvPr/>
        </p:nvSpPr>
        <p:spPr bwMode="auto">
          <a:xfrm>
            <a:off x="9155570" y="6271404"/>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Source</a:t>
            </a:r>
          </a:p>
        </p:txBody>
      </p:sp>
      <p:sp>
        <p:nvSpPr>
          <p:cNvPr id="6" name="Rounded Rectangle 34">
            <a:extLst>
              <a:ext uri="{FF2B5EF4-FFF2-40B4-BE49-F238E27FC236}">
                <a16:creationId xmlns:a16="http://schemas.microsoft.com/office/drawing/2014/main" id="{DBF63177-CE5B-6F25-D20A-FB1A5F3B1EB2}"/>
              </a:ext>
            </a:extLst>
          </p:cNvPr>
          <p:cNvSpPr/>
          <p:nvPr/>
        </p:nvSpPr>
        <p:spPr bwMode="auto">
          <a:xfrm>
            <a:off x="10734044" y="6271404"/>
            <a:ext cx="1297876" cy="294924"/>
          </a:xfrm>
          <a:prstGeom prst="roundRect">
            <a:avLst>
              <a:gd name="adj" fmla="val 50000"/>
            </a:avLst>
          </a:prstGeom>
          <a:solidFill>
            <a:schemeClr val="bg1"/>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FFF8F5">
                    <a:lumMod val="50000"/>
                  </a:srgbClr>
                </a:solidFill>
                <a:effectLst/>
                <a:uLnTx/>
                <a:uFillTx/>
                <a:latin typeface="Segoe UI Semibold" panose="020B0502040204020203" pitchFamily="34" charset="0"/>
                <a:ea typeface="+mn-ea"/>
                <a:cs typeface="Segoe UI Semibold" panose="020B0502040204020203" pitchFamily="34" charset="0"/>
              </a:rPr>
              <a:t>Expectations</a:t>
            </a:r>
          </a:p>
        </p:txBody>
      </p:sp>
      <p:pic>
        <p:nvPicPr>
          <p:cNvPr id="8" name="Picture 7" descr="A colorful logo with white text  AI-generated content may be incorrect.">
            <a:extLst>
              <a:ext uri="{FF2B5EF4-FFF2-40B4-BE49-F238E27FC236}">
                <a16:creationId xmlns:a16="http://schemas.microsoft.com/office/drawing/2014/main" id="{9B2FEA5D-29A0-E388-6D78-E467B1823FA2}"/>
              </a:ext>
            </a:extLst>
          </p:cNvPr>
          <p:cNvPicPr>
            <a:picLocks noChangeAspect="1"/>
          </p:cNvPicPr>
          <p:nvPr/>
        </p:nvPicPr>
        <p:blipFill>
          <a:blip r:embed="rId3"/>
          <a:stretch>
            <a:fillRect/>
          </a:stretch>
        </p:blipFill>
        <p:spPr>
          <a:xfrm>
            <a:off x="11053650" y="160857"/>
            <a:ext cx="978270" cy="985924"/>
          </a:xfrm>
          <a:prstGeom prst="rect">
            <a:avLst/>
          </a:prstGeom>
        </p:spPr>
      </p:pic>
    </p:spTree>
    <p:extLst>
      <p:ext uri="{BB962C8B-B14F-4D97-AF65-F5344CB8AC3E}">
        <p14:creationId xmlns:p14="http://schemas.microsoft.com/office/powerpoint/2010/main" val="297688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8.33333E-7 1.11111E-6 L -8.33333E-7 0.03542 " pathEditMode="relative" rAng="0" ptsTypes="AA">
                                      <p:cBhvr>
                                        <p:cTn id="9"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6260D-0A66-1C79-DE33-5030887B21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9FD62-7C18-E24E-3E9D-B952FA41410E}"/>
              </a:ext>
            </a:extLst>
          </p:cNvPr>
          <p:cNvSpPr>
            <a:spLocks noGrp="1"/>
          </p:cNvSpPr>
          <p:nvPr>
            <p:ph type="title"/>
          </p:nvPr>
        </p:nvSpPr>
        <p:spPr>
          <a:xfrm>
            <a:off x="585216" y="3035808"/>
            <a:ext cx="7068312" cy="498598"/>
          </a:xfrm>
        </p:spPr>
        <p:txBody>
          <a:bodyPr/>
          <a:lstStyle/>
          <a:p>
            <a:r>
              <a:rPr lang="en-US"/>
              <a:t>Copilot Chat prompt examples</a:t>
            </a:r>
          </a:p>
        </p:txBody>
      </p:sp>
    </p:spTree>
    <p:extLst>
      <p:ext uri="{BB962C8B-B14F-4D97-AF65-F5344CB8AC3E}">
        <p14:creationId xmlns:p14="http://schemas.microsoft.com/office/powerpoint/2010/main" val="105869190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C4A0-2662-0B07-2200-7AA25FDCD80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D6BCE71-9646-F891-D4C9-FDDC011350D2}"/>
              </a:ext>
            </a:extLst>
          </p:cNvPr>
          <p:cNvSpPr txBox="1">
            <a:spLocks noGrp="1"/>
          </p:cNvSpPr>
          <p:nvPr>
            <p:ph type="title" idx="4294967295"/>
          </p:nvPr>
        </p:nvSpPr>
        <p:spPr>
          <a:xfrm>
            <a:off x="402347" y="172961"/>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Get the answers you need to move forward</a:t>
            </a:r>
          </a:p>
        </p:txBody>
      </p:sp>
      <p:grpSp>
        <p:nvGrpSpPr>
          <p:cNvPr id="4" name="Group 3">
            <a:extLst>
              <a:ext uri="{FF2B5EF4-FFF2-40B4-BE49-F238E27FC236}">
                <a16:creationId xmlns:a16="http://schemas.microsoft.com/office/drawing/2014/main" id="{C0251CEC-E3E5-08DB-3318-1D42118F4643}"/>
              </a:ext>
              <a:ext uri="{C183D7F6-B498-43B3-948B-1728B52AA6E4}">
                <adec:decorative xmlns:adec="http://schemas.microsoft.com/office/drawing/2017/decorative" val="1"/>
              </a:ext>
            </a:extLst>
          </p:cNvPr>
          <p:cNvGrpSpPr/>
          <p:nvPr/>
        </p:nvGrpSpPr>
        <p:grpSpPr>
          <a:xfrm>
            <a:off x="402347" y="1246122"/>
            <a:ext cx="5622579" cy="5474538"/>
            <a:chOff x="6273036" y="1220303"/>
            <a:chExt cx="5622579" cy="5474538"/>
          </a:xfrm>
          <a:solidFill>
            <a:srgbClr val="FFFFFF">
              <a:alpha val="74118"/>
            </a:srgbClr>
          </a:solidFill>
        </p:grpSpPr>
        <p:sp>
          <p:nvSpPr>
            <p:cNvPr id="5" name="Rounded Rectangle 5">
              <a:extLst>
                <a:ext uri="{FF2B5EF4-FFF2-40B4-BE49-F238E27FC236}">
                  <a16:creationId xmlns:a16="http://schemas.microsoft.com/office/drawing/2014/main" id="{C676A3CC-5380-7E2B-CC98-23FDE257CC97}"/>
                </a:ext>
                <a:ext uri="{C183D7F6-B498-43B3-948B-1728B52AA6E4}">
                  <adec:decorative xmlns:adec="http://schemas.microsoft.com/office/drawing/2017/decorative" val="1"/>
                </a:ext>
              </a:extLst>
            </p:cNvPr>
            <p:cNvSpPr/>
            <p:nvPr/>
          </p:nvSpPr>
          <p:spPr>
            <a:xfrm>
              <a:off x="6273036" y="1220303"/>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hlinkClick r:id="rId3"/>
              <a:extLst>
                <a:ext uri="{FF2B5EF4-FFF2-40B4-BE49-F238E27FC236}">
                  <a16:creationId xmlns:a16="http://schemas.microsoft.com/office/drawing/2014/main" id="{606AB673-D97B-E53A-D1E5-346C4B631B10}"/>
                </a:ext>
              </a:extLst>
            </p:cNvPr>
            <p:cNvSpPr txBox="1"/>
            <p:nvPr/>
          </p:nvSpPr>
          <p:spPr>
            <a:xfrm>
              <a:off x="6458870" y="1628318"/>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can I evaluate an interview candidate’s soft skills?</a:t>
              </a:r>
            </a:p>
          </p:txBody>
        </p:sp>
        <p:sp>
          <p:nvSpPr>
            <p:cNvPr id="7" name="TextBox 6">
              <a:extLst>
                <a:ext uri="{FF2B5EF4-FFF2-40B4-BE49-F238E27FC236}">
                  <a16:creationId xmlns:a16="http://schemas.microsoft.com/office/drawing/2014/main" id="{B396A9FB-FEDE-F4EE-56A2-E9F0032B3877}"/>
                </a:ext>
              </a:extLst>
            </p:cNvPr>
            <p:cNvSpPr txBox="1"/>
            <p:nvPr/>
          </p:nvSpPr>
          <p:spPr>
            <a:xfrm>
              <a:off x="6552684" y="140886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Get hiring tips</a:t>
              </a:r>
            </a:p>
          </p:txBody>
        </p:sp>
        <p:sp>
          <p:nvSpPr>
            <p:cNvPr id="8" name="TextBox 7">
              <a:hlinkClick r:id="rId4"/>
              <a:extLst>
                <a:ext uri="{FF2B5EF4-FFF2-40B4-BE49-F238E27FC236}">
                  <a16:creationId xmlns:a16="http://schemas.microsoft.com/office/drawing/2014/main" id="{CD254FE2-A446-EE5F-25F2-F08D008036CA}"/>
                </a:ext>
              </a:extLst>
            </p:cNvPr>
            <p:cNvSpPr txBox="1"/>
            <p:nvPr/>
          </p:nvSpPr>
          <p:spPr>
            <a:xfrm>
              <a:off x="6458870" y="239239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Summarize this document in 5 bullet points. &lt;</a:t>
              </a:r>
              <a:r>
                <a:rPr kumimoji="0" lang="en-US" sz="1400" b="0" i="0" u="none" strike="noStrike" kern="1200" cap="none" spc="0" normalizeH="0" baseline="0" noProof="0">
                  <a:ln>
                    <a:noFill/>
                  </a:ln>
                  <a:solidFill>
                    <a:srgbClr val="3579CF"/>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00000"/>
                  </a:solidFill>
                  <a:effectLst/>
                  <a:uLnTx/>
                  <a:uFillTx/>
                  <a:latin typeface="Segoe UI Semibold"/>
                  <a:ea typeface="+mn-ea"/>
                  <a:cs typeface="+mn-cs"/>
                </a:rPr>
                <a:t>&gt;</a:t>
              </a:r>
            </a:p>
          </p:txBody>
        </p:sp>
        <p:sp>
          <p:nvSpPr>
            <p:cNvPr id="9" name="TextBox 8">
              <a:extLst>
                <a:ext uri="{FF2B5EF4-FFF2-40B4-BE49-F238E27FC236}">
                  <a16:creationId xmlns:a16="http://schemas.microsoft.com/office/drawing/2014/main" id="{EA35790B-F814-EA0C-9856-4868200EAB4F}"/>
                </a:ext>
              </a:extLst>
            </p:cNvPr>
            <p:cNvSpPr txBox="1"/>
            <p:nvPr/>
          </p:nvSpPr>
          <p:spPr>
            <a:xfrm>
              <a:off x="6552684" y="217294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Summarize a file</a:t>
              </a:r>
            </a:p>
          </p:txBody>
        </p:sp>
        <p:sp>
          <p:nvSpPr>
            <p:cNvPr id="10" name="TextBox 9">
              <a:hlinkClick r:id="rId5"/>
              <a:extLst>
                <a:ext uri="{FF2B5EF4-FFF2-40B4-BE49-F238E27FC236}">
                  <a16:creationId xmlns:a16="http://schemas.microsoft.com/office/drawing/2014/main" id="{06C6D6A2-D23F-B138-85FC-A978D375B530}"/>
                </a:ext>
              </a:extLst>
            </p:cNvPr>
            <p:cNvSpPr txBox="1"/>
            <p:nvPr/>
          </p:nvSpPr>
          <p:spPr>
            <a:xfrm>
              <a:off x="6478888" y="464409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do you say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thank you for your time</a:t>
              </a:r>
              <a:r>
                <a:rPr kumimoji="0" lang="en-US" sz="1400" b="0" i="0" u="none" strike="noStrike" kern="1200" cap="none" spc="0" normalizeH="0" baseline="0" noProof="0">
                  <a:ln>
                    <a:noFill/>
                  </a:ln>
                  <a:solidFill>
                    <a:srgbClr val="000000"/>
                  </a:solidFill>
                  <a:effectLst/>
                  <a:uLnTx/>
                  <a:uFillTx/>
                  <a:latin typeface="Segoe UI Semibold"/>
                  <a:ea typeface="+mn-ea"/>
                  <a:cs typeface="+mn-cs"/>
                </a:rPr>
                <a:t>] in Japanese?</a:t>
              </a:r>
            </a:p>
          </p:txBody>
        </p:sp>
        <p:sp>
          <p:nvSpPr>
            <p:cNvPr id="11" name="TextBox 10">
              <a:extLst>
                <a:ext uri="{FF2B5EF4-FFF2-40B4-BE49-F238E27FC236}">
                  <a16:creationId xmlns:a16="http://schemas.microsoft.com/office/drawing/2014/main" id="{E3757F34-946C-1503-4072-82C6716B2CE1}"/>
                </a:ext>
              </a:extLst>
            </p:cNvPr>
            <p:cNvSpPr txBox="1"/>
            <p:nvPr/>
          </p:nvSpPr>
          <p:spPr>
            <a:xfrm>
              <a:off x="6572702" y="442464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Reach a broader audience</a:t>
              </a:r>
            </a:p>
          </p:txBody>
        </p:sp>
        <p:sp>
          <p:nvSpPr>
            <p:cNvPr id="12" name="TextBox 11">
              <a:hlinkClick r:id="rId6"/>
              <a:extLst>
                <a:ext uri="{FF2B5EF4-FFF2-40B4-BE49-F238E27FC236}">
                  <a16:creationId xmlns:a16="http://schemas.microsoft.com/office/drawing/2014/main" id="{D7266C76-28F8-C621-B019-90B992901BA5}"/>
                </a:ext>
              </a:extLst>
            </p:cNvPr>
            <p:cNvSpPr txBox="1"/>
            <p:nvPr/>
          </p:nvSpPr>
          <p:spPr>
            <a:xfrm>
              <a:off x="6478888" y="541673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What are some other words for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exciting</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3" name="TextBox 12">
              <a:extLst>
                <a:ext uri="{FF2B5EF4-FFF2-40B4-BE49-F238E27FC236}">
                  <a16:creationId xmlns:a16="http://schemas.microsoft.com/office/drawing/2014/main" id="{CA034073-AD89-1F54-E3EE-6210B392815F}"/>
                </a:ext>
              </a:extLst>
            </p:cNvPr>
            <p:cNvSpPr txBox="1"/>
            <p:nvPr/>
          </p:nvSpPr>
          <p:spPr>
            <a:xfrm>
              <a:off x="6572702" y="519728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Discover synonyms</a:t>
              </a:r>
            </a:p>
          </p:txBody>
        </p:sp>
        <p:sp>
          <p:nvSpPr>
            <p:cNvPr id="14" name="TextBox 13">
              <a:hlinkClick r:id="rId6"/>
              <a:extLst>
                <a:ext uri="{FF2B5EF4-FFF2-40B4-BE49-F238E27FC236}">
                  <a16:creationId xmlns:a16="http://schemas.microsoft.com/office/drawing/2014/main" id="{3E5A3707-BC6F-59FB-9801-71F37AF61E64}"/>
                </a:ext>
              </a:extLst>
            </p:cNvPr>
            <p:cNvSpPr txBox="1"/>
            <p:nvPr/>
          </p:nvSpPr>
          <p:spPr>
            <a:xfrm>
              <a:off x="6458870"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Share some trends in remote work and hybrid offices</a:t>
              </a:r>
            </a:p>
          </p:txBody>
        </p:sp>
        <p:sp>
          <p:nvSpPr>
            <p:cNvPr id="15" name="TextBox 14">
              <a:extLst>
                <a:ext uri="{FF2B5EF4-FFF2-40B4-BE49-F238E27FC236}">
                  <a16:creationId xmlns:a16="http://schemas.microsoft.com/office/drawing/2014/main" id="{EC349FDD-25B7-4595-CAC6-6ADB7A7EE5F6}"/>
                </a:ext>
              </a:extLst>
            </p:cNvPr>
            <p:cNvSpPr txBox="1"/>
            <p:nvPr/>
          </p:nvSpPr>
          <p:spPr>
            <a:xfrm>
              <a:off x="6552684" y="595520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Understand trends</a:t>
              </a:r>
            </a:p>
          </p:txBody>
        </p:sp>
        <p:sp>
          <p:nvSpPr>
            <p:cNvPr id="16" name="TextBox 15">
              <a:hlinkClick r:id="rId7"/>
              <a:extLst>
                <a:ext uri="{FF2B5EF4-FFF2-40B4-BE49-F238E27FC236}">
                  <a16:creationId xmlns:a16="http://schemas.microsoft.com/office/drawing/2014/main" id="{07289079-35B1-486F-E455-2FAFCE94F861}"/>
                </a:ext>
              </a:extLst>
            </p:cNvPr>
            <p:cNvSpPr txBox="1"/>
            <p:nvPr/>
          </p:nvSpPr>
          <p:spPr>
            <a:xfrm>
              <a:off x="6458870" y="31247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have world literacy rates changed in the past 30 years?</a:t>
              </a:r>
            </a:p>
          </p:txBody>
        </p:sp>
        <p:sp>
          <p:nvSpPr>
            <p:cNvPr id="17" name="TextBox 16">
              <a:extLst>
                <a:ext uri="{FF2B5EF4-FFF2-40B4-BE49-F238E27FC236}">
                  <a16:creationId xmlns:a16="http://schemas.microsoft.com/office/drawing/2014/main" id="{61058B7B-05D4-7935-5D5E-40EF7B03F927}"/>
                </a:ext>
              </a:extLst>
            </p:cNvPr>
            <p:cNvSpPr txBox="1"/>
            <p:nvPr/>
          </p:nvSpPr>
          <p:spPr>
            <a:xfrm>
              <a:off x="6552684" y="29052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Start your research</a:t>
              </a:r>
            </a:p>
          </p:txBody>
        </p:sp>
        <p:sp>
          <p:nvSpPr>
            <p:cNvPr id="18" name="TextBox 17">
              <a:hlinkClick r:id="rId8"/>
              <a:extLst>
                <a:ext uri="{FF2B5EF4-FFF2-40B4-BE49-F238E27FC236}">
                  <a16:creationId xmlns:a16="http://schemas.microsoft.com/office/drawing/2014/main" id="{9BB5196C-A22E-043F-F609-3678D94F8B62}"/>
                </a:ext>
              </a:extLst>
            </p:cNvPr>
            <p:cNvSpPr txBox="1"/>
            <p:nvPr/>
          </p:nvSpPr>
          <p:spPr>
            <a:xfrm>
              <a:off x="6458870" y="38915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At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X</a:t>
              </a:r>
              <a:r>
                <a:rPr kumimoji="0" lang="en-US" sz="1400" b="0" i="0" u="none" strike="noStrike" kern="1200" cap="none" spc="0" normalizeH="0" baseline="0" noProof="0">
                  <a:ln>
                    <a:noFill/>
                  </a:ln>
                  <a:solidFill>
                    <a:srgbClr val="000000"/>
                  </a:solidFill>
                  <a:effectLst/>
                  <a:uLnTx/>
                  <a:uFillTx/>
                  <a:latin typeface="Segoe UI Semibold"/>
                  <a:ea typeface="+mn-ea"/>
                  <a:cs typeface="+mn-cs"/>
                </a:rPr>
                <a:t> per unit, how many units to break even if costs are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Y</a:t>
              </a:r>
            </a:p>
          </p:txBody>
        </p:sp>
        <p:sp>
          <p:nvSpPr>
            <p:cNvPr id="19" name="TextBox 18">
              <a:extLst>
                <a:ext uri="{FF2B5EF4-FFF2-40B4-BE49-F238E27FC236}">
                  <a16:creationId xmlns:a16="http://schemas.microsoft.com/office/drawing/2014/main" id="{09DE2960-8E29-2B2D-24CC-32BBB37F9D50}"/>
                </a:ext>
              </a:extLst>
            </p:cNvPr>
            <p:cNvSpPr txBox="1"/>
            <p:nvPr/>
          </p:nvSpPr>
          <p:spPr>
            <a:xfrm>
              <a:off x="6552684" y="36720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Calculate the answer quickly</a:t>
              </a:r>
            </a:p>
          </p:txBody>
        </p:sp>
      </p:grpSp>
      <p:grpSp>
        <p:nvGrpSpPr>
          <p:cNvPr id="20" name="Group 19">
            <a:extLst>
              <a:ext uri="{FF2B5EF4-FFF2-40B4-BE49-F238E27FC236}">
                <a16:creationId xmlns:a16="http://schemas.microsoft.com/office/drawing/2014/main" id="{45C3E075-255D-A9DE-2AD7-BDD006893AB2}"/>
              </a:ext>
              <a:ext uri="{C183D7F6-B498-43B3-948B-1728B52AA6E4}">
                <adec:decorative xmlns:adec="http://schemas.microsoft.com/office/drawing/2017/decorative" val="1"/>
              </a:ext>
            </a:extLst>
          </p:cNvPr>
          <p:cNvGrpSpPr/>
          <p:nvPr/>
        </p:nvGrpSpPr>
        <p:grpSpPr>
          <a:xfrm>
            <a:off x="6210760" y="1246122"/>
            <a:ext cx="5622579" cy="5474538"/>
            <a:chOff x="484641" y="1224438"/>
            <a:chExt cx="5622579" cy="5474538"/>
          </a:xfrm>
          <a:solidFill>
            <a:srgbClr val="FFFFFF">
              <a:alpha val="74118"/>
            </a:srgbClr>
          </a:solidFill>
        </p:grpSpPr>
        <p:sp>
          <p:nvSpPr>
            <p:cNvPr id="21" name="Rounded Rectangle 5">
              <a:extLst>
                <a:ext uri="{FF2B5EF4-FFF2-40B4-BE49-F238E27FC236}">
                  <a16:creationId xmlns:a16="http://schemas.microsoft.com/office/drawing/2014/main" id="{DFCEAFE7-7E41-3A16-54D8-DA540938FA45}"/>
                </a:ext>
                <a:ext uri="{C183D7F6-B498-43B3-948B-1728B52AA6E4}">
                  <adec:decorative xmlns:adec="http://schemas.microsoft.com/office/drawing/2017/decorative" val="1"/>
                </a:ext>
              </a:extLst>
            </p:cNvPr>
            <p:cNvSpPr/>
            <p:nvPr/>
          </p:nvSpPr>
          <p:spPr>
            <a:xfrm>
              <a:off x="484641" y="1224438"/>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11C4CC52-B062-C52D-AD10-9A4F3343642B}"/>
                </a:ext>
              </a:extLst>
            </p:cNvPr>
            <p:cNvSpPr txBox="1"/>
            <p:nvPr/>
          </p:nvSpPr>
          <p:spPr>
            <a:xfrm>
              <a:off x="650457" y="3130500"/>
              <a:ext cx="5218085" cy="494445"/>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Compare </a:t>
              </a:r>
              <a:r>
                <a:rPr kumimoji="0" lang="en-US" sz="1400" b="0" i="0" u="none" strike="noStrike" kern="1200" cap="none" spc="0" normalizeH="0" baseline="0" noProof="0" err="1">
                  <a:ln>
                    <a:noFill/>
                  </a:ln>
                  <a:solidFill>
                    <a:srgbClr val="000000"/>
                  </a:solidFill>
                  <a:effectLst/>
                  <a:uLnTx/>
                  <a:uFillTx/>
                  <a:latin typeface="Segoe UI Semibold"/>
                  <a:ea typeface="+mn-ea"/>
                  <a:cs typeface="+mn-cs"/>
                </a:rPr>
                <a:t>th</a:t>
              </a:r>
              <a:r>
                <a:rPr lang="en-US">
                  <a:solidFill>
                    <a:srgbClr val="000000"/>
                  </a:solidFill>
                  <a:latin typeface="Segoe UI Semibold"/>
                </a:rPr>
                <a:t>ese two paragraphs</a:t>
              </a:r>
              <a:r>
                <a:rPr kumimoji="0" lang="en-US" sz="1400" b="0" i="0" u="none" strike="noStrike" kern="1200" cap="none" spc="0" normalizeH="0" baseline="0" noProof="0">
                  <a:ln>
                    <a:noFill/>
                  </a:ln>
                  <a:solidFill>
                    <a:srgbClr val="000000"/>
                  </a:solidFill>
                  <a:effectLst/>
                  <a:uLnTx/>
                  <a:uFillTx/>
                  <a:latin typeface="Segoe UI Semibold"/>
                  <a:ea typeface="+mn-ea"/>
                  <a:cs typeface="+mn-cs"/>
                </a:rPr>
                <a:t> grouped by differences in formatting, structure, and content: </a:t>
              </a:r>
              <a:r>
                <a:rPr lang="en-US">
                  <a:solidFill>
                    <a:srgbClr val="000000"/>
                  </a:solidFill>
                  <a:latin typeface="Segoe UI Semibold"/>
                </a:rPr>
                <a:t>[</a:t>
              </a:r>
              <a:r>
                <a:rPr lang="en-US" spc="-5">
                  <a:solidFill>
                    <a:srgbClr val="000000">
                      <a:lumMod val="50000"/>
                      <a:lumOff val="50000"/>
                    </a:srgbClr>
                  </a:solidFill>
                  <a:latin typeface="Segoe UI Semibold"/>
                  <a:cs typeface="Segoe Sans Display Semibold" pitchFamily="2" charset="0"/>
                </a:rPr>
                <a:t>paste content</a:t>
              </a:r>
              <a:r>
                <a:rPr lang="en-US">
                  <a:solidFill>
                    <a:srgbClr val="000000"/>
                  </a:solidFill>
                  <a:latin typeface="Segoe UI Semibold"/>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D6545B28-30D5-FA42-27DE-047BC04CEAC4}"/>
                </a:ext>
              </a:extLst>
            </p:cNvPr>
            <p:cNvSpPr txBox="1"/>
            <p:nvPr/>
          </p:nvSpPr>
          <p:spPr>
            <a:xfrm>
              <a:off x="744271" y="2911044"/>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Highlight the differences</a:t>
              </a:r>
            </a:p>
          </p:txBody>
        </p:sp>
        <p:sp>
          <p:nvSpPr>
            <p:cNvPr id="24" name="TextBox 23">
              <a:hlinkClick r:id="rId9"/>
              <a:extLst>
                <a:ext uri="{FF2B5EF4-FFF2-40B4-BE49-F238E27FC236}">
                  <a16:creationId xmlns:a16="http://schemas.microsoft.com/office/drawing/2014/main" id="{07A6202B-BF1C-ACEE-1516-42FBFECB3C28}"/>
                </a:ext>
              </a:extLst>
            </p:cNvPr>
            <p:cNvSpPr txBox="1"/>
            <p:nvPr/>
          </p:nvSpPr>
          <p:spPr>
            <a:xfrm>
              <a:off x="650457" y="3894580"/>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Give me a concise summary of recent news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company</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5" name="TextBox 24">
              <a:extLst>
                <a:ext uri="{FF2B5EF4-FFF2-40B4-BE49-F238E27FC236}">
                  <a16:creationId xmlns:a16="http://schemas.microsoft.com/office/drawing/2014/main" id="{48167284-F426-6C0F-CEBF-0DB3939FC0B7}"/>
                </a:ext>
              </a:extLst>
            </p:cNvPr>
            <p:cNvSpPr txBox="1"/>
            <p:nvPr/>
          </p:nvSpPr>
          <p:spPr>
            <a:xfrm>
              <a:off x="744271" y="3675124"/>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Monitor your PR</a:t>
              </a:r>
            </a:p>
          </p:txBody>
        </p:sp>
        <p:sp>
          <p:nvSpPr>
            <p:cNvPr id="26" name="TextBox 25">
              <a:hlinkClick r:id="rId10"/>
              <a:extLst>
                <a:ext uri="{FF2B5EF4-FFF2-40B4-BE49-F238E27FC236}">
                  <a16:creationId xmlns:a16="http://schemas.microsoft.com/office/drawing/2014/main" id="{DBCB9BB6-AD96-4B03-7E72-868513098881}"/>
                </a:ext>
              </a:extLst>
            </p:cNvPr>
            <p:cNvSpPr txBox="1"/>
            <p:nvPr/>
          </p:nvSpPr>
          <p:spPr>
            <a:xfrm>
              <a:off x="650457" y="4652501"/>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Summarize the main points of the latest research on AI</a:t>
              </a:r>
            </a:p>
          </p:txBody>
        </p:sp>
        <p:sp>
          <p:nvSpPr>
            <p:cNvPr id="27" name="TextBox 26">
              <a:extLst>
                <a:ext uri="{FF2B5EF4-FFF2-40B4-BE49-F238E27FC236}">
                  <a16:creationId xmlns:a16="http://schemas.microsoft.com/office/drawing/2014/main" id="{8605E6B1-556B-CE9D-963E-8F881A4DCA57}"/>
                </a:ext>
              </a:extLst>
            </p:cNvPr>
            <p:cNvSpPr txBox="1"/>
            <p:nvPr/>
          </p:nvSpPr>
          <p:spPr>
            <a:xfrm>
              <a:off x="744271" y="4433045"/>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Stay on top of tech advances</a:t>
              </a:r>
            </a:p>
          </p:txBody>
        </p:sp>
        <p:sp>
          <p:nvSpPr>
            <p:cNvPr id="28" name="TextBox 27">
              <a:hlinkClick r:id="rId11"/>
              <a:extLst>
                <a:ext uri="{FF2B5EF4-FFF2-40B4-BE49-F238E27FC236}">
                  <a16:creationId xmlns:a16="http://schemas.microsoft.com/office/drawing/2014/main" id="{D225DA62-0633-8748-6C11-8B5E0A435DAE}"/>
                </a:ext>
              </a:extLst>
            </p:cNvPr>
            <p:cNvSpPr txBox="1"/>
            <p:nvPr/>
          </p:nvSpPr>
          <p:spPr>
            <a:xfrm>
              <a:off x="650457" y="5410422"/>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 table that compares top-selling office printers</a:t>
              </a:r>
            </a:p>
          </p:txBody>
        </p:sp>
        <p:sp>
          <p:nvSpPr>
            <p:cNvPr id="29" name="TextBox 28">
              <a:extLst>
                <a:ext uri="{FF2B5EF4-FFF2-40B4-BE49-F238E27FC236}">
                  <a16:creationId xmlns:a16="http://schemas.microsoft.com/office/drawing/2014/main" id="{442FAA14-9E4D-08F2-191F-BDEC337A6A6C}"/>
                </a:ext>
              </a:extLst>
            </p:cNvPr>
            <p:cNvSpPr txBox="1"/>
            <p:nvPr/>
          </p:nvSpPr>
          <p:spPr>
            <a:xfrm>
              <a:off x="744271" y="5190966"/>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informed decisions</a:t>
              </a:r>
            </a:p>
          </p:txBody>
        </p:sp>
        <p:sp>
          <p:nvSpPr>
            <p:cNvPr id="30" name="TextBox 29">
              <a:hlinkClick r:id="rId5"/>
              <a:extLst>
                <a:ext uri="{FF2B5EF4-FFF2-40B4-BE49-F238E27FC236}">
                  <a16:creationId xmlns:a16="http://schemas.microsoft.com/office/drawing/2014/main" id="{4769D17A-5FE5-F5F1-5F78-61647A97C71F}"/>
                </a:ext>
              </a:extLst>
            </p:cNvPr>
            <p:cNvSpPr txBox="1"/>
            <p:nvPr/>
          </p:nvSpPr>
          <p:spPr>
            <a:xfrm>
              <a:off x="650457"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Optimize and fix this code: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insert code</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31" name="TextBox 30">
              <a:hlinkClick r:id="rId12"/>
              <a:extLst>
                <a:ext uri="{FF2B5EF4-FFF2-40B4-BE49-F238E27FC236}">
                  <a16:creationId xmlns:a16="http://schemas.microsoft.com/office/drawing/2014/main" id="{754442A1-4D16-8B9B-BDB1-384E54191DB8}"/>
                </a:ext>
              </a:extLst>
            </p:cNvPr>
            <p:cNvSpPr txBox="1"/>
            <p:nvPr/>
          </p:nvSpPr>
          <p:spPr>
            <a:xfrm>
              <a:off x="650457" y="1603136"/>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What are the deadlines mentioned in this file? &lt;</a:t>
              </a:r>
              <a:r>
                <a:rPr kumimoji="0" lang="en-US" sz="1400" b="0" i="0" u="none" strike="noStrike" kern="1200" cap="none" spc="0" normalizeH="0" baseline="0" noProof="0">
                  <a:ln>
                    <a:noFill/>
                  </a:ln>
                  <a:solidFill>
                    <a:srgbClr val="0078D4"/>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32" name="TextBox 31">
              <a:extLst>
                <a:ext uri="{FF2B5EF4-FFF2-40B4-BE49-F238E27FC236}">
                  <a16:creationId xmlns:a16="http://schemas.microsoft.com/office/drawing/2014/main" id="{5713605D-D12E-6714-E70C-72202D292565}"/>
                </a:ext>
              </a:extLst>
            </p:cNvPr>
            <p:cNvSpPr txBox="1"/>
            <p:nvPr/>
          </p:nvSpPr>
          <p:spPr>
            <a:xfrm>
              <a:off x="744271" y="138368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Retrieve buried info</a:t>
              </a:r>
            </a:p>
          </p:txBody>
        </p:sp>
        <p:sp>
          <p:nvSpPr>
            <p:cNvPr id="33" name="TextBox 32">
              <a:hlinkClick r:id="rId9"/>
              <a:extLst>
                <a:ext uri="{FF2B5EF4-FFF2-40B4-BE49-F238E27FC236}">
                  <a16:creationId xmlns:a16="http://schemas.microsoft.com/office/drawing/2014/main" id="{7245AE39-5C34-4294-4168-0A3F20095055}"/>
                </a:ext>
              </a:extLst>
            </p:cNvPr>
            <p:cNvSpPr txBox="1"/>
            <p:nvPr/>
          </p:nvSpPr>
          <p:spPr>
            <a:xfrm>
              <a:off x="650457" y="2355445"/>
              <a:ext cx="5218085" cy="494445"/>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Help me learn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topic</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 Provide 2 analogies &amp; files to dig in.</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4" name="TextBox 33">
              <a:extLst>
                <a:ext uri="{FF2B5EF4-FFF2-40B4-BE49-F238E27FC236}">
                  <a16:creationId xmlns:a16="http://schemas.microsoft.com/office/drawing/2014/main" id="{23F9643F-CA2A-8561-D777-DDD68CA5E0D3}"/>
                </a:ext>
              </a:extLst>
            </p:cNvPr>
            <p:cNvSpPr txBox="1"/>
            <p:nvPr/>
          </p:nvSpPr>
          <p:spPr>
            <a:xfrm>
              <a:off x="744271" y="2135989"/>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Boost your knowledge</a:t>
              </a:r>
            </a:p>
          </p:txBody>
        </p:sp>
      </p:grpSp>
      <p:sp>
        <p:nvSpPr>
          <p:cNvPr id="35" name="TextBox 34">
            <a:extLst>
              <a:ext uri="{FF2B5EF4-FFF2-40B4-BE49-F238E27FC236}">
                <a16:creationId xmlns:a16="http://schemas.microsoft.com/office/drawing/2014/main" id="{B8EFE76B-8051-A1E1-C31E-E46BE45EC476}"/>
              </a:ext>
            </a:extLst>
          </p:cNvPr>
          <p:cNvSpPr txBox="1"/>
          <p:nvPr/>
        </p:nvSpPr>
        <p:spPr>
          <a:xfrm>
            <a:off x="6470390" y="5981020"/>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your code better</a:t>
            </a:r>
          </a:p>
        </p:txBody>
      </p:sp>
    </p:spTree>
    <p:extLst>
      <p:ext uri="{BB962C8B-B14F-4D97-AF65-F5344CB8AC3E}">
        <p14:creationId xmlns:p14="http://schemas.microsoft.com/office/powerpoint/2010/main" val="122759033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10050-E3AC-5AE1-147A-CDA175EC274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39F44B7-55B2-6EF5-A1E3-91D0DED491C6}"/>
              </a:ext>
            </a:extLst>
          </p:cNvPr>
          <p:cNvSpPr txBox="1">
            <a:spLocks noGrp="1"/>
          </p:cNvSpPr>
          <p:nvPr>
            <p:ph type="title" idx="4294967295"/>
          </p:nvPr>
        </p:nvSpPr>
        <p:spPr>
          <a:xfrm>
            <a:off x="402347" y="172961"/>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Brainstorm and draft content quickly</a:t>
            </a:r>
          </a:p>
        </p:txBody>
      </p:sp>
      <p:grpSp>
        <p:nvGrpSpPr>
          <p:cNvPr id="4" name="Group 3">
            <a:extLst>
              <a:ext uri="{FF2B5EF4-FFF2-40B4-BE49-F238E27FC236}">
                <a16:creationId xmlns:a16="http://schemas.microsoft.com/office/drawing/2014/main" id="{BCA42717-4D4D-961C-D1DC-DF101B5799A4}"/>
              </a:ext>
              <a:ext uri="{C183D7F6-B498-43B3-948B-1728B52AA6E4}">
                <adec:decorative xmlns:adec="http://schemas.microsoft.com/office/drawing/2017/decorative" val="1"/>
              </a:ext>
            </a:extLst>
          </p:cNvPr>
          <p:cNvGrpSpPr/>
          <p:nvPr/>
        </p:nvGrpSpPr>
        <p:grpSpPr>
          <a:xfrm>
            <a:off x="402347" y="1250257"/>
            <a:ext cx="5622579" cy="5474538"/>
            <a:chOff x="6273036" y="1224438"/>
            <a:chExt cx="5622579" cy="5474538"/>
          </a:xfrm>
          <a:solidFill>
            <a:srgbClr val="FFFFFF">
              <a:alpha val="74118"/>
            </a:srgbClr>
          </a:solidFill>
        </p:grpSpPr>
        <p:sp>
          <p:nvSpPr>
            <p:cNvPr id="5" name="Rounded Rectangle 5">
              <a:extLst>
                <a:ext uri="{FF2B5EF4-FFF2-40B4-BE49-F238E27FC236}">
                  <a16:creationId xmlns:a16="http://schemas.microsoft.com/office/drawing/2014/main" id="{7BE5B695-91B7-5252-40DC-923803B0FE91}"/>
                </a:ext>
                <a:ext uri="{C183D7F6-B498-43B3-948B-1728B52AA6E4}">
                  <adec:decorative xmlns:adec="http://schemas.microsoft.com/office/drawing/2017/decorative" val="1"/>
                </a:ext>
              </a:extLst>
            </p:cNvPr>
            <p:cNvSpPr/>
            <p:nvPr/>
          </p:nvSpPr>
          <p:spPr>
            <a:xfrm>
              <a:off x="6273036" y="1224438"/>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hlinkClick r:id="rId3"/>
              <a:extLst>
                <a:ext uri="{FF2B5EF4-FFF2-40B4-BE49-F238E27FC236}">
                  <a16:creationId xmlns:a16="http://schemas.microsoft.com/office/drawing/2014/main" id="{2F1758DF-D75D-6A37-48E9-235FD9961D31}"/>
                </a:ext>
              </a:extLst>
            </p:cNvPr>
            <p:cNvSpPr txBox="1"/>
            <p:nvPr/>
          </p:nvSpPr>
          <p:spPr>
            <a:xfrm>
              <a:off x="6458870" y="1628318"/>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Ask me 3 questions to help me draft an email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OKRs</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7239AA88-07C4-ADAC-53C9-5478EB875746}"/>
                </a:ext>
              </a:extLst>
            </p:cNvPr>
            <p:cNvSpPr txBox="1"/>
            <p:nvPr/>
          </p:nvSpPr>
          <p:spPr>
            <a:xfrm>
              <a:off x="6552684" y="140886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Co-create with Copilot</a:t>
              </a:r>
            </a:p>
          </p:txBody>
        </p:sp>
        <p:sp>
          <p:nvSpPr>
            <p:cNvPr id="8" name="TextBox 7">
              <a:hlinkClick r:id="rId4"/>
              <a:extLst>
                <a:ext uri="{FF2B5EF4-FFF2-40B4-BE49-F238E27FC236}">
                  <a16:creationId xmlns:a16="http://schemas.microsoft.com/office/drawing/2014/main" id="{9973F601-22D1-7168-3C23-E5BD4F065F93}"/>
                </a:ext>
              </a:extLst>
            </p:cNvPr>
            <p:cNvSpPr txBox="1"/>
            <p:nvPr/>
          </p:nvSpPr>
          <p:spPr>
            <a:xfrm>
              <a:off x="6458870" y="239239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Write some funny Out of Office email responses.</a:t>
              </a:r>
            </a:p>
          </p:txBody>
        </p:sp>
        <p:sp>
          <p:nvSpPr>
            <p:cNvPr id="9" name="TextBox 8">
              <a:extLst>
                <a:ext uri="{FF2B5EF4-FFF2-40B4-BE49-F238E27FC236}">
                  <a16:creationId xmlns:a16="http://schemas.microsoft.com/office/drawing/2014/main" id="{C22EAFCC-AFD2-9260-CA83-5788FBF0B237}"/>
                </a:ext>
              </a:extLst>
            </p:cNvPr>
            <p:cNvSpPr txBox="1"/>
            <p:nvPr/>
          </p:nvSpPr>
          <p:spPr>
            <a:xfrm>
              <a:off x="6552684" y="217294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Going on holiday?</a:t>
              </a:r>
            </a:p>
          </p:txBody>
        </p:sp>
        <p:sp>
          <p:nvSpPr>
            <p:cNvPr id="10" name="TextBox 9">
              <a:hlinkClick r:id="rId5"/>
              <a:extLst>
                <a:ext uri="{FF2B5EF4-FFF2-40B4-BE49-F238E27FC236}">
                  <a16:creationId xmlns:a16="http://schemas.microsoft.com/office/drawing/2014/main" id="{455CACAA-3A42-E8DE-662E-F023D77CF948}"/>
                </a:ext>
              </a:extLst>
            </p:cNvPr>
            <p:cNvSpPr txBox="1"/>
            <p:nvPr/>
          </p:nvSpPr>
          <p:spPr>
            <a:xfrm>
              <a:off x="6478888" y="464409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Organize the world’s </a:t>
              </a:r>
              <a:r>
                <a:rPr kumimoji="0" lang="en-US" sz="1400" b="0" i="0" u="none" strike="noStrike" kern="1200" cap="none" spc="0" normalizeH="0" baseline="0" noProof="0" err="1">
                  <a:ln>
                    <a:noFill/>
                  </a:ln>
                  <a:solidFill>
                    <a:srgbClr val="000000"/>
                  </a:solidFill>
                  <a:effectLst/>
                  <a:uLnTx/>
                  <a:uFillTx/>
                  <a:latin typeface="Segoe UI Semibold"/>
                  <a:ea typeface="+mn-ea"/>
                  <a:cs typeface="+mn-cs"/>
                </a:rPr>
                <a:t>mos</a:t>
              </a:r>
              <a:r>
                <a:rPr kumimoji="0" lang="en-US" sz="1400" b="0" i="0" u="none" strike="noStrike" kern="1200" cap="none" spc="0" normalizeH="0" baseline="0" noProof="0">
                  <a:ln>
                    <a:noFill/>
                  </a:ln>
                  <a:solidFill>
                    <a:srgbClr val="000000"/>
                  </a:solidFill>
                  <a:effectLst/>
                  <a:uLnTx/>
                  <a:uFillTx/>
                  <a:latin typeface="Segoe UI Semibold"/>
                  <a:ea typeface="+mn-ea"/>
                  <a:cs typeface="+mn-cs"/>
                </a:rPr>
                <a:t>t valuable companies into a table</a:t>
              </a:r>
            </a:p>
          </p:txBody>
        </p:sp>
        <p:sp>
          <p:nvSpPr>
            <p:cNvPr id="11" name="TextBox 10">
              <a:extLst>
                <a:ext uri="{FF2B5EF4-FFF2-40B4-BE49-F238E27FC236}">
                  <a16:creationId xmlns:a16="http://schemas.microsoft.com/office/drawing/2014/main" id="{785EBE81-7F7B-A6BE-3AC3-B37CE0D19500}"/>
                </a:ext>
              </a:extLst>
            </p:cNvPr>
            <p:cNvSpPr txBox="1"/>
            <p:nvPr/>
          </p:nvSpPr>
          <p:spPr>
            <a:xfrm>
              <a:off x="6572702" y="442464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Put info in a table</a:t>
              </a:r>
            </a:p>
          </p:txBody>
        </p:sp>
        <p:sp>
          <p:nvSpPr>
            <p:cNvPr id="12" name="TextBox 11">
              <a:hlinkClick r:id="rId6"/>
              <a:extLst>
                <a:ext uri="{FF2B5EF4-FFF2-40B4-BE49-F238E27FC236}">
                  <a16:creationId xmlns:a16="http://schemas.microsoft.com/office/drawing/2014/main" id="{AA695444-FE31-9E43-4545-3E2F0C9755D6}"/>
                </a:ext>
              </a:extLst>
            </p:cNvPr>
            <p:cNvSpPr txBox="1"/>
            <p:nvPr/>
          </p:nvSpPr>
          <p:spPr>
            <a:xfrm>
              <a:off x="6478888" y="541673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an image of a bar chart demonstrating growth</a:t>
              </a:r>
            </a:p>
          </p:txBody>
        </p:sp>
        <p:sp>
          <p:nvSpPr>
            <p:cNvPr id="13" name="TextBox 12">
              <a:extLst>
                <a:ext uri="{FF2B5EF4-FFF2-40B4-BE49-F238E27FC236}">
                  <a16:creationId xmlns:a16="http://schemas.microsoft.com/office/drawing/2014/main" id="{B8188235-72CA-3395-F16B-516207714DB3}"/>
                </a:ext>
              </a:extLst>
            </p:cNvPr>
            <p:cNvSpPr txBox="1"/>
            <p:nvPr/>
          </p:nvSpPr>
          <p:spPr>
            <a:xfrm>
              <a:off x="6572702" y="519728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Visualize the data</a:t>
              </a:r>
            </a:p>
          </p:txBody>
        </p:sp>
        <p:sp>
          <p:nvSpPr>
            <p:cNvPr id="14" name="TextBox 13">
              <a:hlinkClick r:id="rId7"/>
              <a:extLst>
                <a:ext uri="{FF2B5EF4-FFF2-40B4-BE49-F238E27FC236}">
                  <a16:creationId xmlns:a16="http://schemas.microsoft.com/office/drawing/2014/main" id="{38FA9981-E39E-2244-E72E-E1899B48C859}"/>
                </a:ext>
              </a:extLst>
            </p:cNvPr>
            <p:cNvSpPr txBox="1"/>
            <p:nvPr/>
          </p:nvSpPr>
          <p:spPr>
            <a:xfrm>
              <a:off x="6458870"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 line chart showing the relationship between…</a:t>
              </a:r>
            </a:p>
          </p:txBody>
        </p:sp>
        <p:sp>
          <p:nvSpPr>
            <p:cNvPr id="15" name="TextBox 14">
              <a:extLst>
                <a:ext uri="{FF2B5EF4-FFF2-40B4-BE49-F238E27FC236}">
                  <a16:creationId xmlns:a16="http://schemas.microsoft.com/office/drawing/2014/main" id="{4DD8F1E5-4C03-B74B-B82A-BD77FF1F2A18}"/>
                </a:ext>
              </a:extLst>
            </p:cNvPr>
            <p:cNvSpPr txBox="1"/>
            <p:nvPr/>
          </p:nvSpPr>
          <p:spPr>
            <a:xfrm>
              <a:off x="6552684" y="595520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Track changes over time</a:t>
              </a:r>
            </a:p>
          </p:txBody>
        </p:sp>
        <p:sp>
          <p:nvSpPr>
            <p:cNvPr id="16" name="TextBox 15">
              <a:hlinkClick r:id="rId8"/>
              <a:extLst>
                <a:ext uri="{FF2B5EF4-FFF2-40B4-BE49-F238E27FC236}">
                  <a16:creationId xmlns:a16="http://schemas.microsoft.com/office/drawing/2014/main" id="{A2F6575F-CBE2-0CE2-8708-4AF6CF8FB034}"/>
                </a:ext>
              </a:extLst>
            </p:cNvPr>
            <p:cNvSpPr txBox="1"/>
            <p:nvPr/>
          </p:nvSpPr>
          <p:spPr>
            <a:xfrm>
              <a:off x="6458870" y="31247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Suggest a few email subjects for the following email: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body</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17" name="TextBox 16">
              <a:extLst>
                <a:ext uri="{FF2B5EF4-FFF2-40B4-BE49-F238E27FC236}">
                  <a16:creationId xmlns:a16="http://schemas.microsoft.com/office/drawing/2014/main" id="{4DFAC12B-7FD9-0938-9A56-846148F95274}"/>
                </a:ext>
              </a:extLst>
            </p:cNvPr>
            <p:cNvSpPr txBox="1"/>
            <p:nvPr/>
          </p:nvSpPr>
          <p:spPr>
            <a:xfrm>
              <a:off x="6552684" y="29052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it stand out</a:t>
              </a:r>
            </a:p>
          </p:txBody>
        </p:sp>
        <p:sp>
          <p:nvSpPr>
            <p:cNvPr id="18" name="TextBox 17">
              <a:hlinkClick r:id="rId9"/>
              <a:extLst>
                <a:ext uri="{FF2B5EF4-FFF2-40B4-BE49-F238E27FC236}">
                  <a16:creationId xmlns:a16="http://schemas.microsoft.com/office/drawing/2014/main" id="{9CAE2F25-11DE-B3E2-45A1-FA87AC6F2888}"/>
                </a:ext>
              </a:extLst>
            </p:cNvPr>
            <p:cNvSpPr txBox="1"/>
            <p:nvPr/>
          </p:nvSpPr>
          <p:spPr>
            <a:xfrm>
              <a:off x="6458870" y="38915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List ideas for a fun remote team building event</a:t>
              </a:r>
              <a:endPar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endParaRPr>
            </a:p>
          </p:txBody>
        </p:sp>
        <p:sp>
          <p:nvSpPr>
            <p:cNvPr id="19" name="TextBox 18">
              <a:extLst>
                <a:ext uri="{FF2B5EF4-FFF2-40B4-BE49-F238E27FC236}">
                  <a16:creationId xmlns:a16="http://schemas.microsoft.com/office/drawing/2014/main" id="{CC127C2D-14CF-6FEF-758F-A5A815928DD3}"/>
                </a:ext>
              </a:extLst>
            </p:cNvPr>
            <p:cNvSpPr txBox="1"/>
            <p:nvPr/>
          </p:nvSpPr>
          <p:spPr>
            <a:xfrm>
              <a:off x="6552684" y="36720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Generate ideas</a:t>
              </a:r>
            </a:p>
          </p:txBody>
        </p:sp>
      </p:grpSp>
      <p:sp>
        <p:nvSpPr>
          <p:cNvPr id="20" name="Rounded Rectangle 5">
            <a:extLst>
              <a:ext uri="{FF2B5EF4-FFF2-40B4-BE49-F238E27FC236}">
                <a16:creationId xmlns:a16="http://schemas.microsoft.com/office/drawing/2014/main" id="{212C548B-1A60-BD17-5870-22A6382FB4D4}"/>
              </a:ext>
              <a:ext uri="{C183D7F6-B498-43B3-948B-1728B52AA6E4}">
                <adec:decorative xmlns:adec="http://schemas.microsoft.com/office/drawing/2017/decorative" val="1"/>
              </a:ext>
            </a:extLst>
          </p:cNvPr>
          <p:cNvSpPr/>
          <p:nvPr/>
        </p:nvSpPr>
        <p:spPr>
          <a:xfrm>
            <a:off x="6210760" y="1246122"/>
            <a:ext cx="5739940" cy="5474538"/>
          </a:xfrm>
          <a:prstGeom prst="roundRect">
            <a:avLst>
              <a:gd name="adj" fmla="val 2364"/>
            </a:avLst>
          </a:prstGeom>
          <a:solidFill>
            <a:srgbClr val="FFFFFF">
              <a:alpha val="7411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1" name="Group 20">
            <a:extLst>
              <a:ext uri="{FF2B5EF4-FFF2-40B4-BE49-F238E27FC236}">
                <a16:creationId xmlns:a16="http://schemas.microsoft.com/office/drawing/2014/main" id="{9DF623C9-068C-F6EA-8987-FB9DE3B60BF0}"/>
              </a:ext>
              <a:ext uri="{C183D7F6-B498-43B3-948B-1728B52AA6E4}">
                <adec:decorative xmlns:adec="http://schemas.microsoft.com/office/drawing/2017/decorative" val="1"/>
              </a:ext>
            </a:extLst>
          </p:cNvPr>
          <p:cNvGrpSpPr/>
          <p:nvPr/>
        </p:nvGrpSpPr>
        <p:grpSpPr>
          <a:xfrm>
            <a:off x="6355374" y="1434681"/>
            <a:ext cx="5457574" cy="5179472"/>
            <a:chOff x="6355374" y="1434681"/>
            <a:chExt cx="5457574" cy="5179472"/>
          </a:xfrm>
        </p:grpSpPr>
        <p:sp>
          <p:nvSpPr>
            <p:cNvPr id="22" name="TextBox 21">
              <a:hlinkClick r:id="rId10"/>
              <a:extLst>
                <a:ext uri="{FF2B5EF4-FFF2-40B4-BE49-F238E27FC236}">
                  <a16:creationId xmlns:a16="http://schemas.microsoft.com/office/drawing/2014/main" id="{C5770DAA-76EA-D696-182E-7577E855871A}"/>
                </a:ext>
              </a:extLst>
            </p:cNvPr>
            <p:cNvSpPr txBox="1"/>
            <p:nvPr/>
          </p:nvSpPr>
          <p:spPr>
            <a:xfrm>
              <a:off x="6375392" y="3180479"/>
              <a:ext cx="5392390" cy="50448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Write a compelling intro paragraph for this speech &lt;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838750C6-68B6-3A3D-3B8D-470167EECB18}"/>
                </a:ext>
              </a:extLst>
            </p:cNvPr>
            <p:cNvSpPr txBox="1"/>
            <p:nvPr/>
          </p:nvSpPr>
          <p:spPr>
            <a:xfrm>
              <a:off x="6469206" y="2961023"/>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Draft an introduction</a:t>
              </a:r>
            </a:p>
          </p:txBody>
        </p:sp>
        <p:sp>
          <p:nvSpPr>
            <p:cNvPr id="24" name="TextBox 23">
              <a:hlinkClick r:id="rId11"/>
              <a:extLst>
                <a:ext uri="{FF2B5EF4-FFF2-40B4-BE49-F238E27FC236}">
                  <a16:creationId xmlns:a16="http://schemas.microsoft.com/office/drawing/2014/main" id="{FF93A85F-B295-F44C-088D-4CD7F3DD7D71}"/>
                </a:ext>
              </a:extLst>
            </p:cNvPr>
            <p:cNvSpPr txBox="1"/>
            <p:nvPr/>
          </p:nvSpPr>
          <p:spPr>
            <a:xfrm>
              <a:off x="6355374" y="2418217"/>
              <a:ext cx="5392390"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an FAQ based on this file &lt;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p>
          </p:txBody>
        </p:sp>
        <p:sp>
          <p:nvSpPr>
            <p:cNvPr id="25" name="TextBox 24">
              <a:extLst>
                <a:ext uri="{FF2B5EF4-FFF2-40B4-BE49-F238E27FC236}">
                  <a16:creationId xmlns:a16="http://schemas.microsoft.com/office/drawing/2014/main" id="{BDE96A1B-4C3F-96A9-709E-939E691CBA94}"/>
                </a:ext>
              </a:extLst>
            </p:cNvPr>
            <p:cNvSpPr txBox="1"/>
            <p:nvPr/>
          </p:nvSpPr>
          <p:spPr>
            <a:xfrm>
              <a:off x="6449188" y="219876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Jump-start a draft</a:t>
              </a:r>
            </a:p>
          </p:txBody>
        </p:sp>
        <p:sp>
          <p:nvSpPr>
            <p:cNvPr id="26" name="TextBox 25">
              <a:extLst>
                <a:ext uri="{FF2B5EF4-FFF2-40B4-BE49-F238E27FC236}">
                  <a16:creationId xmlns:a16="http://schemas.microsoft.com/office/drawing/2014/main" id="{2DF0D1D3-82A9-0F2D-1AA5-A0694957B388}"/>
                </a:ext>
              </a:extLst>
            </p:cNvPr>
            <p:cNvSpPr txBox="1"/>
            <p:nvPr/>
          </p:nvSpPr>
          <p:spPr>
            <a:xfrm>
              <a:off x="6399871" y="5462439"/>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Draft an exciting email … using</a:t>
              </a:r>
              <a:r>
                <a:rPr kumimoji="0" lang="en-US" sz="11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 </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files</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&gt;</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27" name="TextBox 26">
              <a:extLst>
                <a:ext uri="{FF2B5EF4-FFF2-40B4-BE49-F238E27FC236}">
                  <a16:creationId xmlns:a16="http://schemas.microsoft.com/office/drawing/2014/main" id="{F7DADD37-CB85-DA43-D39F-A929434662F2}"/>
                </a:ext>
              </a:extLst>
            </p:cNvPr>
            <p:cNvSpPr txBox="1"/>
            <p:nvPr/>
          </p:nvSpPr>
          <p:spPr>
            <a:xfrm>
              <a:off x="6493685" y="5242983"/>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Rally the team</a:t>
              </a:r>
            </a:p>
          </p:txBody>
        </p:sp>
        <p:sp>
          <p:nvSpPr>
            <p:cNvPr id="28" name="TextBox 27">
              <a:hlinkClick r:id="rId12"/>
              <a:extLst>
                <a:ext uri="{FF2B5EF4-FFF2-40B4-BE49-F238E27FC236}">
                  <a16:creationId xmlns:a16="http://schemas.microsoft.com/office/drawing/2014/main" id="{52A5AB6C-E7CE-4970-2102-530D295E1EDE}"/>
                </a:ext>
              </a:extLst>
            </p:cNvPr>
            <p:cNvSpPr txBox="1"/>
            <p:nvPr/>
          </p:nvSpPr>
          <p:spPr>
            <a:xfrm>
              <a:off x="6375392" y="4718667"/>
              <a:ext cx="5392390" cy="485196"/>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Provide a convincing counterargument to the following: [</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paste content</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9" name="TextBox 28">
              <a:extLst>
                <a:ext uri="{FF2B5EF4-FFF2-40B4-BE49-F238E27FC236}">
                  <a16:creationId xmlns:a16="http://schemas.microsoft.com/office/drawing/2014/main" id="{999AA465-5FB8-D542-092B-9B59A10F2CD0}"/>
                </a:ext>
              </a:extLst>
            </p:cNvPr>
            <p:cNvSpPr txBox="1"/>
            <p:nvPr/>
          </p:nvSpPr>
          <p:spPr>
            <a:xfrm>
              <a:off x="6469206" y="449921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Disagree gracefully</a:t>
              </a:r>
            </a:p>
          </p:txBody>
        </p:sp>
        <p:sp>
          <p:nvSpPr>
            <p:cNvPr id="30" name="TextBox 29">
              <a:hlinkClick r:id="rId13"/>
              <a:extLst>
                <a:ext uri="{FF2B5EF4-FFF2-40B4-BE49-F238E27FC236}">
                  <a16:creationId xmlns:a16="http://schemas.microsoft.com/office/drawing/2014/main" id="{0F7436DD-7406-E4D0-1571-3562ADBB197E}"/>
                </a:ext>
              </a:extLst>
            </p:cNvPr>
            <p:cNvSpPr txBox="1"/>
            <p:nvPr/>
          </p:nvSpPr>
          <p:spPr>
            <a:xfrm>
              <a:off x="6375392" y="6240542"/>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Draft a business plan based on [</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idea</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1" name="TextBox 30">
              <a:extLst>
                <a:ext uri="{FF2B5EF4-FFF2-40B4-BE49-F238E27FC236}">
                  <a16:creationId xmlns:a16="http://schemas.microsoft.com/office/drawing/2014/main" id="{CD51D2A0-A369-EDC7-73E2-00F2D538B01F}"/>
                </a:ext>
              </a:extLst>
            </p:cNvPr>
            <p:cNvSpPr txBox="1"/>
            <p:nvPr/>
          </p:nvSpPr>
          <p:spPr>
            <a:xfrm>
              <a:off x="6469206" y="6021086"/>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Get started on a plan</a:t>
              </a:r>
            </a:p>
          </p:txBody>
        </p:sp>
        <p:sp>
          <p:nvSpPr>
            <p:cNvPr id="32" name="TextBox 31">
              <a:hlinkClick r:id="rId14"/>
              <a:extLst>
                <a:ext uri="{FF2B5EF4-FFF2-40B4-BE49-F238E27FC236}">
                  <a16:creationId xmlns:a16="http://schemas.microsoft.com/office/drawing/2014/main" id="{0CEB5E8E-8CE9-CA08-EBE1-6E0F5B759A76}"/>
                </a:ext>
              </a:extLst>
            </p:cNvPr>
            <p:cNvSpPr txBox="1"/>
            <p:nvPr/>
          </p:nvSpPr>
          <p:spPr>
            <a:xfrm>
              <a:off x="6375392" y="3954595"/>
              <a:ext cx="5392390"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Improve my writing in: </a:t>
              </a:r>
              <a:r>
                <a:rPr kumimoji="0" lang="en-US" sz="1400" b="0" i="0" u="none" strike="noStrike" kern="1200" cap="none" spc="0" normalizeH="0" baseline="0" noProof="0">
                  <a:ln>
                    <a:noFill/>
                  </a:ln>
                  <a:solidFill>
                    <a:srgbClr val="000000"/>
                  </a:solidFill>
                  <a:effectLst/>
                  <a:uLnTx/>
                  <a:uFillTx/>
                  <a:latin typeface="Segoe UI Semibold"/>
                  <a:ea typeface="+mn-ea"/>
                  <a:cs typeface="+mn-cs"/>
                </a:rPr>
                <a:t>&lt;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3" name="TextBox 32">
              <a:extLst>
                <a:ext uri="{FF2B5EF4-FFF2-40B4-BE49-F238E27FC236}">
                  <a16:creationId xmlns:a16="http://schemas.microsoft.com/office/drawing/2014/main" id="{01397275-1D64-623E-3787-97CD2CBE9402}"/>
                </a:ext>
              </a:extLst>
            </p:cNvPr>
            <p:cNvSpPr txBox="1"/>
            <p:nvPr/>
          </p:nvSpPr>
          <p:spPr>
            <a:xfrm>
              <a:off x="6469206" y="3735139"/>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it better</a:t>
              </a:r>
            </a:p>
          </p:txBody>
        </p:sp>
        <p:sp>
          <p:nvSpPr>
            <p:cNvPr id="34" name="TextBox 33">
              <a:extLst>
                <a:ext uri="{FF2B5EF4-FFF2-40B4-BE49-F238E27FC236}">
                  <a16:creationId xmlns:a16="http://schemas.microsoft.com/office/drawing/2014/main" id="{150BC1E5-15C7-10FF-E502-6BAE8FC98B77}"/>
                </a:ext>
              </a:extLst>
            </p:cNvPr>
            <p:cNvSpPr txBox="1"/>
            <p:nvPr/>
          </p:nvSpPr>
          <p:spPr>
            <a:xfrm>
              <a:off x="6375392" y="1654137"/>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Suggest ways to break the ice with my new colleague.</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5" name="TextBox 34">
              <a:extLst>
                <a:ext uri="{FF2B5EF4-FFF2-40B4-BE49-F238E27FC236}">
                  <a16:creationId xmlns:a16="http://schemas.microsoft.com/office/drawing/2014/main" id="{9C77B085-F838-01B3-B9CE-2C8F977CD2EB}"/>
                </a:ext>
              </a:extLst>
            </p:cNvPr>
            <p:cNvSpPr txBox="1"/>
            <p:nvPr/>
          </p:nvSpPr>
          <p:spPr>
            <a:xfrm>
              <a:off x="6469206" y="143468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Start a conversation</a:t>
              </a:r>
            </a:p>
          </p:txBody>
        </p:sp>
      </p:grpSp>
    </p:spTree>
    <p:extLst>
      <p:ext uri="{BB962C8B-B14F-4D97-AF65-F5344CB8AC3E}">
        <p14:creationId xmlns:p14="http://schemas.microsoft.com/office/powerpoint/2010/main" val="332283082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67635-66EF-6C4D-D705-72A45195DDA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FED8AD-6462-248F-8B96-ACC73EC8BBDE}"/>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32">
            <a:extLst>
              <a:ext uri="{FF2B5EF4-FFF2-40B4-BE49-F238E27FC236}">
                <a16:creationId xmlns:a16="http://schemas.microsoft.com/office/drawing/2014/main" id="{2BEC6E5E-6E2F-7086-6C55-400CA5FB17F0}"/>
              </a:ext>
            </a:extLst>
          </p:cNvPr>
          <p:cNvSpPr txBox="1">
            <a:spLocks/>
          </p:cNvSpPr>
          <p:nvPr/>
        </p:nvSpPr>
        <p:spPr>
          <a:xfrm>
            <a:off x="4679504" y="1595776"/>
            <a:ext cx="5987357"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50" normalizeH="0" baseline="0" noProof="0">
                <a:ln w="3175">
                  <a:noFill/>
                </a:ln>
                <a:solidFill>
                  <a:srgbClr val="091F2C"/>
                </a:solidFill>
                <a:effectLst/>
                <a:uLnTx/>
                <a:uFillTx/>
                <a:latin typeface="Segoe UI Semibold"/>
                <a:cs typeface="Segoe UI Semibold"/>
              </a:rPr>
              <a:t>Congratulations!</a:t>
            </a:r>
          </a:p>
        </p:txBody>
      </p:sp>
      <p:cxnSp>
        <p:nvCxnSpPr>
          <p:cNvPr id="5" name="Straight Connector 4">
            <a:extLst>
              <a:ext uri="{FF2B5EF4-FFF2-40B4-BE49-F238E27FC236}">
                <a16:creationId xmlns:a16="http://schemas.microsoft.com/office/drawing/2014/main" id="{63F204EB-E352-8A75-845C-DF4659B450B6}"/>
              </a:ext>
              <a:ext uri="{C183D7F6-B498-43B3-948B-1728B52AA6E4}">
                <adec:decorative xmlns:adec="http://schemas.microsoft.com/office/drawing/2017/decorative" val="1"/>
              </a:ext>
            </a:extLst>
          </p:cNvPr>
          <p:cNvCxnSpPr>
            <a:cxnSpLocks/>
          </p:cNvCxnSpPr>
          <p:nvPr/>
        </p:nvCxnSpPr>
        <p:spPr>
          <a:xfrm>
            <a:off x="4128703" y="2328441"/>
            <a:ext cx="0" cy="3096999"/>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Box 5">
            <a:extLst>
              <a:ext uri="{FF2B5EF4-FFF2-40B4-BE49-F238E27FC236}">
                <a16:creationId xmlns:a16="http://schemas.microsoft.com/office/drawing/2014/main" id="{CAE938D9-241C-DF40-2BCF-208F04082DDE}"/>
              </a:ext>
            </a:extLst>
          </p:cNvPr>
          <p:cNvSpPr txBox="1"/>
          <p:nvPr/>
        </p:nvSpPr>
        <p:spPr>
          <a:xfrm>
            <a:off x="4787056" y="2709471"/>
            <a:ext cx="6304887" cy="196977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a:gradFill>
                  <a:gsLst>
                    <a:gs pos="2917">
                      <a:srgbClr val="091F2C"/>
                    </a:gs>
                    <a:gs pos="30000">
                      <a:srgbClr val="091F2C"/>
                    </a:gs>
                  </a:gsLst>
                  <a:lin ang="5400000" scaled="0"/>
                </a:gradFill>
                <a:latin typeface="Segoe Sans Display Semibold"/>
              </a:rPr>
              <a:t>W</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Semibold"/>
                <a:ea typeface="+mn-ea"/>
                <a:cs typeface="+mn-cs"/>
              </a:rPr>
              <a:t>e want you to grow your skills in AI. We encourage you to keep exploring Copilot Chat with the resources below:</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Semibold"/>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Check out the </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hlinkClick r:id="rId3"/>
              </a:rPr>
              <a:t>Copilot Prompt Gallery website </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for more learning videos and prompt examples.</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Join the </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hlinkClick r:id="rId4"/>
              </a:rPr>
              <a:t>Microsoft 365 Copilot Community on LinkedIn </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to get more Copilot Chat tips and product updates and engage with other users.</a:t>
            </a:r>
          </a:p>
        </p:txBody>
      </p:sp>
      <p:pic>
        <p:nvPicPr>
          <p:cNvPr id="7" name="Picture 6">
            <a:extLst>
              <a:ext uri="{FF2B5EF4-FFF2-40B4-BE49-F238E27FC236}">
                <a16:creationId xmlns:a16="http://schemas.microsoft.com/office/drawing/2014/main" id="{624B2C68-904D-DC68-6E35-ED3D8DFDA73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b="46910"/>
          <a:stretch/>
        </p:blipFill>
        <p:spPr>
          <a:xfrm>
            <a:off x="1586011" y="3025387"/>
            <a:ext cx="1807253" cy="745990"/>
          </a:xfrm>
          <a:prstGeom prst="rect">
            <a:avLst/>
          </a:prstGeom>
        </p:spPr>
      </p:pic>
      <p:sp>
        <p:nvSpPr>
          <p:cNvPr id="8" name="Title 7">
            <a:extLst>
              <a:ext uri="{FF2B5EF4-FFF2-40B4-BE49-F238E27FC236}">
                <a16:creationId xmlns:a16="http://schemas.microsoft.com/office/drawing/2014/main" id="{DC75D4A5-9E57-5BEB-802E-CEE11632CAF5}"/>
              </a:ext>
              <a:ext uri="{C183D7F6-B498-43B3-948B-1728B52AA6E4}">
                <adec:decorative xmlns:adec="http://schemas.microsoft.com/office/drawing/2017/decorative" val="1"/>
              </a:ext>
            </a:extLst>
          </p:cNvPr>
          <p:cNvSpPr txBox="1">
            <a:spLocks noGrp="1"/>
          </p:cNvSpPr>
          <p:nvPr>
            <p:ph type="title" idx="4294967295"/>
          </p:nvPr>
        </p:nvSpPr>
        <p:spPr>
          <a:xfrm>
            <a:off x="1100055" y="3698005"/>
            <a:ext cx="2779163"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Semibold"/>
                <a:ea typeface="+mn-ea"/>
                <a:cs typeface="+mn-cs"/>
              </a:rPr>
              <a:t>Microsoft 365 Copilot Chat</a:t>
            </a:r>
          </a:p>
        </p:txBody>
      </p:sp>
    </p:spTree>
    <p:extLst>
      <p:ext uri="{BB962C8B-B14F-4D97-AF65-F5344CB8AC3E}">
        <p14:creationId xmlns:p14="http://schemas.microsoft.com/office/powerpoint/2010/main" val="264139135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85394-7EB9-5843-3ADC-13AC2DB0E3CB}"/>
              </a:ext>
            </a:extLst>
          </p:cNvPr>
          <p:cNvSpPr>
            <a:spLocks noGrp="1"/>
          </p:cNvSpPr>
          <p:nvPr>
            <p:ph type="title"/>
          </p:nvPr>
        </p:nvSpPr>
        <p:spPr/>
        <p:txBody>
          <a:bodyPr/>
          <a:lstStyle/>
          <a:p>
            <a:r>
              <a:rPr lang="en-US"/>
              <a:t>Additional resources</a:t>
            </a:r>
          </a:p>
        </p:txBody>
      </p:sp>
    </p:spTree>
    <p:extLst>
      <p:ext uri="{BB962C8B-B14F-4D97-AF65-F5344CB8AC3E}">
        <p14:creationId xmlns:p14="http://schemas.microsoft.com/office/powerpoint/2010/main" val="197828872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99563-5438-F958-3CEE-A322E286B5E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939A9C1-9103-3941-9A8E-BE6532CD9044}"/>
              </a:ext>
              <a:ext uri="{C183D7F6-B498-43B3-948B-1728B52AA6E4}">
                <adec:decorative xmlns:adec="http://schemas.microsoft.com/office/drawing/2017/decorative" val="1"/>
              </a:ext>
            </a:extLst>
          </p:cNvPr>
          <p:cNvSpPr/>
          <p:nvPr/>
        </p:nvSpPr>
        <p:spPr bwMode="auto">
          <a:xfrm>
            <a:off x="552669"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BCFADA9E-4F7F-6505-3499-CAAB456F944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Copilot Chat replaces Microsoft Copilot (new UI)</a:t>
            </a:r>
          </a:p>
        </p:txBody>
      </p:sp>
      <p:sp>
        <p:nvSpPr>
          <p:cNvPr id="5" name="Rectangle 4">
            <a:extLst>
              <a:ext uri="{FF2B5EF4-FFF2-40B4-BE49-F238E27FC236}">
                <a16:creationId xmlns:a16="http://schemas.microsoft.com/office/drawing/2014/main" id="{1D659983-77D3-1BE2-03F7-6F0CA4B282D5}"/>
              </a:ext>
            </a:extLst>
          </p:cNvPr>
          <p:cNvSpPr/>
          <p:nvPr/>
        </p:nvSpPr>
        <p:spPr>
          <a:xfrm>
            <a:off x="1" y="-642282"/>
            <a:ext cx="12192000" cy="47736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ysClr val="windowText" lastClr="000000"/>
                </a:solidFill>
                <a:effectLst/>
                <a:uLnTx/>
                <a:uFillTx/>
                <a:latin typeface="Aptos" panose="02110004020202020204"/>
                <a:ea typeface="+mn-ea"/>
                <a:cs typeface="+mn-cs"/>
              </a:rPr>
              <a:t>Admin note: </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rPr>
              <a:t>Include slide for users who are familiar with Microsoft Copilot with Enterprise Data Protection.</a:t>
            </a:r>
          </a:p>
        </p:txBody>
      </p:sp>
      <p:sp>
        <p:nvSpPr>
          <p:cNvPr id="4" name="TextBox 3">
            <a:extLst>
              <a:ext uri="{FF2B5EF4-FFF2-40B4-BE49-F238E27FC236}">
                <a16:creationId xmlns:a16="http://schemas.microsoft.com/office/drawing/2014/main" id="{E5EF9728-2ED7-54A6-461E-C2F025EE4B4C}"/>
              </a:ext>
            </a:extLst>
          </p:cNvPr>
          <p:cNvSpPr txBox="1"/>
          <p:nvPr/>
        </p:nvSpPr>
        <p:spPr>
          <a:xfrm>
            <a:off x="892470" y="2020859"/>
            <a:ext cx="5203530" cy="246221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Copilot Chat offers the chat experience you’re familiar with along with some added features like using and creating agents</a:t>
            </a:r>
            <a:r>
              <a:rPr kumimoji="0" lang="en-US" sz="1600" b="0" i="0" u="none" strike="noStrike" kern="1200" cap="none" spc="0" normalizeH="0" baseline="30000" noProof="0">
                <a:ln>
                  <a:noFill/>
                </a:ln>
                <a:solidFill>
                  <a:srgbClr val="091F2C"/>
                </a:solidFill>
                <a:effectLst/>
                <a:uLnTx/>
                <a:uFillTx/>
                <a:latin typeface="Segoe Sans Display"/>
                <a:ea typeface="+mn-ea"/>
                <a:cs typeface="+mn-cs"/>
              </a:rPr>
              <a:t>1</a:t>
            </a:r>
            <a:r>
              <a:rPr lang="en-US" sz="1600">
                <a:solidFill>
                  <a:srgbClr val="091F2C"/>
                </a:solidFill>
                <a:latin typeface="Segoe Sans Display"/>
              </a:rPr>
              <a:t> to connect Copilot Chat to your shared organization data</a:t>
            </a:r>
            <a:r>
              <a:rPr lang="en-US" sz="1600" baseline="30000">
                <a:solidFill>
                  <a:srgbClr val="091F2C"/>
                </a:solidFill>
                <a:latin typeface="Segoe Sans Display"/>
              </a:rPr>
              <a:t>2</a:t>
            </a:r>
            <a:r>
              <a:rPr lang="en-US" sz="1600">
                <a:solidFill>
                  <a:srgbClr val="091F2C"/>
                </a:solidFill>
                <a:latin typeface="Segoe Sans Display"/>
              </a:rPr>
              <a:t>. </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600">
                <a:solidFill>
                  <a:srgbClr val="091F2C"/>
                </a:solidFill>
                <a:latin typeface="Segoe Sans Display"/>
              </a:rPr>
              <a:t>Other changes:</a:t>
            </a:r>
          </a:p>
          <a:p>
            <a:pPr marL="285750" marR="0" lvl="0" indent="-285750" algn="l" defTabSz="914367"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Access the Copilot Chat web app from the new URL: </a:t>
            </a:r>
            <a:r>
              <a:rPr kumimoji="0" lang="en-US" sz="1600" b="0" i="0" u="none" strike="noStrike" kern="1200" cap="none" spc="0" normalizeH="0" baseline="0" noProof="0">
                <a:ln>
                  <a:noFill/>
                </a:ln>
                <a:solidFill>
                  <a:srgbClr val="091F2C"/>
                </a:solidFill>
                <a:effectLst/>
                <a:uLnTx/>
                <a:uFillTx/>
                <a:latin typeface="Segoe Sans Display"/>
                <a:hlinkClick r:id="rId3"/>
              </a:rPr>
              <a:t>M365Copil</a:t>
            </a:r>
            <a:r>
              <a:rPr lang="en-US" sz="1600">
                <a:solidFill>
                  <a:srgbClr val="091F2C"/>
                </a:solidFill>
                <a:latin typeface="Segoe Sans Display"/>
                <a:hlinkClick r:id="rId3"/>
              </a:rPr>
              <a:t>ot.com</a:t>
            </a:r>
            <a:endParaRPr lang="en-US" sz="1600">
              <a:solidFill>
                <a:srgbClr val="091F2C"/>
              </a:solidFill>
              <a:latin typeface="Segoe Sans Display"/>
            </a:endParaRPr>
          </a:p>
          <a:p>
            <a:pPr marL="285750" marR="0" lvl="0" indent="-285750" algn="l" defTabSz="914367"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The </a:t>
            </a:r>
            <a:r>
              <a:rPr lang="en-US" sz="1600">
                <a:solidFill>
                  <a:srgbClr val="091F2C"/>
                </a:solidFill>
                <a:latin typeface="Segoe Sans Display"/>
              </a:rPr>
              <a:t>app icon has changed from the purple and blue icon to the rainbow icon with a “M365” tag.</a:t>
            </a:r>
            <a:r>
              <a:rPr kumimoji="0" lang="en-US" sz="1600" b="0" i="0" u="none" strike="noStrike" kern="1200" cap="none" spc="0" normalizeH="0" baseline="0" noProof="0">
                <a:ln>
                  <a:noFill/>
                </a:ln>
                <a:solidFill>
                  <a:srgbClr val="091F2C"/>
                </a:solidFill>
                <a:effectLst/>
                <a:uLnTx/>
                <a:uFillTx/>
                <a:latin typeface="Segoe Sans Display"/>
                <a:ea typeface="+mn-ea"/>
                <a:cs typeface="+mn-cs"/>
              </a:rPr>
              <a:t>  </a:t>
            </a:r>
          </a:p>
        </p:txBody>
      </p:sp>
      <p:sp>
        <p:nvSpPr>
          <p:cNvPr id="8" name="TextBox 7">
            <a:extLst>
              <a:ext uri="{FF2B5EF4-FFF2-40B4-BE49-F238E27FC236}">
                <a16:creationId xmlns:a16="http://schemas.microsoft.com/office/drawing/2014/main" id="{8C2C1C71-CC9D-8B22-CDE4-E3E32E1ED3D7}"/>
              </a:ext>
            </a:extLst>
          </p:cNvPr>
          <p:cNvSpPr txBox="1"/>
          <p:nvPr/>
        </p:nvSpPr>
        <p:spPr>
          <a:xfrm>
            <a:off x="552669" y="6397150"/>
            <a:ext cx="11242661" cy="338554"/>
          </a:xfrm>
          <a:prstGeom prst="rect">
            <a:avLst/>
          </a:prstGeom>
          <a:noFill/>
        </p:spPr>
        <p:txBody>
          <a:bodyPr wrap="square" lIns="0" tIns="0" rIns="0" bIns="0" rtlCol="0">
            <a:spAutoFit/>
          </a:bodyPr>
          <a:lstStyle/>
          <a:p>
            <a:r>
              <a:rPr lang="en-US" sz="1100" baseline="30000"/>
              <a:t>1</a:t>
            </a:r>
            <a:r>
              <a:rPr lang="en-US" sz="1100"/>
              <a:t>Agent creation is only available if your organization admin has enabled this capability.</a:t>
            </a:r>
          </a:p>
          <a:p>
            <a:r>
              <a:rPr lang="en-US" sz="1100" baseline="30000"/>
              <a:t>2</a:t>
            </a:r>
            <a:r>
              <a:rPr lang="en-US" sz="1100"/>
              <a:t>Shared data includes SharePoint files and data from your organization’s Microsoft Graph connectors. </a:t>
            </a:r>
            <a:r>
              <a:rPr lang="en-US" sz="1100">
                <a:hlinkClick r:id="rId4"/>
              </a:rPr>
              <a:t>Learn more about Microsoft Graph connectors</a:t>
            </a:r>
            <a:r>
              <a:rPr lang="en-US" sz="1100"/>
              <a:t>.</a:t>
            </a:r>
            <a:endParaRPr lang="en-US" sz="1100" baseline="30000"/>
          </a:p>
        </p:txBody>
      </p:sp>
      <p:pic>
        <p:nvPicPr>
          <p:cNvPr id="3080" name="Picture 8">
            <a:extLst>
              <a:ext uri="{FF2B5EF4-FFF2-40B4-BE49-F238E27FC236}">
                <a16:creationId xmlns:a16="http://schemas.microsoft.com/office/drawing/2014/main" id="{9D3952E6-7FD3-FE9A-E0FE-ACA89DE2E71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7163" y="4582086"/>
            <a:ext cx="369887" cy="39650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99E2A01-6907-158A-4098-2736BF3E302B}"/>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5000" y="4595395"/>
            <a:ext cx="369887" cy="369887"/>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DEDC04C0-620E-7211-4E8B-0906C969D795}"/>
              </a:ext>
              <a:ext uri="{C183D7F6-B498-43B3-948B-1728B52AA6E4}">
                <adec:decorative xmlns:adec="http://schemas.microsoft.com/office/drawing/2017/decorative" val="1"/>
              </a:ext>
            </a:extLst>
          </p:cNvPr>
          <p:cNvSpPr/>
          <p:nvPr/>
        </p:nvSpPr>
        <p:spPr bwMode="auto">
          <a:xfrm>
            <a:off x="3237060" y="4732838"/>
            <a:ext cx="257175" cy="100458"/>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155F738B-BC8A-068F-2D3C-48EF2F6F0B23}"/>
              </a:ext>
            </a:extLst>
          </p:cNvPr>
          <p:cNvPicPr>
            <a:picLocks noChangeAspect="1"/>
          </p:cNvPicPr>
          <p:nvPr/>
        </p:nvPicPr>
        <p:blipFill>
          <a:blip r:embed="rId7"/>
          <a:stretch>
            <a:fillRect/>
          </a:stretch>
        </p:blipFill>
        <p:spPr>
          <a:xfrm>
            <a:off x="6256765" y="1980896"/>
            <a:ext cx="5381105" cy="3363190"/>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sp>
        <p:nvSpPr>
          <p:cNvPr id="7" name="Rectangle 6">
            <a:extLst>
              <a:ext uri="{FF2B5EF4-FFF2-40B4-BE49-F238E27FC236}">
                <a16:creationId xmlns:a16="http://schemas.microsoft.com/office/drawing/2014/main" id="{4B59B22E-78B6-0F5C-2EBE-B028FD4C3822}"/>
              </a:ext>
            </a:extLst>
          </p:cNvPr>
          <p:cNvSpPr/>
          <p:nvPr/>
        </p:nvSpPr>
        <p:spPr bwMode="auto">
          <a:xfrm>
            <a:off x="6340023" y="2453039"/>
            <a:ext cx="687001" cy="434248"/>
          </a:xfrm>
          <a:prstGeom prst="rect">
            <a:avLst/>
          </a:prstGeom>
          <a:noFill/>
          <a:ln w="28575">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10943267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0704-A8C9-FF9C-3CF0-279EBF5C780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7085FA-FCE6-37E1-8D91-841F7E81BC21}"/>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1BB5AA7A-A92D-01C8-1C61-D459F8E7E9A6}"/>
              </a:ext>
            </a:extLst>
          </p:cNvPr>
          <p:cNvSpPr txBox="1">
            <a:spLocks noGrp="1"/>
          </p:cNvSpPr>
          <p:nvPr>
            <p:ph type="title" idx="4294967295"/>
          </p:nvPr>
        </p:nvSpPr>
        <p:spPr>
          <a:xfrm>
            <a:off x="584303" y="533706"/>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Did you know you could do more with Microsoft 365 Copilot?</a:t>
            </a:r>
          </a:p>
        </p:txBody>
      </p:sp>
      <p:sp>
        <p:nvSpPr>
          <p:cNvPr id="6" name="TextBox 5">
            <a:extLst>
              <a:ext uri="{FF2B5EF4-FFF2-40B4-BE49-F238E27FC236}">
                <a16:creationId xmlns:a16="http://schemas.microsoft.com/office/drawing/2014/main" id="{1A32C48D-A85D-B96F-9813-70270B0426A9}"/>
              </a:ext>
            </a:extLst>
          </p:cNvPr>
          <p:cNvSpPr txBox="1"/>
          <p:nvPr/>
        </p:nvSpPr>
        <p:spPr>
          <a:xfrm>
            <a:off x="770456" y="1938942"/>
            <a:ext cx="5250966" cy="2462213"/>
          </a:xfrm>
          <a:prstGeom prst="rect">
            <a:avLst/>
          </a:prstGeom>
          <a:noFill/>
        </p:spPr>
        <p:txBody>
          <a:bodyPr wrap="square" lIns="0" tIns="0" rIns="0" bIns="0" rtlCol="0">
            <a:spAutoFit/>
          </a:bodyPr>
          <a:lstStyle/>
          <a:p>
            <a:pPr algn="l"/>
            <a:r>
              <a:rPr lang="en-US" sz="1600">
                <a:latin typeface="+mj-lt"/>
              </a:rPr>
              <a:t>Microsoft 365 Copilot is more than just Copilot Chat</a:t>
            </a:r>
            <a:r>
              <a:rPr lang="en-US" sz="1600"/>
              <a:t>. </a:t>
            </a:r>
          </a:p>
          <a:p>
            <a:pPr algn="l"/>
            <a:r>
              <a:rPr lang="en-US" sz="1600"/>
              <a:t>With a full Microsoft 365 Copilot license, you’ll have access to additional Copilot capabilities in the Microsoft 365 apps you use regularly, like:</a:t>
            </a:r>
          </a:p>
          <a:p>
            <a:pPr algn="l"/>
            <a:endParaRPr lang="en-US" sz="1600"/>
          </a:p>
          <a:p>
            <a:pPr marL="342900" indent="-342900" algn="l">
              <a:buFontTx/>
              <a:buChar char="-"/>
            </a:pPr>
            <a:r>
              <a:rPr lang="en-US" sz="1600"/>
              <a:t>Recapping a meeting in Teams</a:t>
            </a:r>
          </a:p>
          <a:p>
            <a:pPr marL="342900" indent="-342900" algn="l">
              <a:buFontTx/>
              <a:buChar char="-"/>
            </a:pPr>
            <a:r>
              <a:rPr lang="en-US" sz="1600"/>
              <a:t>Revising an email in Outlook</a:t>
            </a:r>
          </a:p>
          <a:p>
            <a:pPr marL="342900" indent="-342900" algn="l">
              <a:buFontTx/>
              <a:buChar char="-"/>
            </a:pPr>
            <a:r>
              <a:rPr lang="en-US" sz="1600"/>
              <a:t>Revising a document in Word</a:t>
            </a:r>
          </a:p>
          <a:p>
            <a:pPr marL="342900" indent="-342900" algn="l">
              <a:buFontTx/>
              <a:buChar char="-"/>
            </a:pPr>
            <a:r>
              <a:rPr lang="en-US" sz="1600"/>
              <a:t>Creating a PowerPoint presentation from an outline</a:t>
            </a:r>
          </a:p>
          <a:p>
            <a:pPr marL="342900" indent="-342900" algn="l">
              <a:buFontTx/>
              <a:buChar char="-"/>
            </a:pPr>
            <a:r>
              <a:rPr lang="en-US" sz="1600"/>
              <a:t>Formatting Excel spreadsheets</a:t>
            </a:r>
          </a:p>
        </p:txBody>
      </p:sp>
      <p:pic>
        <p:nvPicPr>
          <p:cNvPr id="5" name="Picture 4" descr="GIF of the Copilot meeting recap capability in a Teams meeting">
            <a:extLst>
              <a:ext uri="{FF2B5EF4-FFF2-40B4-BE49-F238E27FC236}">
                <a16:creationId xmlns:a16="http://schemas.microsoft.com/office/drawing/2014/main" id="{24A76649-F926-0C47-2B75-379C3476D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82" y="2217907"/>
            <a:ext cx="4894094" cy="2752928"/>
          </a:xfrm>
          <a:prstGeom prst="rect">
            <a:avLst/>
          </a:prstGeom>
        </p:spPr>
      </p:pic>
    </p:spTree>
    <p:extLst>
      <p:ext uri="{BB962C8B-B14F-4D97-AF65-F5344CB8AC3E}">
        <p14:creationId xmlns:p14="http://schemas.microsoft.com/office/powerpoint/2010/main" val="243437905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6B54-C8B9-BF20-BFCF-7824E2EA3B43}"/>
              </a:ext>
            </a:extLst>
          </p:cNvPr>
          <p:cNvSpPr>
            <a:spLocks noGrp="1"/>
          </p:cNvSpPr>
          <p:nvPr>
            <p:ph type="title" idx="4294967295"/>
          </p:nvPr>
        </p:nvSpPr>
        <p:spPr>
          <a:xfrm>
            <a:off x="0" y="365125"/>
            <a:ext cx="10515600" cy="1325563"/>
          </a:xfrm>
        </p:spPr>
        <p:txBody>
          <a:bodyPr/>
          <a:lstStyle/>
          <a:p>
            <a:r>
              <a:rPr lang="en-US"/>
              <a:t>Microsoft 365 Copilot Chat Sales agent</a:t>
            </a:r>
          </a:p>
        </p:txBody>
      </p:sp>
      <p:pic>
        <p:nvPicPr>
          <p:cNvPr id="4" name="1178-Scenario2 Finalweb-compressed" descr="Video demoing the sales agent in Copilot Chat.">
            <a:hlinkClick r:id="" action="ppaction://media"/>
            <a:extLst>
              <a:ext uri="{FF2B5EF4-FFF2-40B4-BE49-F238E27FC236}">
                <a16:creationId xmlns:a16="http://schemas.microsoft.com/office/drawing/2014/main" id="{19B6FEE8-6248-4727-97CB-05419147E7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2296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76C13-EEEB-AD69-A0E2-E3E6AD867D39}"/>
              </a:ext>
            </a:extLst>
          </p:cNvPr>
          <p:cNvSpPr>
            <a:spLocks noGrp="1"/>
          </p:cNvSpPr>
          <p:nvPr>
            <p:ph type="title"/>
          </p:nvPr>
        </p:nvSpPr>
        <p:spPr>
          <a:xfrm>
            <a:off x="585216" y="2537210"/>
            <a:ext cx="4928616" cy="997196"/>
          </a:xfrm>
        </p:spPr>
        <p:txBody>
          <a:bodyPr/>
          <a:lstStyle/>
          <a:p>
            <a:r>
              <a:rPr lang="en-US"/>
              <a:t>What is Copilot Chat?</a:t>
            </a:r>
          </a:p>
        </p:txBody>
      </p:sp>
    </p:spTree>
    <p:extLst>
      <p:ext uri="{BB962C8B-B14F-4D97-AF65-F5344CB8AC3E}">
        <p14:creationId xmlns:p14="http://schemas.microsoft.com/office/powerpoint/2010/main" val="295518642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A548D-D4E8-9319-33D8-F9A365A4C848}"/>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Microsoft 365 Copilot Chat – Customer service agent</a:t>
            </a:r>
          </a:p>
        </p:txBody>
      </p:sp>
      <p:pic>
        <p:nvPicPr>
          <p:cNvPr id="3" name="1178 Scenario3 Finalweb-compressed" descr="Video demoing the customer service agent in Copilot Chat.">
            <a:hlinkClick r:id="" action="ppaction://media"/>
            <a:extLst>
              <a:ext uri="{FF2B5EF4-FFF2-40B4-BE49-F238E27FC236}">
                <a16:creationId xmlns:a16="http://schemas.microsoft.com/office/drawing/2014/main" id="{6F177497-21E0-8DF1-7AD5-B70405A4C4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9607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4E9AA-A2BD-5C60-2269-F1038C3A029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3652F7C-4531-2D21-4A0F-24CE5D699500}"/>
              </a:ext>
              <a:ext uri="{C183D7F6-B498-43B3-948B-1728B52AA6E4}">
                <adec:decorative xmlns:adec="http://schemas.microsoft.com/office/drawing/2017/decorative" val="1"/>
              </a:ext>
            </a:extLst>
          </p:cNvPr>
          <p:cNvSpPr/>
          <p:nvPr/>
        </p:nvSpPr>
        <p:spPr bwMode="auto">
          <a:xfrm>
            <a:off x="447527" y="1438296"/>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itle 1">
            <a:extLst>
              <a:ext uri="{FF2B5EF4-FFF2-40B4-BE49-F238E27FC236}">
                <a16:creationId xmlns:a16="http://schemas.microsoft.com/office/drawing/2014/main" id="{E0A62367-AC84-A5D4-B8CA-A4A26E5C8450}"/>
              </a:ext>
            </a:extLst>
          </p:cNvPr>
          <p:cNvSpPr txBox="1">
            <a:spLocks noGrp="1"/>
          </p:cNvSpPr>
          <p:nvPr>
            <p:ph type="title" idx="4294967295"/>
          </p:nvPr>
        </p:nvSpPr>
        <p:spPr>
          <a:xfrm>
            <a:off x="588263" y="457200"/>
            <a:ext cx="11018520"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If Edge sidebar cannot “read” an open PDF or webpage, you may need to change your settings</a:t>
            </a:r>
          </a:p>
        </p:txBody>
      </p:sp>
      <p:sp>
        <p:nvSpPr>
          <p:cNvPr id="16" name="TextBox 15">
            <a:extLst>
              <a:ext uri="{FF2B5EF4-FFF2-40B4-BE49-F238E27FC236}">
                <a16:creationId xmlns:a16="http://schemas.microsoft.com/office/drawing/2014/main" id="{AB08AD8D-6C43-1BDE-499D-7D27D2E47EA1}"/>
              </a:ext>
            </a:extLst>
          </p:cNvPr>
          <p:cNvSpPr txBox="1"/>
          <p:nvPr/>
        </p:nvSpPr>
        <p:spPr>
          <a:xfrm>
            <a:off x="533012" y="1648533"/>
            <a:ext cx="11040127" cy="338554"/>
          </a:xfrm>
          <a:prstGeom prst="rect">
            <a:avLst/>
          </a:prstGeom>
          <a:noFill/>
        </p:spPr>
        <p:txBody>
          <a:bodyPr wrap="square" lIns="91440" tIns="45720" rIns="91440" bIns="4572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
                <a:ea typeface="+mn-ea"/>
                <a:cs typeface="+mn-cs"/>
              </a:rPr>
              <a:t>Follow these steps to enable Copilot Chat to “read” the open PDF or webpage </a:t>
            </a:r>
          </a:p>
        </p:txBody>
      </p:sp>
      <p:sp>
        <p:nvSpPr>
          <p:cNvPr id="3" name="Oval 2">
            <a:extLst>
              <a:ext uri="{FF2B5EF4-FFF2-40B4-BE49-F238E27FC236}">
                <a16:creationId xmlns:a16="http://schemas.microsoft.com/office/drawing/2014/main" id="{1B30E5C5-A4AF-D538-DD3B-9EF1D62D9267}"/>
              </a:ext>
              <a:ext uri="{C183D7F6-B498-43B3-948B-1728B52AA6E4}">
                <adec:decorative xmlns:adec="http://schemas.microsoft.com/office/drawing/2017/decorative" val="1"/>
              </a:ext>
            </a:extLst>
          </p:cNvPr>
          <p:cNvSpPr>
            <a:spLocks noChangeAspect="1"/>
          </p:cNvSpPr>
          <p:nvPr/>
        </p:nvSpPr>
        <p:spPr>
          <a:xfrm>
            <a:off x="886776" y="2359143"/>
            <a:ext cx="235652" cy="235528"/>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4" name="TextBox 3">
            <a:extLst>
              <a:ext uri="{FF2B5EF4-FFF2-40B4-BE49-F238E27FC236}">
                <a16:creationId xmlns:a16="http://schemas.microsoft.com/office/drawing/2014/main" id="{4279B1C3-ABF1-4BCC-C988-77F9724270FD}"/>
              </a:ext>
            </a:extLst>
          </p:cNvPr>
          <p:cNvSpPr txBox="1"/>
          <p:nvPr/>
        </p:nvSpPr>
        <p:spPr>
          <a:xfrm>
            <a:off x="1221118" y="2403790"/>
            <a:ext cx="4388286"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First, select the gear icon at the bottom right of the Edge sidebar</a:t>
            </a:r>
          </a:p>
        </p:txBody>
      </p:sp>
      <p:pic>
        <p:nvPicPr>
          <p:cNvPr id="18" name="Picture 17">
            <a:extLst>
              <a:ext uri="{FF2B5EF4-FFF2-40B4-BE49-F238E27FC236}">
                <a16:creationId xmlns:a16="http://schemas.microsoft.com/office/drawing/2014/main" id="{C0FD2CA9-F7BE-EE74-10A7-64296E5DDE98}"/>
              </a:ext>
              <a:ext uri="{C183D7F6-B498-43B3-948B-1728B52AA6E4}">
                <adec:decorative xmlns:adec="http://schemas.microsoft.com/office/drawing/2017/decorative" val="1"/>
              </a:ext>
            </a:extLst>
          </p:cNvPr>
          <p:cNvPicPr>
            <a:picLocks noChangeAspect="1"/>
          </p:cNvPicPr>
          <p:nvPr/>
        </p:nvPicPr>
        <p:blipFill rotWithShape="1">
          <a:blip r:embed="rId3"/>
          <a:srcRect t="1074"/>
          <a:stretch/>
        </p:blipFill>
        <p:spPr>
          <a:xfrm>
            <a:off x="1228085" y="2714497"/>
            <a:ext cx="3930952" cy="1255349"/>
          </a:xfrm>
          <a:prstGeom prst="rect">
            <a:avLst/>
          </a:prstGeom>
          <a:ln>
            <a:noFill/>
          </a:ln>
          <a:effectLst>
            <a:outerShdw blurRad="190500" algn="tl" rotWithShape="0">
              <a:srgbClr val="000000">
                <a:alpha val="70000"/>
              </a:srgbClr>
            </a:outerShdw>
          </a:effectLst>
        </p:spPr>
      </p:pic>
      <p:sp>
        <p:nvSpPr>
          <p:cNvPr id="6" name="Oval 5">
            <a:extLst>
              <a:ext uri="{FF2B5EF4-FFF2-40B4-BE49-F238E27FC236}">
                <a16:creationId xmlns:a16="http://schemas.microsoft.com/office/drawing/2014/main" id="{8D860330-5974-D74C-CD35-9DC29672CE9C}"/>
              </a:ext>
              <a:ext uri="{C183D7F6-B498-43B3-948B-1728B52AA6E4}">
                <adec:decorative xmlns:adec="http://schemas.microsoft.com/office/drawing/2017/decorative" val="1"/>
              </a:ext>
            </a:extLst>
          </p:cNvPr>
          <p:cNvSpPr>
            <a:spLocks noChangeAspect="1"/>
          </p:cNvSpPr>
          <p:nvPr/>
        </p:nvSpPr>
        <p:spPr>
          <a:xfrm>
            <a:off x="886776" y="4289753"/>
            <a:ext cx="235528" cy="235404"/>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2</a:t>
            </a:r>
          </a:p>
        </p:txBody>
      </p:sp>
      <p:sp>
        <p:nvSpPr>
          <p:cNvPr id="19" name="Rectangle: Rounded Corners 18" descr="Screenshot showing the gear icon in the Edge sidebar">
            <a:extLst>
              <a:ext uri="{FF2B5EF4-FFF2-40B4-BE49-F238E27FC236}">
                <a16:creationId xmlns:a16="http://schemas.microsoft.com/office/drawing/2014/main" id="{E6F27B61-9046-4395-EBD6-AB99C00F5C57}"/>
              </a:ext>
            </a:extLst>
          </p:cNvPr>
          <p:cNvSpPr/>
          <p:nvPr/>
        </p:nvSpPr>
        <p:spPr bwMode="auto">
          <a:xfrm>
            <a:off x="1221117" y="2714496"/>
            <a:ext cx="3937920" cy="1248890"/>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mn-ea"/>
              <a:cs typeface="Segoe UI" pitchFamily="34" charset="0"/>
            </a:endParaRPr>
          </a:p>
        </p:txBody>
      </p:sp>
      <p:sp>
        <p:nvSpPr>
          <p:cNvPr id="7" name="TextBox 6">
            <a:extLst>
              <a:ext uri="{FF2B5EF4-FFF2-40B4-BE49-F238E27FC236}">
                <a16:creationId xmlns:a16="http://schemas.microsoft.com/office/drawing/2014/main" id="{7545E3D0-E1B8-A091-74B8-89FBD1F5B1AB}"/>
              </a:ext>
            </a:extLst>
          </p:cNvPr>
          <p:cNvSpPr txBox="1"/>
          <p:nvPr/>
        </p:nvSpPr>
        <p:spPr>
          <a:xfrm>
            <a:off x="1221117" y="4311731"/>
            <a:ext cx="3302246"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Select “Copilot” within the list of apps</a:t>
            </a:r>
          </a:p>
        </p:txBody>
      </p:sp>
      <p:sp>
        <p:nvSpPr>
          <p:cNvPr id="9" name="Oval 8">
            <a:extLst>
              <a:ext uri="{FF2B5EF4-FFF2-40B4-BE49-F238E27FC236}">
                <a16:creationId xmlns:a16="http://schemas.microsoft.com/office/drawing/2014/main" id="{93BB02E6-13F2-7C5A-B788-865655D9DF49}"/>
              </a:ext>
              <a:ext uri="{C183D7F6-B498-43B3-948B-1728B52AA6E4}">
                <adec:decorative xmlns:adec="http://schemas.microsoft.com/office/drawing/2017/decorative" val="1"/>
              </a:ext>
            </a:extLst>
          </p:cNvPr>
          <p:cNvSpPr>
            <a:spLocks noChangeAspect="1"/>
          </p:cNvSpPr>
          <p:nvPr/>
        </p:nvSpPr>
        <p:spPr>
          <a:xfrm>
            <a:off x="5817549" y="2359267"/>
            <a:ext cx="235528" cy="235404"/>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3</a:t>
            </a:r>
          </a:p>
        </p:txBody>
      </p:sp>
      <p:pic>
        <p:nvPicPr>
          <p:cNvPr id="12" name="Picture 11">
            <a:extLst>
              <a:ext uri="{FF2B5EF4-FFF2-40B4-BE49-F238E27FC236}">
                <a16:creationId xmlns:a16="http://schemas.microsoft.com/office/drawing/2014/main" id="{7BA1CFCD-89C7-15D9-3482-8EE6670493D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70069" y="2726211"/>
            <a:ext cx="4848233" cy="2943000"/>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8F07922B-F8F4-C24F-A181-C849CA70EA8D}"/>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221119" y="4627863"/>
            <a:ext cx="3883095" cy="1423738"/>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C66A83BD-B710-CF0F-7259-D607F7E92A73}"/>
              </a:ext>
              <a:ext uri="{C183D7F6-B498-43B3-948B-1728B52AA6E4}">
                <adec:decorative xmlns:adec="http://schemas.microsoft.com/office/drawing/2017/decorative" val="1"/>
              </a:ext>
            </a:extLst>
          </p:cNvPr>
          <p:cNvPicPr>
            <a:picLocks noChangeAspect="1"/>
          </p:cNvPicPr>
          <p:nvPr/>
        </p:nvPicPr>
        <p:blipFill rotWithShape="1">
          <a:blip r:embed="rId6"/>
          <a:srcRect l="93508" t="84810"/>
          <a:stretch/>
        </p:blipFill>
        <p:spPr>
          <a:xfrm>
            <a:off x="4804699" y="3579920"/>
            <a:ext cx="328090" cy="359676"/>
          </a:xfrm>
          <a:prstGeom prst="rect">
            <a:avLst/>
          </a:prstGeom>
          <a:ln>
            <a:noFill/>
          </a:ln>
          <a:effectLst>
            <a:outerShdw blurRad="190500" algn="tl" rotWithShape="0">
              <a:srgbClr val="000000">
                <a:alpha val="70000"/>
              </a:srgbClr>
            </a:outerShdw>
          </a:effectLst>
        </p:spPr>
      </p:pic>
      <p:grpSp>
        <p:nvGrpSpPr>
          <p:cNvPr id="22" name="Group 21" descr="Screenshot showing the Copilot icon in the settings page in Edge.">
            <a:extLst>
              <a:ext uri="{FF2B5EF4-FFF2-40B4-BE49-F238E27FC236}">
                <a16:creationId xmlns:a16="http://schemas.microsoft.com/office/drawing/2014/main" id="{8200EA94-4072-46B7-1F0B-EE7FA42469D1}"/>
              </a:ext>
            </a:extLst>
          </p:cNvPr>
          <p:cNvGrpSpPr/>
          <p:nvPr/>
        </p:nvGrpSpPr>
        <p:grpSpPr>
          <a:xfrm>
            <a:off x="1223169" y="4625779"/>
            <a:ext cx="3883096" cy="1430282"/>
            <a:chOff x="1223169" y="4625779"/>
            <a:chExt cx="3883096" cy="1430282"/>
          </a:xfrm>
        </p:grpSpPr>
        <p:sp>
          <p:nvSpPr>
            <p:cNvPr id="15" name="Rectangle: Rounded Corners 14">
              <a:extLst>
                <a:ext uri="{FF2B5EF4-FFF2-40B4-BE49-F238E27FC236}">
                  <a16:creationId xmlns:a16="http://schemas.microsoft.com/office/drawing/2014/main" id="{FA595EFE-F223-616A-DBEE-856627A75CAC}"/>
                </a:ext>
              </a:extLst>
            </p:cNvPr>
            <p:cNvSpPr/>
            <p:nvPr/>
          </p:nvSpPr>
          <p:spPr bwMode="auto">
            <a:xfrm>
              <a:off x="1223169" y="4625779"/>
              <a:ext cx="3883096" cy="1430282"/>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mn-ea"/>
                <a:cs typeface="Segoe UI" pitchFamily="34" charset="0"/>
              </a:endParaRPr>
            </a:p>
          </p:txBody>
        </p:sp>
        <p:pic>
          <p:nvPicPr>
            <p:cNvPr id="21" name="Picture 20">
              <a:extLst>
                <a:ext uri="{FF2B5EF4-FFF2-40B4-BE49-F238E27FC236}">
                  <a16:creationId xmlns:a16="http://schemas.microsoft.com/office/drawing/2014/main" id="{82B28CF8-9D68-7633-16A4-E3FFEAC73A97}"/>
                </a:ext>
              </a:extLst>
            </p:cNvPr>
            <p:cNvPicPr>
              <a:picLocks noChangeAspect="1"/>
            </p:cNvPicPr>
            <p:nvPr/>
          </p:nvPicPr>
          <p:blipFill>
            <a:blip r:embed="rId7"/>
            <a:stretch>
              <a:fillRect/>
            </a:stretch>
          </p:blipFill>
          <p:spPr>
            <a:xfrm>
              <a:off x="2309225" y="5496931"/>
              <a:ext cx="2626629" cy="245826"/>
            </a:xfrm>
            <a:prstGeom prst="rect">
              <a:avLst/>
            </a:prstGeom>
            <a:ln>
              <a:noFill/>
            </a:ln>
            <a:effectLst>
              <a:outerShdw blurRad="190500" algn="tl" rotWithShape="0">
                <a:srgbClr val="000000">
                  <a:alpha val="70000"/>
                </a:srgbClr>
              </a:outerShdw>
            </a:effectLst>
          </p:spPr>
        </p:pic>
      </p:grpSp>
      <p:sp>
        <p:nvSpPr>
          <p:cNvPr id="10" name="TextBox 9">
            <a:extLst>
              <a:ext uri="{FF2B5EF4-FFF2-40B4-BE49-F238E27FC236}">
                <a16:creationId xmlns:a16="http://schemas.microsoft.com/office/drawing/2014/main" id="{18422FF1-8192-9F27-7D7E-FB5E64E66304}"/>
              </a:ext>
            </a:extLst>
          </p:cNvPr>
          <p:cNvSpPr txBox="1"/>
          <p:nvPr/>
        </p:nvSpPr>
        <p:spPr>
          <a:xfrm>
            <a:off x="6170070" y="2384633"/>
            <a:ext cx="5135156"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Enable the “Allow access to any webpage or PDF” setting switch (see below)</a:t>
            </a:r>
          </a:p>
        </p:txBody>
      </p:sp>
      <p:grpSp>
        <p:nvGrpSpPr>
          <p:cNvPr id="23" name="Group 22" descr="Screenshot showing the toggle to allow access to any webpage or PDF in the Edge settings.">
            <a:extLst>
              <a:ext uri="{FF2B5EF4-FFF2-40B4-BE49-F238E27FC236}">
                <a16:creationId xmlns:a16="http://schemas.microsoft.com/office/drawing/2014/main" id="{2E77436A-6ECE-8EBB-9F7F-1B5940D4B2DF}"/>
              </a:ext>
            </a:extLst>
          </p:cNvPr>
          <p:cNvGrpSpPr/>
          <p:nvPr/>
        </p:nvGrpSpPr>
        <p:grpSpPr>
          <a:xfrm>
            <a:off x="6170069" y="2726212"/>
            <a:ext cx="5148566" cy="2942999"/>
            <a:chOff x="6170069" y="2726212"/>
            <a:chExt cx="5148566" cy="2942999"/>
          </a:xfrm>
        </p:grpSpPr>
        <p:sp>
          <p:nvSpPr>
            <p:cNvPr id="13" name="Rectangle: Rounded Corners 12">
              <a:extLst>
                <a:ext uri="{FF2B5EF4-FFF2-40B4-BE49-F238E27FC236}">
                  <a16:creationId xmlns:a16="http://schemas.microsoft.com/office/drawing/2014/main" id="{5AF1CC12-AFA9-1095-C0CB-CACF14E75AEE}"/>
                </a:ext>
              </a:extLst>
            </p:cNvPr>
            <p:cNvSpPr/>
            <p:nvPr/>
          </p:nvSpPr>
          <p:spPr bwMode="auto">
            <a:xfrm>
              <a:off x="6170069" y="2726212"/>
              <a:ext cx="4848233" cy="2942999"/>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mn-ea"/>
                <a:cs typeface="Segoe UI" pitchFamily="34" charset="0"/>
              </a:endParaRPr>
            </a:p>
          </p:txBody>
        </p:sp>
        <p:pic>
          <p:nvPicPr>
            <p:cNvPr id="14" name="Picture 13">
              <a:extLst>
                <a:ext uri="{FF2B5EF4-FFF2-40B4-BE49-F238E27FC236}">
                  <a16:creationId xmlns:a16="http://schemas.microsoft.com/office/drawing/2014/main" id="{D023BB13-C853-9A1B-C42B-25F6354646DA}"/>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452755" y="4577111"/>
              <a:ext cx="4865880" cy="383019"/>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09649923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BF842-6CB2-9BA2-F352-55D6E87FD36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657D23-D811-FC0F-F1B8-AE7B264BA9B7}"/>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4713CABA-D78B-B777-9E74-9DA9B72E870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FAQ</a:t>
            </a:r>
          </a:p>
        </p:txBody>
      </p:sp>
      <p:sp>
        <p:nvSpPr>
          <p:cNvPr id="5" name="TextBox 4">
            <a:extLst>
              <a:ext uri="{FF2B5EF4-FFF2-40B4-BE49-F238E27FC236}">
                <a16:creationId xmlns:a16="http://schemas.microsoft.com/office/drawing/2014/main" id="{42409A24-6CCB-33EA-1DD2-7BDD7EE0916C}"/>
              </a:ext>
            </a:extLst>
          </p:cNvPr>
          <p:cNvSpPr txBox="1"/>
          <p:nvPr/>
        </p:nvSpPr>
        <p:spPr>
          <a:xfrm>
            <a:off x="1053829" y="1661016"/>
            <a:ext cx="10346988" cy="4053546"/>
          </a:xfrm>
          <a:prstGeom prst="rect">
            <a:avLst/>
          </a:prstGeom>
          <a:noFill/>
        </p:spPr>
        <p:txBody>
          <a:bodyPr wrap="square" lIns="0" tIns="0" rIns="0" bIns="0" rtlCol="0" anchor="t">
            <a:spAutoFit/>
          </a:bodyPr>
          <a:lstStyle/>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Why is data protection important when using AI chat tools at work?</a:t>
            </a: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Company data and intellectual property are crucial to our competitive advantage. The problem with using generative AI without enterprise data protection is that prompts or content you generate can be exposed to the public as part of another answer. That’s where Copilot Chat comes in: it’s protected with enterprise data protection, so what you put in and get out is not used to train the underlying AI model. Our company data stays safe. </a:t>
            </a:r>
          </a:p>
          <a:p>
            <a:pPr marL="0" marR="0" lvl="0" indent="0" algn="l" defTabSz="914367"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endParaRP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How do I know I’m using Copilot Chat with Enterprise </a:t>
            </a:r>
            <a:r>
              <a:rPr lang="en-US" sz="1400">
                <a:solidFill>
                  <a:srgbClr val="091F2C"/>
                </a:solidFill>
                <a:latin typeface="Segoe Sans Display Semibold"/>
                <a:cs typeface="Segoe UI"/>
              </a:rPr>
              <a:t>D</a:t>
            </a:r>
            <a:r>
              <a:rPr kumimoji="0" lang="en-US" sz="1400" b="0" i="0" u="none" strike="noStrike" kern="1200" cap="none" spc="0" normalizeH="0" baseline="0" noProof="0" err="1">
                <a:ln>
                  <a:noFill/>
                </a:ln>
                <a:solidFill>
                  <a:srgbClr val="091F2C"/>
                </a:solidFill>
                <a:effectLst/>
                <a:uLnTx/>
                <a:uFillTx/>
                <a:latin typeface="Segoe Sans Display Semibold"/>
                <a:ea typeface="+mn-ea"/>
                <a:cs typeface="Segoe UI"/>
              </a:rPr>
              <a:t>ata</a:t>
            </a: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 </a:t>
            </a:r>
            <a:r>
              <a:rPr lang="en-US" sz="1400">
                <a:solidFill>
                  <a:srgbClr val="091F2C"/>
                </a:solidFill>
                <a:latin typeface="Segoe Sans Display Semibold"/>
                <a:cs typeface="Segoe UI"/>
              </a:rPr>
              <a:t>P</a:t>
            </a:r>
            <a:r>
              <a:rPr kumimoji="0" lang="en-US" sz="1400" b="0" i="0" u="none" strike="noStrike" kern="1200" cap="none" spc="0" normalizeH="0" baseline="0" noProof="0" err="1">
                <a:ln>
                  <a:noFill/>
                </a:ln>
                <a:solidFill>
                  <a:srgbClr val="091F2C"/>
                </a:solidFill>
                <a:effectLst/>
                <a:uLnTx/>
                <a:uFillTx/>
                <a:latin typeface="Segoe Sans Display Semibold"/>
                <a:ea typeface="+mn-ea"/>
                <a:cs typeface="Segoe UI"/>
              </a:rPr>
              <a:t>rotection</a:t>
            </a: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a:t>
            </a:r>
          </a:p>
          <a:p>
            <a:pPr marL="0" marR="0" lvl="0" indent="0" algn="l" defTabSz="914367" rtl="0" eaLnBrk="1" fontAlgn="auto" latinLnBrk="0" hangingPunct="1">
              <a:lnSpc>
                <a:spcPct val="144578"/>
              </a:lnSpc>
              <a:spcBef>
                <a:spcPts val="0"/>
              </a:spcBef>
              <a:spcAft>
                <a:spcPts val="80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You’ll know you’re using Copilot Chat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with Enterprise </a:t>
            </a:r>
            <a:r>
              <a:rPr lang="en-US" sz="1400">
                <a:gradFill>
                  <a:gsLst>
                    <a:gs pos="2917">
                      <a:srgbClr val="000000"/>
                    </a:gs>
                    <a:gs pos="30000">
                      <a:srgbClr val="000000"/>
                    </a:gs>
                  </a:gsLst>
                  <a:lin ang="5400000" scaled="0"/>
                </a:gradFill>
                <a:latin typeface="Segoe UI "/>
                <a:cs typeface="Segoe UI"/>
              </a:rPr>
              <a:t>D</a:t>
            </a:r>
            <a:r>
              <a:rPr kumimoji="0" lang="en-US" sz="1400"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ata</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a:t>
            </a:r>
            <a:r>
              <a:rPr lang="en-US" sz="1400">
                <a:gradFill>
                  <a:gsLst>
                    <a:gs pos="2917">
                      <a:srgbClr val="000000"/>
                    </a:gs>
                    <a:gs pos="30000">
                      <a:srgbClr val="000000"/>
                    </a:gs>
                  </a:gsLst>
                  <a:lin ang="5400000" scaled="0"/>
                </a:gradFill>
                <a:latin typeface="Segoe UI "/>
                <a:cs typeface="Segoe UI"/>
              </a:rPr>
              <a:t>P</a:t>
            </a:r>
            <a:r>
              <a:rPr kumimoji="0" lang="en-US" sz="1400"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rotection</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if you see a green shield icon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next to the “New chat” button.</a:t>
            </a:r>
          </a:p>
          <a:p>
            <a:pPr marL="0" marR="0" lvl="0" indent="0" algn="l" defTabSz="914367" rtl="0" eaLnBrk="1" fontAlgn="auto" latinLnBrk="0" hangingPunct="1">
              <a:lnSpc>
                <a:spcPct val="144578"/>
              </a:lnSpc>
              <a:spcBef>
                <a:spcPts val="0"/>
              </a:spcBef>
              <a:spcAft>
                <a:spcPts val="800"/>
              </a:spcAft>
              <a:buClrTx/>
              <a:buSzTx/>
              <a:buFontTx/>
              <a:buNone/>
              <a:tabLst/>
              <a:defRPr/>
            </a:pPr>
            <a:endParaRPr lang="en-US" sz="1400">
              <a:gradFill>
                <a:gsLst>
                  <a:gs pos="2917">
                    <a:srgbClr val="000000"/>
                  </a:gs>
                  <a:gs pos="30000">
                    <a:srgbClr val="000000"/>
                  </a:gs>
                </a:gsLst>
                <a:lin ang="5400000" scaled="0"/>
              </a:gradFill>
              <a:latin typeface="Segoe Sans Display"/>
              <a:cs typeface="Segoe UI"/>
            </a:endParaRP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Can I trust the answers generated when using AI? </a:t>
            </a: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Copilot Chat aims to base all its responses on reliable sources, but AI can make mistakes, and third-party content on the internet may not always be accurate or reliable.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Copilot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will sometimes misrepresent the information it finds. This is why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Copilot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is transparent and shows the sources of information behind its answers. Always check the sources before making decisions or taking actions based on</a:t>
            </a:r>
            <a:endParaRPr kumimoji="0" lang="en-US" sz="1400" b="0" i="0" u="none" strike="noStrike" kern="100" cap="none" spc="0" normalizeH="0" baseline="0" noProof="0">
              <a:ln>
                <a:noFill/>
              </a:ln>
              <a:solidFill>
                <a:srgbClr val="091F2C"/>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8819134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5B2C2-2751-162B-1C0B-A4A2B0E47D1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264AAC-42EF-198A-B731-BDDE2C5A2678}"/>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8A814EBC-F0BA-DCDA-B81F-19CBDCDAA202}"/>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FAQ Continued</a:t>
            </a:r>
          </a:p>
        </p:txBody>
      </p:sp>
      <p:sp>
        <p:nvSpPr>
          <p:cNvPr id="5" name="TextBox 4">
            <a:extLst>
              <a:ext uri="{FF2B5EF4-FFF2-40B4-BE49-F238E27FC236}">
                <a16:creationId xmlns:a16="http://schemas.microsoft.com/office/drawing/2014/main" id="{CE2B90B2-AE67-0EC8-D3EE-9609EC2F3F31}"/>
              </a:ext>
              <a:ext uri="{C183D7F6-B498-43B3-948B-1728B52AA6E4}">
                <adec:decorative xmlns:adec="http://schemas.microsoft.com/office/drawing/2017/decorative" val="1"/>
              </a:ext>
            </a:extLst>
          </p:cNvPr>
          <p:cNvSpPr txBox="1"/>
          <p:nvPr/>
        </p:nvSpPr>
        <p:spPr>
          <a:xfrm>
            <a:off x="868818" y="4022345"/>
            <a:ext cx="10449490" cy="22397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endParaRPr>
          </a:p>
        </p:txBody>
      </p:sp>
      <p:sp>
        <p:nvSpPr>
          <p:cNvPr id="7" name="TextBox 6">
            <a:extLst>
              <a:ext uri="{FF2B5EF4-FFF2-40B4-BE49-F238E27FC236}">
                <a16:creationId xmlns:a16="http://schemas.microsoft.com/office/drawing/2014/main" id="{035E502E-D2C6-245B-CC2C-6F2105FFA158}"/>
              </a:ext>
            </a:extLst>
          </p:cNvPr>
          <p:cNvSpPr txBox="1"/>
          <p:nvPr/>
        </p:nvSpPr>
        <p:spPr>
          <a:xfrm>
            <a:off x="868818" y="1629895"/>
            <a:ext cx="10449490" cy="296677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What can Copilot Chat access when I use it? </a:t>
            </a: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Copilot Chat leverages the latest web information to respond to your prompts. It does not have access to data from your device or your organization's information. You will need to use an agent to access work data. When using Copilot Chat in the Microsoft Edge sidebar, you can grant it permission to view content on your current page to generate summaries. However, Copilot Chat will not access or use other browser data, such as your browser history.</a:t>
            </a:r>
          </a:p>
          <a:p>
            <a:pPr marL="0" marR="0" lvl="0" indent="0" algn="l" defTabSz="914367"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Are there limits for how much I can use Copilot Chat?</a:t>
            </a: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As with other AI tools, there are limits to how many turns (prompts and responses) you can do per chat conversation and per day. If you reach those limits, you will be notified within the experience.</a:t>
            </a:r>
          </a:p>
          <a:p>
            <a:pPr marL="0" marR="0" lvl="0" indent="0" algn="l" defTabSz="914367"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endParaRPr>
          </a:p>
        </p:txBody>
      </p:sp>
    </p:spTree>
    <p:extLst>
      <p:ext uri="{BB962C8B-B14F-4D97-AF65-F5344CB8AC3E}">
        <p14:creationId xmlns:p14="http://schemas.microsoft.com/office/powerpoint/2010/main" val="182729523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F0C34-5D47-8573-DD0B-7F1347AE2174}"/>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51AB05AD-39AB-D07A-C506-644E23C6DBE7}"/>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Title 1">
            <a:extLst>
              <a:ext uri="{FF2B5EF4-FFF2-40B4-BE49-F238E27FC236}">
                <a16:creationId xmlns:a16="http://schemas.microsoft.com/office/drawing/2014/main" id="{41D67851-53C1-1EB3-A4F6-BE3491913BC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Sans Display Semibold"/>
                <a:ea typeface="+mn-ea"/>
                <a:cs typeface="Segoe Sans Display" pitchFamily="2" charset="0"/>
              </a:rPr>
              <a:t>Cutting-edge, secure AI chat tool (new UI)</a:t>
            </a:r>
          </a:p>
        </p:txBody>
      </p:sp>
      <p:sp>
        <p:nvSpPr>
          <p:cNvPr id="22" name="TextBox 21">
            <a:extLst>
              <a:ext uri="{FF2B5EF4-FFF2-40B4-BE49-F238E27FC236}">
                <a16:creationId xmlns:a16="http://schemas.microsoft.com/office/drawing/2014/main" id="{F838124A-13B2-BF25-1F8C-6CADFE37B8F7}"/>
              </a:ext>
            </a:extLst>
          </p:cNvPr>
          <p:cNvSpPr txBox="1"/>
          <p:nvPr/>
        </p:nvSpPr>
        <p:spPr>
          <a:xfrm>
            <a:off x="854697" y="1722568"/>
            <a:ext cx="5564954" cy="4143314"/>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7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Semibold"/>
                <a:ea typeface="+mn-ea"/>
                <a:cs typeface="Segoe UI"/>
              </a:rPr>
              <a:t>Microsoft 365 Copilot Chat is an AI chat tool built specifically for work.</a:t>
            </a:r>
            <a:r>
              <a:rPr kumimoji="0" lang="en-US" sz="1600" b="0" i="0" u="none" strike="noStrike" kern="1200" cap="none" spc="0" normalizeH="0" baseline="0" noProof="0">
                <a:ln>
                  <a:noFill/>
                </a:ln>
                <a:solidFill>
                  <a:srgbClr val="000000"/>
                </a:solidFill>
                <a:effectLst/>
                <a:uLnTx/>
                <a:uFillTx/>
                <a:latin typeface="Segoe Sans Display"/>
                <a:ea typeface="+mn-ea"/>
                <a:cs typeface="Segoe UI"/>
              </a:rPr>
              <a:t> It uses the latest AI models and data from the web to answer your questions, generate content and ideas, and find information. </a:t>
            </a:r>
            <a:r>
              <a:rPr lang="en-US" sz="1600">
                <a:solidFill>
                  <a:srgbClr val="000000"/>
                </a:solidFill>
                <a:latin typeface="Segoe Sans Display"/>
                <a:cs typeface="Segoe UI"/>
              </a:rPr>
              <a:t>It also protects your data so information from your chat conversation does not get exposed to the public.</a:t>
            </a:r>
            <a:endParaRPr kumimoji="0" lang="en-US" sz="1600" b="0" i="0" u="none" strike="noStrike" kern="1200" cap="none" spc="0" normalizeH="0" baseline="0" noProof="0">
              <a:ln>
                <a:noFill/>
              </a:ln>
              <a:solidFill>
                <a:srgbClr val="000000"/>
              </a:solidFill>
              <a:effectLst/>
              <a:uLnTx/>
              <a:uFillTx/>
              <a:latin typeface="Segoe Sans Display"/>
              <a:ea typeface="+mn-ea"/>
              <a:cs typeface="Segoe UI"/>
            </a:endParaRPr>
          </a:p>
          <a:p>
            <a:pPr marL="0" marR="0" lvl="0" indent="0" algn="l" defTabSz="914367" rtl="0" eaLnBrk="1" fontAlgn="auto" latinLnBrk="0" hangingPunct="1">
              <a:lnSpc>
                <a:spcPct val="107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In addition, with Copilot Chat you can:</a:t>
            </a: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Upload files to get responses based on information from your work documents, presentations, etc</a:t>
            </a:r>
            <a:r>
              <a:rPr kumimoji="0" lang="en-US" sz="1600" b="0" i="0" u="none" strike="noStrike" kern="1200" cap="none" spc="0" normalizeH="0" baseline="30000" noProof="0">
                <a:ln>
                  <a:noFill/>
                </a:ln>
                <a:solidFill>
                  <a:srgbClr val="000000"/>
                </a:solidFill>
                <a:effectLst/>
                <a:uLnTx/>
                <a:uFillTx/>
                <a:latin typeface="Segoe Sans Display"/>
                <a:ea typeface="+mn-ea"/>
                <a:cs typeface="Segoe UI"/>
              </a:rPr>
              <a:t>1</a:t>
            </a:r>
            <a:r>
              <a:rPr kumimoji="0" lang="en-US" sz="1600" b="0" i="0" u="none" strike="noStrike" kern="1200" cap="none" spc="0" normalizeH="0" baseline="0" noProof="0">
                <a:ln>
                  <a:noFill/>
                </a:ln>
                <a:solidFill>
                  <a:srgbClr val="000000"/>
                </a:solidFill>
                <a:effectLst/>
                <a:uLnTx/>
                <a:uFillTx/>
                <a:latin typeface="Segoe Sans Display"/>
                <a:ea typeface="+mn-ea"/>
                <a:cs typeface="Segoe UI"/>
              </a:rPr>
              <a:t>.</a:t>
            </a: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Generate images</a:t>
            </a:r>
            <a:r>
              <a:rPr kumimoji="0" lang="en-US" sz="1600" b="0" i="0" u="none" strike="noStrike" kern="1200" cap="none" spc="0" normalizeH="0" baseline="30000" noProof="0">
                <a:ln>
                  <a:noFill/>
                </a:ln>
                <a:solidFill>
                  <a:srgbClr val="000000"/>
                </a:solidFill>
                <a:effectLst/>
                <a:uLnTx/>
                <a:uFillTx/>
                <a:latin typeface="Segoe Sans Display"/>
                <a:ea typeface="+mn-ea"/>
                <a:cs typeface="Segoe UI"/>
              </a:rPr>
              <a:t>1 </a:t>
            </a:r>
            <a:r>
              <a:rPr kumimoji="0" lang="en-US" sz="1600" b="0" i="0" u="none" strike="noStrike" kern="1200" cap="none" spc="0" normalizeH="0" noProof="0">
                <a:ln>
                  <a:noFill/>
                </a:ln>
                <a:solidFill>
                  <a:srgbClr val="000000"/>
                </a:solidFill>
                <a:effectLst/>
                <a:uLnTx/>
                <a:uFillTx/>
                <a:latin typeface="Segoe Sans Display"/>
                <a:ea typeface="+mn-ea"/>
                <a:cs typeface="Segoe UI"/>
              </a:rPr>
              <a:t>and data visualizations</a:t>
            </a:r>
            <a:r>
              <a:rPr kumimoji="0" lang="en-US" sz="1600" b="0" i="0" u="none" strike="noStrike" kern="1200" cap="none" spc="0" normalizeH="0" baseline="0" noProof="0">
                <a:ln>
                  <a:noFill/>
                </a:ln>
                <a:solidFill>
                  <a:srgbClr val="000000"/>
                </a:solidFill>
                <a:effectLst/>
                <a:uLnTx/>
                <a:uFillTx/>
                <a:latin typeface="Segoe Sans Display"/>
                <a:ea typeface="+mn-ea"/>
                <a:cs typeface="Segoe UI"/>
              </a:rPr>
              <a:t>.</a:t>
            </a: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Refine and collaborate on chat responses</a:t>
            </a:r>
            <a:r>
              <a:rPr lang="en-US" sz="1600">
                <a:solidFill>
                  <a:srgbClr val="000000"/>
                </a:solidFill>
                <a:latin typeface="Segoe Sans Display"/>
                <a:cs typeface="Segoe UI"/>
              </a:rPr>
              <a:t> using Pages</a:t>
            </a:r>
            <a:endParaRPr kumimoji="0" lang="en-US" sz="1600" b="0" i="0" u="none" strike="noStrike" kern="1200" cap="none" spc="0" normalizeH="0" baseline="0" noProof="0">
              <a:ln>
                <a:noFill/>
              </a:ln>
              <a:solidFill>
                <a:srgbClr val="000000"/>
              </a:solidFill>
              <a:effectLst/>
              <a:uLnTx/>
              <a:uFillTx/>
              <a:latin typeface="Segoe Sans Display"/>
              <a:ea typeface="+mn-ea"/>
              <a:cs typeface="Segoe UI"/>
            </a:endParaRP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lang="en-US" sz="1600">
                <a:solidFill>
                  <a:srgbClr val="000000"/>
                </a:solidFill>
                <a:latin typeface="Segoe Sans Display"/>
                <a:cs typeface="Segoe UI"/>
              </a:rPr>
              <a:t>Connect Copilot Chat to your organization data like team documents and internal SharePoint sites</a:t>
            </a:r>
            <a:r>
              <a:rPr lang="en-US" sz="1600" baseline="30000">
                <a:solidFill>
                  <a:srgbClr val="000000"/>
                </a:solidFill>
                <a:latin typeface="Segoe Sans Display"/>
                <a:cs typeface="Segoe UI"/>
              </a:rPr>
              <a:t>2</a:t>
            </a:r>
            <a:r>
              <a:rPr lang="en-US" sz="1600">
                <a:solidFill>
                  <a:srgbClr val="000000"/>
                </a:solidFill>
                <a:latin typeface="Segoe Sans Display"/>
                <a:cs typeface="Segoe UI"/>
              </a:rPr>
              <a:t> using agents.</a:t>
            </a:r>
            <a:endParaRPr kumimoji="0" lang="en-US" sz="1600" b="0" i="0" u="none" strike="noStrike" kern="1200" cap="none" spc="0" normalizeH="0" baseline="0" noProof="0">
              <a:ln>
                <a:noFill/>
              </a:ln>
              <a:solidFill>
                <a:srgbClr val="000000"/>
              </a:solidFill>
              <a:effectLst/>
              <a:uLnTx/>
              <a:uFillTx/>
              <a:latin typeface="Segoe Sans Display"/>
              <a:ea typeface="+mn-ea"/>
              <a:cs typeface="Segoe UI"/>
            </a:endParaRPr>
          </a:p>
        </p:txBody>
      </p:sp>
      <p:sp>
        <p:nvSpPr>
          <p:cNvPr id="23" name="TextBox 22">
            <a:extLst>
              <a:ext uri="{FF2B5EF4-FFF2-40B4-BE49-F238E27FC236}">
                <a16:creationId xmlns:a16="http://schemas.microsoft.com/office/drawing/2014/main" id="{14D11F94-1529-40F3-5545-8716F621F73A}"/>
              </a:ext>
            </a:extLst>
          </p:cNvPr>
          <p:cNvSpPr txBox="1"/>
          <p:nvPr/>
        </p:nvSpPr>
        <p:spPr>
          <a:xfrm>
            <a:off x="7049614" y="4775650"/>
            <a:ext cx="3895643" cy="373611"/>
          </a:xfrm>
          <a:prstGeom prst="roundRect">
            <a:avLst>
              <a:gd name="adj" fmla="val 50000"/>
            </a:avLst>
          </a:prstGeom>
          <a:gradFill flip="none" rotWithShape="1">
            <a:gsLst>
              <a:gs pos="3000">
                <a:srgbClr val="0078D4"/>
              </a:gs>
              <a:gs pos="85000">
                <a:srgbClr val="D660FF"/>
              </a:gs>
              <a:gs pos="73000">
                <a:srgbClr val="818EFF"/>
              </a:gs>
              <a:gs pos="97000">
                <a:srgbClr val="FEA874"/>
              </a:gs>
            </a:gsLst>
            <a:lin ang="17400000" scaled="0"/>
            <a:tileRect/>
          </a:gradFill>
          <a:ln w="10795" cap="flat" cmpd="sng" algn="ctr">
            <a:noFill/>
            <a:prstDash val="solid"/>
          </a:ln>
          <a:effectLst/>
        </p:spPr>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Segoe UI Semibold"/>
                <a:ea typeface="+mn-ea"/>
                <a:cs typeface="+mn-cs"/>
              </a:rPr>
              <a:t>Get started by going to </a:t>
            </a:r>
            <a:r>
              <a:rPr kumimoji="0" lang="en-US" sz="1400" b="0" i="0" u="none" strike="noStrike" kern="0" cap="none" spc="0" normalizeH="0" baseline="0" noProof="0">
                <a:ln>
                  <a:noFill/>
                </a:ln>
                <a:solidFill>
                  <a:schemeClr val="bg1"/>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M365Copilot.com</a:t>
            </a:r>
            <a:endParaRPr kumimoji="0" lang="en-US" sz="1400" b="0" i="0" u="none" strike="noStrike" kern="0" cap="none" spc="0" normalizeH="0" baseline="0" noProof="0">
              <a:ln>
                <a:noFill/>
              </a:ln>
              <a:solidFill>
                <a:schemeClr val="bg1"/>
              </a:solidFill>
              <a:effectLst/>
              <a:uLnTx/>
              <a:uFillTx/>
              <a:latin typeface="Segoe UI Semibold"/>
              <a:ea typeface="+mn-ea"/>
              <a:cs typeface="+mn-cs"/>
            </a:endParaRPr>
          </a:p>
        </p:txBody>
      </p:sp>
      <p:sp>
        <p:nvSpPr>
          <p:cNvPr id="3" name="TextBox 2">
            <a:extLst>
              <a:ext uri="{FF2B5EF4-FFF2-40B4-BE49-F238E27FC236}">
                <a16:creationId xmlns:a16="http://schemas.microsoft.com/office/drawing/2014/main" id="{A5A69E15-6FD5-15D1-B1C8-E47C6FE69AC5}"/>
              </a:ext>
            </a:extLst>
          </p:cNvPr>
          <p:cNvSpPr txBox="1"/>
          <p:nvPr/>
        </p:nvSpPr>
        <p:spPr>
          <a:xfrm>
            <a:off x="203126" y="6400800"/>
            <a:ext cx="11780874" cy="338554"/>
          </a:xfrm>
          <a:prstGeom prst="rect">
            <a:avLst/>
          </a:prstGeom>
          <a:noFill/>
        </p:spPr>
        <p:txBody>
          <a:bodyPr wrap="square" lIns="0" tIns="0" rIns="0" bIns="0" rtlCol="0">
            <a:spAutoFit/>
          </a:bodyPr>
          <a:lstStyle/>
          <a:p>
            <a:pPr algn="l"/>
            <a:r>
              <a:rPr lang="en-US" sz="1100" baseline="30000"/>
              <a:t>1</a:t>
            </a:r>
            <a:r>
              <a:rPr lang="en-US" sz="1100"/>
              <a:t>Image generation and file upload limits apply.</a:t>
            </a:r>
          </a:p>
          <a:p>
            <a:pPr algn="l"/>
            <a:r>
              <a:rPr lang="en-US" sz="1100" baseline="30000"/>
              <a:t>2</a:t>
            </a:r>
            <a:r>
              <a:rPr lang="en-US" sz="1100"/>
              <a:t>Connecting Copilot Chat to your organization data is only available if your organization admin has enabled this capability.</a:t>
            </a:r>
            <a:endParaRPr lang="en-US" sz="1100" baseline="30000"/>
          </a:p>
        </p:txBody>
      </p:sp>
      <p:pic>
        <p:nvPicPr>
          <p:cNvPr id="11" name="Picture 10">
            <a:extLst>
              <a:ext uri="{FF2B5EF4-FFF2-40B4-BE49-F238E27FC236}">
                <a16:creationId xmlns:a16="http://schemas.microsoft.com/office/drawing/2014/main" id="{692ACF8A-1E96-5E8D-C7AB-7038F51C1DB2}"/>
              </a:ext>
            </a:extLst>
          </p:cNvPr>
          <p:cNvPicPr>
            <a:picLocks noChangeAspect="1"/>
          </p:cNvPicPr>
          <p:nvPr/>
        </p:nvPicPr>
        <p:blipFill>
          <a:blip r:embed="rId4"/>
          <a:stretch>
            <a:fillRect/>
          </a:stretch>
        </p:blipFill>
        <p:spPr>
          <a:xfrm>
            <a:off x="6776778" y="1838465"/>
            <a:ext cx="4441314" cy="2775821"/>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spTree>
    <p:extLst>
      <p:ext uri="{BB962C8B-B14F-4D97-AF65-F5344CB8AC3E}">
        <p14:creationId xmlns:p14="http://schemas.microsoft.com/office/powerpoint/2010/main" val="19912326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1C430-D69D-016F-251A-A9A4299600B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0E00F3-219E-64E1-261A-BBCFEC7859A6}"/>
              </a:ext>
              <a:ext uri="{C183D7F6-B498-43B3-948B-1728B52AA6E4}">
                <adec:decorative xmlns:adec="http://schemas.microsoft.com/office/drawing/2017/decorative" val="1"/>
              </a:ext>
            </a:extLst>
          </p:cNvPr>
          <p:cNvSpPr/>
          <p:nvPr/>
        </p:nvSpPr>
        <p:spPr bwMode="auto">
          <a:xfrm>
            <a:off x="506273" y="1275869"/>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103BADC3-E57A-FB4C-092B-A3203FC6B09A}"/>
              </a:ext>
            </a:extLst>
          </p:cNvPr>
          <p:cNvSpPr txBox="1">
            <a:spLocks noGrp="1"/>
          </p:cNvSpPr>
          <p:nvPr>
            <p:ph type="title" idx="4294967295"/>
          </p:nvPr>
        </p:nvSpPr>
        <p:spPr>
          <a:xfrm>
            <a:off x="184896" y="433866"/>
            <a:ext cx="1181733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Access Copilot Chat from where you’re working (new UI)</a:t>
            </a:r>
          </a:p>
        </p:txBody>
      </p:sp>
      <p:sp>
        <p:nvSpPr>
          <p:cNvPr id="4" name="Rectangle 3">
            <a:extLst>
              <a:ext uri="{FF2B5EF4-FFF2-40B4-BE49-F238E27FC236}">
                <a16:creationId xmlns:a16="http://schemas.microsoft.com/office/drawing/2014/main" id="{EB6A013C-3D71-5837-FCE1-02AC33B7447E}"/>
              </a:ext>
            </a:extLst>
          </p:cNvPr>
          <p:cNvSpPr/>
          <p:nvPr/>
        </p:nvSpPr>
        <p:spPr>
          <a:xfrm>
            <a:off x="1" y="-818708"/>
            <a:ext cx="12192000" cy="65379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ysClr val="windowText" lastClr="000000"/>
                </a:solidFill>
                <a:effectLst/>
                <a:uLnTx/>
                <a:uFillTx/>
                <a:latin typeface="Aptos" panose="02110004020202020204"/>
                <a:ea typeface="+mn-ea"/>
                <a:cs typeface="+mn-cs"/>
              </a:rPr>
              <a:t>Admin note: </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rPr>
              <a:t>The Microsoft 365, Outlook, and Teams app Copilot experiences will only available if Copilot is pinned by the user or admin. Instructions on how to pin Copilot for your organization can be found </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hlinkClick r:id="rId3"/>
              </a:rPr>
              <a:t>here</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rPr>
              <a:t>. </a:t>
            </a:r>
          </a:p>
        </p:txBody>
      </p:sp>
      <p:sp>
        <p:nvSpPr>
          <p:cNvPr id="5" name="TextBox 4">
            <a:extLst>
              <a:ext uri="{FF2B5EF4-FFF2-40B4-BE49-F238E27FC236}">
                <a16:creationId xmlns:a16="http://schemas.microsoft.com/office/drawing/2014/main" id="{95EE3E38-90CB-81FE-0D7A-32A5C1DE6836}"/>
              </a:ext>
            </a:extLst>
          </p:cNvPr>
          <p:cNvSpPr txBox="1"/>
          <p:nvPr/>
        </p:nvSpPr>
        <p:spPr>
          <a:xfrm>
            <a:off x="4614684" y="1469885"/>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app</a:t>
            </a:r>
          </a:p>
        </p:txBody>
      </p:sp>
      <p:sp>
        <p:nvSpPr>
          <p:cNvPr id="6" name="TextBox 5">
            <a:extLst>
              <a:ext uri="{FF2B5EF4-FFF2-40B4-BE49-F238E27FC236}">
                <a16:creationId xmlns:a16="http://schemas.microsoft.com/office/drawing/2014/main" id="{69B93883-ECAB-83AE-15D1-809F7C7ABB35}"/>
              </a:ext>
            </a:extLst>
          </p:cNvPr>
          <p:cNvSpPr txBox="1"/>
          <p:nvPr/>
        </p:nvSpPr>
        <p:spPr>
          <a:xfrm>
            <a:off x="1260483" y="1469885"/>
            <a:ext cx="1735617"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a:rPr>
              <a:t>copilot.cloud.microsoft</a:t>
            </a:r>
          </a:p>
        </p:txBody>
      </p:sp>
      <p:sp>
        <p:nvSpPr>
          <p:cNvPr id="7" name="TextBox 6">
            <a:extLst>
              <a:ext uri="{FF2B5EF4-FFF2-40B4-BE49-F238E27FC236}">
                <a16:creationId xmlns:a16="http://schemas.microsoft.com/office/drawing/2014/main" id="{6F5EF898-B0D3-7A63-BD77-8205D37AECDE}"/>
              </a:ext>
              <a:ext uri="{C183D7F6-B498-43B3-948B-1728B52AA6E4}">
                <adec:decorative xmlns:adec="http://schemas.microsoft.com/office/drawing/2017/decorative" val="1"/>
              </a:ext>
            </a:extLst>
          </p:cNvPr>
          <p:cNvSpPr txBox="1"/>
          <p:nvPr/>
        </p:nvSpPr>
        <p:spPr>
          <a:xfrm>
            <a:off x="8012746" y="1382067"/>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9" name="TextBox 8">
            <a:extLst>
              <a:ext uri="{FF2B5EF4-FFF2-40B4-BE49-F238E27FC236}">
                <a16:creationId xmlns:a16="http://schemas.microsoft.com/office/drawing/2014/main" id="{17CC4AF1-FEE7-3A6D-91D0-7F72211234E0}"/>
              </a:ext>
              <a:ext uri="{C183D7F6-B498-43B3-948B-1728B52AA6E4}">
                <adec:decorative xmlns:adec="http://schemas.microsoft.com/office/drawing/2017/decorative" val="0"/>
              </a:ext>
            </a:extLst>
          </p:cNvPr>
          <p:cNvSpPr txBox="1"/>
          <p:nvPr/>
        </p:nvSpPr>
        <p:spPr>
          <a:xfrm>
            <a:off x="1252374" y="1469885"/>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app</a:t>
            </a:r>
          </a:p>
        </p:txBody>
      </p:sp>
      <p:sp>
        <p:nvSpPr>
          <p:cNvPr id="10" name="TextBox 9">
            <a:extLst>
              <a:ext uri="{FF2B5EF4-FFF2-40B4-BE49-F238E27FC236}">
                <a16:creationId xmlns:a16="http://schemas.microsoft.com/office/drawing/2014/main" id="{6353572E-DC1B-C1A4-3AB6-5E0A65A1F489}"/>
              </a:ext>
              <a:ext uri="{C183D7F6-B498-43B3-948B-1728B52AA6E4}">
                <adec:decorative xmlns:adec="http://schemas.microsoft.com/office/drawing/2017/decorative" val="1"/>
              </a:ext>
            </a:extLst>
          </p:cNvPr>
          <p:cNvSpPr txBox="1"/>
          <p:nvPr/>
        </p:nvSpPr>
        <p:spPr>
          <a:xfrm>
            <a:off x="916971" y="1382067"/>
            <a:ext cx="3317128"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1" name="TextBox 10">
            <a:extLst>
              <a:ext uri="{FF2B5EF4-FFF2-40B4-BE49-F238E27FC236}">
                <a16:creationId xmlns:a16="http://schemas.microsoft.com/office/drawing/2014/main" id="{3F37ECB6-4819-260C-1959-1D6AAF7DC34A}"/>
              </a:ext>
            </a:extLst>
          </p:cNvPr>
          <p:cNvSpPr txBox="1"/>
          <p:nvPr/>
        </p:nvSpPr>
        <p:spPr>
          <a:xfrm>
            <a:off x="1391455" y="1400476"/>
            <a:ext cx="2340194"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M365Copilot.com</a:t>
            </a:r>
            <a:endParaRPr kumimoji="0" lang="en-US" sz="1765" b="0" i="0" u="none" strike="noStrike" kern="1200" cap="none" spc="0" normalizeH="0" baseline="0" noProof="0">
              <a:ln>
                <a:noFill/>
              </a:ln>
              <a:solidFill>
                <a:srgbClr val="FFFFFF"/>
              </a:solidFill>
              <a:effectLst/>
              <a:uLnTx/>
              <a:uFillTx/>
              <a:latin typeface="Segoe Sans Display"/>
              <a:ea typeface="+mn-ea"/>
              <a:cs typeface="+mn-cs"/>
              <a:hlinkClick r:id="rId5">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EEDC3CBC-2F1B-3648-3489-D5EA6F035363}"/>
              </a:ext>
              <a:ext uri="{C183D7F6-B498-43B3-948B-1728B52AA6E4}">
                <adec:decorative xmlns:adec="http://schemas.microsoft.com/office/drawing/2017/decorative" val="1"/>
              </a:ext>
            </a:extLst>
          </p:cNvPr>
          <p:cNvSpPr txBox="1"/>
          <p:nvPr/>
        </p:nvSpPr>
        <p:spPr>
          <a:xfrm>
            <a:off x="4562584" y="1382067"/>
            <a:ext cx="3066832"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567F5A88-99D2-DAF0-640B-E1166457CC75}"/>
              </a:ext>
            </a:extLst>
          </p:cNvPr>
          <p:cNvSpPr txBox="1"/>
          <p:nvPr/>
        </p:nvSpPr>
        <p:spPr>
          <a:xfrm>
            <a:off x="5056315" y="1401002"/>
            <a:ext cx="2163613"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Microsoft 365 Copilot app*</a:t>
            </a: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A22A288B-DFC9-6E28-05A3-E78B022F527E}"/>
              </a:ext>
              <a:ext uri="{C183D7F6-B498-43B3-948B-1728B52AA6E4}">
                <adec:decorative xmlns:adec="http://schemas.microsoft.com/office/drawing/2017/decorative" val="1"/>
              </a:ext>
            </a:extLst>
          </p:cNvPr>
          <p:cNvSpPr txBox="1"/>
          <p:nvPr/>
        </p:nvSpPr>
        <p:spPr>
          <a:xfrm>
            <a:off x="8032544" y="3760429"/>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8" name="TextBox 7">
            <a:extLst>
              <a:ext uri="{FF2B5EF4-FFF2-40B4-BE49-F238E27FC236}">
                <a16:creationId xmlns:a16="http://schemas.microsoft.com/office/drawing/2014/main" id="{E366C6C1-CBDB-9F80-A0C4-37B9B090DB72}"/>
              </a:ext>
            </a:extLst>
          </p:cNvPr>
          <p:cNvSpPr txBox="1"/>
          <p:nvPr/>
        </p:nvSpPr>
        <p:spPr>
          <a:xfrm>
            <a:off x="8505627" y="1393376"/>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Edge browser sidebar</a:t>
            </a:r>
          </a:p>
        </p:txBody>
      </p:sp>
      <p:grpSp>
        <p:nvGrpSpPr>
          <p:cNvPr id="43" name="Group 42" descr="Screenshot of Copilot Chat in the Edge sidebar.">
            <a:extLst>
              <a:ext uri="{FF2B5EF4-FFF2-40B4-BE49-F238E27FC236}">
                <a16:creationId xmlns:a16="http://schemas.microsoft.com/office/drawing/2014/main" id="{A8DB36E1-4C44-4276-B109-4CC1BD7695D0}"/>
              </a:ext>
            </a:extLst>
          </p:cNvPr>
          <p:cNvGrpSpPr/>
          <p:nvPr/>
        </p:nvGrpSpPr>
        <p:grpSpPr>
          <a:xfrm>
            <a:off x="7885423" y="1630832"/>
            <a:ext cx="3581711" cy="2114083"/>
            <a:chOff x="286537" y="2733706"/>
            <a:chExt cx="6987439" cy="4124293"/>
          </a:xfrm>
          <a:effectLst>
            <a:outerShdw blurRad="50800" dist="38100" dir="2700000" algn="tl" rotWithShape="0">
              <a:prstClr val="black">
                <a:alpha val="40000"/>
              </a:prstClr>
            </a:outerShdw>
          </a:effectLst>
        </p:grpSpPr>
        <p:pic>
          <p:nvPicPr>
            <p:cNvPr id="40" name="Picture 39" descr="A screenshot of a computer  AI-generated content may be incorrect.">
              <a:extLst>
                <a:ext uri="{FF2B5EF4-FFF2-40B4-BE49-F238E27FC236}">
                  <a16:creationId xmlns:a16="http://schemas.microsoft.com/office/drawing/2014/main" id="{CEC8D2E9-1E5E-B6F3-EFAE-CF2F04F2F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537" y="2733706"/>
              <a:ext cx="6987439" cy="4124293"/>
            </a:xfrm>
            <a:prstGeom prst="rect">
              <a:avLst/>
            </a:prstGeom>
          </p:spPr>
        </p:pic>
        <p:pic>
          <p:nvPicPr>
            <p:cNvPr id="41" name="Picture 40">
              <a:extLst>
                <a:ext uri="{FF2B5EF4-FFF2-40B4-BE49-F238E27FC236}">
                  <a16:creationId xmlns:a16="http://schemas.microsoft.com/office/drawing/2014/main" id="{19C1CDAE-E528-5B3B-63A3-4CD470BBBC41}"/>
                </a:ext>
              </a:extLst>
            </p:cNvPr>
            <p:cNvPicPr>
              <a:picLocks noChangeAspect="1"/>
            </p:cNvPicPr>
            <p:nvPr/>
          </p:nvPicPr>
          <p:blipFill>
            <a:blip r:embed="rId7"/>
            <a:srcRect r="23012"/>
            <a:stretch/>
          </p:blipFill>
          <p:spPr>
            <a:xfrm>
              <a:off x="505594" y="3119875"/>
              <a:ext cx="5272088" cy="3385983"/>
            </a:xfrm>
            <a:prstGeom prst="rect">
              <a:avLst/>
            </a:prstGeom>
          </p:spPr>
        </p:pic>
      </p:grpSp>
      <p:sp>
        <p:nvSpPr>
          <p:cNvPr id="26" name="TextBox 25">
            <a:extLst>
              <a:ext uri="{FF2B5EF4-FFF2-40B4-BE49-F238E27FC236}">
                <a16:creationId xmlns:a16="http://schemas.microsoft.com/office/drawing/2014/main" id="{2F3C52DE-6EFF-9DA1-153F-CD3C766C7BB3}"/>
              </a:ext>
              <a:ext uri="{C183D7F6-B498-43B3-948B-1728B52AA6E4}">
                <adec:decorative xmlns:adec="http://schemas.microsoft.com/office/drawing/2017/decorative" val="1"/>
              </a:ext>
            </a:extLst>
          </p:cNvPr>
          <p:cNvSpPr txBox="1"/>
          <p:nvPr/>
        </p:nvSpPr>
        <p:spPr>
          <a:xfrm>
            <a:off x="911023" y="3760429"/>
            <a:ext cx="3317128"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7" name="TextBox 26">
            <a:extLst>
              <a:ext uri="{FF2B5EF4-FFF2-40B4-BE49-F238E27FC236}">
                <a16:creationId xmlns:a16="http://schemas.microsoft.com/office/drawing/2014/main" id="{E56893DC-DA7F-7AF0-1CF6-2784D10269BE}"/>
              </a:ext>
            </a:extLst>
          </p:cNvPr>
          <p:cNvSpPr txBox="1"/>
          <p:nvPr/>
        </p:nvSpPr>
        <p:spPr>
          <a:xfrm>
            <a:off x="1403904" y="377173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Teams app*</a:t>
            </a:r>
          </a:p>
        </p:txBody>
      </p:sp>
      <p:sp>
        <p:nvSpPr>
          <p:cNvPr id="20" name="TextBox 19">
            <a:extLst>
              <a:ext uri="{FF2B5EF4-FFF2-40B4-BE49-F238E27FC236}">
                <a16:creationId xmlns:a16="http://schemas.microsoft.com/office/drawing/2014/main" id="{0DCA5FF4-6EF2-9E5D-0CDF-38EC8E2D9D7B}"/>
              </a:ext>
              <a:ext uri="{C183D7F6-B498-43B3-948B-1728B52AA6E4}">
                <adec:decorative xmlns:adec="http://schemas.microsoft.com/office/drawing/2017/decorative" val="1"/>
              </a:ext>
            </a:extLst>
          </p:cNvPr>
          <p:cNvSpPr txBox="1"/>
          <p:nvPr/>
        </p:nvSpPr>
        <p:spPr>
          <a:xfrm>
            <a:off x="4560146" y="3771738"/>
            <a:ext cx="3066832"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1" name="TextBox 20">
            <a:extLst>
              <a:ext uri="{FF2B5EF4-FFF2-40B4-BE49-F238E27FC236}">
                <a16:creationId xmlns:a16="http://schemas.microsoft.com/office/drawing/2014/main" id="{CEF25CC7-390F-46EA-82B9-65D2D8D56FBE}"/>
              </a:ext>
            </a:extLst>
          </p:cNvPr>
          <p:cNvSpPr txBox="1"/>
          <p:nvPr/>
        </p:nvSpPr>
        <p:spPr>
          <a:xfrm>
            <a:off x="4965586" y="3783047"/>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Outlook app*</a:t>
            </a:r>
          </a:p>
        </p:txBody>
      </p:sp>
      <p:sp>
        <p:nvSpPr>
          <p:cNvPr id="15" name="TextBox 14">
            <a:extLst>
              <a:ext uri="{FF2B5EF4-FFF2-40B4-BE49-F238E27FC236}">
                <a16:creationId xmlns:a16="http://schemas.microsoft.com/office/drawing/2014/main" id="{C0E9F47F-3B8E-F6AA-D1E6-E74A899E0497}"/>
              </a:ext>
            </a:extLst>
          </p:cNvPr>
          <p:cNvSpPr txBox="1"/>
          <p:nvPr/>
        </p:nvSpPr>
        <p:spPr>
          <a:xfrm>
            <a:off x="8166890" y="3772294"/>
            <a:ext cx="300844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Copilot mobile app</a:t>
            </a:r>
          </a:p>
        </p:txBody>
      </p:sp>
      <p:sp>
        <p:nvSpPr>
          <p:cNvPr id="16" name="TextBox 15">
            <a:extLst>
              <a:ext uri="{FF2B5EF4-FFF2-40B4-BE49-F238E27FC236}">
                <a16:creationId xmlns:a16="http://schemas.microsoft.com/office/drawing/2014/main" id="{A15EE20F-89D8-0722-E527-96B106226533}"/>
              </a:ext>
            </a:extLst>
          </p:cNvPr>
          <p:cNvSpPr txBox="1"/>
          <p:nvPr/>
        </p:nvSpPr>
        <p:spPr>
          <a:xfrm>
            <a:off x="374669" y="6570292"/>
            <a:ext cx="67652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*Ensure Copilot is pinned to your left navigation across Teams, Outlook, and the Microsoft 365 app.</a:t>
            </a:r>
            <a:endParaRPr kumimoji="0" lang="en-US" sz="1200" b="0" i="1"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3" name="Picture 32" descr="A screenshot of the Edge browser sidebar">
            <a:extLst>
              <a:ext uri="{FF2B5EF4-FFF2-40B4-BE49-F238E27FC236}">
                <a16:creationId xmlns:a16="http://schemas.microsoft.com/office/drawing/2014/main" id="{2E18B5ED-9D31-42C3-D17B-BA96F83E4CED}"/>
              </a:ex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Lst>
          </a:blip>
          <a:srcRect l="74259" t="15022" r="24738" b="83127"/>
          <a:stretch/>
        </p:blipFill>
        <p:spPr>
          <a:xfrm>
            <a:off x="10667405" y="1896177"/>
            <a:ext cx="45719" cy="49753"/>
          </a:xfrm>
          <a:prstGeom prst="rect">
            <a:avLst/>
          </a:prstGeom>
          <a:ln w="38100">
            <a:noFill/>
          </a:ln>
        </p:spPr>
      </p:pic>
      <p:pic>
        <p:nvPicPr>
          <p:cNvPr id="32" name="Picture 31">
            <a:extLst>
              <a:ext uri="{FF2B5EF4-FFF2-40B4-BE49-F238E27FC236}">
                <a16:creationId xmlns:a16="http://schemas.microsoft.com/office/drawing/2014/main" id="{3E4FDDB9-4FBA-B69A-48CE-2E091BBB8173}"/>
              </a:ext>
            </a:extLst>
          </p:cNvPr>
          <p:cNvPicPr>
            <a:picLocks noChangeAspect="1"/>
          </p:cNvPicPr>
          <p:nvPr/>
        </p:nvPicPr>
        <p:blipFill>
          <a:blip r:embed="rId9">
            <a:extLst>
              <a:ext uri="{28A0092B-C50C-407E-A947-70E740481C1C}">
                <a14:useLocalDpi xmlns:a14="http://schemas.microsoft.com/office/drawing/2010/main" val="0"/>
              </a:ext>
            </a:extLst>
          </a:blip>
          <a:srcRect l="-188" t="5136" r="188" b="15750"/>
          <a:stretch/>
        </p:blipFill>
        <p:spPr>
          <a:xfrm>
            <a:off x="9142767" y="4150720"/>
            <a:ext cx="1070327" cy="1835782"/>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pic>
        <p:nvPicPr>
          <p:cNvPr id="25" name="Picture 24">
            <a:extLst>
              <a:ext uri="{FF2B5EF4-FFF2-40B4-BE49-F238E27FC236}">
                <a16:creationId xmlns:a16="http://schemas.microsoft.com/office/drawing/2014/main" id="{4AF38771-C9FA-FBC1-37D5-EFB1BF0F518C}"/>
              </a:ext>
            </a:extLst>
          </p:cNvPr>
          <p:cNvPicPr>
            <a:picLocks noChangeAspect="1"/>
          </p:cNvPicPr>
          <p:nvPr/>
        </p:nvPicPr>
        <p:blipFill>
          <a:blip r:embed="rId10"/>
          <a:stretch>
            <a:fillRect/>
          </a:stretch>
        </p:blipFill>
        <p:spPr>
          <a:xfrm>
            <a:off x="1027201" y="1736391"/>
            <a:ext cx="3046036" cy="1903773"/>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pic>
        <p:nvPicPr>
          <p:cNvPr id="28" name="Picture 27">
            <a:extLst>
              <a:ext uri="{FF2B5EF4-FFF2-40B4-BE49-F238E27FC236}">
                <a16:creationId xmlns:a16="http://schemas.microsoft.com/office/drawing/2014/main" id="{B6382F35-3370-7296-2299-30AE2D37EAE8}"/>
              </a:ext>
            </a:extLst>
          </p:cNvPr>
          <p:cNvPicPr>
            <a:picLocks noChangeAspect="1"/>
          </p:cNvPicPr>
          <p:nvPr/>
        </p:nvPicPr>
        <p:blipFill>
          <a:blip r:embed="rId10"/>
          <a:stretch>
            <a:fillRect/>
          </a:stretch>
        </p:blipFill>
        <p:spPr>
          <a:xfrm>
            <a:off x="4571062" y="1744707"/>
            <a:ext cx="3046036" cy="1903773"/>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pic>
        <p:nvPicPr>
          <p:cNvPr id="34" name="Picture 33">
            <a:extLst>
              <a:ext uri="{FF2B5EF4-FFF2-40B4-BE49-F238E27FC236}">
                <a16:creationId xmlns:a16="http://schemas.microsoft.com/office/drawing/2014/main" id="{9BDB03AC-D4BE-AF03-50F0-21C3A5AF4F99}"/>
              </a:ext>
            </a:extLst>
          </p:cNvPr>
          <p:cNvPicPr>
            <a:picLocks noChangeAspect="1"/>
          </p:cNvPicPr>
          <p:nvPr/>
        </p:nvPicPr>
        <p:blipFill>
          <a:blip r:embed="rId11"/>
          <a:stretch>
            <a:fillRect/>
          </a:stretch>
        </p:blipFill>
        <p:spPr>
          <a:xfrm>
            <a:off x="1040954" y="4113214"/>
            <a:ext cx="3057266" cy="1910791"/>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pic>
        <p:nvPicPr>
          <p:cNvPr id="36" name="Picture 35">
            <a:extLst>
              <a:ext uri="{FF2B5EF4-FFF2-40B4-BE49-F238E27FC236}">
                <a16:creationId xmlns:a16="http://schemas.microsoft.com/office/drawing/2014/main" id="{4B97B15F-5E95-6E79-0FB1-12954979EA3E}"/>
              </a:ext>
            </a:extLst>
          </p:cNvPr>
          <p:cNvPicPr>
            <a:picLocks noChangeAspect="1"/>
          </p:cNvPicPr>
          <p:nvPr/>
        </p:nvPicPr>
        <p:blipFill>
          <a:blip r:embed="rId12"/>
          <a:stretch>
            <a:fillRect/>
          </a:stretch>
        </p:blipFill>
        <p:spPr>
          <a:xfrm>
            <a:off x="4607050" y="4113214"/>
            <a:ext cx="3057266" cy="1910791"/>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spTree>
    <p:extLst>
      <p:ext uri="{BB962C8B-B14F-4D97-AF65-F5344CB8AC3E}">
        <p14:creationId xmlns:p14="http://schemas.microsoft.com/office/powerpoint/2010/main" val="13079435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FB92E-F4F9-B333-7E85-4B2DE70CB33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35F8BE-8C1E-970B-5975-645CA904530F}"/>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456913E4-AC8F-CA48-827E-30681EC02AD9}"/>
              </a:ext>
            </a:extLst>
          </p:cNvPr>
          <p:cNvSpPr txBox="1">
            <a:spLocks noGrp="1"/>
          </p:cNvSpPr>
          <p:nvPr>
            <p:ph type="title" idx="4294967295"/>
          </p:nvPr>
        </p:nvSpPr>
        <p:spPr>
          <a:xfrm>
            <a:off x="807207" y="430576"/>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Use Copilot Chat on the go (new UI)</a:t>
            </a:r>
          </a:p>
        </p:txBody>
      </p:sp>
      <p:sp>
        <p:nvSpPr>
          <p:cNvPr id="4" name="Rectangle 3">
            <a:extLst>
              <a:ext uri="{FF2B5EF4-FFF2-40B4-BE49-F238E27FC236}">
                <a16:creationId xmlns:a16="http://schemas.microsoft.com/office/drawing/2014/main" id="{76CF35FE-63F6-794A-B5F3-8BA5B7CB89FF}"/>
              </a:ext>
              <a:ext uri="{C183D7F6-B498-43B3-948B-1728B52AA6E4}">
                <adec:decorative xmlns:adec="http://schemas.microsoft.com/office/drawing/2017/decorative" val="1"/>
              </a:ext>
            </a:extLst>
          </p:cNvPr>
          <p:cNvSpPr/>
          <p:nvPr/>
        </p:nvSpPr>
        <p:spPr>
          <a:xfrm>
            <a:off x="2268836" y="2862917"/>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 name="TextBox 4">
            <a:extLst>
              <a:ext uri="{FF2B5EF4-FFF2-40B4-BE49-F238E27FC236}">
                <a16:creationId xmlns:a16="http://schemas.microsoft.com/office/drawing/2014/main" id="{8C9EAD94-C3A2-5530-620F-52A6A884E027}"/>
              </a:ext>
            </a:extLst>
          </p:cNvPr>
          <p:cNvSpPr txBox="1"/>
          <p:nvPr/>
        </p:nvSpPr>
        <p:spPr>
          <a:xfrm>
            <a:off x="1435297" y="1960733"/>
            <a:ext cx="3945869"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Download the Microsoft 365 Copilot mobile app and sign in with your work or school account to access Copilot Chat</a:t>
            </a:r>
          </a:p>
        </p:txBody>
      </p:sp>
      <p:sp>
        <p:nvSpPr>
          <p:cNvPr id="6" name="Freeform: Shape 5">
            <a:extLst>
              <a:ext uri="{FF2B5EF4-FFF2-40B4-BE49-F238E27FC236}">
                <a16:creationId xmlns:a16="http://schemas.microsoft.com/office/drawing/2014/main" id="{EDD593E9-9705-2C01-72F5-23808A8B4743}"/>
              </a:ext>
              <a:ext uri="{C183D7F6-B498-43B3-948B-1728B52AA6E4}">
                <adec:decorative xmlns:adec="http://schemas.microsoft.com/office/drawing/2017/decorative" val="1"/>
              </a:ext>
            </a:extLst>
          </p:cNvPr>
          <p:cNvSpPr/>
          <p:nvPr/>
        </p:nvSpPr>
        <p:spPr bwMode="auto">
          <a:xfrm rot="3229521">
            <a:off x="1050689" y="2668695"/>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7" name="Picture 2" descr="QR code to download the Microsoft 365 mobile app">
            <a:extLst>
              <a:ext uri="{FF2B5EF4-FFF2-40B4-BE49-F238E27FC236}">
                <a16:creationId xmlns:a16="http://schemas.microsoft.com/office/drawing/2014/main" id="{988DB38E-F113-DECE-260D-D5A2C5A21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938" y="3039565"/>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F6F6DBF-1FC1-C75E-DBF0-BF4952D5303F}"/>
              </a:ext>
            </a:extLst>
          </p:cNvPr>
          <p:cNvPicPr>
            <a:picLocks noChangeAspect="1"/>
          </p:cNvPicPr>
          <p:nvPr/>
        </p:nvPicPr>
        <p:blipFill>
          <a:blip r:embed="rId4">
            <a:extLst>
              <a:ext uri="{28A0092B-C50C-407E-A947-70E740481C1C}">
                <a14:useLocalDpi xmlns:a14="http://schemas.microsoft.com/office/drawing/2010/main" val="0"/>
              </a:ext>
            </a:extLst>
          </a:blip>
          <a:srcRect l="-188" t="5136" r="188" b="15750"/>
          <a:stretch/>
        </p:blipFill>
        <p:spPr>
          <a:xfrm>
            <a:off x="8549392" y="1646970"/>
            <a:ext cx="2283917" cy="3917283"/>
          </a:xfrm>
          <a:prstGeom prst="roundRect">
            <a:avLst>
              <a:gd name="adj" fmla="val 5819"/>
            </a:avLst>
          </a:prstGeom>
          <a:ln w="38100">
            <a:solidFill>
              <a:schemeClr val="bg1">
                <a:lumMod val="75000"/>
              </a:schemeClr>
            </a:solidFill>
          </a:ln>
          <a:effectLst>
            <a:outerShdw blurRad="254000" dist="63500" dir="5400000" algn="ctr" rotWithShape="0">
              <a:srgbClr val="000000">
                <a:alpha val="15000"/>
              </a:srgbClr>
            </a:outerShdw>
          </a:effectLst>
        </p:spPr>
      </p:pic>
    </p:spTree>
    <p:extLst>
      <p:ext uri="{BB962C8B-B14F-4D97-AF65-F5344CB8AC3E}">
        <p14:creationId xmlns:p14="http://schemas.microsoft.com/office/powerpoint/2010/main" val="14350717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F28FD-FB00-464A-603D-740EA9BEA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6EA95-72A6-E388-703C-F3C802CEB1B2}"/>
              </a:ext>
            </a:extLst>
          </p:cNvPr>
          <p:cNvSpPr>
            <a:spLocks noGrp="1"/>
          </p:cNvSpPr>
          <p:nvPr>
            <p:ph type="title"/>
          </p:nvPr>
        </p:nvSpPr>
        <p:spPr>
          <a:xfrm>
            <a:off x="585216" y="2537210"/>
            <a:ext cx="7068312" cy="997196"/>
          </a:xfrm>
        </p:spPr>
        <p:txBody>
          <a:bodyPr/>
          <a:lstStyle/>
          <a:p>
            <a:r>
              <a:rPr lang="en-US"/>
              <a:t>Get started with Copilot Chat</a:t>
            </a:r>
          </a:p>
        </p:txBody>
      </p:sp>
    </p:spTree>
    <p:extLst>
      <p:ext uri="{BB962C8B-B14F-4D97-AF65-F5344CB8AC3E}">
        <p14:creationId xmlns:p14="http://schemas.microsoft.com/office/powerpoint/2010/main" val="192742781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AF050-B36D-505E-6F70-4BFD100D2659}"/>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F2BAE1A6-86EF-E7D3-CD8D-493A7CDFF1F4}"/>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Sans Display Semibold"/>
                <a:ea typeface="+mn-ea"/>
                <a:cs typeface="Segoe Sans Display" pitchFamily="2" charset="0"/>
              </a:rPr>
              <a:t>Video: Copilot Chat</a:t>
            </a:r>
          </a:p>
        </p:txBody>
      </p:sp>
      <p:pic>
        <p:nvPicPr>
          <p:cNvPr id="4" name="1178-Scenario1 Finalweb-compressed" descr="Video introducing Copilot Chat and showing how to use web-grounded chat with Copilot Chat.">
            <a:hlinkClick r:id="" action="ppaction://media"/>
            <a:extLst>
              <a:ext uri="{FF2B5EF4-FFF2-40B4-BE49-F238E27FC236}">
                <a16:creationId xmlns:a16="http://schemas.microsoft.com/office/drawing/2014/main" id="{B5443477-A6E2-C9A2-F981-415930AEBB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2186" y="1244009"/>
            <a:ext cx="9167628" cy="5156791"/>
          </a:xfrm>
          <a:prstGeom prst="roundRect">
            <a:avLst>
              <a:gd name="adj" fmla="val 2030"/>
            </a:avLst>
          </a:prstGeom>
          <a:solidFill>
            <a:srgbClr val="FFFFFF"/>
          </a:solidFill>
          <a:ln w="12700">
            <a:gradFill>
              <a:gsLst>
                <a:gs pos="0">
                  <a:srgbClr val="2DB4FF"/>
                </a:gs>
                <a:gs pos="100000">
                  <a:srgbClr val="D660FF"/>
                </a:gs>
              </a:gsLst>
              <a:lin ang="5400000" scaled="1"/>
            </a:gradFill>
          </a:ln>
        </p:spPr>
      </p:pic>
    </p:spTree>
    <p:extLst>
      <p:ext uri="{BB962C8B-B14F-4D97-AF65-F5344CB8AC3E}">
        <p14:creationId xmlns:p14="http://schemas.microsoft.com/office/powerpoint/2010/main" val="3824361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2_Theme1">
  <a:themeElements>
    <a:clrScheme name="Data &amp; AI Day - Light">
      <a:dk1>
        <a:srgbClr val="080808"/>
      </a:dk1>
      <a:lt1>
        <a:srgbClr val="FFFFFF"/>
      </a:lt1>
      <a:dk2>
        <a:srgbClr val="243A5E"/>
      </a:dk2>
      <a:lt2>
        <a:srgbClr val="E6E6E6"/>
      </a:lt2>
      <a:accent1>
        <a:srgbClr val="0078D4"/>
      </a:accent1>
      <a:accent2>
        <a:srgbClr val="2A446F"/>
      </a:accent2>
      <a:accent3>
        <a:srgbClr val="C03BC4"/>
      </a:accent3>
      <a:accent4>
        <a:srgbClr val="FFB900"/>
      </a:accent4>
      <a:accent5>
        <a:srgbClr val="FF9349"/>
      </a:accent5>
      <a:accent6>
        <a:srgbClr val="9BF00B"/>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heme1" id="{543CAE60-3912-45F8-8F30-498E9A58C4C9}" vid="{BAC87801-C1FD-45B4-8C21-485CAEBC43F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MediaLengthInSeconds xmlns="6adfd4c8-54de-4fa2-b73e-b86369895801" xsi:nil="true"/>
  </documentManagement>
</p:properties>
</file>

<file path=customXml/itemProps1.xml><?xml version="1.0" encoding="utf-8"?>
<ds:datastoreItem xmlns:ds="http://schemas.openxmlformats.org/officeDocument/2006/customXml" ds:itemID="{6374A831-AF42-404C-9CA5-2D7A2E416C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5DAF2E-445B-4729-82EE-D26E5AA1E62E}">
  <ds:schemaRefs>
    <ds:schemaRef ds:uri="http://schemas.microsoft.com/sharepoint/v3/contenttype/forms"/>
  </ds:schemaRefs>
</ds:datastoreItem>
</file>

<file path=customXml/itemProps3.xml><?xml version="1.0" encoding="utf-8"?>
<ds:datastoreItem xmlns:ds="http://schemas.openxmlformats.org/officeDocument/2006/customXml" ds:itemID="{C7BAB43F-C0A0-401E-8FF2-072A56A15D05}">
  <ds:schemaRefs>
    <ds:schemaRef ds:uri="http://www.w3.org/XML/1998/namespace"/>
    <ds:schemaRef ds:uri="http://schemas.microsoft.com/office/2006/metadata/properties"/>
    <ds:schemaRef ds:uri="http://schemas.microsoft.com/office/2006/documentManagement/types"/>
    <ds:schemaRef ds:uri="http://purl.org/dc/dcmitype/"/>
    <ds:schemaRef ds:uri="http://purl.org/dc/elements/1.1/"/>
    <ds:schemaRef ds:uri="6adfd4c8-54de-4fa2-b73e-b86369895801"/>
    <ds:schemaRef ds:uri="http://purl.org/dc/terms/"/>
    <ds:schemaRef ds:uri="http://schemas.microsoft.com/sharepoint/v3"/>
    <ds:schemaRef ds:uri="http://schemas.microsoft.com/office/infopath/2007/PartnerControls"/>
    <ds:schemaRef ds:uri="http://schemas.openxmlformats.org/package/2006/metadata/core-propertie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8861</Words>
  <Application>Microsoft Office PowerPoint</Application>
  <PresentationFormat>Widescreen</PresentationFormat>
  <Paragraphs>580</Paragraphs>
  <Slides>43</Slides>
  <Notes>43</Notes>
  <HiddenSlides>0</HiddenSlides>
  <MMClips>5</MMClip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LIGHT MODE</vt:lpstr>
      <vt:lpstr>Microsoft 365 Copilot Template</vt:lpstr>
      <vt:lpstr>2_Theme1</vt:lpstr>
      <vt:lpstr>Mastering Microsoft 365 Copilot, Copilot Chat and Agents – 2026 </vt:lpstr>
      <vt:lpstr>Copilot for All: Mastering Microsoft 365 Copilot Chat</vt:lpstr>
      <vt:lpstr>Here’s what you’ll learn in this deck:</vt:lpstr>
      <vt:lpstr>What is Copilot Chat?</vt:lpstr>
      <vt:lpstr>Cutting-edge, secure AI chat tool (new UI)</vt:lpstr>
      <vt:lpstr>Access Copilot Chat from where you’re working (new UI)</vt:lpstr>
      <vt:lpstr>Use Copilot Chat on the go (new UI)</vt:lpstr>
      <vt:lpstr>Get started with Copilot Chat</vt:lpstr>
      <vt:lpstr>Video: Copilot Chat</vt:lpstr>
      <vt:lpstr>Sign in with your work account (new UI)</vt:lpstr>
      <vt:lpstr>Get to know Copilot Chat (new UI)</vt:lpstr>
      <vt:lpstr>How to chat in 3 steps</vt:lpstr>
      <vt:lpstr>What is a “prompt?“ (new UI)</vt:lpstr>
      <vt:lpstr>What makes an effective prompt?</vt:lpstr>
      <vt:lpstr>Discover and share Copilot prompts</vt:lpstr>
      <vt:lpstr>Navigating to the Copilot Prompt Gallery (new UI)</vt:lpstr>
      <vt:lpstr>Edit and collaborate on Copilot responses with Copilot Pages</vt:lpstr>
      <vt:lpstr>Upload a file to your prompt (new UI)</vt:lpstr>
      <vt:lpstr>Use Copilot Chat to visualize data</vt:lpstr>
      <vt:lpstr>Top 10 to try first with Microsoft 365 Copilot Chat </vt:lpstr>
      <vt:lpstr>Automate tasks and processes with agents</vt:lpstr>
      <vt:lpstr>Automate tasks and processes with agents</vt:lpstr>
      <vt:lpstr>Video: Create an agent</vt:lpstr>
      <vt:lpstr>Copilot The Art Of The Prompt</vt:lpstr>
      <vt:lpstr>The art and science of prompting</vt:lpstr>
      <vt:lpstr>The Art and Science of Prompting</vt:lpstr>
      <vt:lpstr>PowerPoint Presentation</vt:lpstr>
      <vt:lpstr>GCSE in practice</vt:lpstr>
      <vt:lpstr>Prompt Engineering Skills</vt:lpstr>
      <vt:lpstr>Example of GCSE framework</vt:lpstr>
      <vt:lpstr>Provide specific instructions</vt:lpstr>
      <vt:lpstr>Copilot Chat prompt examples</vt:lpstr>
      <vt:lpstr>Get the answers you need to move forward</vt:lpstr>
      <vt:lpstr>Brainstorm and draft content quickly</vt:lpstr>
      <vt:lpstr>Microsoft 365 Copilot Chat</vt:lpstr>
      <vt:lpstr>Additional resources</vt:lpstr>
      <vt:lpstr>Copilot Chat replaces Microsoft Copilot (new UI)</vt:lpstr>
      <vt:lpstr>Did you know you could do more with Microsoft 365 Copilot?</vt:lpstr>
      <vt:lpstr>Microsoft 365 Copilot Chat Sales agent</vt:lpstr>
      <vt:lpstr>Microsoft 365 Copilot Chat – Customer service agent</vt:lpstr>
      <vt:lpstr>If Edge sidebar cannot “read” an open PDF or webpage, you may need to change your settings</vt:lpstr>
      <vt:lpstr>FAQ</vt:lpstr>
      <vt:lpstr>FAQ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Copilot</dc:title>
  <dc:creator/>
  <cp:revision>2</cp:revision>
  <dcterms:created xsi:type="dcterms:W3CDTF">2024-04-09T23:40:41Z</dcterms:created>
  <dcterms:modified xsi:type="dcterms:W3CDTF">2026-06-12T17:12:58Z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0x0101000D2BB8FCA7FEB347BAC36A8D039FB81C</vt:lpwstr>
  </property>
  <property fmtid="{D5CDD505-2E9C-101B-9397-08002B2CF9AE}" pid="4" name="Order">
    <vt:lpwstr>27900.0000000000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ClassificationContentMarkingFooterLocations">
    <vt:lpwstr>LIGHT MODE:5\Microsoft 365 Copilot Template:6\2_Theme1:8</vt:lpwstr>
  </property>
  <property fmtid="{D5CDD505-2E9C-101B-9397-08002B2CF9AE}" pid="12" name="ClassificationContentMarkingFooterText">
    <vt:lpwstr>Classified as Microsoft Confidential</vt:lpwstr>
  </property>
</Properties>
</file>