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841" r:id="rId5"/>
    <p:sldMasterId id="2147485853" r:id="rId6"/>
  </p:sldMasterIdLst>
  <p:notesMasterIdLst>
    <p:notesMasterId r:id="rId48"/>
  </p:notesMasterIdLst>
  <p:handoutMasterIdLst>
    <p:handoutMasterId r:id="rId49"/>
  </p:handoutMasterIdLst>
  <p:sldIdLst>
    <p:sldId id="2147482452" r:id="rId7"/>
    <p:sldId id="2147482478" r:id="rId8"/>
    <p:sldId id="2147482479" r:id="rId9"/>
    <p:sldId id="2147482480" r:id="rId10"/>
    <p:sldId id="2147482428" r:id="rId11"/>
    <p:sldId id="2147482466" r:id="rId12"/>
    <p:sldId id="2147482497" r:id="rId13"/>
    <p:sldId id="2076138529" r:id="rId14"/>
    <p:sldId id="2147482521" r:id="rId15"/>
    <p:sldId id="2147482520" r:id="rId16"/>
    <p:sldId id="2147482522" r:id="rId17"/>
    <p:sldId id="2147482526" r:id="rId18"/>
    <p:sldId id="2147482515" r:id="rId19"/>
    <p:sldId id="2147482513" r:id="rId20"/>
    <p:sldId id="2147482499" r:id="rId21"/>
    <p:sldId id="2147482500" r:id="rId22"/>
    <p:sldId id="2147482496" r:id="rId23"/>
    <p:sldId id="2076138530" r:id="rId24"/>
    <p:sldId id="2147482516" r:id="rId25"/>
    <p:sldId id="2147482517" r:id="rId26"/>
    <p:sldId id="2147482518" r:id="rId27"/>
    <p:sldId id="2147482519" r:id="rId28"/>
    <p:sldId id="2147482525" r:id="rId29"/>
    <p:sldId id="2147482523" r:id="rId30"/>
    <p:sldId id="2147482524" r:id="rId31"/>
    <p:sldId id="2076138527" r:id="rId32"/>
    <p:sldId id="2076138502" r:id="rId33"/>
    <p:sldId id="2147482514" r:id="rId34"/>
    <p:sldId id="2147480416" r:id="rId35"/>
    <p:sldId id="259" r:id="rId36"/>
    <p:sldId id="2147482510" r:id="rId37"/>
    <p:sldId id="2147482506" r:id="rId38"/>
    <p:sldId id="2147482468" r:id="rId39"/>
    <p:sldId id="2147482472" r:id="rId40"/>
    <p:sldId id="2147482474" r:id="rId41"/>
    <p:sldId id="2147482471" r:id="rId42"/>
    <p:sldId id="2147482486" r:id="rId43"/>
    <p:sldId id="2147482483" r:id="rId44"/>
    <p:sldId id="2147482484" r:id="rId45"/>
    <p:sldId id="2147482485" r:id="rId46"/>
    <p:sldId id="2147482470" r:id="rId4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2F8"/>
    <a:srgbClr val="94D8FE"/>
    <a:srgbClr val="7B83EB"/>
    <a:srgbClr val="4B53BC"/>
    <a:srgbClr val="34258E"/>
    <a:srgbClr val="151E47"/>
    <a:srgbClr val="091F2C"/>
    <a:srgbClr val="3F3C3E"/>
    <a:srgbClr val="FEFEFF"/>
    <a:srgbClr val="2A4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576" autoAdjust="0"/>
  </p:normalViewPr>
  <p:slideViewPr>
    <p:cSldViewPr snapToGrid="0">
      <p:cViewPr varScale="1">
        <p:scale>
          <a:sx n="72" d="100"/>
          <a:sy n="72" d="100"/>
        </p:scale>
        <p:origin x="1938" y="360"/>
      </p:cViewPr>
      <p:guideLst>
        <p:guide orient="horz" pos="528"/>
        <p:guide orient="horz" pos="960"/>
        <p:guide pos="552"/>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11/5/2025 12:26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18:04:34.130"/>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11/5/2025 12:26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67332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81773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457830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664821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08BDB-9372-39B3-4291-2979EB86B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76477-9BD4-329C-1F32-E3978C32D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91DBE-1EED-14C0-1D87-BC241783D15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2C071F1-8942-01CC-AC12-61206FF5DEB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D7B6B48-3DC0-4C42-1107-00786BF66BE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C2E4E43-7364-FD6D-1297-736D949FBF9A}"/>
              </a:ext>
            </a:extLst>
          </p:cNvPr>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a:extLst>
              <a:ext uri="{FF2B5EF4-FFF2-40B4-BE49-F238E27FC236}">
                <a16:creationId xmlns:a16="http://schemas.microsoft.com/office/drawing/2014/main" id="{8FF26095-42CB-79B8-FE96-39F263170AB9}"/>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263600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E9B5-73E1-E855-1C19-77EAE29EF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C4351-61BB-D3E1-DBB7-A78EFF491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3EF41-6919-0239-26DA-CE3FBB3200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3C76E73-1383-7558-B2A1-26F4C7537D0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6065792-A37D-82A8-1928-9ABD6B91DCA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FBBCBE9-9596-FB89-A9A3-3D8B1DD99840}"/>
              </a:ext>
            </a:extLst>
          </p:cNvPr>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a:extLst>
              <a:ext uri="{FF2B5EF4-FFF2-40B4-BE49-F238E27FC236}">
                <a16:creationId xmlns:a16="http://schemas.microsoft.com/office/drawing/2014/main" id="{80DE7549-3A40-F435-9557-A626193D8450}"/>
              </a:ext>
            </a:extLst>
          </p:cNvPr>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827720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18B5-AB00-473A-9506-00EE2CBEFE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03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078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30C12-838B-5350-76E7-C87755293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FE9FA-6D9C-2CBD-3E57-7238A69B9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EB581-27D1-937E-4125-9A25988038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039649-9713-EE49-2D60-C409688F6A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9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4C50-460C-AA36-6544-31607873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291D6-9F06-9622-0D67-E14B0278C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24BE0-B9DB-F6CE-B9F6-3B855D512C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2F31D-9DE4-3A99-7736-40EAC51E68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91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6321-35CF-98B6-5E51-62E7E0CA1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8753C-483E-38F2-4943-4A533B11A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933A3C-7950-6D81-022D-6CC509BAB9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9AB2D2-39E3-C995-CC85-1E3B4E2EB9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0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1CA73-C507-F15F-ABD0-5AD22B998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5CB48-CCC8-2AB2-2825-337741B6F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9C0FD-AF94-F135-A3CD-C5B84340D5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F1A1FE-B703-E77E-64DC-D078462554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02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A11E-4B4C-AA7B-1C2F-8A1AE463F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69B05-0E59-9197-5FA0-4A7182BD9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DC70B-A072-36A1-3560-715FDB2336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6420A9-64E7-9754-A21E-94E9A56E7F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1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6D516-0E52-D640-FE99-EBFC4FEF8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3043F-07E6-8BE4-1392-CA7BBFDC5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553FF-FD3C-2D79-8BBF-A287E8A307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BEA74C-6377-A4F7-87FF-52DB79E57E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082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5FC6-5979-F70A-597B-4C6B1E10D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8DA29-455E-5D09-4027-C1D140F99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89F4E-3273-9A0F-6EA5-F1CB8354A2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42E875-82E9-0FCB-C4BB-FE5E54B952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8C9E2-FAED-47D7-ADDC-CF0BBBEF74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22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49964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11/5/2025 12:26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728867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r:embed="rId7">
            <a:extLst>
              <a:ext uri="{96DAC541-7B7A-43D3-8B79-37D633B846F1}">
                <asvg:svgBlip xmlns:asvg="http://schemas.microsoft.com/office/drawing/2016/SVG/main" r:embed="rId8"/>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9"/>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FBB9-C35D-40A1-85E1-53D27829B7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E81EFF-55DD-4DC8-BA2D-7D546889D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D7360-73AB-4364-A5C5-E89583AC58F0}"/>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B356DD1E-7FDE-4E57-A8A8-745C1D114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449D-C9A3-4477-BCEC-7AF6BE7B03AE}"/>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439965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CF14-65D8-4AA4-91D7-CB8D80092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6A104-DA85-4F91-A9E3-AD24DFCE8A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FE8B3-44FB-472A-9562-F6852A4B9973}"/>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4A8CF341-7AAF-4F8F-9AD1-8340B9B15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AAD70-468A-4606-A79D-137ABBD221F1}"/>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1370598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265A-F1D3-4E19-B113-479D783E2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65478B-96A1-4E2D-8B63-6D054C74B1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F6B79-C922-4B3B-9413-5852D4579481}"/>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76F2E91C-668F-4789-96BF-049321F77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FAA39-64CC-40B9-8DAD-0F94AF4BF428}"/>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2031078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FE05-40EB-4BD8-AAED-713CF600C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37772E-E09F-4B8D-8DCC-E3A336338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581971-CFB9-4D50-8239-A706B892BA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698E80-E757-42B6-B524-0F5252E32AB4}"/>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6" name="Footer Placeholder 5">
            <a:extLst>
              <a:ext uri="{FF2B5EF4-FFF2-40B4-BE49-F238E27FC236}">
                <a16:creationId xmlns:a16="http://schemas.microsoft.com/office/drawing/2014/main" id="{D1ED36FC-5A3C-4598-B014-3926A5BA7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E1497-FCEE-4F79-8C2C-515E25A0C572}"/>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727895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D28C-7287-4749-9A91-1754413CA2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DD64C-6CE8-4C6D-BDDF-174BF6C6E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8372A-3722-4207-87BB-C35E1EE1E6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02985-1CBC-4888-A52B-40C6CD25B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E8F3A-23F9-4F64-957C-6E3ABCB9C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589C3E-8665-40D5-BBB7-5D740F67E714}"/>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8" name="Footer Placeholder 7">
            <a:extLst>
              <a:ext uri="{FF2B5EF4-FFF2-40B4-BE49-F238E27FC236}">
                <a16:creationId xmlns:a16="http://schemas.microsoft.com/office/drawing/2014/main" id="{A6C444DD-0538-4E04-966B-41DACEDFCB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5ECF8F-B003-4ABB-A646-19D600526882}"/>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1766259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035E-3DD1-4FA4-A270-4C15DB429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015526-E339-465E-A879-4AF04B76BD1D}"/>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4" name="Footer Placeholder 3">
            <a:extLst>
              <a:ext uri="{FF2B5EF4-FFF2-40B4-BE49-F238E27FC236}">
                <a16:creationId xmlns:a16="http://schemas.microsoft.com/office/drawing/2014/main" id="{CC08C408-1B29-46C8-8F13-087897D4AB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4F12B-C090-4839-A41E-18FE84580194}"/>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3973445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F40CE-B6FF-4C96-8754-579B942743C9}"/>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3" name="Footer Placeholder 2">
            <a:extLst>
              <a:ext uri="{FF2B5EF4-FFF2-40B4-BE49-F238E27FC236}">
                <a16:creationId xmlns:a16="http://schemas.microsoft.com/office/drawing/2014/main" id="{4F5EB11A-D262-4A2E-8368-E9376DB0E9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33061D-665C-47AA-A0B8-867D974A4AAE}"/>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3839614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1E26-6F13-4E25-9FAC-B309997DB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B7767A-DEA2-4852-A73B-0248AB0968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C5103-D0AE-4A1F-994B-6924E04F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E9842-5690-4B9A-BF55-50C9CAA356AB}"/>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6" name="Footer Placeholder 5">
            <a:extLst>
              <a:ext uri="{FF2B5EF4-FFF2-40B4-BE49-F238E27FC236}">
                <a16:creationId xmlns:a16="http://schemas.microsoft.com/office/drawing/2014/main" id="{F801741A-252B-4598-8E89-0C177454B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AB09D-C258-45EB-840B-035FB988C0A1}"/>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384429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023D-1355-4B15-B019-5C9C58073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CF22C2-8E32-4CEA-B08A-516C35659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6B4464-AE76-48A3-9D05-5073CCDA9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1D54A-9A99-4F7C-B6E6-9B8CBE42B945}"/>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6" name="Footer Placeholder 5">
            <a:extLst>
              <a:ext uri="{FF2B5EF4-FFF2-40B4-BE49-F238E27FC236}">
                <a16:creationId xmlns:a16="http://schemas.microsoft.com/office/drawing/2014/main" id="{4C6953E9-5D29-4A2F-82A2-CE736302E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9A6C1E-1573-41DA-A103-51DD641419BB}"/>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426218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C7C9-2DB9-40DA-B475-E32282519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E3CAE-0A2F-4BA1-9969-58DC25093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6BF84-C080-4EAD-9A4C-BBDA86DC9EC9}"/>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54B88CB2-3603-4C3C-A965-2E7069123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FA38F-92FD-4638-9471-CBA595028E7A}"/>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19875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C3A9F-4752-41C1-B327-13F5F56186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44B3B9-90CD-4E2E-9A02-B1C72A83CE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127E9-EB79-4E59-80EB-0F43FE29F4F3}"/>
              </a:ext>
            </a:extLst>
          </p:cNvPr>
          <p:cNvSpPr>
            <a:spLocks noGrp="1"/>
          </p:cNvSpPr>
          <p:nvPr>
            <p:ph type="dt" sz="half" idx="10"/>
          </p:nvPr>
        </p:nvSpPr>
        <p:spPr/>
        <p:txBody>
          <a:body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575BB135-EDF6-449E-91BA-00493EA13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8ACE9-D743-4409-9513-76A73B51409E}"/>
              </a:ext>
            </a:extLst>
          </p:cNvPr>
          <p:cNvSpPr>
            <a:spLocks noGrp="1"/>
          </p:cNvSpPr>
          <p:nvPr>
            <p:ph type="sldNum" sz="quarter" idx="12"/>
          </p:nvPr>
        </p:nvSpPr>
        <p:spPr/>
        <p:txBody>
          <a:bodyPr/>
          <a:lstStyle/>
          <a:p>
            <a:fld id="{FEB96034-CFE4-4D23-8997-51C90308C075}" type="slidenum">
              <a:rPr lang="en-US" smtClean="0"/>
              <a:t>‹#›</a:t>
            </a:fld>
            <a:endParaRPr lang="en-US"/>
          </a:p>
        </p:txBody>
      </p:sp>
    </p:spTree>
    <p:extLst>
      <p:ext uri="{BB962C8B-B14F-4D97-AF65-F5344CB8AC3E}">
        <p14:creationId xmlns:p14="http://schemas.microsoft.com/office/powerpoint/2010/main" val="935143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468175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graphic 2">
    <p:bg>
      <p:bgPr>
        <a:solidFill>
          <a:schemeClr val="accent4"/>
        </a:solidFill>
        <a:effectLst/>
      </p:bgPr>
    </p:bg>
    <p:spTree>
      <p:nvGrpSpPr>
        <p:cNvPr id="1" name=""/>
        <p:cNvGrpSpPr/>
        <p:nvPr/>
      </p:nvGrpSpPr>
      <p:grpSpPr>
        <a:xfrm>
          <a:off x="0" y="0"/>
          <a:ext cx="0" cy="0"/>
          <a:chOff x="0" y="0"/>
          <a:chExt cx="0" cy="0"/>
        </a:xfrm>
      </p:grpSpPr>
      <p:pic>
        <p:nvPicPr>
          <p:cNvPr id="2" name="Picture 1" descr="Images of man and woman sitting at their desks with laptops.">
            <a:extLst>
              <a:ext uri="{FF2B5EF4-FFF2-40B4-BE49-F238E27FC236}">
                <a16:creationId xmlns:a16="http://schemas.microsoft.com/office/drawing/2014/main" id="{74D52297-78E4-A46B-9C1D-6CB68057EF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949" t="-3592" r="28561" b="-3592"/>
          <a:stretch/>
        </p:blipFill>
        <p:spPr>
          <a:xfrm>
            <a:off x="5001846" y="1"/>
            <a:ext cx="7190154" cy="6858000"/>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473545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8" name="Picture 7" descr="A toy machine with emojis flying out of it&#10;&#10;Description automatically generated">
            <a:extLst>
              <a:ext uri="{FF2B5EF4-FFF2-40B4-BE49-F238E27FC236}">
                <a16:creationId xmlns:a16="http://schemas.microsoft.com/office/drawing/2014/main" id="{E83BF50A-EEC2-463A-6981-085BB197D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76237"/>
          </a:xfrm>
          <a:prstGeom prst="rect">
            <a:avLst/>
          </a:prstGeom>
        </p:spPr>
      </p:pic>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
        <p:nvSpPr>
          <p:cNvPr id="4" name="Text Placeholder 4">
            <a:extLst>
              <a:ext uri="{FF2B5EF4-FFF2-40B4-BE49-F238E27FC236}">
                <a16:creationId xmlns:a16="http://schemas.microsoft.com/office/drawing/2014/main" id="{F17848AC-25BA-A227-8951-28F27BCF5752}"/>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itle 1">
            <a:extLst>
              <a:ext uri="{FF2B5EF4-FFF2-40B4-BE49-F238E27FC236}">
                <a16:creationId xmlns:a16="http://schemas.microsoft.com/office/drawing/2014/main" id="{0B043594-5EAE-05B4-0DB2-4B4F8D9592DF}"/>
              </a:ext>
            </a:extLst>
          </p:cNvPr>
          <p:cNvSpPr>
            <a:spLocks noGrp="1"/>
          </p:cNvSpPr>
          <p:nvPr>
            <p:ph type="title" hasCustomPrompt="1"/>
          </p:nvPr>
        </p:nvSpPr>
        <p:spPr>
          <a:xfrm>
            <a:off x="588263" y="2302431"/>
            <a:ext cx="4167887" cy="1231106"/>
          </a:xfrm>
        </p:spPr>
        <p:txBody>
          <a:bodyPr wrap="square" anchor="b" anchorCtr="0">
            <a:spAutoFit/>
          </a:bodyPr>
          <a:lstStyle>
            <a:lvl1pPr>
              <a:defRPr sz="4000" b="1" i="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1971347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tx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6918775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 or subtitle text</a:t>
            </a: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solidFill>
                  <a:schemeClr val="accent1"/>
                </a:solidFill>
                <a:latin typeface="Segoe UI Semibold" panose="020B0502040204020203" pitchFamily="34" charset="0"/>
                <a:cs typeface="Segoe UI Semibold" panose="020B0502040204020203" pitchFamily="34" charset="0"/>
              </a:defRPr>
            </a:lvl1pPr>
          </a:lstStyle>
          <a:p>
            <a:r>
              <a:rPr lang="en-US"/>
              <a:t>Event name or presentation title </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11789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4"/>
        </a:solidFill>
        <a:effectLst/>
      </p:bgPr>
    </p:bg>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b="0" i="0" dirty="0">
                <a:solidFill>
                  <a:schemeClr val="tx1"/>
                </a:solidFill>
                <a:latin typeface="Segoe UI" panose="020B0502040204020203" pitchFamily="34" charset="0"/>
                <a:cs typeface="Segoe UI" panose="020B0502040204020203" pitchFamily="34" charset="0"/>
              </a:defRPr>
            </a:lvl1pPr>
            <a:lvl2pPr marL="285750" indent="-125413">
              <a:defRPr lang="en-US" sz="1600" b="0" i="0" dirty="0">
                <a:solidFill>
                  <a:schemeClr val="tx1"/>
                </a:solidFill>
                <a:latin typeface="Segoe UI" panose="020B0502040204020203" pitchFamily="34" charset="0"/>
                <a:cs typeface="Segoe UI" panose="020B0502040204020203" pitchFamily="34" charset="0"/>
              </a:defRPr>
            </a:lvl2pPr>
            <a:lvl3pPr marL="438150" indent="-133350">
              <a:defRPr lang="en-US" b="0" i="0" dirty="0">
                <a:solidFill>
                  <a:schemeClr val="tx1"/>
                </a:solidFill>
                <a:latin typeface="Segoe UI" panose="020B0502040204020203" pitchFamily="34" charset="0"/>
                <a:cs typeface="Segoe UI" panose="020B0502040204020203" pitchFamily="34" charset="0"/>
              </a:defRPr>
            </a:lvl3pPr>
            <a:lvl4pPr marL="566738" indent="-114300">
              <a:defRPr lang="en-US" b="0" i="0" dirty="0">
                <a:solidFill>
                  <a:schemeClr val="tx1"/>
                </a:solidFill>
                <a:latin typeface="Segoe UI" panose="020B0502040204020203" pitchFamily="34" charset="0"/>
                <a:cs typeface="Segoe UI" panose="020B0502040204020203" pitchFamily="34" charset="0"/>
              </a:defRPr>
            </a:lvl4pPr>
            <a:lvl5pPr marL="685800" indent="-109538">
              <a:defRPr lang="en-US" b="0" i="0" dirty="0">
                <a:solidFill>
                  <a:schemeClr val="tx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b="1" i="0">
                <a:solidFill>
                  <a:schemeClr val="tx2"/>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271341801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3">
    <p:bg>
      <p:bgPr>
        <a:solidFill>
          <a:schemeClr val="accent4"/>
        </a:solidFill>
        <a:effectLst/>
      </p:bgPr>
    </p:bg>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b="0" i="0">
                <a:solidFill>
                  <a:srgbClr val="5D5AD5"/>
                </a:solidFill>
                <a:latin typeface="Segoe UI" panose="020B0502040204020203" pitchFamily="34" charset="0"/>
                <a:cs typeface="Segoe UI" panose="020B0502040204020203" pitchFamily="34" charset="0"/>
              </a:defRPr>
            </a:lvl1pPr>
          </a:lstStyle>
          <a:p>
            <a:pPr lvl="0"/>
            <a:r>
              <a:rPr lang="en-US"/>
              <a:t>#</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Agenda</a:t>
            </a:r>
          </a:p>
        </p:txBody>
      </p:sp>
    </p:spTree>
    <p:extLst>
      <p:ext uri="{BB962C8B-B14F-4D97-AF65-F5344CB8AC3E}">
        <p14:creationId xmlns:p14="http://schemas.microsoft.com/office/powerpoint/2010/main" val="3081783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7CE68-382E-9E27-9552-0CDBF32494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3"/>
          <a:stretch>
            <a:fillRect/>
          </a:stretch>
        </p:blipFill>
        <p:spPr>
          <a:xfrm>
            <a:off x="584200" y="1195786"/>
            <a:ext cx="2226687" cy="1938528"/>
          </a:xfrm>
          <a:prstGeom prst="rect">
            <a:avLst/>
          </a:prstGeom>
        </p:spPr>
      </p:pic>
    </p:spTree>
    <p:extLst>
      <p:ext uri="{BB962C8B-B14F-4D97-AF65-F5344CB8AC3E}">
        <p14:creationId xmlns:p14="http://schemas.microsoft.com/office/powerpoint/2010/main" val="1790387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4"/>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0CC7F2DC-DA7A-C66B-6ABF-4917841A2851}"/>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Segoe UI" panose="020B0502040204020203" pitchFamily="34" charset="0"/>
                <a:cs typeface="Segoe UI" panose="020B0502040204020203" pitchFamily="34" charset="0"/>
              </a:defRPr>
            </a:lvl1pPr>
          </a:lstStyle>
          <a:p>
            <a:pPr lvl="0"/>
            <a:r>
              <a:rPr lang="en-US"/>
              <a:t>Company or position</a:t>
            </a:r>
          </a:p>
        </p:txBody>
      </p:sp>
      <p:sp>
        <p:nvSpPr>
          <p:cNvPr id="6" name="Text Placeholder 4">
            <a:extLst>
              <a:ext uri="{FF2B5EF4-FFF2-40B4-BE49-F238E27FC236}">
                <a16:creationId xmlns:a16="http://schemas.microsoft.com/office/drawing/2014/main" id="{E44E0F64-D555-46D8-2B0F-6941E3612BA4}"/>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accent1"/>
                </a:solidFill>
                <a:latin typeface="Segoe UI Semibold" panose="020B0502040204020203" pitchFamily="34" charset="0"/>
                <a:cs typeface="Segoe UI Semibold" panose="020B0502040204020203" pitchFamily="34" charset="0"/>
              </a:defRPr>
            </a:lvl1pPr>
          </a:lstStyle>
          <a:p>
            <a:pPr lvl="0"/>
            <a:r>
              <a:rPr lang="en-US"/>
              <a:t>Name</a:t>
            </a:r>
          </a:p>
        </p:txBody>
      </p:sp>
      <p:sp>
        <p:nvSpPr>
          <p:cNvPr id="2" name="Title 1">
            <a:extLst>
              <a:ext uri="{FF2B5EF4-FFF2-40B4-BE49-F238E27FC236}">
                <a16:creationId xmlns:a16="http://schemas.microsoft.com/office/drawing/2014/main" id="{1CE6E25D-72D6-C4EE-C285-BCEF9463E0D9}"/>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Quote text</a:t>
            </a:r>
          </a:p>
        </p:txBody>
      </p:sp>
      <p:pic>
        <p:nvPicPr>
          <p:cNvPr id="4" name="Picture 3" descr="Quotation mark">
            <a:extLst>
              <a:ext uri="{FF2B5EF4-FFF2-40B4-BE49-F238E27FC236}">
                <a16:creationId xmlns:a16="http://schemas.microsoft.com/office/drawing/2014/main" id="{298CE0A9-070B-8C0A-DE4D-0D7941F18007}"/>
              </a:ext>
            </a:extLst>
          </p:cNvPr>
          <p:cNvPicPr>
            <a:picLocks noChangeAspect="1"/>
          </p:cNvPicPr>
          <p:nvPr userDrawn="1"/>
        </p:nvPicPr>
        <p:blipFill>
          <a:blip r:embed="rId2"/>
          <a:stretch>
            <a:fillRect/>
          </a:stretch>
        </p:blipFill>
        <p:spPr>
          <a:xfrm>
            <a:off x="584200" y="1195786"/>
            <a:ext cx="2231136" cy="1942400"/>
          </a:xfrm>
          <a:prstGeom prst="rect">
            <a:avLst/>
          </a:prstGeom>
        </p:spPr>
      </p:pic>
    </p:spTree>
    <p:extLst>
      <p:ext uri="{BB962C8B-B14F-4D97-AF65-F5344CB8AC3E}">
        <p14:creationId xmlns:p14="http://schemas.microsoft.com/office/powerpoint/2010/main" val="20085367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48612"/>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1740392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accent4"/>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551194"/>
          </a:xfrm>
        </p:spPr>
        <p:txBody>
          <a:bodyPr wrap="square">
            <a:spAutoFit/>
          </a:bodyPr>
          <a:lstStyle>
            <a:lvl1pPr marL="0" indent="0">
              <a:buNone/>
              <a:defRPr sz="24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30289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099"/>
            <a:ext cx="5211763" cy="477612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77612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
        <p:nvSpPr>
          <p:cNvPr id="3" name="Title 6">
            <a:extLst>
              <a:ext uri="{FF2B5EF4-FFF2-40B4-BE49-F238E27FC236}">
                <a16:creationId xmlns:a16="http://schemas.microsoft.com/office/drawing/2014/main" id="{1927E47F-95A6-7AE2-8312-56EC75F54623}"/>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369166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551194"/>
          </a:xfrm>
        </p:spPr>
        <p:txBody>
          <a:bodyPr wrap="square">
            <a:spAutoFit/>
          </a:bodyPr>
          <a:lstStyle>
            <a:lvl1pPr marL="0" indent="0">
              <a:spcBef>
                <a:spcPts val="1224"/>
              </a:spcBef>
              <a:buClr>
                <a:schemeClr val="tx1"/>
              </a:buClr>
              <a:buFont typeface="Wingdings" panose="05000000000000000000" pitchFamily="2" charset="2"/>
              <a:buNone/>
              <a:defRPr sz="2400" b="0" i="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FCD25B73-BA9B-D0D3-895E-354C0E82E5D1}"/>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260861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3" name="Title 6">
            <a:extLst>
              <a:ext uri="{FF2B5EF4-FFF2-40B4-BE49-F238E27FC236}">
                <a16:creationId xmlns:a16="http://schemas.microsoft.com/office/drawing/2014/main" id="{234FC4D5-DD95-271F-83C3-A4DBBDBB6098}"/>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64317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69332"/>
          </a:xfrm>
        </p:spPr>
        <p:txBody>
          <a:bodyPr anchor="t"/>
          <a:lstStyle>
            <a:lvl1pPr marL="0" indent="0">
              <a:spcBef>
                <a:spcPts val="0"/>
              </a:spcBef>
              <a:buNone/>
              <a:defRPr sz="24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2E000F64-0D2A-DE0E-F822-A5AD8F9C506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81074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 name="Title 6">
            <a:extLst>
              <a:ext uri="{FF2B5EF4-FFF2-40B4-BE49-F238E27FC236}">
                <a16:creationId xmlns:a16="http://schemas.microsoft.com/office/drawing/2014/main" id="{422F4B52-9A8D-87A5-C075-8CF28727C16D}"/>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4931887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315E08ED-402C-303C-0402-682BEA62AAD6}"/>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987539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bg>
      <p:bgPr>
        <a:solidFill>
          <a:schemeClr val="accent4"/>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6">
            <a:extLst>
              <a:ext uri="{FF2B5EF4-FFF2-40B4-BE49-F238E27FC236}">
                <a16:creationId xmlns:a16="http://schemas.microsoft.com/office/drawing/2014/main" id="{7B0422C1-FB4E-64F8-296F-F4E83E7B13DF}"/>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9077160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47AA-93CB-CBE0-346B-0F559D06EE0B}"/>
              </a:ext>
            </a:extLst>
          </p:cNvPr>
          <p:cNvSpPr>
            <a:spLocks noGrp="1"/>
          </p:cNvSpPr>
          <p:nvPr>
            <p:ph type="title"/>
          </p:nvPr>
        </p:nvSpPr>
        <p:spPr/>
        <p:txBody>
          <a:bodyPr/>
          <a:lstStyle>
            <a:lvl1pPr>
              <a:defRPr>
                <a:latin typeface="+mj-lt"/>
              </a:defRPr>
            </a:lvl1pPr>
          </a:lstStyle>
          <a:p>
            <a:endParaRPr lang="en-US"/>
          </a:p>
        </p:txBody>
      </p:sp>
    </p:spTree>
    <p:extLst>
      <p:ext uri="{BB962C8B-B14F-4D97-AF65-F5344CB8AC3E}">
        <p14:creationId xmlns:p14="http://schemas.microsoft.com/office/powerpoint/2010/main" val="674256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998113"/>
            <a:ext cx="4127692" cy="861774"/>
          </a:xfrm>
        </p:spPr>
        <p:txBody>
          <a:bodyPr wrap="square" anchor="ctr">
            <a:spAutoFit/>
          </a:bodyPr>
          <a:lstStyle>
            <a:lvl1pPr>
              <a:defRPr b="1" i="0">
                <a:solidFill>
                  <a:schemeClr val="accent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108320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858B6245-E099-679C-77B1-776AD302331A}"/>
              </a:ext>
            </a:extLst>
          </p:cNvPr>
          <p:cNvSpPr>
            <a:spLocks noGrp="1"/>
          </p:cNvSpPr>
          <p:nvPr>
            <p:ph type="title"/>
          </p:nvPr>
        </p:nvSpPr>
        <p:spPr>
          <a:xfrm>
            <a:off x="588263" y="457200"/>
            <a:ext cx="11018520" cy="430887"/>
          </a:xfrm>
        </p:spPr>
        <p:txBody>
          <a:bodyP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00493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245879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accent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8271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UI Semibold" panose="020B0502040204020203" pitchFamily="34" charset="0"/>
                <a:ea typeface="+mn-ea"/>
                <a:cs typeface="Segoe UI Semibold" panose="020B0502040204020203" pitchFamily="34" charset="0"/>
              </a:defRPr>
            </a:lvl1pPr>
          </a:lstStyle>
          <a:p>
            <a:r>
              <a:rPr lang="en-US"/>
              <a:t>Section title</a:t>
            </a:r>
          </a:p>
        </p:txBody>
      </p:sp>
    </p:spTree>
    <p:extLst>
      <p:ext uri="{BB962C8B-B14F-4D97-AF65-F5344CB8AC3E}">
        <p14:creationId xmlns:p14="http://schemas.microsoft.com/office/powerpoint/2010/main" val="237150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430887"/>
          </a:xfrm>
        </p:spPr>
        <p:txBody>
          <a:bodyPr anchor="t"/>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6280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211969"/>
            <a:ext cx="3182027" cy="430887"/>
          </a:xfrm>
        </p:spPr>
        <p:txBody>
          <a:bodyPr anchor="ctr"/>
          <a:lstStyle>
            <a:lvl1pPr>
              <a:defRPr sz="2800" b="1" i="0">
                <a:solidFill>
                  <a:schemeClr val="accent1"/>
                </a:solidFill>
                <a:latin typeface="Segoe UI Semibold" panose="020B0502040204020203" pitchFamily="34" charset="0"/>
                <a:cs typeface="Segoe UI Semibold" panose="020B0502040204020203" pitchFamily="34" charset="0"/>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panose="020B0502040204020203" pitchFamily="34" charset="0"/>
                <a:ea typeface="+mn-ea"/>
                <a:cs typeface="+mn-cs"/>
              </a:rPr>
              <a:t>ELT layout</a:t>
            </a:r>
          </a:p>
        </p:txBody>
      </p:sp>
    </p:spTree>
    <p:extLst>
      <p:ext uri="{BB962C8B-B14F-4D97-AF65-F5344CB8AC3E}">
        <p14:creationId xmlns:p14="http://schemas.microsoft.com/office/powerpoint/2010/main" val="40828241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Pr>
        <a:solidFill>
          <a:schemeClr val="accent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b="1" i="0" dirty="0">
                <a:solidFill>
                  <a:srgbClr val="FFFFFF"/>
                </a:solidFill>
                <a:latin typeface="Segoe UI Semibold" panose="020B0502040204020203" pitchFamily="34" charset="0"/>
                <a:cs typeface="Segoe UI Semibold" panose="020B0502040204020203" pitchFamily="34" charset="0"/>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9527715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588263" y="518755"/>
            <a:ext cx="11018520" cy="430887"/>
          </a:xfrm>
        </p:spPr>
        <p:txBody>
          <a:bodyPr anchor="ctr"/>
          <a:lstStyle>
            <a:lvl1pPr>
              <a:defRPr sz="2800" b="1"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0073589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5720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978953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b="0" i="0">
                <a:solidFill>
                  <a:schemeClr val="tx1"/>
                </a:solidFill>
                <a:latin typeface="Segoe UI" panose="020B0502040204020203" pitchFamily="34" charset="0"/>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85990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594175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Segoe UI" pitchFamily="34" charset="0"/>
              <a:cs typeface="Segoe UI" panose="020B0502040204020203"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30887"/>
          </a:xfrm>
        </p:spPr>
        <p:txBody>
          <a:bodyPr/>
          <a:lstStyle>
            <a:lvl1pPr>
              <a:defRPr sz="28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460088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UI" panose="020B0502040204020203" pitchFamily="34" charset="0"/>
                <a:cs typeface="Segoe UI" panose="020B0502040204020203" pitchFamily="34" charset="0"/>
              </a:defRPr>
            </a:lvl1pPr>
          </a:lstStyle>
          <a:p>
            <a:pPr lvl="0"/>
            <a:r>
              <a:rPr lang="en-US"/>
              <a:t>Speaker name</a:t>
            </a: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2"/>
                </a:solidFill>
                <a:effectLst/>
                <a:latin typeface="Segoe UI Semibold" panose="020B0502040204020203" pitchFamily="34" charset="0"/>
                <a:ea typeface="+mn-ea"/>
                <a:cs typeface="Segoe UI Semibold" panose="020B0502040204020203" pitchFamily="34" charset="0"/>
              </a:defRPr>
            </a:lvl1pPr>
          </a:lstStyle>
          <a:p>
            <a:r>
              <a:rPr lang="en-US"/>
              <a:t>Demo title</a:t>
            </a:r>
          </a:p>
        </p:txBody>
      </p:sp>
    </p:spTree>
    <p:extLst>
      <p:ext uri="{BB962C8B-B14F-4D97-AF65-F5344CB8AC3E}">
        <p14:creationId xmlns:p14="http://schemas.microsoft.com/office/powerpoint/2010/main" val="2581434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846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6107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007542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457200"/>
            <a:ext cx="11018520" cy="430887"/>
          </a:xfrm>
        </p:spPr>
        <p:txBody>
          <a:bodyPr/>
          <a:lstStyle>
            <a:lvl1pPr>
              <a:defRPr sz="2800" b="1" i="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092881"/>
          </a:xfrm>
        </p:spPr>
        <p:txBody>
          <a:bodyPr>
            <a:spAutoFit/>
          </a:bodyPr>
          <a:lstStyle>
            <a:lvl1pPr>
              <a:defRPr sz="2800" b="0" i="0">
                <a:latin typeface="Segoe UI" panose="020B0502040204020203" pitchFamily="34" charset="0"/>
                <a:cs typeface="Segoe UI" panose="020B0502040204020203" pitchFamily="34" charset="0"/>
              </a:defRPr>
            </a:lvl1pPr>
            <a:lvl2pPr>
              <a:defRPr sz="2800" b="0" i="0">
                <a:latin typeface="Segoe UI" panose="020B0502040204020203" pitchFamily="34" charset="0"/>
                <a:cs typeface="Segoe UI" panose="020B0502040204020203" pitchFamily="34" charset="0"/>
              </a:defRPr>
            </a:lvl2pPr>
            <a:lvl3pPr>
              <a:defRPr sz="2400" b="0" i="0">
                <a:latin typeface="Segoe UI" panose="020B0502040204020203" pitchFamily="34" charset="0"/>
                <a:cs typeface="Segoe UI" panose="020B0502040204020203" pitchFamily="34" charset="0"/>
              </a:defRPr>
            </a:lvl3pPr>
            <a:lvl4pPr>
              <a:defRPr sz="2000" b="0" i="0">
                <a:latin typeface="Segoe UI" panose="020B0502040204020203" pitchFamily="34" charset="0"/>
                <a:cs typeface="Segoe UI" panose="020B0502040204020203" pitchFamily="34" charset="0"/>
              </a:defRPr>
            </a:lvl4pPr>
            <a:lvl5pPr>
              <a:defRPr sz="1800"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UI" panose="020B0502040204020203" pitchFamily="34" charset="0"/>
                <a:ea typeface="Segoe UI" panose="020B0502040204020203" pitchFamily="34" charset="0"/>
                <a:cs typeface="Segoe UI" panose="020B0502040204020203" pitchFamily="34" charset="0"/>
              </a:defRPr>
            </a:lvl1pPr>
          </a:lstStyle>
          <a:p>
            <a:pPr lvl="0"/>
            <a:r>
              <a:rPr lang="en-US"/>
              <a:t>Next:</a:t>
            </a:r>
          </a:p>
        </p:txBody>
      </p:sp>
    </p:spTree>
    <p:extLst>
      <p:ext uri="{BB962C8B-B14F-4D97-AF65-F5344CB8AC3E}">
        <p14:creationId xmlns:p14="http://schemas.microsoft.com/office/powerpoint/2010/main" val="2884396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1">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kumimoji="0" lang="en-US" sz="2800" b="1" i="0" u="none" strike="noStrike" kern="1200" cap="none" spc="-50" normalizeH="0" baseline="0" dirty="0">
                <a:ln w="3175">
                  <a:noFill/>
                </a:ln>
                <a:solidFill>
                  <a:schemeClr val="tx1"/>
                </a:solidFill>
                <a:effectLst/>
                <a:uLnTx/>
                <a:uFillTx/>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a:pPr>
            <a:r>
              <a:rPr lang="en-US"/>
              <a:t>Click to edit Master title style</a:t>
            </a:r>
          </a:p>
        </p:txBody>
      </p:sp>
    </p:spTree>
    <p:extLst>
      <p:ext uri="{BB962C8B-B14F-4D97-AF65-F5344CB8AC3E}">
        <p14:creationId xmlns:p14="http://schemas.microsoft.com/office/powerpoint/2010/main" val="3228184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1612422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1852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3" y="1588297"/>
            <a:ext cx="4309079" cy="4519427"/>
          </a:xfrm>
          <a:prstGeom prst="rect">
            <a:avLst/>
          </a:prstGeo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56" marR="0" lvl="0" indent="-228556" algn="ct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6"/>
            <a:ext cx="3374605" cy="800317"/>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2268726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14921211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894" y="289512"/>
            <a:ext cx="10769549" cy="543185"/>
          </a:xfrm>
        </p:spPr>
        <p:txBody>
          <a:bodyPr lIns="0" tIns="0" rIns="0" bIns="0">
            <a:spAutoFit/>
          </a:bodyPr>
          <a:lstStyle>
            <a:lvl1pPr>
              <a:lnSpc>
                <a:spcPct val="100000"/>
              </a:lnSpc>
              <a:defRPr sz="3529">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715894" y="1189178"/>
            <a:ext cx="10769550" cy="1388138"/>
          </a:xfrm>
        </p:spPr>
        <p:txBody>
          <a:bodyPr lIns="0" tIns="0" rIns="0" bIns="0">
            <a:spAutoFit/>
          </a:bodyPr>
          <a:lstStyle>
            <a:lvl1pPr>
              <a:lnSpc>
                <a:spcPct val="100000"/>
              </a:lnSpc>
              <a:spcBef>
                <a:spcPts val="0"/>
              </a:spcBef>
              <a:defRPr sz="2745">
                <a:latin typeface="+mn-lt"/>
              </a:defRPr>
            </a:lvl1pPr>
            <a:lvl2pPr>
              <a:lnSpc>
                <a:spcPct val="100000"/>
              </a:lnSpc>
              <a:spcBef>
                <a:spcPts val="0"/>
              </a:spcBef>
              <a:defRPr sz="1961"/>
            </a:lvl2pPr>
            <a:lvl3pPr>
              <a:lnSpc>
                <a:spcPct val="100000"/>
              </a:lnSpc>
              <a:spcBef>
                <a:spcPts val="0"/>
              </a:spcBef>
              <a:defRPr sz="1568"/>
            </a:lvl3pPr>
            <a:lvl4pPr>
              <a:lnSpc>
                <a:spcPct val="100000"/>
              </a:lnSpc>
              <a:spcBef>
                <a:spcPts val="0"/>
              </a:spcBef>
              <a:defRPr sz="1372"/>
            </a:lvl4pPr>
            <a:lvl5pPr>
              <a:lnSpc>
                <a:spcPct val="100000"/>
              </a:lnSpc>
              <a:spcBef>
                <a:spcPts val="0"/>
              </a:spcBef>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5684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2"/>
            <a:ext cx="12192000" cy="874037"/>
          </a:xfrm>
          <a:prstGeom prst="rect">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152698"/>
            <a:ext cx="11018520" cy="492443"/>
          </a:xfrm>
        </p:spPr>
        <p:txBody>
          <a:bodyPr anchor="ctr"/>
          <a:lstStyle>
            <a:lvl1pPr>
              <a:defRPr sz="32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68556026"/>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2"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5"/>
            <a:ext cx="6669658" cy="387837"/>
          </a:xfrm>
        </p:spPr>
        <p:txBody>
          <a:bodyPr anchor="ctr" anchorCtr="0"/>
          <a:lstStyle>
            <a:lvl1pPr marL="0" indent="0">
              <a:spcAft>
                <a:spcPts val="1200"/>
              </a:spcAft>
              <a:buNone/>
              <a:defRPr sz="2800"/>
            </a:lvl1pPr>
            <a:lvl2pPr marL="228512"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91526864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474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ection_Divider_Gradient_Light">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092EB425-F759-0B2D-7845-B13BEEDDDF81}"/>
              </a:ext>
            </a:extLst>
          </p:cNvPr>
          <p:cNvSpPr>
            <a:spLocks noGrp="1"/>
          </p:cNvSpPr>
          <p:nvPr>
            <p:ph type="ftr" sz="quarter" idx="13"/>
          </p:nvPr>
        </p:nvSpPr>
        <p:spPr>
          <a:xfrm>
            <a:off x="584200" y="6477356"/>
            <a:ext cx="4114800" cy="123111"/>
          </a:xfrm>
        </p:spPr>
        <p:txBody>
          <a:bodyPr/>
          <a:lstStyle>
            <a:lvl1pPr>
              <a:defRPr b="0" i="0">
                <a:solidFill>
                  <a:schemeClr val="tx1"/>
                </a:solidFill>
                <a:latin typeface="Segoe UI Variable Small Light" pitchFamily="2" charset="0"/>
              </a:defRPr>
            </a:lvl1pPr>
          </a:lstStyle>
          <a:p>
            <a:r>
              <a:rPr lang="en-US"/>
              <a:t>Microsoft Confidential</a:t>
            </a:r>
          </a:p>
        </p:txBody>
      </p:sp>
      <p:sp>
        <p:nvSpPr>
          <p:cNvPr id="3" name="Text Placeholder 8">
            <a:extLst>
              <a:ext uri="{FF2B5EF4-FFF2-40B4-BE49-F238E27FC236}">
                <a16:creationId xmlns:a16="http://schemas.microsoft.com/office/drawing/2014/main" id="{CE7FF39E-B4D3-9C7C-4BF1-E0BE333DABDF}"/>
              </a:ext>
            </a:extLst>
          </p:cNvPr>
          <p:cNvSpPr>
            <a:spLocks noGrp="1"/>
          </p:cNvSpPr>
          <p:nvPr>
            <p:ph type="body" sz="quarter" idx="16" hasCustomPrompt="1"/>
          </p:nvPr>
        </p:nvSpPr>
        <p:spPr>
          <a:xfrm>
            <a:off x="584200" y="5198936"/>
            <a:ext cx="10480675" cy="369332"/>
          </a:xfrm>
        </p:spPr>
        <p:txBody>
          <a:bodyPr/>
          <a:lstStyle>
            <a:lvl1pPr marL="0" indent="0">
              <a:buNone/>
              <a:defRPr sz="2400" b="0" i="0">
                <a:solidFill>
                  <a:schemeClr val="tx1"/>
                </a:solidFill>
                <a:latin typeface="Segoe Sans Text" pitchFamily="2" charset="0"/>
                <a:cs typeface="Segoe Sans Text" pitchFamily="2" charset="0"/>
              </a:defRPr>
            </a:lvl1pPr>
          </a:lstStyle>
          <a:p>
            <a:pPr lvl="0"/>
            <a:r>
              <a:rPr lang="en-US"/>
              <a:t>Subtitle</a:t>
            </a:r>
          </a:p>
        </p:txBody>
      </p:sp>
      <p:sp>
        <p:nvSpPr>
          <p:cNvPr id="4" name="Text Placeholder 5">
            <a:extLst>
              <a:ext uri="{FF2B5EF4-FFF2-40B4-BE49-F238E27FC236}">
                <a16:creationId xmlns:a16="http://schemas.microsoft.com/office/drawing/2014/main" id="{093CDAC1-142B-C4F3-99E2-62DE7BDE97D2}"/>
              </a:ext>
            </a:extLst>
          </p:cNvPr>
          <p:cNvSpPr>
            <a:spLocks noGrp="1"/>
          </p:cNvSpPr>
          <p:nvPr>
            <p:ph type="body" sz="quarter" idx="15" hasCustomPrompt="1"/>
          </p:nvPr>
        </p:nvSpPr>
        <p:spPr>
          <a:xfrm>
            <a:off x="584200" y="3654304"/>
            <a:ext cx="10480675" cy="1461706"/>
          </a:xfrm>
        </p:spPr>
        <p:txBody>
          <a:bodyPr/>
          <a:lstStyle>
            <a:lvl1pPr marL="0" indent="0">
              <a:buNone/>
              <a:defRPr sz="4800" b="1" i="0">
                <a:solidFill>
                  <a:schemeClr val="tx1"/>
                </a:solidFill>
                <a:latin typeface="Segoe Sans Text" pitchFamily="2" charset="0"/>
                <a:cs typeface="Segoe Sans Text" pitchFamily="2" charset="0"/>
              </a:defRPr>
            </a:lvl1pPr>
          </a:lstStyle>
          <a:p>
            <a:pPr lvl="0"/>
            <a:r>
              <a:rPr lang="en-US"/>
              <a:t>Section Divider Title</a:t>
            </a:r>
          </a:p>
        </p:txBody>
      </p:sp>
    </p:spTree>
    <p:extLst>
      <p:ext uri="{BB962C8B-B14F-4D97-AF65-F5344CB8AC3E}">
        <p14:creationId xmlns:p14="http://schemas.microsoft.com/office/powerpoint/2010/main" val="31126895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mp; Non-bulleted text">
    <p:bg>
      <p:bgPr>
        <a:solidFill>
          <a:schemeClr val="accent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11018520" cy="430887"/>
          </a:xfrm>
        </p:spPr>
        <p:txBody>
          <a:bodyPr/>
          <a:lstStyle>
            <a:lvl1pPr>
              <a:defRPr sz="2800" b="1"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928242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theme" Target="../theme/theme3.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EF1D1-AABB-4156-929D-4658F14EF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8FD14F-9F3E-4951-8AAB-FAC417E0E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B6191-E46F-478B-84ED-D678988EEC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5B403-13FC-4B40-B395-1A4DBEBF545B}" type="datetimeFigureOut">
              <a:rPr lang="en-US" smtClean="0"/>
              <a:t>11/5/2025</a:t>
            </a:fld>
            <a:endParaRPr lang="en-US"/>
          </a:p>
        </p:txBody>
      </p:sp>
      <p:sp>
        <p:nvSpPr>
          <p:cNvPr id="5" name="Footer Placeholder 4">
            <a:extLst>
              <a:ext uri="{FF2B5EF4-FFF2-40B4-BE49-F238E27FC236}">
                <a16:creationId xmlns:a16="http://schemas.microsoft.com/office/drawing/2014/main" id="{D60C1861-28B1-481B-9D0E-9DAF4A1C0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C0DEE-20BC-473F-9A30-52EED24E49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96034-CFE4-4D23-8997-51C90308C075}" type="slidenum">
              <a:rPr lang="en-US" smtClean="0"/>
              <a:t>‹#›</a:t>
            </a:fld>
            <a:endParaRPr lang="en-US"/>
          </a:p>
        </p:txBody>
      </p:sp>
    </p:spTree>
    <p:extLst>
      <p:ext uri="{BB962C8B-B14F-4D97-AF65-F5344CB8AC3E}">
        <p14:creationId xmlns:p14="http://schemas.microsoft.com/office/powerpoint/2010/main" val="1181913731"/>
      </p:ext>
    </p:extLst>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9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itchFamily="34" charset="0"/>
              <a:cs typeface="Segoe UI" panose="020B0502040204020203" pitchFamily="34" charset="0"/>
            </a:endParaRPr>
          </a:p>
        </p:txBody>
      </p:sp>
    </p:spTree>
    <p:extLst>
      <p:ext uri="{BB962C8B-B14F-4D97-AF65-F5344CB8AC3E}">
        <p14:creationId xmlns:p14="http://schemas.microsoft.com/office/powerpoint/2010/main" val="2127279194"/>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 id="2147485865" r:id="rId12"/>
    <p:sldLayoutId id="2147485866" r:id="rId13"/>
    <p:sldLayoutId id="2147485867" r:id="rId14"/>
    <p:sldLayoutId id="2147485868" r:id="rId15"/>
    <p:sldLayoutId id="2147485869" r:id="rId16"/>
    <p:sldLayoutId id="2147485870" r:id="rId17"/>
    <p:sldLayoutId id="2147485871" r:id="rId18"/>
    <p:sldLayoutId id="2147485872" r:id="rId19"/>
    <p:sldLayoutId id="2147485873" r:id="rId20"/>
    <p:sldLayoutId id="2147485874" r:id="rId21"/>
    <p:sldLayoutId id="2147485875" r:id="rId22"/>
    <p:sldLayoutId id="2147485876" r:id="rId23"/>
    <p:sldLayoutId id="2147485877" r:id="rId24"/>
    <p:sldLayoutId id="2147485878" r:id="rId25"/>
    <p:sldLayoutId id="2147485879" r:id="rId26"/>
    <p:sldLayoutId id="2147485880" r:id="rId27"/>
    <p:sldLayoutId id="2147485881" r:id="rId28"/>
    <p:sldLayoutId id="2147485882" r:id="rId29"/>
    <p:sldLayoutId id="2147485883" r:id="rId30"/>
    <p:sldLayoutId id="2147485884" r:id="rId31"/>
    <p:sldLayoutId id="2147485885" r:id="rId32"/>
    <p:sldLayoutId id="2147485886" r:id="rId33"/>
    <p:sldLayoutId id="2147485887" r:id="rId34"/>
    <p:sldLayoutId id="2147485888" r:id="rId35"/>
    <p:sldLayoutId id="2147485889" r:id="rId36"/>
    <p:sldLayoutId id="2147485890" r:id="rId37"/>
    <p:sldLayoutId id="2147485891" r:id="rId38"/>
    <p:sldLayoutId id="2147485892" r:id="rId39"/>
    <p:sldLayoutId id="2147485893" r:id="rId40"/>
    <p:sldLayoutId id="2147485894" r:id="rId41"/>
    <p:sldLayoutId id="2147485895" r:id="rId42"/>
    <p:sldLayoutId id="2147485896" r:id="rId43"/>
    <p:sldLayoutId id="2147485897" r:id="rId44"/>
    <p:sldLayoutId id="2147485898" r:id="rId45"/>
    <p:sldLayoutId id="2147485899" r:id="rId46"/>
    <p:sldLayoutId id="2147485900" r:id="rId47"/>
  </p:sldLayoutIdLst>
  <p:transition>
    <p:fade/>
  </p:transition>
  <p:hf sldNum="0" hdr="0" ftr="0" dt="0"/>
  <p:txStyles>
    <p:titleStyle>
      <a:lvl1pPr algn="l" defTabSz="932742" rtl="0" eaLnBrk="1" latinLnBrk="0" hangingPunct="1">
        <a:lnSpc>
          <a:spcPct val="100000"/>
        </a:lnSpc>
        <a:spcBef>
          <a:spcPct val="0"/>
        </a:spcBef>
        <a:buNone/>
        <a:defRPr lang="en-US" sz="2800" b="1" i="0" kern="1200" cap="none" spc="-50" baseline="0" dirty="0" smtClean="0">
          <a:ln w="3175">
            <a:noFill/>
          </a:ln>
          <a:solidFill>
            <a:schemeClr val="tx1"/>
          </a:solidFill>
          <a:effectLst/>
          <a:latin typeface="Segoe UI Semibold" panose="020B0502040204020203" pitchFamily="34" charset="0"/>
          <a:ea typeface="+mn-ea"/>
          <a:cs typeface="Segoe UI Semibold" panose="020B05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61.png"/><Relationship Id="rId4" Type="http://schemas.openxmlformats.org/officeDocument/2006/relationships/image" Target="../media/image51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ustomXml" Target="../ink/ink3.xml"/><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10.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ustomXml" Target="../ink/ink4.xml"/><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00.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10.png"/></Relationships>
</file>

<file path=ppt/slides/_rels/slide1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18" Type="http://schemas.openxmlformats.org/officeDocument/2006/relationships/image" Target="../media/image86.png"/><Relationship Id="rId3" Type="http://schemas.openxmlformats.org/officeDocument/2006/relationships/customXml" Target="../ink/ink6.xml"/><Relationship Id="rId7" Type="http://schemas.openxmlformats.org/officeDocument/2006/relationships/image" Target="../media/image75.jpeg"/><Relationship Id="rId12" Type="http://schemas.openxmlformats.org/officeDocument/2006/relationships/image" Target="../media/image80.jpeg"/><Relationship Id="rId17" Type="http://schemas.openxmlformats.org/officeDocument/2006/relationships/image" Target="../media/image85.png"/><Relationship Id="rId2" Type="http://schemas.openxmlformats.org/officeDocument/2006/relationships/notesSlide" Target="../notesSlides/notesSlide7.xml"/><Relationship Id="rId16" Type="http://schemas.openxmlformats.org/officeDocument/2006/relationships/image" Target="../media/image84.jpeg"/><Relationship Id="rId1" Type="http://schemas.openxmlformats.org/officeDocument/2006/relationships/slideLayout" Target="../slideLayouts/slideLayout52.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eg"/><Relationship Id="rId10" Type="http://schemas.openxmlformats.org/officeDocument/2006/relationships/image" Target="../media/image78.jpeg"/><Relationship Id="rId19" Type="http://schemas.openxmlformats.org/officeDocument/2006/relationships/image" Target="../media/image87.jpeg"/><Relationship Id="rId4" Type="http://schemas.openxmlformats.org/officeDocument/2006/relationships/image" Target="../media/image510.png"/><Relationship Id="rId9" Type="http://schemas.openxmlformats.org/officeDocument/2006/relationships/image" Target="../media/image77.jpeg"/><Relationship Id="rId14" Type="http://schemas.openxmlformats.org/officeDocument/2006/relationships/image" Target="../media/image82.jpeg"/></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56.png"/><Relationship Id="rId1" Type="http://schemas.openxmlformats.org/officeDocument/2006/relationships/slideLayout" Target="../slideLayouts/slideLayout4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57.png"/><Relationship Id="rId9"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6.png"/><Relationship Id="rId7"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57.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sv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6.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57.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svg"/></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44.png"/><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6.pn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57.pn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6.pn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96.png"/><Relationship Id="rId11" Type="http://schemas.openxmlformats.org/officeDocument/2006/relationships/image" Target="../media/image95.svg"/><Relationship Id="rId5" Type="http://schemas.openxmlformats.org/officeDocument/2006/relationships/image" Target="../media/image57.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6.png"/><Relationship Id="rId7"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102.png"/><Relationship Id="rId11" Type="http://schemas.openxmlformats.org/officeDocument/2006/relationships/image" Target="../media/image95.svg"/><Relationship Id="rId5" Type="http://schemas.openxmlformats.org/officeDocument/2006/relationships/image" Target="../media/image101.png"/><Relationship Id="rId10" Type="http://schemas.openxmlformats.org/officeDocument/2006/relationships/image" Target="../media/image94.png"/><Relationship Id="rId4" Type="http://schemas.openxmlformats.org/officeDocument/2006/relationships/image" Target="../media/image57.png"/><Relationship Id="rId9" Type="http://schemas.openxmlformats.org/officeDocument/2006/relationships/image" Target="../media/image93.sv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6.png"/><Relationship Id="rId7" Type="http://schemas.openxmlformats.org/officeDocument/2006/relationships/image" Target="../media/image93.sv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92.png"/><Relationship Id="rId5" Type="http://schemas.openxmlformats.org/officeDocument/2006/relationships/image" Target="../media/image104.png"/><Relationship Id="rId4" Type="http://schemas.openxmlformats.org/officeDocument/2006/relationships/image" Target="../media/image57.png"/><Relationship Id="rId9" Type="http://schemas.openxmlformats.org/officeDocument/2006/relationships/image" Target="../media/image95.sv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95.xml"/><Relationship Id="rId5" Type="http://schemas.openxmlformats.org/officeDocument/2006/relationships/image" Target="../media/image107.jpeg"/><Relationship Id="rId4" Type="http://schemas.openxmlformats.org/officeDocument/2006/relationships/image" Target="../media/image10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image" Target="../media/image1.emf"/><Relationship Id="rId1" Type="http://schemas.openxmlformats.org/officeDocument/2006/relationships/slideLayout" Target="../slideLayouts/slideLayout21.xml"/><Relationship Id="rId5" Type="http://schemas.openxmlformats.org/officeDocument/2006/relationships/image" Target="../media/image48.sv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ka.ms/CustomerHubSurvey" TargetMode="External"/><Relationship Id="rId2" Type="http://schemas.openxmlformats.org/officeDocument/2006/relationships/image" Target="../media/image112.png"/><Relationship Id="rId1" Type="http://schemas.openxmlformats.org/officeDocument/2006/relationships/slideLayout" Target="../slideLayouts/slideLayout22.xml"/><Relationship Id="rId5" Type="http://schemas.microsoft.com/office/2007/relationships/hdphoto" Target="../media/hdphoto7.wdp"/><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png"/><Relationship Id="rId7" Type="http://schemas.openxmlformats.org/officeDocument/2006/relationships/hyperlink" Target="https://aka.ms/CustomerHubSessions" TargetMode="External"/><Relationship Id="rId2" Type="http://schemas.openxmlformats.org/officeDocument/2006/relationships/image" Target="../media/image44.png"/><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1" y="2511166"/>
            <a:ext cx="5504550" cy="1569660"/>
          </a:xfrm>
          <a:prstGeom prst="rect">
            <a:avLst/>
          </a:prstGeom>
        </p:spPr>
        <p:txBody>
          <a:bodyPr/>
          <a:lstStyle/>
          <a:p>
            <a:r>
              <a:rPr lang="en-US" sz="4800"/>
              <a:t>Hello and welcome to Customer Hub </a:t>
            </a:r>
          </a:p>
        </p:txBody>
      </p:sp>
      <p:sp>
        <p:nvSpPr>
          <p:cNvPr id="5" name="Text Placeholder 1">
            <a:extLst>
              <a:ext uri="{FF2B5EF4-FFF2-40B4-BE49-F238E27FC236}">
                <a16:creationId xmlns:a16="http://schemas.microsoft.com/office/drawing/2014/main" id="{E5882FB3-7D97-3688-FD55-0DB42EE0355A}"/>
              </a:ext>
            </a:extLst>
          </p:cNvPr>
          <p:cNvSpPr>
            <a:spLocks noGrp="1"/>
          </p:cNvSpPr>
          <p:nvPr>
            <p:ph type="body" sz="quarter" idx="10"/>
          </p:nvPr>
        </p:nvSpPr>
        <p:spPr>
          <a:xfrm>
            <a:off x="591450" y="4606146"/>
            <a:ext cx="5916925" cy="587375"/>
          </a:xfrm>
          <a:prstGeom prst="rect">
            <a:avLst/>
          </a:prstGeom>
        </p:spPr>
        <p:txBody>
          <a:bodyPr/>
          <a:lstStyle/>
          <a:p>
            <a:pPr lvl="0" defTabSz="457200">
              <a:lnSpc>
                <a:spcPct val="90000"/>
              </a:lnSpc>
              <a:spcBef>
                <a:spcPts val="0"/>
              </a:spcBef>
              <a:buSzTx/>
              <a:defRPr/>
            </a:pPr>
            <a:r>
              <a:rPr lang="da-DK" sz="2000">
                <a:solidFill>
                  <a:prstClr val="white"/>
                </a:solidFill>
                <a:latin typeface="Segoe Sans Display" pitchFamily="2" charset="0"/>
              </a:rPr>
              <a:t>We’ll get started at 2 minutes past the hour</a:t>
            </a:r>
            <a:endParaRPr lang="en-US" sz="2000">
              <a:solidFill>
                <a:prstClr val="white"/>
              </a:solidFill>
              <a:latin typeface="Segoe Sans Display" pitchFamily="2" charset="0"/>
            </a:endParaRPr>
          </a:p>
        </p:txBody>
      </p:sp>
      <p:sp>
        <p:nvSpPr>
          <p:cNvPr id="6" name="object 33">
            <a:extLst>
              <a:ext uri="{FF2B5EF4-FFF2-40B4-BE49-F238E27FC236}">
                <a16:creationId xmlns:a16="http://schemas.microsoft.com/office/drawing/2014/main" id="{126682DD-12CF-5C44-D360-3416EC49EE4A}"/>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Microsoft </a:t>
            </a:r>
            <a:r>
              <a:rPr kumimoji="0" lang="en-U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confidential</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27114812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B8C8D-3FC1-36EA-723A-EBEC87E6BE9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EA1B289-02A3-7301-7ADD-CF0A53D91308}"/>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3AAB1876-8CAC-8FCC-61C2-1F3D1BF72830}"/>
              </a:ext>
            </a:extLst>
          </p:cNvPr>
          <p:cNvSpPr>
            <a:spLocks noGrp="1"/>
          </p:cNvSpPr>
          <p:nvPr>
            <p:ph type="title"/>
          </p:nvPr>
        </p:nvSpPr>
        <p:spPr>
          <a:xfrm>
            <a:off x="588263" y="192454"/>
            <a:ext cx="11155342" cy="492443"/>
          </a:xfrm>
        </p:spPr>
        <p:txBody>
          <a:bodyPr>
            <a:noAutofit/>
          </a:bodyPr>
          <a:lstStyle/>
          <a:p>
            <a:r>
              <a:rPr lang="en-US">
                <a:latin typeface="Segoe UI Semibold" panose="020B0702040204020203" pitchFamily="34" charset="0"/>
                <a:ea typeface="Calibri Light"/>
                <a:cs typeface="Segoe UI Semibold" panose="020B0702040204020203" pitchFamily="34" charset="0"/>
              </a:rPr>
              <a:t>Microsoft Teams Room as a “Location” and as a “Presenter”</a:t>
            </a:r>
            <a:endParaRPr lang="en-US">
              <a:latin typeface="Segoe UI Semibold" panose="020B0702040204020203" pitchFamily="34" charset="0"/>
              <a:cs typeface="Segoe UI Semibold" panose="020B0702040204020203"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D471F1C6-0C2D-A677-3EC7-A5D6DC3FBF9E}"/>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D471F1C6-0C2D-A677-3EC7-A5D6DC3FBF9E}"/>
                  </a:ext>
                </a:extLst>
              </p:cNvPr>
              <p:cNvPicPr/>
              <p:nvPr/>
            </p:nvPicPr>
            <p:blipFill>
              <a:blip r:embed="rId4"/>
              <a:stretch>
                <a:fillRect/>
              </a:stretch>
            </p:blipFill>
            <p:spPr>
              <a:xfrm>
                <a:off x="2120436" y="-391352"/>
                <a:ext cx="18000" cy="18000"/>
              </a:xfrm>
              <a:prstGeom prst="rect">
                <a:avLst/>
              </a:prstGeom>
            </p:spPr>
          </p:pic>
        </mc:Fallback>
      </mc:AlternateContent>
      <p:sp>
        <p:nvSpPr>
          <p:cNvPr id="19" name="AutoShape 4" descr="See the source image">
            <a:extLst>
              <a:ext uri="{FF2B5EF4-FFF2-40B4-BE49-F238E27FC236}">
                <a16:creationId xmlns:a16="http://schemas.microsoft.com/office/drawing/2014/main" id="{DCF2FEB1-C12E-B381-318E-6CEA827B5A4E}"/>
              </a:ext>
            </a:extLst>
          </p:cNvPr>
          <p:cNvSpPr>
            <a:spLocks noChangeAspect="1" noChangeArrowheads="1"/>
          </p:cNvSpPr>
          <p:nvPr/>
        </p:nvSpPr>
        <p:spPr bwMode="auto">
          <a:xfrm>
            <a:off x="3472801" y="4063564"/>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pic>
        <p:nvPicPr>
          <p:cNvPr id="2" name="Picture 1">
            <a:extLst>
              <a:ext uri="{FF2B5EF4-FFF2-40B4-BE49-F238E27FC236}">
                <a16:creationId xmlns:a16="http://schemas.microsoft.com/office/drawing/2014/main" id="{C2B95788-C96B-FA77-4CF2-EE81D701E4BD}"/>
              </a:ext>
            </a:extLst>
          </p:cNvPr>
          <p:cNvPicPr>
            <a:picLocks noChangeAspect="1"/>
          </p:cNvPicPr>
          <p:nvPr/>
        </p:nvPicPr>
        <p:blipFill>
          <a:blip r:embed="rId5"/>
          <a:stretch>
            <a:fillRect/>
          </a:stretch>
        </p:blipFill>
        <p:spPr>
          <a:xfrm>
            <a:off x="838200" y="1280537"/>
            <a:ext cx="6212139" cy="5707403"/>
          </a:xfrm>
          <a:prstGeom prst="rect">
            <a:avLst/>
          </a:prstGeom>
        </p:spPr>
      </p:pic>
      <p:sp>
        <p:nvSpPr>
          <p:cNvPr id="4" name="TextBox 3">
            <a:extLst>
              <a:ext uri="{FF2B5EF4-FFF2-40B4-BE49-F238E27FC236}">
                <a16:creationId xmlns:a16="http://schemas.microsoft.com/office/drawing/2014/main" id="{634BC8C5-71AE-C914-FD2C-C633C2447D6A}"/>
              </a:ext>
            </a:extLst>
          </p:cNvPr>
          <p:cNvSpPr txBox="1"/>
          <p:nvPr/>
        </p:nvSpPr>
        <p:spPr>
          <a:xfrm>
            <a:off x="7218947" y="1745120"/>
            <a:ext cx="6080375" cy="369332"/>
          </a:xfrm>
          <a:prstGeom prst="rect">
            <a:avLst/>
          </a:prstGeom>
          <a:noFill/>
        </p:spPr>
        <p:txBody>
          <a:bodyPr wrap="square">
            <a:spAutoFit/>
          </a:bodyPr>
          <a:lstStyle/>
          <a:p>
            <a:r>
              <a:rPr lang="en-US" sz="1800" b="1" i="0">
                <a:effectLst/>
                <a:latin typeface="Aptos" panose="020B0004020202020204" pitchFamily="34" charset="0"/>
              </a:rPr>
              <a:t>Scheduling Form for Teams Events</a:t>
            </a:r>
            <a:endParaRPr lang="en-US" sz="1800" b="1">
              <a:latin typeface="Aptos" panose="020B0004020202020204" pitchFamily="34" charset="0"/>
            </a:endParaRPr>
          </a:p>
        </p:txBody>
      </p:sp>
      <p:sp>
        <p:nvSpPr>
          <p:cNvPr id="5" name="TextBox 4">
            <a:extLst>
              <a:ext uri="{FF2B5EF4-FFF2-40B4-BE49-F238E27FC236}">
                <a16:creationId xmlns:a16="http://schemas.microsoft.com/office/drawing/2014/main" id="{D222E375-36DB-0D59-6791-A1A26672CFED}"/>
              </a:ext>
            </a:extLst>
          </p:cNvPr>
          <p:cNvSpPr txBox="1"/>
          <p:nvPr/>
        </p:nvSpPr>
        <p:spPr>
          <a:xfrm>
            <a:off x="7218947" y="2250682"/>
            <a:ext cx="4134853" cy="923330"/>
          </a:xfrm>
          <a:prstGeom prst="rect">
            <a:avLst/>
          </a:prstGeom>
          <a:noFill/>
        </p:spPr>
        <p:txBody>
          <a:bodyPr wrap="square">
            <a:spAutoFit/>
          </a:bodyPr>
          <a:lstStyle/>
          <a:p>
            <a:r>
              <a:rPr lang="en-US" sz="1800">
                <a:latin typeface="Aptos" panose="020B0004020202020204" pitchFamily="34" charset="0"/>
              </a:rPr>
              <a:t>When the room is added in the Location field, it is auto-populated/assigned as a Presenter.</a:t>
            </a:r>
          </a:p>
        </p:txBody>
      </p:sp>
    </p:spTree>
    <p:extLst>
      <p:ext uri="{BB962C8B-B14F-4D97-AF65-F5344CB8AC3E}">
        <p14:creationId xmlns:p14="http://schemas.microsoft.com/office/powerpoint/2010/main" val="5409240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8317A-352A-AA69-9C16-A509DF085C7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ACEFEE8-8DDE-F3DB-5341-37679DC8A500}"/>
              </a:ext>
              <a:ext uri="{C183D7F6-B498-43B3-948B-1728B52AA6E4}">
                <adec:decorative xmlns:adec="http://schemas.microsoft.com/office/drawing/2017/decorative" val="1"/>
              </a:ext>
            </a:extLst>
          </p:cNvPr>
          <p:cNvSpPr txBox="1"/>
          <p:nvPr/>
        </p:nvSpPr>
        <p:spPr>
          <a:xfrm>
            <a:off x="588263" y="5970320"/>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4383BDFB-E363-1B77-737D-770E89C787E6}"/>
              </a:ext>
            </a:extLst>
          </p:cNvPr>
          <p:cNvSpPr>
            <a:spLocks noGrp="1"/>
          </p:cNvSpPr>
          <p:nvPr>
            <p:ph type="title"/>
          </p:nvPr>
        </p:nvSpPr>
        <p:spPr>
          <a:xfrm>
            <a:off x="588263" y="192454"/>
            <a:ext cx="11018520" cy="492443"/>
          </a:xfrm>
        </p:spPr>
        <p:txBody>
          <a:bodyPr>
            <a:noAutofit/>
          </a:bodyPr>
          <a:lstStyle/>
          <a:p>
            <a:r>
              <a:rPr lang="en-US">
                <a:latin typeface="Segoe UI Semibold" panose="020B0702040204020203" pitchFamily="34" charset="0"/>
                <a:ea typeface="Calibri Light"/>
                <a:cs typeface="Segoe UI Semibold" panose="020B0702040204020203" pitchFamily="34" charset="0"/>
              </a:rPr>
              <a:t>Feature Announcement: Co-located Mode</a:t>
            </a:r>
            <a:endParaRPr lang="en-US">
              <a:latin typeface="Segoe UI Semibold" panose="020B0702040204020203" pitchFamily="34" charset="0"/>
              <a:cs typeface="Segoe UI Semibold" panose="020B0702040204020203"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DAB5F999-A80F-C111-8B55-90884E4200EB}"/>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DAB5F999-A80F-C111-8B55-90884E4200EB}"/>
                  </a:ext>
                </a:extLst>
              </p:cNvPr>
              <p:cNvPicPr/>
              <p:nvPr/>
            </p:nvPicPr>
            <p:blipFill>
              <a:blip r:embed="rId4"/>
              <a:stretch>
                <a:fillRect/>
              </a:stretch>
            </p:blipFill>
            <p:spPr>
              <a:xfrm>
                <a:off x="2120436" y="-391352"/>
                <a:ext cx="18000" cy="18000"/>
              </a:xfrm>
              <a:prstGeom prst="rect">
                <a:avLst/>
              </a:prstGeom>
            </p:spPr>
          </p:pic>
        </mc:Fallback>
      </mc:AlternateContent>
      <p:sp>
        <p:nvSpPr>
          <p:cNvPr id="19" name="AutoShape 4" descr="See the source image">
            <a:extLst>
              <a:ext uri="{FF2B5EF4-FFF2-40B4-BE49-F238E27FC236}">
                <a16:creationId xmlns:a16="http://schemas.microsoft.com/office/drawing/2014/main" id="{05D55323-1F88-8C06-B094-B11FD9D7537F}"/>
              </a:ext>
            </a:extLst>
          </p:cNvPr>
          <p:cNvSpPr>
            <a:spLocks noChangeAspect="1" noChangeArrowheads="1"/>
          </p:cNvSpPr>
          <p:nvPr/>
        </p:nvSpPr>
        <p:spPr bwMode="auto">
          <a:xfrm>
            <a:off x="3262616" y="3972822"/>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pic>
        <p:nvPicPr>
          <p:cNvPr id="6" name="Picture 5">
            <a:extLst>
              <a:ext uri="{FF2B5EF4-FFF2-40B4-BE49-F238E27FC236}">
                <a16:creationId xmlns:a16="http://schemas.microsoft.com/office/drawing/2014/main" id="{8E119A20-5938-B184-4F08-C6A9A62F08A8}"/>
              </a:ext>
            </a:extLst>
          </p:cNvPr>
          <p:cNvPicPr>
            <a:picLocks noChangeAspect="1"/>
          </p:cNvPicPr>
          <p:nvPr/>
        </p:nvPicPr>
        <p:blipFill>
          <a:blip r:embed="rId5"/>
          <a:stretch>
            <a:fillRect/>
          </a:stretch>
        </p:blipFill>
        <p:spPr>
          <a:xfrm>
            <a:off x="657916" y="1348290"/>
            <a:ext cx="5477122" cy="3080881"/>
          </a:xfrm>
          <a:prstGeom prst="rect">
            <a:avLst/>
          </a:prstGeom>
        </p:spPr>
      </p:pic>
      <p:pic>
        <p:nvPicPr>
          <p:cNvPr id="7" name="Picture 6">
            <a:extLst>
              <a:ext uri="{FF2B5EF4-FFF2-40B4-BE49-F238E27FC236}">
                <a16:creationId xmlns:a16="http://schemas.microsoft.com/office/drawing/2014/main" id="{2E67974D-498D-5BD4-A603-D20417ECC1E0}"/>
              </a:ext>
            </a:extLst>
          </p:cNvPr>
          <p:cNvPicPr>
            <a:picLocks noChangeAspect="1"/>
          </p:cNvPicPr>
          <p:nvPr/>
        </p:nvPicPr>
        <p:blipFill>
          <a:blip r:embed="rId6"/>
          <a:stretch>
            <a:fillRect/>
          </a:stretch>
        </p:blipFill>
        <p:spPr>
          <a:xfrm>
            <a:off x="657916" y="4573855"/>
            <a:ext cx="3435218" cy="1932310"/>
          </a:xfrm>
          <a:prstGeom prst="rect">
            <a:avLst/>
          </a:prstGeom>
        </p:spPr>
      </p:pic>
      <p:pic>
        <p:nvPicPr>
          <p:cNvPr id="8" name="Picture 7">
            <a:extLst>
              <a:ext uri="{FF2B5EF4-FFF2-40B4-BE49-F238E27FC236}">
                <a16:creationId xmlns:a16="http://schemas.microsoft.com/office/drawing/2014/main" id="{76EBA2F5-0E93-B191-AEB0-DE018D0619E5}"/>
              </a:ext>
            </a:extLst>
          </p:cNvPr>
          <p:cNvPicPr>
            <a:picLocks noChangeAspect="1"/>
          </p:cNvPicPr>
          <p:nvPr/>
        </p:nvPicPr>
        <p:blipFill>
          <a:blip r:embed="rId7"/>
          <a:stretch>
            <a:fillRect/>
          </a:stretch>
        </p:blipFill>
        <p:spPr>
          <a:xfrm>
            <a:off x="6369755" y="1348290"/>
            <a:ext cx="5477121" cy="3080881"/>
          </a:xfrm>
          <a:prstGeom prst="rect">
            <a:avLst/>
          </a:prstGeom>
        </p:spPr>
      </p:pic>
      <p:pic>
        <p:nvPicPr>
          <p:cNvPr id="10" name="Picture 9">
            <a:extLst>
              <a:ext uri="{FF2B5EF4-FFF2-40B4-BE49-F238E27FC236}">
                <a16:creationId xmlns:a16="http://schemas.microsoft.com/office/drawing/2014/main" id="{614DFE23-6BEE-4F77-A773-2D936D0893ED}"/>
              </a:ext>
            </a:extLst>
          </p:cNvPr>
          <p:cNvPicPr>
            <a:picLocks noChangeAspect="1"/>
          </p:cNvPicPr>
          <p:nvPr/>
        </p:nvPicPr>
        <p:blipFill>
          <a:blip r:embed="rId8"/>
          <a:stretch>
            <a:fillRect/>
          </a:stretch>
        </p:blipFill>
        <p:spPr>
          <a:xfrm>
            <a:off x="6369755" y="4572764"/>
            <a:ext cx="3435217" cy="1932310"/>
          </a:xfrm>
          <a:prstGeom prst="rect">
            <a:avLst/>
          </a:prstGeom>
        </p:spPr>
      </p:pic>
    </p:spTree>
    <p:extLst>
      <p:ext uri="{BB962C8B-B14F-4D97-AF65-F5344CB8AC3E}">
        <p14:creationId xmlns:p14="http://schemas.microsoft.com/office/powerpoint/2010/main" val="19195657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9896D-B114-A11A-B371-66068CB2F5F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413FED3-06BB-59D9-8666-8EBB1F63FA04}"/>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F5FC400C-7581-6EDF-152D-1EBBBEE023E3}"/>
              </a:ext>
            </a:extLst>
          </p:cNvPr>
          <p:cNvSpPr>
            <a:spLocks noGrp="1"/>
          </p:cNvSpPr>
          <p:nvPr>
            <p:ph type="title"/>
          </p:nvPr>
        </p:nvSpPr>
        <p:spPr>
          <a:xfrm>
            <a:off x="588263" y="192454"/>
            <a:ext cx="11155342" cy="492443"/>
          </a:xfrm>
        </p:spPr>
        <p:txBody>
          <a:bodyPr>
            <a:noAutofit/>
          </a:bodyPr>
          <a:lstStyle/>
          <a:p>
            <a:r>
              <a:rPr lang="en-US">
                <a:latin typeface="Segoe UI Semibold" panose="020B0702040204020203" pitchFamily="34" charset="0"/>
                <a:ea typeface="Calibri Light"/>
                <a:cs typeface="Segoe UI Semibold" panose="020B0702040204020203" pitchFamily="34" charset="0"/>
              </a:rPr>
              <a:t>Microsoft Teams Rooms Public Roadmap for Events</a:t>
            </a:r>
            <a:endParaRPr lang="en-US">
              <a:latin typeface="Segoe UI Semibold" panose="020B0702040204020203" pitchFamily="34" charset="0"/>
              <a:cs typeface="Segoe UI Semibold" panose="020B0702040204020203" pitchFamily="34" charset="0"/>
            </a:endParaRP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CFFE0829-0E25-3ADB-8B10-8C058A4E0578}"/>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CFFE0829-0E25-3ADB-8B10-8C058A4E0578}"/>
                  </a:ext>
                </a:extLst>
              </p:cNvPr>
              <p:cNvPicPr/>
              <p:nvPr/>
            </p:nvPicPr>
            <p:blipFill>
              <a:blip r:embed="rId4"/>
              <a:stretch>
                <a:fillRect/>
              </a:stretch>
            </p:blipFill>
            <p:spPr>
              <a:xfrm>
                <a:off x="2120436" y="-391352"/>
                <a:ext cx="18000" cy="18000"/>
              </a:xfrm>
              <a:prstGeom prst="rect">
                <a:avLst/>
              </a:prstGeom>
            </p:spPr>
          </p:pic>
        </mc:Fallback>
      </mc:AlternateContent>
      <p:sp>
        <p:nvSpPr>
          <p:cNvPr id="19" name="AutoShape 4" descr="See the source image">
            <a:extLst>
              <a:ext uri="{FF2B5EF4-FFF2-40B4-BE49-F238E27FC236}">
                <a16:creationId xmlns:a16="http://schemas.microsoft.com/office/drawing/2014/main" id="{AFBEB942-00A6-F87B-7139-04CF26965C54}"/>
              </a:ext>
            </a:extLst>
          </p:cNvPr>
          <p:cNvSpPr>
            <a:spLocks noChangeAspect="1" noChangeArrowheads="1"/>
          </p:cNvSpPr>
          <p:nvPr/>
        </p:nvSpPr>
        <p:spPr bwMode="auto">
          <a:xfrm>
            <a:off x="3535622" y="5152468"/>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pic>
        <p:nvPicPr>
          <p:cNvPr id="6" name="Picture 5">
            <a:extLst>
              <a:ext uri="{FF2B5EF4-FFF2-40B4-BE49-F238E27FC236}">
                <a16:creationId xmlns:a16="http://schemas.microsoft.com/office/drawing/2014/main" id="{0DBE7AC6-3A7A-BA21-C652-B31545626D5C}"/>
              </a:ext>
            </a:extLst>
          </p:cNvPr>
          <p:cNvPicPr>
            <a:picLocks noChangeAspect="1"/>
          </p:cNvPicPr>
          <p:nvPr/>
        </p:nvPicPr>
        <p:blipFill>
          <a:blip r:embed="rId5"/>
          <a:stretch>
            <a:fillRect/>
          </a:stretch>
        </p:blipFill>
        <p:spPr>
          <a:xfrm>
            <a:off x="1443081" y="3438549"/>
            <a:ext cx="9002279" cy="1116824"/>
          </a:xfrm>
          <a:prstGeom prst="rect">
            <a:avLst/>
          </a:prstGeom>
        </p:spPr>
      </p:pic>
      <p:pic>
        <p:nvPicPr>
          <p:cNvPr id="12" name="Picture 11">
            <a:extLst>
              <a:ext uri="{FF2B5EF4-FFF2-40B4-BE49-F238E27FC236}">
                <a16:creationId xmlns:a16="http://schemas.microsoft.com/office/drawing/2014/main" id="{1CBF6094-B263-2F3A-DB2B-EB18B8506F6C}"/>
              </a:ext>
            </a:extLst>
          </p:cNvPr>
          <p:cNvPicPr>
            <a:picLocks noChangeAspect="1"/>
          </p:cNvPicPr>
          <p:nvPr/>
        </p:nvPicPr>
        <p:blipFill>
          <a:blip r:embed="rId6"/>
          <a:stretch>
            <a:fillRect/>
          </a:stretch>
        </p:blipFill>
        <p:spPr>
          <a:xfrm>
            <a:off x="1443081" y="4632508"/>
            <a:ext cx="9054548" cy="1135217"/>
          </a:xfrm>
          <a:prstGeom prst="rect">
            <a:avLst/>
          </a:prstGeom>
        </p:spPr>
      </p:pic>
      <p:pic>
        <p:nvPicPr>
          <p:cNvPr id="14" name="Picture 13">
            <a:extLst>
              <a:ext uri="{FF2B5EF4-FFF2-40B4-BE49-F238E27FC236}">
                <a16:creationId xmlns:a16="http://schemas.microsoft.com/office/drawing/2014/main" id="{C8A8B0D9-09EF-F74C-9719-CFDF30DF9B8C}"/>
              </a:ext>
            </a:extLst>
          </p:cNvPr>
          <p:cNvPicPr>
            <a:picLocks noChangeAspect="1"/>
          </p:cNvPicPr>
          <p:nvPr/>
        </p:nvPicPr>
        <p:blipFill>
          <a:blip r:embed="rId7"/>
          <a:stretch>
            <a:fillRect/>
          </a:stretch>
        </p:blipFill>
        <p:spPr>
          <a:xfrm>
            <a:off x="1443081" y="956281"/>
            <a:ext cx="9001035" cy="1129357"/>
          </a:xfrm>
          <a:prstGeom prst="rect">
            <a:avLst/>
          </a:prstGeom>
        </p:spPr>
      </p:pic>
      <p:pic>
        <p:nvPicPr>
          <p:cNvPr id="17" name="Picture 16">
            <a:extLst>
              <a:ext uri="{FF2B5EF4-FFF2-40B4-BE49-F238E27FC236}">
                <a16:creationId xmlns:a16="http://schemas.microsoft.com/office/drawing/2014/main" id="{CB21F4E6-D080-8EBB-6AC4-A1B18E80F00D}"/>
              </a:ext>
            </a:extLst>
          </p:cNvPr>
          <p:cNvPicPr>
            <a:picLocks noChangeAspect="1"/>
          </p:cNvPicPr>
          <p:nvPr/>
        </p:nvPicPr>
        <p:blipFill>
          <a:blip r:embed="rId8"/>
          <a:stretch>
            <a:fillRect/>
          </a:stretch>
        </p:blipFill>
        <p:spPr>
          <a:xfrm>
            <a:off x="1443081" y="5844860"/>
            <a:ext cx="9054548" cy="945592"/>
          </a:xfrm>
          <a:prstGeom prst="rect">
            <a:avLst/>
          </a:prstGeom>
        </p:spPr>
      </p:pic>
      <p:pic>
        <p:nvPicPr>
          <p:cNvPr id="3" name="Picture 2">
            <a:extLst>
              <a:ext uri="{FF2B5EF4-FFF2-40B4-BE49-F238E27FC236}">
                <a16:creationId xmlns:a16="http://schemas.microsoft.com/office/drawing/2014/main" id="{6D2075DC-718C-EC19-49B7-29994A79B073}"/>
              </a:ext>
            </a:extLst>
          </p:cNvPr>
          <p:cNvPicPr>
            <a:picLocks noChangeAspect="1"/>
          </p:cNvPicPr>
          <p:nvPr/>
        </p:nvPicPr>
        <p:blipFill>
          <a:blip r:embed="rId9"/>
          <a:stretch>
            <a:fillRect/>
          </a:stretch>
        </p:blipFill>
        <p:spPr>
          <a:xfrm>
            <a:off x="1443081" y="2162773"/>
            <a:ext cx="9001034" cy="1198641"/>
          </a:xfrm>
          <a:prstGeom prst="rect">
            <a:avLst/>
          </a:prstGeom>
        </p:spPr>
      </p:pic>
    </p:spTree>
    <p:extLst>
      <p:ext uri="{BB962C8B-B14F-4D97-AF65-F5344CB8AC3E}">
        <p14:creationId xmlns:p14="http://schemas.microsoft.com/office/powerpoint/2010/main" val="35219702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28AF-B4F4-B849-C39D-928F7C6D273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A4126B9-4141-D1DB-7AED-309440AE2EA3}"/>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12EF15FA-FB70-308E-E325-79127425DF13}"/>
              </a:ext>
            </a:extLst>
          </p:cNvPr>
          <p:cNvSpPr>
            <a:spLocks noGrp="1"/>
          </p:cNvSpPr>
          <p:nvPr>
            <p:ph type="title"/>
          </p:nvPr>
        </p:nvSpPr>
        <p:spPr>
          <a:xfrm>
            <a:off x="588263" y="192454"/>
            <a:ext cx="11018520" cy="492443"/>
          </a:xfrm>
        </p:spPr>
        <p:txBody>
          <a:bodyPr>
            <a:noAutofit/>
          </a:bodyPr>
          <a:lstStyle/>
          <a:p>
            <a:r>
              <a:rPr lang="en-US" spc="-50">
                <a:latin typeface="Segoe UI Semibold"/>
              </a:rPr>
              <a:t>Native SDI/NDI Support within Microsoft Teams</a:t>
            </a:r>
            <a:endParaRPr lang="en-US"/>
          </a:p>
        </p:txBody>
      </p:sp>
      <p:sp>
        <p:nvSpPr>
          <p:cNvPr id="13" name="Rectangle 12">
            <a:extLst>
              <a:ext uri="{FF2B5EF4-FFF2-40B4-BE49-F238E27FC236}">
                <a16:creationId xmlns:a16="http://schemas.microsoft.com/office/drawing/2014/main" id="{7F1211E3-75A8-E188-CF57-FD14D6291272}"/>
              </a:ext>
              <a:ext uri="{C183D7F6-B498-43B3-948B-1728B52AA6E4}">
                <adec:decorative xmlns:adec="http://schemas.microsoft.com/office/drawing/2017/decorative" val="1"/>
              </a:ext>
            </a:extLst>
          </p:cNvPr>
          <p:cNvSpPr/>
          <p:nvPr/>
        </p:nvSpPr>
        <p:spPr bwMode="auto">
          <a:xfrm>
            <a:off x="864" y="1798211"/>
            <a:ext cx="12190272" cy="387280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800">
              <a:solidFill>
                <a:srgbClr val="FFFFFF"/>
              </a:solidFill>
              <a:latin typeface="Segoe UI"/>
            </a:endParaRPr>
          </a:p>
        </p:txBody>
      </p:sp>
      <p:sp>
        <p:nvSpPr>
          <p:cNvPr id="14" name="TextBox 13">
            <a:extLst>
              <a:ext uri="{FF2B5EF4-FFF2-40B4-BE49-F238E27FC236}">
                <a16:creationId xmlns:a16="http://schemas.microsoft.com/office/drawing/2014/main" id="{089571CC-8B5E-D4C8-9568-89FF0CE49430}"/>
              </a:ext>
            </a:extLst>
          </p:cNvPr>
          <p:cNvSpPr txBox="1"/>
          <p:nvPr/>
        </p:nvSpPr>
        <p:spPr>
          <a:xfrm>
            <a:off x="1796640" y="4871303"/>
            <a:ext cx="3657081" cy="338554"/>
          </a:xfrm>
          <a:prstGeom prst="rect">
            <a:avLst/>
          </a:prstGeom>
          <a:noFill/>
        </p:spPr>
        <p:txBody>
          <a:bodyPr wrap="square">
            <a:spAutoFit/>
          </a:bodyPr>
          <a:lstStyle/>
          <a:p>
            <a:pPr defTabSz="914225">
              <a:defRPr/>
            </a:pPr>
            <a:r>
              <a:rPr lang="en-US" sz="1600">
                <a:solidFill>
                  <a:srgbClr val="000000"/>
                </a:solidFill>
                <a:latin typeface="Segoe UI" panose="020B0502040204020203" pitchFamily="34" charset="0"/>
                <a:cs typeface="Segoe UI" panose="020B0502040204020203" pitchFamily="34" charset="0"/>
              </a:rPr>
              <a:t>Transmit local content with SDI/ NDI</a:t>
            </a:r>
            <a:r>
              <a:rPr lang="en-US" sz="1600" baseline="30000">
                <a:solidFill>
                  <a:srgbClr val="000000"/>
                </a:solidFill>
                <a:latin typeface="Segoe UI"/>
                <a:cs typeface="Segoe UI"/>
              </a:rPr>
              <a:t>®</a:t>
            </a:r>
            <a:r>
              <a:rPr lang="en-US" sz="1600">
                <a:solidFill>
                  <a:srgbClr val="000000"/>
                </a:solidFill>
                <a:latin typeface="Segoe UI" panose="020B0502040204020203" pitchFamily="34" charset="0"/>
                <a:cs typeface="Segoe UI" panose="020B0502040204020203" pitchFamily="34" charset="0"/>
              </a:rPr>
              <a:t> </a:t>
            </a:r>
          </a:p>
        </p:txBody>
      </p:sp>
      <p:sp>
        <p:nvSpPr>
          <p:cNvPr id="15" name="TextBox 14">
            <a:extLst>
              <a:ext uri="{FF2B5EF4-FFF2-40B4-BE49-F238E27FC236}">
                <a16:creationId xmlns:a16="http://schemas.microsoft.com/office/drawing/2014/main" id="{F99D93C3-08C5-D515-AAEE-B2ED35FD8E45}"/>
              </a:ext>
            </a:extLst>
          </p:cNvPr>
          <p:cNvSpPr txBox="1"/>
          <p:nvPr/>
        </p:nvSpPr>
        <p:spPr>
          <a:xfrm>
            <a:off x="6812638" y="4865560"/>
            <a:ext cx="3657081" cy="584775"/>
          </a:xfrm>
          <a:prstGeom prst="rect">
            <a:avLst/>
          </a:prstGeom>
          <a:noFill/>
        </p:spPr>
        <p:txBody>
          <a:bodyPr wrap="square">
            <a:spAutoFit/>
          </a:bodyPr>
          <a:lstStyle>
            <a:defPPr>
              <a:defRPr lang="en-US"/>
            </a:defPPr>
            <a:lvl1pPr>
              <a:defRPr sz="1400">
                <a:solidFill>
                  <a:srgbClr val="000000"/>
                </a:solidFill>
                <a:latin typeface="Segoe UI Semibold"/>
              </a:defRPr>
            </a:lvl1pPr>
          </a:lstStyle>
          <a:p>
            <a:pPr algn="ctr" defTabSz="914225">
              <a:defRPr/>
            </a:pPr>
            <a:r>
              <a:rPr lang="en-US" sz="1600">
                <a:latin typeface="Segoe UI" panose="020B0502040204020203" pitchFamily="34" charset="0"/>
                <a:cs typeface="Segoe UI" panose="020B0502040204020203" pitchFamily="34" charset="0"/>
              </a:rPr>
              <a:t>Easily integrate Teams videos sources into your production workflow</a:t>
            </a:r>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702CFD07-29CB-7C00-1ADE-91C1AF9502E7}"/>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702CFD07-29CB-7C00-1ADE-91C1AF9502E7}"/>
                  </a:ext>
                </a:extLst>
              </p:cNvPr>
              <p:cNvPicPr/>
              <p:nvPr/>
            </p:nvPicPr>
            <p:blipFill>
              <a:blip r:embed="rId4"/>
              <a:stretch>
                <a:fillRect/>
              </a:stretch>
            </p:blipFill>
            <p:spPr>
              <a:xfrm>
                <a:off x="2120436" y="-391352"/>
                <a:ext cx="18000" cy="18000"/>
              </a:xfrm>
              <a:prstGeom prst="rect">
                <a:avLst/>
              </a:prstGeom>
            </p:spPr>
          </p:pic>
        </mc:Fallback>
      </mc:AlternateContent>
      <p:sp>
        <p:nvSpPr>
          <p:cNvPr id="17" name="Rectangle 16">
            <a:extLst>
              <a:ext uri="{FF2B5EF4-FFF2-40B4-BE49-F238E27FC236}">
                <a16:creationId xmlns:a16="http://schemas.microsoft.com/office/drawing/2014/main" id="{31297437-51C3-1AD3-FE32-D7002E643900}"/>
              </a:ext>
              <a:ext uri="{C183D7F6-B498-43B3-948B-1728B52AA6E4}">
                <adec:decorative xmlns:adec="http://schemas.microsoft.com/office/drawing/2017/decorative" val="1"/>
              </a:ext>
            </a:extLst>
          </p:cNvPr>
          <p:cNvSpPr/>
          <p:nvPr/>
        </p:nvSpPr>
        <p:spPr>
          <a:xfrm>
            <a:off x="1796640" y="4702497"/>
            <a:ext cx="3657081" cy="45712"/>
          </a:xfrm>
          <a:prstGeom prst="rect">
            <a:avLst/>
          </a:prstGeom>
          <a:solidFill>
            <a:srgbClr val="4B5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a:solidFill>
                <a:srgbClr val="FFFFFF"/>
              </a:solidFill>
              <a:latin typeface="Segoe UI"/>
            </a:endParaRPr>
          </a:p>
        </p:txBody>
      </p:sp>
      <p:sp>
        <p:nvSpPr>
          <p:cNvPr id="18" name="Rectangle 17">
            <a:extLst>
              <a:ext uri="{FF2B5EF4-FFF2-40B4-BE49-F238E27FC236}">
                <a16:creationId xmlns:a16="http://schemas.microsoft.com/office/drawing/2014/main" id="{FDC2DB45-77BC-E375-0D79-19A456DAC47C}"/>
              </a:ext>
              <a:ext uri="{C183D7F6-B498-43B3-948B-1728B52AA6E4}">
                <adec:decorative xmlns:adec="http://schemas.microsoft.com/office/drawing/2017/decorative" val="1"/>
              </a:ext>
            </a:extLst>
          </p:cNvPr>
          <p:cNvSpPr/>
          <p:nvPr/>
        </p:nvSpPr>
        <p:spPr>
          <a:xfrm>
            <a:off x="6812638" y="4679640"/>
            <a:ext cx="3657081" cy="45713"/>
          </a:xfrm>
          <a:prstGeom prst="rect">
            <a:avLst/>
          </a:prstGeom>
          <a:solidFill>
            <a:srgbClr val="4B5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sz="1800">
              <a:solidFill>
                <a:srgbClr val="FFFFFF"/>
              </a:solidFill>
              <a:latin typeface="Segoe UI"/>
            </a:endParaRPr>
          </a:p>
        </p:txBody>
      </p:sp>
      <p:sp>
        <p:nvSpPr>
          <p:cNvPr id="19" name="AutoShape 4" descr="See the source image">
            <a:extLst>
              <a:ext uri="{FF2B5EF4-FFF2-40B4-BE49-F238E27FC236}">
                <a16:creationId xmlns:a16="http://schemas.microsoft.com/office/drawing/2014/main" id="{D8B29B77-1B37-BBB9-957F-3607AB7946E1}"/>
              </a:ext>
            </a:extLst>
          </p:cNvPr>
          <p:cNvSpPr>
            <a:spLocks noChangeAspect="1" noChangeArrowheads="1"/>
          </p:cNvSpPr>
          <p:nvPr/>
        </p:nvSpPr>
        <p:spPr bwMode="auto">
          <a:xfrm>
            <a:off x="3472801" y="4063564"/>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pic>
        <p:nvPicPr>
          <p:cNvPr id="20" name="Picture 19">
            <a:extLst>
              <a:ext uri="{FF2B5EF4-FFF2-40B4-BE49-F238E27FC236}">
                <a16:creationId xmlns:a16="http://schemas.microsoft.com/office/drawing/2014/main" id="{5BBD20CE-06AD-63E2-178C-A431DC9A66CA}"/>
              </a:ext>
            </a:extLst>
          </p:cNvPr>
          <p:cNvPicPr>
            <a:picLocks noChangeAspect="1"/>
          </p:cNvPicPr>
          <p:nvPr/>
        </p:nvPicPr>
        <p:blipFill>
          <a:blip r:embed="rId5"/>
          <a:stretch>
            <a:fillRect/>
          </a:stretch>
        </p:blipFill>
        <p:spPr>
          <a:xfrm>
            <a:off x="6650100" y="2314850"/>
            <a:ext cx="3982155" cy="2239962"/>
          </a:xfrm>
          <a:prstGeom prst="rect">
            <a:avLst/>
          </a:prstGeom>
        </p:spPr>
      </p:pic>
      <p:pic>
        <p:nvPicPr>
          <p:cNvPr id="21" name="Picture 20">
            <a:extLst>
              <a:ext uri="{FF2B5EF4-FFF2-40B4-BE49-F238E27FC236}">
                <a16:creationId xmlns:a16="http://schemas.microsoft.com/office/drawing/2014/main" id="{A7F2505C-E567-86ED-AB78-AA1B5FF99B72}"/>
              </a:ext>
            </a:extLst>
          </p:cNvPr>
          <p:cNvPicPr>
            <a:picLocks noChangeAspect="1"/>
          </p:cNvPicPr>
          <p:nvPr/>
        </p:nvPicPr>
        <p:blipFill>
          <a:blip r:embed="rId6"/>
          <a:stretch>
            <a:fillRect/>
          </a:stretch>
        </p:blipFill>
        <p:spPr>
          <a:xfrm>
            <a:off x="2050958" y="2281533"/>
            <a:ext cx="3040261" cy="2294934"/>
          </a:xfrm>
          <a:prstGeom prst="rect">
            <a:avLst/>
          </a:prstGeom>
        </p:spPr>
      </p:pic>
    </p:spTree>
    <p:extLst>
      <p:ext uri="{BB962C8B-B14F-4D97-AF65-F5344CB8AC3E}">
        <p14:creationId xmlns:p14="http://schemas.microsoft.com/office/powerpoint/2010/main" val="370098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2C5E-6CF0-9BBE-C831-04189B722AF0}"/>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C67936E-83E6-3528-4733-156A1A8F15C2}"/>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7041F4B7-2E55-32E2-7B20-3E0D012F8611}"/>
              </a:ext>
            </a:extLst>
          </p:cNvPr>
          <p:cNvSpPr>
            <a:spLocks noGrp="1"/>
          </p:cNvSpPr>
          <p:nvPr>
            <p:ph type="title"/>
          </p:nvPr>
        </p:nvSpPr>
        <p:spPr>
          <a:xfrm>
            <a:off x="588263" y="192454"/>
            <a:ext cx="11018520" cy="492443"/>
          </a:xfrm>
        </p:spPr>
        <p:txBody>
          <a:bodyPr>
            <a:noAutofit/>
          </a:bodyPr>
          <a:lstStyle/>
          <a:p>
            <a:r>
              <a:rPr lang="en-US">
                <a:latin typeface="Segoe UI Semibold" panose="020B0702040204020203" pitchFamily="34" charset="0"/>
                <a:cs typeface="Segoe UI Semibold" panose="020B0702040204020203" pitchFamily="34" charset="0"/>
              </a:rPr>
              <a:t>Use Teams NDI to Bring Virtual Presenters In-Room</a:t>
            </a:r>
            <a:endParaRPr lang="en-US"/>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48DBAAD-68B4-2430-F347-5D692FC82EC2}"/>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248DBAAD-68B4-2430-F347-5D692FC82EC2}"/>
                  </a:ext>
                </a:extLst>
              </p:cNvPr>
              <p:cNvPicPr/>
              <p:nvPr/>
            </p:nvPicPr>
            <p:blipFill>
              <a:blip r:embed="rId4"/>
              <a:stretch>
                <a:fillRect/>
              </a:stretch>
            </p:blipFill>
            <p:spPr>
              <a:xfrm>
                <a:off x="2120436" y="-391352"/>
                <a:ext cx="18000" cy="18000"/>
              </a:xfrm>
              <a:prstGeom prst="rect">
                <a:avLst/>
              </a:prstGeom>
            </p:spPr>
          </p:pic>
        </mc:Fallback>
      </mc:AlternateContent>
      <p:sp>
        <p:nvSpPr>
          <p:cNvPr id="19" name="AutoShape 4" descr="See the source image">
            <a:extLst>
              <a:ext uri="{FF2B5EF4-FFF2-40B4-BE49-F238E27FC236}">
                <a16:creationId xmlns:a16="http://schemas.microsoft.com/office/drawing/2014/main" id="{13BE59CA-C7F9-9614-436A-48D95FA2BD99}"/>
              </a:ext>
            </a:extLst>
          </p:cNvPr>
          <p:cNvSpPr>
            <a:spLocks noChangeAspect="1" noChangeArrowheads="1"/>
          </p:cNvSpPr>
          <p:nvPr/>
        </p:nvSpPr>
        <p:spPr bwMode="auto">
          <a:xfrm>
            <a:off x="3472801" y="4063564"/>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grpSp>
        <p:nvGrpSpPr>
          <p:cNvPr id="47" name="Group 46">
            <a:extLst>
              <a:ext uri="{FF2B5EF4-FFF2-40B4-BE49-F238E27FC236}">
                <a16:creationId xmlns:a16="http://schemas.microsoft.com/office/drawing/2014/main" id="{250B3D2B-E99E-F9A1-9A57-703F23B99D49}"/>
              </a:ext>
            </a:extLst>
          </p:cNvPr>
          <p:cNvGrpSpPr/>
          <p:nvPr/>
        </p:nvGrpSpPr>
        <p:grpSpPr>
          <a:xfrm>
            <a:off x="461956" y="1357775"/>
            <a:ext cx="11851438" cy="4487573"/>
            <a:chOff x="461956" y="1357775"/>
            <a:chExt cx="11851438" cy="4487573"/>
          </a:xfrm>
        </p:grpSpPr>
        <p:sp>
          <p:nvSpPr>
            <p:cNvPr id="48" name="Remote participants">
              <a:extLst>
                <a:ext uri="{FF2B5EF4-FFF2-40B4-BE49-F238E27FC236}">
                  <a16:creationId xmlns:a16="http://schemas.microsoft.com/office/drawing/2014/main" id="{7FA321D6-FC33-E377-E8DF-0CFCB1D9A9E6}"/>
                </a:ext>
              </a:extLst>
            </p:cNvPr>
            <p:cNvSpPr/>
            <p:nvPr/>
          </p:nvSpPr>
          <p:spPr>
            <a:xfrm>
              <a:off x="472293" y="1357775"/>
              <a:ext cx="1178784" cy="266227"/>
            </a:xfrm>
            <a:prstGeom prst="rect">
              <a:avLst/>
            </a:prstGeom>
          </p:spPr>
          <p:txBody>
            <a:bodyPr wrap="none" lIns="0" tIns="0" rIns="0" bIns="0">
              <a:spAutoFit/>
            </a:bodyPr>
            <a:lstStyle/>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Participants</a:t>
              </a:r>
            </a:p>
          </p:txBody>
        </p:sp>
        <p:pic>
          <p:nvPicPr>
            <p:cNvPr id="49" name="photo of a man with head phones on" descr="photo of a man with head phones on">
              <a:extLst>
                <a:ext uri="{FF2B5EF4-FFF2-40B4-BE49-F238E27FC236}">
                  <a16:creationId xmlns:a16="http://schemas.microsoft.com/office/drawing/2014/main" id="{7B8D02A2-AC3B-272F-2B29-C1C267A7F9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61957" y="2138226"/>
              <a:ext cx="1199455" cy="706209"/>
            </a:xfrm>
            <a:prstGeom prst="rect">
              <a:avLst/>
            </a:prstGeom>
            <a:noFill/>
            <a:extLst>
              <a:ext uri="{909E8E84-426E-40DD-AFC4-6F175D3DCCD1}">
                <a14:hiddenFill xmlns:a14="http://schemas.microsoft.com/office/drawing/2010/main">
                  <a:solidFill>
                    <a:srgbClr val="FFFFFF"/>
                  </a:solidFill>
                </a14:hiddenFill>
              </a:ext>
            </a:extLst>
          </p:spPr>
        </p:pic>
        <p:pic>
          <p:nvPicPr>
            <p:cNvPr id="50" name="Icon of an arrow pointing right" descr="Icon of arrow pointing right">
              <a:extLst>
                <a:ext uri="{FF2B5EF4-FFF2-40B4-BE49-F238E27FC236}">
                  <a16:creationId xmlns:a16="http://schemas.microsoft.com/office/drawing/2014/main" id="{B090C37E-ADC2-074C-6D79-0523BE168CD7}"/>
                </a:ext>
              </a:extLst>
            </p:cNvPr>
            <p:cNvPicPr>
              <a:picLocks noChangeAspect="1"/>
            </p:cNvPicPr>
            <p:nvPr/>
          </p:nvPicPr>
          <p:blipFill rotWithShape="1">
            <a:blip r:embed="rId6"/>
            <a:srcRect l="14840" t="16196" r="10428" b="20911"/>
            <a:stretch/>
          </p:blipFill>
          <p:spPr>
            <a:xfrm>
              <a:off x="1683363" y="2275346"/>
              <a:ext cx="477494" cy="401847"/>
            </a:xfrm>
            <a:prstGeom prst="rect">
              <a:avLst/>
            </a:prstGeom>
          </p:spPr>
        </p:pic>
        <p:pic>
          <p:nvPicPr>
            <p:cNvPr id="51" name="Photo of woman" descr="Photo of woman">
              <a:extLst>
                <a:ext uri="{FF2B5EF4-FFF2-40B4-BE49-F238E27FC236}">
                  <a16:creationId xmlns:a16="http://schemas.microsoft.com/office/drawing/2014/main" id="{D92E2C98-56A3-5E88-8E01-4A75DF8EBB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61956" y="3197538"/>
              <a:ext cx="1199455" cy="706209"/>
            </a:xfrm>
            <a:prstGeom prst="rect">
              <a:avLst/>
            </a:prstGeom>
            <a:noFill/>
            <a:extLst>
              <a:ext uri="{909E8E84-426E-40DD-AFC4-6F175D3DCCD1}">
                <a14:hiddenFill xmlns:a14="http://schemas.microsoft.com/office/drawing/2010/main">
                  <a:solidFill>
                    <a:srgbClr val="FFFFFF"/>
                  </a:solidFill>
                </a14:hiddenFill>
              </a:ext>
            </a:extLst>
          </p:spPr>
        </p:pic>
        <p:pic>
          <p:nvPicPr>
            <p:cNvPr id="52" name="Icon of an arrow pointing right" descr="Icon of arrow pointing right">
              <a:extLst>
                <a:ext uri="{FF2B5EF4-FFF2-40B4-BE49-F238E27FC236}">
                  <a16:creationId xmlns:a16="http://schemas.microsoft.com/office/drawing/2014/main" id="{07692E99-7B9B-4A06-B33F-3428F6C14EA1}"/>
                </a:ext>
              </a:extLst>
            </p:cNvPr>
            <p:cNvPicPr>
              <a:picLocks noChangeAspect="1"/>
            </p:cNvPicPr>
            <p:nvPr/>
          </p:nvPicPr>
          <p:blipFill rotWithShape="1">
            <a:blip r:embed="rId6"/>
            <a:srcRect l="15897" t="16196" r="9371" b="15677"/>
            <a:stretch/>
          </p:blipFill>
          <p:spPr>
            <a:xfrm>
              <a:off x="1683363" y="3320508"/>
              <a:ext cx="477494" cy="435286"/>
            </a:xfrm>
            <a:prstGeom prst="rect">
              <a:avLst/>
            </a:prstGeom>
          </p:spPr>
        </p:pic>
        <p:sp>
          <p:nvSpPr>
            <p:cNvPr id="53" name="Teams meeting">
              <a:extLst>
                <a:ext uri="{FF2B5EF4-FFF2-40B4-BE49-F238E27FC236}">
                  <a16:creationId xmlns:a16="http://schemas.microsoft.com/office/drawing/2014/main" id="{5D65497B-5660-52C1-8F00-73B516449672}"/>
                </a:ext>
              </a:extLst>
            </p:cNvPr>
            <p:cNvSpPr/>
            <p:nvPr/>
          </p:nvSpPr>
          <p:spPr>
            <a:xfrm>
              <a:off x="3290829" y="1357775"/>
              <a:ext cx="627672" cy="532453"/>
            </a:xfrm>
            <a:prstGeom prst="rect">
              <a:avLst/>
            </a:prstGeom>
            <a:noFill/>
          </p:spPr>
          <p:txBody>
            <a:bodyPr wrap="none" lIns="0" tIns="0" rIns="0" bIns="0">
              <a:spAutoFit/>
            </a:bodyPr>
            <a:lstStyle/>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Teams</a:t>
              </a:r>
              <a:br>
                <a:rPr lang="en-US" sz="1730">
                  <a:solidFill>
                    <a:srgbClr val="000000"/>
                  </a:solidFill>
                  <a:latin typeface="Segoe UI Semibold" panose="020B0702040204020203" pitchFamily="34" charset="0"/>
                  <a:cs typeface="Segoe UI Semibold" panose="020B0702040204020203" pitchFamily="34" charset="0"/>
                </a:rPr>
              </a:br>
              <a:r>
                <a:rPr lang="en-US" sz="1730">
                  <a:solidFill>
                    <a:srgbClr val="000000"/>
                  </a:solidFill>
                  <a:latin typeface="Segoe UI Semibold" panose="020B0702040204020203" pitchFamily="34" charset="0"/>
                  <a:cs typeface="Segoe UI Semibold" panose="020B0702040204020203" pitchFamily="34" charset="0"/>
                </a:rPr>
                <a:t>Event</a:t>
              </a:r>
            </a:p>
          </p:txBody>
        </p:sp>
        <p:pic>
          <p:nvPicPr>
            <p:cNvPr id="54" name="Photo of Teams meeting" descr="Photo of Teams meeting">
              <a:extLst>
                <a:ext uri="{FF2B5EF4-FFF2-40B4-BE49-F238E27FC236}">
                  <a16:creationId xmlns:a16="http://schemas.microsoft.com/office/drawing/2014/main" id="{E23A820B-533E-AF1E-EA88-70663FABB3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866" y="2280477"/>
              <a:ext cx="2628964" cy="1475326"/>
            </a:xfrm>
            <a:prstGeom prst="rect">
              <a:avLst/>
            </a:prstGeom>
            <a:noFill/>
            <a:extLst>
              <a:ext uri="{909E8E84-426E-40DD-AFC4-6F175D3DCCD1}">
                <a14:hiddenFill xmlns:a14="http://schemas.microsoft.com/office/drawing/2010/main">
                  <a:solidFill>
                    <a:srgbClr val="FFFFFF"/>
                  </a:solidFill>
                </a14:hiddenFill>
              </a:ext>
            </a:extLst>
          </p:spPr>
        </p:pic>
        <p:sp>
          <p:nvSpPr>
            <p:cNvPr id="55" name="Isolated video">
              <a:extLst>
                <a:ext uri="{FF2B5EF4-FFF2-40B4-BE49-F238E27FC236}">
                  <a16:creationId xmlns:a16="http://schemas.microsoft.com/office/drawing/2014/main" id="{D2636441-1522-01B3-9AF8-854801FF4EBB}"/>
                </a:ext>
              </a:extLst>
            </p:cNvPr>
            <p:cNvSpPr/>
            <p:nvPr/>
          </p:nvSpPr>
          <p:spPr>
            <a:xfrm>
              <a:off x="5510367" y="1357775"/>
              <a:ext cx="797014" cy="532453"/>
            </a:xfrm>
            <a:prstGeom prst="rect">
              <a:avLst/>
            </a:prstGeom>
          </p:spPr>
          <p:txBody>
            <a:bodyPr wrap="none" lIns="0" tIns="0" rIns="0" bIns="0">
              <a:spAutoFit/>
            </a:bodyPr>
            <a:lstStyle/>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Isolated</a:t>
              </a:r>
            </a:p>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Video</a:t>
              </a:r>
            </a:p>
          </p:txBody>
        </p:sp>
        <p:pic>
          <p:nvPicPr>
            <p:cNvPr id="56" name="Photo of woman" descr="Photo of woman">
              <a:extLst>
                <a:ext uri="{FF2B5EF4-FFF2-40B4-BE49-F238E27FC236}">
                  <a16:creationId xmlns:a16="http://schemas.microsoft.com/office/drawing/2014/main" id="{1A05BB65-CBD9-24DB-BBFA-2E5E1471EF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5510678" y="2011591"/>
              <a:ext cx="682515" cy="401847"/>
            </a:xfrm>
            <a:prstGeom prst="rect">
              <a:avLst/>
            </a:prstGeom>
            <a:noFill/>
            <a:extLst>
              <a:ext uri="{909E8E84-426E-40DD-AFC4-6F175D3DCCD1}">
                <a14:hiddenFill xmlns:a14="http://schemas.microsoft.com/office/drawing/2010/main">
                  <a:solidFill>
                    <a:srgbClr val="FFFFFF"/>
                  </a:solidFill>
                </a14:hiddenFill>
              </a:ext>
            </a:extLst>
          </p:spPr>
        </p:pic>
        <p:pic>
          <p:nvPicPr>
            <p:cNvPr id="57" name="Icon of an arrow pointing right" descr="Icon of an arrow pointing right">
              <a:extLst>
                <a:ext uri="{FF2B5EF4-FFF2-40B4-BE49-F238E27FC236}">
                  <a16:creationId xmlns:a16="http://schemas.microsoft.com/office/drawing/2014/main" id="{99CAA7E0-9901-B8BC-2993-6769E229D693}"/>
                </a:ext>
              </a:extLst>
            </p:cNvPr>
            <p:cNvPicPr>
              <a:picLocks noChangeAspect="1"/>
            </p:cNvPicPr>
            <p:nvPr/>
          </p:nvPicPr>
          <p:blipFill rotWithShape="1">
            <a:blip r:embed="rId6"/>
            <a:srcRect l="13768" t="16196" r="11572" b="16642"/>
            <a:stretch/>
          </p:blipFill>
          <p:spPr>
            <a:xfrm>
              <a:off x="6215145" y="1978275"/>
              <a:ext cx="477034" cy="429122"/>
            </a:xfrm>
            <a:prstGeom prst="rect">
              <a:avLst/>
            </a:prstGeom>
          </p:spPr>
        </p:pic>
        <p:pic>
          <p:nvPicPr>
            <p:cNvPr id="58" name="Photo of man" descr="Photo of man">
              <a:extLst>
                <a:ext uri="{FF2B5EF4-FFF2-40B4-BE49-F238E27FC236}">
                  <a16:creationId xmlns:a16="http://schemas.microsoft.com/office/drawing/2014/main" id="{AFD4C0D1-C6C3-4B34-7A07-9898503349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5510679" y="2535353"/>
              <a:ext cx="682515" cy="401847"/>
            </a:xfrm>
            <a:prstGeom prst="rect">
              <a:avLst/>
            </a:prstGeom>
            <a:noFill/>
            <a:extLst>
              <a:ext uri="{909E8E84-426E-40DD-AFC4-6F175D3DCCD1}">
                <a14:hiddenFill xmlns:a14="http://schemas.microsoft.com/office/drawing/2010/main">
                  <a:solidFill>
                    <a:srgbClr val="FFFFFF"/>
                  </a:solidFill>
                </a14:hiddenFill>
              </a:ext>
            </a:extLst>
          </p:spPr>
        </p:pic>
        <p:pic>
          <p:nvPicPr>
            <p:cNvPr id="59" name="Icon of an arrow pointing right" descr="Icon of an arrow pointing right">
              <a:extLst>
                <a:ext uri="{FF2B5EF4-FFF2-40B4-BE49-F238E27FC236}">
                  <a16:creationId xmlns:a16="http://schemas.microsoft.com/office/drawing/2014/main" id="{79A085CC-C308-48CD-D2ED-1BB512F348E8}"/>
                </a:ext>
              </a:extLst>
            </p:cNvPr>
            <p:cNvPicPr>
              <a:picLocks noChangeAspect="1"/>
            </p:cNvPicPr>
            <p:nvPr/>
          </p:nvPicPr>
          <p:blipFill rotWithShape="1">
            <a:blip r:embed="rId6"/>
            <a:srcRect l="13768" t="16196" r="10597" b="16642"/>
            <a:stretch/>
          </p:blipFill>
          <p:spPr>
            <a:xfrm>
              <a:off x="6215145" y="2516924"/>
              <a:ext cx="483262" cy="429122"/>
            </a:xfrm>
            <a:prstGeom prst="rect">
              <a:avLst/>
            </a:prstGeom>
          </p:spPr>
        </p:pic>
        <p:pic>
          <p:nvPicPr>
            <p:cNvPr id="60" name="Photo of woman" descr="Photo of woman">
              <a:extLst>
                <a:ext uri="{FF2B5EF4-FFF2-40B4-BE49-F238E27FC236}">
                  <a16:creationId xmlns:a16="http://schemas.microsoft.com/office/drawing/2014/main" id="{9C463782-7F31-40C3-16B7-CA9098401F0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a:stretch/>
          </p:blipFill>
          <p:spPr bwMode="auto">
            <a:xfrm>
              <a:off x="5510678" y="3059115"/>
              <a:ext cx="682515" cy="401847"/>
            </a:xfrm>
            <a:prstGeom prst="rect">
              <a:avLst/>
            </a:prstGeom>
            <a:noFill/>
            <a:extLst>
              <a:ext uri="{909E8E84-426E-40DD-AFC4-6F175D3DCCD1}">
                <a14:hiddenFill xmlns:a14="http://schemas.microsoft.com/office/drawing/2010/main">
                  <a:solidFill>
                    <a:srgbClr val="FFFFFF"/>
                  </a:solidFill>
                </a14:hiddenFill>
              </a:ext>
            </a:extLst>
          </p:spPr>
        </p:pic>
        <p:pic>
          <p:nvPicPr>
            <p:cNvPr id="61" name="Icon of an arrow pointing right" descr="Icon of an arrow pointing right">
              <a:extLst>
                <a:ext uri="{FF2B5EF4-FFF2-40B4-BE49-F238E27FC236}">
                  <a16:creationId xmlns:a16="http://schemas.microsoft.com/office/drawing/2014/main" id="{686449EC-C202-0B86-7568-650E6FB94F60}"/>
                </a:ext>
              </a:extLst>
            </p:cNvPr>
            <p:cNvPicPr>
              <a:picLocks noChangeAspect="1"/>
            </p:cNvPicPr>
            <p:nvPr/>
          </p:nvPicPr>
          <p:blipFill rotWithShape="1">
            <a:blip r:embed="rId6"/>
            <a:srcRect l="14826" t="16196" r="10515" b="16642"/>
            <a:stretch/>
          </p:blipFill>
          <p:spPr>
            <a:xfrm>
              <a:off x="6215145" y="3023438"/>
              <a:ext cx="477035" cy="429122"/>
            </a:xfrm>
            <a:prstGeom prst="rect">
              <a:avLst/>
            </a:prstGeom>
          </p:spPr>
        </p:pic>
        <p:pic>
          <p:nvPicPr>
            <p:cNvPr id="62" name="Photo of man" descr="Photo of man">
              <a:extLst>
                <a:ext uri="{FF2B5EF4-FFF2-40B4-BE49-F238E27FC236}">
                  <a16:creationId xmlns:a16="http://schemas.microsoft.com/office/drawing/2014/main" id="{C05E4DD8-7284-6436-78D9-24574328627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
            <a:stretch/>
          </p:blipFill>
          <p:spPr bwMode="auto">
            <a:xfrm>
              <a:off x="5510678" y="3601205"/>
              <a:ext cx="682515" cy="401847"/>
            </a:xfrm>
            <a:prstGeom prst="rect">
              <a:avLst/>
            </a:prstGeom>
            <a:noFill/>
            <a:extLst>
              <a:ext uri="{909E8E84-426E-40DD-AFC4-6F175D3DCCD1}">
                <a14:hiddenFill xmlns:a14="http://schemas.microsoft.com/office/drawing/2010/main">
                  <a:solidFill>
                    <a:srgbClr val="FFFFFF"/>
                  </a:solidFill>
                </a14:hiddenFill>
              </a:ext>
            </a:extLst>
          </p:spPr>
        </p:pic>
        <p:pic>
          <p:nvPicPr>
            <p:cNvPr id="63" name="Icon of an arrow pointing right" descr="Icon of an arrow pointing right">
              <a:extLst>
                <a:ext uri="{FF2B5EF4-FFF2-40B4-BE49-F238E27FC236}">
                  <a16:creationId xmlns:a16="http://schemas.microsoft.com/office/drawing/2014/main" id="{3BE7F889-4AA3-345F-C8CD-92A09553E642}"/>
                </a:ext>
              </a:extLst>
            </p:cNvPr>
            <p:cNvPicPr>
              <a:picLocks noChangeAspect="1"/>
            </p:cNvPicPr>
            <p:nvPr/>
          </p:nvPicPr>
          <p:blipFill rotWithShape="1">
            <a:blip r:embed="rId6"/>
            <a:srcRect l="14825" t="14999" r="9540" b="14789"/>
            <a:stretch/>
          </p:blipFill>
          <p:spPr>
            <a:xfrm>
              <a:off x="6215143" y="3554434"/>
              <a:ext cx="483262" cy="448617"/>
            </a:xfrm>
            <a:prstGeom prst="rect">
              <a:avLst/>
            </a:prstGeom>
          </p:spPr>
        </p:pic>
        <p:sp>
          <p:nvSpPr>
            <p:cNvPr id="64" name="NDI">
              <a:extLst>
                <a:ext uri="{FF2B5EF4-FFF2-40B4-BE49-F238E27FC236}">
                  <a16:creationId xmlns:a16="http://schemas.microsoft.com/office/drawing/2014/main" id="{DD04076F-2190-CFDD-C187-B8352DB43E4A}"/>
                </a:ext>
              </a:extLst>
            </p:cNvPr>
            <p:cNvSpPr/>
            <p:nvPr/>
          </p:nvSpPr>
          <p:spPr>
            <a:xfrm>
              <a:off x="5745228" y="4041874"/>
              <a:ext cx="256154" cy="165949"/>
            </a:xfrm>
            <a:prstGeom prst="rect">
              <a:avLst/>
            </a:prstGeom>
          </p:spPr>
          <p:txBody>
            <a:bodyPr wrap="none" lIns="0" tIns="0" rIns="0" bIns="0">
              <a:spAutoFit/>
            </a:bodyPr>
            <a:lstStyle/>
            <a:p>
              <a:pPr algn="ctr" defTabSz="914225">
                <a:defRPr/>
              </a:pPr>
              <a:r>
                <a:rPr lang="en-US" sz="1078" b="1">
                  <a:solidFill>
                    <a:prstClr val="black"/>
                  </a:solidFill>
                  <a:latin typeface="Segoe UI" panose="020B0502040204020203" pitchFamily="34" charset="0"/>
                  <a:cs typeface="Segoe UI" panose="020B0502040204020203" pitchFamily="34" charset="0"/>
                </a:rPr>
                <a:t>NDI</a:t>
              </a:r>
              <a:endParaRPr lang="en-US" sz="1078">
                <a:solidFill>
                  <a:prstClr val="black"/>
                </a:solidFill>
                <a:latin typeface="Segoe UI" panose="020B0502040204020203" pitchFamily="34" charset="0"/>
                <a:cs typeface="Segoe UI" panose="020B0502040204020203" pitchFamily="34" charset="0"/>
              </a:endParaRPr>
            </a:p>
          </p:txBody>
        </p:sp>
        <p:sp>
          <p:nvSpPr>
            <p:cNvPr id="65" name="Streaming app (OBS)">
              <a:extLst>
                <a:ext uri="{FF2B5EF4-FFF2-40B4-BE49-F238E27FC236}">
                  <a16:creationId xmlns:a16="http://schemas.microsoft.com/office/drawing/2014/main" id="{712D4AE5-1542-84C7-42F8-03D06E6A3FF3}"/>
                </a:ext>
              </a:extLst>
            </p:cNvPr>
            <p:cNvSpPr/>
            <p:nvPr/>
          </p:nvSpPr>
          <p:spPr>
            <a:xfrm>
              <a:off x="7369890" y="1357775"/>
              <a:ext cx="1604605" cy="798680"/>
            </a:xfrm>
            <a:prstGeom prst="rect">
              <a:avLst/>
            </a:prstGeom>
            <a:noFill/>
          </p:spPr>
          <p:txBody>
            <a:bodyPr wrap="none" lIns="0" tIns="0" rIns="0" bIns="0">
              <a:spAutoFit/>
            </a:bodyPr>
            <a:lstStyle/>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NDI Application</a:t>
              </a:r>
            </a:p>
            <a:p>
              <a:pPr algn="ctr" defTabSz="914225">
                <a:defRPr/>
              </a:pPr>
              <a:r>
                <a:rPr lang="en-US" sz="1730">
                  <a:solidFill>
                    <a:srgbClr val="000000"/>
                  </a:solidFill>
                  <a:latin typeface="Segoe UI Semibold" panose="020B0702040204020203" pitchFamily="34" charset="0"/>
                  <a:cs typeface="Segoe UI Semibold" panose="020B0702040204020203" pitchFamily="34" charset="0"/>
                </a:rPr>
                <a:t>(NDI Tools)</a:t>
              </a:r>
              <a:br>
                <a:rPr lang="en-US" sz="1730">
                  <a:solidFill>
                    <a:srgbClr val="000000"/>
                  </a:solidFill>
                  <a:latin typeface="Segoe UI Semibold" panose="020B0702040204020203" pitchFamily="34" charset="0"/>
                  <a:cs typeface="Segoe UI Semibold" panose="020B0702040204020203" pitchFamily="34" charset="0"/>
                </a:rPr>
              </a:br>
              <a:endParaRPr lang="en-US" sz="1730">
                <a:solidFill>
                  <a:srgbClr val="000000"/>
                </a:solidFill>
                <a:latin typeface="Segoe UI Semibold" panose="020B0702040204020203" pitchFamily="34" charset="0"/>
                <a:cs typeface="Segoe UI Semibold" panose="020B0702040204020203" pitchFamily="34" charset="0"/>
              </a:endParaRPr>
            </a:p>
          </p:txBody>
        </p:sp>
        <p:grpSp>
          <p:nvGrpSpPr>
            <p:cNvPr id="66" name="his is an image showing a screenshot of four individuals, each appearing within their own window tile, who are remote attendees in a streaming virtual video session via the Microsoft Teams app." descr="This is an image showing a screenshot of four individuals, each appearing within their own window tile, who are remote attendees in a streaming virtual video session via the Microsoft Teams app.">
              <a:extLst>
                <a:ext uri="{FF2B5EF4-FFF2-40B4-BE49-F238E27FC236}">
                  <a16:creationId xmlns:a16="http://schemas.microsoft.com/office/drawing/2014/main" id="{1E5D8F26-D0BE-D5A3-76AF-763902D82605}"/>
                </a:ext>
              </a:extLst>
            </p:cNvPr>
            <p:cNvGrpSpPr/>
            <p:nvPr/>
          </p:nvGrpSpPr>
          <p:grpSpPr>
            <a:xfrm>
              <a:off x="7078042" y="2297700"/>
              <a:ext cx="2293030" cy="1212343"/>
              <a:chOff x="7219971" y="2343277"/>
              <a:chExt cx="2339010" cy="1236653"/>
            </a:xfrm>
          </p:grpSpPr>
          <p:pic>
            <p:nvPicPr>
              <p:cNvPr id="77" name="Photo of woman" descr="Photo of woman">
                <a:extLst>
                  <a:ext uri="{FF2B5EF4-FFF2-40B4-BE49-F238E27FC236}">
                    <a16:creationId xmlns:a16="http://schemas.microsoft.com/office/drawing/2014/main" id="{37409F20-AD7D-5972-C0DC-0B3EBD46D32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7219974" y="2343277"/>
                <a:ext cx="1169504" cy="688574"/>
              </a:xfrm>
              <a:prstGeom prst="rect">
                <a:avLst/>
              </a:prstGeom>
              <a:noFill/>
              <a:extLst>
                <a:ext uri="{909E8E84-426E-40DD-AFC4-6F175D3DCCD1}">
                  <a14:hiddenFill xmlns:a14="http://schemas.microsoft.com/office/drawing/2010/main">
                    <a:solidFill>
                      <a:srgbClr val="FFFFFF"/>
                    </a:solidFill>
                  </a14:hiddenFill>
                </a:ext>
              </a:extLst>
            </p:spPr>
          </p:pic>
          <p:pic>
            <p:nvPicPr>
              <p:cNvPr id="78" name="Photo of man" descr="Photo of man">
                <a:extLst>
                  <a:ext uri="{FF2B5EF4-FFF2-40B4-BE49-F238E27FC236}">
                    <a16:creationId xmlns:a16="http://schemas.microsoft.com/office/drawing/2014/main" id="{7FF8286C-8717-7C05-6177-FA365181116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7219971" y="3031850"/>
                <a:ext cx="1169503" cy="548080"/>
              </a:xfrm>
              <a:prstGeom prst="rect">
                <a:avLst/>
              </a:prstGeom>
              <a:noFill/>
              <a:extLst>
                <a:ext uri="{909E8E84-426E-40DD-AFC4-6F175D3DCCD1}">
                  <a14:hiddenFill xmlns:a14="http://schemas.microsoft.com/office/drawing/2010/main">
                    <a:solidFill>
                      <a:srgbClr val="FFFFFF"/>
                    </a:solidFill>
                  </a14:hiddenFill>
                </a:ext>
              </a:extLst>
            </p:spPr>
          </p:pic>
          <p:pic>
            <p:nvPicPr>
              <p:cNvPr id="79" name="Photo of man" descr="Photo of man">
                <a:extLst>
                  <a:ext uri="{FF2B5EF4-FFF2-40B4-BE49-F238E27FC236}">
                    <a16:creationId xmlns:a16="http://schemas.microsoft.com/office/drawing/2014/main" id="{C6933F30-DDBB-6A9A-2B37-E84774F3485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2"/>
              <a:stretch/>
            </p:blipFill>
            <p:spPr bwMode="auto">
              <a:xfrm>
                <a:off x="8389477" y="2350295"/>
                <a:ext cx="1169504" cy="688574"/>
              </a:xfrm>
              <a:prstGeom prst="rect">
                <a:avLst/>
              </a:prstGeom>
              <a:noFill/>
              <a:extLst>
                <a:ext uri="{909E8E84-426E-40DD-AFC4-6F175D3DCCD1}">
                  <a14:hiddenFill xmlns:a14="http://schemas.microsoft.com/office/drawing/2010/main">
                    <a:solidFill>
                      <a:srgbClr val="FFFFFF"/>
                    </a:solidFill>
                  </a14:hiddenFill>
                </a:ext>
              </a:extLst>
            </p:spPr>
          </p:pic>
          <p:pic>
            <p:nvPicPr>
              <p:cNvPr id="80" name="Photo of woman" descr="Photo of woman">
                <a:extLst>
                  <a:ext uri="{FF2B5EF4-FFF2-40B4-BE49-F238E27FC236}">
                    <a16:creationId xmlns:a16="http://schemas.microsoft.com/office/drawing/2014/main" id="{C0873A2F-78DF-D301-F1C8-F0910E4C6BA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8389476" y="3031850"/>
                <a:ext cx="1169504" cy="54807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graphics" descr="graphics">
              <a:extLst>
                <a:ext uri="{FF2B5EF4-FFF2-40B4-BE49-F238E27FC236}">
                  <a16:creationId xmlns:a16="http://schemas.microsoft.com/office/drawing/2014/main" id="{EE73B008-6B1A-0755-0C5E-A6FB8739D7CE}"/>
                </a:ext>
              </a:extLst>
            </p:cNvPr>
            <p:cNvSpPr/>
            <p:nvPr/>
          </p:nvSpPr>
          <p:spPr>
            <a:xfrm>
              <a:off x="7078045" y="3510042"/>
              <a:ext cx="2299253" cy="24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1200">
                  <a:solidFill>
                    <a:prstClr val="white"/>
                  </a:solidFill>
                  <a:latin typeface="+mj-lt"/>
                </a:rPr>
                <a:t>graphics</a:t>
              </a:r>
            </a:p>
          </p:txBody>
        </p:sp>
        <p:pic>
          <p:nvPicPr>
            <p:cNvPr id="68" name="Icon of an arrow pointing right" descr="Icon of an arrow pointing right">
              <a:extLst>
                <a:ext uri="{FF2B5EF4-FFF2-40B4-BE49-F238E27FC236}">
                  <a16:creationId xmlns:a16="http://schemas.microsoft.com/office/drawing/2014/main" id="{2F80B61C-4FAB-4E7B-48D3-53732D925E0D}"/>
                </a:ext>
              </a:extLst>
            </p:cNvPr>
            <p:cNvPicPr>
              <a:picLocks noChangeAspect="1"/>
            </p:cNvPicPr>
            <p:nvPr/>
          </p:nvPicPr>
          <p:blipFill rotWithShape="1">
            <a:blip r:embed="rId6"/>
            <a:srcRect l="12123" t="16196" r="16290" b="16721"/>
            <a:stretch/>
          </p:blipFill>
          <p:spPr>
            <a:xfrm>
              <a:off x="9727805" y="2440996"/>
              <a:ext cx="457391" cy="428622"/>
            </a:xfrm>
            <a:prstGeom prst="rect">
              <a:avLst/>
            </a:prstGeom>
          </p:spPr>
        </p:pic>
        <p:sp>
          <p:nvSpPr>
            <p:cNvPr id="69" name="Audience">
              <a:extLst>
                <a:ext uri="{FF2B5EF4-FFF2-40B4-BE49-F238E27FC236}">
                  <a16:creationId xmlns:a16="http://schemas.microsoft.com/office/drawing/2014/main" id="{73D9DE34-7050-C040-D363-64B41624B2EB}"/>
                </a:ext>
              </a:extLst>
            </p:cNvPr>
            <p:cNvSpPr txBox="1"/>
            <p:nvPr/>
          </p:nvSpPr>
          <p:spPr>
            <a:xfrm>
              <a:off x="10542176" y="1357775"/>
              <a:ext cx="1179146" cy="532453"/>
            </a:xfrm>
            <a:prstGeom prst="rect">
              <a:avLst/>
            </a:prstGeom>
            <a:noFill/>
          </p:spPr>
          <p:txBody>
            <a:bodyPr wrap="square" lIns="0" tIns="0" rIns="0" bIns="0" rtlCol="0">
              <a:spAutoFit/>
            </a:bodyPr>
            <a:lstStyle/>
            <a:p>
              <a:pPr algn="ctr" defTabSz="914225"/>
              <a:r>
                <a:rPr lang="en-US" sz="1730" b="1">
                  <a:solidFill>
                    <a:srgbClr val="000000"/>
                  </a:solidFill>
                  <a:latin typeface="Segoe UI Semibold" panose="020B0702040204020203" pitchFamily="34" charset="0"/>
                  <a:cs typeface="Segoe UI Semibold" panose="020B0702040204020203" pitchFamily="34" charset="0"/>
                </a:rPr>
                <a:t>In-Room Display</a:t>
              </a:r>
              <a:endParaRPr lang="en-US" sz="1800" b="1">
                <a:solidFill>
                  <a:srgbClr val="000000"/>
                </a:solidFill>
                <a:latin typeface="Segoe UI Semibold" panose="020B0702040204020203" pitchFamily="34" charset="0"/>
                <a:cs typeface="Segoe UI Semibold" panose="020B0702040204020203" pitchFamily="34" charset="0"/>
              </a:endParaRPr>
            </a:p>
          </p:txBody>
        </p:sp>
        <p:sp>
          <p:nvSpPr>
            <p:cNvPr id="70" name="Your website">
              <a:extLst>
                <a:ext uri="{FF2B5EF4-FFF2-40B4-BE49-F238E27FC236}">
                  <a16:creationId xmlns:a16="http://schemas.microsoft.com/office/drawing/2014/main" id="{31970955-8EDC-9EE4-EAEB-033A9E0BCE46}"/>
                </a:ext>
              </a:extLst>
            </p:cNvPr>
            <p:cNvSpPr/>
            <p:nvPr/>
          </p:nvSpPr>
          <p:spPr>
            <a:xfrm>
              <a:off x="10307395" y="2352310"/>
              <a:ext cx="1115308" cy="34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1078">
                  <a:solidFill>
                    <a:prstClr val="white"/>
                  </a:solidFill>
                  <a:latin typeface="+mj-lt"/>
                </a:rPr>
                <a:t>Your website</a:t>
              </a:r>
            </a:p>
          </p:txBody>
        </p:sp>
        <p:pic>
          <p:nvPicPr>
            <p:cNvPr id="71" name="Decorative Icon" descr="Decorative Icon">
              <a:extLst>
                <a:ext uri="{FF2B5EF4-FFF2-40B4-BE49-F238E27FC236}">
                  <a16:creationId xmlns:a16="http://schemas.microsoft.com/office/drawing/2014/main" id="{95E1AD0A-C181-29EC-A97C-56135124479D}"/>
                </a:ext>
              </a:extLst>
            </p:cNvPr>
            <p:cNvPicPr>
              <a:picLocks noChangeAspect="1"/>
            </p:cNvPicPr>
            <p:nvPr/>
          </p:nvPicPr>
          <p:blipFill>
            <a:blip r:embed="rId17"/>
            <a:stretch>
              <a:fillRect/>
            </a:stretch>
          </p:blipFill>
          <p:spPr>
            <a:xfrm>
              <a:off x="3223787" y="4161635"/>
              <a:ext cx="783527" cy="782122"/>
            </a:xfrm>
            <a:prstGeom prst="rect">
              <a:avLst/>
            </a:prstGeom>
          </p:spPr>
        </p:pic>
        <p:sp>
          <p:nvSpPr>
            <p:cNvPr id="72" name="Source: This system joins the Teams meeting and uses NDI to extract the isolated video feeds and mixed audio feed.">
              <a:extLst>
                <a:ext uri="{FF2B5EF4-FFF2-40B4-BE49-F238E27FC236}">
                  <a16:creationId xmlns:a16="http://schemas.microsoft.com/office/drawing/2014/main" id="{0383D830-36C5-A95B-C42C-5988566798AA}"/>
                </a:ext>
              </a:extLst>
            </p:cNvPr>
            <p:cNvSpPr/>
            <p:nvPr/>
          </p:nvSpPr>
          <p:spPr>
            <a:xfrm>
              <a:off x="2160857" y="5021785"/>
              <a:ext cx="2909387" cy="663797"/>
            </a:xfrm>
            <a:prstGeom prst="rect">
              <a:avLst/>
            </a:prstGeom>
          </p:spPr>
          <p:txBody>
            <a:bodyPr wrap="square" lIns="0" tIns="0" rIns="0" bIns="0">
              <a:spAutoFit/>
            </a:bodyPr>
            <a:lstStyle/>
            <a:p>
              <a:pPr algn="ctr" defTabSz="914225">
                <a:defRPr/>
              </a:pPr>
              <a:r>
                <a:rPr lang="en-US" sz="1078" b="1">
                  <a:solidFill>
                    <a:srgbClr val="000000"/>
                  </a:solidFill>
                  <a:latin typeface="Segoe UI" panose="020B0502040204020203" pitchFamily="34" charset="0"/>
                  <a:cs typeface="Segoe UI" panose="020B0502040204020203" pitchFamily="34" charset="0"/>
                </a:rPr>
                <a:t>Source</a:t>
              </a:r>
            </a:p>
            <a:p>
              <a:pPr algn="ctr" defTabSz="914225">
                <a:defRPr/>
              </a:pPr>
              <a:r>
                <a:rPr lang="en-US" sz="1078">
                  <a:solidFill>
                    <a:srgbClr val="000000"/>
                  </a:solidFill>
                  <a:latin typeface="Segoe UI" panose="020B0502040204020203" pitchFamily="34" charset="0"/>
                  <a:cs typeface="Segoe UI" panose="020B0502040204020203" pitchFamily="34" charset="0"/>
                </a:rPr>
                <a:t>This computer joins the Teams Event and uses NDI to extract the isolated video feeds and mixed audio feed.</a:t>
              </a:r>
            </a:p>
          </p:txBody>
        </p:sp>
        <p:pic>
          <p:nvPicPr>
            <p:cNvPr id="73" name="Decorative Icon" descr="Decorative Icon&#10;&#10;">
              <a:extLst>
                <a:ext uri="{FF2B5EF4-FFF2-40B4-BE49-F238E27FC236}">
                  <a16:creationId xmlns:a16="http://schemas.microsoft.com/office/drawing/2014/main" id="{9DFE7171-0B56-036D-A989-E63963412F8B}"/>
                </a:ext>
              </a:extLst>
            </p:cNvPr>
            <p:cNvPicPr>
              <a:picLocks noChangeAspect="1"/>
            </p:cNvPicPr>
            <p:nvPr/>
          </p:nvPicPr>
          <p:blipFill>
            <a:blip r:embed="rId17"/>
            <a:stretch>
              <a:fillRect/>
            </a:stretch>
          </p:blipFill>
          <p:spPr>
            <a:xfrm>
              <a:off x="7840575" y="4161634"/>
              <a:ext cx="783527" cy="782122"/>
            </a:xfrm>
            <a:prstGeom prst="rect">
              <a:avLst/>
            </a:prstGeom>
          </p:spPr>
        </p:pic>
        <p:sp>
          <p:nvSpPr>
            <p:cNvPr id="74" name="Producer-This system runs the production software (OBS, Wirecast, vMix) to produce the desired layouts. From this system, you can send the feed to your external audience.">
              <a:extLst>
                <a:ext uri="{FF2B5EF4-FFF2-40B4-BE49-F238E27FC236}">
                  <a16:creationId xmlns:a16="http://schemas.microsoft.com/office/drawing/2014/main" id="{BB18B641-808E-AC86-7103-C93A1E99FEA7}"/>
                </a:ext>
              </a:extLst>
            </p:cNvPr>
            <p:cNvSpPr/>
            <p:nvPr/>
          </p:nvSpPr>
          <p:spPr>
            <a:xfrm>
              <a:off x="6331550" y="5015954"/>
              <a:ext cx="3786015" cy="829394"/>
            </a:xfrm>
            <a:prstGeom prst="rect">
              <a:avLst/>
            </a:prstGeom>
          </p:spPr>
          <p:txBody>
            <a:bodyPr wrap="square" lIns="0" tIns="0" rIns="0" bIns="0">
              <a:spAutoFit/>
            </a:bodyPr>
            <a:lstStyle/>
            <a:p>
              <a:pPr algn="ctr" defTabSz="914225">
                <a:defRPr/>
              </a:pPr>
              <a:r>
                <a:rPr lang="en-US" sz="1078" b="1">
                  <a:solidFill>
                    <a:srgbClr val="000000"/>
                  </a:solidFill>
                  <a:latin typeface="Segoe UI" panose="020B0502040204020203" pitchFamily="34" charset="0"/>
                  <a:cs typeface="Segoe UI" panose="020B0502040204020203" pitchFamily="34" charset="0"/>
                </a:rPr>
                <a:t>Producer</a:t>
              </a:r>
            </a:p>
            <a:p>
              <a:pPr algn="ctr" defTabSz="914225">
                <a:defRPr/>
              </a:pPr>
              <a:r>
                <a:rPr lang="en-US" sz="1078">
                  <a:solidFill>
                    <a:srgbClr val="000000"/>
                  </a:solidFill>
                  <a:latin typeface="Segoe UI" panose="020B0502040204020203" pitchFamily="34" charset="0"/>
                  <a:cs typeface="Segoe UI" panose="020B0502040204020203" pitchFamily="34" charset="0"/>
                </a:rPr>
                <a:t>This computer runs the NDI Application (NDI Tools, OBS, </a:t>
              </a:r>
              <a:r>
                <a:rPr lang="en-US" sz="1078" err="1">
                  <a:solidFill>
                    <a:srgbClr val="000000"/>
                  </a:solidFill>
                  <a:latin typeface="Segoe UI" panose="020B0502040204020203" pitchFamily="34" charset="0"/>
                  <a:cs typeface="Segoe UI" panose="020B0502040204020203" pitchFamily="34" charset="0"/>
                </a:rPr>
                <a:t>Wirecast</a:t>
              </a:r>
              <a:r>
                <a:rPr lang="en-US" sz="1078">
                  <a:solidFill>
                    <a:srgbClr val="000000"/>
                  </a:solidFill>
                  <a:latin typeface="Segoe UI" panose="020B0502040204020203" pitchFamily="34" charset="0"/>
                  <a:cs typeface="Segoe UI" panose="020B0502040204020203" pitchFamily="34" charset="0"/>
                </a:rPr>
                <a:t>, </a:t>
              </a:r>
              <a:r>
                <a:rPr lang="en-US" sz="1078" err="1">
                  <a:solidFill>
                    <a:srgbClr val="000000"/>
                  </a:solidFill>
                  <a:latin typeface="Segoe UI" panose="020B0502040204020203" pitchFamily="34" charset="0"/>
                  <a:cs typeface="Segoe UI" panose="020B0502040204020203" pitchFamily="34" charset="0"/>
                </a:rPr>
                <a:t>vMix</a:t>
              </a:r>
              <a:r>
                <a:rPr lang="en-US" sz="1078">
                  <a:solidFill>
                    <a:srgbClr val="000000"/>
                  </a:solidFill>
                  <a:latin typeface="Segoe UI" panose="020B0502040204020203" pitchFamily="34" charset="0"/>
                  <a:cs typeface="Segoe UI" panose="020B0502040204020203" pitchFamily="34" charset="0"/>
                </a:rPr>
                <a:t>) to produce the desired layouts or pull clean video. From this computer, you can send the feed to an in-room.</a:t>
              </a:r>
            </a:p>
          </p:txBody>
        </p:sp>
        <p:pic>
          <p:nvPicPr>
            <p:cNvPr id="75" name="Picture 74" descr="Icon&#10;&#10;Description automatically generated">
              <a:extLst>
                <a:ext uri="{FF2B5EF4-FFF2-40B4-BE49-F238E27FC236}">
                  <a16:creationId xmlns:a16="http://schemas.microsoft.com/office/drawing/2014/main" id="{49D01345-C197-6711-D0AE-B0A950C3A6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56500" y="1890228"/>
              <a:ext cx="2356894" cy="1758013"/>
            </a:xfrm>
            <a:prstGeom prst="rect">
              <a:avLst/>
            </a:prstGeom>
          </p:spPr>
        </p:pic>
        <p:pic>
          <p:nvPicPr>
            <p:cNvPr id="76" name="Photo of woman" descr="Photo of woman">
              <a:extLst>
                <a:ext uri="{FF2B5EF4-FFF2-40B4-BE49-F238E27FC236}">
                  <a16:creationId xmlns:a16="http://schemas.microsoft.com/office/drawing/2014/main" id="{2FCAE82C-837B-29F2-1A9A-B0127064DEA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a:stretch/>
          </p:blipFill>
          <p:spPr bwMode="auto">
            <a:xfrm>
              <a:off x="10307395" y="2168211"/>
              <a:ext cx="1609742" cy="9477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31700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131DC-F00F-9A16-0CE8-2077C685D0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EDCC7C-D3EB-5C0C-E814-2A830AAFB365}"/>
              </a:ext>
            </a:extLst>
          </p:cNvPr>
          <p:cNvSpPr>
            <a:spLocks noGrp="1"/>
          </p:cNvSpPr>
          <p:nvPr>
            <p:ph type="title"/>
          </p:nvPr>
        </p:nvSpPr>
        <p:spPr>
          <a:xfrm>
            <a:off x="278296" y="1441515"/>
            <a:ext cx="2597048" cy="2862322"/>
          </a:xfrm>
          <a:prstGeom prst="rect">
            <a:avLst/>
          </a:prstGeom>
        </p:spPr>
        <p:txBody>
          <a:bodyPr/>
          <a:lstStyle/>
          <a:p>
            <a:r>
              <a:rPr lang="en-US"/>
              <a:t>Fire-Side Chat</a:t>
            </a:r>
            <a:br>
              <a:rPr lang="en-US"/>
            </a:br>
            <a:r>
              <a:rPr lang="en-US"/>
              <a:t>Hybrid Event</a:t>
            </a:r>
            <a:br>
              <a:rPr lang="en-US"/>
            </a:br>
            <a:endParaRPr lang="en-US"/>
          </a:p>
        </p:txBody>
      </p:sp>
      <p:pic>
        <p:nvPicPr>
          <p:cNvPr id="4" name="Picture 3">
            <a:extLst>
              <a:ext uri="{FF2B5EF4-FFF2-40B4-BE49-F238E27FC236}">
                <a16:creationId xmlns:a16="http://schemas.microsoft.com/office/drawing/2014/main" id="{1C089986-79A8-E219-8F95-D530E77A4DAC}"/>
              </a:ext>
            </a:extLst>
          </p:cNvPr>
          <p:cNvPicPr>
            <a:picLocks noChangeAspect="1"/>
          </p:cNvPicPr>
          <p:nvPr/>
        </p:nvPicPr>
        <p:blipFill>
          <a:blip r:embed="rId2"/>
          <a:stretch>
            <a:fillRect/>
          </a:stretch>
        </p:blipFill>
        <p:spPr>
          <a:xfrm>
            <a:off x="3157266" y="603526"/>
            <a:ext cx="8476422" cy="5650948"/>
          </a:xfrm>
          <a:prstGeom prst="rect">
            <a:avLst/>
          </a:prstGeom>
        </p:spPr>
      </p:pic>
    </p:spTree>
    <p:extLst>
      <p:ext uri="{BB962C8B-B14F-4D97-AF65-F5344CB8AC3E}">
        <p14:creationId xmlns:p14="http://schemas.microsoft.com/office/powerpoint/2010/main" val="23857464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0D27E-472D-367D-9DC1-2151572400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553AD2-6390-AB71-2094-7EF51261D343}"/>
              </a:ext>
            </a:extLst>
          </p:cNvPr>
          <p:cNvSpPr>
            <a:spLocks noGrp="1"/>
          </p:cNvSpPr>
          <p:nvPr>
            <p:ph type="title"/>
          </p:nvPr>
        </p:nvSpPr>
        <p:spPr/>
        <p:txBody>
          <a:bodyPr/>
          <a:lstStyle/>
          <a:p>
            <a:r>
              <a:rPr lang="en-US" spc="-50">
                <a:solidFill>
                  <a:srgbClr val="50E6FF"/>
                </a:solidFill>
                <a:latin typeface="Segoe UI Semibold"/>
                <a:cs typeface="Segoe UI" pitchFamily="34" charset="0"/>
              </a:rPr>
              <a:t>General Hybrid Guidance</a:t>
            </a:r>
            <a:br>
              <a:rPr lang="en-US">
                <a:ln>
                  <a:noFill/>
                </a:ln>
                <a:solidFill>
                  <a:srgbClr val="50E6FF"/>
                </a:solidFill>
                <a:latin typeface="Segoe UI Semibold" panose="020B0702040204020203" pitchFamily="34" charset="0"/>
                <a:cs typeface="Segoe UI Semibold" panose="020B0702040204020203" pitchFamily="34" charset="0"/>
              </a:rPr>
            </a:br>
            <a:endParaRPr lang="en-US"/>
          </a:p>
        </p:txBody>
      </p:sp>
      <p:sp>
        <p:nvSpPr>
          <p:cNvPr id="2" name="Content Placeholder 4">
            <a:extLst>
              <a:ext uri="{FF2B5EF4-FFF2-40B4-BE49-F238E27FC236}">
                <a16:creationId xmlns:a16="http://schemas.microsoft.com/office/drawing/2014/main" id="{AD9277E9-7507-F053-1278-8024540FDF85}"/>
              </a:ext>
            </a:extLst>
          </p:cNvPr>
          <p:cNvSpPr txBox="1">
            <a:spLocks/>
          </p:cNvSpPr>
          <p:nvPr/>
        </p:nvSpPr>
        <p:spPr>
          <a:xfrm>
            <a:off x="714828" y="1316751"/>
            <a:ext cx="11018520" cy="509678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Microsoft Virtual Event Playbook</a:t>
            </a:r>
          </a:p>
          <a:p>
            <a:pPr marL="342900" indent="-342900">
              <a:buFont typeface="Arial" panose="020B0604020202020204" pitchFamily="34" charset="0"/>
              <a:buChar char="•"/>
            </a:pPr>
            <a:r>
              <a:rPr lang="en-US" sz="2400"/>
              <a:t>Consult the Microsoft virtual event playbook aka.ms/</a:t>
            </a:r>
            <a:r>
              <a:rPr lang="en-US" sz="2400" err="1"/>
              <a:t>virtualeventplaybook</a:t>
            </a:r>
            <a:endParaRPr lang="en-US" sz="2400"/>
          </a:p>
          <a:p>
            <a:r>
              <a:rPr lang="en-US" sz="2400"/>
              <a:t>Audio</a:t>
            </a:r>
          </a:p>
          <a:p>
            <a:pPr marL="342900" indent="-342900">
              <a:buFont typeface="Arial" panose="020B0604020202020204" pitchFamily="34" charset="0"/>
              <a:buChar char="•"/>
            </a:pPr>
            <a:r>
              <a:rPr lang="en-US" sz="2400"/>
              <a:t>Ensure a good quality Audio system as this may be the most important part of your event</a:t>
            </a:r>
          </a:p>
          <a:p>
            <a:r>
              <a:rPr lang="en-US" sz="2400"/>
              <a:t>Video </a:t>
            </a:r>
          </a:p>
          <a:p>
            <a:pPr marL="342900" indent="-342900">
              <a:buFont typeface="Arial" panose="020B0604020202020204" pitchFamily="34" charset="0"/>
              <a:buChar char="•"/>
            </a:pPr>
            <a:r>
              <a:rPr lang="en-US" sz="2400"/>
              <a:t>Secure a camera configuration appropriate for your events, single focal length, zoom lens, or multi-camera</a:t>
            </a:r>
          </a:p>
          <a:p>
            <a:r>
              <a:rPr lang="en-US" sz="2400"/>
              <a:t>Screen Sharing</a:t>
            </a:r>
          </a:p>
          <a:p>
            <a:pPr marL="342900" indent="-342900">
              <a:buFont typeface="Arial" panose="020B0604020202020204" pitchFamily="34" charset="0"/>
              <a:buChar char="•"/>
            </a:pPr>
            <a:r>
              <a:rPr lang="en-US" sz="2400"/>
              <a:t>Allow for multiple monitors for producers as well as appropriate adapters</a:t>
            </a:r>
          </a:p>
          <a:p>
            <a:r>
              <a:rPr lang="en-US" sz="2400"/>
              <a:t>Accessibility</a:t>
            </a:r>
          </a:p>
          <a:p>
            <a:pPr marL="342900" indent="-342900">
              <a:buFont typeface="Arial" panose="020B0604020202020204" pitchFamily="34" charset="0"/>
              <a:buChar char="•"/>
            </a:pPr>
            <a:r>
              <a:rPr lang="en-US" sz="2400"/>
              <a:t>Design your spaces to accommodate a variety of accessibility features</a:t>
            </a:r>
          </a:p>
        </p:txBody>
      </p:sp>
    </p:spTree>
    <p:extLst>
      <p:ext uri="{BB962C8B-B14F-4D97-AF65-F5344CB8AC3E}">
        <p14:creationId xmlns:p14="http://schemas.microsoft.com/office/powerpoint/2010/main" val="16628038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BC6F3-352D-44E8-CE7A-A85220561AF5}"/>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A2789D5C-457F-4E87-5BF4-1EF9C335CD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pic>
        <p:nvPicPr>
          <p:cNvPr id="144" name="Picture 143" descr="A picture containing text, screenshot, display, console table">
            <a:extLst>
              <a:ext uri="{FF2B5EF4-FFF2-40B4-BE49-F238E27FC236}">
                <a16:creationId xmlns:a16="http://schemas.microsoft.com/office/drawing/2014/main" id="{16A0D93D-044E-D4E9-1D74-EBB33311A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743" y="2498370"/>
            <a:ext cx="2352934" cy="1517938"/>
          </a:xfrm>
          <a:prstGeom prst="rect">
            <a:avLst/>
          </a:prstGeom>
        </p:spPr>
      </p:pic>
      <p:sp>
        <p:nvSpPr>
          <p:cNvPr id="8" name="TextBox 7">
            <a:extLst>
              <a:ext uri="{FF2B5EF4-FFF2-40B4-BE49-F238E27FC236}">
                <a16:creationId xmlns:a16="http://schemas.microsoft.com/office/drawing/2014/main" id="{03D21D6C-8A65-4C14-EF42-ABE6AC7F5154}"/>
              </a:ext>
              <a:ext uri="{C183D7F6-B498-43B3-948B-1728B52AA6E4}">
                <adec:decorative xmlns:adec="http://schemas.microsoft.com/office/drawing/2017/decorative" val="1"/>
              </a:ext>
            </a:extLst>
          </p:cNvPr>
          <p:cNvSpPr txBox="1"/>
          <p:nvPr/>
        </p:nvSpPr>
        <p:spPr>
          <a:xfrm>
            <a:off x="2487983" y="2457695"/>
            <a:ext cx="332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6E5D45C-4E17-EBE3-6F3D-A61BF8A9496B}"/>
              </a:ext>
            </a:extLst>
          </p:cNvPr>
          <p:cNvSpPr txBox="1"/>
          <p:nvPr/>
        </p:nvSpPr>
        <p:spPr>
          <a:xfrm>
            <a:off x="2096950" y="397129"/>
            <a:ext cx="73025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Teams Device – Self Production</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CBC857F0-059D-58E4-0BF0-6157E73B315F}"/>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descr="Icon">
            <a:extLst>
              <a:ext uri="{FF2B5EF4-FFF2-40B4-BE49-F238E27FC236}">
                <a16:creationId xmlns:a16="http://schemas.microsoft.com/office/drawing/2014/main" id="{8C962BFB-4E32-D08C-5DEA-FE04EEEC2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9B805636-CB59-3755-4750-4B32B4370EA5}"/>
              </a:ext>
            </a:extLst>
          </p:cNvPr>
          <p:cNvSpPr txBox="1"/>
          <p:nvPr/>
        </p:nvSpPr>
        <p:spPr>
          <a:xfrm>
            <a:off x="1487330" y="2872545"/>
            <a:ext cx="20316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Virtual Presenter + Speaker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(PowerPoint Decks/Video)</a:t>
            </a:r>
          </a:p>
        </p:txBody>
      </p:sp>
      <p:pic>
        <p:nvPicPr>
          <p:cNvPr id="5" name="Picture 4" descr="Icon">
            <a:extLst>
              <a:ext uri="{FF2B5EF4-FFF2-40B4-BE49-F238E27FC236}">
                <a16:creationId xmlns:a16="http://schemas.microsoft.com/office/drawing/2014/main" id="{F7420E2F-F37D-BCC0-7346-AEBD336E3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9533" y="2626692"/>
            <a:ext cx="1352208" cy="958778"/>
          </a:xfrm>
          <a:prstGeom prst="rect">
            <a:avLst/>
          </a:prstGeom>
        </p:spPr>
      </p:pic>
      <p:sp>
        <p:nvSpPr>
          <p:cNvPr id="6" name="TextBox 5">
            <a:extLst>
              <a:ext uri="{FF2B5EF4-FFF2-40B4-BE49-F238E27FC236}">
                <a16:creationId xmlns:a16="http://schemas.microsoft.com/office/drawing/2014/main" id="{F9718FF4-42E2-459E-D7F2-5F3273A5C2A5}"/>
              </a:ext>
            </a:extLst>
          </p:cNvPr>
          <p:cNvSpPr txBox="1"/>
          <p:nvPr/>
        </p:nvSpPr>
        <p:spPr>
          <a:xfrm>
            <a:off x="8837748" y="3455909"/>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Town hall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A606976E-E2F9-C0BF-F7E2-E150B8AFAC25}"/>
              </a:ext>
              <a:ext uri="{C183D7F6-B498-43B3-948B-1728B52AA6E4}">
                <adec:decorative xmlns:adec="http://schemas.microsoft.com/office/drawing/2017/decorative" val="1"/>
              </a:ext>
            </a:extLst>
          </p:cNvPr>
          <p:cNvSpPr/>
          <p:nvPr/>
        </p:nvSpPr>
        <p:spPr>
          <a:xfrm>
            <a:off x="9208768" y="2717707"/>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4D4B1D3D-9439-1447-3006-8F97C9802311}"/>
              </a:ext>
            </a:extLst>
          </p:cNvPr>
          <p:cNvSpPr txBox="1"/>
          <p:nvPr/>
        </p:nvSpPr>
        <p:spPr>
          <a:xfrm>
            <a:off x="949330" y="4758515"/>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Cameras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7" name="Picture 56" descr="Icon">
            <a:extLst>
              <a:ext uri="{FF2B5EF4-FFF2-40B4-BE49-F238E27FC236}">
                <a16:creationId xmlns:a16="http://schemas.microsoft.com/office/drawing/2014/main" id="{29A4218E-0612-E09A-3700-F6720DC13C0F}"/>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990764" y="4157483"/>
            <a:ext cx="553691" cy="548154"/>
          </a:xfrm>
          <a:prstGeom prst="rect">
            <a:avLst/>
          </a:prstGeom>
        </p:spPr>
      </p:pic>
      <p:pic>
        <p:nvPicPr>
          <p:cNvPr id="30" name="Picture 29" descr="Icon">
            <a:extLst>
              <a:ext uri="{FF2B5EF4-FFF2-40B4-BE49-F238E27FC236}">
                <a16:creationId xmlns:a16="http://schemas.microsoft.com/office/drawing/2014/main" id="{129BBF86-8197-3785-18E7-C9186BEE2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sp>
        <p:nvSpPr>
          <p:cNvPr id="33" name="TextBox 32">
            <a:extLst>
              <a:ext uri="{FF2B5EF4-FFF2-40B4-BE49-F238E27FC236}">
                <a16:creationId xmlns:a16="http://schemas.microsoft.com/office/drawing/2014/main" id="{2152107A-8E7E-67FF-E840-AFF2D3CDB9FE}"/>
              </a:ext>
            </a:extLst>
          </p:cNvPr>
          <p:cNvSpPr txBox="1"/>
          <p:nvPr/>
        </p:nvSpPr>
        <p:spPr>
          <a:xfrm>
            <a:off x="6862871" y="3614000"/>
            <a:ext cx="17345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Device</a:t>
            </a:r>
          </a:p>
        </p:txBody>
      </p:sp>
      <p:sp>
        <p:nvSpPr>
          <p:cNvPr id="34" name="Rectangle 33">
            <a:extLst>
              <a:ext uri="{FF2B5EF4-FFF2-40B4-BE49-F238E27FC236}">
                <a16:creationId xmlns:a16="http://schemas.microsoft.com/office/drawing/2014/main" id="{9F000538-422F-F505-E288-BFD65BE4D0F0}"/>
              </a:ext>
              <a:ext uri="{C183D7F6-B498-43B3-948B-1728B52AA6E4}">
                <adec:decorative xmlns:adec="http://schemas.microsoft.com/office/drawing/2017/decorative" val="1"/>
              </a:ext>
            </a:extLst>
          </p:cNvPr>
          <p:cNvSpPr/>
          <p:nvPr/>
        </p:nvSpPr>
        <p:spPr>
          <a:xfrm>
            <a:off x="6844096" y="2617900"/>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1F4A6F8B-F26D-A63B-6E32-7EB9081DB1C5}"/>
              </a:ext>
              <a:ext uri="{C183D7F6-B498-43B3-948B-1728B52AA6E4}">
                <adec:decorative xmlns:adec="http://schemas.microsoft.com/office/drawing/2017/decorative" val="1"/>
              </a:ext>
            </a:extLst>
          </p:cNvPr>
          <p:cNvCxnSpPr>
            <a:cxnSpLocks/>
          </p:cNvCxnSpPr>
          <p:nvPr/>
        </p:nvCxnSpPr>
        <p:spPr>
          <a:xfrm>
            <a:off x="8665283" y="3279368"/>
            <a:ext cx="47577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967BBBA9-0FB0-E63D-690F-980D09FB0F78}"/>
              </a:ext>
            </a:extLst>
          </p:cNvPr>
          <p:cNvPicPr>
            <a:picLocks noChangeAspect="1"/>
          </p:cNvPicPr>
          <p:nvPr/>
        </p:nvPicPr>
        <p:blipFill>
          <a:blip r:embed="rId6"/>
          <a:stretch>
            <a:fillRect/>
          </a:stretch>
        </p:blipFill>
        <p:spPr>
          <a:xfrm>
            <a:off x="2847772" y="4291924"/>
            <a:ext cx="274344" cy="390178"/>
          </a:xfrm>
          <a:prstGeom prst="rect">
            <a:avLst/>
          </a:prstGeom>
        </p:spPr>
      </p:pic>
      <p:sp>
        <p:nvSpPr>
          <p:cNvPr id="120" name="TextBox 119">
            <a:extLst>
              <a:ext uri="{FF2B5EF4-FFF2-40B4-BE49-F238E27FC236}">
                <a16:creationId xmlns:a16="http://schemas.microsoft.com/office/drawing/2014/main" id="{997D890E-C958-42DA-FCB2-B760DEA551AE}"/>
              </a:ext>
            </a:extLst>
          </p:cNvPr>
          <p:cNvSpPr txBox="1"/>
          <p:nvPr/>
        </p:nvSpPr>
        <p:spPr>
          <a:xfrm>
            <a:off x="2444022" y="4758148"/>
            <a:ext cx="1067438"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25" name="Speakers_E7F5" title="Icon of a speaker">
            <a:extLst>
              <a:ext uri="{FF2B5EF4-FFF2-40B4-BE49-F238E27FC236}">
                <a16:creationId xmlns:a16="http://schemas.microsoft.com/office/drawing/2014/main" id="{C8D9018F-7751-DBC7-6462-FB57920405DD}"/>
              </a:ext>
            </a:extLst>
          </p:cNvPr>
          <p:cNvSpPr>
            <a:spLocks noChangeAspect="1" noEditPoints="1"/>
          </p:cNvSpPr>
          <p:nvPr/>
        </p:nvSpPr>
        <p:spPr bwMode="auto">
          <a:xfrm>
            <a:off x="906423" y="2537602"/>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Speakers_E7F5" title="Icon of a speaker">
            <a:extLst>
              <a:ext uri="{FF2B5EF4-FFF2-40B4-BE49-F238E27FC236}">
                <a16:creationId xmlns:a16="http://schemas.microsoft.com/office/drawing/2014/main" id="{D164CB5E-18FA-5289-B62B-7B7DA4B81E59}"/>
              </a:ext>
            </a:extLst>
          </p:cNvPr>
          <p:cNvSpPr>
            <a:spLocks noChangeAspect="1" noEditPoints="1"/>
          </p:cNvSpPr>
          <p:nvPr/>
        </p:nvSpPr>
        <p:spPr bwMode="auto">
          <a:xfrm>
            <a:off x="3910834" y="2511148"/>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37FE3482-8A8A-D1BE-D005-06ADAB3FD170}"/>
              </a:ext>
            </a:extLst>
          </p:cNvPr>
          <p:cNvSpPr txBox="1"/>
          <p:nvPr/>
        </p:nvSpPr>
        <p:spPr>
          <a:xfrm>
            <a:off x="2790525" y="295422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Speakers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1" name="TextBox 160">
            <a:extLst>
              <a:ext uri="{FF2B5EF4-FFF2-40B4-BE49-F238E27FC236}">
                <a16:creationId xmlns:a16="http://schemas.microsoft.com/office/drawing/2014/main" id="{7DBF4B60-1A1D-369D-6F6B-31D285AFE664}"/>
              </a:ext>
            </a:extLst>
          </p:cNvPr>
          <p:cNvSpPr txBox="1"/>
          <p:nvPr/>
        </p:nvSpPr>
        <p:spPr>
          <a:xfrm>
            <a:off x="5301023" y="3368527"/>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2" name="TextBox 161">
            <a:extLst>
              <a:ext uri="{FF2B5EF4-FFF2-40B4-BE49-F238E27FC236}">
                <a16:creationId xmlns:a16="http://schemas.microsoft.com/office/drawing/2014/main" id="{DD564340-1EC9-569A-BA9A-0FC6DF371357}"/>
              </a:ext>
            </a:extLst>
          </p:cNvPr>
          <p:cNvSpPr txBox="1"/>
          <p:nvPr/>
        </p:nvSpPr>
        <p:spPr>
          <a:xfrm>
            <a:off x="5300317" y="2929518"/>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4" name="Straight Arrow Connector 3">
            <a:extLst>
              <a:ext uri="{FF2B5EF4-FFF2-40B4-BE49-F238E27FC236}">
                <a16:creationId xmlns:a16="http://schemas.microsoft.com/office/drawing/2014/main" id="{6B796677-BD77-B2F4-54DF-6DC53AF4F40C}"/>
              </a:ext>
              <a:ext uri="{C183D7F6-B498-43B3-948B-1728B52AA6E4}">
                <adec:decorative xmlns:adec="http://schemas.microsoft.com/office/drawing/2017/decorative" val="1"/>
              </a:ext>
            </a:extLst>
          </p:cNvPr>
          <p:cNvCxnSpPr>
            <a:cxnSpLocks/>
          </p:cNvCxnSpPr>
          <p:nvPr/>
        </p:nvCxnSpPr>
        <p:spPr>
          <a:xfrm>
            <a:off x="5292443" y="3047481"/>
            <a:ext cx="10024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18784A-F805-11AB-5299-ADFAF02A7CC5}"/>
              </a:ext>
              <a:ext uri="{C183D7F6-B498-43B3-948B-1728B52AA6E4}">
                <adec:decorative xmlns:adec="http://schemas.microsoft.com/office/drawing/2017/decorative" val="1"/>
              </a:ext>
            </a:extLst>
          </p:cNvPr>
          <p:cNvCxnSpPr>
            <a:cxnSpLocks/>
          </p:cNvCxnSpPr>
          <p:nvPr/>
        </p:nvCxnSpPr>
        <p:spPr>
          <a:xfrm flipH="1">
            <a:off x="2163627" y="5206502"/>
            <a:ext cx="6713" cy="2841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EDFD67-382B-8236-0C07-3EDF90A5E307}"/>
              </a:ext>
              <a:ext uri="{C183D7F6-B498-43B3-948B-1728B52AA6E4}">
                <adec:decorative xmlns:adec="http://schemas.microsoft.com/office/drawing/2017/decorative" val="1"/>
              </a:ext>
            </a:extLst>
          </p:cNvPr>
          <p:cNvCxnSpPr>
            <a:cxnSpLocks/>
          </p:cNvCxnSpPr>
          <p:nvPr/>
        </p:nvCxnSpPr>
        <p:spPr>
          <a:xfrm flipH="1">
            <a:off x="3206750" y="4608438"/>
            <a:ext cx="21028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298F8F-5D1A-D3B1-862B-4698AAEB70B5}"/>
              </a:ext>
              <a:ext uri="{C183D7F6-B498-43B3-948B-1728B52AA6E4}">
                <adec:decorative xmlns:adec="http://schemas.microsoft.com/office/drawing/2017/decorative" val="1"/>
              </a:ext>
            </a:extLst>
          </p:cNvPr>
          <p:cNvCxnSpPr>
            <a:cxnSpLocks/>
          </p:cNvCxnSpPr>
          <p:nvPr/>
        </p:nvCxnSpPr>
        <p:spPr>
          <a:xfrm flipH="1" flipV="1">
            <a:off x="2150269" y="5490656"/>
            <a:ext cx="3471688" cy="64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c 13" descr="Monitor outline">
            <a:extLst>
              <a:ext uri="{FF2B5EF4-FFF2-40B4-BE49-F238E27FC236}">
                <a16:creationId xmlns:a16="http://schemas.microsoft.com/office/drawing/2014/main" id="{638CB0EA-A7C5-899C-A471-4C06A06E5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4614" y="2593478"/>
            <a:ext cx="1048508" cy="1048508"/>
          </a:xfrm>
          <a:prstGeom prst="rect">
            <a:avLst/>
          </a:prstGeom>
        </p:spPr>
      </p:pic>
      <p:cxnSp>
        <p:nvCxnSpPr>
          <p:cNvPr id="19" name="Straight Arrow Connector 18">
            <a:extLst>
              <a:ext uri="{FF2B5EF4-FFF2-40B4-BE49-F238E27FC236}">
                <a16:creationId xmlns:a16="http://schemas.microsoft.com/office/drawing/2014/main" id="{C41ABF93-5AC6-6C15-AF0D-881C18089B29}"/>
              </a:ext>
              <a:ext uri="{C183D7F6-B498-43B3-948B-1728B52AA6E4}">
                <adec:decorative xmlns:adec="http://schemas.microsoft.com/office/drawing/2017/decorative" val="1"/>
              </a:ext>
            </a:extLst>
          </p:cNvPr>
          <p:cNvCxnSpPr>
            <a:cxnSpLocks/>
          </p:cNvCxnSpPr>
          <p:nvPr/>
        </p:nvCxnSpPr>
        <p:spPr>
          <a:xfrm>
            <a:off x="5606664" y="3497829"/>
            <a:ext cx="69678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00DAEB-D789-C041-A690-158B19F94D96}"/>
              </a:ext>
              <a:ext uri="{C183D7F6-B498-43B3-948B-1728B52AA6E4}">
                <adec:decorative xmlns:adec="http://schemas.microsoft.com/office/drawing/2017/decorative" val="1"/>
              </a:ext>
            </a:extLst>
          </p:cNvPr>
          <p:cNvCxnSpPr>
            <a:cxnSpLocks/>
          </p:cNvCxnSpPr>
          <p:nvPr/>
        </p:nvCxnSpPr>
        <p:spPr>
          <a:xfrm flipH="1">
            <a:off x="5295043" y="3047481"/>
            <a:ext cx="11961" cy="15609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9B1FC0-6402-5D68-1B49-45C145CA974F}"/>
              </a:ext>
              <a:ext uri="{C183D7F6-B498-43B3-948B-1728B52AA6E4}">
                <adec:decorative xmlns:adec="http://schemas.microsoft.com/office/drawing/2017/decorative" val="1"/>
              </a:ext>
            </a:extLst>
          </p:cNvPr>
          <p:cNvCxnSpPr>
            <a:cxnSpLocks/>
          </p:cNvCxnSpPr>
          <p:nvPr/>
        </p:nvCxnSpPr>
        <p:spPr>
          <a:xfrm flipV="1">
            <a:off x="5606664" y="3482579"/>
            <a:ext cx="0" cy="2014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18AA363-F1DB-CF39-8EFC-0E39CF9EE229}"/>
              </a:ext>
            </a:extLst>
          </p:cNvPr>
          <p:cNvSpPr txBox="1"/>
          <p:nvPr/>
        </p:nvSpPr>
        <p:spPr>
          <a:xfrm>
            <a:off x="6795837"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55" name="TextBox 54">
            <a:extLst>
              <a:ext uri="{FF2B5EF4-FFF2-40B4-BE49-F238E27FC236}">
                <a16:creationId xmlns:a16="http://schemas.microsoft.com/office/drawing/2014/main" id="{D71F1979-DB7D-B2CD-2BA0-549FABA018A6}"/>
              </a:ext>
            </a:extLst>
          </p:cNvPr>
          <p:cNvSpPr txBox="1"/>
          <p:nvPr/>
        </p:nvSpPr>
        <p:spPr>
          <a:xfrm>
            <a:off x="6075287"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56" name="Straight Arrow Connector 55">
            <a:extLst>
              <a:ext uri="{FF2B5EF4-FFF2-40B4-BE49-F238E27FC236}">
                <a16:creationId xmlns:a16="http://schemas.microsoft.com/office/drawing/2014/main" id="{3005D9A5-5D10-DB93-7EB5-382680E59974}"/>
              </a:ext>
              <a:ext uri="{C183D7F6-B498-43B3-948B-1728B52AA6E4}">
                <adec:decorative xmlns:adec="http://schemas.microsoft.com/office/drawing/2017/decorative" val="1"/>
              </a:ext>
            </a:extLst>
          </p:cNvPr>
          <p:cNvCxnSpPr>
            <a:cxnSpLocks/>
          </p:cNvCxnSpPr>
          <p:nvPr/>
        </p:nvCxnSpPr>
        <p:spPr>
          <a:xfrm>
            <a:off x="4026033" y="2068049"/>
            <a:ext cx="0" cy="3768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BE24CD3-0BD5-BB1F-F579-80DED7D377F1}"/>
              </a:ext>
              <a:ext uri="{C183D7F6-B498-43B3-948B-1728B52AA6E4}">
                <adec:decorative xmlns:adec="http://schemas.microsoft.com/office/drawing/2017/decorative" val="1"/>
              </a:ext>
            </a:extLst>
          </p:cNvPr>
          <p:cNvCxnSpPr>
            <a:cxnSpLocks/>
          </p:cNvCxnSpPr>
          <p:nvPr/>
        </p:nvCxnSpPr>
        <p:spPr>
          <a:xfrm>
            <a:off x="2519539" y="1794502"/>
            <a:ext cx="0" cy="6504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53B3EC5-F7AA-A11B-307C-FE27B95DDFBE}"/>
              </a:ext>
              <a:ext uri="{C183D7F6-B498-43B3-948B-1728B52AA6E4}">
                <adec:decorative xmlns:adec="http://schemas.microsoft.com/office/drawing/2017/decorative" val="1"/>
              </a:ext>
            </a:extLst>
          </p:cNvPr>
          <p:cNvCxnSpPr>
            <a:cxnSpLocks/>
          </p:cNvCxnSpPr>
          <p:nvPr/>
        </p:nvCxnSpPr>
        <p:spPr>
          <a:xfrm flipH="1">
            <a:off x="4013200" y="2068049"/>
            <a:ext cx="33397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C368164-04FB-01B1-3037-D3708FBD060A}"/>
              </a:ext>
              <a:ext uri="{C183D7F6-B498-43B3-948B-1728B52AA6E4}">
                <adec:decorative xmlns:adec="http://schemas.microsoft.com/office/drawing/2017/decorative" val="1"/>
              </a:ext>
            </a:extLst>
          </p:cNvPr>
          <p:cNvCxnSpPr>
            <a:cxnSpLocks/>
          </p:cNvCxnSpPr>
          <p:nvPr/>
        </p:nvCxnSpPr>
        <p:spPr>
          <a:xfrm flipH="1">
            <a:off x="2505075" y="1805901"/>
            <a:ext cx="5528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0E98EB2-59AE-FA31-D2B2-8AFCB563D962}"/>
              </a:ext>
              <a:ext uri="{C183D7F6-B498-43B3-948B-1728B52AA6E4}">
                <adec:decorative xmlns:adec="http://schemas.microsoft.com/office/drawing/2017/decorative" val="1"/>
              </a:ext>
            </a:extLst>
          </p:cNvPr>
          <p:cNvCxnSpPr>
            <a:cxnSpLocks/>
          </p:cNvCxnSpPr>
          <p:nvPr/>
        </p:nvCxnSpPr>
        <p:spPr>
          <a:xfrm>
            <a:off x="8019522" y="1800546"/>
            <a:ext cx="0" cy="5235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1E43D29-2679-B180-C445-232E902DDDDF}"/>
              </a:ext>
              <a:ext uri="{C183D7F6-B498-43B3-948B-1728B52AA6E4}">
                <adec:decorative xmlns:adec="http://schemas.microsoft.com/office/drawing/2017/decorative" val="1"/>
              </a:ext>
            </a:extLst>
          </p:cNvPr>
          <p:cNvCxnSpPr>
            <a:cxnSpLocks/>
          </p:cNvCxnSpPr>
          <p:nvPr/>
        </p:nvCxnSpPr>
        <p:spPr>
          <a:xfrm>
            <a:off x="7343377" y="2055349"/>
            <a:ext cx="0" cy="2617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2F499A6-F71B-17EC-624A-CE9DB3712713}"/>
              </a:ext>
            </a:extLst>
          </p:cNvPr>
          <p:cNvGrpSpPr/>
          <p:nvPr/>
        </p:nvGrpSpPr>
        <p:grpSpPr>
          <a:xfrm>
            <a:off x="8773368" y="1338688"/>
            <a:ext cx="2475779" cy="1245333"/>
            <a:chOff x="9663100" y="1550372"/>
            <a:chExt cx="2475779" cy="1245333"/>
          </a:xfrm>
        </p:grpSpPr>
        <p:pic>
          <p:nvPicPr>
            <p:cNvPr id="11" name="Graphic 10" descr="Online meeting outline">
              <a:extLst>
                <a:ext uri="{FF2B5EF4-FFF2-40B4-BE49-F238E27FC236}">
                  <a16:creationId xmlns:a16="http://schemas.microsoft.com/office/drawing/2014/main" id="{F710D2D0-4653-34A5-A271-12BDA337AC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1678" y="1831331"/>
              <a:ext cx="520129" cy="520129"/>
            </a:xfrm>
            <a:prstGeom prst="rect">
              <a:avLst/>
            </a:prstGeom>
          </p:spPr>
        </p:pic>
        <p:sp>
          <p:nvSpPr>
            <p:cNvPr id="15" name="TextBox 14">
              <a:extLst>
                <a:ext uri="{FF2B5EF4-FFF2-40B4-BE49-F238E27FC236}">
                  <a16:creationId xmlns:a16="http://schemas.microsoft.com/office/drawing/2014/main" id="{7A5912F3-2A52-77DD-FDF4-E243C6337773}"/>
                </a:ext>
              </a:extLst>
            </p:cNvPr>
            <p:cNvSpPr txBox="1"/>
            <p:nvPr/>
          </p:nvSpPr>
          <p:spPr>
            <a:xfrm>
              <a:off x="9663100" y="1550372"/>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Virtual Presenters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17" name="Graphic 16" descr="Online meeting outline">
              <a:extLst>
                <a:ext uri="{FF2B5EF4-FFF2-40B4-BE49-F238E27FC236}">
                  <a16:creationId xmlns:a16="http://schemas.microsoft.com/office/drawing/2014/main" id="{434CEA13-BDD4-2A14-4819-4D7CADA3BB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1645" y="1834646"/>
              <a:ext cx="520129" cy="520129"/>
            </a:xfrm>
            <a:prstGeom prst="rect">
              <a:avLst/>
            </a:prstGeom>
          </p:spPr>
        </p:pic>
        <p:pic>
          <p:nvPicPr>
            <p:cNvPr id="22" name="Graphic 21" descr="Online meeting outline">
              <a:extLst>
                <a:ext uri="{FF2B5EF4-FFF2-40B4-BE49-F238E27FC236}">
                  <a16:creationId xmlns:a16="http://schemas.microsoft.com/office/drawing/2014/main" id="{1D7BA20C-E599-220C-72B2-DC4AF5EF9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1612" y="1831331"/>
              <a:ext cx="520129" cy="520129"/>
            </a:xfrm>
            <a:prstGeom prst="rect">
              <a:avLst/>
            </a:prstGeom>
          </p:spPr>
        </p:pic>
        <p:cxnSp>
          <p:nvCxnSpPr>
            <p:cNvPr id="23" name="Straight Arrow Connector 22">
              <a:extLst>
                <a:ext uri="{FF2B5EF4-FFF2-40B4-BE49-F238E27FC236}">
                  <a16:creationId xmlns:a16="http://schemas.microsoft.com/office/drawing/2014/main" id="{7C96FBB1-62DE-9B86-21E9-33CA72D646EA}"/>
                </a:ext>
              </a:extLst>
            </p:cNvPr>
            <p:cNvCxnSpPr>
              <a:cxnSpLocks/>
            </p:cNvCxnSpPr>
            <p:nvPr/>
          </p:nvCxnSpPr>
          <p:spPr>
            <a:xfrm flipV="1">
              <a:off x="10974285" y="2399931"/>
              <a:ext cx="0" cy="39577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7671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A2E9B-C3AF-2D08-D100-78C32DEA04F2}"/>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04D58F89-FDA4-8F40-4B66-66B94817230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pic>
        <p:nvPicPr>
          <p:cNvPr id="144" name="Picture 143" descr="A picture containing text, screenshot, display, console table">
            <a:extLst>
              <a:ext uri="{FF2B5EF4-FFF2-40B4-BE49-F238E27FC236}">
                <a16:creationId xmlns:a16="http://schemas.microsoft.com/office/drawing/2014/main" id="{6C0A713A-B803-88A5-3C97-0515BF4F7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743" y="2498370"/>
            <a:ext cx="2352934" cy="1517938"/>
          </a:xfrm>
          <a:prstGeom prst="rect">
            <a:avLst/>
          </a:prstGeom>
        </p:spPr>
      </p:pic>
      <p:sp>
        <p:nvSpPr>
          <p:cNvPr id="8" name="TextBox 7">
            <a:extLst>
              <a:ext uri="{FF2B5EF4-FFF2-40B4-BE49-F238E27FC236}">
                <a16:creationId xmlns:a16="http://schemas.microsoft.com/office/drawing/2014/main" id="{7A2444C2-DE0E-CBA6-6A56-FF1C7E10873D}"/>
              </a:ext>
              <a:ext uri="{C183D7F6-B498-43B3-948B-1728B52AA6E4}">
                <adec:decorative xmlns:adec="http://schemas.microsoft.com/office/drawing/2017/decorative" val="1"/>
              </a:ext>
            </a:extLst>
          </p:cNvPr>
          <p:cNvSpPr txBox="1"/>
          <p:nvPr/>
        </p:nvSpPr>
        <p:spPr>
          <a:xfrm>
            <a:off x="2487983" y="2457695"/>
            <a:ext cx="332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DCD7781-3599-F34D-E455-9C3EBC4BE15A}"/>
              </a:ext>
            </a:extLst>
          </p:cNvPr>
          <p:cNvSpPr txBox="1"/>
          <p:nvPr/>
        </p:nvSpPr>
        <p:spPr>
          <a:xfrm>
            <a:off x="2096951" y="397129"/>
            <a:ext cx="6888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 – Self Production</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455FEEA4-6C29-CC80-4822-5010A4A1C513}"/>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descr="Icon">
            <a:extLst>
              <a:ext uri="{FF2B5EF4-FFF2-40B4-BE49-F238E27FC236}">
                <a16:creationId xmlns:a16="http://schemas.microsoft.com/office/drawing/2014/main" id="{F6DABD6B-D24E-0860-218C-5C323E3D0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A0B7203C-5DD5-2303-17C3-08F7D351D0EF}"/>
              </a:ext>
            </a:extLst>
          </p:cNvPr>
          <p:cNvSpPr txBox="1"/>
          <p:nvPr/>
        </p:nvSpPr>
        <p:spPr>
          <a:xfrm>
            <a:off x="1487330" y="2872545"/>
            <a:ext cx="203168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Virtual Presenter + Speaker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(PowerPoint Decks/Video)</a:t>
            </a:r>
          </a:p>
        </p:txBody>
      </p:sp>
      <p:pic>
        <p:nvPicPr>
          <p:cNvPr id="5" name="Picture 4" descr="Icon">
            <a:extLst>
              <a:ext uri="{FF2B5EF4-FFF2-40B4-BE49-F238E27FC236}">
                <a16:creationId xmlns:a16="http://schemas.microsoft.com/office/drawing/2014/main" id="{6B5406B8-0C23-310C-EF95-DDAF3CD67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533" y="2626692"/>
            <a:ext cx="1352208" cy="958778"/>
          </a:xfrm>
          <a:prstGeom prst="rect">
            <a:avLst/>
          </a:prstGeom>
        </p:spPr>
      </p:pic>
      <p:sp>
        <p:nvSpPr>
          <p:cNvPr id="6" name="TextBox 5">
            <a:extLst>
              <a:ext uri="{FF2B5EF4-FFF2-40B4-BE49-F238E27FC236}">
                <a16:creationId xmlns:a16="http://schemas.microsoft.com/office/drawing/2014/main" id="{34CFA2D4-B3B0-4966-E0F8-97C3737E7BE9}"/>
              </a:ext>
            </a:extLst>
          </p:cNvPr>
          <p:cNvSpPr txBox="1"/>
          <p:nvPr/>
        </p:nvSpPr>
        <p:spPr>
          <a:xfrm>
            <a:off x="8837748" y="3455909"/>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Town hall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2B8E853C-79C0-0AAB-1CF8-D18ACCBBEEC5}"/>
              </a:ext>
              <a:ext uri="{C183D7F6-B498-43B3-948B-1728B52AA6E4}">
                <adec:decorative xmlns:adec="http://schemas.microsoft.com/office/drawing/2017/decorative" val="1"/>
              </a:ext>
            </a:extLst>
          </p:cNvPr>
          <p:cNvSpPr/>
          <p:nvPr/>
        </p:nvSpPr>
        <p:spPr>
          <a:xfrm>
            <a:off x="9208768" y="2717707"/>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97D05883-22A9-5A19-1214-8136C35EE774}"/>
              </a:ext>
            </a:extLst>
          </p:cNvPr>
          <p:cNvSpPr txBox="1"/>
          <p:nvPr/>
        </p:nvSpPr>
        <p:spPr>
          <a:xfrm>
            <a:off x="949330" y="4758515"/>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Cameras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7" name="Picture 56" descr="Icon">
            <a:extLst>
              <a:ext uri="{FF2B5EF4-FFF2-40B4-BE49-F238E27FC236}">
                <a16:creationId xmlns:a16="http://schemas.microsoft.com/office/drawing/2014/main" id="{D39C57AD-6C82-0295-1A3F-7412E784660D}"/>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990764" y="4157483"/>
            <a:ext cx="553691" cy="548154"/>
          </a:xfrm>
          <a:prstGeom prst="rect">
            <a:avLst/>
          </a:prstGeom>
        </p:spPr>
      </p:pic>
      <p:sp>
        <p:nvSpPr>
          <p:cNvPr id="33" name="TextBox 32">
            <a:extLst>
              <a:ext uri="{FF2B5EF4-FFF2-40B4-BE49-F238E27FC236}">
                <a16:creationId xmlns:a16="http://schemas.microsoft.com/office/drawing/2014/main" id="{75146FA8-68BB-0F7A-FDAE-5FA4616E9459}"/>
              </a:ext>
            </a:extLst>
          </p:cNvPr>
          <p:cNvSpPr txBox="1"/>
          <p:nvPr/>
        </p:nvSpPr>
        <p:spPr>
          <a:xfrm>
            <a:off x="6862871" y="3614000"/>
            <a:ext cx="17345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MTR</a:t>
            </a:r>
          </a:p>
        </p:txBody>
      </p:sp>
      <p:sp>
        <p:nvSpPr>
          <p:cNvPr id="34" name="Rectangle 33">
            <a:extLst>
              <a:ext uri="{FF2B5EF4-FFF2-40B4-BE49-F238E27FC236}">
                <a16:creationId xmlns:a16="http://schemas.microsoft.com/office/drawing/2014/main" id="{B23AE02E-6669-F2C2-64DA-07FFCD3A55EB}"/>
              </a:ext>
              <a:ext uri="{C183D7F6-B498-43B3-948B-1728B52AA6E4}">
                <adec:decorative xmlns:adec="http://schemas.microsoft.com/office/drawing/2017/decorative" val="1"/>
              </a:ext>
            </a:extLst>
          </p:cNvPr>
          <p:cNvSpPr/>
          <p:nvPr/>
        </p:nvSpPr>
        <p:spPr>
          <a:xfrm>
            <a:off x="6844096" y="2617900"/>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06747F83-0010-A86F-CD3E-0B1C818748EA}"/>
              </a:ext>
              <a:ext uri="{C183D7F6-B498-43B3-948B-1728B52AA6E4}">
                <adec:decorative xmlns:adec="http://schemas.microsoft.com/office/drawing/2017/decorative" val="1"/>
              </a:ext>
            </a:extLst>
          </p:cNvPr>
          <p:cNvCxnSpPr>
            <a:cxnSpLocks/>
          </p:cNvCxnSpPr>
          <p:nvPr/>
        </p:nvCxnSpPr>
        <p:spPr>
          <a:xfrm>
            <a:off x="8665283" y="3279368"/>
            <a:ext cx="47577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07B29868-004C-9D92-7C14-20BEE79E6D6D}"/>
              </a:ext>
            </a:extLst>
          </p:cNvPr>
          <p:cNvPicPr>
            <a:picLocks noChangeAspect="1"/>
          </p:cNvPicPr>
          <p:nvPr/>
        </p:nvPicPr>
        <p:blipFill>
          <a:blip r:embed="rId7"/>
          <a:stretch>
            <a:fillRect/>
          </a:stretch>
        </p:blipFill>
        <p:spPr>
          <a:xfrm>
            <a:off x="2847772" y="4291924"/>
            <a:ext cx="274344" cy="390178"/>
          </a:xfrm>
          <a:prstGeom prst="rect">
            <a:avLst/>
          </a:prstGeom>
        </p:spPr>
      </p:pic>
      <p:sp>
        <p:nvSpPr>
          <p:cNvPr id="120" name="TextBox 119">
            <a:extLst>
              <a:ext uri="{FF2B5EF4-FFF2-40B4-BE49-F238E27FC236}">
                <a16:creationId xmlns:a16="http://schemas.microsoft.com/office/drawing/2014/main" id="{72534E78-A4C1-77A8-43D5-4E63CD6322FC}"/>
              </a:ext>
            </a:extLst>
          </p:cNvPr>
          <p:cNvSpPr txBox="1"/>
          <p:nvPr/>
        </p:nvSpPr>
        <p:spPr>
          <a:xfrm>
            <a:off x="2444022" y="4758148"/>
            <a:ext cx="1067438"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25" name="Speakers_E7F5" title="Icon of a speaker">
            <a:extLst>
              <a:ext uri="{FF2B5EF4-FFF2-40B4-BE49-F238E27FC236}">
                <a16:creationId xmlns:a16="http://schemas.microsoft.com/office/drawing/2014/main" id="{1B41AF84-566D-3A0B-CFF8-4A6EE2332491}"/>
              </a:ext>
            </a:extLst>
          </p:cNvPr>
          <p:cNvSpPr>
            <a:spLocks noChangeAspect="1" noEditPoints="1"/>
          </p:cNvSpPr>
          <p:nvPr/>
        </p:nvSpPr>
        <p:spPr bwMode="auto">
          <a:xfrm>
            <a:off x="906423" y="2537602"/>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Speakers_E7F5" title="Icon of a speaker">
            <a:extLst>
              <a:ext uri="{FF2B5EF4-FFF2-40B4-BE49-F238E27FC236}">
                <a16:creationId xmlns:a16="http://schemas.microsoft.com/office/drawing/2014/main" id="{6C5B7177-9F1E-78B3-EAE5-4B6C3AC59B39}"/>
              </a:ext>
            </a:extLst>
          </p:cNvPr>
          <p:cNvSpPr>
            <a:spLocks noChangeAspect="1" noEditPoints="1"/>
          </p:cNvSpPr>
          <p:nvPr/>
        </p:nvSpPr>
        <p:spPr bwMode="auto">
          <a:xfrm>
            <a:off x="3910834" y="2511148"/>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53020C59-36B1-5A50-1EA5-4451F6957431}"/>
              </a:ext>
            </a:extLst>
          </p:cNvPr>
          <p:cNvSpPr txBox="1"/>
          <p:nvPr/>
        </p:nvSpPr>
        <p:spPr>
          <a:xfrm>
            <a:off x="2790525" y="295422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Speakers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1" name="TextBox 160">
            <a:extLst>
              <a:ext uri="{FF2B5EF4-FFF2-40B4-BE49-F238E27FC236}">
                <a16:creationId xmlns:a16="http://schemas.microsoft.com/office/drawing/2014/main" id="{F0A946F3-CBAD-7EEE-683E-99EE2EB4B602}"/>
              </a:ext>
            </a:extLst>
          </p:cNvPr>
          <p:cNvSpPr txBox="1"/>
          <p:nvPr/>
        </p:nvSpPr>
        <p:spPr>
          <a:xfrm>
            <a:off x="5316749" y="3367718"/>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2" name="TextBox 161">
            <a:extLst>
              <a:ext uri="{FF2B5EF4-FFF2-40B4-BE49-F238E27FC236}">
                <a16:creationId xmlns:a16="http://schemas.microsoft.com/office/drawing/2014/main" id="{2BFC0BB2-14BB-00BD-0F1B-E252D1A79080}"/>
              </a:ext>
            </a:extLst>
          </p:cNvPr>
          <p:cNvSpPr txBox="1"/>
          <p:nvPr/>
        </p:nvSpPr>
        <p:spPr>
          <a:xfrm>
            <a:off x="5316750" y="2925939"/>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4" name="Straight Arrow Connector 3">
            <a:extLst>
              <a:ext uri="{FF2B5EF4-FFF2-40B4-BE49-F238E27FC236}">
                <a16:creationId xmlns:a16="http://schemas.microsoft.com/office/drawing/2014/main" id="{8D6B403A-1C6B-28A8-D7BA-C2880892BA84}"/>
              </a:ext>
              <a:ext uri="{C183D7F6-B498-43B3-948B-1728B52AA6E4}">
                <adec:decorative xmlns:adec="http://schemas.microsoft.com/office/drawing/2017/decorative" val="1"/>
              </a:ext>
            </a:extLst>
          </p:cNvPr>
          <p:cNvCxnSpPr>
            <a:cxnSpLocks/>
          </p:cNvCxnSpPr>
          <p:nvPr/>
        </p:nvCxnSpPr>
        <p:spPr>
          <a:xfrm>
            <a:off x="5292443" y="3047481"/>
            <a:ext cx="10024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447CC7-9918-B793-8170-238070D35922}"/>
              </a:ext>
              <a:ext uri="{C183D7F6-B498-43B3-948B-1728B52AA6E4}">
                <adec:decorative xmlns:adec="http://schemas.microsoft.com/office/drawing/2017/decorative" val="1"/>
              </a:ext>
            </a:extLst>
          </p:cNvPr>
          <p:cNvCxnSpPr>
            <a:cxnSpLocks/>
          </p:cNvCxnSpPr>
          <p:nvPr/>
        </p:nvCxnSpPr>
        <p:spPr>
          <a:xfrm flipH="1">
            <a:off x="2163627" y="5206502"/>
            <a:ext cx="6713" cy="2841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DB8576-40B0-C95C-8FCC-AA4A03AF84C4}"/>
              </a:ext>
              <a:ext uri="{C183D7F6-B498-43B3-948B-1728B52AA6E4}">
                <adec:decorative xmlns:adec="http://schemas.microsoft.com/office/drawing/2017/decorative" val="1"/>
              </a:ext>
            </a:extLst>
          </p:cNvPr>
          <p:cNvCxnSpPr>
            <a:cxnSpLocks/>
          </p:cNvCxnSpPr>
          <p:nvPr/>
        </p:nvCxnSpPr>
        <p:spPr>
          <a:xfrm flipH="1">
            <a:off x="3206750" y="4608438"/>
            <a:ext cx="21028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97C47B-41BC-D8F4-1E29-C11DC3AEB980}"/>
              </a:ext>
              <a:ext uri="{C183D7F6-B498-43B3-948B-1728B52AA6E4}">
                <adec:decorative xmlns:adec="http://schemas.microsoft.com/office/drawing/2017/decorative" val="1"/>
              </a:ext>
            </a:extLst>
          </p:cNvPr>
          <p:cNvCxnSpPr>
            <a:cxnSpLocks/>
          </p:cNvCxnSpPr>
          <p:nvPr/>
        </p:nvCxnSpPr>
        <p:spPr>
          <a:xfrm flipH="1" flipV="1">
            <a:off x="2150269" y="5490656"/>
            <a:ext cx="3471688" cy="64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5018255-327F-DA3C-A499-1931406F0D77}"/>
              </a:ext>
            </a:extLst>
          </p:cNvPr>
          <p:cNvGrpSpPr/>
          <p:nvPr/>
        </p:nvGrpSpPr>
        <p:grpSpPr>
          <a:xfrm>
            <a:off x="7214614" y="2593478"/>
            <a:ext cx="1048508" cy="1048508"/>
            <a:chOff x="7214614" y="2593478"/>
            <a:chExt cx="1048508" cy="1048508"/>
          </a:xfrm>
        </p:grpSpPr>
        <p:pic>
          <p:nvPicPr>
            <p:cNvPr id="30" name="Picture 29" descr="Icon&#10;&#10;Description automatically generated">
              <a:extLst>
                <a:ext uri="{FF2B5EF4-FFF2-40B4-BE49-F238E27FC236}">
                  <a16:creationId xmlns:a16="http://schemas.microsoft.com/office/drawing/2014/main" id="{F1C2E25E-A5A3-4C33-BEAA-E3889601A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4" name="Graphic 13" descr="Monitor outline">
              <a:extLst>
                <a:ext uri="{FF2B5EF4-FFF2-40B4-BE49-F238E27FC236}">
                  <a16:creationId xmlns:a16="http://schemas.microsoft.com/office/drawing/2014/main" id="{632D7C28-498E-F419-3E8F-895D070D46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cxnSp>
        <p:nvCxnSpPr>
          <p:cNvPr id="19" name="Straight Arrow Connector 18">
            <a:extLst>
              <a:ext uri="{FF2B5EF4-FFF2-40B4-BE49-F238E27FC236}">
                <a16:creationId xmlns:a16="http://schemas.microsoft.com/office/drawing/2014/main" id="{A47C810D-A201-FBF9-31D0-69C7B6AABF74}"/>
              </a:ext>
              <a:ext uri="{C183D7F6-B498-43B3-948B-1728B52AA6E4}">
                <adec:decorative xmlns:adec="http://schemas.microsoft.com/office/drawing/2017/decorative" val="1"/>
              </a:ext>
            </a:extLst>
          </p:cNvPr>
          <p:cNvCxnSpPr>
            <a:cxnSpLocks/>
          </p:cNvCxnSpPr>
          <p:nvPr/>
        </p:nvCxnSpPr>
        <p:spPr>
          <a:xfrm>
            <a:off x="5606664" y="3497829"/>
            <a:ext cx="69678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5CE6A7-80D5-E941-7F0E-7AED2272AE29}"/>
              </a:ext>
              <a:ext uri="{C183D7F6-B498-43B3-948B-1728B52AA6E4}">
                <adec:decorative xmlns:adec="http://schemas.microsoft.com/office/drawing/2017/decorative" val="1"/>
              </a:ext>
            </a:extLst>
          </p:cNvPr>
          <p:cNvCxnSpPr>
            <a:cxnSpLocks/>
          </p:cNvCxnSpPr>
          <p:nvPr/>
        </p:nvCxnSpPr>
        <p:spPr>
          <a:xfrm flipH="1">
            <a:off x="5295043" y="3047481"/>
            <a:ext cx="11961" cy="15609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D26BE16-39AE-91A5-F1A1-7D526ADDC2DB}"/>
              </a:ext>
              <a:ext uri="{C183D7F6-B498-43B3-948B-1728B52AA6E4}">
                <adec:decorative xmlns:adec="http://schemas.microsoft.com/office/drawing/2017/decorative" val="1"/>
              </a:ext>
            </a:extLst>
          </p:cNvPr>
          <p:cNvCxnSpPr>
            <a:cxnSpLocks/>
          </p:cNvCxnSpPr>
          <p:nvPr/>
        </p:nvCxnSpPr>
        <p:spPr>
          <a:xfrm flipV="1">
            <a:off x="5606664" y="3482579"/>
            <a:ext cx="0" cy="2014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AF4094E-1E0E-DD29-0E8F-77FCDACE48D8}"/>
              </a:ext>
            </a:extLst>
          </p:cNvPr>
          <p:cNvSpPr txBox="1"/>
          <p:nvPr/>
        </p:nvSpPr>
        <p:spPr>
          <a:xfrm>
            <a:off x="6795837"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55" name="TextBox 54">
            <a:extLst>
              <a:ext uri="{FF2B5EF4-FFF2-40B4-BE49-F238E27FC236}">
                <a16:creationId xmlns:a16="http://schemas.microsoft.com/office/drawing/2014/main" id="{5419C240-DF53-0BEB-A00A-FA60D12BF2AB}"/>
              </a:ext>
            </a:extLst>
          </p:cNvPr>
          <p:cNvSpPr txBox="1"/>
          <p:nvPr/>
        </p:nvSpPr>
        <p:spPr>
          <a:xfrm>
            <a:off x="6075287"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56" name="Straight Arrow Connector 55">
            <a:extLst>
              <a:ext uri="{FF2B5EF4-FFF2-40B4-BE49-F238E27FC236}">
                <a16:creationId xmlns:a16="http://schemas.microsoft.com/office/drawing/2014/main" id="{743AC20C-B375-BDBF-9542-9596A0219892}"/>
              </a:ext>
              <a:ext uri="{C183D7F6-B498-43B3-948B-1728B52AA6E4}">
                <adec:decorative xmlns:adec="http://schemas.microsoft.com/office/drawing/2017/decorative" val="1"/>
              </a:ext>
            </a:extLst>
          </p:cNvPr>
          <p:cNvCxnSpPr>
            <a:cxnSpLocks/>
          </p:cNvCxnSpPr>
          <p:nvPr/>
        </p:nvCxnSpPr>
        <p:spPr>
          <a:xfrm>
            <a:off x="4026033" y="2068049"/>
            <a:ext cx="0" cy="3768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4DC401E-39E8-05A5-E08E-5E04BA838C63}"/>
              </a:ext>
              <a:ext uri="{C183D7F6-B498-43B3-948B-1728B52AA6E4}">
                <adec:decorative xmlns:adec="http://schemas.microsoft.com/office/drawing/2017/decorative" val="1"/>
              </a:ext>
            </a:extLst>
          </p:cNvPr>
          <p:cNvCxnSpPr>
            <a:cxnSpLocks/>
          </p:cNvCxnSpPr>
          <p:nvPr/>
        </p:nvCxnSpPr>
        <p:spPr>
          <a:xfrm>
            <a:off x="2519539" y="1794502"/>
            <a:ext cx="0" cy="6504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4A4ACA-63B4-598E-1581-6CB288C0B8DB}"/>
              </a:ext>
            </a:extLst>
          </p:cNvPr>
          <p:cNvSpPr txBox="1"/>
          <p:nvPr/>
        </p:nvSpPr>
        <p:spPr>
          <a:xfrm>
            <a:off x="7511891" y="4340150"/>
            <a:ext cx="3102338" cy="8079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w="3175">
                  <a:noFill/>
                </a:ln>
                <a:solidFill>
                  <a:prstClr val="white"/>
                </a:solidFill>
                <a:effectLst/>
                <a:uLnTx/>
                <a:uFillTx/>
                <a:latin typeface="Segoe UI Semibold" panose="020B0702040204020203" pitchFamily="34" charset="0"/>
                <a:ea typeface="+mn-ea"/>
                <a:cs typeface="Segoe UI Semibold" panose="020B0702040204020203" pitchFamily="34" charset="0"/>
              </a:rPr>
              <a:t>MTR-W supports either Presenter or Attendee View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50" normalizeH="0" baseline="0" noProof="0">
              <a:ln w="3175">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cxnSp>
        <p:nvCxnSpPr>
          <p:cNvPr id="64" name="Straight Connector 63">
            <a:extLst>
              <a:ext uri="{FF2B5EF4-FFF2-40B4-BE49-F238E27FC236}">
                <a16:creationId xmlns:a16="http://schemas.microsoft.com/office/drawing/2014/main" id="{75E0BDCA-C661-3652-8A13-1874C0A3A5CE}"/>
              </a:ext>
              <a:ext uri="{C183D7F6-B498-43B3-948B-1728B52AA6E4}">
                <adec:decorative xmlns:adec="http://schemas.microsoft.com/office/drawing/2017/decorative" val="1"/>
              </a:ext>
            </a:extLst>
          </p:cNvPr>
          <p:cNvCxnSpPr>
            <a:cxnSpLocks/>
          </p:cNvCxnSpPr>
          <p:nvPr/>
        </p:nvCxnSpPr>
        <p:spPr>
          <a:xfrm flipH="1">
            <a:off x="4013200" y="2068049"/>
            <a:ext cx="33397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BBBF154-A24D-6408-0A59-6FA4C47A830D}"/>
              </a:ext>
              <a:ext uri="{C183D7F6-B498-43B3-948B-1728B52AA6E4}">
                <adec:decorative xmlns:adec="http://schemas.microsoft.com/office/drawing/2017/decorative" val="1"/>
              </a:ext>
            </a:extLst>
          </p:cNvPr>
          <p:cNvCxnSpPr>
            <a:cxnSpLocks/>
          </p:cNvCxnSpPr>
          <p:nvPr/>
        </p:nvCxnSpPr>
        <p:spPr>
          <a:xfrm flipH="1">
            <a:off x="2505075" y="1805901"/>
            <a:ext cx="5528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95B4297-D5F8-FC5B-87B6-399355AE7150}"/>
              </a:ext>
              <a:ext uri="{C183D7F6-B498-43B3-948B-1728B52AA6E4}">
                <adec:decorative xmlns:adec="http://schemas.microsoft.com/office/drawing/2017/decorative" val="1"/>
              </a:ext>
            </a:extLst>
          </p:cNvPr>
          <p:cNvCxnSpPr>
            <a:cxnSpLocks/>
          </p:cNvCxnSpPr>
          <p:nvPr/>
        </p:nvCxnSpPr>
        <p:spPr>
          <a:xfrm>
            <a:off x="8019522" y="1800546"/>
            <a:ext cx="0" cy="5235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4253BA9-CF60-C2C4-3464-ACF834E46D84}"/>
              </a:ext>
              <a:ext uri="{C183D7F6-B498-43B3-948B-1728B52AA6E4}">
                <adec:decorative xmlns:adec="http://schemas.microsoft.com/office/drawing/2017/decorative" val="1"/>
              </a:ext>
            </a:extLst>
          </p:cNvPr>
          <p:cNvCxnSpPr>
            <a:cxnSpLocks/>
          </p:cNvCxnSpPr>
          <p:nvPr/>
        </p:nvCxnSpPr>
        <p:spPr>
          <a:xfrm>
            <a:off x="7343377" y="2055349"/>
            <a:ext cx="0" cy="2617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51627D0-42A9-1385-717F-1E1A9968742A}"/>
              </a:ext>
            </a:extLst>
          </p:cNvPr>
          <p:cNvGrpSpPr/>
          <p:nvPr/>
        </p:nvGrpSpPr>
        <p:grpSpPr>
          <a:xfrm>
            <a:off x="8773368" y="1292269"/>
            <a:ext cx="2475779" cy="1245333"/>
            <a:chOff x="9663100" y="1550372"/>
            <a:chExt cx="2475779" cy="1245333"/>
          </a:xfrm>
        </p:grpSpPr>
        <p:pic>
          <p:nvPicPr>
            <p:cNvPr id="11" name="Graphic 10" descr="Online meeting outline">
              <a:extLst>
                <a:ext uri="{FF2B5EF4-FFF2-40B4-BE49-F238E27FC236}">
                  <a16:creationId xmlns:a16="http://schemas.microsoft.com/office/drawing/2014/main" id="{6957A797-A04D-A318-9F9E-23873D21BC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1678" y="1831331"/>
              <a:ext cx="520129" cy="520129"/>
            </a:xfrm>
            <a:prstGeom prst="rect">
              <a:avLst/>
            </a:prstGeom>
          </p:spPr>
        </p:pic>
        <p:sp>
          <p:nvSpPr>
            <p:cNvPr id="15" name="TextBox 14">
              <a:extLst>
                <a:ext uri="{FF2B5EF4-FFF2-40B4-BE49-F238E27FC236}">
                  <a16:creationId xmlns:a16="http://schemas.microsoft.com/office/drawing/2014/main" id="{3FB58A4C-3646-A7B0-20E4-CD0524A81D7F}"/>
                </a:ext>
              </a:extLst>
            </p:cNvPr>
            <p:cNvSpPr txBox="1"/>
            <p:nvPr/>
          </p:nvSpPr>
          <p:spPr>
            <a:xfrm>
              <a:off x="9663100" y="1550372"/>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17" name="Graphic 16" descr="Online meeting outline">
              <a:extLst>
                <a:ext uri="{FF2B5EF4-FFF2-40B4-BE49-F238E27FC236}">
                  <a16:creationId xmlns:a16="http://schemas.microsoft.com/office/drawing/2014/main" id="{0A1B4698-D307-8D16-28E3-EF52B129EA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11645" y="1834646"/>
              <a:ext cx="520129" cy="520129"/>
            </a:xfrm>
            <a:prstGeom prst="rect">
              <a:avLst/>
            </a:prstGeom>
          </p:spPr>
        </p:pic>
        <p:pic>
          <p:nvPicPr>
            <p:cNvPr id="22" name="Graphic 21" descr="Online meeting outline">
              <a:extLst>
                <a:ext uri="{FF2B5EF4-FFF2-40B4-BE49-F238E27FC236}">
                  <a16:creationId xmlns:a16="http://schemas.microsoft.com/office/drawing/2014/main" id="{9444FB9B-2BF2-8CB1-98E5-B5919E4CC7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1612" y="1831331"/>
              <a:ext cx="520129" cy="520129"/>
            </a:xfrm>
            <a:prstGeom prst="rect">
              <a:avLst/>
            </a:prstGeom>
          </p:spPr>
        </p:pic>
        <p:cxnSp>
          <p:nvCxnSpPr>
            <p:cNvPr id="23" name="Straight Arrow Connector 22">
              <a:extLst>
                <a:ext uri="{FF2B5EF4-FFF2-40B4-BE49-F238E27FC236}">
                  <a16:creationId xmlns:a16="http://schemas.microsoft.com/office/drawing/2014/main" id="{20186EE7-4D4D-83A8-9172-7351D7C864C3}"/>
                </a:ext>
              </a:extLst>
            </p:cNvPr>
            <p:cNvCxnSpPr>
              <a:cxnSpLocks/>
            </p:cNvCxnSpPr>
            <p:nvPr/>
          </p:nvCxnSpPr>
          <p:spPr>
            <a:xfrm flipV="1">
              <a:off x="10974285" y="2399931"/>
              <a:ext cx="0" cy="39577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7352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20EF-D0A5-151A-BC7B-47D28CB8022F}"/>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4B597DF8-0363-AA7F-0FB4-E22159B1278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pic>
        <p:nvPicPr>
          <p:cNvPr id="144" name="Picture 143" descr="A picture containing text, screenshot, display, console table">
            <a:extLst>
              <a:ext uri="{FF2B5EF4-FFF2-40B4-BE49-F238E27FC236}">
                <a16:creationId xmlns:a16="http://schemas.microsoft.com/office/drawing/2014/main" id="{8C8EC341-6004-F89F-3B42-C24312A37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13" y="2498370"/>
            <a:ext cx="2352934" cy="1517938"/>
          </a:xfrm>
          <a:prstGeom prst="rect">
            <a:avLst/>
          </a:prstGeom>
        </p:spPr>
      </p:pic>
      <p:sp>
        <p:nvSpPr>
          <p:cNvPr id="8" name="TextBox 7">
            <a:extLst>
              <a:ext uri="{FF2B5EF4-FFF2-40B4-BE49-F238E27FC236}">
                <a16:creationId xmlns:a16="http://schemas.microsoft.com/office/drawing/2014/main" id="{0346D5A9-86A3-4037-8BA1-005A343FF040}"/>
              </a:ext>
              <a:ext uri="{C183D7F6-B498-43B3-948B-1728B52AA6E4}">
                <adec:decorative xmlns:adec="http://schemas.microsoft.com/office/drawing/2017/decorative" val="1"/>
              </a:ext>
            </a:extLst>
          </p:cNvPr>
          <p:cNvSpPr txBox="1"/>
          <p:nvPr/>
        </p:nvSpPr>
        <p:spPr>
          <a:xfrm>
            <a:off x="3484571" y="2457695"/>
            <a:ext cx="3322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5796160-EF15-EC1D-3F4F-2E23F96C9B84}"/>
              </a:ext>
            </a:extLst>
          </p:cNvPr>
          <p:cNvSpPr txBox="1"/>
          <p:nvPr/>
        </p:nvSpPr>
        <p:spPr>
          <a:xfrm>
            <a:off x="2096951" y="397129"/>
            <a:ext cx="68880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 – Enhanced Production</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FB2D81A8-5E4A-7683-F359-AFE83D2CCC09}"/>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descr="Icon">
            <a:extLst>
              <a:ext uri="{FF2B5EF4-FFF2-40B4-BE49-F238E27FC236}">
                <a16:creationId xmlns:a16="http://schemas.microsoft.com/office/drawing/2014/main" id="{EEA76F79-F08F-70A8-DC10-D738E20BD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D80E1BD-C327-1164-5771-18189F394C36}"/>
              </a:ext>
            </a:extLst>
          </p:cNvPr>
          <p:cNvSpPr txBox="1"/>
          <p:nvPr/>
        </p:nvSpPr>
        <p:spPr>
          <a:xfrm>
            <a:off x="901700" y="3047203"/>
            <a:ext cx="203168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Virtual Presenter</a:t>
            </a:r>
            <a:endPar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5" name="Picture 4" descr="Icon">
            <a:extLst>
              <a:ext uri="{FF2B5EF4-FFF2-40B4-BE49-F238E27FC236}">
                <a16:creationId xmlns:a16="http://schemas.microsoft.com/office/drawing/2014/main" id="{F2810C21-E232-1765-EC53-C45FCA34E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121" y="2626692"/>
            <a:ext cx="1352208" cy="958778"/>
          </a:xfrm>
          <a:prstGeom prst="rect">
            <a:avLst/>
          </a:prstGeom>
        </p:spPr>
      </p:pic>
      <p:sp>
        <p:nvSpPr>
          <p:cNvPr id="6" name="TextBox 5">
            <a:extLst>
              <a:ext uri="{FF2B5EF4-FFF2-40B4-BE49-F238E27FC236}">
                <a16:creationId xmlns:a16="http://schemas.microsoft.com/office/drawing/2014/main" id="{AFE905EC-A6D3-22A0-A341-E830CDCD4C1E}"/>
              </a:ext>
            </a:extLst>
          </p:cNvPr>
          <p:cNvSpPr txBox="1"/>
          <p:nvPr/>
        </p:nvSpPr>
        <p:spPr>
          <a:xfrm>
            <a:off x="9834336" y="3455909"/>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Town hall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162CCAC9-705A-ECFF-17D4-C7E4E6E97E2B}"/>
              </a:ext>
              <a:ext uri="{C183D7F6-B498-43B3-948B-1728B52AA6E4}">
                <adec:decorative xmlns:adec="http://schemas.microsoft.com/office/drawing/2017/decorative" val="1"/>
              </a:ext>
            </a:extLst>
          </p:cNvPr>
          <p:cNvSpPr/>
          <p:nvPr/>
        </p:nvSpPr>
        <p:spPr>
          <a:xfrm>
            <a:off x="10205356" y="2717707"/>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7B1FFFB9-B2FB-FCFB-AA52-34DE0AB3F509}"/>
              </a:ext>
            </a:extLst>
          </p:cNvPr>
          <p:cNvSpPr txBox="1"/>
          <p:nvPr/>
        </p:nvSpPr>
        <p:spPr>
          <a:xfrm>
            <a:off x="702745" y="4758515"/>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Cameras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7" name="Picture 56" descr="Icon">
            <a:extLst>
              <a:ext uri="{FF2B5EF4-FFF2-40B4-BE49-F238E27FC236}">
                <a16:creationId xmlns:a16="http://schemas.microsoft.com/office/drawing/2014/main" id="{59939EF6-AFED-24C0-D587-18E3C963F14B}"/>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744179" y="4157483"/>
            <a:ext cx="553691" cy="548154"/>
          </a:xfrm>
          <a:prstGeom prst="rect">
            <a:avLst/>
          </a:prstGeom>
        </p:spPr>
      </p:pic>
      <p:pic>
        <p:nvPicPr>
          <p:cNvPr id="30" name="Picture 29" descr="Icon">
            <a:extLst>
              <a:ext uri="{FF2B5EF4-FFF2-40B4-BE49-F238E27FC236}">
                <a16:creationId xmlns:a16="http://schemas.microsoft.com/office/drawing/2014/main" id="{BACC302E-E98E-E252-36DC-05BBF0F2F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740" y="2759026"/>
            <a:ext cx="825807" cy="585535"/>
          </a:xfrm>
          <a:prstGeom prst="rect">
            <a:avLst/>
          </a:prstGeom>
        </p:spPr>
      </p:pic>
      <p:sp>
        <p:nvSpPr>
          <p:cNvPr id="33" name="TextBox 32">
            <a:extLst>
              <a:ext uri="{FF2B5EF4-FFF2-40B4-BE49-F238E27FC236}">
                <a16:creationId xmlns:a16="http://schemas.microsoft.com/office/drawing/2014/main" id="{83DE92A6-8809-4DF3-C4B3-750F4BC4A2DB}"/>
              </a:ext>
            </a:extLst>
          </p:cNvPr>
          <p:cNvSpPr txBox="1"/>
          <p:nvPr/>
        </p:nvSpPr>
        <p:spPr>
          <a:xfrm>
            <a:off x="7859459" y="3614000"/>
            <a:ext cx="173458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MTR</a:t>
            </a:r>
          </a:p>
        </p:txBody>
      </p:sp>
      <p:sp>
        <p:nvSpPr>
          <p:cNvPr id="34" name="Rectangle 33">
            <a:extLst>
              <a:ext uri="{FF2B5EF4-FFF2-40B4-BE49-F238E27FC236}">
                <a16:creationId xmlns:a16="http://schemas.microsoft.com/office/drawing/2014/main" id="{A473A8E5-EEA6-12D7-B61C-6955D4776225}"/>
              </a:ext>
              <a:ext uri="{C183D7F6-B498-43B3-948B-1728B52AA6E4}">
                <adec:decorative xmlns:adec="http://schemas.microsoft.com/office/drawing/2017/decorative" val="1"/>
              </a:ext>
            </a:extLst>
          </p:cNvPr>
          <p:cNvSpPr/>
          <p:nvPr/>
        </p:nvSpPr>
        <p:spPr>
          <a:xfrm>
            <a:off x="7840684" y="2617900"/>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72954FC8-5F66-E35D-9DD8-88B87E7F8CB4}"/>
              </a:ext>
              <a:ext uri="{C183D7F6-B498-43B3-948B-1728B52AA6E4}">
                <adec:decorative xmlns:adec="http://schemas.microsoft.com/office/drawing/2017/decorative" val="1"/>
              </a:ext>
            </a:extLst>
          </p:cNvPr>
          <p:cNvCxnSpPr>
            <a:cxnSpLocks/>
          </p:cNvCxnSpPr>
          <p:nvPr/>
        </p:nvCxnSpPr>
        <p:spPr>
          <a:xfrm>
            <a:off x="9661871" y="3279368"/>
            <a:ext cx="47577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992F5881-DD9F-D813-B973-D0404177CB14}"/>
              </a:ext>
            </a:extLst>
          </p:cNvPr>
          <p:cNvPicPr>
            <a:picLocks noChangeAspect="1"/>
          </p:cNvPicPr>
          <p:nvPr/>
        </p:nvPicPr>
        <p:blipFill>
          <a:blip r:embed="rId7"/>
          <a:stretch>
            <a:fillRect/>
          </a:stretch>
        </p:blipFill>
        <p:spPr>
          <a:xfrm>
            <a:off x="2601187" y="4291924"/>
            <a:ext cx="274344" cy="390178"/>
          </a:xfrm>
          <a:prstGeom prst="rect">
            <a:avLst/>
          </a:prstGeom>
        </p:spPr>
      </p:pic>
      <p:sp>
        <p:nvSpPr>
          <p:cNvPr id="120" name="TextBox 119">
            <a:extLst>
              <a:ext uri="{FF2B5EF4-FFF2-40B4-BE49-F238E27FC236}">
                <a16:creationId xmlns:a16="http://schemas.microsoft.com/office/drawing/2014/main" id="{12409B13-C7FC-97AF-C101-5CE1B6C63F0F}"/>
              </a:ext>
            </a:extLst>
          </p:cNvPr>
          <p:cNvSpPr txBox="1"/>
          <p:nvPr/>
        </p:nvSpPr>
        <p:spPr>
          <a:xfrm>
            <a:off x="2645909" y="4758148"/>
            <a:ext cx="1067438"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25" name="Speakers_E7F5" title="Icon of a speaker">
            <a:extLst>
              <a:ext uri="{FF2B5EF4-FFF2-40B4-BE49-F238E27FC236}">
                <a16:creationId xmlns:a16="http://schemas.microsoft.com/office/drawing/2014/main" id="{5CA54792-7961-4C55-0558-03EDDA6E69C6}"/>
              </a:ext>
            </a:extLst>
          </p:cNvPr>
          <p:cNvSpPr>
            <a:spLocks noChangeAspect="1" noEditPoints="1"/>
          </p:cNvSpPr>
          <p:nvPr/>
        </p:nvSpPr>
        <p:spPr bwMode="auto">
          <a:xfrm>
            <a:off x="295337" y="2507055"/>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Speakers_E7F5" title="Icon of a speaker">
            <a:extLst>
              <a:ext uri="{FF2B5EF4-FFF2-40B4-BE49-F238E27FC236}">
                <a16:creationId xmlns:a16="http://schemas.microsoft.com/office/drawing/2014/main" id="{05307019-137C-C4A8-B12E-ABD0D40FCC41}"/>
              </a:ext>
            </a:extLst>
          </p:cNvPr>
          <p:cNvSpPr>
            <a:spLocks noChangeAspect="1" noEditPoints="1"/>
          </p:cNvSpPr>
          <p:nvPr/>
        </p:nvSpPr>
        <p:spPr bwMode="auto">
          <a:xfrm>
            <a:off x="5831347" y="2511148"/>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3F495A8E-471C-A15C-5A47-BD742588FFCD}"/>
              </a:ext>
            </a:extLst>
          </p:cNvPr>
          <p:cNvSpPr txBox="1"/>
          <p:nvPr/>
        </p:nvSpPr>
        <p:spPr>
          <a:xfrm>
            <a:off x="4707863" y="295422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Speakers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1" name="TextBox 160">
            <a:extLst>
              <a:ext uri="{FF2B5EF4-FFF2-40B4-BE49-F238E27FC236}">
                <a16:creationId xmlns:a16="http://schemas.microsoft.com/office/drawing/2014/main" id="{8EE86CE1-B065-0548-79DD-BDD81F892C24}"/>
              </a:ext>
            </a:extLst>
          </p:cNvPr>
          <p:cNvSpPr txBox="1"/>
          <p:nvPr/>
        </p:nvSpPr>
        <p:spPr>
          <a:xfrm>
            <a:off x="6306178" y="3340916"/>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2" name="TextBox 161">
            <a:extLst>
              <a:ext uri="{FF2B5EF4-FFF2-40B4-BE49-F238E27FC236}">
                <a16:creationId xmlns:a16="http://schemas.microsoft.com/office/drawing/2014/main" id="{B0A89302-3EC1-61A8-A99B-0A2038EAE8C4}"/>
              </a:ext>
            </a:extLst>
          </p:cNvPr>
          <p:cNvSpPr txBox="1"/>
          <p:nvPr/>
        </p:nvSpPr>
        <p:spPr>
          <a:xfrm>
            <a:off x="6314286" y="2897881"/>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4" name="Straight Arrow Connector 3">
            <a:extLst>
              <a:ext uri="{FF2B5EF4-FFF2-40B4-BE49-F238E27FC236}">
                <a16:creationId xmlns:a16="http://schemas.microsoft.com/office/drawing/2014/main" id="{E7AECE55-6716-1020-983F-7290540C1800}"/>
              </a:ext>
              <a:ext uri="{C183D7F6-B498-43B3-948B-1728B52AA6E4}">
                <adec:decorative xmlns:adec="http://schemas.microsoft.com/office/drawing/2017/decorative" val="1"/>
              </a:ext>
            </a:extLst>
          </p:cNvPr>
          <p:cNvCxnSpPr>
            <a:cxnSpLocks/>
          </p:cNvCxnSpPr>
          <p:nvPr/>
        </p:nvCxnSpPr>
        <p:spPr>
          <a:xfrm>
            <a:off x="6289031" y="3047481"/>
            <a:ext cx="1002437"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067064-5C28-58C5-B2FB-1B5484000F25}"/>
              </a:ext>
              <a:ext uri="{C183D7F6-B498-43B3-948B-1728B52AA6E4}">
                <adec:decorative xmlns:adec="http://schemas.microsoft.com/office/drawing/2017/decorative" val="1"/>
              </a:ext>
            </a:extLst>
          </p:cNvPr>
          <p:cNvCxnSpPr>
            <a:cxnSpLocks/>
          </p:cNvCxnSpPr>
          <p:nvPr/>
        </p:nvCxnSpPr>
        <p:spPr>
          <a:xfrm flipH="1">
            <a:off x="1910384" y="5206502"/>
            <a:ext cx="6713" cy="2841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72FC2B-6039-AB16-4321-8DCE48841154}"/>
              </a:ext>
              <a:ext uri="{C183D7F6-B498-43B3-948B-1728B52AA6E4}">
                <adec:decorative xmlns:adec="http://schemas.microsoft.com/office/drawing/2017/decorative" val="1"/>
              </a:ext>
            </a:extLst>
          </p:cNvPr>
          <p:cNvCxnSpPr>
            <a:cxnSpLocks/>
          </p:cNvCxnSpPr>
          <p:nvPr/>
        </p:nvCxnSpPr>
        <p:spPr>
          <a:xfrm flipH="1">
            <a:off x="5742344" y="4517468"/>
            <a:ext cx="56859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2698ED-3E87-8D8D-D4CB-70ACCDEB2D12}"/>
              </a:ext>
              <a:ext uri="{C183D7F6-B498-43B3-948B-1728B52AA6E4}">
                <adec:decorative xmlns:adec="http://schemas.microsoft.com/office/drawing/2017/decorative" val="1"/>
              </a:ext>
            </a:extLst>
          </p:cNvPr>
          <p:cNvCxnSpPr>
            <a:cxnSpLocks/>
          </p:cNvCxnSpPr>
          <p:nvPr/>
        </p:nvCxnSpPr>
        <p:spPr>
          <a:xfrm flipH="1">
            <a:off x="1898650" y="5497139"/>
            <a:ext cx="471989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c 13" descr="Monitor outline">
            <a:extLst>
              <a:ext uri="{FF2B5EF4-FFF2-40B4-BE49-F238E27FC236}">
                <a16:creationId xmlns:a16="http://schemas.microsoft.com/office/drawing/2014/main" id="{4BE29AB7-E5AB-021F-C670-1544C30A59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1202" y="2593478"/>
            <a:ext cx="1048508" cy="1048508"/>
          </a:xfrm>
          <a:prstGeom prst="rect">
            <a:avLst/>
          </a:prstGeom>
        </p:spPr>
      </p:pic>
      <p:cxnSp>
        <p:nvCxnSpPr>
          <p:cNvPr id="19" name="Straight Arrow Connector 18">
            <a:extLst>
              <a:ext uri="{FF2B5EF4-FFF2-40B4-BE49-F238E27FC236}">
                <a16:creationId xmlns:a16="http://schemas.microsoft.com/office/drawing/2014/main" id="{D816D114-1E49-2D74-CA4F-A6F7F2BAE567}"/>
              </a:ext>
              <a:ext uri="{C183D7F6-B498-43B3-948B-1728B52AA6E4}">
                <adec:decorative xmlns:adec="http://schemas.microsoft.com/office/drawing/2017/decorative" val="1"/>
              </a:ext>
            </a:extLst>
          </p:cNvPr>
          <p:cNvCxnSpPr>
            <a:cxnSpLocks/>
          </p:cNvCxnSpPr>
          <p:nvPr/>
        </p:nvCxnSpPr>
        <p:spPr>
          <a:xfrm>
            <a:off x="6603252" y="3497829"/>
            <a:ext cx="69678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BFD792-DE42-1178-E30C-CCBB8FEBC467}"/>
              </a:ext>
              <a:ext uri="{C183D7F6-B498-43B3-948B-1728B52AA6E4}">
                <adec:decorative xmlns:adec="http://schemas.microsoft.com/office/drawing/2017/decorative" val="1"/>
              </a:ext>
            </a:extLst>
          </p:cNvPr>
          <p:cNvCxnSpPr>
            <a:cxnSpLocks/>
          </p:cNvCxnSpPr>
          <p:nvPr/>
        </p:nvCxnSpPr>
        <p:spPr>
          <a:xfrm flipH="1">
            <a:off x="6295510" y="3047481"/>
            <a:ext cx="8082" cy="1472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22D1B8-44A5-4F7F-1A53-5DB9D9711275}"/>
              </a:ext>
              <a:ext uri="{C183D7F6-B498-43B3-948B-1728B52AA6E4}">
                <adec:decorative xmlns:adec="http://schemas.microsoft.com/office/drawing/2017/decorative" val="1"/>
              </a:ext>
            </a:extLst>
          </p:cNvPr>
          <p:cNvCxnSpPr>
            <a:cxnSpLocks/>
          </p:cNvCxnSpPr>
          <p:nvPr/>
        </p:nvCxnSpPr>
        <p:spPr>
          <a:xfrm flipV="1">
            <a:off x="6603252" y="3482579"/>
            <a:ext cx="0" cy="20145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52FAB09-3ADA-1537-9B10-8FC45FA701B8}"/>
              </a:ext>
            </a:extLst>
          </p:cNvPr>
          <p:cNvSpPr txBox="1"/>
          <p:nvPr/>
        </p:nvSpPr>
        <p:spPr>
          <a:xfrm>
            <a:off x="7792425"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55" name="TextBox 54">
            <a:extLst>
              <a:ext uri="{FF2B5EF4-FFF2-40B4-BE49-F238E27FC236}">
                <a16:creationId xmlns:a16="http://schemas.microsoft.com/office/drawing/2014/main" id="{FB4E969E-BB91-8F59-F7A6-83AC28168BCC}"/>
              </a:ext>
            </a:extLst>
          </p:cNvPr>
          <p:cNvSpPr txBox="1"/>
          <p:nvPr/>
        </p:nvSpPr>
        <p:spPr>
          <a:xfrm>
            <a:off x="7071875" y="230324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 out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56" name="Straight Arrow Connector 55">
            <a:extLst>
              <a:ext uri="{FF2B5EF4-FFF2-40B4-BE49-F238E27FC236}">
                <a16:creationId xmlns:a16="http://schemas.microsoft.com/office/drawing/2014/main" id="{8CB92986-EB99-6DEE-C95E-B3715C8A4F5B}"/>
              </a:ext>
              <a:ext uri="{C183D7F6-B498-43B3-948B-1728B52AA6E4}">
                <adec:decorative xmlns:adec="http://schemas.microsoft.com/office/drawing/2017/decorative" val="1"/>
              </a:ext>
            </a:extLst>
          </p:cNvPr>
          <p:cNvCxnSpPr>
            <a:cxnSpLocks/>
          </p:cNvCxnSpPr>
          <p:nvPr/>
        </p:nvCxnSpPr>
        <p:spPr>
          <a:xfrm>
            <a:off x="5952896" y="2068049"/>
            <a:ext cx="0" cy="3768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0BF1BCF-C5C5-E35B-6631-7AD7CEDE725B}"/>
              </a:ext>
              <a:ext uri="{C183D7F6-B498-43B3-948B-1728B52AA6E4}">
                <adec:decorative xmlns:adec="http://schemas.microsoft.com/office/drawing/2017/decorative" val="1"/>
              </a:ext>
            </a:extLst>
          </p:cNvPr>
          <p:cNvCxnSpPr>
            <a:cxnSpLocks/>
          </p:cNvCxnSpPr>
          <p:nvPr/>
        </p:nvCxnSpPr>
        <p:spPr>
          <a:xfrm>
            <a:off x="4286689" y="1807285"/>
            <a:ext cx="0" cy="6504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D3AF6E-8BF6-1F0F-F4EF-332C122CD74E}"/>
              </a:ext>
            </a:extLst>
          </p:cNvPr>
          <p:cNvSpPr txBox="1"/>
          <p:nvPr/>
        </p:nvSpPr>
        <p:spPr>
          <a:xfrm>
            <a:off x="8508479" y="4340150"/>
            <a:ext cx="3102338" cy="8079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w="3175">
                  <a:noFill/>
                </a:ln>
                <a:solidFill>
                  <a:prstClr val="white"/>
                </a:solidFill>
                <a:effectLst/>
                <a:uLnTx/>
                <a:uFillTx/>
                <a:latin typeface="Segoe UI Semibold" panose="020B0702040204020203" pitchFamily="34" charset="0"/>
                <a:ea typeface="+mn-ea"/>
                <a:cs typeface="Segoe UI Semibold" panose="020B0702040204020203" pitchFamily="34" charset="0"/>
              </a:rPr>
              <a:t>MTR-W supports either Presenter or Attendee View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50" normalizeH="0" baseline="0" noProof="0">
              <a:ln w="3175">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cxnSp>
        <p:nvCxnSpPr>
          <p:cNvPr id="64" name="Straight Connector 63">
            <a:extLst>
              <a:ext uri="{FF2B5EF4-FFF2-40B4-BE49-F238E27FC236}">
                <a16:creationId xmlns:a16="http://schemas.microsoft.com/office/drawing/2014/main" id="{F8706C6C-6F6E-FD8D-649F-7423DED1EE88}"/>
              </a:ext>
              <a:ext uri="{C183D7F6-B498-43B3-948B-1728B52AA6E4}">
                <adec:decorative xmlns:adec="http://schemas.microsoft.com/office/drawing/2017/decorative" val="1"/>
              </a:ext>
            </a:extLst>
          </p:cNvPr>
          <p:cNvCxnSpPr>
            <a:cxnSpLocks/>
          </p:cNvCxnSpPr>
          <p:nvPr/>
        </p:nvCxnSpPr>
        <p:spPr>
          <a:xfrm flipH="1">
            <a:off x="5939402" y="2068049"/>
            <a:ext cx="24100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EFDFF03-5BFB-0292-2859-5424CE1F942F}"/>
              </a:ext>
              <a:ext uri="{C183D7F6-B498-43B3-948B-1728B52AA6E4}">
                <adec:decorative xmlns:adec="http://schemas.microsoft.com/office/drawing/2017/decorative" val="1"/>
              </a:ext>
            </a:extLst>
          </p:cNvPr>
          <p:cNvCxnSpPr>
            <a:cxnSpLocks/>
          </p:cNvCxnSpPr>
          <p:nvPr/>
        </p:nvCxnSpPr>
        <p:spPr>
          <a:xfrm flipH="1">
            <a:off x="1788357" y="1805901"/>
            <a:ext cx="7241957" cy="13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4DC9A21-2301-64E9-8045-13E2E84911E8}"/>
              </a:ext>
              <a:ext uri="{C183D7F6-B498-43B3-948B-1728B52AA6E4}">
                <adec:decorative xmlns:adec="http://schemas.microsoft.com/office/drawing/2017/decorative" val="1"/>
              </a:ext>
            </a:extLst>
          </p:cNvPr>
          <p:cNvCxnSpPr>
            <a:cxnSpLocks/>
          </p:cNvCxnSpPr>
          <p:nvPr/>
        </p:nvCxnSpPr>
        <p:spPr>
          <a:xfrm>
            <a:off x="9016110" y="1800546"/>
            <a:ext cx="0" cy="5235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488C1D-B177-6D2A-2AD9-453AE0254A3E}"/>
              </a:ext>
              <a:ext uri="{C183D7F6-B498-43B3-948B-1728B52AA6E4}">
                <adec:decorative xmlns:adec="http://schemas.microsoft.com/office/drawing/2017/decorative" val="1"/>
              </a:ext>
            </a:extLst>
          </p:cNvPr>
          <p:cNvCxnSpPr>
            <a:cxnSpLocks/>
          </p:cNvCxnSpPr>
          <p:nvPr/>
        </p:nvCxnSpPr>
        <p:spPr>
          <a:xfrm>
            <a:off x="8339965" y="2055349"/>
            <a:ext cx="0" cy="2617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1F1C653-BB68-152A-B04F-905E2A6B5694}"/>
              </a:ext>
            </a:extLst>
          </p:cNvPr>
          <p:cNvPicPr>
            <a:picLocks noChangeAspect="1"/>
          </p:cNvPicPr>
          <p:nvPr/>
        </p:nvPicPr>
        <p:blipFill>
          <a:blip r:embed="rId7"/>
          <a:stretch>
            <a:fillRect/>
          </a:stretch>
        </p:blipFill>
        <p:spPr>
          <a:xfrm>
            <a:off x="2898261" y="4291924"/>
            <a:ext cx="274344" cy="390178"/>
          </a:xfrm>
          <a:prstGeom prst="rect">
            <a:avLst/>
          </a:prstGeom>
        </p:spPr>
      </p:pic>
      <p:pic>
        <p:nvPicPr>
          <p:cNvPr id="24" name="Picture 23">
            <a:extLst>
              <a:ext uri="{FF2B5EF4-FFF2-40B4-BE49-F238E27FC236}">
                <a16:creationId xmlns:a16="http://schemas.microsoft.com/office/drawing/2014/main" id="{4E6C7396-3D5D-4381-7D93-30AD1004FB7D}"/>
              </a:ext>
            </a:extLst>
          </p:cNvPr>
          <p:cNvPicPr>
            <a:picLocks noChangeAspect="1"/>
          </p:cNvPicPr>
          <p:nvPr/>
        </p:nvPicPr>
        <p:blipFill>
          <a:blip r:embed="rId7"/>
          <a:stretch>
            <a:fillRect/>
          </a:stretch>
        </p:blipFill>
        <p:spPr>
          <a:xfrm>
            <a:off x="3484192" y="4290913"/>
            <a:ext cx="274344" cy="390178"/>
          </a:xfrm>
          <a:prstGeom prst="rect">
            <a:avLst/>
          </a:prstGeom>
        </p:spPr>
      </p:pic>
      <p:pic>
        <p:nvPicPr>
          <p:cNvPr id="25" name="Picture 24">
            <a:extLst>
              <a:ext uri="{FF2B5EF4-FFF2-40B4-BE49-F238E27FC236}">
                <a16:creationId xmlns:a16="http://schemas.microsoft.com/office/drawing/2014/main" id="{367F92EF-643C-FF7A-2874-20217B375DE8}"/>
              </a:ext>
            </a:extLst>
          </p:cNvPr>
          <p:cNvPicPr>
            <a:picLocks noChangeAspect="1"/>
          </p:cNvPicPr>
          <p:nvPr/>
        </p:nvPicPr>
        <p:blipFill>
          <a:blip r:embed="rId7"/>
          <a:stretch>
            <a:fillRect/>
          </a:stretch>
        </p:blipFill>
        <p:spPr>
          <a:xfrm>
            <a:off x="3192613" y="4290913"/>
            <a:ext cx="274344" cy="390178"/>
          </a:xfrm>
          <a:prstGeom prst="rect">
            <a:avLst/>
          </a:prstGeom>
        </p:spPr>
      </p:pic>
      <p:pic>
        <p:nvPicPr>
          <p:cNvPr id="35" name="Picture 34" descr="A picture containing text, screenshot, display, console table">
            <a:extLst>
              <a:ext uri="{FF2B5EF4-FFF2-40B4-BE49-F238E27FC236}">
                <a16:creationId xmlns:a16="http://schemas.microsoft.com/office/drawing/2014/main" id="{3FC75F65-EB63-C538-BB51-D0C7D9D10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1633" y="2505223"/>
            <a:ext cx="2352934" cy="1517938"/>
          </a:xfrm>
          <a:prstGeom prst="rect">
            <a:avLst/>
          </a:prstGeom>
        </p:spPr>
      </p:pic>
      <p:sp>
        <p:nvSpPr>
          <p:cNvPr id="36" name="TextBox 35">
            <a:extLst>
              <a:ext uri="{FF2B5EF4-FFF2-40B4-BE49-F238E27FC236}">
                <a16:creationId xmlns:a16="http://schemas.microsoft.com/office/drawing/2014/main" id="{21CCF990-C6CE-0DEB-79D4-C52ACB850911}"/>
              </a:ext>
            </a:extLst>
          </p:cNvPr>
          <p:cNvSpPr txBox="1"/>
          <p:nvPr/>
        </p:nvSpPr>
        <p:spPr>
          <a:xfrm>
            <a:off x="3369220" y="2971864"/>
            <a:ext cx="20316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Speaker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(PowerPoint Decks/Video)</a:t>
            </a:r>
          </a:p>
        </p:txBody>
      </p:sp>
      <p:cxnSp>
        <p:nvCxnSpPr>
          <p:cNvPr id="37" name="Straight Arrow Connector 36">
            <a:extLst>
              <a:ext uri="{FF2B5EF4-FFF2-40B4-BE49-F238E27FC236}">
                <a16:creationId xmlns:a16="http://schemas.microsoft.com/office/drawing/2014/main" id="{08867107-256F-F3EF-F202-1E16A8A17145}"/>
              </a:ext>
              <a:ext uri="{C183D7F6-B498-43B3-948B-1728B52AA6E4}">
                <adec:decorative xmlns:adec="http://schemas.microsoft.com/office/drawing/2017/decorative" val="1"/>
              </a:ext>
            </a:extLst>
          </p:cNvPr>
          <p:cNvCxnSpPr>
            <a:cxnSpLocks/>
          </p:cNvCxnSpPr>
          <p:nvPr/>
        </p:nvCxnSpPr>
        <p:spPr>
          <a:xfrm>
            <a:off x="1788357" y="1794502"/>
            <a:ext cx="0" cy="6504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BEFF248-2DCD-A4B5-EA4B-C0FC5104BDCF}"/>
              </a:ext>
              <a:ext uri="{C183D7F6-B498-43B3-948B-1728B52AA6E4}">
                <adec:decorative xmlns:adec="http://schemas.microsoft.com/office/drawing/2017/decorative" val="1"/>
              </a:ext>
            </a:extLst>
          </p:cNvPr>
          <p:cNvSpPr/>
          <p:nvPr/>
        </p:nvSpPr>
        <p:spPr>
          <a:xfrm>
            <a:off x="4225523" y="4291924"/>
            <a:ext cx="1502994" cy="4681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60DAB4B-1836-4BE4-9D74-7439B388CA05}"/>
              </a:ext>
            </a:extLst>
          </p:cNvPr>
          <p:cNvSpPr txBox="1"/>
          <p:nvPr/>
        </p:nvSpPr>
        <p:spPr>
          <a:xfrm>
            <a:off x="4316700" y="4365316"/>
            <a:ext cx="14208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white"/>
                </a:solidFill>
                <a:effectLst/>
                <a:uLnTx/>
                <a:uFillTx/>
                <a:latin typeface="Segoe UI Semibold"/>
                <a:ea typeface="+mn-ea"/>
                <a:cs typeface="Segoe UI" pitchFamily="34" charset="0"/>
              </a:rPr>
              <a:t>Audio Mixer</a:t>
            </a:r>
          </a:p>
        </p:txBody>
      </p:sp>
      <p:cxnSp>
        <p:nvCxnSpPr>
          <p:cNvPr id="46" name="Straight Arrow Connector 45">
            <a:extLst>
              <a:ext uri="{FF2B5EF4-FFF2-40B4-BE49-F238E27FC236}">
                <a16:creationId xmlns:a16="http://schemas.microsoft.com/office/drawing/2014/main" id="{C9BDD364-2A74-4C82-F0E4-26D9E9A7F282}"/>
              </a:ext>
              <a:ext uri="{C183D7F6-B498-43B3-948B-1728B52AA6E4}">
                <adec:decorative xmlns:adec="http://schemas.microsoft.com/office/drawing/2017/decorative" val="1"/>
              </a:ext>
            </a:extLst>
          </p:cNvPr>
          <p:cNvCxnSpPr>
            <a:cxnSpLocks/>
          </p:cNvCxnSpPr>
          <p:nvPr/>
        </p:nvCxnSpPr>
        <p:spPr>
          <a:xfrm>
            <a:off x="3816806" y="4524386"/>
            <a:ext cx="35514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05B2C5-6B1F-A972-D2A6-7A0D4BEA5CEC}"/>
              </a:ext>
            </a:extLst>
          </p:cNvPr>
          <p:cNvGrpSpPr/>
          <p:nvPr/>
        </p:nvGrpSpPr>
        <p:grpSpPr>
          <a:xfrm>
            <a:off x="9819062" y="1293089"/>
            <a:ext cx="2475779" cy="1245333"/>
            <a:chOff x="9663100" y="1550372"/>
            <a:chExt cx="2475779" cy="1245333"/>
          </a:xfrm>
        </p:grpSpPr>
        <p:pic>
          <p:nvPicPr>
            <p:cNvPr id="11" name="Graphic 10" descr="Online meeting outline">
              <a:extLst>
                <a:ext uri="{FF2B5EF4-FFF2-40B4-BE49-F238E27FC236}">
                  <a16:creationId xmlns:a16="http://schemas.microsoft.com/office/drawing/2014/main" id="{C10D965F-F801-E971-9A76-8437FF355E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1678" y="1831331"/>
              <a:ext cx="520129" cy="520129"/>
            </a:xfrm>
            <a:prstGeom prst="rect">
              <a:avLst/>
            </a:prstGeom>
          </p:spPr>
        </p:pic>
        <p:sp>
          <p:nvSpPr>
            <p:cNvPr id="15" name="TextBox 14">
              <a:extLst>
                <a:ext uri="{FF2B5EF4-FFF2-40B4-BE49-F238E27FC236}">
                  <a16:creationId xmlns:a16="http://schemas.microsoft.com/office/drawing/2014/main" id="{CBEFFB69-55E8-4746-7926-2A039A11646D}"/>
                </a:ext>
              </a:extLst>
            </p:cNvPr>
            <p:cNvSpPr txBox="1"/>
            <p:nvPr/>
          </p:nvSpPr>
          <p:spPr>
            <a:xfrm>
              <a:off x="9663100" y="1550372"/>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17" name="Graphic 16" descr="Online meeting outline">
              <a:extLst>
                <a:ext uri="{FF2B5EF4-FFF2-40B4-BE49-F238E27FC236}">
                  <a16:creationId xmlns:a16="http://schemas.microsoft.com/office/drawing/2014/main" id="{3EDF1149-422E-98D9-C904-DE49407E06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11645" y="1834646"/>
              <a:ext cx="520129" cy="520129"/>
            </a:xfrm>
            <a:prstGeom prst="rect">
              <a:avLst/>
            </a:prstGeom>
          </p:spPr>
        </p:pic>
        <p:pic>
          <p:nvPicPr>
            <p:cNvPr id="23" name="Graphic 22" descr="Online meeting outline">
              <a:extLst>
                <a:ext uri="{FF2B5EF4-FFF2-40B4-BE49-F238E27FC236}">
                  <a16:creationId xmlns:a16="http://schemas.microsoft.com/office/drawing/2014/main" id="{F65660A5-264F-982B-B971-058DE524BE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1612" y="1831331"/>
              <a:ext cx="520129" cy="520129"/>
            </a:xfrm>
            <a:prstGeom prst="rect">
              <a:avLst/>
            </a:prstGeom>
          </p:spPr>
        </p:pic>
        <p:cxnSp>
          <p:nvCxnSpPr>
            <p:cNvPr id="26" name="Straight Arrow Connector 25">
              <a:extLst>
                <a:ext uri="{FF2B5EF4-FFF2-40B4-BE49-F238E27FC236}">
                  <a16:creationId xmlns:a16="http://schemas.microsoft.com/office/drawing/2014/main" id="{B732676C-8FD1-E2FE-1F5E-2235D52C8E15}"/>
                </a:ext>
              </a:extLst>
            </p:cNvPr>
            <p:cNvCxnSpPr>
              <a:cxnSpLocks/>
            </p:cNvCxnSpPr>
            <p:nvPr/>
          </p:nvCxnSpPr>
          <p:spPr>
            <a:xfrm flipV="1">
              <a:off x="10974285" y="2399931"/>
              <a:ext cx="0" cy="39577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6079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a:extLst>
              <a:ext uri="{FF2B5EF4-FFF2-40B4-BE49-F238E27FC236}">
                <a16:creationId xmlns:a16="http://schemas.microsoft.com/office/drawing/2014/main" id="{73434B69-5AE9-898D-CD74-79C32E9492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 uri="{C183D7F6-B498-43B3-948B-1728B52AA6E4}">
                <adec:decorative xmlns:adec="http://schemas.microsoft.com/office/drawing/2017/decorative" val="1"/>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itle 12">
            <a:extLst>
              <a:ext uri="{FF2B5EF4-FFF2-40B4-BE49-F238E27FC236}">
                <a16:creationId xmlns:a16="http://schemas.microsoft.com/office/drawing/2014/main" id="{C4CABB8F-80F5-8CBA-B0D9-1B0D8B936F4A}"/>
              </a:ext>
            </a:extLst>
          </p:cNvPr>
          <p:cNvSpPr txBox="1">
            <a:spLocks noGrp="1"/>
          </p:cNvSpPr>
          <p:nvPr>
            <p:ph type="title" idx="4294967295"/>
          </p:nvPr>
        </p:nvSpPr>
        <p:spPr>
          <a:xfrm>
            <a:off x="4088315" y="748860"/>
            <a:ext cx="7532185"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Visit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kumimoji="0" lang="en-US" sz="28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en-US"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126917033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4127-5C5A-40A3-16F3-E234D95CE69A}"/>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F6CFBD8A-E0E6-180B-6855-50AD9C05DA2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pic>
        <p:nvPicPr>
          <p:cNvPr id="144" name="Picture 143" descr="A picture containing text, screenshot, display, console table">
            <a:extLst>
              <a:ext uri="{FF2B5EF4-FFF2-40B4-BE49-F238E27FC236}">
                <a16:creationId xmlns:a16="http://schemas.microsoft.com/office/drawing/2014/main" id="{878AE9AE-A54E-18A2-D86B-18E3FFA41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431" y="970664"/>
            <a:ext cx="2352934" cy="1517938"/>
          </a:xfrm>
          <a:prstGeom prst="rect">
            <a:avLst/>
          </a:prstGeom>
        </p:spPr>
      </p:pic>
      <p:sp>
        <p:nvSpPr>
          <p:cNvPr id="8" name="TextBox 7">
            <a:extLst>
              <a:ext uri="{FF2B5EF4-FFF2-40B4-BE49-F238E27FC236}">
                <a16:creationId xmlns:a16="http://schemas.microsoft.com/office/drawing/2014/main" id="{1F4B843D-3CE8-779A-AFC9-DE9092FC87E6}"/>
              </a:ext>
              <a:ext uri="{C183D7F6-B498-43B3-948B-1728B52AA6E4}">
                <adec:decorative xmlns:adec="http://schemas.microsoft.com/office/drawing/2017/decorative" val="1"/>
              </a:ext>
            </a:extLst>
          </p:cNvPr>
          <p:cNvSpPr txBox="1"/>
          <p:nvPr/>
        </p:nvSpPr>
        <p:spPr>
          <a:xfrm>
            <a:off x="2411783" y="1905245"/>
            <a:ext cx="66263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4A5917D-1DDC-D337-F228-A73760183DBE}"/>
              </a:ext>
              <a:ext uri="{C183D7F6-B498-43B3-948B-1728B52AA6E4}">
                <adec:decorative xmlns:adec="http://schemas.microsoft.com/office/drawing/2017/decorative" val="1"/>
              </a:ext>
            </a:extLst>
          </p:cNvPr>
          <p:cNvSpPr txBox="1"/>
          <p:nvPr/>
        </p:nvSpPr>
        <p:spPr>
          <a:xfrm>
            <a:off x="3269955" y="2092204"/>
            <a:ext cx="66269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23EBF83-E059-D8CA-EAB7-01F41AB6286C}"/>
              </a:ext>
            </a:extLst>
          </p:cNvPr>
          <p:cNvSpPr txBox="1"/>
          <p:nvPr/>
        </p:nvSpPr>
        <p:spPr>
          <a:xfrm>
            <a:off x="2096951" y="397129"/>
            <a:ext cx="6888088"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 – Full Production</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F41B82B5-1861-E835-0DF6-1FBDF7978B16}"/>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808F3A9-BF2A-FDF8-2EA1-F1D8BABD94BE}"/>
              </a:ext>
            </a:extLst>
          </p:cNvPr>
          <p:cNvSpPr txBox="1"/>
          <p:nvPr/>
        </p:nvSpPr>
        <p:spPr>
          <a:xfrm>
            <a:off x="5305233" y="6161791"/>
            <a:ext cx="173458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white"/>
                </a:solidFill>
                <a:effectLst/>
                <a:uLnTx/>
                <a:uFillTx/>
                <a:latin typeface="Segoe UI Semibold"/>
                <a:ea typeface="+mn-ea"/>
                <a:cs typeface="Segoe UI" pitchFamily="34" charset="0"/>
              </a:rPr>
              <a:t>Video Switcher</a:t>
            </a:r>
          </a:p>
        </p:txBody>
      </p:sp>
      <p:pic>
        <p:nvPicPr>
          <p:cNvPr id="62" name="Picture 61" descr="Icon">
            <a:extLst>
              <a:ext uri="{FF2B5EF4-FFF2-40B4-BE49-F238E27FC236}">
                <a16:creationId xmlns:a16="http://schemas.microsoft.com/office/drawing/2014/main" id="{E0FD4CF9-963D-BCB4-0429-1419796E5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1908FC82-1C68-FCDF-4229-09C706AFBB8B}"/>
              </a:ext>
              <a:ext uri="{C183D7F6-B498-43B3-948B-1728B52AA6E4}">
                <adec:decorative xmlns:adec="http://schemas.microsoft.com/office/drawing/2017/decorative" val="1"/>
              </a:ext>
            </a:extLst>
          </p:cNvPr>
          <p:cNvCxnSpPr>
            <a:cxnSpLocks/>
          </p:cNvCxnSpPr>
          <p:nvPr/>
        </p:nvCxnSpPr>
        <p:spPr>
          <a:xfrm flipH="1" flipV="1">
            <a:off x="6207861" y="2488602"/>
            <a:ext cx="4096" cy="8939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889298E-5D68-4323-620A-3C9A4CAF72CC}"/>
              </a:ext>
              <a:ext uri="{C183D7F6-B498-43B3-948B-1728B52AA6E4}">
                <adec:decorative xmlns:adec="http://schemas.microsoft.com/office/drawing/2017/decorative" val="1"/>
              </a:ext>
            </a:extLst>
          </p:cNvPr>
          <p:cNvCxnSpPr>
            <a:cxnSpLocks/>
          </p:cNvCxnSpPr>
          <p:nvPr/>
        </p:nvCxnSpPr>
        <p:spPr>
          <a:xfrm flipH="1" flipV="1">
            <a:off x="9946436" y="2139214"/>
            <a:ext cx="695044" cy="6841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6B69213D-2BC8-6D3A-066E-C1C6ABF299ED}"/>
              </a:ext>
              <a:ext uri="{C183D7F6-B498-43B3-948B-1728B52AA6E4}">
                <adec:decorative xmlns:adec="http://schemas.microsoft.com/office/drawing/2017/decorative" val="1"/>
              </a:ext>
            </a:extLst>
          </p:cNvPr>
          <p:cNvSpPr/>
          <p:nvPr/>
        </p:nvSpPr>
        <p:spPr>
          <a:xfrm>
            <a:off x="5419951" y="6105637"/>
            <a:ext cx="1502994" cy="4681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B8EFAF1-BBF8-323C-4DF4-587E76028D6A}"/>
              </a:ext>
            </a:extLst>
          </p:cNvPr>
          <p:cNvSpPr txBox="1"/>
          <p:nvPr/>
        </p:nvSpPr>
        <p:spPr>
          <a:xfrm>
            <a:off x="9992100" y="5968437"/>
            <a:ext cx="18756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50">
                <a:ln w="3175">
                  <a:noFill/>
                </a:ln>
                <a:solidFill>
                  <a:prstClr val="white"/>
                </a:solidFill>
                <a:latin typeface="Segoe UI Semibold"/>
                <a:cs typeface="Segoe UI" pitchFamily="34" charset="0"/>
              </a:rPr>
              <a:t>MTR</a:t>
            </a:r>
            <a:endPar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(A/V Device)</a:t>
            </a:r>
          </a:p>
        </p:txBody>
      </p:sp>
      <p:sp>
        <p:nvSpPr>
          <p:cNvPr id="3" name="Rectangle 2">
            <a:extLst>
              <a:ext uri="{FF2B5EF4-FFF2-40B4-BE49-F238E27FC236}">
                <a16:creationId xmlns:a16="http://schemas.microsoft.com/office/drawing/2014/main" id="{819DC39F-07E1-8284-C7E6-9995060B770B}"/>
              </a:ext>
              <a:ext uri="{C183D7F6-B498-43B3-948B-1728B52AA6E4}">
                <adec:decorative xmlns:adec="http://schemas.microsoft.com/office/drawing/2017/decorative" val="1"/>
              </a:ext>
            </a:extLst>
          </p:cNvPr>
          <p:cNvSpPr/>
          <p:nvPr/>
        </p:nvSpPr>
        <p:spPr>
          <a:xfrm>
            <a:off x="9994749" y="5139424"/>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BF7374-7FF0-087C-444A-7507C81274A6}"/>
              </a:ext>
            </a:extLst>
          </p:cNvPr>
          <p:cNvSpPr txBox="1"/>
          <p:nvPr/>
        </p:nvSpPr>
        <p:spPr>
          <a:xfrm>
            <a:off x="5207044" y="1446546"/>
            <a:ext cx="20316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Speaker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(PowerPoint Decks/Video)</a:t>
            </a:r>
          </a:p>
        </p:txBody>
      </p:sp>
      <p:cxnSp>
        <p:nvCxnSpPr>
          <p:cNvPr id="108" name="Straight Arrow Connector 107">
            <a:extLst>
              <a:ext uri="{FF2B5EF4-FFF2-40B4-BE49-F238E27FC236}">
                <a16:creationId xmlns:a16="http://schemas.microsoft.com/office/drawing/2014/main" id="{95360357-492A-1041-A075-E5C3BFDE1CA2}"/>
              </a:ext>
              <a:ext uri="{C183D7F6-B498-43B3-948B-1728B52AA6E4}">
                <adec:decorative xmlns:adec="http://schemas.microsoft.com/office/drawing/2017/decorative" val="1"/>
              </a:ext>
            </a:extLst>
          </p:cNvPr>
          <p:cNvCxnSpPr>
            <a:cxnSpLocks/>
          </p:cNvCxnSpPr>
          <p:nvPr/>
        </p:nvCxnSpPr>
        <p:spPr>
          <a:xfrm>
            <a:off x="7175537" y="6337859"/>
            <a:ext cx="2680846" cy="18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5126C45-76B7-2C96-B0AE-2EEEC9E11CE3}"/>
              </a:ext>
              <a:ext uri="{C183D7F6-B498-43B3-948B-1728B52AA6E4}">
                <adec:decorative xmlns:adec="http://schemas.microsoft.com/office/drawing/2017/decorative" val="1"/>
              </a:ext>
            </a:extLst>
          </p:cNvPr>
          <p:cNvCxnSpPr>
            <a:cxnSpLocks/>
          </p:cNvCxnSpPr>
          <p:nvPr/>
        </p:nvCxnSpPr>
        <p:spPr>
          <a:xfrm>
            <a:off x="3167400" y="6444836"/>
            <a:ext cx="213783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46" name="Picture 145" descr="A picture containing text, screenshot, display, console table">
            <a:extLst>
              <a:ext uri="{FF2B5EF4-FFF2-40B4-BE49-F238E27FC236}">
                <a16:creationId xmlns:a16="http://schemas.microsoft.com/office/drawing/2014/main" id="{1BA1F763-52A4-05AD-4422-D449B6044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014" y="970664"/>
            <a:ext cx="2352934" cy="1517938"/>
          </a:xfrm>
          <a:prstGeom prst="rect">
            <a:avLst/>
          </a:prstGeom>
        </p:spPr>
      </p:pic>
      <p:sp>
        <p:nvSpPr>
          <p:cNvPr id="25" name="TextBox 24">
            <a:extLst>
              <a:ext uri="{FF2B5EF4-FFF2-40B4-BE49-F238E27FC236}">
                <a16:creationId xmlns:a16="http://schemas.microsoft.com/office/drawing/2014/main" id="{D54C8003-F1B9-3709-81EC-A14DF22F4C5F}"/>
              </a:ext>
            </a:extLst>
          </p:cNvPr>
          <p:cNvSpPr txBox="1"/>
          <p:nvPr/>
        </p:nvSpPr>
        <p:spPr>
          <a:xfrm>
            <a:off x="7896882" y="1446546"/>
            <a:ext cx="1673677" cy="89255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a:rPr>
              <a:t>Virtual Presenter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Light"/>
                <a:ea typeface="+mn-ea"/>
                <a:cs typeface="Segoe UI Light"/>
              </a:rPr>
              <a:t>(In-Room Camera Display could also be utilized)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9" name="Picture 148" descr="Shape, square">
            <a:extLst>
              <a:ext uri="{FF2B5EF4-FFF2-40B4-BE49-F238E27FC236}">
                <a16:creationId xmlns:a16="http://schemas.microsoft.com/office/drawing/2014/main" id="{B6A4A457-3A46-17DA-BB22-0F6C83E79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679" y="5321692"/>
            <a:ext cx="1173583" cy="709662"/>
          </a:xfrm>
          <a:prstGeom prst="rect">
            <a:avLst/>
          </a:prstGeom>
        </p:spPr>
      </p:pic>
      <p:pic>
        <p:nvPicPr>
          <p:cNvPr id="5" name="Picture 4" descr="Icon">
            <a:extLst>
              <a:ext uri="{FF2B5EF4-FFF2-40B4-BE49-F238E27FC236}">
                <a16:creationId xmlns:a16="http://schemas.microsoft.com/office/drawing/2014/main" id="{13757C61-C0CC-ED36-73BC-8A1898198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364" y="2804498"/>
            <a:ext cx="1352208" cy="958778"/>
          </a:xfrm>
          <a:prstGeom prst="rect">
            <a:avLst/>
          </a:prstGeom>
        </p:spPr>
      </p:pic>
      <p:sp>
        <p:nvSpPr>
          <p:cNvPr id="6" name="TextBox 5">
            <a:extLst>
              <a:ext uri="{FF2B5EF4-FFF2-40B4-BE49-F238E27FC236}">
                <a16:creationId xmlns:a16="http://schemas.microsoft.com/office/drawing/2014/main" id="{7A6788E4-3434-EEE5-56BF-B98569398971}"/>
              </a:ext>
            </a:extLst>
          </p:cNvPr>
          <p:cNvSpPr txBox="1"/>
          <p:nvPr/>
        </p:nvSpPr>
        <p:spPr>
          <a:xfrm>
            <a:off x="9624579" y="3633715"/>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Town hall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5FF87674-E130-7256-538E-73F73707FD4A}"/>
              </a:ext>
              <a:ext uri="{C183D7F6-B498-43B3-948B-1728B52AA6E4}">
                <adec:decorative xmlns:adec="http://schemas.microsoft.com/office/drawing/2017/decorative" val="1"/>
              </a:ext>
            </a:extLst>
          </p:cNvPr>
          <p:cNvSpPr/>
          <p:nvPr/>
        </p:nvSpPr>
        <p:spPr>
          <a:xfrm>
            <a:off x="9995599" y="2895513"/>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4168389E-9BCC-7110-2F87-46C6ECD4EA98}"/>
              </a:ext>
              <a:ext uri="{C183D7F6-B498-43B3-948B-1728B52AA6E4}">
                <adec:decorative xmlns:adec="http://schemas.microsoft.com/office/drawing/2017/decorative" val="1"/>
              </a:ext>
            </a:extLst>
          </p:cNvPr>
          <p:cNvCxnSpPr>
            <a:cxnSpLocks/>
          </p:cNvCxnSpPr>
          <p:nvPr/>
        </p:nvCxnSpPr>
        <p:spPr>
          <a:xfrm flipV="1">
            <a:off x="10862733" y="4123938"/>
            <a:ext cx="0" cy="892985"/>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9FFA5DEA-AB49-E864-26E5-430ECE3B8B43}"/>
              </a:ext>
            </a:extLst>
          </p:cNvPr>
          <p:cNvSpPr txBox="1"/>
          <p:nvPr/>
        </p:nvSpPr>
        <p:spPr>
          <a:xfrm>
            <a:off x="691621" y="6586565"/>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Cameras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7" name="Picture 56" descr="Icon">
            <a:extLst>
              <a:ext uri="{FF2B5EF4-FFF2-40B4-BE49-F238E27FC236}">
                <a16:creationId xmlns:a16="http://schemas.microsoft.com/office/drawing/2014/main" id="{3059C9BE-31EC-19BA-8C16-E1ACB3E5C676}"/>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519133" y="6024348"/>
            <a:ext cx="553691" cy="548154"/>
          </a:xfrm>
          <a:prstGeom prst="rect">
            <a:avLst/>
          </a:prstGeom>
        </p:spPr>
      </p:pic>
      <p:pic>
        <p:nvPicPr>
          <p:cNvPr id="58" name="Picture 57" descr="Icon">
            <a:extLst>
              <a:ext uri="{FF2B5EF4-FFF2-40B4-BE49-F238E27FC236}">
                <a16:creationId xmlns:a16="http://schemas.microsoft.com/office/drawing/2014/main" id="{BD113402-2270-8461-EB0D-E0D12BE7E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916" y="5321692"/>
            <a:ext cx="958705" cy="679766"/>
          </a:xfrm>
          <a:prstGeom prst="rect">
            <a:avLst/>
          </a:prstGeom>
        </p:spPr>
      </p:pic>
      <p:pic>
        <p:nvPicPr>
          <p:cNvPr id="65" name="Picture 64" descr="Icon">
            <a:extLst>
              <a:ext uri="{FF2B5EF4-FFF2-40B4-BE49-F238E27FC236}">
                <a16:creationId xmlns:a16="http://schemas.microsoft.com/office/drawing/2014/main" id="{4C49130F-7A37-8614-7D00-423F526074A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652666" y="6010285"/>
            <a:ext cx="553691" cy="548154"/>
          </a:xfrm>
          <a:prstGeom prst="rect">
            <a:avLst/>
          </a:prstGeom>
        </p:spPr>
      </p:pic>
      <p:pic>
        <p:nvPicPr>
          <p:cNvPr id="14" name="Picture 13" descr="Icon">
            <a:extLst>
              <a:ext uri="{FF2B5EF4-FFF2-40B4-BE49-F238E27FC236}">
                <a16:creationId xmlns:a16="http://schemas.microsoft.com/office/drawing/2014/main" id="{F88CDE42-4A98-0224-F7F4-3B67FDA5106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1707" y="6010285"/>
            <a:ext cx="553691" cy="548154"/>
          </a:xfrm>
          <a:prstGeom prst="rect">
            <a:avLst/>
          </a:prstGeom>
        </p:spPr>
      </p:pic>
      <p:pic>
        <p:nvPicPr>
          <p:cNvPr id="32" name="Picture 31" descr="Shape, square">
            <a:extLst>
              <a:ext uri="{FF2B5EF4-FFF2-40B4-BE49-F238E27FC236}">
                <a16:creationId xmlns:a16="http://schemas.microsoft.com/office/drawing/2014/main" id="{08AC572B-6D1A-F261-9D8B-D348D1DB4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492" y="2884881"/>
            <a:ext cx="1173583" cy="709662"/>
          </a:xfrm>
          <a:prstGeom prst="rect">
            <a:avLst/>
          </a:prstGeom>
        </p:spPr>
      </p:pic>
      <p:pic>
        <p:nvPicPr>
          <p:cNvPr id="30" name="Picture 29" descr="Icon">
            <a:extLst>
              <a:ext uri="{FF2B5EF4-FFF2-40B4-BE49-F238E27FC236}">
                <a16:creationId xmlns:a16="http://schemas.microsoft.com/office/drawing/2014/main" id="{44CFCC3B-E4E8-4DC8-423F-DAF418152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932" y="2884881"/>
            <a:ext cx="958705" cy="679766"/>
          </a:xfrm>
          <a:prstGeom prst="rect">
            <a:avLst/>
          </a:prstGeom>
        </p:spPr>
      </p:pic>
      <p:sp>
        <p:nvSpPr>
          <p:cNvPr id="33" name="TextBox 32">
            <a:extLst>
              <a:ext uri="{FF2B5EF4-FFF2-40B4-BE49-F238E27FC236}">
                <a16:creationId xmlns:a16="http://schemas.microsoft.com/office/drawing/2014/main" id="{F7C628CC-6CF6-41D5-D853-804BB6172356}"/>
              </a:ext>
            </a:extLst>
          </p:cNvPr>
          <p:cNvSpPr txBox="1"/>
          <p:nvPr/>
        </p:nvSpPr>
        <p:spPr>
          <a:xfrm>
            <a:off x="7620988" y="3573283"/>
            <a:ext cx="173458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(Content Device)</a:t>
            </a:r>
          </a:p>
        </p:txBody>
      </p:sp>
      <p:sp>
        <p:nvSpPr>
          <p:cNvPr id="34" name="Rectangle 33">
            <a:extLst>
              <a:ext uri="{FF2B5EF4-FFF2-40B4-BE49-F238E27FC236}">
                <a16:creationId xmlns:a16="http://schemas.microsoft.com/office/drawing/2014/main" id="{641353E5-F8CB-8B4B-E040-786327636F63}"/>
              </a:ext>
              <a:ext uri="{C183D7F6-B498-43B3-948B-1728B52AA6E4}">
                <adec:decorative xmlns:adec="http://schemas.microsoft.com/office/drawing/2017/decorative" val="1"/>
              </a:ext>
            </a:extLst>
          </p:cNvPr>
          <p:cNvSpPr/>
          <p:nvPr/>
        </p:nvSpPr>
        <p:spPr>
          <a:xfrm>
            <a:off x="7630927" y="2795706"/>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7B6F3754-2F94-9F03-3E05-6F3CE951E3A6}"/>
              </a:ext>
              <a:ext uri="{C183D7F6-B498-43B3-948B-1728B52AA6E4}">
                <adec:decorative xmlns:adec="http://schemas.microsoft.com/office/drawing/2017/decorative" val="1"/>
              </a:ext>
            </a:extLst>
          </p:cNvPr>
          <p:cNvCxnSpPr>
            <a:cxnSpLocks/>
          </p:cNvCxnSpPr>
          <p:nvPr/>
        </p:nvCxnSpPr>
        <p:spPr>
          <a:xfrm>
            <a:off x="9452114" y="3457174"/>
            <a:ext cx="47577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A picture containing text, screenshot, display, console table">
            <a:extLst>
              <a:ext uri="{FF2B5EF4-FFF2-40B4-BE49-F238E27FC236}">
                <a16:creationId xmlns:a16="http://schemas.microsoft.com/office/drawing/2014/main" id="{F32DA1EE-2203-CFAA-D3C4-A7D530D59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536" y="970664"/>
            <a:ext cx="2352934" cy="1517938"/>
          </a:xfrm>
          <a:prstGeom prst="rect">
            <a:avLst/>
          </a:prstGeom>
        </p:spPr>
      </p:pic>
      <p:sp>
        <p:nvSpPr>
          <p:cNvPr id="67" name="TextBox 66">
            <a:extLst>
              <a:ext uri="{FF2B5EF4-FFF2-40B4-BE49-F238E27FC236}">
                <a16:creationId xmlns:a16="http://schemas.microsoft.com/office/drawing/2014/main" id="{1E4C6781-0FDB-5396-449D-F93DF49F7BFA}"/>
              </a:ext>
            </a:extLst>
          </p:cNvPr>
          <p:cNvSpPr txBox="1"/>
          <p:nvPr/>
        </p:nvSpPr>
        <p:spPr>
          <a:xfrm>
            <a:off x="2695149" y="1446546"/>
            <a:ext cx="20316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In-Room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(Projecting In-Room Cameras)</a:t>
            </a:r>
          </a:p>
        </p:txBody>
      </p:sp>
      <p:cxnSp>
        <p:nvCxnSpPr>
          <p:cNvPr id="68" name="Straight Arrow Connector 67">
            <a:extLst>
              <a:ext uri="{FF2B5EF4-FFF2-40B4-BE49-F238E27FC236}">
                <a16:creationId xmlns:a16="http://schemas.microsoft.com/office/drawing/2014/main" id="{A247F1F9-E42D-3D89-BD45-845BD2701741}"/>
              </a:ext>
              <a:ext uri="{C183D7F6-B498-43B3-948B-1728B52AA6E4}">
                <adec:decorative xmlns:adec="http://schemas.microsoft.com/office/drawing/2017/decorative" val="1"/>
              </a:ext>
            </a:extLst>
          </p:cNvPr>
          <p:cNvCxnSpPr>
            <a:cxnSpLocks/>
          </p:cNvCxnSpPr>
          <p:nvPr/>
        </p:nvCxnSpPr>
        <p:spPr>
          <a:xfrm flipH="1" flipV="1">
            <a:off x="3644015" y="6161791"/>
            <a:ext cx="1640219" cy="20893"/>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921524B-AD67-EF08-4D0D-9CB47909D8B5}"/>
              </a:ext>
              <a:ext uri="{C183D7F6-B498-43B3-948B-1728B52AA6E4}">
                <adec:decorative xmlns:adec="http://schemas.microsoft.com/office/drawing/2017/decorative" val="1"/>
              </a:ext>
            </a:extLst>
          </p:cNvPr>
          <p:cNvCxnSpPr>
            <a:cxnSpLocks/>
          </p:cNvCxnSpPr>
          <p:nvPr/>
        </p:nvCxnSpPr>
        <p:spPr>
          <a:xfrm flipH="1" flipV="1">
            <a:off x="3634076" y="2488602"/>
            <a:ext cx="24856" cy="36731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BB483404-3927-088D-0DDC-F5CBABC81B8E}"/>
              </a:ext>
              <a:ext uri="{C183D7F6-B498-43B3-948B-1728B52AA6E4}">
                <adec:decorative xmlns:adec="http://schemas.microsoft.com/office/drawing/2017/decorative" val="1"/>
              </a:ext>
            </a:extLst>
          </p:cNvPr>
          <p:cNvSpPr/>
          <p:nvPr/>
        </p:nvSpPr>
        <p:spPr>
          <a:xfrm>
            <a:off x="5398460" y="5016923"/>
            <a:ext cx="1502994" cy="4681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A74D06A0-DF0E-EC80-BAD9-3943A725660A}"/>
              </a:ext>
            </a:extLst>
          </p:cNvPr>
          <p:cNvSpPr txBox="1"/>
          <p:nvPr/>
        </p:nvSpPr>
        <p:spPr>
          <a:xfrm>
            <a:off x="5489637" y="5090315"/>
            <a:ext cx="14208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white"/>
                </a:solidFill>
                <a:effectLst/>
                <a:uLnTx/>
                <a:uFillTx/>
                <a:latin typeface="Segoe UI Semibold"/>
                <a:ea typeface="+mn-ea"/>
                <a:cs typeface="Segoe UI" pitchFamily="34" charset="0"/>
              </a:rPr>
              <a:t>Audio Mixer</a:t>
            </a:r>
          </a:p>
        </p:txBody>
      </p:sp>
      <p:pic>
        <p:nvPicPr>
          <p:cNvPr id="116" name="Picture 115">
            <a:extLst>
              <a:ext uri="{FF2B5EF4-FFF2-40B4-BE49-F238E27FC236}">
                <a16:creationId xmlns:a16="http://schemas.microsoft.com/office/drawing/2014/main" id="{F51D9370-46F5-1C71-FC2F-1E53F7AEC244}"/>
              </a:ext>
            </a:extLst>
          </p:cNvPr>
          <p:cNvPicPr>
            <a:picLocks noChangeAspect="1"/>
          </p:cNvPicPr>
          <p:nvPr/>
        </p:nvPicPr>
        <p:blipFill>
          <a:blip r:embed="rId8"/>
          <a:stretch>
            <a:fillRect/>
          </a:stretch>
        </p:blipFill>
        <p:spPr>
          <a:xfrm>
            <a:off x="855769" y="5090315"/>
            <a:ext cx="274344" cy="390178"/>
          </a:xfrm>
          <a:prstGeom prst="rect">
            <a:avLst/>
          </a:prstGeom>
        </p:spPr>
      </p:pic>
      <p:pic>
        <p:nvPicPr>
          <p:cNvPr id="117" name="Picture 116">
            <a:extLst>
              <a:ext uri="{FF2B5EF4-FFF2-40B4-BE49-F238E27FC236}">
                <a16:creationId xmlns:a16="http://schemas.microsoft.com/office/drawing/2014/main" id="{1D978C44-EA39-C601-E13E-6FF95275DB05}"/>
              </a:ext>
            </a:extLst>
          </p:cNvPr>
          <p:cNvPicPr>
            <a:picLocks noChangeAspect="1"/>
          </p:cNvPicPr>
          <p:nvPr/>
        </p:nvPicPr>
        <p:blipFill>
          <a:blip r:embed="rId8"/>
          <a:stretch>
            <a:fillRect/>
          </a:stretch>
        </p:blipFill>
        <p:spPr>
          <a:xfrm>
            <a:off x="2630498" y="5090315"/>
            <a:ext cx="274344" cy="390178"/>
          </a:xfrm>
          <a:prstGeom prst="rect">
            <a:avLst/>
          </a:prstGeom>
        </p:spPr>
      </p:pic>
      <p:pic>
        <p:nvPicPr>
          <p:cNvPr id="118" name="Picture 117">
            <a:extLst>
              <a:ext uri="{FF2B5EF4-FFF2-40B4-BE49-F238E27FC236}">
                <a16:creationId xmlns:a16="http://schemas.microsoft.com/office/drawing/2014/main" id="{6E8A3057-911F-A2D4-561D-5695D9B412B6}"/>
              </a:ext>
            </a:extLst>
          </p:cNvPr>
          <p:cNvPicPr>
            <a:picLocks noChangeAspect="1"/>
          </p:cNvPicPr>
          <p:nvPr/>
        </p:nvPicPr>
        <p:blipFill>
          <a:blip r:embed="rId8"/>
          <a:stretch>
            <a:fillRect/>
          </a:stretch>
        </p:blipFill>
        <p:spPr>
          <a:xfrm>
            <a:off x="1731096" y="5090315"/>
            <a:ext cx="274344" cy="390178"/>
          </a:xfrm>
          <a:prstGeom prst="rect">
            <a:avLst/>
          </a:prstGeom>
        </p:spPr>
      </p:pic>
      <p:sp>
        <p:nvSpPr>
          <p:cNvPr id="120" name="TextBox 119">
            <a:extLst>
              <a:ext uri="{FF2B5EF4-FFF2-40B4-BE49-F238E27FC236}">
                <a16:creationId xmlns:a16="http://schemas.microsoft.com/office/drawing/2014/main" id="{3312E113-5CE1-739E-B110-7A6D656E5BF4}"/>
              </a:ext>
            </a:extLst>
          </p:cNvPr>
          <p:cNvSpPr txBox="1"/>
          <p:nvPr/>
        </p:nvSpPr>
        <p:spPr>
          <a:xfrm>
            <a:off x="688222" y="4726170"/>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21" name="Straight Arrow Connector 120">
            <a:extLst>
              <a:ext uri="{FF2B5EF4-FFF2-40B4-BE49-F238E27FC236}">
                <a16:creationId xmlns:a16="http://schemas.microsoft.com/office/drawing/2014/main" id="{D3A41E9D-0585-BA4C-CDDA-A0C0DDDFE64E}"/>
              </a:ext>
              <a:ext uri="{C183D7F6-B498-43B3-948B-1728B52AA6E4}">
                <adec:decorative xmlns:adec="http://schemas.microsoft.com/office/drawing/2017/decorative" val="1"/>
              </a:ext>
            </a:extLst>
          </p:cNvPr>
          <p:cNvCxnSpPr>
            <a:cxnSpLocks/>
          </p:cNvCxnSpPr>
          <p:nvPr/>
        </p:nvCxnSpPr>
        <p:spPr>
          <a:xfrm>
            <a:off x="3164001" y="5250973"/>
            <a:ext cx="2169217" cy="86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5" name="Speakers_E7F5" title="Icon of a speaker">
            <a:extLst>
              <a:ext uri="{FF2B5EF4-FFF2-40B4-BE49-F238E27FC236}">
                <a16:creationId xmlns:a16="http://schemas.microsoft.com/office/drawing/2014/main" id="{B6560286-E936-FD4C-48CF-70C305E62062}"/>
              </a:ext>
            </a:extLst>
          </p:cNvPr>
          <p:cNvSpPr>
            <a:spLocks noChangeAspect="1" noEditPoints="1"/>
          </p:cNvSpPr>
          <p:nvPr/>
        </p:nvSpPr>
        <p:spPr bwMode="auto">
          <a:xfrm>
            <a:off x="5749234" y="4076819"/>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Speakers_E7F5" title="Icon of a speaker">
            <a:extLst>
              <a:ext uri="{FF2B5EF4-FFF2-40B4-BE49-F238E27FC236}">
                <a16:creationId xmlns:a16="http://schemas.microsoft.com/office/drawing/2014/main" id="{84300F0D-9460-55EA-8A24-E1BA7D0AA142}"/>
              </a:ext>
            </a:extLst>
          </p:cNvPr>
          <p:cNvSpPr>
            <a:spLocks noChangeAspect="1" noEditPoints="1"/>
          </p:cNvSpPr>
          <p:nvPr/>
        </p:nvSpPr>
        <p:spPr bwMode="auto">
          <a:xfrm>
            <a:off x="6169302" y="4075978"/>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7" name="Straight Arrow Connector 126">
            <a:extLst>
              <a:ext uri="{FF2B5EF4-FFF2-40B4-BE49-F238E27FC236}">
                <a16:creationId xmlns:a16="http://schemas.microsoft.com/office/drawing/2014/main" id="{5EE4D926-5DA1-D0A8-C08B-49D0BDA48A79}"/>
              </a:ext>
              <a:ext uri="{C183D7F6-B498-43B3-948B-1728B52AA6E4}">
                <adec:decorative xmlns:adec="http://schemas.microsoft.com/office/drawing/2017/decorative" val="1"/>
              </a:ext>
            </a:extLst>
          </p:cNvPr>
          <p:cNvCxnSpPr>
            <a:cxnSpLocks/>
          </p:cNvCxnSpPr>
          <p:nvPr/>
        </p:nvCxnSpPr>
        <p:spPr>
          <a:xfrm flipV="1">
            <a:off x="6080777" y="4579768"/>
            <a:ext cx="0" cy="34575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F6E55078-B40C-5C24-755C-BAE5F6121076}"/>
              </a:ext>
            </a:extLst>
          </p:cNvPr>
          <p:cNvSpPr txBox="1"/>
          <p:nvPr/>
        </p:nvSpPr>
        <p:spPr>
          <a:xfrm>
            <a:off x="4841802" y="3735135"/>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Speakers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43" name="Straight Arrow Connector 142">
            <a:extLst>
              <a:ext uri="{FF2B5EF4-FFF2-40B4-BE49-F238E27FC236}">
                <a16:creationId xmlns:a16="http://schemas.microsoft.com/office/drawing/2014/main" id="{7E55C036-C5CF-691C-3C52-102039BBC6E0}"/>
              </a:ext>
              <a:ext uri="{C183D7F6-B498-43B3-948B-1728B52AA6E4}">
                <adec:decorative xmlns:adec="http://schemas.microsoft.com/office/drawing/2017/decorative" val="1"/>
              </a:ext>
            </a:extLst>
          </p:cNvPr>
          <p:cNvCxnSpPr>
            <a:cxnSpLocks/>
          </p:cNvCxnSpPr>
          <p:nvPr/>
        </p:nvCxnSpPr>
        <p:spPr>
          <a:xfrm flipH="1" flipV="1">
            <a:off x="6198428" y="3401000"/>
            <a:ext cx="1345900" cy="18401"/>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BF9369A4-7D50-F9AD-DC8B-04D1064FA4B3}"/>
              </a:ext>
              <a:ext uri="{C183D7F6-B498-43B3-948B-1728B52AA6E4}">
                <adec:decorative xmlns:adec="http://schemas.microsoft.com/office/drawing/2017/decorative" val="1"/>
              </a:ext>
            </a:extLst>
          </p:cNvPr>
          <p:cNvCxnSpPr>
            <a:cxnSpLocks/>
          </p:cNvCxnSpPr>
          <p:nvPr/>
        </p:nvCxnSpPr>
        <p:spPr>
          <a:xfrm flipH="1">
            <a:off x="7035288" y="5277569"/>
            <a:ext cx="28210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738A1F3-93EC-AD39-B58D-69D874982D04}"/>
              </a:ext>
              <a:ext uri="{C183D7F6-B498-43B3-948B-1728B52AA6E4}">
                <adec:decorative xmlns:adec="http://schemas.microsoft.com/office/drawing/2017/decorative" val="1"/>
              </a:ext>
            </a:extLst>
          </p:cNvPr>
          <p:cNvCxnSpPr>
            <a:cxnSpLocks/>
          </p:cNvCxnSpPr>
          <p:nvPr/>
        </p:nvCxnSpPr>
        <p:spPr>
          <a:xfrm flipH="1">
            <a:off x="6728803" y="3767670"/>
            <a:ext cx="833455" cy="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C1A97844-F452-807B-7058-0D8D1F4A7CB6}"/>
              </a:ext>
              <a:ext uri="{C183D7F6-B498-43B3-948B-1728B52AA6E4}">
                <adec:decorative xmlns:adec="http://schemas.microsoft.com/office/drawing/2017/decorative" val="1"/>
              </a:ext>
            </a:extLst>
          </p:cNvPr>
          <p:cNvCxnSpPr>
            <a:cxnSpLocks/>
          </p:cNvCxnSpPr>
          <p:nvPr/>
        </p:nvCxnSpPr>
        <p:spPr>
          <a:xfrm>
            <a:off x="6728803" y="3753337"/>
            <a:ext cx="0" cy="11835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5F81ECAE-084F-2D48-6EF7-329DB7A09ADF}"/>
              </a:ext>
            </a:extLst>
          </p:cNvPr>
          <p:cNvSpPr txBox="1"/>
          <p:nvPr/>
        </p:nvSpPr>
        <p:spPr>
          <a:xfrm>
            <a:off x="5927708" y="380520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2" name="TextBox 21">
            <a:extLst>
              <a:ext uri="{FF2B5EF4-FFF2-40B4-BE49-F238E27FC236}">
                <a16:creationId xmlns:a16="http://schemas.microsoft.com/office/drawing/2014/main" id="{EA30E429-8CFC-6BD8-3A31-EEE20C67D809}"/>
              </a:ext>
            </a:extLst>
          </p:cNvPr>
          <p:cNvSpPr txBox="1"/>
          <p:nvPr/>
        </p:nvSpPr>
        <p:spPr>
          <a:xfrm>
            <a:off x="2734096" y="3842284"/>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3" name="TextBox 22">
            <a:extLst>
              <a:ext uri="{FF2B5EF4-FFF2-40B4-BE49-F238E27FC236}">
                <a16:creationId xmlns:a16="http://schemas.microsoft.com/office/drawing/2014/main" id="{76B858CA-07F2-0D9D-7529-1C81F7F12E0B}"/>
              </a:ext>
            </a:extLst>
          </p:cNvPr>
          <p:cNvSpPr txBox="1"/>
          <p:nvPr/>
        </p:nvSpPr>
        <p:spPr>
          <a:xfrm>
            <a:off x="5907640" y="2990169"/>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4" name="TextBox 23">
            <a:extLst>
              <a:ext uri="{FF2B5EF4-FFF2-40B4-BE49-F238E27FC236}">
                <a16:creationId xmlns:a16="http://schemas.microsoft.com/office/drawing/2014/main" id="{BCBE5AE6-0554-4CC2-2883-0F50CBE0FDB3}"/>
              </a:ext>
            </a:extLst>
          </p:cNvPr>
          <p:cNvSpPr txBox="1"/>
          <p:nvPr/>
        </p:nvSpPr>
        <p:spPr>
          <a:xfrm>
            <a:off x="2857439" y="643937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5" name="TextBox 14">
            <a:extLst>
              <a:ext uri="{FF2B5EF4-FFF2-40B4-BE49-F238E27FC236}">
                <a16:creationId xmlns:a16="http://schemas.microsoft.com/office/drawing/2014/main" id="{847C7741-B558-AC3E-234B-0B7AC1BF2BE5}"/>
              </a:ext>
            </a:extLst>
          </p:cNvPr>
          <p:cNvSpPr txBox="1"/>
          <p:nvPr/>
        </p:nvSpPr>
        <p:spPr>
          <a:xfrm>
            <a:off x="7272951" y="643233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6" name="TextBox 25">
            <a:extLst>
              <a:ext uri="{FF2B5EF4-FFF2-40B4-BE49-F238E27FC236}">
                <a16:creationId xmlns:a16="http://schemas.microsoft.com/office/drawing/2014/main" id="{DE3A86C7-46FB-0697-46B5-9ED899F0CC11}"/>
              </a:ext>
            </a:extLst>
          </p:cNvPr>
          <p:cNvSpPr txBox="1"/>
          <p:nvPr/>
        </p:nvSpPr>
        <p:spPr>
          <a:xfrm>
            <a:off x="7148800" y="5308524"/>
            <a:ext cx="2475779" cy="42319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Bi-directional Audio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7" name="TextBox 26">
            <a:extLst>
              <a:ext uri="{FF2B5EF4-FFF2-40B4-BE49-F238E27FC236}">
                <a16:creationId xmlns:a16="http://schemas.microsoft.com/office/drawing/2014/main" id="{651FEE1D-C9F5-9CBF-E560-977C199CADAD}"/>
              </a:ext>
            </a:extLst>
          </p:cNvPr>
          <p:cNvSpPr txBox="1"/>
          <p:nvPr/>
        </p:nvSpPr>
        <p:spPr>
          <a:xfrm>
            <a:off x="2889088" y="5281625"/>
            <a:ext cx="2475779" cy="42319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Audio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29" name="TextBox 28">
            <a:extLst>
              <a:ext uri="{FF2B5EF4-FFF2-40B4-BE49-F238E27FC236}">
                <a16:creationId xmlns:a16="http://schemas.microsoft.com/office/drawing/2014/main" id="{AC82DBA4-082E-9614-1682-0BCAF4BB374F}"/>
              </a:ext>
            </a:extLst>
          </p:cNvPr>
          <p:cNvSpPr txBox="1"/>
          <p:nvPr/>
        </p:nvSpPr>
        <p:spPr>
          <a:xfrm>
            <a:off x="8848837" y="244739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SDI/NDI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grpSp>
        <p:nvGrpSpPr>
          <p:cNvPr id="4" name="Group 3">
            <a:extLst>
              <a:ext uri="{FF2B5EF4-FFF2-40B4-BE49-F238E27FC236}">
                <a16:creationId xmlns:a16="http://schemas.microsoft.com/office/drawing/2014/main" id="{D000E790-0CBF-A977-2281-73B8ACCF84BC}"/>
              </a:ext>
            </a:extLst>
          </p:cNvPr>
          <p:cNvGrpSpPr/>
          <p:nvPr/>
        </p:nvGrpSpPr>
        <p:grpSpPr>
          <a:xfrm>
            <a:off x="9663100" y="1550372"/>
            <a:ext cx="2475779" cy="1245333"/>
            <a:chOff x="9663100" y="1550372"/>
            <a:chExt cx="2475779" cy="1245333"/>
          </a:xfrm>
        </p:grpSpPr>
        <p:pic>
          <p:nvPicPr>
            <p:cNvPr id="9" name="Graphic 8" descr="Online meeting outline">
              <a:extLst>
                <a:ext uri="{FF2B5EF4-FFF2-40B4-BE49-F238E27FC236}">
                  <a16:creationId xmlns:a16="http://schemas.microsoft.com/office/drawing/2014/main" id="{FBB22DAB-8F86-431F-04EF-FCB36A8E57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1678" y="1831331"/>
              <a:ext cx="520129" cy="520129"/>
            </a:xfrm>
            <a:prstGeom prst="rect">
              <a:avLst/>
            </a:prstGeom>
          </p:spPr>
        </p:pic>
        <p:sp>
          <p:nvSpPr>
            <p:cNvPr id="12" name="TextBox 11">
              <a:extLst>
                <a:ext uri="{FF2B5EF4-FFF2-40B4-BE49-F238E27FC236}">
                  <a16:creationId xmlns:a16="http://schemas.microsoft.com/office/drawing/2014/main" id="{524BCFAD-0E76-E728-E63A-C707B8D1A348}"/>
                </a:ext>
              </a:extLst>
            </p:cNvPr>
            <p:cNvSpPr txBox="1"/>
            <p:nvPr/>
          </p:nvSpPr>
          <p:spPr>
            <a:xfrm>
              <a:off x="9663100" y="1550372"/>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21" name="Graphic 20" descr="Online meeting outline">
              <a:extLst>
                <a:ext uri="{FF2B5EF4-FFF2-40B4-BE49-F238E27FC236}">
                  <a16:creationId xmlns:a16="http://schemas.microsoft.com/office/drawing/2014/main" id="{40110517-D3BF-DF72-BC54-D57CC3CD1B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11645" y="1834646"/>
              <a:ext cx="520129" cy="520129"/>
            </a:xfrm>
            <a:prstGeom prst="rect">
              <a:avLst/>
            </a:prstGeom>
          </p:spPr>
        </p:pic>
        <p:pic>
          <p:nvPicPr>
            <p:cNvPr id="28" name="Graphic 27" descr="Online meeting outline">
              <a:extLst>
                <a:ext uri="{FF2B5EF4-FFF2-40B4-BE49-F238E27FC236}">
                  <a16:creationId xmlns:a16="http://schemas.microsoft.com/office/drawing/2014/main" id="{90614B3B-2F59-89A3-5455-CF2AE9B612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61612" y="1831331"/>
              <a:ext cx="520129" cy="520129"/>
            </a:xfrm>
            <a:prstGeom prst="rect">
              <a:avLst/>
            </a:prstGeom>
          </p:spPr>
        </p:pic>
        <p:cxnSp>
          <p:nvCxnSpPr>
            <p:cNvPr id="31" name="Straight Arrow Connector 30">
              <a:extLst>
                <a:ext uri="{FF2B5EF4-FFF2-40B4-BE49-F238E27FC236}">
                  <a16:creationId xmlns:a16="http://schemas.microsoft.com/office/drawing/2014/main" id="{FB2140FF-9372-8610-DD43-6743EB7778C0}"/>
                </a:ext>
              </a:extLst>
            </p:cNvPr>
            <p:cNvCxnSpPr>
              <a:cxnSpLocks/>
            </p:cNvCxnSpPr>
            <p:nvPr/>
          </p:nvCxnSpPr>
          <p:spPr>
            <a:xfrm flipV="1">
              <a:off x="10974285" y="2399931"/>
              <a:ext cx="0" cy="39577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2972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D6CDA-9D96-B4E5-FC0B-8496B23F3F86}"/>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9361C4F7-DC93-B06B-DC2C-4392FF26D82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pic>
        <p:nvPicPr>
          <p:cNvPr id="144" name="Picture 143" descr="A picture containing text, screenshot, display, console table">
            <a:extLst>
              <a:ext uri="{FF2B5EF4-FFF2-40B4-BE49-F238E27FC236}">
                <a16:creationId xmlns:a16="http://schemas.microsoft.com/office/drawing/2014/main" id="{698A838E-1D5F-EDE8-3121-AFF96DF9D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431" y="970664"/>
            <a:ext cx="2352934" cy="1517938"/>
          </a:xfrm>
          <a:prstGeom prst="rect">
            <a:avLst/>
          </a:prstGeom>
        </p:spPr>
      </p:pic>
      <p:sp>
        <p:nvSpPr>
          <p:cNvPr id="8" name="TextBox 7">
            <a:extLst>
              <a:ext uri="{FF2B5EF4-FFF2-40B4-BE49-F238E27FC236}">
                <a16:creationId xmlns:a16="http://schemas.microsoft.com/office/drawing/2014/main" id="{8431F62F-18FE-569B-6E0A-BF19A8911D97}"/>
              </a:ext>
              <a:ext uri="{C183D7F6-B498-43B3-948B-1728B52AA6E4}">
                <adec:decorative xmlns:adec="http://schemas.microsoft.com/office/drawing/2017/decorative" val="1"/>
              </a:ext>
            </a:extLst>
          </p:cNvPr>
          <p:cNvSpPr txBox="1"/>
          <p:nvPr/>
        </p:nvSpPr>
        <p:spPr>
          <a:xfrm>
            <a:off x="2411783" y="1905245"/>
            <a:ext cx="66263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E848300-52AA-3A30-7213-286BF931FE3E}"/>
              </a:ext>
              <a:ext uri="{C183D7F6-B498-43B3-948B-1728B52AA6E4}">
                <adec:decorative xmlns:adec="http://schemas.microsoft.com/office/drawing/2017/decorative" val="1"/>
              </a:ext>
            </a:extLst>
          </p:cNvPr>
          <p:cNvSpPr txBox="1"/>
          <p:nvPr/>
        </p:nvSpPr>
        <p:spPr>
          <a:xfrm>
            <a:off x="3269955" y="2092204"/>
            <a:ext cx="66269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0A03285-C30B-B7CF-3F55-ACD2A0FFE258}"/>
              </a:ext>
            </a:extLst>
          </p:cNvPr>
          <p:cNvSpPr txBox="1"/>
          <p:nvPr/>
        </p:nvSpPr>
        <p:spPr>
          <a:xfrm>
            <a:off x="2096951" y="397129"/>
            <a:ext cx="8836092"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 – Full Custom Production</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9F99ED1B-5588-94B8-A0BD-6A668B085B66}"/>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5D0B16F-0532-8E87-EECB-D6F058E3D8A9}"/>
              </a:ext>
            </a:extLst>
          </p:cNvPr>
          <p:cNvSpPr txBox="1"/>
          <p:nvPr/>
        </p:nvSpPr>
        <p:spPr>
          <a:xfrm>
            <a:off x="5305233" y="6161791"/>
            <a:ext cx="173458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white"/>
                </a:solidFill>
                <a:effectLst/>
                <a:uLnTx/>
                <a:uFillTx/>
                <a:latin typeface="Segoe UI Semibold"/>
                <a:ea typeface="+mn-ea"/>
                <a:cs typeface="Segoe UI" pitchFamily="34" charset="0"/>
              </a:rPr>
              <a:t>Video Switcher</a:t>
            </a:r>
          </a:p>
        </p:txBody>
      </p:sp>
      <p:pic>
        <p:nvPicPr>
          <p:cNvPr id="62" name="Picture 61" descr="Icon">
            <a:extLst>
              <a:ext uri="{FF2B5EF4-FFF2-40B4-BE49-F238E27FC236}">
                <a16:creationId xmlns:a16="http://schemas.microsoft.com/office/drawing/2014/main" id="{F330A4A4-6766-9041-8E59-3749C9A25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8AC75F3B-13A5-A16A-A84B-3D058311C0D0}"/>
              </a:ext>
              <a:ext uri="{C183D7F6-B498-43B3-948B-1728B52AA6E4}">
                <adec:decorative xmlns:adec="http://schemas.microsoft.com/office/drawing/2017/decorative" val="1"/>
              </a:ext>
            </a:extLst>
          </p:cNvPr>
          <p:cNvCxnSpPr>
            <a:cxnSpLocks/>
          </p:cNvCxnSpPr>
          <p:nvPr/>
        </p:nvCxnSpPr>
        <p:spPr>
          <a:xfrm flipH="1" flipV="1">
            <a:off x="5604826" y="3292916"/>
            <a:ext cx="1966123" cy="67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B72A8F-F9E9-C380-8CD6-091767B3932A}"/>
              </a:ext>
              <a:ext uri="{C183D7F6-B498-43B3-948B-1728B52AA6E4}">
                <adec:decorative xmlns:adec="http://schemas.microsoft.com/office/drawing/2017/decorative" val="1"/>
              </a:ext>
            </a:extLst>
          </p:cNvPr>
          <p:cNvCxnSpPr>
            <a:cxnSpLocks/>
          </p:cNvCxnSpPr>
          <p:nvPr/>
        </p:nvCxnSpPr>
        <p:spPr>
          <a:xfrm flipV="1">
            <a:off x="4893606" y="4217003"/>
            <a:ext cx="0" cy="33294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0E2BEC6D-086E-3EDC-3BC4-C7BAEF0BB8AA}"/>
              </a:ext>
              <a:ext uri="{C183D7F6-B498-43B3-948B-1728B52AA6E4}">
                <adec:decorative xmlns:adec="http://schemas.microsoft.com/office/drawing/2017/decorative" val="1"/>
              </a:ext>
            </a:extLst>
          </p:cNvPr>
          <p:cNvSpPr/>
          <p:nvPr/>
        </p:nvSpPr>
        <p:spPr>
          <a:xfrm>
            <a:off x="5419951" y="6105637"/>
            <a:ext cx="1502994" cy="4681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44B5C7-8D96-7FC8-91C6-AFB12B33D7FF}"/>
              </a:ext>
            </a:extLst>
          </p:cNvPr>
          <p:cNvSpPr txBox="1"/>
          <p:nvPr/>
        </p:nvSpPr>
        <p:spPr>
          <a:xfrm>
            <a:off x="9992100" y="5968437"/>
            <a:ext cx="18756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(A/V Device)</a:t>
            </a:r>
          </a:p>
        </p:txBody>
      </p:sp>
      <p:sp>
        <p:nvSpPr>
          <p:cNvPr id="3" name="Rectangle 2">
            <a:extLst>
              <a:ext uri="{FF2B5EF4-FFF2-40B4-BE49-F238E27FC236}">
                <a16:creationId xmlns:a16="http://schemas.microsoft.com/office/drawing/2014/main" id="{682DE9FF-D5B7-DD7C-C2C6-71B53257CAAF}"/>
              </a:ext>
              <a:ext uri="{C183D7F6-B498-43B3-948B-1728B52AA6E4}">
                <adec:decorative xmlns:adec="http://schemas.microsoft.com/office/drawing/2017/decorative" val="1"/>
              </a:ext>
            </a:extLst>
          </p:cNvPr>
          <p:cNvSpPr/>
          <p:nvPr/>
        </p:nvSpPr>
        <p:spPr>
          <a:xfrm>
            <a:off x="9994749" y="5139424"/>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D6ACCEC-7296-743A-0425-C17781321D8C}"/>
              </a:ext>
            </a:extLst>
          </p:cNvPr>
          <p:cNvSpPr txBox="1"/>
          <p:nvPr/>
        </p:nvSpPr>
        <p:spPr>
          <a:xfrm>
            <a:off x="5207044" y="1446546"/>
            <a:ext cx="20316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Speaker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(PowerPoint Decks/Video)</a:t>
            </a:r>
          </a:p>
        </p:txBody>
      </p:sp>
      <p:pic>
        <p:nvPicPr>
          <p:cNvPr id="42" name="Picture 41" descr="Shape, square">
            <a:extLst>
              <a:ext uri="{FF2B5EF4-FFF2-40B4-BE49-F238E27FC236}">
                <a16:creationId xmlns:a16="http://schemas.microsoft.com/office/drawing/2014/main" id="{FE911E44-A87B-0CF6-B7CE-59CE670FF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461" y="2916092"/>
            <a:ext cx="1173583" cy="709662"/>
          </a:xfrm>
          <a:prstGeom prst="rect">
            <a:avLst/>
          </a:prstGeom>
        </p:spPr>
      </p:pic>
      <p:cxnSp>
        <p:nvCxnSpPr>
          <p:cNvPr id="108" name="Straight Arrow Connector 107">
            <a:extLst>
              <a:ext uri="{FF2B5EF4-FFF2-40B4-BE49-F238E27FC236}">
                <a16:creationId xmlns:a16="http://schemas.microsoft.com/office/drawing/2014/main" id="{1BF043D4-A9A7-330C-50AF-D2124FF4175D}"/>
              </a:ext>
              <a:ext uri="{C183D7F6-B498-43B3-948B-1728B52AA6E4}">
                <adec:decorative xmlns:adec="http://schemas.microsoft.com/office/drawing/2017/decorative" val="1"/>
              </a:ext>
            </a:extLst>
          </p:cNvPr>
          <p:cNvCxnSpPr>
            <a:cxnSpLocks/>
          </p:cNvCxnSpPr>
          <p:nvPr/>
        </p:nvCxnSpPr>
        <p:spPr>
          <a:xfrm>
            <a:off x="7175537" y="6337859"/>
            <a:ext cx="2680846" cy="18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D71E8FB4-1429-360D-558E-90263AE1B6C5}"/>
              </a:ext>
              <a:ext uri="{C183D7F6-B498-43B3-948B-1728B52AA6E4}">
                <adec:decorative xmlns:adec="http://schemas.microsoft.com/office/drawing/2017/decorative" val="1"/>
              </a:ext>
            </a:extLst>
          </p:cNvPr>
          <p:cNvCxnSpPr>
            <a:cxnSpLocks/>
          </p:cNvCxnSpPr>
          <p:nvPr/>
        </p:nvCxnSpPr>
        <p:spPr>
          <a:xfrm>
            <a:off x="3167400" y="6444836"/>
            <a:ext cx="213783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46" name="Picture 145" descr="A picture containing text, screenshot, display, console table">
            <a:extLst>
              <a:ext uri="{FF2B5EF4-FFF2-40B4-BE49-F238E27FC236}">
                <a16:creationId xmlns:a16="http://schemas.microsoft.com/office/drawing/2014/main" id="{8AEE910A-F6A3-8C8F-A207-59504D278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014" y="970664"/>
            <a:ext cx="2352934" cy="1517938"/>
          </a:xfrm>
          <a:prstGeom prst="rect">
            <a:avLst/>
          </a:prstGeom>
        </p:spPr>
      </p:pic>
      <p:sp>
        <p:nvSpPr>
          <p:cNvPr id="25" name="TextBox 24">
            <a:extLst>
              <a:ext uri="{FF2B5EF4-FFF2-40B4-BE49-F238E27FC236}">
                <a16:creationId xmlns:a16="http://schemas.microsoft.com/office/drawing/2014/main" id="{3249840A-9E16-B3C6-140B-394A4B22A128}"/>
              </a:ext>
            </a:extLst>
          </p:cNvPr>
          <p:cNvSpPr txBox="1"/>
          <p:nvPr/>
        </p:nvSpPr>
        <p:spPr>
          <a:xfrm>
            <a:off x="7896882" y="1446546"/>
            <a:ext cx="1673677"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a:rPr>
              <a:t>Customized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a:ea typeface="+mn-ea"/>
                <a:cs typeface="Segoe UI Light"/>
              </a:rPr>
              <a:t>(Virtual Presenters, etc.)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9" name="Picture 148" descr="Shape, square">
            <a:extLst>
              <a:ext uri="{FF2B5EF4-FFF2-40B4-BE49-F238E27FC236}">
                <a16:creationId xmlns:a16="http://schemas.microsoft.com/office/drawing/2014/main" id="{849C1D7B-3128-1177-8D3D-78853FB2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679" y="5321692"/>
            <a:ext cx="1173583" cy="709662"/>
          </a:xfrm>
          <a:prstGeom prst="rect">
            <a:avLst/>
          </a:prstGeom>
        </p:spPr>
      </p:pic>
      <p:pic>
        <p:nvPicPr>
          <p:cNvPr id="5" name="Picture 4" descr="Icon">
            <a:extLst>
              <a:ext uri="{FF2B5EF4-FFF2-40B4-BE49-F238E27FC236}">
                <a16:creationId xmlns:a16="http://schemas.microsoft.com/office/drawing/2014/main" id="{42C645E4-6395-1DAF-2195-276548D42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6364" y="2804498"/>
            <a:ext cx="1352208" cy="958778"/>
          </a:xfrm>
          <a:prstGeom prst="rect">
            <a:avLst/>
          </a:prstGeom>
        </p:spPr>
      </p:pic>
      <p:sp>
        <p:nvSpPr>
          <p:cNvPr id="6" name="TextBox 5">
            <a:extLst>
              <a:ext uri="{FF2B5EF4-FFF2-40B4-BE49-F238E27FC236}">
                <a16:creationId xmlns:a16="http://schemas.microsoft.com/office/drawing/2014/main" id="{AFE9E5BD-0C16-EFEA-1C96-6C7F61756C36}"/>
              </a:ext>
            </a:extLst>
          </p:cNvPr>
          <p:cNvSpPr txBox="1"/>
          <p:nvPr/>
        </p:nvSpPr>
        <p:spPr>
          <a:xfrm>
            <a:off x="9624579" y="3633715"/>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a:t>
            </a:r>
            <a:r>
              <a:rPr lang="en-US" sz="1400" spc="-50">
                <a:ln w="3175">
                  <a:noFill/>
                </a:ln>
                <a:solidFill>
                  <a:prstClr val="white"/>
                </a:solidFill>
                <a:latin typeface="Segoe UI Semibold"/>
                <a:cs typeface="Segoe UI" pitchFamily="34" charset="0"/>
              </a:rPr>
              <a:t>Meeting</a:t>
            </a:r>
            <a:endPar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 name="Rectangle 6">
            <a:extLst>
              <a:ext uri="{FF2B5EF4-FFF2-40B4-BE49-F238E27FC236}">
                <a16:creationId xmlns:a16="http://schemas.microsoft.com/office/drawing/2014/main" id="{60A57D07-AA1A-9A08-0717-B525D0478E49}"/>
              </a:ext>
              <a:ext uri="{C183D7F6-B498-43B3-948B-1728B52AA6E4}">
                <adec:decorative xmlns:adec="http://schemas.microsoft.com/office/drawing/2017/decorative" val="1"/>
              </a:ext>
            </a:extLst>
          </p:cNvPr>
          <p:cNvSpPr/>
          <p:nvPr/>
        </p:nvSpPr>
        <p:spPr>
          <a:xfrm>
            <a:off x="9995599" y="2895513"/>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137E8828-C10D-9A46-0CC4-37FF0892F6BC}"/>
              </a:ext>
              <a:ext uri="{C183D7F6-B498-43B3-948B-1728B52AA6E4}">
                <adec:decorative xmlns:adec="http://schemas.microsoft.com/office/drawing/2017/decorative" val="1"/>
              </a:ext>
            </a:extLst>
          </p:cNvPr>
          <p:cNvCxnSpPr>
            <a:cxnSpLocks/>
          </p:cNvCxnSpPr>
          <p:nvPr/>
        </p:nvCxnSpPr>
        <p:spPr>
          <a:xfrm flipV="1">
            <a:off x="10862733" y="4123938"/>
            <a:ext cx="0" cy="892985"/>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4E50C068-8247-34C6-E165-EA2F6AC40616}"/>
              </a:ext>
            </a:extLst>
          </p:cNvPr>
          <p:cNvSpPr txBox="1"/>
          <p:nvPr/>
        </p:nvSpPr>
        <p:spPr>
          <a:xfrm>
            <a:off x="691621" y="6586565"/>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Cameras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7" name="Picture 56" descr="Icon">
            <a:extLst>
              <a:ext uri="{FF2B5EF4-FFF2-40B4-BE49-F238E27FC236}">
                <a16:creationId xmlns:a16="http://schemas.microsoft.com/office/drawing/2014/main" id="{082E8CDB-D6CA-BFAF-C3FD-8D6D06427CFA}"/>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519133" y="6011648"/>
            <a:ext cx="553691" cy="548154"/>
          </a:xfrm>
          <a:prstGeom prst="rect">
            <a:avLst/>
          </a:prstGeom>
        </p:spPr>
      </p:pic>
      <p:pic>
        <p:nvPicPr>
          <p:cNvPr id="58" name="Picture 57" descr="Icon">
            <a:extLst>
              <a:ext uri="{FF2B5EF4-FFF2-40B4-BE49-F238E27FC236}">
                <a16:creationId xmlns:a16="http://schemas.microsoft.com/office/drawing/2014/main" id="{D330BE96-1F52-6222-C7BE-A76EA2B5B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916" y="5321692"/>
            <a:ext cx="958705" cy="679766"/>
          </a:xfrm>
          <a:prstGeom prst="rect">
            <a:avLst/>
          </a:prstGeom>
        </p:spPr>
      </p:pic>
      <p:pic>
        <p:nvPicPr>
          <p:cNvPr id="65" name="Picture 64" descr="Icon">
            <a:extLst>
              <a:ext uri="{FF2B5EF4-FFF2-40B4-BE49-F238E27FC236}">
                <a16:creationId xmlns:a16="http://schemas.microsoft.com/office/drawing/2014/main" id="{44872DEA-1E59-5A79-14D1-2A406F864C3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652666" y="6010285"/>
            <a:ext cx="553691" cy="548154"/>
          </a:xfrm>
          <a:prstGeom prst="rect">
            <a:avLst/>
          </a:prstGeom>
        </p:spPr>
      </p:pic>
      <p:pic>
        <p:nvPicPr>
          <p:cNvPr id="14" name="Picture 13" descr="Icon">
            <a:extLst>
              <a:ext uri="{FF2B5EF4-FFF2-40B4-BE49-F238E27FC236}">
                <a16:creationId xmlns:a16="http://schemas.microsoft.com/office/drawing/2014/main" id="{DAD79B20-F049-6049-6A56-2ACCA1EC972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1707" y="6010285"/>
            <a:ext cx="553691" cy="548154"/>
          </a:xfrm>
          <a:prstGeom prst="rect">
            <a:avLst/>
          </a:prstGeom>
        </p:spPr>
      </p:pic>
      <p:pic>
        <p:nvPicPr>
          <p:cNvPr id="32" name="Picture 31" descr="Shape, square">
            <a:extLst>
              <a:ext uri="{FF2B5EF4-FFF2-40B4-BE49-F238E27FC236}">
                <a16:creationId xmlns:a16="http://schemas.microsoft.com/office/drawing/2014/main" id="{743D1FE8-29A3-51A6-C998-B72E90FDD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1492" y="2884881"/>
            <a:ext cx="1173583" cy="709662"/>
          </a:xfrm>
          <a:prstGeom prst="rect">
            <a:avLst/>
          </a:prstGeom>
        </p:spPr>
      </p:pic>
      <p:pic>
        <p:nvPicPr>
          <p:cNvPr id="30" name="Picture 29" descr="Icon">
            <a:extLst>
              <a:ext uri="{FF2B5EF4-FFF2-40B4-BE49-F238E27FC236}">
                <a16:creationId xmlns:a16="http://schemas.microsoft.com/office/drawing/2014/main" id="{0E769DA7-4D3F-BA8D-06A3-22B3E7514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932" y="2884881"/>
            <a:ext cx="958705" cy="679766"/>
          </a:xfrm>
          <a:prstGeom prst="rect">
            <a:avLst/>
          </a:prstGeom>
        </p:spPr>
      </p:pic>
      <p:sp>
        <p:nvSpPr>
          <p:cNvPr id="33" name="TextBox 32">
            <a:extLst>
              <a:ext uri="{FF2B5EF4-FFF2-40B4-BE49-F238E27FC236}">
                <a16:creationId xmlns:a16="http://schemas.microsoft.com/office/drawing/2014/main" id="{D11E7512-A6F5-3E53-B476-E644546CF7D0}"/>
              </a:ext>
            </a:extLst>
          </p:cNvPr>
          <p:cNvSpPr txBox="1"/>
          <p:nvPr/>
        </p:nvSpPr>
        <p:spPr>
          <a:xfrm>
            <a:off x="7620988" y="3573283"/>
            <a:ext cx="173458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(Content Device)</a:t>
            </a:r>
          </a:p>
        </p:txBody>
      </p:sp>
      <p:sp>
        <p:nvSpPr>
          <p:cNvPr id="34" name="Rectangle 33">
            <a:extLst>
              <a:ext uri="{FF2B5EF4-FFF2-40B4-BE49-F238E27FC236}">
                <a16:creationId xmlns:a16="http://schemas.microsoft.com/office/drawing/2014/main" id="{662572B3-204F-7EBD-70E5-341B7829EDFB}"/>
              </a:ext>
              <a:ext uri="{C183D7F6-B498-43B3-948B-1728B52AA6E4}">
                <adec:decorative xmlns:adec="http://schemas.microsoft.com/office/drawing/2017/decorative" val="1"/>
              </a:ext>
            </a:extLst>
          </p:cNvPr>
          <p:cNvSpPr/>
          <p:nvPr/>
        </p:nvSpPr>
        <p:spPr>
          <a:xfrm>
            <a:off x="7630927" y="2795706"/>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EB74E459-C823-C6D0-0991-506799939A85}"/>
              </a:ext>
              <a:ext uri="{C183D7F6-B498-43B3-948B-1728B52AA6E4}">
                <adec:decorative xmlns:adec="http://schemas.microsoft.com/office/drawing/2017/decorative" val="1"/>
              </a:ext>
            </a:extLst>
          </p:cNvPr>
          <p:cNvCxnSpPr>
            <a:cxnSpLocks/>
          </p:cNvCxnSpPr>
          <p:nvPr/>
        </p:nvCxnSpPr>
        <p:spPr>
          <a:xfrm flipV="1">
            <a:off x="4646471" y="2511370"/>
            <a:ext cx="1503486" cy="20220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E72F4E6-D7FD-EA45-F3DD-6694D5DBD112}"/>
              </a:ext>
              <a:ext uri="{C183D7F6-B498-43B3-948B-1728B52AA6E4}">
                <adec:decorative xmlns:adec="http://schemas.microsoft.com/office/drawing/2017/decorative" val="1"/>
              </a:ext>
            </a:extLst>
          </p:cNvPr>
          <p:cNvCxnSpPr>
            <a:cxnSpLocks/>
          </p:cNvCxnSpPr>
          <p:nvPr/>
        </p:nvCxnSpPr>
        <p:spPr>
          <a:xfrm>
            <a:off x="9452114" y="3457174"/>
            <a:ext cx="47577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descr="A picture containing text, screenshot, display, console table">
            <a:extLst>
              <a:ext uri="{FF2B5EF4-FFF2-40B4-BE49-F238E27FC236}">
                <a16:creationId xmlns:a16="http://schemas.microsoft.com/office/drawing/2014/main" id="{F9164512-47DF-F1D7-3317-53D4AE0AF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536" y="970664"/>
            <a:ext cx="2352934" cy="1517938"/>
          </a:xfrm>
          <a:prstGeom prst="rect">
            <a:avLst/>
          </a:prstGeom>
        </p:spPr>
      </p:pic>
      <p:sp>
        <p:nvSpPr>
          <p:cNvPr id="67" name="TextBox 66">
            <a:extLst>
              <a:ext uri="{FF2B5EF4-FFF2-40B4-BE49-F238E27FC236}">
                <a16:creationId xmlns:a16="http://schemas.microsoft.com/office/drawing/2014/main" id="{904B3B4E-7E70-B0AB-9ED0-7E29E6CC7D97}"/>
              </a:ext>
            </a:extLst>
          </p:cNvPr>
          <p:cNvSpPr txBox="1"/>
          <p:nvPr/>
        </p:nvSpPr>
        <p:spPr>
          <a:xfrm>
            <a:off x="2695149" y="1446546"/>
            <a:ext cx="20316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black"/>
                </a:solidFill>
                <a:effectLst/>
                <a:uLnTx/>
                <a:uFillTx/>
                <a:latin typeface="Segoe UI Semibold"/>
                <a:ea typeface="+mn-ea"/>
                <a:cs typeface="Segoe UI" pitchFamily="34" charset="0"/>
              </a:rPr>
              <a:t>In-Room Camera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Light" panose="020B0502040204020203" pitchFamily="34" charset="0"/>
                <a:ea typeface="+mn-ea"/>
                <a:cs typeface="Segoe UI Light" panose="020B0502040204020203" pitchFamily="34" charset="0"/>
              </a:rPr>
              <a:t>(Projecting In-Room Cameras)</a:t>
            </a:r>
          </a:p>
        </p:txBody>
      </p:sp>
      <p:cxnSp>
        <p:nvCxnSpPr>
          <p:cNvPr id="68" name="Straight Arrow Connector 67">
            <a:extLst>
              <a:ext uri="{FF2B5EF4-FFF2-40B4-BE49-F238E27FC236}">
                <a16:creationId xmlns:a16="http://schemas.microsoft.com/office/drawing/2014/main" id="{BB573D20-2E46-1AF9-991A-AF1C873E6EDE}"/>
              </a:ext>
              <a:ext uri="{C183D7F6-B498-43B3-948B-1728B52AA6E4}">
                <adec:decorative xmlns:adec="http://schemas.microsoft.com/office/drawing/2017/decorative" val="1"/>
              </a:ext>
            </a:extLst>
          </p:cNvPr>
          <p:cNvCxnSpPr>
            <a:cxnSpLocks/>
          </p:cNvCxnSpPr>
          <p:nvPr/>
        </p:nvCxnSpPr>
        <p:spPr>
          <a:xfrm flipH="1">
            <a:off x="4620178" y="6182684"/>
            <a:ext cx="654532" cy="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D8D35C5-75CE-D005-19B2-DCA615F15CAC}"/>
              </a:ext>
              <a:ext uri="{C183D7F6-B498-43B3-948B-1728B52AA6E4}">
                <adec:decorative xmlns:adec="http://schemas.microsoft.com/office/drawing/2017/decorative" val="1"/>
              </a:ext>
            </a:extLst>
          </p:cNvPr>
          <p:cNvCxnSpPr>
            <a:cxnSpLocks/>
          </p:cNvCxnSpPr>
          <p:nvPr/>
        </p:nvCxnSpPr>
        <p:spPr>
          <a:xfrm flipH="1" flipV="1">
            <a:off x="4629702" y="4208140"/>
            <a:ext cx="3470" cy="19745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4666904E-BD18-EC53-B635-6B7F263358BC}"/>
              </a:ext>
              <a:ext uri="{C183D7F6-B498-43B3-948B-1728B52AA6E4}">
                <adec:decorative xmlns:adec="http://schemas.microsoft.com/office/drawing/2017/decorative" val="1"/>
              </a:ext>
            </a:extLst>
          </p:cNvPr>
          <p:cNvSpPr/>
          <p:nvPr/>
        </p:nvSpPr>
        <p:spPr>
          <a:xfrm>
            <a:off x="5398460" y="5016923"/>
            <a:ext cx="1502994" cy="4681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7801F181-B9D2-2417-523F-451C49B9FB0B}"/>
              </a:ext>
            </a:extLst>
          </p:cNvPr>
          <p:cNvSpPr txBox="1"/>
          <p:nvPr/>
        </p:nvSpPr>
        <p:spPr>
          <a:xfrm>
            <a:off x="5489637" y="5090315"/>
            <a:ext cx="14208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w="3175">
                  <a:noFill/>
                </a:ln>
                <a:solidFill>
                  <a:prstClr val="white"/>
                </a:solidFill>
                <a:effectLst/>
                <a:uLnTx/>
                <a:uFillTx/>
                <a:latin typeface="Segoe UI Semibold"/>
                <a:ea typeface="+mn-ea"/>
                <a:cs typeface="Segoe UI" pitchFamily="34" charset="0"/>
              </a:rPr>
              <a:t>Audio Mixer</a:t>
            </a:r>
          </a:p>
        </p:txBody>
      </p:sp>
      <p:pic>
        <p:nvPicPr>
          <p:cNvPr id="116" name="Picture 115">
            <a:extLst>
              <a:ext uri="{FF2B5EF4-FFF2-40B4-BE49-F238E27FC236}">
                <a16:creationId xmlns:a16="http://schemas.microsoft.com/office/drawing/2014/main" id="{1EDD09E4-B8AF-3201-5AD8-D48E2FD6C339}"/>
              </a:ext>
            </a:extLst>
          </p:cNvPr>
          <p:cNvPicPr>
            <a:picLocks noChangeAspect="1"/>
          </p:cNvPicPr>
          <p:nvPr/>
        </p:nvPicPr>
        <p:blipFill>
          <a:blip r:embed="rId8"/>
          <a:stretch>
            <a:fillRect/>
          </a:stretch>
        </p:blipFill>
        <p:spPr>
          <a:xfrm>
            <a:off x="855769" y="5090315"/>
            <a:ext cx="274344" cy="390178"/>
          </a:xfrm>
          <a:prstGeom prst="rect">
            <a:avLst/>
          </a:prstGeom>
        </p:spPr>
      </p:pic>
      <p:pic>
        <p:nvPicPr>
          <p:cNvPr id="117" name="Picture 116">
            <a:extLst>
              <a:ext uri="{FF2B5EF4-FFF2-40B4-BE49-F238E27FC236}">
                <a16:creationId xmlns:a16="http://schemas.microsoft.com/office/drawing/2014/main" id="{EF201143-0156-95FD-6604-C8CE2C745902}"/>
              </a:ext>
            </a:extLst>
          </p:cNvPr>
          <p:cNvPicPr>
            <a:picLocks noChangeAspect="1"/>
          </p:cNvPicPr>
          <p:nvPr/>
        </p:nvPicPr>
        <p:blipFill>
          <a:blip r:embed="rId8"/>
          <a:stretch>
            <a:fillRect/>
          </a:stretch>
        </p:blipFill>
        <p:spPr>
          <a:xfrm>
            <a:off x="2630498" y="5090315"/>
            <a:ext cx="274344" cy="390178"/>
          </a:xfrm>
          <a:prstGeom prst="rect">
            <a:avLst/>
          </a:prstGeom>
        </p:spPr>
      </p:pic>
      <p:pic>
        <p:nvPicPr>
          <p:cNvPr id="118" name="Picture 117">
            <a:extLst>
              <a:ext uri="{FF2B5EF4-FFF2-40B4-BE49-F238E27FC236}">
                <a16:creationId xmlns:a16="http://schemas.microsoft.com/office/drawing/2014/main" id="{1C8F194A-805E-1448-1179-46022E86DE1C}"/>
              </a:ext>
            </a:extLst>
          </p:cNvPr>
          <p:cNvPicPr>
            <a:picLocks noChangeAspect="1"/>
          </p:cNvPicPr>
          <p:nvPr/>
        </p:nvPicPr>
        <p:blipFill>
          <a:blip r:embed="rId8"/>
          <a:stretch>
            <a:fillRect/>
          </a:stretch>
        </p:blipFill>
        <p:spPr>
          <a:xfrm>
            <a:off x="1731096" y="5090315"/>
            <a:ext cx="274344" cy="390178"/>
          </a:xfrm>
          <a:prstGeom prst="rect">
            <a:avLst/>
          </a:prstGeom>
        </p:spPr>
      </p:pic>
      <p:sp>
        <p:nvSpPr>
          <p:cNvPr id="120" name="TextBox 119">
            <a:extLst>
              <a:ext uri="{FF2B5EF4-FFF2-40B4-BE49-F238E27FC236}">
                <a16:creationId xmlns:a16="http://schemas.microsoft.com/office/drawing/2014/main" id="{CE17B90D-5CC1-0612-248A-E450DFEF9855}"/>
              </a:ext>
            </a:extLst>
          </p:cNvPr>
          <p:cNvSpPr txBox="1"/>
          <p:nvPr/>
        </p:nvSpPr>
        <p:spPr>
          <a:xfrm>
            <a:off x="688222" y="4726170"/>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Mics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21" name="Straight Arrow Connector 120">
            <a:extLst>
              <a:ext uri="{FF2B5EF4-FFF2-40B4-BE49-F238E27FC236}">
                <a16:creationId xmlns:a16="http://schemas.microsoft.com/office/drawing/2014/main" id="{9F88D7F9-41E2-CFB8-3C46-DEA52F6C0F88}"/>
              </a:ext>
              <a:ext uri="{C183D7F6-B498-43B3-948B-1728B52AA6E4}">
                <adec:decorative xmlns:adec="http://schemas.microsoft.com/office/drawing/2017/decorative" val="1"/>
              </a:ext>
            </a:extLst>
          </p:cNvPr>
          <p:cNvCxnSpPr>
            <a:cxnSpLocks/>
          </p:cNvCxnSpPr>
          <p:nvPr/>
        </p:nvCxnSpPr>
        <p:spPr>
          <a:xfrm>
            <a:off x="3164001" y="5250973"/>
            <a:ext cx="2169217" cy="86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5" name="Speakers_E7F5" title="Icon of a speaker">
            <a:extLst>
              <a:ext uri="{FF2B5EF4-FFF2-40B4-BE49-F238E27FC236}">
                <a16:creationId xmlns:a16="http://schemas.microsoft.com/office/drawing/2014/main" id="{EB810AF9-0D2B-DAD2-7D60-E872105DAB21}"/>
              </a:ext>
            </a:extLst>
          </p:cNvPr>
          <p:cNvSpPr>
            <a:spLocks noChangeAspect="1" noEditPoints="1"/>
          </p:cNvSpPr>
          <p:nvPr/>
        </p:nvSpPr>
        <p:spPr bwMode="auto">
          <a:xfrm>
            <a:off x="5749234" y="4076819"/>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Speakers_E7F5" title="Icon of a speaker">
            <a:extLst>
              <a:ext uri="{FF2B5EF4-FFF2-40B4-BE49-F238E27FC236}">
                <a16:creationId xmlns:a16="http://schemas.microsoft.com/office/drawing/2014/main" id="{3B320DDC-0A06-2DC3-CB2B-471888AC5A1E}"/>
              </a:ext>
            </a:extLst>
          </p:cNvPr>
          <p:cNvSpPr>
            <a:spLocks noChangeAspect="1" noEditPoints="1"/>
          </p:cNvSpPr>
          <p:nvPr/>
        </p:nvSpPr>
        <p:spPr bwMode="auto">
          <a:xfrm>
            <a:off x="6169302" y="4075978"/>
            <a:ext cx="235163" cy="365760"/>
          </a:xfrm>
          <a:custGeom>
            <a:avLst/>
            <a:gdLst>
              <a:gd name="T0" fmla="*/ 2242 w 2242"/>
              <a:gd name="T1" fmla="*/ 3487 h 3487"/>
              <a:gd name="T2" fmla="*/ 0 w 2242"/>
              <a:gd name="T3" fmla="*/ 3487 h 3487"/>
              <a:gd name="T4" fmla="*/ 0 w 2242"/>
              <a:gd name="T5" fmla="*/ 0 h 3487"/>
              <a:gd name="T6" fmla="*/ 2242 w 2242"/>
              <a:gd name="T7" fmla="*/ 0 h 3487"/>
              <a:gd name="T8" fmla="*/ 2242 w 2242"/>
              <a:gd name="T9" fmla="*/ 3487 h 3487"/>
              <a:gd name="T10" fmla="*/ 1121 w 2242"/>
              <a:gd name="T11" fmla="*/ 498 h 3487"/>
              <a:gd name="T12" fmla="*/ 498 w 2242"/>
              <a:gd name="T13" fmla="*/ 1121 h 3487"/>
              <a:gd name="T14" fmla="*/ 1121 w 2242"/>
              <a:gd name="T15" fmla="*/ 1744 h 3487"/>
              <a:gd name="T16" fmla="*/ 1744 w 2242"/>
              <a:gd name="T17" fmla="*/ 1121 h 3487"/>
              <a:gd name="T18" fmla="*/ 1121 w 2242"/>
              <a:gd name="T19" fmla="*/ 498 h 3487"/>
              <a:gd name="T20" fmla="*/ 1121 w 2242"/>
              <a:gd name="T21" fmla="*/ 2242 h 3487"/>
              <a:gd name="T22" fmla="*/ 747 w 2242"/>
              <a:gd name="T23" fmla="*/ 2615 h 3487"/>
              <a:gd name="T24" fmla="*/ 1121 w 2242"/>
              <a:gd name="T25" fmla="*/ 2989 h 3487"/>
              <a:gd name="T26" fmla="*/ 1495 w 2242"/>
              <a:gd name="T27" fmla="*/ 2615 h 3487"/>
              <a:gd name="T28" fmla="*/ 1121 w 2242"/>
              <a:gd name="T29" fmla="*/ 2242 h 3487"/>
              <a:gd name="T30" fmla="*/ 1121 w 2242"/>
              <a:gd name="T31" fmla="*/ 1308 h 3487"/>
              <a:gd name="T32" fmla="*/ 1308 w 2242"/>
              <a:gd name="T33" fmla="*/ 1121 h 3487"/>
              <a:gd name="T34" fmla="*/ 1121 w 2242"/>
              <a:gd name="T35" fmla="*/ 934 h 3487"/>
              <a:gd name="T36" fmla="*/ 934 w 2242"/>
              <a:gd name="T37" fmla="*/ 1121 h 3487"/>
              <a:gd name="T38" fmla="*/ 1121 w 2242"/>
              <a:gd name="T39" fmla="*/ 1308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2" h="3487">
                <a:moveTo>
                  <a:pt x="2242" y="3487"/>
                </a:moveTo>
                <a:cubicBezTo>
                  <a:pt x="0" y="3487"/>
                  <a:pt x="0" y="3487"/>
                  <a:pt x="0" y="3487"/>
                </a:cubicBezTo>
                <a:cubicBezTo>
                  <a:pt x="0" y="0"/>
                  <a:pt x="0" y="0"/>
                  <a:pt x="0" y="0"/>
                </a:cubicBezTo>
                <a:cubicBezTo>
                  <a:pt x="2242" y="0"/>
                  <a:pt x="2242" y="0"/>
                  <a:pt x="2242" y="0"/>
                </a:cubicBezTo>
                <a:lnTo>
                  <a:pt x="2242" y="3487"/>
                </a:lnTo>
                <a:close/>
                <a:moveTo>
                  <a:pt x="1121" y="498"/>
                </a:moveTo>
                <a:cubicBezTo>
                  <a:pt x="777" y="498"/>
                  <a:pt x="498" y="777"/>
                  <a:pt x="498" y="1121"/>
                </a:cubicBezTo>
                <a:cubicBezTo>
                  <a:pt x="498" y="1465"/>
                  <a:pt x="777" y="1744"/>
                  <a:pt x="1121" y="1744"/>
                </a:cubicBezTo>
                <a:cubicBezTo>
                  <a:pt x="1465" y="1744"/>
                  <a:pt x="1744" y="1465"/>
                  <a:pt x="1744" y="1121"/>
                </a:cubicBezTo>
                <a:cubicBezTo>
                  <a:pt x="1744" y="777"/>
                  <a:pt x="1465" y="498"/>
                  <a:pt x="1121" y="498"/>
                </a:cubicBezTo>
                <a:close/>
                <a:moveTo>
                  <a:pt x="1121" y="2242"/>
                </a:moveTo>
                <a:cubicBezTo>
                  <a:pt x="915" y="2242"/>
                  <a:pt x="747" y="2409"/>
                  <a:pt x="747" y="2615"/>
                </a:cubicBezTo>
                <a:cubicBezTo>
                  <a:pt x="747" y="2821"/>
                  <a:pt x="915" y="2989"/>
                  <a:pt x="1121" y="2989"/>
                </a:cubicBezTo>
                <a:cubicBezTo>
                  <a:pt x="1327" y="2989"/>
                  <a:pt x="1495" y="2821"/>
                  <a:pt x="1495" y="2615"/>
                </a:cubicBezTo>
                <a:cubicBezTo>
                  <a:pt x="1495" y="2409"/>
                  <a:pt x="1327" y="2242"/>
                  <a:pt x="1121" y="2242"/>
                </a:cubicBezTo>
                <a:close/>
                <a:moveTo>
                  <a:pt x="1121" y="1308"/>
                </a:moveTo>
                <a:cubicBezTo>
                  <a:pt x="1224" y="1308"/>
                  <a:pt x="1308" y="1224"/>
                  <a:pt x="1308" y="1121"/>
                </a:cubicBezTo>
                <a:cubicBezTo>
                  <a:pt x="1308" y="1018"/>
                  <a:pt x="1224" y="934"/>
                  <a:pt x="1121" y="934"/>
                </a:cubicBezTo>
                <a:cubicBezTo>
                  <a:pt x="1018" y="934"/>
                  <a:pt x="934" y="1018"/>
                  <a:pt x="934" y="1121"/>
                </a:cubicBezTo>
                <a:cubicBezTo>
                  <a:pt x="934" y="1224"/>
                  <a:pt x="1018" y="1308"/>
                  <a:pt x="1121" y="1308"/>
                </a:cubicBezTo>
                <a:close/>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7" name="Straight Arrow Connector 126">
            <a:extLst>
              <a:ext uri="{FF2B5EF4-FFF2-40B4-BE49-F238E27FC236}">
                <a16:creationId xmlns:a16="http://schemas.microsoft.com/office/drawing/2014/main" id="{9A8EFAAB-68D1-FD0C-059E-6BC7A25FBDA1}"/>
              </a:ext>
              <a:ext uri="{C183D7F6-B498-43B3-948B-1728B52AA6E4}">
                <adec:decorative xmlns:adec="http://schemas.microsoft.com/office/drawing/2017/decorative" val="1"/>
              </a:ext>
            </a:extLst>
          </p:cNvPr>
          <p:cNvCxnSpPr>
            <a:cxnSpLocks/>
          </p:cNvCxnSpPr>
          <p:nvPr/>
        </p:nvCxnSpPr>
        <p:spPr>
          <a:xfrm flipV="1">
            <a:off x="6080777" y="4343400"/>
            <a:ext cx="0" cy="5910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47FE8D21-756F-0972-CA1C-B09AEE5C2B40}"/>
              </a:ext>
            </a:extLst>
          </p:cNvPr>
          <p:cNvSpPr txBox="1"/>
          <p:nvPr/>
        </p:nvSpPr>
        <p:spPr>
          <a:xfrm>
            <a:off x="4841802" y="3735135"/>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In-Room Speakers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50" name="Straight Arrow Connector 149">
            <a:extLst>
              <a:ext uri="{FF2B5EF4-FFF2-40B4-BE49-F238E27FC236}">
                <a16:creationId xmlns:a16="http://schemas.microsoft.com/office/drawing/2014/main" id="{FF9F0B1D-70E6-15C6-DB4E-E90615CDAD66}"/>
              </a:ext>
              <a:ext uri="{C183D7F6-B498-43B3-948B-1728B52AA6E4}">
                <adec:decorative xmlns:adec="http://schemas.microsoft.com/office/drawing/2017/decorative" val="1"/>
              </a:ext>
            </a:extLst>
          </p:cNvPr>
          <p:cNvCxnSpPr>
            <a:cxnSpLocks/>
          </p:cNvCxnSpPr>
          <p:nvPr/>
        </p:nvCxnSpPr>
        <p:spPr>
          <a:xfrm flipH="1">
            <a:off x="7035288" y="5277569"/>
            <a:ext cx="2821095"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11190CBD-020E-2A50-32F9-438CC2687BC4}"/>
              </a:ext>
              <a:ext uri="{C183D7F6-B498-43B3-948B-1728B52AA6E4}">
                <adec:decorative xmlns:adec="http://schemas.microsoft.com/office/drawing/2017/decorative" val="1"/>
              </a:ext>
            </a:extLst>
          </p:cNvPr>
          <p:cNvCxnSpPr>
            <a:cxnSpLocks/>
          </p:cNvCxnSpPr>
          <p:nvPr/>
        </p:nvCxnSpPr>
        <p:spPr>
          <a:xfrm flipH="1">
            <a:off x="6728803" y="3767670"/>
            <a:ext cx="833455" cy="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A032298A-C362-597A-C015-92C26AE43567}"/>
              </a:ext>
              <a:ext uri="{C183D7F6-B498-43B3-948B-1728B52AA6E4}">
                <adec:decorative xmlns:adec="http://schemas.microsoft.com/office/drawing/2017/decorative" val="1"/>
              </a:ext>
            </a:extLst>
          </p:cNvPr>
          <p:cNvCxnSpPr>
            <a:cxnSpLocks/>
          </p:cNvCxnSpPr>
          <p:nvPr/>
        </p:nvCxnSpPr>
        <p:spPr>
          <a:xfrm>
            <a:off x="6728803" y="3753337"/>
            <a:ext cx="0" cy="11835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59C59F9A-10BE-1EC5-3A0F-4BEC8F952B12}"/>
              </a:ext>
            </a:extLst>
          </p:cNvPr>
          <p:cNvSpPr txBox="1"/>
          <p:nvPr/>
        </p:nvSpPr>
        <p:spPr>
          <a:xfrm>
            <a:off x="3065857" y="5624072"/>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62" name="TextBox 161">
            <a:extLst>
              <a:ext uri="{FF2B5EF4-FFF2-40B4-BE49-F238E27FC236}">
                <a16:creationId xmlns:a16="http://schemas.microsoft.com/office/drawing/2014/main" id="{152A5802-2294-08AC-B602-16A37F2D4191}"/>
              </a:ext>
            </a:extLst>
          </p:cNvPr>
          <p:cNvSpPr txBox="1"/>
          <p:nvPr/>
        </p:nvSpPr>
        <p:spPr>
          <a:xfrm>
            <a:off x="5927708" y="3805203"/>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Audio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5" name="Rectangle 14">
            <a:extLst>
              <a:ext uri="{FF2B5EF4-FFF2-40B4-BE49-F238E27FC236}">
                <a16:creationId xmlns:a16="http://schemas.microsoft.com/office/drawing/2014/main" id="{89AA9884-4D4A-83E8-6A14-2FEBB9A08251}"/>
              </a:ext>
              <a:ext uri="{C183D7F6-B498-43B3-948B-1728B52AA6E4}">
                <adec:decorative xmlns:adec="http://schemas.microsoft.com/office/drawing/2017/decorative" val="1"/>
              </a:ext>
            </a:extLst>
          </p:cNvPr>
          <p:cNvSpPr/>
          <p:nvPr/>
        </p:nvSpPr>
        <p:spPr>
          <a:xfrm>
            <a:off x="3755613" y="2795705"/>
            <a:ext cx="1734588" cy="134281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7EA854F-A106-F17D-3403-F3F3F9821F34}"/>
              </a:ext>
            </a:extLst>
          </p:cNvPr>
          <p:cNvSpPr txBox="1"/>
          <p:nvPr/>
        </p:nvSpPr>
        <p:spPr>
          <a:xfrm>
            <a:off x="3734143" y="3597063"/>
            <a:ext cx="1734589"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err="1">
                <a:ln w="3175">
                  <a:noFill/>
                </a:ln>
                <a:solidFill>
                  <a:prstClr val="white"/>
                </a:solidFill>
                <a:effectLst/>
                <a:uLnTx/>
                <a:uFillTx/>
                <a:latin typeface="Segoe UI Semibold"/>
                <a:ea typeface="+mn-ea"/>
                <a:cs typeface="Segoe UI"/>
              </a:rPr>
              <a:t>VMix</a:t>
            </a:r>
            <a:r>
              <a:rPr kumimoji="0" lang="en-US" sz="1400" b="0" i="0" u="none" strike="noStrike" kern="1200" cap="none" spc="-50" normalizeH="0" baseline="0" noProof="0">
                <a:ln w="3175">
                  <a:noFill/>
                </a:ln>
                <a:solidFill>
                  <a:prstClr val="white"/>
                </a:solidFill>
                <a:effectLst/>
                <a:uLnTx/>
                <a:uFillTx/>
                <a:latin typeface="Segoe UI Semibold"/>
                <a:ea typeface="+mn-ea"/>
                <a:cs typeface="Segoe UI"/>
              </a:rPr>
              <a:t> or </a:t>
            </a:r>
            <a:r>
              <a:rPr kumimoji="0" lang="en-US" sz="1400" b="0" i="0" u="none" strike="noStrike" kern="1200" cap="none" spc="-50" normalizeH="0" baseline="0" noProof="0" err="1">
                <a:ln w="3175">
                  <a:noFill/>
                </a:ln>
                <a:solidFill>
                  <a:prstClr val="white"/>
                </a:solidFill>
                <a:effectLst/>
                <a:uLnTx/>
                <a:uFillTx/>
                <a:latin typeface="Segoe UI Semibold"/>
                <a:ea typeface="+mn-ea"/>
                <a:cs typeface="Segoe UI"/>
              </a:rPr>
              <a:t>Tricaster</a:t>
            </a:r>
            <a:endPar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a:rPr>
              <a:t>(Encoder)</a:t>
            </a:r>
          </a:p>
        </p:txBody>
      </p:sp>
      <p:sp>
        <p:nvSpPr>
          <p:cNvPr id="22" name="TextBox 21">
            <a:extLst>
              <a:ext uri="{FF2B5EF4-FFF2-40B4-BE49-F238E27FC236}">
                <a16:creationId xmlns:a16="http://schemas.microsoft.com/office/drawing/2014/main" id="{2692B011-8E8B-8B1C-218A-94BBBFADB7B4}"/>
              </a:ext>
            </a:extLst>
          </p:cNvPr>
          <p:cNvSpPr txBox="1"/>
          <p:nvPr/>
        </p:nvSpPr>
        <p:spPr>
          <a:xfrm>
            <a:off x="6510063" y="4557034"/>
            <a:ext cx="2475779" cy="42319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NDI Video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23" name="Picture 22" descr="A video game logo with a play button">
            <a:extLst>
              <a:ext uri="{FF2B5EF4-FFF2-40B4-BE49-F238E27FC236}">
                <a16:creationId xmlns:a16="http://schemas.microsoft.com/office/drawing/2014/main" id="{07AFB35D-4843-258A-E06B-22D29F60F076}"/>
              </a:ext>
            </a:extLst>
          </p:cNvPr>
          <p:cNvPicPr>
            <a:picLocks noChangeAspect="1"/>
          </p:cNvPicPr>
          <p:nvPr/>
        </p:nvPicPr>
        <p:blipFill>
          <a:blip r:embed="rId9"/>
          <a:stretch>
            <a:fillRect/>
          </a:stretch>
        </p:blipFill>
        <p:spPr>
          <a:xfrm>
            <a:off x="4360206" y="3019348"/>
            <a:ext cx="533400" cy="489858"/>
          </a:xfrm>
          <a:prstGeom prst="rect">
            <a:avLst/>
          </a:prstGeom>
        </p:spPr>
      </p:pic>
      <p:cxnSp>
        <p:nvCxnSpPr>
          <p:cNvPr id="24" name="Straight Arrow Connector 23">
            <a:extLst>
              <a:ext uri="{FF2B5EF4-FFF2-40B4-BE49-F238E27FC236}">
                <a16:creationId xmlns:a16="http://schemas.microsoft.com/office/drawing/2014/main" id="{07A41C09-1AA9-3A5A-73AA-A7A0E8A8B426}"/>
              </a:ext>
              <a:ext uri="{C183D7F6-B498-43B3-948B-1728B52AA6E4}">
                <adec:decorative xmlns:adec="http://schemas.microsoft.com/office/drawing/2017/decorative" val="1"/>
              </a:ext>
            </a:extLst>
          </p:cNvPr>
          <p:cNvCxnSpPr>
            <a:cxnSpLocks/>
          </p:cNvCxnSpPr>
          <p:nvPr/>
        </p:nvCxnSpPr>
        <p:spPr>
          <a:xfrm flipH="1" flipV="1">
            <a:off x="3710991" y="2512071"/>
            <a:ext cx="935480" cy="21277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0043277-B548-7337-89B6-D13BE4F2CC43}"/>
              </a:ext>
            </a:extLst>
          </p:cNvPr>
          <p:cNvSpPr txBox="1"/>
          <p:nvPr/>
        </p:nvSpPr>
        <p:spPr>
          <a:xfrm>
            <a:off x="6261114" y="2865444"/>
            <a:ext cx="712294" cy="43088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HDMI</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 Video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cxnSp>
        <p:nvCxnSpPr>
          <p:cNvPr id="43" name="Straight Arrow Connector 42">
            <a:extLst>
              <a:ext uri="{FF2B5EF4-FFF2-40B4-BE49-F238E27FC236}">
                <a16:creationId xmlns:a16="http://schemas.microsoft.com/office/drawing/2014/main" id="{BA450967-7C29-5E62-5010-4208DD559411}"/>
              </a:ext>
              <a:ext uri="{C183D7F6-B498-43B3-948B-1728B52AA6E4}">
                <adec:decorative xmlns:adec="http://schemas.microsoft.com/office/drawing/2017/decorative" val="1"/>
              </a:ext>
            </a:extLst>
          </p:cNvPr>
          <p:cNvCxnSpPr>
            <a:cxnSpLocks/>
          </p:cNvCxnSpPr>
          <p:nvPr/>
        </p:nvCxnSpPr>
        <p:spPr>
          <a:xfrm flipV="1">
            <a:off x="4646471" y="2508052"/>
            <a:ext cx="4013779" cy="2167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CBD3D8C-3BA7-E4D1-FD64-019A0466FE34}"/>
              </a:ext>
              <a:ext uri="{C183D7F6-B498-43B3-948B-1728B52AA6E4}">
                <adec:decorative xmlns:adec="http://schemas.microsoft.com/office/drawing/2017/decorative" val="1"/>
              </a:ext>
            </a:extLst>
          </p:cNvPr>
          <p:cNvCxnSpPr>
            <a:cxnSpLocks/>
          </p:cNvCxnSpPr>
          <p:nvPr/>
        </p:nvCxnSpPr>
        <p:spPr>
          <a:xfrm flipH="1">
            <a:off x="4882137" y="4549951"/>
            <a:ext cx="5583767" cy="0"/>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089F474-1934-777A-34F7-D42DE6D85C10}"/>
              </a:ext>
              <a:ext uri="{C183D7F6-B498-43B3-948B-1728B52AA6E4}">
                <adec:decorative xmlns:adec="http://schemas.microsoft.com/office/drawing/2017/decorative" val="1"/>
              </a:ext>
            </a:extLst>
          </p:cNvPr>
          <p:cNvCxnSpPr>
            <a:cxnSpLocks/>
          </p:cNvCxnSpPr>
          <p:nvPr/>
        </p:nvCxnSpPr>
        <p:spPr>
          <a:xfrm flipV="1">
            <a:off x="10479156" y="4547552"/>
            <a:ext cx="0" cy="432675"/>
          </a:xfrm>
          <a:prstGeom prst="straightConnector1">
            <a:avLst/>
          </a:prstGeom>
          <a:ln w="285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CB5ECD4-A9E7-6ECC-9E7D-45B5F6FA177F}"/>
              </a:ext>
            </a:extLst>
          </p:cNvPr>
          <p:cNvSpPr txBox="1"/>
          <p:nvPr/>
        </p:nvSpPr>
        <p:spPr>
          <a:xfrm>
            <a:off x="7148800" y="5308524"/>
            <a:ext cx="2475779" cy="42319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Bi-directional Audio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2" name="TextBox 71">
            <a:extLst>
              <a:ext uri="{FF2B5EF4-FFF2-40B4-BE49-F238E27FC236}">
                <a16:creationId xmlns:a16="http://schemas.microsoft.com/office/drawing/2014/main" id="{08CB9164-0A3A-1733-76EF-0A7348DC6937}"/>
              </a:ext>
            </a:extLst>
          </p:cNvPr>
          <p:cNvSpPr txBox="1"/>
          <p:nvPr/>
        </p:nvSpPr>
        <p:spPr>
          <a:xfrm>
            <a:off x="7260331" y="6381179"/>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3" name="TextBox 72">
            <a:extLst>
              <a:ext uri="{FF2B5EF4-FFF2-40B4-BE49-F238E27FC236}">
                <a16:creationId xmlns:a16="http://schemas.microsoft.com/office/drawing/2014/main" id="{8EEFB1DC-A1B9-58EB-25FA-A5D7D8AD2D3E}"/>
              </a:ext>
            </a:extLst>
          </p:cNvPr>
          <p:cNvSpPr txBox="1"/>
          <p:nvPr/>
        </p:nvSpPr>
        <p:spPr>
          <a:xfrm>
            <a:off x="2886813" y="6444835"/>
            <a:ext cx="2475779" cy="5924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HDMI/SDI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rPr>
              <a:t>Video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76" name="TextBox 75">
            <a:extLst>
              <a:ext uri="{FF2B5EF4-FFF2-40B4-BE49-F238E27FC236}">
                <a16:creationId xmlns:a16="http://schemas.microsoft.com/office/drawing/2014/main" id="{701BE4C8-A2FF-0086-7A74-301A7EB16F66}"/>
              </a:ext>
            </a:extLst>
          </p:cNvPr>
          <p:cNvSpPr txBox="1"/>
          <p:nvPr/>
        </p:nvSpPr>
        <p:spPr>
          <a:xfrm>
            <a:off x="2889088" y="5281625"/>
            <a:ext cx="2475779" cy="42319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w="3175">
                  <a:noFill/>
                </a:ln>
                <a:solidFill>
                  <a:prstClr val="white"/>
                </a:solidFill>
                <a:effectLst/>
                <a:uLnTx/>
                <a:uFillTx/>
                <a:latin typeface="Segoe UI Light"/>
                <a:ea typeface="+mn-ea"/>
                <a:cs typeface="Segoe UI Light"/>
              </a:rPr>
              <a:t>Audio</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4" name="Picture 3" descr="Icon">
            <a:extLst>
              <a:ext uri="{FF2B5EF4-FFF2-40B4-BE49-F238E27FC236}">
                <a16:creationId xmlns:a16="http://schemas.microsoft.com/office/drawing/2014/main" id="{46DBD72B-FA4E-EFA4-43BC-3BE48907F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0257" y="2799203"/>
            <a:ext cx="1352208" cy="958778"/>
          </a:xfrm>
          <a:prstGeom prst="rect">
            <a:avLst/>
          </a:prstGeom>
        </p:spPr>
      </p:pic>
      <p:sp>
        <p:nvSpPr>
          <p:cNvPr id="9" name="Rectangle 8">
            <a:extLst>
              <a:ext uri="{FF2B5EF4-FFF2-40B4-BE49-F238E27FC236}">
                <a16:creationId xmlns:a16="http://schemas.microsoft.com/office/drawing/2014/main" id="{AC644940-3FBD-AAB1-DEDB-C84F2E148F55}"/>
              </a:ext>
              <a:ext uri="{C183D7F6-B498-43B3-948B-1728B52AA6E4}">
                <adec:decorative xmlns:adec="http://schemas.microsoft.com/office/drawing/2017/decorative" val="1"/>
              </a:ext>
            </a:extLst>
          </p:cNvPr>
          <p:cNvSpPr/>
          <p:nvPr/>
        </p:nvSpPr>
        <p:spPr>
          <a:xfrm>
            <a:off x="1229492" y="2890218"/>
            <a:ext cx="1733738" cy="110647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65FC1"/>
                </a:solidFill>
              </a:ln>
              <a:no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82F5055-7F60-4329-1397-9CFF7D3A61F2}"/>
              </a:ext>
            </a:extLst>
          </p:cNvPr>
          <p:cNvSpPr txBox="1"/>
          <p:nvPr/>
        </p:nvSpPr>
        <p:spPr>
          <a:xfrm>
            <a:off x="842327" y="3650924"/>
            <a:ext cx="2475779" cy="469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a:ln w="3175">
                  <a:noFill/>
                </a:ln>
                <a:solidFill>
                  <a:prstClr val="white"/>
                </a:solidFill>
                <a:effectLst/>
                <a:uLnTx/>
                <a:uFillTx/>
                <a:latin typeface="Segoe UI Semibold"/>
                <a:ea typeface="+mn-ea"/>
                <a:cs typeface="Segoe UI" pitchFamily="34" charset="0"/>
              </a:rPr>
              <a:t>Teams Town hall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27" name="Straight Arrow Connector 26">
            <a:extLst>
              <a:ext uri="{FF2B5EF4-FFF2-40B4-BE49-F238E27FC236}">
                <a16:creationId xmlns:a16="http://schemas.microsoft.com/office/drawing/2014/main" id="{0D4D2EB8-B94F-5271-8AAC-329D8D42C424}"/>
              </a:ext>
              <a:ext uri="{C183D7F6-B498-43B3-948B-1728B52AA6E4}">
                <adec:decorative xmlns:adec="http://schemas.microsoft.com/office/drawing/2017/decorative" val="1"/>
              </a:ext>
            </a:extLst>
          </p:cNvPr>
          <p:cNvCxnSpPr>
            <a:cxnSpLocks/>
          </p:cNvCxnSpPr>
          <p:nvPr/>
        </p:nvCxnSpPr>
        <p:spPr>
          <a:xfrm flipH="1" flipV="1">
            <a:off x="3125529" y="3467111"/>
            <a:ext cx="413828" cy="863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descr="Online meeting outline">
            <a:extLst>
              <a:ext uri="{FF2B5EF4-FFF2-40B4-BE49-F238E27FC236}">
                <a16:creationId xmlns:a16="http://schemas.microsoft.com/office/drawing/2014/main" id="{C8442B74-D1CB-DE11-4543-9A914F6F2E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1678" y="1831331"/>
            <a:ext cx="520129" cy="520129"/>
          </a:xfrm>
          <a:prstGeom prst="rect">
            <a:avLst/>
          </a:prstGeom>
        </p:spPr>
      </p:pic>
      <p:sp>
        <p:nvSpPr>
          <p:cNvPr id="39" name="TextBox 38">
            <a:extLst>
              <a:ext uri="{FF2B5EF4-FFF2-40B4-BE49-F238E27FC236}">
                <a16:creationId xmlns:a16="http://schemas.microsoft.com/office/drawing/2014/main" id="{3BE75C24-7801-96EB-6901-33FDCAD91EF4}"/>
              </a:ext>
            </a:extLst>
          </p:cNvPr>
          <p:cNvSpPr txBox="1"/>
          <p:nvPr/>
        </p:nvSpPr>
        <p:spPr>
          <a:xfrm>
            <a:off x="9663100" y="1550372"/>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40" name="Graphic 39" descr="Online meeting outline">
            <a:extLst>
              <a:ext uri="{FF2B5EF4-FFF2-40B4-BE49-F238E27FC236}">
                <a16:creationId xmlns:a16="http://schemas.microsoft.com/office/drawing/2014/main" id="{5EFCABD2-35C7-8834-5CF9-BDCC7B8C76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11645" y="1834646"/>
            <a:ext cx="520129" cy="520129"/>
          </a:xfrm>
          <a:prstGeom prst="rect">
            <a:avLst/>
          </a:prstGeom>
        </p:spPr>
      </p:pic>
      <p:pic>
        <p:nvPicPr>
          <p:cNvPr id="41" name="Graphic 40" descr="Online meeting outline">
            <a:extLst>
              <a:ext uri="{FF2B5EF4-FFF2-40B4-BE49-F238E27FC236}">
                <a16:creationId xmlns:a16="http://schemas.microsoft.com/office/drawing/2014/main" id="{9FBCF651-BDD6-B4F1-9E07-467228C45D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61612" y="1831331"/>
            <a:ext cx="520129" cy="520129"/>
          </a:xfrm>
          <a:prstGeom prst="rect">
            <a:avLst/>
          </a:prstGeom>
        </p:spPr>
      </p:pic>
      <p:cxnSp>
        <p:nvCxnSpPr>
          <p:cNvPr id="45" name="Straight Arrow Connector 44">
            <a:extLst>
              <a:ext uri="{FF2B5EF4-FFF2-40B4-BE49-F238E27FC236}">
                <a16:creationId xmlns:a16="http://schemas.microsoft.com/office/drawing/2014/main" id="{8444B33E-EBF3-3BD9-8BB9-7E2B91333AF6}"/>
              </a:ext>
              <a:ext uri="{C183D7F6-B498-43B3-948B-1728B52AA6E4}">
                <adec:decorative xmlns:adec="http://schemas.microsoft.com/office/drawing/2017/decorative" val="1"/>
              </a:ext>
            </a:extLst>
          </p:cNvPr>
          <p:cNvCxnSpPr>
            <a:cxnSpLocks/>
          </p:cNvCxnSpPr>
          <p:nvPr/>
        </p:nvCxnSpPr>
        <p:spPr>
          <a:xfrm flipV="1">
            <a:off x="10974285" y="2399931"/>
            <a:ext cx="0" cy="395774"/>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Online meeting outline">
            <a:extLst>
              <a:ext uri="{FF2B5EF4-FFF2-40B4-BE49-F238E27FC236}">
                <a16:creationId xmlns:a16="http://schemas.microsoft.com/office/drawing/2014/main" id="{C8E25FFE-4091-1388-CD82-A730563B29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3729" y="1162639"/>
            <a:ext cx="1206103" cy="1206103"/>
          </a:xfrm>
          <a:prstGeom prst="rect">
            <a:avLst/>
          </a:prstGeom>
        </p:spPr>
      </p:pic>
      <p:sp>
        <p:nvSpPr>
          <p:cNvPr id="29" name="TextBox 28">
            <a:extLst>
              <a:ext uri="{FF2B5EF4-FFF2-40B4-BE49-F238E27FC236}">
                <a16:creationId xmlns:a16="http://schemas.microsoft.com/office/drawing/2014/main" id="{9C21820E-7EC6-91E6-3FAD-ED5026C10DD1}"/>
              </a:ext>
            </a:extLst>
          </p:cNvPr>
          <p:cNvSpPr txBox="1"/>
          <p:nvPr/>
        </p:nvSpPr>
        <p:spPr>
          <a:xfrm>
            <a:off x="77508" y="1014761"/>
            <a:ext cx="2475779" cy="4231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50">
                <a:ln w="3175">
                  <a:noFill/>
                </a:ln>
                <a:solidFill>
                  <a:prstClr val="white"/>
                </a:solidFill>
                <a:latin typeface="Segoe UI Light" panose="020B0502040204020203" pitchFamily="34" charset="0"/>
                <a:cs typeface="Segoe UI Light" panose="020B0502040204020203" pitchFamily="34" charset="0"/>
              </a:rPr>
              <a:t>Confidence Monitor</a:t>
            </a:r>
            <a:endParaRPr kumimoji="0" lang="en-US" sz="1100" b="0"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31" name="Straight Arrow Connector 30">
            <a:extLst>
              <a:ext uri="{FF2B5EF4-FFF2-40B4-BE49-F238E27FC236}">
                <a16:creationId xmlns:a16="http://schemas.microsoft.com/office/drawing/2014/main" id="{27357C64-6ED4-F3B2-98E6-82F34CDABBD6}"/>
              </a:ext>
              <a:ext uri="{C183D7F6-B498-43B3-948B-1728B52AA6E4}">
                <adec:decorative xmlns:adec="http://schemas.microsoft.com/office/drawing/2017/decorative" val="1"/>
              </a:ext>
            </a:extLst>
          </p:cNvPr>
          <p:cNvCxnSpPr>
            <a:cxnSpLocks/>
          </p:cNvCxnSpPr>
          <p:nvPr/>
        </p:nvCxnSpPr>
        <p:spPr>
          <a:xfrm flipH="1" flipV="1">
            <a:off x="1387756" y="2294027"/>
            <a:ext cx="3228877" cy="43924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90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3FDCB-D4F1-740A-9146-51AA3C111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9C8369-7EF2-ED9C-ECD2-C11C0C20967B}"/>
              </a:ext>
            </a:extLst>
          </p:cNvPr>
          <p:cNvSpPr>
            <a:spLocks noGrp="1"/>
          </p:cNvSpPr>
          <p:nvPr>
            <p:ph type="title"/>
          </p:nvPr>
        </p:nvSpPr>
        <p:spPr>
          <a:xfrm>
            <a:off x="278296" y="1441515"/>
            <a:ext cx="2597048" cy="2862322"/>
          </a:xfrm>
          <a:prstGeom prst="rect">
            <a:avLst/>
          </a:prstGeom>
        </p:spPr>
        <p:txBody>
          <a:bodyPr/>
          <a:lstStyle/>
          <a:p>
            <a:r>
              <a:rPr lang="en-US"/>
              <a:t>Fully Customized </a:t>
            </a:r>
            <a:br>
              <a:rPr lang="en-US"/>
            </a:br>
            <a:r>
              <a:rPr lang="en-US"/>
              <a:t>Hybrid Event Production</a:t>
            </a:r>
          </a:p>
        </p:txBody>
      </p:sp>
      <p:pic>
        <p:nvPicPr>
          <p:cNvPr id="5" name="Picture 4">
            <a:extLst>
              <a:ext uri="{FF2B5EF4-FFF2-40B4-BE49-F238E27FC236}">
                <a16:creationId xmlns:a16="http://schemas.microsoft.com/office/drawing/2014/main" id="{1E52424B-B76C-EA1C-4DC7-CAF877F77DE7}"/>
              </a:ext>
            </a:extLst>
          </p:cNvPr>
          <p:cNvPicPr>
            <a:picLocks noChangeAspect="1"/>
          </p:cNvPicPr>
          <p:nvPr/>
        </p:nvPicPr>
        <p:blipFill>
          <a:blip r:embed="rId2"/>
          <a:stretch>
            <a:fillRect/>
          </a:stretch>
        </p:blipFill>
        <p:spPr>
          <a:xfrm>
            <a:off x="3048000" y="498686"/>
            <a:ext cx="8790940" cy="5860627"/>
          </a:xfrm>
          <a:prstGeom prst="rect">
            <a:avLst/>
          </a:prstGeom>
        </p:spPr>
      </p:pic>
      <p:pic>
        <p:nvPicPr>
          <p:cNvPr id="2" name="Picture 1">
            <a:extLst>
              <a:ext uri="{FF2B5EF4-FFF2-40B4-BE49-F238E27FC236}">
                <a16:creationId xmlns:a16="http://schemas.microsoft.com/office/drawing/2014/main" id="{8D6015B1-C99D-F6C7-5135-AC34470EEBD1}"/>
              </a:ext>
            </a:extLst>
          </p:cNvPr>
          <p:cNvPicPr>
            <a:picLocks noChangeAspect="1"/>
          </p:cNvPicPr>
          <p:nvPr/>
        </p:nvPicPr>
        <p:blipFill>
          <a:blip r:embed="rId3"/>
          <a:stretch>
            <a:fillRect/>
          </a:stretch>
        </p:blipFill>
        <p:spPr>
          <a:xfrm>
            <a:off x="3200400" y="574675"/>
            <a:ext cx="8562975" cy="5708650"/>
          </a:xfrm>
          <a:prstGeom prst="rect">
            <a:avLst/>
          </a:prstGeom>
        </p:spPr>
      </p:pic>
    </p:spTree>
    <p:extLst>
      <p:ext uri="{BB962C8B-B14F-4D97-AF65-F5344CB8AC3E}">
        <p14:creationId xmlns:p14="http://schemas.microsoft.com/office/powerpoint/2010/main" val="28460932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9A2C-8026-4D4D-8954-A85D9181C7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3A1E7A-1B51-4D7D-C6FF-CD2A2FC0A82C}"/>
              </a:ext>
            </a:extLst>
          </p:cNvPr>
          <p:cNvSpPr>
            <a:spLocks noGrp="1"/>
          </p:cNvSpPr>
          <p:nvPr>
            <p:ph type="title"/>
          </p:nvPr>
        </p:nvSpPr>
        <p:spPr>
          <a:xfrm>
            <a:off x="278296" y="1441515"/>
            <a:ext cx="2597048" cy="3416320"/>
          </a:xfrm>
          <a:prstGeom prst="rect">
            <a:avLst/>
          </a:prstGeom>
        </p:spPr>
        <p:txBody>
          <a:bodyPr/>
          <a:lstStyle/>
          <a:p>
            <a:r>
              <a:rPr lang="en-US"/>
              <a:t>Hybrid Event Watch Parties with Microsoft Teams Rooms</a:t>
            </a:r>
          </a:p>
        </p:txBody>
      </p:sp>
      <p:pic>
        <p:nvPicPr>
          <p:cNvPr id="4" name="Picture 3">
            <a:extLst>
              <a:ext uri="{FF2B5EF4-FFF2-40B4-BE49-F238E27FC236}">
                <a16:creationId xmlns:a16="http://schemas.microsoft.com/office/drawing/2014/main" id="{3CAD33B5-3F0F-DED2-8B04-2104570786B4}"/>
              </a:ext>
            </a:extLst>
          </p:cNvPr>
          <p:cNvPicPr>
            <a:picLocks noChangeAspect="1"/>
          </p:cNvPicPr>
          <p:nvPr/>
        </p:nvPicPr>
        <p:blipFill>
          <a:blip r:embed="rId2"/>
          <a:stretch>
            <a:fillRect/>
          </a:stretch>
        </p:blipFill>
        <p:spPr>
          <a:xfrm>
            <a:off x="3200399" y="574675"/>
            <a:ext cx="8562975" cy="5708650"/>
          </a:xfrm>
          <a:prstGeom prst="rect">
            <a:avLst/>
          </a:prstGeom>
        </p:spPr>
      </p:pic>
    </p:spTree>
    <p:extLst>
      <p:ext uri="{BB962C8B-B14F-4D97-AF65-F5344CB8AC3E}">
        <p14:creationId xmlns:p14="http://schemas.microsoft.com/office/powerpoint/2010/main" val="12203300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F401-9E09-93A8-146E-0E9E24B66B3F}"/>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84DF7CDA-EEE2-64CE-C174-57AE95DF1A6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sp>
        <p:nvSpPr>
          <p:cNvPr id="18" name="TextBox 17">
            <a:extLst>
              <a:ext uri="{FF2B5EF4-FFF2-40B4-BE49-F238E27FC236}">
                <a16:creationId xmlns:a16="http://schemas.microsoft.com/office/drawing/2014/main" id="{B77F55C8-0FEA-F4B3-9F8A-E8B3EB13E177}"/>
              </a:ext>
            </a:extLst>
          </p:cNvPr>
          <p:cNvSpPr txBox="1"/>
          <p:nvPr/>
        </p:nvSpPr>
        <p:spPr>
          <a:xfrm>
            <a:off x="2096951" y="397129"/>
            <a:ext cx="8836092"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Rooms – Watch Party Scenario #1</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5055F01B-6DA1-332D-96F7-2DF6ACCFCE7B}"/>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descr="Icon">
            <a:extLst>
              <a:ext uri="{FF2B5EF4-FFF2-40B4-BE49-F238E27FC236}">
                <a16:creationId xmlns:a16="http://schemas.microsoft.com/office/drawing/2014/main" id="{FD28653F-AE2D-D569-C407-478BD0663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35" name="TextBox 34">
            <a:extLst>
              <a:ext uri="{FF2B5EF4-FFF2-40B4-BE49-F238E27FC236}">
                <a16:creationId xmlns:a16="http://schemas.microsoft.com/office/drawing/2014/main" id="{C8A9F99E-8870-BEB9-54D4-97DF632E16F8}"/>
              </a:ext>
            </a:extLst>
          </p:cNvPr>
          <p:cNvSpPr txBox="1"/>
          <p:nvPr/>
        </p:nvSpPr>
        <p:spPr>
          <a:xfrm>
            <a:off x="540522" y="2514890"/>
            <a:ext cx="2254757" cy="830997"/>
          </a:xfrm>
          <a:prstGeom prst="rect">
            <a:avLst/>
          </a:prstGeom>
          <a:noFill/>
          <a:ln>
            <a:noFill/>
          </a:ln>
        </p:spPr>
        <p:txBody>
          <a:bodyPr wrap="square" lIns="91440" tIns="45720" rIns="91440" bIns="45720" rtlCol="0" anchor="t">
            <a:spAutoFit/>
          </a:bodyPr>
          <a:lstStyle/>
          <a:p>
            <a:r>
              <a:rPr lang="en-US" sz="1600" b="1">
                <a:solidFill>
                  <a:schemeClr val="bg1"/>
                </a:solidFill>
              </a:rPr>
              <a:t>Teams Meeting</a:t>
            </a:r>
          </a:p>
          <a:p>
            <a:pPr marL="171450" indent="-171450">
              <a:buFontTx/>
              <a:buChar char="-"/>
            </a:pPr>
            <a:r>
              <a:rPr lang="en-US" sz="1600">
                <a:solidFill>
                  <a:schemeClr val="bg1"/>
                </a:solidFill>
              </a:rPr>
              <a:t>Presenters Join</a:t>
            </a:r>
          </a:p>
          <a:p>
            <a:pPr marL="171450" indent="-171450">
              <a:buFontTx/>
              <a:buChar char="-"/>
            </a:pPr>
            <a:r>
              <a:rPr lang="en-US" sz="1600">
                <a:solidFill>
                  <a:schemeClr val="bg1"/>
                </a:solidFill>
              </a:rPr>
              <a:t>Production Team Joins</a:t>
            </a:r>
          </a:p>
        </p:txBody>
      </p:sp>
      <p:sp>
        <p:nvSpPr>
          <p:cNvPr id="36" name="Rectangle 35">
            <a:extLst>
              <a:ext uri="{FF2B5EF4-FFF2-40B4-BE49-F238E27FC236}">
                <a16:creationId xmlns:a16="http://schemas.microsoft.com/office/drawing/2014/main" id="{16A606B7-1413-D6E2-B4C7-683282CC9C38}"/>
              </a:ext>
              <a:ext uri="{C183D7F6-B498-43B3-948B-1728B52AA6E4}">
                <adec:decorative xmlns:adec="http://schemas.microsoft.com/office/drawing/2017/decorative" val="1"/>
              </a:ext>
            </a:extLst>
          </p:cNvPr>
          <p:cNvSpPr/>
          <p:nvPr/>
        </p:nvSpPr>
        <p:spPr>
          <a:xfrm>
            <a:off x="417668" y="1974578"/>
            <a:ext cx="2554131" cy="1911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8" name="TextBox 37">
            <a:extLst>
              <a:ext uri="{FF2B5EF4-FFF2-40B4-BE49-F238E27FC236}">
                <a16:creationId xmlns:a16="http://schemas.microsoft.com/office/drawing/2014/main" id="{00F3F975-42D8-E1E4-B60B-DA3180340596}"/>
              </a:ext>
            </a:extLst>
          </p:cNvPr>
          <p:cNvSpPr txBox="1"/>
          <p:nvPr/>
        </p:nvSpPr>
        <p:spPr>
          <a:xfrm>
            <a:off x="408884" y="2030491"/>
            <a:ext cx="2546585" cy="369332"/>
          </a:xfrm>
          <a:prstGeom prst="rect">
            <a:avLst/>
          </a:prstGeom>
          <a:noFill/>
          <a:ln>
            <a:noFill/>
          </a:ln>
        </p:spPr>
        <p:txBody>
          <a:bodyPr wrap="square" rtlCol="0">
            <a:spAutoFit/>
          </a:bodyPr>
          <a:lstStyle/>
          <a:p>
            <a:pPr algn="ctr"/>
            <a:r>
              <a:rPr lang="en-US">
                <a:solidFill>
                  <a:schemeClr val="bg1"/>
                </a:solidFill>
              </a:rPr>
              <a:t>Presenter Meeting</a:t>
            </a:r>
          </a:p>
        </p:txBody>
      </p:sp>
      <p:pic>
        <p:nvPicPr>
          <p:cNvPr id="46" name="This is a Microsoft Teams application graphic logo." descr="This is a Microsoft Teams application graphic logo.">
            <a:extLst>
              <a:ext uri="{FF2B5EF4-FFF2-40B4-BE49-F238E27FC236}">
                <a16:creationId xmlns:a16="http://schemas.microsoft.com/office/drawing/2014/main" id="{DC4B42AD-412D-3AA5-3893-C41DA86FE3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310151" y="2420994"/>
            <a:ext cx="517961" cy="4813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E715E8C6-81E8-3405-61B5-7B5AD62E4A35}"/>
              </a:ext>
              <a:ext uri="{C183D7F6-B498-43B3-948B-1728B52AA6E4}">
                <adec:decorative xmlns:adec="http://schemas.microsoft.com/office/drawing/2017/decorative" val="1"/>
              </a:ext>
            </a:extLst>
          </p:cNvPr>
          <p:cNvSpPr/>
          <p:nvPr/>
        </p:nvSpPr>
        <p:spPr>
          <a:xfrm>
            <a:off x="4135630" y="1974578"/>
            <a:ext cx="2554131" cy="1911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8" name="TextBox 47">
            <a:extLst>
              <a:ext uri="{FF2B5EF4-FFF2-40B4-BE49-F238E27FC236}">
                <a16:creationId xmlns:a16="http://schemas.microsoft.com/office/drawing/2014/main" id="{24079729-D949-C522-4069-EDDDBD324843}"/>
              </a:ext>
            </a:extLst>
          </p:cNvPr>
          <p:cNvSpPr txBox="1"/>
          <p:nvPr/>
        </p:nvSpPr>
        <p:spPr>
          <a:xfrm>
            <a:off x="4258660" y="2011957"/>
            <a:ext cx="2309092" cy="369332"/>
          </a:xfrm>
          <a:prstGeom prst="rect">
            <a:avLst/>
          </a:prstGeom>
          <a:noFill/>
          <a:ln>
            <a:noFill/>
          </a:ln>
        </p:spPr>
        <p:txBody>
          <a:bodyPr wrap="square" rtlCol="0">
            <a:spAutoFit/>
          </a:bodyPr>
          <a:lstStyle/>
          <a:p>
            <a:pPr algn="ctr"/>
            <a:r>
              <a:rPr lang="en-US">
                <a:solidFill>
                  <a:schemeClr val="bg1"/>
                </a:solidFill>
              </a:rPr>
              <a:t>Production PC </a:t>
            </a:r>
          </a:p>
        </p:txBody>
      </p:sp>
      <p:sp>
        <p:nvSpPr>
          <p:cNvPr id="52" name="TextBox 51">
            <a:extLst>
              <a:ext uri="{FF2B5EF4-FFF2-40B4-BE49-F238E27FC236}">
                <a16:creationId xmlns:a16="http://schemas.microsoft.com/office/drawing/2014/main" id="{5298CAED-F720-5F36-0B14-1A9AFE39B42D}"/>
              </a:ext>
            </a:extLst>
          </p:cNvPr>
          <p:cNvSpPr txBox="1"/>
          <p:nvPr/>
        </p:nvSpPr>
        <p:spPr>
          <a:xfrm>
            <a:off x="2367896" y="3195098"/>
            <a:ext cx="2309092" cy="461665"/>
          </a:xfrm>
          <a:prstGeom prst="rect">
            <a:avLst/>
          </a:prstGeom>
          <a:noFill/>
          <a:ln>
            <a:noFill/>
          </a:ln>
        </p:spPr>
        <p:txBody>
          <a:bodyPr wrap="square" rtlCol="0">
            <a:spAutoFit/>
          </a:bodyPr>
          <a:lstStyle/>
          <a:p>
            <a:pPr algn="ctr"/>
            <a:r>
              <a:rPr lang="en-US" sz="1200">
                <a:solidFill>
                  <a:schemeClr val="bg1"/>
                </a:solidFill>
              </a:rPr>
              <a:t>Program </a:t>
            </a:r>
          </a:p>
          <a:p>
            <a:pPr algn="ctr"/>
            <a:r>
              <a:rPr lang="en-US" sz="1200">
                <a:solidFill>
                  <a:schemeClr val="bg1"/>
                </a:solidFill>
              </a:rPr>
              <a:t>Monitor</a:t>
            </a:r>
          </a:p>
        </p:txBody>
      </p:sp>
      <p:sp>
        <p:nvSpPr>
          <p:cNvPr id="53" name="TextBox 52">
            <a:extLst>
              <a:ext uri="{FF2B5EF4-FFF2-40B4-BE49-F238E27FC236}">
                <a16:creationId xmlns:a16="http://schemas.microsoft.com/office/drawing/2014/main" id="{5AA05E5B-9872-5BC3-A1B1-D43DDFB3BB55}"/>
              </a:ext>
            </a:extLst>
          </p:cNvPr>
          <p:cNvSpPr txBox="1"/>
          <p:nvPr/>
        </p:nvSpPr>
        <p:spPr>
          <a:xfrm>
            <a:off x="2367896" y="2456819"/>
            <a:ext cx="2309092" cy="461665"/>
          </a:xfrm>
          <a:prstGeom prst="rect">
            <a:avLst/>
          </a:prstGeom>
          <a:noFill/>
          <a:ln>
            <a:noFill/>
          </a:ln>
        </p:spPr>
        <p:txBody>
          <a:bodyPr wrap="square" rtlCol="0">
            <a:spAutoFit/>
          </a:bodyPr>
          <a:lstStyle/>
          <a:p>
            <a:pPr algn="ctr"/>
            <a:r>
              <a:rPr lang="en-US" sz="1200">
                <a:solidFill>
                  <a:schemeClr val="bg1"/>
                </a:solidFill>
              </a:rPr>
              <a:t>NDI Audio </a:t>
            </a:r>
          </a:p>
          <a:p>
            <a:pPr algn="ctr"/>
            <a:r>
              <a:rPr lang="en-US" sz="1200">
                <a:solidFill>
                  <a:schemeClr val="bg1"/>
                </a:solidFill>
              </a:rPr>
              <a:t>&amp; Video</a:t>
            </a:r>
          </a:p>
        </p:txBody>
      </p:sp>
      <p:sp>
        <p:nvSpPr>
          <p:cNvPr id="55" name="Rectangle 54">
            <a:extLst>
              <a:ext uri="{FF2B5EF4-FFF2-40B4-BE49-F238E27FC236}">
                <a16:creationId xmlns:a16="http://schemas.microsoft.com/office/drawing/2014/main" id="{19AED1A7-29BC-5DE6-FF73-877930AEC0DE}"/>
              </a:ext>
              <a:ext uri="{C183D7F6-B498-43B3-948B-1728B52AA6E4}">
                <adec:decorative xmlns:adec="http://schemas.microsoft.com/office/drawing/2017/decorative" val="1"/>
              </a:ext>
            </a:extLst>
          </p:cNvPr>
          <p:cNvSpPr/>
          <p:nvPr/>
        </p:nvSpPr>
        <p:spPr>
          <a:xfrm>
            <a:off x="8223199" y="1147411"/>
            <a:ext cx="2554131" cy="1911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6" name="Rectangle 55">
            <a:extLst>
              <a:ext uri="{FF2B5EF4-FFF2-40B4-BE49-F238E27FC236}">
                <a16:creationId xmlns:a16="http://schemas.microsoft.com/office/drawing/2014/main" id="{0A60415E-5DEC-0DDE-F74A-4D78B9C40B4B}"/>
              </a:ext>
              <a:ext uri="{C183D7F6-B498-43B3-948B-1728B52AA6E4}">
                <adec:decorative xmlns:adec="http://schemas.microsoft.com/office/drawing/2017/decorative" val="1"/>
              </a:ext>
            </a:extLst>
          </p:cNvPr>
          <p:cNvSpPr/>
          <p:nvPr/>
        </p:nvSpPr>
        <p:spPr>
          <a:xfrm>
            <a:off x="8218682" y="3798968"/>
            <a:ext cx="2554131" cy="1911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59" name="TextBox 58">
            <a:extLst>
              <a:ext uri="{FF2B5EF4-FFF2-40B4-BE49-F238E27FC236}">
                <a16:creationId xmlns:a16="http://schemas.microsoft.com/office/drawing/2014/main" id="{5B70196E-D64E-89A3-65CD-8E7F764A63E2}"/>
              </a:ext>
            </a:extLst>
          </p:cNvPr>
          <p:cNvSpPr txBox="1"/>
          <p:nvPr/>
        </p:nvSpPr>
        <p:spPr>
          <a:xfrm>
            <a:off x="8333641" y="3849945"/>
            <a:ext cx="2309092" cy="646331"/>
          </a:xfrm>
          <a:prstGeom prst="rect">
            <a:avLst/>
          </a:prstGeom>
          <a:noFill/>
          <a:ln>
            <a:noFill/>
          </a:ln>
        </p:spPr>
        <p:txBody>
          <a:bodyPr wrap="square" rtlCol="0">
            <a:spAutoFit/>
          </a:bodyPr>
          <a:lstStyle/>
          <a:p>
            <a:pPr algn="ctr"/>
            <a:r>
              <a:rPr lang="en-US">
                <a:solidFill>
                  <a:schemeClr val="bg1"/>
                </a:solidFill>
              </a:rPr>
              <a:t>Microsoft Teams Room</a:t>
            </a:r>
          </a:p>
          <a:p>
            <a:pPr algn="ctr"/>
            <a:r>
              <a:rPr lang="en-US">
                <a:solidFill>
                  <a:schemeClr val="bg1"/>
                </a:solidFill>
              </a:rPr>
              <a:t>Watch Party Broadcast</a:t>
            </a:r>
          </a:p>
        </p:txBody>
      </p:sp>
      <p:pic>
        <p:nvPicPr>
          <p:cNvPr id="69" name="This is a Microsoft Teams application graphic logo." descr="This is a Microsoft Teams application graphic logo.">
            <a:extLst>
              <a:ext uri="{FF2B5EF4-FFF2-40B4-BE49-F238E27FC236}">
                <a16:creationId xmlns:a16="http://schemas.microsoft.com/office/drawing/2014/main" id="{A48DCE6F-83CC-6A21-15A3-D828423F62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137644" y="1525964"/>
            <a:ext cx="517961" cy="48134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4" name="This is a Microsoft Teams application graphic logo." descr="This is a Microsoft Teams application graphic logo.">
            <a:extLst>
              <a:ext uri="{FF2B5EF4-FFF2-40B4-BE49-F238E27FC236}">
                <a16:creationId xmlns:a16="http://schemas.microsoft.com/office/drawing/2014/main" id="{924FCA07-1D5B-4192-0252-0D936A1B96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196266" y="5190617"/>
            <a:ext cx="517961" cy="4813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516B65B4-2A11-7E87-3ACE-ADDABBFAC90D}"/>
              </a:ext>
            </a:extLst>
          </p:cNvPr>
          <p:cNvSpPr txBox="1"/>
          <p:nvPr/>
        </p:nvSpPr>
        <p:spPr>
          <a:xfrm>
            <a:off x="8277266" y="1137502"/>
            <a:ext cx="2436961" cy="369332"/>
          </a:xfrm>
          <a:prstGeom prst="rect">
            <a:avLst/>
          </a:prstGeom>
          <a:noFill/>
          <a:ln>
            <a:noFill/>
          </a:ln>
        </p:spPr>
        <p:txBody>
          <a:bodyPr wrap="square" rtlCol="0">
            <a:spAutoFit/>
          </a:bodyPr>
          <a:lstStyle/>
          <a:p>
            <a:pPr algn="ctr"/>
            <a:r>
              <a:rPr lang="en-US">
                <a:solidFill>
                  <a:schemeClr val="bg1"/>
                </a:solidFill>
              </a:rPr>
              <a:t>Primary Broadcast</a:t>
            </a:r>
          </a:p>
        </p:txBody>
      </p:sp>
      <p:sp>
        <p:nvSpPr>
          <p:cNvPr id="77" name="TextBox 76">
            <a:extLst>
              <a:ext uri="{FF2B5EF4-FFF2-40B4-BE49-F238E27FC236}">
                <a16:creationId xmlns:a16="http://schemas.microsoft.com/office/drawing/2014/main" id="{248C1A3F-FD4D-79C2-D07D-BB4488CE36C1}"/>
              </a:ext>
            </a:extLst>
          </p:cNvPr>
          <p:cNvSpPr txBox="1"/>
          <p:nvPr/>
        </p:nvSpPr>
        <p:spPr>
          <a:xfrm>
            <a:off x="8368367" y="1729691"/>
            <a:ext cx="2254757" cy="830997"/>
          </a:xfrm>
          <a:prstGeom prst="rect">
            <a:avLst/>
          </a:prstGeom>
          <a:noFill/>
          <a:ln>
            <a:noFill/>
          </a:ln>
        </p:spPr>
        <p:txBody>
          <a:bodyPr wrap="square" lIns="91440" tIns="45720" rIns="91440" bIns="45720" rtlCol="0" anchor="t">
            <a:spAutoFit/>
          </a:bodyPr>
          <a:lstStyle/>
          <a:p>
            <a:r>
              <a:rPr lang="en-US" sz="1600" b="1">
                <a:solidFill>
                  <a:schemeClr val="bg1"/>
                </a:solidFill>
              </a:rPr>
              <a:t>Teams Town hall</a:t>
            </a:r>
          </a:p>
          <a:p>
            <a:pPr marL="171450" indent="-171450">
              <a:buFontTx/>
              <a:buChar char="-"/>
            </a:pPr>
            <a:r>
              <a:rPr lang="en-US" sz="1600">
                <a:solidFill>
                  <a:schemeClr val="bg1"/>
                </a:solidFill>
              </a:rPr>
              <a:t>Production Team Joins</a:t>
            </a:r>
          </a:p>
          <a:p>
            <a:pPr marL="171450" indent="-171450">
              <a:buFontTx/>
              <a:buChar char="-"/>
            </a:pPr>
            <a:r>
              <a:rPr lang="en-US" sz="1600">
                <a:solidFill>
                  <a:schemeClr val="bg1"/>
                </a:solidFill>
              </a:rPr>
              <a:t>Virtual Attendees Join</a:t>
            </a:r>
          </a:p>
        </p:txBody>
      </p:sp>
      <p:sp>
        <p:nvSpPr>
          <p:cNvPr id="78" name="TextBox 77">
            <a:extLst>
              <a:ext uri="{FF2B5EF4-FFF2-40B4-BE49-F238E27FC236}">
                <a16:creationId xmlns:a16="http://schemas.microsoft.com/office/drawing/2014/main" id="{13996B38-6B0D-1F68-49A9-CBEFC7F44971}"/>
              </a:ext>
            </a:extLst>
          </p:cNvPr>
          <p:cNvSpPr txBox="1"/>
          <p:nvPr/>
        </p:nvSpPr>
        <p:spPr>
          <a:xfrm>
            <a:off x="8459470" y="4475504"/>
            <a:ext cx="2254757" cy="830997"/>
          </a:xfrm>
          <a:prstGeom prst="rect">
            <a:avLst/>
          </a:prstGeom>
          <a:noFill/>
          <a:ln>
            <a:noFill/>
          </a:ln>
        </p:spPr>
        <p:txBody>
          <a:bodyPr wrap="square" lIns="91440" tIns="45720" rIns="91440" bIns="45720" rtlCol="0" anchor="t">
            <a:spAutoFit/>
          </a:bodyPr>
          <a:lstStyle/>
          <a:p>
            <a:r>
              <a:rPr lang="en-US" sz="1600" b="1">
                <a:solidFill>
                  <a:schemeClr val="bg1"/>
                </a:solidFill>
              </a:rPr>
              <a:t>Teams Meeting</a:t>
            </a:r>
          </a:p>
          <a:p>
            <a:pPr marL="171450" indent="-171450">
              <a:buFontTx/>
              <a:buChar char="-"/>
            </a:pPr>
            <a:r>
              <a:rPr lang="en-US" sz="1600">
                <a:solidFill>
                  <a:schemeClr val="bg1"/>
                </a:solidFill>
              </a:rPr>
              <a:t>Production Team Joins</a:t>
            </a:r>
          </a:p>
          <a:p>
            <a:pPr marL="171450" indent="-171450">
              <a:buFontTx/>
              <a:buChar char="-"/>
            </a:pPr>
            <a:r>
              <a:rPr lang="en-US" sz="1600">
                <a:solidFill>
                  <a:schemeClr val="bg1"/>
                </a:solidFill>
              </a:rPr>
              <a:t>MTR devices Join</a:t>
            </a:r>
          </a:p>
        </p:txBody>
      </p:sp>
      <p:pic>
        <p:nvPicPr>
          <p:cNvPr id="79" name="Picture 78">
            <a:extLst>
              <a:ext uri="{FF2B5EF4-FFF2-40B4-BE49-F238E27FC236}">
                <a16:creationId xmlns:a16="http://schemas.microsoft.com/office/drawing/2014/main" id="{C2656600-6F64-6F8C-F251-1FC55767B56B}"/>
              </a:ext>
            </a:extLst>
          </p:cNvPr>
          <p:cNvPicPr>
            <a:picLocks noChangeAspect="1"/>
          </p:cNvPicPr>
          <p:nvPr/>
        </p:nvPicPr>
        <p:blipFill>
          <a:blip r:embed="rId6"/>
          <a:stretch>
            <a:fillRect/>
          </a:stretch>
        </p:blipFill>
        <p:spPr>
          <a:xfrm>
            <a:off x="4597525" y="2359472"/>
            <a:ext cx="1694316" cy="1366641"/>
          </a:xfrm>
          <a:prstGeom prst="rect">
            <a:avLst/>
          </a:prstGeom>
          <a:ln>
            <a:noFill/>
          </a:ln>
        </p:spPr>
      </p:pic>
      <p:pic>
        <p:nvPicPr>
          <p:cNvPr id="80" name="Picture 79">
            <a:extLst>
              <a:ext uri="{FF2B5EF4-FFF2-40B4-BE49-F238E27FC236}">
                <a16:creationId xmlns:a16="http://schemas.microsoft.com/office/drawing/2014/main" id="{69DB939F-8E81-30B1-7F32-CAE2D04076F2}"/>
              </a:ext>
            </a:extLst>
          </p:cNvPr>
          <p:cNvPicPr>
            <a:picLocks noChangeAspect="1"/>
          </p:cNvPicPr>
          <p:nvPr/>
        </p:nvPicPr>
        <p:blipFill>
          <a:blip r:embed="rId7"/>
          <a:stretch>
            <a:fillRect/>
          </a:stretch>
        </p:blipFill>
        <p:spPr>
          <a:xfrm>
            <a:off x="2134029" y="3331603"/>
            <a:ext cx="776377" cy="473220"/>
          </a:xfrm>
          <a:prstGeom prst="rect">
            <a:avLst/>
          </a:prstGeom>
          <a:ln>
            <a:solidFill>
              <a:schemeClr val="bg1"/>
            </a:solidFill>
          </a:ln>
        </p:spPr>
      </p:pic>
      <p:cxnSp>
        <p:nvCxnSpPr>
          <p:cNvPr id="81" name="Straight Arrow Connector 80">
            <a:extLst>
              <a:ext uri="{FF2B5EF4-FFF2-40B4-BE49-F238E27FC236}">
                <a16:creationId xmlns:a16="http://schemas.microsoft.com/office/drawing/2014/main" id="{8664EEC7-14AC-FAD8-FE81-4CB438783507}"/>
              </a:ext>
              <a:ext uri="{C183D7F6-B498-43B3-948B-1728B52AA6E4}">
                <adec:decorative xmlns:adec="http://schemas.microsoft.com/office/drawing/2017/decorative" val="1"/>
              </a:ext>
            </a:extLst>
          </p:cNvPr>
          <p:cNvCxnSpPr>
            <a:cxnSpLocks/>
          </p:cNvCxnSpPr>
          <p:nvPr/>
        </p:nvCxnSpPr>
        <p:spPr>
          <a:xfrm>
            <a:off x="3164000" y="2357961"/>
            <a:ext cx="71688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F6D5ABE-C3D8-6E1C-3EAE-98D6FB38B7FA}"/>
              </a:ext>
              <a:ext uri="{C183D7F6-B498-43B3-948B-1728B52AA6E4}">
                <adec:decorative xmlns:adec="http://schemas.microsoft.com/office/drawing/2017/decorative" val="1"/>
              </a:ext>
            </a:extLst>
          </p:cNvPr>
          <p:cNvCxnSpPr>
            <a:cxnSpLocks/>
          </p:cNvCxnSpPr>
          <p:nvPr/>
        </p:nvCxnSpPr>
        <p:spPr>
          <a:xfrm>
            <a:off x="6753736" y="3031101"/>
            <a:ext cx="1400794" cy="166291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3CE5BF5-AC2F-593C-E15C-F2F359E40FB9}"/>
              </a:ext>
              <a:ext uri="{C183D7F6-B498-43B3-948B-1728B52AA6E4}">
                <adec:decorative xmlns:adec="http://schemas.microsoft.com/office/drawing/2017/decorative" val="1"/>
              </a:ext>
            </a:extLst>
          </p:cNvPr>
          <p:cNvCxnSpPr>
            <a:cxnSpLocks/>
          </p:cNvCxnSpPr>
          <p:nvPr/>
        </p:nvCxnSpPr>
        <p:spPr>
          <a:xfrm flipH="1">
            <a:off x="3164000" y="3171885"/>
            <a:ext cx="716883"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6AA11C4-ACFC-FDE9-6B02-BA632CB767F5}"/>
              </a:ext>
              <a:ext uri="{C183D7F6-B498-43B3-948B-1728B52AA6E4}">
                <adec:decorative xmlns:adec="http://schemas.microsoft.com/office/drawing/2017/decorative" val="1"/>
              </a:ext>
            </a:extLst>
          </p:cNvPr>
          <p:cNvCxnSpPr>
            <a:cxnSpLocks/>
          </p:cNvCxnSpPr>
          <p:nvPr/>
        </p:nvCxnSpPr>
        <p:spPr>
          <a:xfrm flipV="1">
            <a:off x="6753736" y="2080368"/>
            <a:ext cx="1400794" cy="9166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2D002813-5DBA-7360-731B-E48AF2D568D1}"/>
              </a:ext>
            </a:extLst>
          </p:cNvPr>
          <p:cNvGrpSpPr/>
          <p:nvPr/>
        </p:nvGrpSpPr>
        <p:grpSpPr>
          <a:xfrm>
            <a:off x="159246" y="4230525"/>
            <a:ext cx="1048508" cy="1048508"/>
            <a:chOff x="7214614" y="2593478"/>
            <a:chExt cx="1048508" cy="1048508"/>
          </a:xfrm>
        </p:grpSpPr>
        <p:pic>
          <p:nvPicPr>
            <p:cNvPr id="92" name="Picture 91" descr="Icon&#10;&#10;Description automatically generated">
              <a:extLst>
                <a:ext uri="{FF2B5EF4-FFF2-40B4-BE49-F238E27FC236}">
                  <a16:creationId xmlns:a16="http://schemas.microsoft.com/office/drawing/2014/main" id="{8B6EF9F0-73AA-AD01-AD39-821939B53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3" name="Graphic 92" descr="Monitor outline">
              <a:extLst>
                <a:ext uri="{FF2B5EF4-FFF2-40B4-BE49-F238E27FC236}">
                  <a16:creationId xmlns:a16="http://schemas.microsoft.com/office/drawing/2014/main" id="{0281E7B3-FE1F-237E-8F60-CDCEF618AB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grpSp>
        <p:nvGrpSpPr>
          <p:cNvPr id="94" name="Group 93">
            <a:extLst>
              <a:ext uri="{FF2B5EF4-FFF2-40B4-BE49-F238E27FC236}">
                <a16:creationId xmlns:a16="http://schemas.microsoft.com/office/drawing/2014/main" id="{F6646B1E-B854-4FFB-A2A2-32C1977BAAE9}"/>
              </a:ext>
            </a:extLst>
          </p:cNvPr>
          <p:cNvGrpSpPr/>
          <p:nvPr/>
        </p:nvGrpSpPr>
        <p:grpSpPr>
          <a:xfrm>
            <a:off x="1128099" y="4217942"/>
            <a:ext cx="1048508" cy="1048508"/>
            <a:chOff x="7214614" y="2593478"/>
            <a:chExt cx="1048508" cy="1048508"/>
          </a:xfrm>
        </p:grpSpPr>
        <p:pic>
          <p:nvPicPr>
            <p:cNvPr id="95" name="Picture 94" descr="Icon&#10;&#10;Description automatically generated">
              <a:extLst>
                <a:ext uri="{FF2B5EF4-FFF2-40B4-BE49-F238E27FC236}">
                  <a16:creationId xmlns:a16="http://schemas.microsoft.com/office/drawing/2014/main" id="{F9090ECF-6F01-F187-565B-5EC53620E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6" name="Graphic 95" descr="Monitor outline">
              <a:extLst>
                <a:ext uri="{FF2B5EF4-FFF2-40B4-BE49-F238E27FC236}">
                  <a16:creationId xmlns:a16="http://schemas.microsoft.com/office/drawing/2014/main" id="{F8E7EF07-701C-8D9E-AF03-C8F3860DCA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grpSp>
        <p:nvGrpSpPr>
          <p:cNvPr id="97" name="Group 96">
            <a:extLst>
              <a:ext uri="{FF2B5EF4-FFF2-40B4-BE49-F238E27FC236}">
                <a16:creationId xmlns:a16="http://schemas.microsoft.com/office/drawing/2014/main" id="{507A2234-2044-82E0-01AC-758FC66289C5}"/>
              </a:ext>
            </a:extLst>
          </p:cNvPr>
          <p:cNvGrpSpPr/>
          <p:nvPr/>
        </p:nvGrpSpPr>
        <p:grpSpPr>
          <a:xfrm>
            <a:off x="2096951" y="4217942"/>
            <a:ext cx="1048508" cy="1048508"/>
            <a:chOff x="7214614" y="2593478"/>
            <a:chExt cx="1048508" cy="1048508"/>
          </a:xfrm>
        </p:grpSpPr>
        <p:pic>
          <p:nvPicPr>
            <p:cNvPr id="98" name="Picture 97" descr="Icon&#10;&#10;Description automatically generated">
              <a:extLst>
                <a:ext uri="{FF2B5EF4-FFF2-40B4-BE49-F238E27FC236}">
                  <a16:creationId xmlns:a16="http://schemas.microsoft.com/office/drawing/2014/main" id="{D31E5511-AD1D-CFE8-40C2-9DD44329D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9" name="Graphic 98" descr="Monitor outline">
              <a:extLst>
                <a:ext uri="{FF2B5EF4-FFF2-40B4-BE49-F238E27FC236}">
                  <a16:creationId xmlns:a16="http://schemas.microsoft.com/office/drawing/2014/main" id="{A53479BB-1D45-3782-42C3-6FD2D8DA7B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cxnSp>
        <p:nvCxnSpPr>
          <p:cNvPr id="100" name="Straight Arrow Connector 99">
            <a:extLst>
              <a:ext uri="{FF2B5EF4-FFF2-40B4-BE49-F238E27FC236}">
                <a16:creationId xmlns:a16="http://schemas.microsoft.com/office/drawing/2014/main" id="{7F3A4CF1-4CB4-A779-5C32-539067925663}"/>
              </a:ext>
              <a:ext uri="{C183D7F6-B498-43B3-948B-1728B52AA6E4}">
                <adec:decorative xmlns:adec="http://schemas.microsoft.com/office/drawing/2017/decorative" val="1"/>
              </a:ext>
            </a:extLst>
          </p:cNvPr>
          <p:cNvCxnSpPr>
            <a:cxnSpLocks/>
          </p:cNvCxnSpPr>
          <p:nvPr/>
        </p:nvCxnSpPr>
        <p:spPr>
          <a:xfrm flipV="1">
            <a:off x="1637417" y="3960631"/>
            <a:ext cx="0" cy="3191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350D4149-214F-9E05-A79D-C4791A14D0D2}"/>
              </a:ext>
            </a:extLst>
          </p:cNvPr>
          <p:cNvSpPr txBox="1"/>
          <p:nvPr/>
        </p:nvSpPr>
        <p:spPr>
          <a:xfrm>
            <a:off x="444286" y="5235059"/>
            <a:ext cx="24757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dirty="0">
                <a:ln w="3175">
                  <a:noFill/>
                </a:ln>
                <a:solidFill>
                  <a:prstClr val="white"/>
                </a:solidFill>
                <a:latin typeface="Segoe UI Light" panose="020B0502040204020203" pitchFamily="34" charset="0"/>
                <a:cs typeface="Segoe UI Light" panose="020B0502040204020203" pitchFamily="34" charset="0"/>
              </a:rPr>
              <a:t>Microsoft Teams Rooms Presenters</a:t>
            </a:r>
            <a:endParaRPr kumimoji="0" lang="en-US" sz="1400" b="1" i="0" u="none" strike="noStrike" kern="1200" cap="none" spc="-50" normalizeH="0" baseline="0" noProof="0" dirty="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dirty="0">
              <a:ln w="3175">
                <a:noFill/>
              </a:ln>
              <a:solidFill>
                <a:prstClr val="white"/>
              </a:solidFill>
              <a:effectLst/>
              <a:uLnTx/>
              <a:uFillTx/>
              <a:latin typeface="Segoe UI Semibold"/>
              <a:ea typeface="+mn-ea"/>
              <a:cs typeface="Segoe UI" pitchFamily="34" charset="0"/>
            </a:endParaRPr>
          </a:p>
        </p:txBody>
      </p:sp>
      <p:sp>
        <p:nvSpPr>
          <p:cNvPr id="107" name="TextBox 106">
            <a:extLst>
              <a:ext uri="{FF2B5EF4-FFF2-40B4-BE49-F238E27FC236}">
                <a16:creationId xmlns:a16="http://schemas.microsoft.com/office/drawing/2014/main" id="{1BA57FBF-41D7-03CC-E793-BBD9D6988157}"/>
              </a:ext>
            </a:extLst>
          </p:cNvPr>
          <p:cNvSpPr txBox="1"/>
          <p:nvPr/>
        </p:nvSpPr>
        <p:spPr>
          <a:xfrm>
            <a:off x="369071" y="851676"/>
            <a:ext cx="247577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110" name="Graphic 109" descr="Online meeting outline">
            <a:extLst>
              <a:ext uri="{FF2B5EF4-FFF2-40B4-BE49-F238E27FC236}">
                <a16:creationId xmlns:a16="http://schemas.microsoft.com/office/drawing/2014/main" id="{18F955C4-9D1F-7974-CD51-ACAEF5B9D7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4508" y="1065729"/>
            <a:ext cx="520129" cy="520129"/>
          </a:xfrm>
          <a:prstGeom prst="rect">
            <a:avLst/>
          </a:prstGeom>
        </p:spPr>
      </p:pic>
      <p:pic>
        <p:nvPicPr>
          <p:cNvPr id="111" name="Graphic 110" descr="Online meeting outline">
            <a:extLst>
              <a:ext uri="{FF2B5EF4-FFF2-40B4-BE49-F238E27FC236}">
                <a16:creationId xmlns:a16="http://schemas.microsoft.com/office/drawing/2014/main" id="{E7308995-BC83-5E5F-C4E1-E1D4BA55D9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46897" y="1068616"/>
            <a:ext cx="520129" cy="520129"/>
          </a:xfrm>
          <a:prstGeom prst="rect">
            <a:avLst/>
          </a:prstGeom>
        </p:spPr>
      </p:pic>
      <p:pic>
        <p:nvPicPr>
          <p:cNvPr id="112" name="Graphic 111" descr="Online meeting outline">
            <a:extLst>
              <a:ext uri="{FF2B5EF4-FFF2-40B4-BE49-F238E27FC236}">
                <a16:creationId xmlns:a16="http://schemas.microsoft.com/office/drawing/2014/main" id="{500DE0DF-B8EE-71D8-3CDB-5642C3F855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87832" y="1071075"/>
            <a:ext cx="520129" cy="520129"/>
          </a:xfrm>
          <a:prstGeom prst="rect">
            <a:avLst/>
          </a:prstGeom>
        </p:spPr>
      </p:pic>
      <p:cxnSp>
        <p:nvCxnSpPr>
          <p:cNvPr id="119" name="Straight Arrow Connector 118">
            <a:extLst>
              <a:ext uri="{FF2B5EF4-FFF2-40B4-BE49-F238E27FC236}">
                <a16:creationId xmlns:a16="http://schemas.microsoft.com/office/drawing/2014/main" id="{5C0B8BA2-660C-29FB-D8BD-565D79CF7437}"/>
              </a:ext>
              <a:ext uri="{C183D7F6-B498-43B3-948B-1728B52AA6E4}">
                <adec:decorative xmlns:adec="http://schemas.microsoft.com/office/drawing/2017/decorative" val="1"/>
              </a:ext>
            </a:extLst>
          </p:cNvPr>
          <p:cNvCxnSpPr>
            <a:cxnSpLocks/>
          </p:cNvCxnSpPr>
          <p:nvPr/>
        </p:nvCxnSpPr>
        <p:spPr>
          <a:xfrm flipH="1">
            <a:off x="1599874" y="1585858"/>
            <a:ext cx="7086" cy="2926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E3C88575-87E0-9F77-96B0-193FD1A7D1E4}"/>
              </a:ext>
            </a:extLst>
          </p:cNvPr>
          <p:cNvGrpSpPr/>
          <p:nvPr/>
        </p:nvGrpSpPr>
        <p:grpSpPr>
          <a:xfrm>
            <a:off x="4431341" y="4596418"/>
            <a:ext cx="1048508" cy="1048508"/>
            <a:chOff x="7214614" y="2593478"/>
            <a:chExt cx="1048508" cy="1048508"/>
          </a:xfrm>
        </p:grpSpPr>
        <p:pic>
          <p:nvPicPr>
            <p:cNvPr id="128" name="Picture 127" descr="Icon&#10;&#10;Description automatically generated">
              <a:extLst>
                <a:ext uri="{FF2B5EF4-FFF2-40B4-BE49-F238E27FC236}">
                  <a16:creationId xmlns:a16="http://schemas.microsoft.com/office/drawing/2014/main" id="{2D281C40-D888-FEA0-6591-74B76E8D0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29" name="Graphic 128" descr="Monitor outline">
              <a:extLst>
                <a:ext uri="{FF2B5EF4-FFF2-40B4-BE49-F238E27FC236}">
                  <a16:creationId xmlns:a16="http://schemas.microsoft.com/office/drawing/2014/main" id="{9AB0BB49-D0D2-BCD2-D802-8AAD00F4FA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grpSp>
        <p:nvGrpSpPr>
          <p:cNvPr id="130" name="Group 129">
            <a:extLst>
              <a:ext uri="{FF2B5EF4-FFF2-40B4-BE49-F238E27FC236}">
                <a16:creationId xmlns:a16="http://schemas.microsoft.com/office/drawing/2014/main" id="{3DD7CD9C-18A5-5D52-6415-902092E3B7F5}"/>
              </a:ext>
            </a:extLst>
          </p:cNvPr>
          <p:cNvGrpSpPr/>
          <p:nvPr/>
        </p:nvGrpSpPr>
        <p:grpSpPr>
          <a:xfrm>
            <a:off x="5400194" y="4583835"/>
            <a:ext cx="1048508" cy="1048508"/>
            <a:chOff x="7214614" y="2593478"/>
            <a:chExt cx="1048508" cy="1048508"/>
          </a:xfrm>
        </p:grpSpPr>
        <p:pic>
          <p:nvPicPr>
            <p:cNvPr id="131" name="Picture 130" descr="Icon&#10;&#10;Description automatically generated">
              <a:extLst>
                <a:ext uri="{FF2B5EF4-FFF2-40B4-BE49-F238E27FC236}">
                  <a16:creationId xmlns:a16="http://schemas.microsoft.com/office/drawing/2014/main" id="{76DA0E7C-CED5-307E-2341-6824F0B66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33" name="Graphic 132" descr="Monitor outline">
              <a:extLst>
                <a:ext uri="{FF2B5EF4-FFF2-40B4-BE49-F238E27FC236}">
                  <a16:creationId xmlns:a16="http://schemas.microsoft.com/office/drawing/2014/main" id="{3131EA1A-DD66-DD4F-6798-A0C67DF059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grpSp>
        <p:nvGrpSpPr>
          <p:cNvPr id="134" name="Group 133">
            <a:extLst>
              <a:ext uri="{FF2B5EF4-FFF2-40B4-BE49-F238E27FC236}">
                <a16:creationId xmlns:a16="http://schemas.microsoft.com/office/drawing/2014/main" id="{A31A496A-01CE-F896-2ED8-4EA162444981}"/>
              </a:ext>
            </a:extLst>
          </p:cNvPr>
          <p:cNvGrpSpPr/>
          <p:nvPr/>
        </p:nvGrpSpPr>
        <p:grpSpPr>
          <a:xfrm>
            <a:off x="6369046" y="4583835"/>
            <a:ext cx="1048508" cy="1048508"/>
            <a:chOff x="7214614" y="2593478"/>
            <a:chExt cx="1048508" cy="1048508"/>
          </a:xfrm>
        </p:grpSpPr>
        <p:pic>
          <p:nvPicPr>
            <p:cNvPr id="135" name="Picture 134" descr="Icon&#10;&#10;Description automatically generated">
              <a:extLst>
                <a:ext uri="{FF2B5EF4-FFF2-40B4-BE49-F238E27FC236}">
                  <a16:creationId xmlns:a16="http://schemas.microsoft.com/office/drawing/2014/main" id="{EDBE49F1-9404-B49B-3565-01309B10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36" name="Graphic 135" descr="Monitor outline">
              <a:extLst>
                <a:ext uri="{FF2B5EF4-FFF2-40B4-BE49-F238E27FC236}">
                  <a16:creationId xmlns:a16="http://schemas.microsoft.com/office/drawing/2014/main" id="{0177CA3E-E547-76AD-E1EC-3A8A8A13C1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14614" y="2593478"/>
              <a:ext cx="1048508" cy="1048508"/>
            </a:xfrm>
            <a:prstGeom prst="rect">
              <a:avLst/>
            </a:prstGeom>
          </p:spPr>
        </p:pic>
      </p:grpSp>
      <p:sp>
        <p:nvSpPr>
          <p:cNvPr id="138" name="TextBox 137">
            <a:extLst>
              <a:ext uri="{FF2B5EF4-FFF2-40B4-BE49-F238E27FC236}">
                <a16:creationId xmlns:a16="http://schemas.microsoft.com/office/drawing/2014/main" id="{7761F276-27CB-55A5-B346-A34232A5B69F}"/>
              </a:ext>
            </a:extLst>
          </p:cNvPr>
          <p:cNvSpPr txBox="1"/>
          <p:nvPr/>
        </p:nvSpPr>
        <p:spPr>
          <a:xfrm>
            <a:off x="4686558" y="5608229"/>
            <a:ext cx="24757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Microsoft Teams Rooms (Android) Attendees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41" name="Straight Arrow Connector 140">
            <a:extLst>
              <a:ext uri="{FF2B5EF4-FFF2-40B4-BE49-F238E27FC236}">
                <a16:creationId xmlns:a16="http://schemas.microsoft.com/office/drawing/2014/main" id="{7E70BAF2-E50F-5144-12DA-A56D9F208E80}"/>
              </a:ext>
              <a:ext uri="{C183D7F6-B498-43B3-948B-1728B52AA6E4}">
                <adec:decorative xmlns:adec="http://schemas.microsoft.com/office/drawing/2017/decorative" val="1"/>
              </a:ext>
            </a:extLst>
          </p:cNvPr>
          <p:cNvCxnSpPr>
            <a:cxnSpLocks/>
          </p:cNvCxnSpPr>
          <p:nvPr/>
        </p:nvCxnSpPr>
        <p:spPr>
          <a:xfrm flipH="1" flipV="1">
            <a:off x="7505047" y="5054733"/>
            <a:ext cx="552391" cy="1258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853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A5BC8-4115-8C20-8098-B5A5F65E5CCC}"/>
            </a:ext>
          </a:extLst>
        </p:cNvPr>
        <p:cNvGrpSpPr/>
        <p:nvPr/>
      </p:nvGrpSpPr>
      <p:grpSpPr>
        <a:xfrm>
          <a:off x="0" y="0"/>
          <a:ext cx="0" cy="0"/>
          <a:chOff x="0" y="0"/>
          <a:chExt cx="0" cy="0"/>
        </a:xfrm>
      </p:grpSpPr>
      <p:pic>
        <p:nvPicPr>
          <p:cNvPr id="16" name="Picture 15" descr="Shape">
            <a:extLst>
              <a:ext uri="{FF2B5EF4-FFF2-40B4-BE49-F238E27FC236}">
                <a16:creationId xmlns:a16="http://schemas.microsoft.com/office/drawing/2014/main" id="{4BD8B0DB-E867-F43F-C459-46F43FDC97C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2981"/>
            <a:ext cx="12192000" cy="6869258"/>
          </a:xfrm>
          <a:prstGeom prst="rect">
            <a:avLst/>
          </a:prstGeom>
        </p:spPr>
      </p:pic>
      <p:sp>
        <p:nvSpPr>
          <p:cNvPr id="18" name="TextBox 17">
            <a:extLst>
              <a:ext uri="{FF2B5EF4-FFF2-40B4-BE49-F238E27FC236}">
                <a16:creationId xmlns:a16="http://schemas.microsoft.com/office/drawing/2014/main" id="{C77B416F-365A-B1DF-E94F-24828F04C8F6}"/>
              </a:ext>
            </a:extLst>
          </p:cNvPr>
          <p:cNvSpPr txBox="1"/>
          <p:nvPr/>
        </p:nvSpPr>
        <p:spPr>
          <a:xfrm>
            <a:off x="2096951" y="397129"/>
            <a:ext cx="8836092"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Room</a:t>
            </a:r>
            <a:r>
              <a:rPr lang="en-US" sz="2000" spc="-50">
                <a:ln w="3175">
                  <a:noFill/>
                </a:ln>
                <a:solidFill>
                  <a:srgbClr val="50E6FF"/>
                </a:solidFill>
                <a:latin typeface="Segoe UI Semibold"/>
                <a:cs typeface="Segoe UI" pitchFamily="34" charset="0"/>
              </a:rPr>
              <a:t>s on Windows</a:t>
            </a:r>
            <a:r>
              <a:rPr kumimoji="0" lang="en-US" sz="2000" b="0" i="0" u="none" strike="noStrike" kern="1200" cap="none" spc="-50" normalizeH="0" baseline="0" noProof="0">
                <a:ln w="3175">
                  <a:noFill/>
                </a:ln>
                <a:solidFill>
                  <a:srgbClr val="50E6FF"/>
                </a:solidFill>
                <a:effectLst/>
                <a:uLnTx/>
                <a:uFillTx/>
                <a:latin typeface="Segoe UI Semibold"/>
                <a:ea typeface="+mn-ea"/>
                <a:cs typeface="Segoe UI" pitchFamily="34" charset="0"/>
              </a:rPr>
              <a:t> – Watch Party Scenario #2</a:t>
            </a:r>
            <a:endParaRPr kumimoji="0" lang="en-US" sz="20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cxnSp>
        <p:nvCxnSpPr>
          <p:cNvPr id="20" name="Straight Connector 19">
            <a:extLst>
              <a:ext uri="{FF2B5EF4-FFF2-40B4-BE49-F238E27FC236}">
                <a16:creationId xmlns:a16="http://schemas.microsoft.com/office/drawing/2014/main" id="{96D72E1D-1229-098E-9C21-CDB1D170AAEE}"/>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2" name="Picture 61" descr="Icon">
            <a:extLst>
              <a:ext uri="{FF2B5EF4-FFF2-40B4-BE49-F238E27FC236}">
                <a16:creationId xmlns:a16="http://schemas.microsoft.com/office/drawing/2014/main" id="{B637AAB1-746C-806F-A301-685D33AB4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47" name="Rectangle 46">
            <a:extLst>
              <a:ext uri="{FF2B5EF4-FFF2-40B4-BE49-F238E27FC236}">
                <a16:creationId xmlns:a16="http://schemas.microsoft.com/office/drawing/2014/main" id="{F38BFA50-BD03-E892-6EAA-65748A940318}"/>
              </a:ext>
              <a:ext uri="{C183D7F6-B498-43B3-948B-1728B52AA6E4}">
                <adec:decorative xmlns:adec="http://schemas.microsoft.com/office/drawing/2017/decorative" val="1"/>
              </a:ext>
            </a:extLst>
          </p:cNvPr>
          <p:cNvSpPr/>
          <p:nvPr/>
        </p:nvSpPr>
        <p:spPr>
          <a:xfrm>
            <a:off x="4135630" y="1974578"/>
            <a:ext cx="2554131" cy="1911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pic>
        <p:nvPicPr>
          <p:cNvPr id="69" name="This is a Microsoft Teams application graphic logo." descr="This is a Microsoft Teams application graphic logo.">
            <a:extLst>
              <a:ext uri="{FF2B5EF4-FFF2-40B4-BE49-F238E27FC236}">
                <a16:creationId xmlns:a16="http://schemas.microsoft.com/office/drawing/2014/main" id="{3AA73774-0C5B-9BC0-7867-94ADEBFEF1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781633" y="2646648"/>
            <a:ext cx="1157013" cy="10752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06C7BFAF-F520-A71D-B3DB-2CEB5F3D5808}"/>
              </a:ext>
            </a:extLst>
          </p:cNvPr>
          <p:cNvSpPr txBox="1"/>
          <p:nvPr/>
        </p:nvSpPr>
        <p:spPr>
          <a:xfrm>
            <a:off x="4555810" y="2143764"/>
            <a:ext cx="2254757" cy="338554"/>
          </a:xfrm>
          <a:prstGeom prst="rect">
            <a:avLst/>
          </a:prstGeom>
          <a:noFill/>
          <a:ln>
            <a:noFill/>
          </a:ln>
        </p:spPr>
        <p:txBody>
          <a:bodyPr wrap="square" lIns="91440" tIns="45720" rIns="91440" bIns="45720" rtlCol="0" anchor="t">
            <a:spAutoFit/>
          </a:bodyPr>
          <a:lstStyle/>
          <a:p>
            <a:r>
              <a:rPr lang="en-US" sz="1600" b="1">
                <a:solidFill>
                  <a:schemeClr val="bg1"/>
                </a:solidFill>
              </a:rPr>
              <a:t>Teams Town hall</a:t>
            </a:r>
            <a:endParaRPr lang="en-US" sz="1600">
              <a:solidFill>
                <a:schemeClr val="bg1"/>
              </a:solidFill>
            </a:endParaRPr>
          </a:p>
        </p:txBody>
      </p:sp>
      <p:grpSp>
        <p:nvGrpSpPr>
          <p:cNvPr id="91" name="Group 90">
            <a:extLst>
              <a:ext uri="{FF2B5EF4-FFF2-40B4-BE49-F238E27FC236}">
                <a16:creationId xmlns:a16="http://schemas.microsoft.com/office/drawing/2014/main" id="{04F64E2A-D2A9-5057-08B3-BA46EC30F289}"/>
              </a:ext>
            </a:extLst>
          </p:cNvPr>
          <p:cNvGrpSpPr/>
          <p:nvPr/>
        </p:nvGrpSpPr>
        <p:grpSpPr>
          <a:xfrm>
            <a:off x="415684" y="2942971"/>
            <a:ext cx="1048508" cy="1048508"/>
            <a:chOff x="7214614" y="2593478"/>
            <a:chExt cx="1048508" cy="1048508"/>
          </a:xfrm>
        </p:grpSpPr>
        <p:pic>
          <p:nvPicPr>
            <p:cNvPr id="92" name="Picture 91" descr="Icon&#10;&#10;Description automatically generated">
              <a:extLst>
                <a:ext uri="{FF2B5EF4-FFF2-40B4-BE49-F238E27FC236}">
                  <a16:creationId xmlns:a16="http://schemas.microsoft.com/office/drawing/2014/main" id="{D5A636A9-C52D-CD0D-5136-6A8E83DF6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3" name="Graphic 92" descr="Monitor outline">
              <a:extLst>
                <a:ext uri="{FF2B5EF4-FFF2-40B4-BE49-F238E27FC236}">
                  <a16:creationId xmlns:a16="http://schemas.microsoft.com/office/drawing/2014/main" id="{5729EDCF-5E10-99FC-8BB2-D7EBE3BBD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grpSp>
        <p:nvGrpSpPr>
          <p:cNvPr id="94" name="Group 93">
            <a:extLst>
              <a:ext uri="{FF2B5EF4-FFF2-40B4-BE49-F238E27FC236}">
                <a16:creationId xmlns:a16="http://schemas.microsoft.com/office/drawing/2014/main" id="{FF37117C-AC0D-0FF2-8E21-99D5B6CAA15B}"/>
              </a:ext>
            </a:extLst>
          </p:cNvPr>
          <p:cNvGrpSpPr/>
          <p:nvPr/>
        </p:nvGrpSpPr>
        <p:grpSpPr>
          <a:xfrm>
            <a:off x="1384537" y="2930388"/>
            <a:ext cx="1048508" cy="1048508"/>
            <a:chOff x="7214614" y="2593478"/>
            <a:chExt cx="1048508" cy="1048508"/>
          </a:xfrm>
        </p:grpSpPr>
        <p:pic>
          <p:nvPicPr>
            <p:cNvPr id="95" name="Picture 94" descr="Icon&#10;&#10;Description automatically generated">
              <a:extLst>
                <a:ext uri="{FF2B5EF4-FFF2-40B4-BE49-F238E27FC236}">
                  <a16:creationId xmlns:a16="http://schemas.microsoft.com/office/drawing/2014/main" id="{F1173F4A-3DCF-6D51-66F1-A1779BB51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6" name="Graphic 95" descr="Monitor outline">
              <a:extLst>
                <a:ext uri="{FF2B5EF4-FFF2-40B4-BE49-F238E27FC236}">
                  <a16:creationId xmlns:a16="http://schemas.microsoft.com/office/drawing/2014/main" id="{52F2A1F2-56DC-395C-43DA-DA1124CE0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grpSp>
        <p:nvGrpSpPr>
          <p:cNvPr id="97" name="Group 96">
            <a:extLst>
              <a:ext uri="{FF2B5EF4-FFF2-40B4-BE49-F238E27FC236}">
                <a16:creationId xmlns:a16="http://schemas.microsoft.com/office/drawing/2014/main" id="{94B6A757-1F28-C5DC-42A3-46AE515EE8AC}"/>
              </a:ext>
            </a:extLst>
          </p:cNvPr>
          <p:cNvGrpSpPr/>
          <p:nvPr/>
        </p:nvGrpSpPr>
        <p:grpSpPr>
          <a:xfrm>
            <a:off x="2353389" y="2930388"/>
            <a:ext cx="1048508" cy="1048508"/>
            <a:chOff x="7214614" y="2593478"/>
            <a:chExt cx="1048508" cy="1048508"/>
          </a:xfrm>
        </p:grpSpPr>
        <p:pic>
          <p:nvPicPr>
            <p:cNvPr id="98" name="Picture 97" descr="Icon&#10;&#10;Description automatically generated">
              <a:extLst>
                <a:ext uri="{FF2B5EF4-FFF2-40B4-BE49-F238E27FC236}">
                  <a16:creationId xmlns:a16="http://schemas.microsoft.com/office/drawing/2014/main" id="{14482692-1DC0-D635-065E-CD2FAF201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99" name="Graphic 98" descr="Monitor outline">
              <a:extLst>
                <a:ext uri="{FF2B5EF4-FFF2-40B4-BE49-F238E27FC236}">
                  <a16:creationId xmlns:a16="http://schemas.microsoft.com/office/drawing/2014/main" id="{BA07213B-63EE-E2A1-F2C6-EBD4945CC2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cxnSp>
        <p:nvCxnSpPr>
          <p:cNvPr id="100" name="Straight Arrow Connector 99">
            <a:extLst>
              <a:ext uri="{FF2B5EF4-FFF2-40B4-BE49-F238E27FC236}">
                <a16:creationId xmlns:a16="http://schemas.microsoft.com/office/drawing/2014/main" id="{5E2F5B97-D5BE-4F7C-1D96-84453A8453F7}"/>
              </a:ext>
              <a:ext uri="{C183D7F6-B498-43B3-948B-1728B52AA6E4}">
                <adec:decorative xmlns:adec="http://schemas.microsoft.com/office/drawing/2017/decorative" val="1"/>
              </a:ext>
            </a:extLst>
          </p:cNvPr>
          <p:cNvCxnSpPr>
            <a:cxnSpLocks/>
          </p:cNvCxnSpPr>
          <p:nvPr/>
        </p:nvCxnSpPr>
        <p:spPr>
          <a:xfrm>
            <a:off x="6911960" y="2932494"/>
            <a:ext cx="50559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39D44239-3E23-7850-0676-687AEBCC2F7A}"/>
              </a:ext>
            </a:extLst>
          </p:cNvPr>
          <p:cNvSpPr txBox="1"/>
          <p:nvPr/>
        </p:nvSpPr>
        <p:spPr>
          <a:xfrm>
            <a:off x="700724" y="3947505"/>
            <a:ext cx="24757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Microsoft Teams Rooms (Windows) Presenters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sp>
        <p:nvSpPr>
          <p:cNvPr id="107" name="TextBox 106">
            <a:extLst>
              <a:ext uri="{FF2B5EF4-FFF2-40B4-BE49-F238E27FC236}">
                <a16:creationId xmlns:a16="http://schemas.microsoft.com/office/drawing/2014/main" id="{0EFCB309-9E08-C334-73DC-44AC5EFBE170}"/>
              </a:ext>
            </a:extLst>
          </p:cNvPr>
          <p:cNvSpPr txBox="1"/>
          <p:nvPr/>
        </p:nvSpPr>
        <p:spPr>
          <a:xfrm>
            <a:off x="700723" y="1871399"/>
            <a:ext cx="247577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Virtual Presenters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110" name="Graphic 109" descr="Online meeting outline">
            <a:extLst>
              <a:ext uri="{FF2B5EF4-FFF2-40B4-BE49-F238E27FC236}">
                <a16:creationId xmlns:a16="http://schemas.microsoft.com/office/drawing/2014/main" id="{4EE7C2E1-DF86-CFD7-3F1F-BEF444C32D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0130" y="2202389"/>
            <a:ext cx="520129" cy="520129"/>
          </a:xfrm>
          <a:prstGeom prst="rect">
            <a:avLst/>
          </a:prstGeom>
        </p:spPr>
      </p:pic>
      <p:pic>
        <p:nvPicPr>
          <p:cNvPr id="111" name="Graphic 110" descr="Online meeting outline">
            <a:extLst>
              <a:ext uri="{FF2B5EF4-FFF2-40B4-BE49-F238E27FC236}">
                <a16:creationId xmlns:a16="http://schemas.microsoft.com/office/drawing/2014/main" id="{A5D29670-CAF8-9650-0709-C5FE752BE8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2519" y="2205276"/>
            <a:ext cx="520129" cy="520129"/>
          </a:xfrm>
          <a:prstGeom prst="rect">
            <a:avLst/>
          </a:prstGeom>
        </p:spPr>
      </p:pic>
      <p:pic>
        <p:nvPicPr>
          <p:cNvPr id="112" name="Graphic 111" descr="Online meeting outline">
            <a:extLst>
              <a:ext uri="{FF2B5EF4-FFF2-40B4-BE49-F238E27FC236}">
                <a16:creationId xmlns:a16="http://schemas.microsoft.com/office/drawing/2014/main" id="{36286C10-AEBC-8935-1B44-9ADAF05115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3454" y="2207735"/>
            <a:ext cx="520129" cy="520129"/>
          </a:xfrm>
          <a:prstGeom prst="rect">
            <a:avLst/>
          </a:prstGeom>
        </p:spPr>
      </p:pic>
      <p:grpSp>
        <p:nvGrpSpPr>
          <p:cNvPr id="124" name="Group 123">
            <a:extLst>
              <a:ext uri="{FF2B5EF4-FFF2-40B4-BE49-F238E27FC236}">
                <a16:creationId xmlns:a16="http://schemas.microsoft.com/office/drawing/2014/main" id="{4A008B39-7268-E0AC-8E87-D7AA70D93C63}"/>
              </a:ext>
            </a:extLst>
          </p:cNvPr>
          <p:cNvGrpSpPr/>
          <p:nvPr/>
        </p:nvGrpSpPr>
        <p:grpSpPr>
          <a:xfrm>
            <a:off x="7598145" y="2837692"/>
            <a:ext cx="1048508" cy="1048508"/>
            <a:chOff x="7214614" y="2593478"/>
            <a:chExt cx="1048508" cy="1048508"/>
          </a:xfrm>
        </p:grpSpPr>
        <p:pic>
          <p:nvPicPr>
            <p:cNvPr id="128" name="Picture 127" descr="Icon&#10;&#10;Description automatically generated">
              <a:extLst>
                <a:ext uri="{FF2B5EF4-FFF2-40B4-BE49-F238E27FC236}">
                  <a16:creationId xmlns:a16="http://schemas.microsoft.com/office/drawing/2014/main" id="{67EDC599-C0FF-90C8-5B02-FB0A4536B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29" name="Graphic 128" descr="Monitor outline">
              <a:extLst>
                <a:ext uri="{FF2B5EF4-FFF2-40B4-BE49-F238E27FC236}">
                  <a16:creationId xmlns:a16="http://schemas.microsoft.com/office/drawing/2014/main" id="{A4DC3F93-C038-E17E-AB91-092625EDB0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grpSp>
        <p:nvGrpSpPr>
          <p:cNvPr id="130" name="Group 129">
            <a:extLst>
              <a:ext uri="{FF2B5EF4-FFF2-40B4-BE49-F238E27FC236}">
                <a16:creationId xmlns:a16="http://schemas.microsoft.com/office/drawing/2014/main" id="{5AB68BDB-D4F2-D392-AC07-D6DB702EEA1E}"/>
              </a:ext>
            </a:extLst>
          </p:cNvPr>
          <p:cNvGrpSpPr/>
          <p:nvPr/>
        </p:nvGrpSpPr>
        <p:grpSpPr>
          <a:xfrm>
            <a:off x="8566998" y="2825109"/>
            <a:ext cx="1048508" cy="1048508"/>
            <a:chOff x="7214614" y="2593478"/>
            <a:chExt cx="1048508" cy="1048508"/>
          </a:xfrm>
        </p:grpSpPr>
        <p:pic>
          <p:nvPicPr>
            <p:cNvPr id="131" name="Picture 130" descr="Icon&#10;&#10;Description automatically generated">
              <a:extLst>
                <a:ext uri="{FF2B5EF4-FFF2-40B4-BE49-F238E27FC236}">
                  <a16:creationId xmlns:a16="http://schemas.microsoft.com/office/drawing/2014/main" id="{FD97EF98-1AC6-80A1-81B4-EC84D0A81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33" name="Graphic 132" descr="Monitor outline">
              <a:extLst>
                <a:ext uri="{FF2B5EF4-FFF2-40B4-BE49-F238E27FC236}">
                  <a16:creationId xmlns:a16="http://schemas.microsoft.com/office/drawing/2014/main" id="{94F3D5DB-F9E7-601B-9B59-A46FAB10E3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grpSp>
        <p:nvGrpSpPr>
          <p:cNvPr id="134" name="Group 133">
            <a:extLst>
              <a:ext uri="{FF2B5EF4-FFF2-40B4-BE49-F238E27FC236}">
                <a16:creationId xmlns:a16="http://schemas.microsoft.com/office/drawing/2014/main" id="{9FE13AB2-4AD0-5D66-9532-7DF8D737E5F0}"/>
              </a:ext>
            </a:extLst>
          </p:cNvPr>
          <p:cNvGrpSpPr/>
          <p:nvPr/>
        </p:nvGrpSpPr>
        <p:grpSpPr>
          <a:xfrm>
            <a:off x="9535850" y="2825109"/>
            <a:ext cx="1048508" cy="1048508"/>
            <a:chOff x="7214614" y="2593478"/>
            <a:chExt cx="1048508" cy="1048508"/>
          </a:xfrm>
        </p:grpSpPr>
        <p:pic>
          <p:nvPicPr>
            <p:cNvPr id="135" name="Picture 134" descr="Icon&#10;&#10;Description automatically generated">
              <a:extLst>
                <a:ext uri="{FF2B5EF4-FFF2-40B4-BE49-F238E27FC236}">
                  <a16:creationId xmlns:a16="http://schemas.microsoft.com/office/drawing/2014/main" id="{5D5F914B-33E0-F35E-D558-AFA1E7997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152" y="2759026"/>
              <a:ext cx="825807" cy="585535"/>
            </a:xfrm>
            <a:prstGeom prst="rect">
              <a:avLst/>
            </a:prstGeom>
          </p:spPr>
        </p:pic>
        <p:pic>
          <p:nvPicPr>
            <p:cNvPr id="136" name="Graphic 135" descr="Monitor outline">
              <a:extLst>
                <a:ext uri="{FF2B5EF4-FFF2-40B4-BE49-F238E27FC236}">
                  <a16:creationId xmlns:a16="http://schemas.microsoft.com/office/drawing/2014/main" id="{8169FE14-82AB-E927-3A09-7FA6BA70F2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4614" y="2593478"/>
              <a:ext cx="1048508" cy="1048508"/>
            </a:xfrm>
            <a:prstGeom prst="rect">
              <a:avLst/>
            </a:prstGeom>
          </p:spPr>
        </p:pic>
      </p:grpSp>
      <p:sp>
        <p:nvSpPr>
          <p:cNvPr id="138" name="TextBox 137">
            <a:extLst>
              <a:ext uri="{FF2B5EF4-FFF2-40B4-BE49-F238E27FC236}">
                <a16:creationId xmlns:a16="http://schemas.microsoft.com/office/drawing/2014/main" id="{600EE4BE-12DB-DBB9-3371-43A0989B0820}"/>
              </a:ext>
            </a:extLst>
          </p:cNvPr>
          <p:cNvSpPr txBox="1"/>
          <p:nvPr/>
        </p:nvSpPr>
        <p:spPr>
          <a:xfrm>
            <a:off x="7853362" y="3849503"/>
            <a:ext cx="24757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Microsoft Teams Rooms (Windows) Attendees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cxnSp>
        <p:nvCxnSpPr>
          <p:cNvPr id="141" name="Straight Arrow Connector 140">
            <a:extLst>
              <a:ext uri="{FF2B5EF4-FFF2-40B4-BE49-F238E27FC236}">
                <a16:creationId xmlns:a16="http://schemas.microsoft.com/office/drawing/2014/main" id="{96694F90-B7FC-621A-649F-7D051A081B89}"/>
              </a:ext>
              <a:ext uri="{C183D7F6-B498-43B3-948B-1728B52AA6E4}">
                <adec:decorative xmlns:adec="http://schemas.microsoft.com/office/drawing/2017/decorative" val="1"/>
              </a:ext>
            </a:extLst>
          </p:cNvPr>
          <p:cNvCxnSpPr>
            <a:cxnSpLocks/>
          </p:cNvCxnSpPr>
          <p:nvPr/>
        </p:nvCxnSpPr>
        <p:spPr>
          <a:xfrm flipH="1" flipV="1">
            <a:off x="3434378" y="2917805"/>
            <a:ext cx="552391" cy="1258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D949787-303B-E2FE-4D50-FC7F33F01E8A}"/>
              </a:ext>
            </a:extLst>
          </p:cNvPr>
          <p:cNvSpPr txBox="1"/>
          <p:nvPr/>
        </p:nvSpPr>
        <p:spPr>
          <a:xfrm>
            <a:off x="7879950" y="1875883"/>
            <a:ext cx="247577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spc="-50">
                <a:ln w="3175">
                  <a:noFill/>
                </a:ln>
                <a:solidFill>
                  <a:prstClr val="white"/>
                </a:solidFill>
                <a:latin typeface="Segoe UI Light" panose="020B0502040204020203" pitchFamily="34" charset="0"/>
                <a:cs typeface="Segoe UI Light" panose="020B0502040204020203" pitchFamily="34" charset="0"/>
              </a:rPr>
              <a:t>Virtual Attendees</a:t>
            </a:r>
            <a:endParaRPr kumimoji="0" lang="en-US" sz="1400" b="1" i="0" u="none" strike="noStrike" kern="1200" cap="none" spc="-50" normalizeH="0" baseline="0" noProof="0">
              <a:ln w="3175">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pic>
        <p:nvPicPr>
          <p:cNvPr id="5" name="Graphic 4" descr="Online meeting outline">
            <a:extLst>
              <a:ext uri="{FF2B5EF4-FFF2-40B4-BE49-F238E27FC236}">
                <a16:creationId xmlns:a16="http://schemas.microsoft.com/office/drawing/2014/main" id="{97292079-533D-E2A0-D669-0F3D5B097A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19357" y="2206873"/>
            <a:ext cx="520129" cy="520129"/>
          </a:xfrm>
          <a:prstGeom prst="rect">
            <a:avLst/>
          </a:prstGeom>
        </p:spPr>
      </p:pic>
      <p:pic>
        <p:nvPicPr>
          <p:cNvPr id="6" name="Graphic 5" descr="Online meeting outline">
            <a:extLst>
              <a:ext uri="{FF2B5EF4-FFF2-40B4-BE49-F238E27FC236}">
                <a16:creationId xmlns:a16="http://schemas.microsoft.com/office/drawing/2014/main" id="{D77DFB81-FE60-0ACC-B2B9-5B75BD6B46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1746" y="2209760"/>
            <a:ext cx="520129" cy="520129"/>
          </a:xfrm>
          <a:prstGeom prst="rect">
            <a:avLst/>
          </a:prstGeom>
        </p:spPr>
      </p:pic>
      <p:pic>
        <p:nvPicPr>
          <p:cNvPr id="7" name="Graphic 6" descr="Online meeting outline">
            <a:extLst>
              <a:ext uri="{FF2B5EF4-FFF2-40B4-BE49-F238E27FC236}">
                <a16:creationId xmlns:a16="http://schemas.microsoft.com/office/drawing/2014/main" id="{1833EA46-90AE-8A5D-152F-A88A9126B3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2681" y="2212219"/>
            <a:ext cx="520129" cy="520129"/>
          </a:xfrm>
          <a:prstGeom prst="rect">
            <a:avLst/>
          </a:prstGeom>
        </p:spPr>
      </p:pic>
    </p:spTree>
    <p:extLst>
      <p:ext uri="{BB962C8B-B14F-4D97-AF65-F5344CB8AC3E}">
        <p14:creationId xmlns:p14="http://schemas.microsoft.com/office/powerpoint/2010/main" val="494904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CA1-627E-445E-99A0-FF3A5163C4E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0C8D44-8FC9-4F46-8405-CB1152191831}"/>
              </a:ext>
            </a:extLst>
          </p:cNvPr>
          <p:cNvSpPr>
            <a:spLocks noGrp="1"/>
          </p:cNvSpPr>
          <p:nvPr>
            <p:ph type="subTitle" idx="1"/>
          </p:nvPr>
        </p:nvSpPr>
        <p:spPr/>
        <p:txBody>
          <a:bodyPr/>
          <a:lstStyle/>
          <a:p>
            <a:endParaRPr lang="en-US"/>
          </a:p>
        </p:txBody>
      </p:sp>
      <p:pic>
        <p:nvPicPr>
          <p:cNvPr id="5" name="Picture 4" descr="Shape">
            <a:extLst>
              <a:ext uri="{FF2B5EF4-FFF2-40B4-BE49-F238E27FC236}">
                <a16:creationId xmlns:a16="http://schemas.microsoft.com/office/drawing/2014/main" id="{3E5577C8-656D-4DCA-976D-9AC1CA02C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9528"/>
          </a:xfrm>
          <a:prstGeom prst="rect">
            <a:avLst/>
          </a:prstGeom>
        </p:spPr>
      </p:pic>
      <p:sp>
        <p:nvSpPr>
          <p:cNvPr id="7" name="Title 3">
            <a:extLst>
              <a:ext uri="{FF2B5EF4-FFF2-40B4-BE49-F238E27FC236}">
                <a16:creationId xmlns:a16="http://schemas.microsoft.com/office/drawing/2014/main" id="{207FECDE-BE7D-41DC-92B0-AD636E4F9E75}"/>
              </a:ext>
            </a:extLst>
          </p:cNvPr>
          <p:cNvSpPr txBox="1">
            <a:spLocks/>
          </p:cNvSpPr>
          <p:nvPr/>
        </p:nvSpPr>
        <p:spPr>
          <a:xfrm>
            <a:off x="2188278" y="403964"/>
            <a:ext cx="9144000" cy="369332"/>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Hybrid Event – Staffing and Equipment Plan</a:t>
            </a:r>
            <a:endParaRPr kumimoji="0" lang="en-US" sz="2400" b="0" i="0" u="none" strike="noStrike" kern="1200" cap="none" spc="-50" normalizeH="0" baseline="0" noProof="0">
              <a:ln w="3175">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sp>
        <p:nvSpPr>
          <p:cNvPr id="8" name="Text Placeholder 4">
            <a:extLst>
              <a:ext uri="{FF2B5EF4-FFF2-40B4-BE49-F238E27FC236}">
                <a16:creationId xmlns:a16="http://schemas.microsoft.com/office/drawing/2014/main" id="{3489E9D3-426B-4C53-A8A5-BF5AA636C7B9}"/>
              </a:ext>
            </a:extLst>
          </p:cNvPr>
          <p:cNvSpPr txBox="1">
            <a:spLocks/>
          </p:cNvSpPr>
          <p:nvPr/>
        </p:nvSpPr>
        <p:spPr>
          <a:xfrm>
            <a:off x="502640" y="991387"/>
            <a:ext cx="11203412" cy="738664"/>
          </a:xfrm>
          <a:prstGeom prst="rect">
            <a:avLst/>
          </a:prstGeom>
          <a:noFill/>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kumimoji="0" lang="en-US" sz="1600" b="0" i="0" u="none" strike="noStrike" kern="1200" cap="none" spc="0" normalizeH="0" baseline="0" noProof="0">
                <a:ln>
                  <a:noFill/>
                </a:ln>
                <a:solidFill>
                  <a:srgbClr val="FFFFFF"/>
                </a:solidFill>
                <a:effectLst/>
                <a:uLnTx/>
                <a:uFillTx/>
                <a:latin typeface="Segoe UI Light"/>
                <a:cs typeface="Segoe UI"/>
              </a:rPr>
              <a:t>A successful custom production begins with a staffing and equipment plan that is closely aligned to your organization’s event goals, team structure, and technical requirements. Thoughtful consideration of production equipment and specialized roles ensures seamless execution and elevates the overall event experience.</a:t>
            </a:r>
            <a:endParaRPr lang="en-US">
              <a:solidFill>
                <a:srgbClr val="FFFFFF"/>
              </a:solidFill>
              <a:latin typeface="Segoe UI Light"/>
              <a:cs typeface="Segoe UI"/>
            </a:endParaRPr>
          </a:p>
        </p:txBody>
      </p:sp>
      <p:sp>
        <p:nvSpPr>
          <p:cNvPr id="14" name="Online Conferences">
            <a:extLst>
              <a:ext uri="{FF2B5EF4-FFF2-40B4-BE49-F238E27FC236}">
                <a16:creationId xmlns:a16="http://schemas.microsoft.com/office/drawing/2014/main" id="{97D88A03-BFF1-4344-A707-16A70FD8AD51}"/>
              </a:ext>
            </a:extLst>
          </p:cNvPr>
          <p:cNvSpPr txBox="1">
            <a:spLocks/>
          </p:cNvSpPr>
          <p:nvPr/>
        </p:nvSpPr>
        <p:spPr>
          <a:xfrm>
            <a:off x="397790" y="2626637"/>
            <a:ext cx="2038321" cy="692497"/>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Technical Director</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Design and Manage </a:t>
            </a:r>
            <a:r>
              <a:rPr kumimoji="0" lang="en-US" b="1" i="0" u="none" strike="noStrike" kern="1200" cap="none" spc="0" normalizeH="0" baseline="0" noProof="0">
                <a:ln>
                  <a:noFill/>
                </a:ln>
                <a:solidFill>
                  <a:prstClr val="white"/>
                </a:solidFill>
                <a:effectLst/>
                <a:uLnTx/>
                <a:uFillTx/>
                <a:latin typeface="Segoe UI Light"/>
                <a:cs typeface="Segoe UI Light"/>
              </a:rPr>
              <a:t>all AV elements and staffing.</a:t>
            </a:r>
            <a:r>
              <a:rPr kumimoji="0" lang="en-US" b="0" i="0" u="none" strike="noStrike" kern="1200" cap="none" spc="0" normalizeH="0" baseline="0" noProof="0">
                <a:ln>
                  <a:noFill/>
                </a:ln>
                <a:solidFill>
                  <a:prstClr val="white"/>
                </a:solidFill>
                <a:effectLst/>
                <a:uLnTx/>
                <a:uFillTx/>
                <a:latin typeface="Segoe UI Light"/>
                <a:cs typeface="Segoe UI Light"/>
              </a:rPr>
              <a:t> </a:t>
            </a:r>
            <a:endParaRPr lang="en-US" b="0" i="0" u="none" strike="noStrike" kern="1200" cap="none" spc="0" normalizeH="0" baseline="0" noProof="0">
              <a:ln>
                <a:noFill/>
              </a:ln>
              <a:solidFill>
                <a:prstClr val="white"/>
              </a:solidFill>
              <a:effectLst/>
              <a:uLnTx/>
              <a:uFillTx/>
              <a:latin typeface="Segoe UI Light"/>
              <a:cs typeface="Segoe UI Light"/>
            </a:endParaRPr>
          </a:p>
        </p:txBody>
      </p:sp>
      <p:sp>
        <p:nvSpPr>
          <p:cNvPr id="15" name="Leadership Broadcasts">
            <a:extLst>
              <a:ext uri="{FF2B5EF4-FFF2-40B4-BE49-F238E27FC236}">
                <a16:creationId xmlns:a16="http://schemas.microsoft.com/office/drawing/2014/main" id="{279B6B66-009E-412E-8807-47B439884EBA}"/>
              </a:ext>
            </a:extLst>
          </p:cNvPr>
          <p:cNvSpPr txBox="1">
            <a:spLocks/>
          </p:cNvSpPr>
          <p:nvPr/>
        </p:nvSpPr>
        <p:spPr>
          <a:xfrm>
            <a:off x="2659545" y="2626637"/>
            <a:ext cx="2081925" cy="507831"/>
          </a:xfrm>
          <a:prstGeom prst="rect">
            <a:avLst/>
          </a:prstGeom>
        </p:spPr>
        <p:txBody>
          <a:bodyPr vert="horz" wrap="square" lIns="0" tIns="0" rIns="0" bIns="0" rtlCol="0" anchor="t">
            <a:spAutoFit/>
          </a:bodyPr>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0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lang="en-US" sz="1600">
                <a:solidFill>
                  <a:srgbClr val="50E6FF"/>
                </a:solidFill>
                <a:latin typeface="Segoe UI Semibold" panose="020B0702040204020203" pitchFamily="34" charset="0"/>
                <a:cs typeface="Segoe UI Semibold" panose="020B0702040204020203" pitchFamily="34" charset="0"/>
              </a:rPr>
              <a:t>Video</a:t>
            </a: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 Technician</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Operates the </a:t>
            </a:r>
            <a:r>
              <a:rPr kumimoji="0" lang="en-US" b="1" i="0" u="none" strike="noStrike" kern="1200" cap="none" spc="0" normalizeH="0" baseline="0" noProof="0">
                <a:ln>
                  <a:noFill/>
                </a:ln>
                <a:solidFill>
                  <a:prstClr val="white"/>
                </a:solidFill>
                <a:effectLst/>
                <a:uLnTx/>
                <a:uFillTx/>
                <a:latin typeface="Segoe UI Light"/>
                <a:cs typeface="Segoe UI Light"/>
              </a:rPr>
              <a:t>HDMI Switch</a:t>
            </a:r>
            <a:r>
              <a:rPr kumimoji="0" lang="en-US" b="0" i="0" u="none" strike="noStrike" kern="1200" cap="none" spc="0" normalizeH="0" baseline="0" noProof="0">
                <a:ln>
                  <a:noFill/>
                </a:ln>
                <a:solidFill>
                  <a:prstClr val="white"/>
                </a:solidFill>
                <a:effectLst/>
                <a:uLnTx/>
                <a:uFillTx/>
                <a:latin typeface="Segoe UI Light"/>
                <a:cs typeface="Segoe UI Light"/>
              </a:rPr>
              <a:t>  </a:t>
            </a:r>
            <a:endParaRPr lang="en-US" b="0" i="0" u="none" strike="noStrike" kern="1200" cap="none" spc="0" normalizeH="0" baseline="0" noProof="0">
              <a:ln>
                <a:noFill/>
              </a:ln>
              <a:solidFill>
                <a:prstClr val="white"/>
              </a:solidFill>
              <a:effectLst/>
              <a:uLnTx/>
              <a:uFillTx/>
              <a:latin typeface="Segoe UI Light"/>
              <a:cs typeface="Segoe UI Light"/>
            </a:endParaRPr>
          </a:p>
        </p:txBody>
      </p:sp>
      <p:sp>
        <p:nvSpPr>
          <p:cNvPr id="16" name="Public Broadcasts">
            <a:extLst>
              <a:ext uri="{FF2B5EF4-FFF2-40B4-BE49-F238E27FC236}">
                <a16:creationId xmlns:a16="http://schemas.microsoft.com/office/drawing/2014/main" id="{02FC1B26-E66D-4ECC-BFE1-42A4E83C08AB}"/>
              </a:ext>
            </a:extLst>
          </p:cNvPr>
          <p:cNvSpPr txBox="1">
            <a:spLocks/>
          </p:cNvSpPr>
          <p:nvPr/>
        </p:nvSpPr>
        <p:spPr>
          <a:xfrm>
            <a:off x="4807788" y="2606400"/>
            <a:ext cx="2032574" cy="938719"/>
          </a:xfrm>
          <a:prstGeom prst="rect">
            <a:avLst/>
          </a:prstGeom>
        </p:spPr>
        <p:txBody>
          <a:bodyPr vert="horz" wrap="square" lIns="0" tIns="0" rIns="0" bIns="0" rtlCol="0" anchor="t">
            <a:spAutoFit/>
          </a:bodyPr>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0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Teams Display Operator</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Manages Microsoft </a:t>
            </a:r>
            <a:r>
              <a:rPr kumimoji="0" lang="en-US" b="1" i="0" u="none" strike="noStrike" kern="1200" cap="none" spc="0" normalizeH="0" baseline="0" noProof="0">
                <a:ln>
                  <a:noFill/>
                </a:ln>
                <a:solidFill>
                  <a:prstClr val="white"/>
                </a:solidFill>
                <a:effectLst/>
                <a:uLnTx/>
                <a:uFillTx/>
                <a:latin typeface="Segoe UI Light"/>
                <a:cs typeface="Segoe UI Light"/>
              </a:rPr>
              <a:t>Teams Display computers</a:t>
            </a:r>
            <a:endParaRPr lang="en-US" b="1" i="0" u="none" strike="noStrike" kern="1200" cap="none" spc="0" normalizeH="0" baseline="0" noProof="0">
              <a:ln>
                <a:noFill/>
              </a:ln>
              <a:solidFill>
                <a:prstClr val="white"/>
              </a:solidFill>
              <a:effectLst/>
              <a:uLnTx/>
              <a:uFillTx/>
              <a:latin typeface="Segoe UI Light"/>
              <a:cs typeface="Segoe UI Light"/>
            </a:endParaRPr>
          </a:p>
        </p:txBody>
      </p:sp>
      <p:sp>
        <p:nvSpPr>
          <p:cNvPr id="10" name="Online Conferences">
            <a:extLst>
              <a:ext uri="{FF2B5EF4-FFF2-40B4-BE49-F238E27FC236}">
                <a16:creationId xmlns:a16="http://schemas.microsoft.com/office/drawing/2014/main" id="{2626F799-C87A-43C7-A694-2BA4E1F29652}"/>
              </a:ext>
            </a:extLst>
          </p:cNvPr>
          <p:cNvSpPr txBox="1">
            <a:spLocks/>
          </p:cNvSpPr>
          <p:nvPr/>
        </p:nvSpPr>
        <p:spPr>
          <a:xfrm>
            <a:off x="7077060" y="2594903"/>
            <a:ext cx="2038321" cy="1508105"/>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Audio Technician</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Manages On-Site and Teams </a:t>
            </a:r>
            <a:r>
              <a:rPr kumimoji="0" lang="en-US" b="1" i="0" u="none" strike="noStrike" kern="1200" cap="none" spc="0" normalizeH="0" baseline="0" noProof="0">
                <a:ln>
                  <a:noFill/>
                </a:ln>
                <a:solidFill>
                  <a:prstClr val="white"/>
                </a:solidFill>
                <a:effectLst/>
                <a:uLnTx/>
                <a:uFillTx/>
                <a:latin typeface="Segoe UI Light"/>
                <a:cs typeface="Segoe UI Light"/>
              </a:rPr>
              <a:t>Audio Feeds</a:t>
            </a:r>
            <a:endParaRPr lang="en-US" b="1"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1" i="0" u="none" strike="noStrike" kern="1200" cap="none" spc="0" normalizeH="0" baseline="0" noProof="0">
                <a:ln>
                  <a:noFill/>
                </a:ln>
                <a:solidFill>
                  <a:prstClr val="white"/>
                </a:solidFill>
                <a:effectLst/>
                <a:uLnTx/>
                <a:uFillTx/>
                <a:latin typeface="Segoe UI Light"/>
                <a:cs typeface="Segoe UI Light"/>
              </a:rPr>
              <a:t>Multiple Audio Technicians</a:t>
            </a:r>
            <a:r>
              <a:rPr kumimoji="0" lang="en-US" b="0" i="0" u="none" strike="noStrike" kern="1200" cap="none" spc="0" normalizeH="0" baseline="0" noProof="0">
                <a:ln>
                  <a:noFill/>
                </a:ln>
                <a:solidFill>
                  <a:prstClr val="white"/>
                </a:solidFill>
                <a:effectLst/>
                <a:uLnTx/>
                <a:uFillTx/>
                <a:latin typeface="Segoe UI Light"/>
                <a:cs typeface="Segoe UI Light"/>
              </a:rPr>
              <a:t> may be necessary depending on complexity of audio configuration. </a:t>
            </a:r>
            <a:endParaRPr lang="en-US" b="0" i="0" u="none" strike="noStrike" kern="1200" cap="none" spc="0" normalizeH="0" baseline="0" noProof="0">
              <a:ln>
                <a:noFill/>
              </a:ln>
              <a:solidFill>
                <a:prstClr val="white"/>
              </a:solidFill>
              <a:effectLst/>
              <a:uLnTx/>
              <a:uFillTx/>
              <a:latin typeface="Segoe UI Light"/>
              <a:cs typeface="Segoe UI Light"/>
            </a:endParaRPr>
          </a:p>
        </p:txBody>
      </p:sp>
      <p:cxnSp>
        <p:nvCxnSpPr>
          <p:cNvPr id="19" name="Straight Connector 18">
            <a:extLst>
              <a:ext uri="{FF2B5EF4-FFF2-40B4-BE49-F238E27FC236}">
                <a16:creationId xmlns:a16="http://schemas.microsoft.com/office/drawing/2014/main" id="{83370651-FD05-447D-B0F6-2B0BFD655514}"/>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Icon">
            <a:extLst>
              <a:ext uri="{FF2B5EF4-FFF2-40B4-BE49-F238E27FC236}">
                <a16:creationId xmlns:a16="http://schemas.microsoft.com/office/drawing/2014/main" id="{E204088A-E82A-402F-852A-2B77DB18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11" name="Public Broadcasts">
            <a:extLst>
              <a:ext uri="{FF2B5EF4-FFF2-40B4-BE49-F238E27FC236}">
                <a16:creationId xmlns:a16="http://schemas.microsoft.com/office/drawing/2014/main" id="{1B1C92BF-5697-4598-B1C5-23272CE427A4}"/>
              </a:ext>
            </a:extLst>
          </p:cNvPr>
          <p:cNvSpPr txBox="1">
            <a:spLocks/>
          </p:cNvSpPr>
          <p:nvPr/>
        </p:nvSpPr>
        <p:spPr>
          <a:xfrm>
            <a:off x="9405988" y="2594903"/>
            <a:ext cx="2032574" cy="877163"/>
          </a:xfrm>
          <a:prstGeom prst="rect">
            <a:avLst/>
          </a:prstGeom>
        </p:spPr>
        <p:txBody>
          <a:bodyPr vert="horz" wrap="square" lIns="0" tIns="0" rIns="0" bIns="0" rtlCol="0" anchor="t">
            <a:spAutoFit/>
          </a:bodyPr>
          <a:lstStyle>
            <a:lvl1pPr marL="0" marR="0" indent="0" algn="l" defTabSz="951304" rtl="0" eaLnBrk="1" fontAlgn="auto" latinLnBrk="0" hangingPunct="1">
              <a:lnSpc>
                <a:spcPts val="1800"/>
              </a:lnSpc>
              <a:spcBef>
                <a:spcPts val="1224"/>
              </a:spcBef>
              <a:spcAft>
                <a:spcPts val="0"/>
              </a:spcAft>
              <a:buClrTx/>
              <a:buSzPct val="90000"/>
              <a:buFont typeface="Wingdings" panose="05000000000000000000" pitchFamily="2" charset="2"/>
              <a:buNone/>
              <a:tabLst/>
              <a:defRPr lang="en-US" sz="1224" b="0" kern="1200" spc="0" baseline="0" dirty="0">
                <a:solidFill>
                  <a:srgbClr val="000000"/>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224" kern="1200" spc="0" baseline="0">
                <a:solidFill>
                  <a:srgbClr val="000000"/>
                </a:solidFill>
                <a:latin typeface="+mn-lt"/>
                <a:ea typeface="+mn-ea"/>
                <a:cs typeface="+mn-cs"/>
              </a:defRPr>
            </a:lvl2pPr>
            <a:lvl3pPr marL="457112"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669"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224"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Camera Operators</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200" b="1" i="0" u="none" strike="noStrike" kern="1200" cap="none" spc="0" normalizeH="0" baseline="0" noProof="0">
                <a:ln>
                  <a:noFill/>
                </a:ln>
                <a:solidFill>
                  <a:prstClr val="white"/>
                </a:solidFill>
                <a:effectLst/>
                <a:uLnTx/>
                <a:uFillTx/>
                <a:latin typeface="Segoe UI Light"/>
                <a:cs typeface="Segoe UI Light"/>
              </a:rPr>
              <a:t>Multiple operators</a:t>
            </a:r>
            <a:r>
              <a:rPr kumimoji="0" lang="en-US" sz="1200" b="0" i="0" u="none" strike="noStrike" kern="1200" cap="none" spc="0" normalizeH="0" baseline="0" noProof="0">
                <a:ln>
                  <a:noFill/>
                </a:ln>
                <a:solidFill>
                  <a:prstClr val="white"/>
                </a:solidFill>
                <a:effectLst/>
                <a:uLnTx/>
                <a:uFillTx/>
                <a:latin typeface="Segoe UI Light"/>
                <a:cs typeface="Segoe UI Light"/>
              </a:rPr>
              <a:t> may be necessary depending on event design. </a:t>
            </a:r>
            <a:endParaRPr lang="en-US" sz="1200" b="0" i="0" u="none" strike="noStrike" kern="1200" cap="none" spc="0" normalizeH="0" baseline="0" noProof="0">
              <a:ln>
                <a:noFill/>
              </a:ln>
              <a:solidFill>
                <a:prstClr val="white"/>
              </a:solidFill>
              <a:effectLst/>
              <a:uLnTx/>
              <a:uFillTx/>
              <a:latin typeface="Segoe UI Light"/>
              <a:cs typeface="Segoe UI Light"/>
            </a:endParaRPr>
          </a:p>
        </p:txBody>
      </p:sp>
      <p:sp>
        <p:nvSpPr>
          <p:cNvPr id="4" name="Title 3">
            <a:extLst>
              <a:ext uri="{FF2B5EF4-FFF2-40B4-BE49-F238E27FC236}">
                <a16:creationId xmlns:a16="http://schemas.microsoft.com/office/drawing/2014/main" id="{33E538A8-693F-44C1-A502-9D353136BA35}"/>
              </a:ext>
            </a:extLst>
          </p:cNvPr>
          <p:cNvSpPr txBox="1">
            <a:spLocks/>
          </p:cNvSpPr>
          <p:nvPr/>
        </p:nvSpPr>
        <p:spPr>
          <a:xfrm>
            <a:off x="397790" y="4167008"/>
            <a:ext cx="9144000" cy="307777"/>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a:rPr>
              <a:t>Microsoft Teams Hybrid Event – </a:t>
            </a:r>
            <a:r>
              <a:rPr lang="en-US" sz="2000">
                <a:latin typeface="Segoe UI Semibold"/>
                <a:cs typeface="Segoe UI"/>
              </a:rPr>
              <a:t>Production</a:t>
            </a:r>
            <a:r>
              <a:rPr kumimoji="0" lang="en-US" sz="2000" b="0" i="0" u="none" strike="noStrike" kern="1200" cap="none" spc="-50" normalizeH="0" baseline="0" noProof="0">
                <a:ln w="3175">
                  <a:noFill/>
                </a:ln>
                <a:solidFill>
                  <a:srgbClr val="50E6FF"/>
                </a:solidFill>
                <a:effectLst/>
                <a:uLnTx/>
                <a:uFillTx/>
                <a:latin typeface="Segoe UI Semibold"/>
                <a:ea typeface="+mn-ea"/>
                <a:cs typeface="Segoe UI"/>
              </a:rPr>
              <a:t> Equipment</a:t>
            </a:r>
            <a:endParaRPr kumimoji="0" lang="en-US" sz="2000" b="0" i="0" u="none" strike="noStrike" kern="1200" cap="none" spc="-50" normalizeH="0" baseline="0" noProof="0">
              <a:ln w="3175">
                <a:noFill/>
              </a:ln>
              <a:solidFill>
                <a:srgbClr val="50E6FF"/>
              </a:solidFill>
              <a:effectLst/>
              <a:uLnTx/>
              <a:uFillTx/>
              <a:latin typeface="Segoe UI Semibold" panose="020B0702040204020203" pitchFamily="34" charset="0"/>
              <a:ea typeface="+mn-ea"/>
              <a:cs typeface="Segoe UI"/>
            </a:endParaRPr>
          </a:p>
        </p:txBody>
      </p:sp>
      <p:sp>
        <p:nvSpPr>
          <p:cNvPr id="9" name="Online Conferences">
            <a:extLst>
              <a:ext uri="{FF2B5EF4-FFF2-40B4-BE49-F238E27FC236}">
                <a16:creationId xmlns:a16="http://schemas.microsoft.com/office/drawing/2014/main" id="{57FA8D6B-6F2F-400E-999F-215E27A2FFEB}"/>
              </a:ext>
            </a:extLst>
          </p:cNvPr>
          <p:cNvSpPr txBox="1">
            <a:spLocks/>
          </p:cNvSpPr>
          <p:nvPr/>
        </p:nvSpPr>
        <p:spPr>
          <a:xfrm>
            <a:off x="397790" y="4710864"/>
            <a:ext cx="2038321" cy="1508105"/>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lang="en-US" sz="1600">
                <a:solidFill>
                  <a:srgbClr val="50E6FF"/>
                </a:solidFill>
                <a:latin typeface="Segoe UI Semibold" panose="020B0702040204020203" pitchFamily="34" charset="0"/>
                <a:cs typeface="Segoe UI Semibold" panose="020B0702040204020203" pitchFamily="34" charset="0"/>
              </a:rPr>
              <a:t>Video</a:t>
            </a: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 switcher </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1" i="0" u="none" strike="noStrike" kern="1200" cap="none" spc="0" normalizeH="0" baseline="0" noProof="0">
                <a:ln>
                  <a:noFill/>
                </a:ln>
                <a:solidFill>
                  <a:prstClr val="white"/>
                </a:solidFill>
                <a:effectLst/>
                <a:uLnTx/>
                <a:uFillTx/>
                <a:latin typeface="Segoe UI Light"/>
                <a:cs typeface="Segoe UI Light"/>
              </a:rPr>
              <a:t>Picture in Picture</a:t>
            </a:r>
            <a:r>
              <a:rPr kumimoji="0" lang="en-US" b="0" i="0" u="none" strike="noStrike" kern="1200" cap="none" spc="0" normalizeH="0" baseline="0" noProof="0">
                <a:ln>
                  <a:noFill/>
                </a:ln>
                <a:solidFill>
                  <a:prstClr val="white"/>
                </a:solidFill>
                <a:effectLst/>
                <a:uLnTx/>
                <a:uFillTx/>
                <a:latin typeface="Segoe UI Light"/>
                <a:cs typeface="Segoe UI Light"/>
              </a:rPr>
              <a:t> functionality if necessary.</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lang="en-US">
                <a:solidFill>
                  <a:prstClr val="white"/>
                </a:solidFill>
                <a:latin typeface="Segoe UI Light"/>
                <a:cs typeface="Segoe UI Light"/>
              </a:rPr>
              <a:t>Routing in-room video signals to in-room displays including confidence monitors</a:t>
            </a:r>
            <a:endParaRPr lang="en-US" b="0" i="0" u="none" strike="noStrike" kern="1200" cap="none" spc="0" normalizeH="0" baseline="0" noProof="0">
              <a:ln>
                <a:noFill/>
              </a:ln>
              <a:solidFill>
                <a:prstClr val="white"/>
              </a:solidFill>
              <a:effectLst/>
              <a:uLnTx/>
              <a:uFillTx/>
              <a:latin typeface="Segoe UI Light"/>
              <a:cs typeface="Segoe UI Light"/>
            </a:endParaRPr>
          </a:p>
        </p:txBody>
      </p:sp>
      <p:sp>
        <p:nvSpPr>
          <p:cNvPr id="12" name="Online Conferences">
            <a:extLst>
              <a:ext uri="{FF2B5EF4-FFF2-40B4-BE49-F238E27FC236}">
                <a16:creationId xmlns:a16="http://schemas.microsoft.com/office/drawing/2014/main" id="{A31F7A97-8A98-48C5-BCDB-A580720CE14E}"/>
              </a:ext>
            </a:extLst>
          </p:cNvPr>
          <p:cNvSpPr txBox="1">
            <a:spLocks/>
          </p:cNvSpPr>
          <p:nvPr/>
        </p:nvSpPr>
        <p:spPr>
          <a:xfrm>
            <a:off x="2659545" y="4693992"/>
            <a:ext cx="2038321" cy="1827552"/>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lang="en-US" sz="1600">
                <a:solidFill>
                  <a:srgbClr val="50E6FF"/>
                </a:solidFill>
                <a:latin typeface="Segoe UI Semibold" panose="020B0702040204020203" pitchFamily="34" charset="0"/>
                <a:cs typeface="Segoe UI Semibold" panose="020B0702040204020203" pitchFamily="34" charset="0"/>
              </a:rPr>
              <a:t>Video</a:t>
            </a: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 to computer interface</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ea typeface="+mn-ea"/>
                <a:cs typeface="Segoe UI Light"/>
              </a:rPr>
              <a:t>Allows the </a:t>
            </a:r>
            <a:r>
              <a:rPr kumimoji="0" lang="en-US" b="1" i="0" u="none" strike="noStrike" kern="1200" cap="none" spc="0" normalizeH="0" baseline="0" noProof="0">
                <a:ln>
                  <a:noFill/>
                </a:ln>
                <a:solidFill>
                  <a:prstClr val="white"/>
                </a:solidFill>
                <a:effectLst/>
                <a:uLnTx/>
                <a:uFillTx/>
                <a:latin typeface="Segoe UI Light"/>
                <a:ea typeface="+mn-ea"/>
                <a:cs typeface="Segoe UI Light"/>
              </a:rPr>
              <a:t>HDMI switched output</a:t>
            </a:r>
            <a:r>
              <a:rPr kumimoji="0" lang="en-US" b="0" i="0" u="none" strike="noStrike" kern="1200" cap="none" spc="0" normalizeH="0" baseline="0" noProof="0">
                <a:ln>
                  <a:noFill/>
                </a:ln>
                <a:solidFill>
                  <a:prstClr val="white"/>
                </a:solidFill>
                <a:effectLst/>
                <a:uLnTx/>
                <a:uFillTx/>
                <a:latin typeface="Segoe UI Light"/>
                <a:ea typeface="+mn-ea"/>
                <a:cs typeface="Segoe UI Light"/>
              </a:rPr>
              <a:t> to be used as a camera Microsoft Teams. </a:t>
            </a:r>
            <a:endPar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ea typeface="+mn-ea"/>
                <a:cs typeface="Segoe UI Light"/>
              </a:rPr>
              <a:t>If using an </a:t>
            </a:r>
            <a:r>
              <a:rPr kumimoji="0" lang="en-US" b="1" i="0" u="none" strike="noStrike" kern="1200" cap="none" spc="0" normalizeH="0" baseline="0" noProof="0">
                <a:ln>
                  <a:noFill/>
                </a:ln>
                <a:solidFill>
                  <a:prstClr val="white"/>
                </a:solidFill>
                <a:effectLst/>
                <a:uLnTx/>
                <a:uFillTx/>
                <a:latin typeface="Segoe UI Light"/>
                <a:ea typeface="+mn-ea"/>
                <a:cs typeface="Segoe UI Light"/>
              </a:rPr>
              <a:t>ATEM Switcher</a:t>
            </a:r>
            <a:r>
              <a:rPr kumimoji="0" lang="en-US" b="0" i="0" u="none" strike="noStrike" kern="1200" cap="none" spc="0" normalizeH="0" baseline="0" noProof="0">
                <a:ln>
                  <a:noFill/>
                </a:ln>
                <a:solidFill>
                  <a:prstClr val="white"/>
                </a:solidFill>
                <a:effectLst/>
                <a:uLnTx/>
                <a:uFillTx/>
                <a:latin typeface="Segoe UI Light"/>
                <a:ea typeface="+mn-ea"/>
                <a:cs typeface="Segoe UI Light"/>
              </a:rPr>
              <a:t> this functionality is built in. </a:t>
            </a:r>
            <a:endParaRPr lang="en-US"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HDMI to USB </a:t>
            </a:r>
            <a:endParaRPr lang="en-US" b="0" i="0" u="none" strike="noStrike" kern="120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p:txBody>
      </p:sp>
      <p:sp>
        <p:nvSpPr>
          <p:cNvPr id="13" name="Online Conferences">
            <a:extLst>
              <a:ext uri="{FF2B5EF4-FFF2-40B4-BE49-F238E27FC236}">
                <a16:creationId xmlns:a16="http://schemas.microsoft.com/office/drawing/2014/main" id="{6B110C83-EA57-4952-A0A4-655F2F6691C1}"/>
              </a:ext>
            </a:extLst>
          </p:cNvPr>
          <p:cNvSpPr txBox="1">
            <a:spLocks/>
          </p:cNvSpPr>
          <p:nvPr/>
        </p:nvSpPr>
        <p:spPr>
          <a:xfrm>
            <a:off x="4804915" y="4725674"/>
            <a:ext cx="2038321" cy="1308050"/>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a:ea typeface="+mn-ea"/>
                <a:cs typeface="Segoe UI Semibold"/>
              </a:rPr>
              <a:t>Audio Interface and Audio Mixer</a:t>
            </a:r>
            <a:endPar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ea typeface="+mn-ea"/>
                <a:cs typeface="Segoe UI Light"/>
              </a:rPr>
              <a:t>Allows the </a:t>
            </a:r>
            <a:r>
              <a:rPr lang="en-US" b="1">
                <a:solidFill>
                  <a:prstClr val="white"/>
                </a:solidFill>
                <a:latin typeface="Segoe UI Light"/>
                <a:cs typeface="Segoe UI Light"/>
              </a:rPr>
              <a:t>Audio</a:t>
            </a:r>
            <a:r>
              <a:rPr kumimoji="0" lang="en-US" b="1" i="0" u="none" strike="noStrike" kern="1200" cap="none" spc="0" normalizeH="0" baseline="0" noProof="0">
                <a:ln>
                  <a:noFill/>
                </a:ln>
                <a:solidFill>
                  <a:prstClr val="white"/>
                </a:solidFill>
                <a:effectLst/>
                <a:uLnTx/>
                <a:uFillTx/>
                <a:latin typeface="Segoe UI Light"/>
                <a:ea typeface="+mn-ea"/>
                <a:cs typeface="Segoe UI Light"/>
              </a:rPr>
              <a:t> Mixer output</a:t>
            </a:r>
            <a:r>
              <a:rPr kumimoji="0" lang="en-US" b="0" i="0" u="none" strike="noStrike" kern="1200" cap="none" spc="0" normalizeH="0" baseline="0" noProof="0">
                <a:ln>
                  <a:noFill/>
                </a:ln>
                <a:solidFill>
                  <a:prstClr val="white"/>
                </a:solidFill>
                <a:effectLst/>
                <a:uLnTx/>
                <a:uFillTx/>
                <a:latin typeface="Segoe UI Light"/>
                <a:ea typeface="+mn-ea"/>
                <a:cs typeface="Segoe UI Light"/>
              </a:rPr>
              <a:t> to be used as a microphone in Microsoft Teams. </a:t>
            </a:r>
            <a:endPar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5" name="Online Conferences">
            <a:extLst>
              <a:ext uri="{FF2B5EF4-FFF2-40B4-BE49-F238E27FC236}">
                <a16:creationId xmlns:a16="http://schemas.microsoft.com/office/drawing/2014/main" id="{D062E044-4280-414B-8948-676259F0D686}"/>
              </a:ext>
            </a:extLst>
          </p:cNvPr>
          <p:cNvSpPr txBox="1">
            <a:spLocks/>
          </p:cNvSpPr>
          <p:nvPr/>
        </p:nvSpPr>
        <p:spPr>
          <a:xfrm>
            <a:off x="7077060" y="4693992"/>
            <a:ext cx="2038321" cy="1123384"/>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Teams </a:t>
            </a:r>
            <a:r>
              <a:rPr lang="en-US" sz="1600">
                <a:solidFill>
                  <a:srgbClr val="50E6FF"/>
                </a:solidFill>
                <a:latin typeface="Segoe UI Semibold" panose="020B0702040204020203" pitchFamily="34" charset="0"/>
                <a:cs typeface="Segoe UI Semibold" panose="020B0702040204020203" pitchFamily="34" charset="0"/>
              </a:rPr>
              <a:t>SDI/NDI</a:t>
            </a: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 Output</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Export individual video feeds with </a:t>
            </a:r>
            <a:r>
              <a:rPr kumimoji="0" lang="en-US" b="1" i="0" u="none" strike="noStrike" kern="1200" cap="none" spc="0" normalizeH="0" baseline="0" noProof="0">
                <a:ln>
                  <a:noFill/>
                </a:ln>
                <a:solidFill>
                  <a:prstClr val="white"/>
                </a:solidFill>
                <a:effectLst/>
                <a:uLnTx/>
                <a:uFillTx/>
                <a:latin typeface="Segoe UI Light"/>
                <a:cs typeface="Segoe UI Light"/>
              </a:rPr>
              <a:t>Teams approved</a:t>
            </a:r>
            <a:r>
              <a:rPr kumimoji="0" lang="en-US" b="0" i="0" u="none" strike="noStrike" kern="1200" cap="none" spc="0" normalizeH="0" baseline="0" noProof="0">
                <a:ln>
                  <a:noFill/>
                </a:ln>
                <a:solidFill>
                  <a:prstClr val="white"/>
                </a:solidFill>
                <a:effectLst/>
                <a:uLnTx/>
                <a:uFillTx/>
                <a:latin typeface="Segoe UI Light"/>
                <a:cs typeface="Segoe UI Light"/>
              </a:rPr>
              <a:t> Hardware output devices.</a:t>
            </a:r>
            <a:endParaRPr lang="en-US" b="0" i="0" u="none" strike="noStrike" kern="1200" cap="none" spc="0" normalizeH="0" baseline="0" noProof="0">
              <a:ln>
                <a:noFill/>
              </a:ln>
              <a:solidFill>
                <a:prstClr val="white"/>
              </a:solidFill>
              <a:effectLst/>
              <a:uLnTx/>
              <a:uFillTx/>
              <a:latin typeface="Segoe UI Light"/>
              <a:cs typeface="Segoe UI Light"/>
            </a:endParaRPr>
          </a:p>
        </p:txBody>
      </p:sp>
      <p:sp>
        <p:nvSpPr>
          <p:cNvPr id="27" name="Online Conferences">
            <a:extLst>
              <a:ext uri="{FF2B5EF4-FFF2-40B4-BE49-F238E27FC236}">
                <a16:creationId xmlns:a16="http://schemas.microsoft.com/office/drawing/2014/main" id="{326C7396-AC89-4AA7-BE6B-F2C40A384E78}"/>
              </a:ext>
            </a:extLst>
          </p:cNvPr>
          <p:cNvSpPr txBox="1">
            <a:spLocks/>
          </p:cNvSpPr>
          <p:nvPr/>
        </p:nvSpPr>
        <p:spPr>
          <a:xfrm>
            <a:off x="9405988" y="4697742"/>
            <a:ext cx="2282736" cy="1769715"/>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Event Computers</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Each Teams display configuration will </a:t>
            </a:r>
            <a:r>
              <a:rPr kumimoji="0" lang="en-US" b="1" i="0" u="none" strike="noStrike" kern="1200" cap="none" spc="0" normalizeH="0" baseline="0" noProof="0">
                <a:ln>
                  <a:noFill/>
                </a:ln>
                <a:solidFill>
                  <a:prstClr val="white"/>
                </a:solidFill>
                <a:effectLst/>
                <a:uLnTx/>
                <a:uFillTx/>
                <a:latin typeface="Segoe UI Light"/>
                <a:cs typeface="Segoe UI Light"/>
              </a:rPr>
              <a:t>require a computer connected to Teams</a:t>
            </a:r>
            <a:r>
              <a:rPr kumimoji="0" lang="en-US" b="0" i="0" u="none" strike="noStrike" kern="1200" cap="none" spc="0" normalizeH="0" baseline="0" noProof="0">
                <a:ln>
                  <a:noFill/>
                </a:ln>
                <a:solidFill>
                  <a:prstClr val="white"/>
                </a:solidFill>
                <a:effectLst/>
                <a:uLnTx/>
                <a:uFillTx/>
                <a:latin typeface="Segoe UI Light"/>
                <a:cs typeface="Segoe UI Light"/>
              </a:rPr>
              <a:t>. </a:t>
            </a:r>
            <a:endParaRPr lang="en-US"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Segoe UI Light"/>
                <a:cs typeface="Segoe UI Light"/>
              </a:rPr>
              <a:t>Event Video and Audio Output to </a:t>
            </a:r>
            <a:r>
              <a:rPr kumimoji="0" lang="en-US" b="1" i="0" u="none" strike="noStrike" kern="1200" cap="none" spc="0" normalizeH="0" baseline="0" noProof="0">
                <a:ln>
                  <a:noFill/>
                </a:ln>
                <a:solidFill>
                  <a:prstClr val="white"/>
                </a:solidFill>
                <a:effectLst/>
                <a:uLnTx/>
                <a:uFillTx/>
                <a:latin typeface="Segoe UI Light"/>
                <a:cs typeface="Segoe UI Light"/>
              </a:rPr>
              <a:t>Teams Computer</a:t>
            </a:r>
            <a:endParaRPr lang="en-US" b="1"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b="1" i="0" u="none" strike="noStrike" kern="1200" cap="none" spc="0" normalizeH="0" baseline="0" noProof="0">
                <a:ln>
                  <a:noFill/>
                </a:ln>
                <a:solidFill>
                  <a:prstClr val="white"/>
                </a:solidFill>
                <a:effectLst/>
                <a:uLnTx/>
                <a:uFillTx/>
                <a:latin typeface="Segoe UI Light"/>
                <a:cs typeface="Segoe UI Light"/>
              </a:rPr>
              <a:t>Presentation Content</a:t>
            </a:r>
            <a:r>
              <a:rPr kumimoji="0" lang="en-US" b="0" i="0" u="none" strike="noStrike" kern="1200" cap="none" spc="0" normalizeH="0" baseline="0" noProof="0">
                <a:ln>
                  <a:noFill/>
                </a:ln>
                <a:solidFill>
                  <a:prstClr val="white"/>
                </a:solidFill>
                <a:effectLst/>
                <a:uLnTx/>
                <a:uFillTx/>
                <a:latin typeface="Segoe UI Light"/>
                <a:cs typeface="Segoe UI Light"/>
              </a:rPr>
              <a:t> </a:t>
            </a:r>
            <a:r>
              <a:rPr kumimoji="0" lang="en-US" i="0" u="none" strike="noStrike" kern="1200" cap="none" spc="0" normalizeH="0" baseline="0" noProof="0">
                <a:ln>
                  <a:noFill/>
                </a:ln>
                <a:solidFill>
                  <a:prstClr val="white"/>
                </a:solidFill>
                <a:effectLst/>
                <a:uLnTx/>
                <a:uFillTx/>
                <a:latin typeface="Segoe UI Light"/>
                <a:cs typeface="Segoe UI Light"/>
              </a:rPr>
              <a:t>Playback Computer</a:t>
            </a:r>
            <a:endParaRPr lang="en-US" i="0" u="none" strike="noStrike" kern="1200" cap="none" spc="0" normalizeH="0" baseline="0" noProof="0">
              <a:ln>
                <a:noFill/>
              </a:ln>
              <a:solidFill>
                <a:prstClr val="white"/>
              </a:solidFill>
              <a:effectLst/>
              <a:uLnTx/>
              <a:uFillTx/>
              <a:latin typeface="Segoe UI Light"/>
              <a:cs typeface="Segoe UI Light"/>
            </a:endParaRPr>
          </a:p>
        </p:txBody>
      </p:sp>
      <p:sp>
        <p:nvSpPr>
          <p:cNvPr id="6" name="Title 3">
            <a:extLst>
              <a:ext uri="{FF2B5EF4-FFF2-40B4-BE49-F238E27FC236}">
                <a16:creationId xmlns:a16="http://schemas.microsoft.com/office/drawing/2014/main" id="{E461D2A2-716C-652C-FA33-20A88984E44E}"/>
              </a:ext>
            </a:extLst>
          </p:cNvPr>
          <p:cNvSpPr txBox="1">
            <a:spLocks/>
          </p:cNvSpPr>
          <p:nvPr/>
        </p:nvSpPr>
        <p:spPr>
          <a:xfrm>
            <a:off x="397790" y="2044543"/>
            <a:ext cx="9144000" cy="307777"/>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50E6FF"/>
                </a:solidFill>
                <a:effectLst/>
                <a:uLnTx/>
                <a:uFillTx/>
                <a:latin typeface="Segoe UI Semibold"/>
                <a:ea typeface="+mn-ea"/>
                <a:cs typeface="Segoe UI"/>
              </a:rPr>
              <a:t>Microsoft Teams Hybrid Event – Staffing Plan</a:t>
            </a:r>
            <a:endParaRPr kumimoji="0" lang="en-US" sz="2000" b="0" i="0" u="none" strike="noStrike" kern="1200" cap="none" spc="-50" normalizeH="0" baseline="0" noProof="0">
              <a:ln w="3175">
                <a:noFill/>
              </a:ln>
              <a:solidFill>
                <a:srgbClr val="50E6FF"/>
              </a:solidFill>
              <a:effectLst/>
              <a:uLnTx/>
              <a:uFillTx/>
              <a:latin typeface="Segoe UI Semibold" panose="020B0702040204020203" pitchFamily="34" charset="0"/>
              <a:ea typeface="+mn-ea"/>
              <a:cs typeface="Segoe UI"/>
            </a:endParaRPr>
          </a:p>
        </p:txBody>
      </p:sp>
    </p:spTree>
    <p:extLst>
      <p:ext uri="{BB962C8B-B14F-4D97-AF65-F5344CB8AC3E}">
        <p14:creationId xmlns:p14="http://schemas.microsoft.com/office/powerpoint/2010/main" val="170674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40CB36-480F-4E4C-A380-E701D360C3C9}"/>
              </a:ext>
            </a:extLst>
          </p:cNvPr>
          <p:cNvSpPr>
            <a:spLocks noGrp="1"/>
          </p:cNvSpPr>
          <p:nvPr>
            <p:ph type="title"/>
          </p:nvPr>
        </p:nvSpPr>
        <p:spPr>
          <a:xfrm>
            <a:off x="589044" y="192024"/>
            <a:ext cx="11016957" cy="492443"/>
          </a:xfrm>
        </p:spPr>
        <p:txBody>
          <a:bodyPr/>
          <a:lstStyle/>
          <a:p>
            <a:r>
              <a:rPr lang="en-US">
                <a:cs typeface="Segoe UI"/>
              </a:rPr>
              <a:t>Advanced Events Team (AET) Hybrid Event Support</a:t>
            </a:r>
          </a:p>
        </p:txBody>
      </p:sp>
      <p:sp>
        <p:nvSpPr>
          <p:cNvPr id="10" name="TextBox 9">
            <a:extLst>
              <a:ext uri="{FF2B5EF4-FFF2-40B4-BE49-F238E27FC236}">
                <a16:creationId xmlns:a16="http://schemas.microsoft.com/office/drawing/2014/main" id="{A96FF896-732F-4F57-9BB1-A1FF4D620B75}"/>
              </a:ext>
            </a:extLst>
          </p:cNvPr>
          <p:cNvSpPr txBox="1"/>
          <p:nvPr/>
        </p:nvSpPr>
        <p:spPr>
          <a:xfrm>
            <a:off x="459163" y="1089134"/>
            <a:ext cx="6783685" cy="646331"/>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F2F2F"/>
                </a:solidFill>
                <a:effectLst/>
                <a:uLnTx/>
                <a:uFillTx/>
                <a:latin typeface="Segoe UI"/>
                <a:ea typeface="+mn-ea"/>
                <a:cs typeface="Segoe UI"/>
              </a:rPr>
              <a:t>Leveraging the Microsoft Advanced Events Team (AET) for Hybrid Events</a:t>
            </a:r>
            <a:endParaRPr kumimoji="0" lang="en-US" sz="1800" b="1" i="0" u="none" strike="noStrike" kern="1200" cap="none" spc="0" normalizeH="0" baseline="0" noProof="0">
              <a:ln>
                <a:noFill/>
              </a:ln>
              <a:solidFill>
                <a:srgbClr val="2F2F2F"/>
              </a:solidFill>
              <a:effectLst/>
              <a:uLnTx/>
              <a:uFillTx/>
              <a:latin typeface="Segoe UI"/>
              <a:ea typeface="+mn-ea"/>
              <a:cs typeface="+mn-cs"/>
            </a:endParaRPr>
          </a:p>
        </p:txBody>
      </p:sp>
      <p:sp>
        <p:nvSpPr>
          <p:cNvPr id="8" name="Content Placeholder 4">
            <a:extLst>
              <a:ext uri="{FF2B5EF4-FFF2-40B4-BE49-F238E27FC236}">
                <a16:creationId xmlns:a16="http://schemas.microsoft.com/office/drawing/2014/main" id="{B913DAC3-C3CF-4692-AEEF-C1DCF1FA9E0C}"/>
              </a:ext>
            </a:extLst>
          </p:cNvPr>
          <p:cNvSpPr>
            <a:spLocks noGrp="1"/>
          </p:cNvSpPr>
          <p:nvPr>
            <p:ph sz="quarter" idx="4294967295"/>
          </p:nvPr>
        </p:nvSpPr>
        <p:spPr>
          <a:xfrm>
            <a:off x="235228" y="1807254"/>
            <a:ext cx="7605669" cy="4183838"/>
          </a:xfrm>
        </p:spPr>
        <p:txBody>
          <a:bodyPr vert="horz" wrap="square" lIns="0" tIns="0" rIns="0" bIns="0" numCol="1" spcCol="320040" rtlCol="0" anchor="t">
            <a:spAutoFit/>
          </a:bodyPr>
          <a:lstStyle/>
          <a:p>
            <a:pPr lvl="1" indent="0">
              <a:spcBef>
                <a:spcPts val="600"/>
              </a:spcBef>
              <a:spcAft>
                <a:spcPts val="600"/>
              </a:spcAft>
              <a:buClr>
                <a:srgbClr val="3B2E58"/>
              </a:buClr>
              <a:buSzPct val="110000"/>
              <a:buNone/>
            </a:pPr>
            <a:r>
              <a:rPr lang="en-US" sz="1765" b="1"/>
              <a:t>Objectives: </a:t>
            </a:r>
            <a:r>
              <a:rPr lang="en-US" sz="1568"/>
              <a:t>Help strategic customers successfully transition to a virtual or hybrid world with Teams Events. Support for all event types, including leadership summits, learning &amp; development, virtual offsites, complex hybrid, or even external-facing webinars.</a:t>
            </a:r>
          </a:p>
          <a:p>
            <a:pPr marL="0" lvl="1" indent="0">
              <a:spcBef>
                <a:spcPts val="600"/>
              </a:spcBef>
              <a:spcAft>
                <a:spcPts val="600"/>
              </a:spcAft>
              <a:buClr>
                <a:srgbClr val="3B2E58"/>
              </a:buClr>
              <a:buSzPct val="110000"/>
              <a:buNone/>
            </a:pPr>
            <a:r>
              <a:rPr lang="en-US" sz="1765" b="1"/>
              <a:t>       How: </a:t>
            </a:r>
            <a:r>
              <a:rPr lang="en-US" sz="1765"/>
              <a:t> Contact Your Local Microsoft Account or Email Us Directly:</a:t>
            </a:r>
          </a:p>
          <a:p>
            <a:pPr marL="0" lvl="1" indent="0" algn="ctr">
              <a:spcBef>
                <a:spcPts val="600"/>
              </a:spcBef>
              <a:spcAft>
                <a:spcPts val="600"/>
              </a:spcAft>
              <a:buClr>
                <a:srgbClr val="3B2E58"/>
              </a:buClr>
              <a:buSzPct val="110000"/>
              <a:buNone/>
            </a:pPr>
            <a:r>
              <a:rPr lang="en-US" sz="1765" b="1"/>
              <a:t>AdvancedEventsTeam@microsoft.com</a:t>
            </a:r>
          </a:p>
          <a:p>
            <a:pPr marL="0" lvl="1" indent="0">
              <a:spcBef>
                <a:spcPts val="600"/>
              </a:spcBef>
              <a:spcAft>
                <a:spcPts val="600"/>
              </a:spcAft>
              <a:buClr>
                <a:srgbClr val="3B2E58"/>
              </a:buClr>
              <a:buSzPct val="110000"/>
              <a:buNone/>
            </a:pPr>
            <a:r>
              <a:rPr lang="en-US" sz="1765" b="1"/>
              <a:t>       Activities: </a:t>
            </a:r>
            <a:endParaRPr lang="en-US" sz="1765" b="1">
              <a:ea typeface="Times New Roman" panose="02020603050405020304" pitchFamily="18" charset="0"/>
              <a:cs typeface="Calibri"/>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Define </a:t>
            </a:r>
            <a:r>
              <a:rPr lang="en-US" sz="1372">
                <a:ea typeface="Times New Roman" panose="02020603050405020304" pitchFamily="18" charset="0"/>
                <a:cs typeface="Calibri"/>
              </a:rPr>
              <a:t>event format and approach</a:t>
            </a:r>
          </a:p>
          <a:p>
            <a:pPr marL="742631" lvl="1" indent="-285101">
              <a:lnSpc>
                <a:spcPct val="114999"/>
              </a:lnSpc>
              <a:spcBef>
                <a:spcPts val="55"/>
              </a:spcBef>
              <a:buFont typeface="Courier New" panose="05000000000000000000" pitchFamily="2" charset="2"/>
              <a:buChar char="o"/>
            </a:pPr>
            <a:r>
              <a:rPr lang="en-US" sz="1372" b="1">
                <a:ea typeface="Times New Roman" panose="02020603050405020304" pitchFamily="18" charset="0"/>
                <a:cs typeface="Calibri"/>
              </a:rPr>
              <a:t>Demonstrate</a:t>
            </a:r>
            <a:r>
              <a:rPr lang="en-US" sz="1372">
                <a:ea typeface="Times New Roman" panose="02020603050405020304" pitchFamily="18" charset="0"/>
                <a:cs typeface="Calibri"/>
              </a:rPr>
              <a:t> the technology capabilities</a:t>
            </a:r>
          </a:p>
          <a:p>
            <a:pPr marL="742631" lvl="1" indent="-285101">
              <a:lnSpc>
                <a:spcPct val="114999"/>
              </a:lnSpc>
              <a:spcBef>
                <a:spcPts val="55"/>
              </a:spcBef>
              <a:buFont typeface="Courier New" panose="05000000000000000000" pitchFamily="2" charset="2"/>
              <a:buChar char="o"/>
            </a:pPr>
            <a:r>
              <a:rPr lang="en-US" sz="1372" b="1">
                <a:ea typeface="Times New Roman" panose="02020603050405020304" pitchFamily="18" charset="0"/>
                <a:cs typeface="Calibri"/>
              </a:rPr>
              <a:t>Educate and transfer</a:t>
            </a:r>
            <a:r>
              <a:rPr lang="en-US" sz="1372">
                <a:ea typeface="Times New Roman" panose="02020603050405020304" pitchFamily="18" charset="0"/>
                <a:cs typeface="Calibri"/>
              </a:rPr>
              <a:t> knowledge to your Production and/or Technology team</a:t>
            </a:r>
            <a:endParaRPr lang="en-US" sz="1372">
              <a:ea typeface="Calibri" panose="020F0502020204030204" pitchFamily="34" charset="0"/>
              <a:cs typeface="Calibri"/>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Advise</a:t>
            </a:r>
            <a:r>
              <a:rPr lang="en-US" sz="1372">
                <a:ea typeface="Times New Roman" panose="02020603050405020304" pitchFamily="18" charset="0"/>
                <a:cs typeface="Calibri"/>
              </a:rPr>
              <a:t> on recommended best practices to create the ideal virtual event experience </a:t>
            </a:r>
            <a:endParaRPr lang="en-US" sz="1372">
              <a:ea typeface="Calibri" panose="020F0502020204030204" pitchFamily="34" charset="0"/>
              <a:cs typeface="Times New Roman" panose="02020603050405020304" pitchFamily="18" charset="0"/>
            </a:endParaRPr>
          </a:p>
          <a:p>
            <a:pPr marL="742631" lvl="1" indent="-285101">
              <a:lnSpc>
                <a:spcPct val="115000"/>
              </a:lnSpc>
              <a:spcBef>
                <a:spcPts val="55"/>
              </a:spcBef>
              <a:buFont typeface="Courier New" panose="05000000000000000000" pitchFamily="2" charset="2"/>
              <a:buChar char="o"/>
            </a:pPr>
            <a:r>
              <a:rPr lang="en-US" sz="1372" b="1">
                <a:ea typeface="Times New Roman" panose="02020603050405020304" pitchFamily="18" charset="0"/>
                <a:cs typeface="Calibri"/>
              </a:rPr>
              <a:t>Assist</a:t>
            </a:r>
            <a:r>
              <a:rPr lang="en-US" sz="1372">
                <a:ea typeface="Times New Roman" panose="02020603050405020304" pitchFamily="18" charset="0"/>
                <a:cs typeface="Calibri"/>
              </a:rPr>
              <a:t> in the preparation activities for the event to best leverage our solutions</a:t>
            </a:r>
            <a:endParaRPr lang="en-US" sz="1372">
              <a:ea typeface="Calibri" panose="020F0502020204030204" pitchFamily="34" charset="0"/>
              <a:cs typeface="Calibri"/>
            </a:endParaRPr>
          </a:p>
          <a:p>
            <a:pPr marL="742631" lvl="1" indent="-285101">
              <a:lnSpc>
                <a:spcPct val="115000"/>
              </a:lnSpc>
              <a:spcBef>
                <a:spcPts val="55"/>
              </a:spcBef>
              <a:buFont typeface="Courier New" panose="05000000000000000000" pitchFamily="2" charset="2"/>
              <a:buChar char="o"/>
            </a:pPr>
            <a:r>
              <a:rPr lang="en-US" sz="1372">
                <a:ea typeface="Times New Roman" panose="02020603050405020304" pitchFamily="18" charset="0"/>
                <a:cs typeface="Calibri"/>
              </a:rPr>
              <a:t>Provide </a:t>
            </a:r>
            <a:r>
              <a:rPr lang="en-US" sz="1372" b="1">
                <a:ea typeface="Times New Roman" panose="02020603050405020304" pitchFamily="18" charset="0"/>
                <a:cs typeface="Calibri"/>
              </a:rPr>
              <a:t>Support</a:t>
            </a:r>
            <a:r>
              <a:rPr lang="en-US" sz="1372">
                <a:ea typeface="Times New Roman" panose="02020603050405020304" pitchFamily="18" charset="0"/>
                <a:cs typeface="Calibri"/>
              </a:rPr>
              <a:t> and/or </a:t>
            </a:r>
            <a:r>
              <a:rPr lang="en-US" sz="1372" b="1">
                <a:ea typeface="Times New Roman" panose="02020603050405020304" pitchFamily="18" charset="0"/>
                <a:cs typeface="Calibri"/>
              </a:rPr>
              <a:t>Moderation</a:t>
            </a:r>
            <a:r>
              <a:rPr lang="en-US" sz="1372">
                <a:ea typeface="Times New Roman" panose="02020603050405020304" pitchFamily="18" charset="0"/>
                <a:cs typeface="Calibri"/>
              </a:rPr>
              <a:t> during practice sessions, dry runs and/or for the actual virtual event</a:t>
            </a:r>
          </a:p>
          <a:p>
            <a:pPr marL="742631" lvl="1" indent="-285101">
              <a:lnSpc>
                <a:spcPct val="115000"/>
              </a:lnSpc>
              <a:spcBef>
                <a:spcPts val="55"/>
              </a:spcBef>
              <a:buFont typeface="Courier New" panose="02070309020205020404" pitchFamily="49" charset="0"/>
              <a:buChar char="o"/>
            </a:pPr>
            <a:endParaRPr lang="en-US" sz="1400">
              <a:ea typeface="Times New Roman" panose="02020603050405020304" pitchFamily="18" charset="0"/>
              <a:cs typeface="Calibri"/>
            </a:endParaRPr>
          </a:p>
        </p:txBody>
      </p:sp>
      <p:grpSp>
        <p:nvGrpSpPr>
          <p:cNvPr id="3" name="Group 2">
            <a:extLst>
              <a:ext uri="{FF2B5EF4-FFF2-40B4-BE49-F238E27FC236}">
                <a16:creationId xmlns:a16="http://schemas.microsoft.com/office/drawing/2014/main" id="{49CD369B-63FB-7743-DB4F-418796AE83AB}"/>
              </a:ext>
              <a:ext uri="{C183D7F6-B498-43B3-948B-1728B52AA6E4}">
                <adec:decorative xmlns:adec="http://schemas.microsoft.com/office/drawing/2017/decorative" val="1"/>
              </a:ext>
            </a:extLst>
          </p:cNvPr>
          <p:cNvGrpSpPr/>
          <p:nvPr/>
        </p:nvGrpSpPr>
        <p:grpSpPr>
          <a:xfrm>
            <a:off x="8308181" y="1367473"/>
            <a:ext cx="3424656" cy="5490527"/>
            <a:chOff x="8308181" y="1458414"/>
            <a:chExt cx="3424656" cy="5490527"/>
          </a:xfrm>
          <a:effectLst>
            <a:outerShdw blurRad="50800" dist="38100" dir="2700000" algn="tl" rotWithShape="0">
              <a:prstClr val="black">
                <a:alpha val="40000"/>
              </a:prstClr>
            </a:outerShdw>
          </a:effectLst>
        </p:grpSpPr>
        <p:pic>
          <p:nvPicPr>
            <p:cNvPr id="5" name="Picture 4" descr="Person presenting to his team">
              <a:extLst>
                <a:ext uri="{FF2B5EF4-FFF2-40B4-BE49-F238E27FC236}">
                  <a16:creationId xmlns:a16="http://schemas.microsoft.com/office/drawing/2014/main" id="{9EF3399C-1E74-4320-AB8B-59C6653FF146}"/>
                </a:ext>
              </a:extLst>
            </p:cNvPr>
            <p:cNvPicPr>
              <a:picLocks noChangeAspect="1"/>
            </p:cNvPicPr>
            <p:nvPr/>
          </p:nvPicPr>
          <p:blipFill rotWithShape="1">
            <a:blip r:embed="rId3">
              <a:extLst>
                <a:ext uri="{28A0092B-C50C-407E-A947-70E740481C1C}">
                  <a14:useLocalDpi xmlns:a14="http://schemas.microsoft.com/office/drawing/2010/main"/>
                </a:ext>
              </a:extLst>
            </a:blip>
            <a:srcRect l="-292" t="34772" r="9479"/>
            <a:stretch/>
          </p:blipFill>
          <p:spPr>
            <a:xfrm>
              <a:off x="8308181" y="3097911"/>
              <a:ext cx="3424656" cy="1639498"/>
            </a:xfrm>
            <a:prstGeom prst="rect">
              <a:avLst/>
            </a:prstGeom>
          </p:spPr>
        </p:pic>
        <p:pic>
          <p:nvPicPr>
            <p:cNvPr id="2" name="Picture 1" descr="A group of people on a stage&#10;&#10;Description automatically generated with medium confidence">
              <a:extLst>
                <a:ext uri="{FF2B5EF4-FFF2-40B4-BE49-F238E27FC236}">
                  <a16:creationId xmlns:a16="http://schemas.microsoft.com/office/drawing/2014/main" id="{766DD17A-F2D0-46F3-8755-3E022A30B25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308181" y="1458414"/>
              <a:ext cx="3424656" cy="1639498"/>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ECF5BACA-D354-4105-8C00-1AD87F18B63E}"/>
                </a:ext>
              </a:extLst>
            </p:cNvPr>
            <p:cNvPicPr>
              <a:picLocks noChangeAspect="1"/>
            </p:cNvPicPr>
            <p:nvPr/>
          </p:nvPicPr>
          <p:blipFill rotWithShape="1">
            <a:blip r:embed="rId5">
              <a:extLst>
                <a:ext uri="{28A0092B-C50C-407E-A947-70E740481C1C}">
                  <a14:useLocalDpi xmlns:a14="http://schemas.microsoft.com/office/drawing/2010/main" val="0"/>
                </a:ext>
              </a:extLst>
            </a:blip>
            <a:srcRect b="-2796"/>
            <a:stretch/>
          </p:blipFill>
          <p:spPr>
            <a:xfrm>
              <a:off x="8308181" y="4737409"/>
              <a:ext cx="3424656" cy="2211532"/>
            </a:xfrm>
            <a:prstGeom prst="rect">
              <a:avLst/>
            </a:prstGeom>
          </p:spPr>
        </p:pic>
      </p:grpSp>
      <p:sp>
        <p:nvSpPr>
          <p:cNvPr id="11" name="TextBox 10">
            <a:extLst>
              <a:ext uri="{FF2B5EF4-FFF2-40B4-BE49-F238E27FC236}">
                <a16:creationId xmlns:a16="http://schemas.microsoft.com/office/drawing/2014/main" id="{85B645B8-8959-455C-AFF8-1F572942DCE7}"/>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Tree>
    <p:extLst>
      <p:ext uri="{BB962C8B-B14F-4D97-AF65-F5344CB8AC3E}">
        <p14:creationId xmlns:p14="http://schemas.microsoft.com/office/powerpoint/2010/main" val="389599315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F36D37-2D4C-049D-6B26-D543823196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C319D2-94CF-E837-1706-5F990D0082FD}"/>
              </a:ext>
            </a:extLst>
          </p:cNvPr>
          <p:cNvSpPr>
            <a:spLocks noGrp="1"/>
          </p:cNvSpPr>
          <p:nvPr>
            <p:ph type="title"/>
          </p:nvPr>
        </p:nvSpPr>
        <p:spPr>
          <a:xfrm>
            <a:off x="589044" y="192024"/>
            <a:ext cx="11016957" cy="492443"/>
          </a:xfrm>
        </p:spPr>
        <p:txBody>
          <a:bodyPr/>
          <a:lstStyle/>
          <a:p>
            <a:r>
              <a:rPr lang="en-US">
                <a:latin typeface="Segoe UI Semibold" panose="020B0702040204020203" pitchFamily="34" charset="0"/>
                <a:cs typeface="Segoe UI Semibold" panose="020B0702040204020203" pitchFamily="34" charset="0"/>
              </a:rPr>
              <a:t>Hybrid Event Example Roles &amp; Responsibilities</a:t>
            </a:r>
            <a:endParaRPr lang="en-US">
              <a:cs typeface="Segoe UI"/>
            </a:endParaRPr>
          </a:p>
        </p:txBody>
      </p:sp>
      <p:sp>
        <p:nvSpPr>
          <p:cNvPr id="11" name="TextBox 10">
            <a:extLst>
              <a:ext uri="{FF2B5EF4-FFF2-40B4-BE49-F238E27FC236}">
                <a16:creationId xmlns:a16="http://schemas.microsoft.com/office/drawing/2014/main" id="{1B85EC95-4FC2-DA0F-3395-DFE3E0EDE0FC}"/>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7" name="TextBox 6">
            <a:extLst>
              <a:ext uri="{FF2B5EF4-FFF2-40B4-BE49-F238E27FC236}">
                <a16:creationId xmlns:a16="http://schemas.microsoft.com/office/drawing/2014/main" id="{663157EB-2ACA-0D47-0893-F0FE0E388C5E}"/>
              </a:ext>
            </a:extLst>
          </p:cNvPr>
          <p:cNvSpPr txBox="1"/>
          <p:nvPr/>
        </p:nvSpPr>
        <p:spPr>
          <a:xfrm>
            <a:off x="3445572" y="2177865"/>
            <a:ext cx="928521"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 Computer</a:t>
            </a:r>
          </a:p>
        </p:txBody>
      </p:sp>
      <p:sp>
        <p:nvSpPr>
          <p:cNvPr id="9" name="TextBox 8">
            <a:extLst>
              <a:ext uri="{FF2B5EF4-FFF2-40B4-BE49-F238E27FC236}">
                <a16:creationId xmlns:a16="http://schemas.microsoft.com/office/drawing/2014/main" id="{B0D6AE13-CE4B-7DD7-B1D6-EDD8EDF73B53}"/>
              </a:ext>
            </a:extLst>
          </p:cNvPr>
          <p:cNvSpPr txBox="1"/>
          <p:nvPr/>
        </p:nvSpPr>
        <p:spPr>
          <a:xfrm>
            <a:off x="6368852" y="3780858"/>
            <a:ext cx="805250"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Producers Mobile</a:t>
            </a:r>
          </a:p>
        </p:txBody>
      </p:sp>
      <p:sp>
        <p:nvSpPr>
          <p:cNvPr id="12" name="TextBox 11">
            <a:extLst>
              <a:ext uri="{FF2B5EF4-FFF2-40B4-BE49-F238E27FC236}">
                <a16:creationId xmlns:a16="http://schemas.microsoft.com/office/drawing/2014/main" id="{0E264FB5-1E1B-B80E-C22E-38026856E75E}"/>
              </a:ext>
            </a:extLst>
          </p:cNvPr>
          <p:cNvSpPr txBox="1"/>
          <p:nvPr/>
        </p:nvSpPr>
        <p:spPr>
          <a:xfrm>
            <a:off x="7548994" y="5284481"/>
            <a:ext cx="895949" cy="5539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Teams Live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Computer</a:t>
            </a:r>
          </a:p>
        </p:txBody>
      </p:sp>
      <p:cxnSp>
        <p:nvCxnSpPr>
          <p:cNvPr id="13" name="Straight Arrow Connector 12">
            <a:extLst>
              <a:ext uri="{FF2B5EF4-FFF2-40B4-BE49-F238E27FC236}">
                <a16:creationId xmlns:a16="http://schemas.microsoft.com/office/drawing/2014/main" id="{6A7F86B9-038A-E70E-FF16-C84EDC546DCE}"/>
              </a:ext>
              <a:ext uri="{C183D7F6-B498-43B3-948B-1728B52AA6E4}">
                <adec:decorative xmlns:adec="http://schemas.microsoft.com/office/drawing/2017/decorative" val="1"/>
              </a:ext>
            </a:extLst>
          </p:cNvPr>
          <p:cNvCxnSpPr>
            <a:cxnSpLocks/>
          </p:cNvCxnSpPr>
          <p:nvPr/>
        </p:nvCxnSpPr>
        <p:spPr>
          <a:xfrm flipH="1">
            <a:off x="3142389" y="1538534"/>
            <a:ext cx="488568" cy="364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97E74DD-59BB-1912-AB3E-45F340B8F0AE}"/>
              </a:ext>
              <a:ext uri="{C183D7F6-B498-43B3-948B-1728B52AA6E4}">
                <adec:decorative xmlns:adec="http://schemas.microsoft.com/office/drawing/2017/decorative" val="1"/>
              </a:ext>
            </a:extLst>
          </p:cNvPr>
          <p:cNvCxnSpPr>
            <a:cxnSpLocks/>
          </p:cNvCxnSpPr>
          <p:nvPr/>
        </p:nvCxnSpPr>
        <p:spPr>
          <a:xfrm>
            <a:off x="2549010" y="1515114"/>
            <a:ext cx="216483" cy="373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1E2A4DD-B08E-35D5-7F9E-DBB887CBB6C0}"/>
              </a:ext>
              <a:ext uri="{C183D7F6-B498-43B3-948B-1728B52AA6E4}">
                <adec:decorative xmlns:adec="http://schemas.microsoft.com/office/drawing/2017/decorative" val="1"/>
              </a:ext>
            </a:extLst>
          </p:cNvPr>
          <p:cNvCxnSpPr>
            <a:cxnSpLocks/>
          </p:cNvCxnSpPr>
          <p:nvPr/>
        </p:nvCxnSpPr>
        <p:spPr>
          <a:xfrm>
            <a:off x="2839207" y="2177865"/>
            <a:ext cx="547091" cy="219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226CE2-8B97-3E86-E8BE-AB4FA300E465}"/>
              </a:ext>
            </a:extLst>
          </p:cNvPr>
          <p:cNvSpPr txBox="1"/>
          <p:nvPr/>
        </p:nvSpPr>
        <p:spPr>
          <a:xfrm>
            <a:off x="3370364" y="2711212"/>
            <a:ext cx="1046674" cy="5539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Shared Content Computer</a:t>
            </a:r>
          </a:p>
        </p:txBody>
      </p:sp>
      <p:cxnSp>
        <p:nvCxnSpPr>
          <p:cNvPr id="17" name="Straight Arrow Connector 16">
            <a:extLst>
              <a:ext uri="{FF2B5EF4-FFF2-40B4-BE49-F238E27FC236}">
                <a16:creationId xmlns:a16="http://schemas.microsoft.com/office/drawing/2014/main" id="{129C146C-48FB-CD17-40AB-9C8E7E03A405}"/>
              </a:ext>
              <a:ext uri="{C183D7F6-B498-43B3-948B-1728B52AA6E4}">
                <adec:decorative xmlns:adec="http://schemas.microsoft.com/office/drawing/2017/decorative" val="1"/>
              </a:ext>
            </a:extLst>
          </p:cNvPr>
          <p:cNvCxnSpPr>
            <a:cxnSpLocks/>
          </p:cNvCxnSpPr>
          <p:nvPr/>
        </p:nvCxnSpPr>
        <p:spPr>
          <a:xfrm flipV="1">
            <a:off x="3489202" y="6467500"/>
            <a:ext cx="1146810" cy="805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76622D-6CB5-C4EF-81F7-2E6FBC53EC46}"/>
              </a:ext>
              <a:ext uri="{C183D7F6-B498-43B3-948B-1728B52AA6E4}">
                <adec:decorative xmlns:adec="http://schemas.microsoft.com/office/drawing/2017/decorative" val="1"/>
              </a:ext>
            </a:extLst>
          </p:cNvPr>
          <p:cNvCxnSpPr>
            <a:cxnSpLocks/>
          </p:cNvCxnSpPr>
          <p:nvPr/>
        </p:nvCxnSpPr>
        <p:spPr>
          <a:xfrm flipV="1">
            <a:off x="4459636" y="2477260"/>
            <a:ext cx="497649" cy="3607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B0ECF-D818-3362-D761-0AEBBBA7B034}"/>
              </a:ext>
              <a:ext uri="{C183D7F6-B498-43B3-948B-1728B52AA6E4}">
                <adec:decorative xmlns:adec="http://schemas.microsoft.com/office/drawing/2017/decorative" val="1"/>
              </a:ext>
            </a:extLst>
          </p:cNvPr>
          <p:cNvCxnSpPr>
            <a:cxnSpLocks/>
          </p:cNvCxnSpPr>
          <p:nvPr/>
        </p:nvCxnSpPr>
        <p:spPr>
          <a:xfrm flipV="1">
            <a:off x="4393971" y="2265518"/>
            <a:ext cx="533008" cy="1124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8F2FE3-6403-D3A5-9796-8B1ADE8F8F69}"/>
              </a:ext>
              <a:ext uri="{C183D7F6-B498-43B3-948B-1728B52AA6E4}">
                <adec:decorative xmlns:adec="http://schemas.microsoft.com/office/drawing/2017/decorative" val="1"/>
              </a:ext>
            </a:extLst>
          </p:cNvPr>
          <p:cNvCxnSpPr>
            <a:cxnSpLocks/>
          </p:cNvCxnSpPr>
          <p:nvPr/>
        </p:nvCxnSpPr>
        <p:spPr>
          <a:xfrm>
            <a:off x="3620224" y="6122052"/>
            <a:ext cx="1015788" cy="1181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DBA3B1-0396-C553-3C1B-9B3020CD51D1}"/>
              </a:ext>
              <a:ext uri="{C183D7F6-B498-43B3-948B-1728B52AA6E4}">
                <adec:decorative xmlns:adec="http://schemas.microsoft.com/office/drawing/2017/decorative" val="1"/>
              </a:ext>
            </a:extLst>
          </p:cNvPr>
          <p:cNvCxnSpPr>
            <a:cxnSpLocks/>
          </p:cNvCxnSpPr>
          <p:nvPr/>
        </p:nvCxnSpPr>
        <p:spPr>
          <a:xfrm>
            <a:off x="5825219" y="2567760"/>
            <a:ext cx="1645785" cy="10685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EC9FED8-9B2E-5425-370F-EA26E389CCE1}"/>
              </a:ext>
            </a:extLst>
          </p:cNvPr>
          <p:cNvSpPr txBox="1"/>
          <p:nvPr/>
        </p:nvSpPr>
        <p:spPr>
          <a:xfrm>
            <a:off x="6286942" y="1226374"/>
            <a:ext cx="937337"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Remote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Presenters</a:t>
            </a:r>
          </a:p>
        </p:txBody>
      </p:sp>
      <p:cxnSp>
        <p:nvCxnSpPr>
          <p:cNvPr id="23" name="Straight Arrow Connector 22">
            <a:extLst>
              <a:ext uri="{FF2B5EF4-FFF2-40B4-BE49-F238E27FC236}">
                <a16:creationId xmlns:a16="http://schemas.microsoft.com/office/drawing/2014/main" id="{459D1403-7125-CCCC-D952-A3D53114319D}"/>
              </a:ext>
              <a:ext uri="{C183D7F6-B498-43B3-948B-1728B52AA6E4}">
                <adec:decorative xmlns:adec="http://schemas.microsoft.com/office/drawing/2017/decorative" val="1"/>
              </a:ext>
            </a:extLst>
          </p:cNvPr>
          <p:cNvCxnSpPr>
            <a:cxnSpLocks/>
          </p:cNvCxnSpPr>
          <p:nvPr/>
        </p:nvCxnSpPr>
        <p:spPr>
          <a:xfrm flipV="1">
            <a:off x="5861821" y="1700416"/>
            <a:ext cx="443545" cy="2848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C445070-30B2-9072-D386-99E8654A5E63}"/>
              </a:ext>
              <a:ext uri="{C183D7F6-B498-43B3-948B-1728B52AA6E4}">
                <adec:decorative xmlns:adec="http://schemas.microsoft.com/office/drawing/2017/decorative" val="1"/>
              </a:ext>
            </a:extLst>
          </p:cNvPr>
          <p:cNvCxnSpPr>
            <a:cxnSpLocks/>
          </p:cNvCxnSpPr>
          <p:nvPr/>
        </p:nvCxnSpPr>
        <p:spPr>
          <a:xfrm flipV="1">
            <a:off x="5856504" y="1786805"/>
            <a:ext cx="1450226" cy="3692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3939AED-982C-66D2-45B1-E0225E3B6005}"/>
              </a:ext>
              <a:ext uri="{C183D7F6-B498-43B3-948B-1728B52AA6E4}">
                <adec:decorative xmlns:adec="http://schemas.microsoft.com/office/drawing/2017/decorative" val="1"/>
              </a:ext>
            </a:extLst>
          </p:cNvPr>
          <p:cNvCxnSpPr>
            <a:cxnSpLocks/>
          </p:cNvCxnSpPr>
          <p:nvPr/>
        </p:nvCxnSpPr>
        <p:spPr>
          <a:xfrm>
            <a:off x="5853746" y="2297989"/>
            <a:ext cx="1037302" cy="58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01B3B4E-3008-89D9-848C-54624DABBD28}"/>
              </a:ext>
              <a:ext uri="{C183D7F6-B498-43B3-948B-1728B52AA6E4}">
                <adec:decorative xmlns:adec="http://schemas.microsoft.com/office/drawing/2017/decorative" val="1"/>
              </a:ext>
            </a:extLst>
          </p:cNvPr>
          <p:cNvCxnSpPr>
            <a:cxnSpLocks/>
          </p:cNvCxnSpPr>
          <p:nvPr/>
        </p:nvCxnSpPr>
        <p:spPr>
          <a:xfrm>
            <a:off x="8003754" y="4239251"/>
            <a:ext cx="0" cy="984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B5E3F18-BFB1-1BC4-519B-7664DE0788B2}"/>
              </a:ext>
              <a:ext uri="{C183D7F6-B498-43B3-948B-1728B52AA6E4}">
                <adec:decorative xmlns:adec="http://schemas.microsoft.com/office/drawing/2017/decorative" val="1"/>
              </a:ext>
            </a:extLst>
          </p:cNvPr>
          <p:cNvCxnSpPr>
            <a:cxnSpLocks/>
          </p:cNvCxnSpPr>
          <p:nvPr/>
        </p:nvCxnSpPr>
        <p:spPr>
          <a:xfrm flipH="1">
            <a:off x="5972598" y="5493067"/>
            <a:ext cx="1498406" cy="6083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C5E3E5-7DC0-883B-5313-74D46CEF1E3F}"/>
              </a:ext>
              <a:ext uri="{C183D7F6-B498-43B3-948B-1728B52AA6E4}">
                <adec:decorative xmlns:adec="http://schemas.microsoft.com/office/drawing/2017/decorative" val="1"/>
              </a:ext>
            </a:extLst>
          </p:cNvPr>
          <p:cNvCxnSpPr>
            <a:cxnSpLocks/>
          </p:cNvCxnSpPr>
          <p:nvPr/>
        </p:nvCxnSpPr>
        <p:spPr>
          <a:xfrm>
            <a:off x="5700055" y="3869522"/>
            <a:ext cx="612977" cy="963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35368FF-9E8A-89A5-DDC0-8DB480699434}"/>
              </a:ext>
            </a:extLst>
          </p:cNvPr>
          <p:cNvSpPr txBox="1"/>
          <p:nvPr/>
        </p:nvSpPr>
        <p:spPr>
          <a:xfrm>
            <a:off x="3264628" y="3703914"/>
            <a:ext cx="939696" cy="5539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Studio Producer Mobile</a:t>
            </a:r>
          </a:p>
        </p:txBody>
      </p:sp>
      <p:sp>
        <p:nvSpPr>
          <p:cNvPr id="30" name="TextBox 29">
            <a:extLst>
              <a:ext uri="{FF2B5EF4-FFF2-40B4-BE49-F238E27FC236}">
                <a16:creationId xmlns:a16="http://schemas.microsoft.com/office/drawing/2014/main" id="{BE12529B-0209-9341-CA84-8B0DAEECB72A}"/>
              </a:ext>
            </a:extLst>
          </p:cNvPr>
          <p:cNvSpPr txBox="1"/>
          <p:nvPr/>
        </p:nvSpPr>
        <p:spPr>
          <a:xfrm>
            <a:off x="9134820" y="3417235"/>
            <a:ext cx="924537" cy="86177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Backup Technical Producer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Machine</a:t>
            </a: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F8066165-901A-41D8-B022-782813C3AE80}"/>
              </a:ext>
            </a:extLst>
          </p:cNvPr>
          <p:cNvSpPr txBox="1"/>
          <p:nvPr/>
        </p:nvSpPr>
        <p:spPr>
          <a:xfrm>
            <a:off x="9170559" y="5662032"/>
            <a:ext cx="895949" cy="73866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Teams Live Event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Compute</a:t>
            </a:r>
            <a:r>
              <a:rPr kumimoji="0" lang="en-US" sz="1050" b="0" i="0" u="none" strike="noStrike" kern="1200" cap="none" spc="0" normalizeH="0" baseline="0" noProof="0">
                <a:ln>
                  <a:noFill/>
                </a:ln>
                <a:solidFill>
                  <a:srgbClr val="000000"/>
                </a:solidFill>
                <a:effectLst/>
                <a:uLnTx/>
                <a:uFillTx/>
                <a:latin typeface="Segoe UI"/>
                <a:ea typeface="+mn-ea"/>
                <a:cs typeface="+mn-cs"/>
              </a:rPr>
              <a:t>r</a:t>
            </a:r>
          </a:p>
        </p:txBody>
      </p:sp>
      <p:cxnSp>
        <p:nvCxnSpPr>
          <p:cNvPr id="32" name="Straight Arrow Connector 31">
            <a:extLst>
              <a:ext uri="{FF2B5EF4-FFF2-40B4-BE49-F238E27FC236}">
                <a16:creationId xmlns:a16="http://schemas.microsoft.com/office/drawing/2014/main" id="{2B8E5A16-0525-5304-1F10-C2E3AC64B9E5}"/>
              </a:ext>
              <a:ext uri="{C183D7F6-B498-43B3-948B-1728B52AA6E4}">
                <adec:decorative xmlns:adec="http://schemas.microsoft.com/office/drawing/2017/decorative" val="1"/>
              </a:ext>
            </a:extLst>
          </p:cNvPr>
          <p:cNvCxnSpPr>
            <a:cxnSpLocks/>
          </p:cNvCxnSpPr>
          <p:nvPr/>
        </p:nvCxnSpPr>
        <p:spPr>
          <a:xfrm flipH="1">
            <a:off x="5916328" y="5966260"/>
            <a:ext cx="3218492" cy="3659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8EF5422-76F0-E797-AA13-9C25B80C8497}"/>
              </a:ext>
            </a:extLst>
          </p:cNvPr>
          <p:cNvGrpSpPr/>
          <p:nvPr/>
        </p:nvGrpSpPr>
        <p:grpSpPr>
          <a:xfrm>
            <a:off x="2271548" y="5378344"/>
            <a:ext cx="1267493" cy="1277071"/>
            <a:chOff x="2541195" y="5286960"/>
            <a:chExt cx="1267493" cy="1277071"/>
          </a:xfrm>
        </p:grpSpPr>
        <p:sp>
          <p:nvSpPr>
            <p:cNvPr id="34" name="TextBox 33">
              <a:extLst>
                <a:ext uri="{FF2B5EF4-FFF2-40B4-BE49-F238E27FC236}">
                  <a16:creationId xmlns:a16="http://schemas.microsoft.com/office/drawing/2014/main" id="{4EF61573-9005-1BA1-0D55-A33ED12805EF}"/>
                </a:ext>
              </a:extLst>
            </p:cNvPr>
            <p:cNvSpPr txBox="1"/>
            <p:nvPr/>
          </p:nvSpPr>
          <p:spPr>
            <a:xfrm>
              <a:off x="2617586" y="6317810"/>
              <a:ext cx="1114710"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Attendees</a:t>
              </a:r>
            </a:p>
          </p:txBody>
        </p:sp>
        <p:sp>
          <p:nvSpPr>
            <p:cNvPr id="35" name="TextBox 34">
              <a:extLst>
                <a:ext uri="{FF2B5EF4-FFF2-40B4-BE49-F238E27FC236}">
                  <a16:creationId xmlns:a16="http://schemas.microsoft.com/office/drawing/2014/main" id="{900F06E8-DDCA-86B1-DE82-3778C7D9974B}"/>
                </a:ext>
              </a:extLst>
            </p:cNvPr>
            <p:cNvSpPr txBox="1"/>
            <p:nvPr/>
          </p:nvSpPr>
          <p:spPr>
            <a:xfrm>
              <a:off x="2541195" y="5879330"/>
              <a:ext cx="1267493"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a:rPr>
                <a:t>Customer</a:t>
              </a:r>
              <a:r>
                <a:rPr kumimoji="0" lang="en-US" sz="1000" b="0" i="0" u="none" strike="noStrike" kern="1200" cap="none" spc="0" normalizeH="0" baseline="0" noProof="0">
                  <a:ln>
                    <a:noFill/>
                  </a:ln>
                  <a:solidFill>
                    <a:srgbClr val="000000"/>
                  </a:solidFill>
                  <a:effectLst/>
                  <a:uLnTx/>
                  <a:uFillTx/>
                  <a:latin typeface="Segoe UI"/>
                  <a:ea typeface="+mn-ea"/>
                  <a:cs typeface="+mn-cs"/>
                </a:rPr>
                <a:t> QC</a:t>
              </a:r>
            </a:p>
          </p:txBody>
        </p:sp>
        <p:sp>
          <p:nvSpPr>
            <p:cNvPr id="36" name="TextBox 35">
              <a:extLst>
                <a:ext uri="{FF2B5EF4-FFF2-40B4-BE49-F238E27FC236}">
                  <a16:creationId xmlns:a16="http://schemas.microsoft.com/office/drawing/2014/main" id="{7A4DF941-B5FF-86E6-9225-41AD97E424D5}"/>
                </a:ext>
              </a:extLst>
            </p:cNvPr>
            <p:cNvSpPr txBox="1"/>
            <p:nvPr/>
          </p:nvSpPr>
          <p:spPr>
            <a:xfrm>
              <a:off x="2654777" y="5286960"/>
              <a:ext cx="1040329"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Segoe UI"/>
                </a:rPr>
                <a:t>Customer</a:t>
              </a:r>
              <a:r>
                <a:rPr kumimoji="0" lang="en-US" sz="1000" b="0" i="0" u="none" strike="noStrike" kern="1200" cap="none" spc="0" normalizeH="0" baseline="0" noProof="0">
                  <a:ln>
                    <a:noFill/>
                  </a:ln>
                  <a:solidFill>
                    <a:srgbClr val="000000"/>
                  </a:solidFill>
                  <a:effectLst/>
                  <a:uLnTx/>
                  <a:uFillTx/>
                  <a:latin typeface="Segoe UI"/>
                  <a:ea typeface="+mn-ea"/>
                  <a:cs typeface="+mn-cs"/>
                </a:rPr>
                <a:t> QA Moderator</a:t>
              </a:r>
            </a:p>
          </p:txBody>
        </p:sp>
      </p:grpSp>
      <p:cxnSp>
        <p:nvCxnSpPr>
          <p:cNvPr id="37" name="Straight Arrow Connector 36">
            <a:extLst>
              <a:ext uri="{FF2B5EF4-FFF2-40B4-BE49-F238E27FC236}">
                <a16:creationId xmlns:a16="http://schemas.microsoft.com/office/drawing/2014/main" id="{6A4487A6-7990-D4A5-2203-95B33F81F5C9}"/>
              </a:ext>
              <a:ext uri="{C183D7F6-B498-43B3-948B-1728B52AA6E4}">
                <adec:decorative xmlns:adec="http://schemas.microsoft.com/office/drawing/2017/decorative" val="1"/>
              </a:ext>
            </a:extLst>
          </p:cNvPr>
          <p:cNvCxnSpPr>
            <a:cxnSpLocks/>
          </p:cNvCxnSpPr>
          <p:nvPr/>
        </p:nvCxnSpPr>
        <p:spPr>
          <a:xfrm>
            <a:off x="3445572" y="5617602"/>
            <a:ext cx="1182402" cy="4488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1B720B3-0A4A-D7D4-E982-7ED34008CF0B}"/>
              </a:ext>
              <a:ext uri="{C183D7F6-B498-43B3-948B-1728B52AA6E4}">
                <adec:decorative xmlns:adec="http://schemas.microsoft.com/office/drawing/2017/decorative" val="1"/>
              </a:ext>
            </a:extLst>
          </p:cNvPr>
          <p:cNvCxnSpPr>
            <a:cxnSpLocks/>
          </p:cNvCxnSpPr>
          <p:nvPr/>
        </p:nvCxnSpPr>
        <p:spPr>
          <a:xfrm>
            <a:off x="5916328" y="2433584"/>
            <a:ext cx="3159060" cy="10399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77CBDB5-6D3C-E5DC-C3E3-C5F170C90ED8}"/>
              </a:ext>
            </a:extLst>
          </p:cNvPr>
          <p:cNvSpPr txBox="1"/>
          <p:nvPr/>
        </p:nvSpPr>
        <p:spPr>
          <a:xfrm>
            <a:off x="412854" y="3636351"/>
            <a:ext cx="2186736" cy="70788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 Chat for message communication which may be more appropriate for certain scenarios. </a:t>
            </a:r>
          </a:p>
        </p:txBody>
      </p:sp>
      <p:cxnSp>
        <p:nvCxnSpPr>
          <p:cNvPr id="40" name="Straight Arrow Connector 39">
            <a:extLst>
              <a:ext uri="{FF2B5EF4-FFF2-40B4-BE49-F238E27FC236}">
                <a16:creationId xmlns:a16="http://schemas.microsoft.com/office/drawing/2014/main" id="{7AD4F4EF-B0CA-9666-16E5-B31E9AB29FE2}"/>
              </a:ext>
              <a:ext uri="{C183D7F6-B498-43B3-948B-1728B52AA6E4}">
                <adec:decorative xmlns:adec="http://schemas.microsoft.com/office/drawing/2017/decorative" val="1"/>
              </a:ext>
            </a:extLst>
          </p:cNvPr>
          <p:cNvCxnSpPr>
            <a:cxnSpLocks/>
          </p:cNvCxnSpPr>
          <p:nvPr/>
        </p:nvCxnSpPr>
        <p:spPr>
          <a:xfrm>
            <a:off x="2684973" y="4090722"/>
            <a:ext cx="2134549" cy="10971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F9C188A-90F4-696B-DD8D-36AA86AB21F3}"/>
              </a:ext>
            </a:extLst>
          </p:cNvPr>
          <p:cNvSpPr txBox="1"/>
          <p:nvPr/>
        </p:nvSpPr>
        <p:spPr>
          <a:xfrm>
            <a:off x="1837163" y="2577010"/>
            <a:ext cx="958035"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solidFill>
                <a:effectLst/>
                <a:uLnTx/>
                <a:uFillTx/>
                <a:latin typeface="Segoe UI"/>
                <a:ea typeface="+mn-ea"/>
                <a:cs typeface="+mn-cs"/>
              </a:rPr>
              <a:t>Focusrite</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cxnSp>
        <p:nvCxnSpPr>
          <p:cNvPr id="42" name="Straight Arrow Connector 41">
            <a:extLst>
              <a:ext uri="{FF2B5EF4-FFF2-40B4-BE49-F238E27FC236}">
                <a16:creationId xmlns:a16="http://schemas.microsoft.com/office/drawing/2014/main" id="{4711A116-B1C8-117F-2533-66FB82CBE3AB}"/>
              </a:ext>
              <a:ext uri="{C183D7F6-B498-43B3-948B-1728B52AA6E4}">
                <adec:decorative xmlns:adec="http://schemas.microsoft.com/office/drawing/2017/decorative" val="1"/>
              </a:ext>
            </a:extLst>
          </p:cNvPr>
          <p:cNvCxnSpPr>
            <a:cxnSpLocks/>
          </p:cNvCxnSpPr>
          <p:nvPr/>
        </p:nvCxnSpPr>
        <p:spPr>
          <a:xfrm flipV="1">
            <a:off x="2794356" y="2519111"/>
            <a:ext cx="576008" cy="179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81552FF-F370-350C-52E4-5115818EB7DC}"/>
              </a:ext>
            </a:extLst>
          </p:cNvPr>
          <p:cNvSpPr txBox="1"/>
          <p:nvPr/>
        </p:nvSpPr>
        <p:spPr>
          <a:xfrm>
            <a:off x="912781" y="1666669"/>
            <a:ext cx="1233332"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Wireless Microphones</a:t>
            </a:r>
          </a:p>
        </p:txBody>
      </p:sp>
      <p:cxnSp>
        <p:nvCxnSpPr>
          <p:cNvPr id="44" name="Straight Arrow Connector 43">
            <a:extLst>
              <a:ext uri="{FF2B5EF4-FFF2-40B4-BE49-F238E27FC236}">
                <a16:creationId xmlns:a16="http://schemas.microsoft.com/office/drawing/2014/main" id="{7D400850-AACF-9B07-C996-F41BE1658D3D}"/>
              </a:ext>
              <a:ext uri="{C183D7F6-B498-43B3-948B-1728B52AA6E4}">
                <adec:decorative xmlns:adec="http://schemas.microsoft.com/office/drawing/2017/decorative" val="1"/>
              </a:ext>
            </a:extLst>
          </p:cNvPr>
          <p:cNvCxnSpPr>
            <a:cxnSpLocks/>
          </p:cNvCxnSpPr>
          <p:nvPr/>
        </p:nvCxnSpPr>
        <p:spPr>
          <a:xfrm>
            <a:off x="1975573" y="2066779"/>
            <a:ext cx="188846" cy="48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7007D50-D03E-E363-F866-7D4C355D325B}"/>
              </a:ext>
            </a:extLst>
          </p:cNvPr>
          <p:cNvSpPr txBox="1"/>
          <p:nvPr/>
        </p:nvSpPr>
        <p:spPr>
          <a:xfrm>
            <a:off x="8885152" y="957987"/>
            <a:ext cx="1322652" cy="261610"/>
          </a:xfrm>
          <a:prstGeom prst="rect">
            <a:avLst/>
          </a:prstGeom>
          <a:gradFill flip="none" rotWithShape="1">
            <a:gsLst>
              <a:gs pos="0">
                <a:srgbClr val="94D8FE">
                  <a:tint val="66000"/>
                  <a:satMod val="160000"/>
                </a:srgbClr>
              </a:gs>
              <a:gs pos="50000">
                <a:srgbClr val="94D8FE">
                  <a:tint val="44500"/>
                  <a:satMod val="160000"/>
                </a:srgbClr>
              </a:gs>
              <a:gs pos="100000">
                <a:srgbClr val="94D8FE">
                  <a:tint val="23500"/>
                  <a:satMod val="160000"/>
                </a:srgbClr>
              </a:gs>
            </a:gsLst>
            <a:lin ang="2700000" scaled="1"/>
            <a:tileRect/>
          </a:gra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Microsoft AET</a:t>
            </a:r>
          </a:p>
        </p:txBody>
      </p:sp>
      <p:sp>
        <p:nvSpPr>
          <p:cNvPr id="46" name="TextBox 45">
            <a:extLst>
              <a:ext uri="{FF2B5EF4-FFF2-40B4-BE49-F238E27FC236}">
                <a16:creationId xmlns:a16="http://schemas.microsoft.com/office/drawing/2014/main" id="{C4283114-F41D-7A14-7663-B06CCA3BAC42}"/>
              </a:ext>
            </a:extLst>
          </p:cNvPr>
          <p:cNvSpPr txBox="1"/>
          <p:nvPr/>
        </p:nvSpPr>
        <p:spPr>
          <a:xfrm>
            <a:off x="155846" y="957987"/>
            <a:ext cx="903159" cy="261610"/>
          </a:xfrm>
          <a:prstGeom prst="rect">
            <a:avLst/>
          </a:prstGeom>
          <a:gradFill flip="none" rotWithShape="1">
            <a:gsLst>
              <a:gs pos="0">
                <a:srgbClr val="94D8FE">
                  <a:tint val="66000"/>
                  <a:satMod val="160000"/>
                </a:srgbClr>
              </a:gs>
              <a:gs pos="50000">
                <a:srgbClr val="94D8FE">
                  <a:tint val="44500"/>
                  <a:satMod val="160000"/>
                </a:srgbClr>
              </a:gs>
              <a:gs pos="100000">
                <a:srgbClr val="94D8FE">
                  <a:tint val="23500"/>
                  <a:satMod val="160000"/>
                </a:srgbClr>
              </a:gs>
            </a:gsLst>
            <a:lin ang="2700000" scaled="1"/>
            <a:tileRect/>
          </a:gra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prstClr val="black"/>
                </a:solidFill>
                <a:latin typeface="Segoe UI" panose="020B0502040204020203" pitchFamily="34" charset="0"/>
                <a:cs typeface="Segoe UI" panose="020B0502040204020203" pitchFamily="34" charset="0"/>
              </a:rPr>
              <a:t>Customer</a:t>
            </a:r>
            <a:endParaRPr kumimoji="0" lang="en-US" sz="11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47" name="Straight Arrow Connector 46">
            <a:extLst>
              <a:ext uri="{FF2B5EF4-FFF2-40B4-BE49-F238E27FC236}">
                <a16:creationId xmlns:a16="http://schemas.microsoft.com/office/drawing/2014/main" id="{25B586D3-B7B0-592E-79D0-C2C886400991}"/>
              </a:ext>
              <a:ext uri="{C183D7F6-B498-43B3-948B-1728B52AA6E4}">
                <adec:decorative xmlns:adec="http://schemas.microsoft.com/office/drawing/2017/decorative" val="1"/>
              </a:ext>
            </a:extLst>
          </p:cNvPr>
          <p:cNvCxnSpPr>
            <a:cxnSpLocks/>
          </p:cNvCxnSpPr>
          <p:nvPr/>
        </p:nvCxnSpPr>
        <p:spPr>
          <a:xfrm flipH="1">
            <a:off x="5768850" y="4155133"/>
            <a:ext cx="1657594" cy="10024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209B81-9391-82A3-F53D-EA364DA46522}"/>
              </a:ext>
              <a:ext uri="{C183D7F6-B498-43B3-948B-1728B52AA6E4}">
                <adec:decorative xmlns:adec="http://schemas.microsoft.com/office/drawing/2017/decorative" val="1"/>
              </a:ext>
            </a:extLst>
          </p:cNvPr>
          <p:cNvCxnSpPr>
            <a:cxnSpLocks/>
          </p:cNvCxnSpPr>
          <p:nvPr/>
        </p:nvCxnSpPr>
        <p:spPr>
          <a:xfrm flipH="1">
            <a:off x="5771116" y="4128970"/>
            <a:ext cx="3286609" cy="11819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5962560-A167-BCA2-4D98-B87BCD36FF80}"/>
              </a:ext>
            </a:extLst>
          </p:cNvPr>
          <p:cNvSpPr txBox="1"/>
          <p:nvPr/>
        </p:nvSpPr>
        <p:spPr>
          <a:xfrm>
            <a:off x="199126" y="2320350"/>
            <a:ext cx="1044669"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In Room Display</a:t>
            </a:r>
          </a:p>
        </p:txBody>
      </p:sp>
      <p:cxnSp>
        <p:nvCxnSpPr>
          <p:cNvPr id="50" name="Straight Arrow Connector 49">
            <a:extLst>
              <a:ext uri="{FF2B5EF4-FFF2-40B4-BE49-F238E27FC236}">
                <a16:creationId xmlns:a16="http://schemas.microsoft.com/office/drawing/2014/main" id="{10CD99D1-3C1F-0D3A-14EE-93C3F8EB5428}"/>
              </a:ext>
              <a:ext uri="{C183D7F6-B498-43B3-948B-1728B52AA6E4}">
                <adec:decorative xmlns:adec="http://schemas.microsoft.com/office/drawing/2017/decorative" val="1"/>
              </a:ext>
            </a:extLst>
          </p:cNvPr>
          <p:cNvCxnSpPr>
            <a:cxnSpLocks/>
          </p:cNvCxnSpPr>
          <p:nvPr/>
        </p:nvCxnSpPr>
        <p:spPr>
          <a:xfrm flipH="1">
            <a:off x="1272936" y="2208956"/>
            <a:ext cx="1099773" cy="362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58A8E42-4731-0EDE-F8D6-03C39E479C5B}"/>
              </a:ext>
            </a:extLst>
          </p:cNvPr>
          <p:cNvSpPr txBox="1"/>
          <p:nvPr/>
        </p:nvSpPr>
        <p:spPr>
          <a:xfrm>
            <a:off x="1986731" y="1295618"/>
            <a:ext cx="925599"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Camera</a:t>
            </a:r>
          </a:p>
        </p:txBody>
      </p:sp>
      <p:sp>
        <p:nvSpPr>
          <p:cNvPr id="52" name="TextBox 51">
            <a:extLst>
              <a:ext uri="{FF2B5EF4-FFF2-40B4-BE49-F238E27FC236}">
                <a16:creationId xmlns:a16="http://schemas.microsoft.com/office/drawing/2014/main" id="{A9AEA176-2932-C3C8-F882-C12FBCD74610}"/>
              </a:ext>
            </a:extLst>
          </p:cNvPr>
          <p:cNvSpPr txBox="1"/>
          <p:nvPr/>
        </p:nvSpPr>
        <p:spPr>
          <a:xfrm>
            <a:off x="10417007" y="2197894"/>
            <a:ext cx="1698284" cy="246221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Rehearsal:</a:t>
            </a:r>
          </a:p>
          <a:p>
            <a:pPr marL="171450" indent="-171450" defTabSz="914400">
              <a:buFont typeface="Arial" panose="020B0604020202020204" pitchFamily="34" charset="0"/>
              <a:buChar char="•"/>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Switcher – </a:t>
            </a:r>
            <a:r>
              <a:rPr lang="en-US" sz="1100">
                <a:solidFill>
                  <a:prstClr val="black"/>
                </a:solidFill>
                <a:latin typeface="Segoe UI" panose="020B0502040204020203" pitchFamily="34" charset="0"/>
                <a:cs typeface="Segoe UI" panose="020B0502040204020203" pitchFamily="34" charset="0"/>
              </a:rPr>
              <a:t>Virtual Presenters on In room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Multiple Outputs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Content Machine with videos going to in room and virtual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Bring Program view to TLE – Test TLE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Communication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Graphic Layouts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53" name="Straight Arrow Connector 52">
            <a:extLst>
              <a:ext uri="{FF2B5EF4-FFF2-40B4-BE49-F238E27FC236}">
                <a16:creationId xmlns:a16="http://schemas.microsoft.com/office/drawing/2014/main" id="{9E1038FC-447A-5431-15B8-30D94A863919}"/>
              </a:ext>
              <a:ext uri="{C183D7F6-B498-43B3-948B-1728B52AA6E4}">
                <adec:decorative xmlns:adec="http://schemas.microsoft.com/office/drawing/2017/decorative" val="1"/>
              </a:ext>
            </a:extLst>
          </p:cNvPr>
          <p:cNvCxnSpPr>
            <a:cxnSpLocks/>
          </p:cNvCxnSpPr>
          <p:nvPr/>
        </p:nvCxnSpPr>
        <p:spPr>
          <a:xfrm flipV="1">
            <a:off x="4236677" y="3896917"/>
            <a:ext cx="665591" cy="90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65FA616-05A6-1249-473A-A6F4D15FE825}"/>
              </a:ext>
            </a:extLst>
          </p:cNvPr>
          <p:cNvSpPr txBox="1"/>
          <p:nvPr/>
        </p:nvSpPr>
        <p:spPr>
          <a:xfrm>
            <a:off x="7417802" y="1539826"/>
            <a:ext cx="937337"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Remote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Presenters</a:t>
            </a:r>
          </a:p>
        </p:txBody>
      </p:sp>
      <p:sp>
        <p:nvSpPr>
          <p:cNvPr id="55" name="TextBox 54">
            <a:extLst>
              <a:ext uri="{FF2B5EF4-FFF2-40B4-BE49-F238E27FC236}">
                <a16:creationId xmlns:a16="http://schemas.microsoft.com/office/drawing/2014/main" id="{17E72BE8-90E7-CF27-DD36-13C6A885C41F}"/>
              </a:ext>
            </a:extLst>
          </p:cNvPr>
          <p:cNvSpPr txBox="1"/>
          <p:nvPr/>
        </p:nvSpPr>
        <p:spPr>
          <a:xfrm>
            <a:off x="7040914" y="2119001"/>
            <a:ext cx="937337"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Remote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Presenters</a:t>
            </a:r>
          </a:p>
        </p:txBody>
      </p:sp>
      <p:sp>
        <p:nvSpPr>
          <p:cNvPr id="56" name="TextBox 55">
            <a:extLst>
              <a:ext uri="{FF2B5EF4-FFF2-40B4-BE49-F238E27FC236}">
                <a16:creationId xmlns:a16="http://schemas.microsoft.com/office/drawing/2014/main" id="{159BE8F1-7669-E9D8-09FC-5ACFC3AA2289}"/>
              </a:ext>
            </a:extLst>
          </p:cNvPr>
          <p:cNvSpPr txBox="1"/>
          <p:nvPr/>
        </p:nvSpPr>
        <p:spPr>
          <a:xfrm>
            <a:off x="6394854" y="2912526"/>
            <a:ext cx="830036" cy="5078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Unlocks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Individual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NDI</a:t>
            </a:r>
          </a:p>
        </p:txBody>
      </p:sp>
      <p:sp>
        <p:nvSpPr>
          <p:cNvPr id="57" name="TextBox 56">
            <a:extLst>
              <a:ext uri="{FF2B5EF4-FFF2-40B4-BE49-F238E27FC236}">
                <a16:creationId xmlns:a16="http://schemas.microsoft.com/office/drawing/2014/main" id="{70AAA3CC-A9DE-21E4-4712-92901D8A9F67}"/>
              </a:ext>
            </a:extLst>
          </p:cNvPr>
          <p:cNvSpPr txBox="1"/>
          <p:nvPr/>
        </p:nvSpPr>
        <p:spPr>
          <a:xfrm>
            <a:off x="2373054" y="1926120"/>
            <a:ext cx="748986" cy="4001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Video Switcher</a:t>
            </a:r>
          </a:p>
        </p:txBody>
      </p:sp>
      <p:sp>
        <p:nvSpPr>
          <p:cNvPr id="58" name="TextBox 57">
            <a:extLst>
              <a:ext uri="{FF2B5EF4-FFF2-40B4-BE49-F238E27FC236}">
                <a16:creationId xmlns:a16="http://schemas.microsoft.com/office/drawing/2014/main" id="{7FEDC5BE-09EE-9DEA-934D-574AEF156A23}"/>
              </a:ext>
            </a:extLst>
          </p:cNvPr>
          <p:cNvSpPr txBox="1"/>
          <p:nvPr/>
        </p:nvSpPr>
        <p:spPr>
          <a:xfrm>
            <a:off x="3182910" y="1290019"/>
            <a:ext cx="925599" cy="2462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Camera</a:t>
            </a:r>
          </a:p>
        </p:txBody>
      </p:sp>
      <p:sp>
        <p:nvSpPr>
          <p:cNvPr id="59" name="TextBox 58">
            <a:extLst>
              <a:ext uri="{FF2B5EF4-FFF2-40B4-BE49-F238E27FC236}">
                <a16:creationId xmlns:a16="http://schemas.microsoft.com/office/drawing/2014/main" id="{3648D719-16B0-D5C2-A7ED-8F4B9CD60A49}"/>
              </a:ext>
            </a:extLst>
          </p:cNvPr>
          <p:cNvSpPr txBox="1"/>
          <p:nvPr/>
        </p:nvSpPr>
        <p:spPr>
          <a:xfrm>
            <a:off x="7541486" y="3412637"/>
            <a:ext cx="924537" cy="86177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MSFT Technical Producer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Production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Machine</a:t>
            </a:r>
          </a:p>
        </p:txBody>
      </p:sp>
      <p:cxnSp>
        <p:nvCxnSpPr>
          <p:cNvPr id="60" name="Straight Arrow Connector 59">
            <a:extLst>
              <a:ext uri="{FF2B5EF4-FFF2-40B4-BE49-F238E27FC236}">
                <a16:creationId xmlns:a16="http://schemas.microsoft.com/office/drawing/2014/main" id="{A0FD142F-9593-A299-AED7-8400E903691A}"/>
              </a:ext>
              <a:ext uri="{C183D7F6-B498-43B3-948B-1728B52AA6E4}">
                <adec:decorative xmlns:adec="http://schemas.microsoft.com/office/drawing/2017/decorative" val="1"/>
              </a:ext>
            </a:extLst>
          </p:cNvPr>
          <p:cNvCxnSpPr>
            <a:cxnSpLocks/>
          </p:cNvCxnSpPr>
          <p:nvPr/>
        </p:nvCxnSpPr>
        <p:spPr>
          <a:xfrm>
            <a:off x="9593649" y="4279009"/>
            <a:ext cx="6878" cy="1314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57B235C-2280-8B10-12BF-FC86AFCFB608}"/>
              </a:ext>
            </a:extLst>
          </p:cNvPr>
          <p:cNvSpPr txBox="1"/>
          <p:nvPr/>
        </p:nvSpPr>
        <p:spPr>
          <a:xfrm>
            <a:off x="7563233" y="2735745"/>
            <a:ext cx="830036" cy="5078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Unlocks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Individual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NDI</a:t>
            </a:r>
          </a:p>
        </p:txBody>
      </p:sp>
      <p:sp>
        <p:nvSpPr>
          <p:cNvPr id="62" name="Rectangle 61">
            <a:extLst>
              <a:ext uri="{FF2B5EF4-FFF2-40B4-BE49-F238E27FC236}">
                <a16:creationId xmlns:a16="http://schemas.microsoft.com/office/drawing/2014/main" id="{5CBBDE5A-69B2-92AB-905C-187A90B2938C}"/>
              </a:ext>
              <a:ext uri="{C183D7F6-B498-43B3-948B-1728B52AA6E4}">
                <adec:decorative xmlns:adec="http://schemas.microsoft.com/office/drawing/2017/decorative" val="1"/>
              </a:ext>
            </a:extLst>
          </p:cNvPr>
          <p:cNvSpPr/>
          <p:nvPr/>
        </p:nvSpPr>
        <p:spPr>
          <a:xfrm rot="10800000">
            <a:off x="5223070" y="877824"/>
            <a:ext cx="182880" cy="5980176"/>
          </a:xfrm>
          <a:prstGeom prst="rect">
            <a:avLst/>
          </a:prstGeom>
          <a:gradFill flip="none" rotWithShape="1">
            <a:gsLst>
              <a:gs pos="0">
                <a:srgbClr val="94D8FE">
                  <a:tint val="66000"/>
                  <a:satMod val="160000"/>
                </a:srgbClr>
              </a:gs>
              <a:gs pos="50000">
                <a:srgbClr val="94D8FE">
                  <a:tint val="44500"/>
                  <a:satMod val="160000"/>
                </a:srgbClr>
              </a:gs>
              <a:gs pos="100000">
                <a:srgbClr val="94D8FE">
                  <a:tint val="23500"/>
                  <a:satMod val="160000"/>
                </a:srgbClr>
              </a:gs>
            </a:gsLst>
            <a:lin ang="27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1AFF154-58DA-95FA-F501-C0D6C6A308D8}"/>
              </a:ext>
            </a:extLst>
          </p:cNvPr>
          <p:cNvSpPr txBox="1"/>
          <p:nvPr/>
        </p:nvSpPr>
        <p:spPr>
          <a:xfrm>
            <a:off x="4831011" y="1474031"/>
            <a:ext cx="939715" cy="400110"/>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Presenter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 Meeting</a:t>
            </a:r>
          </a:p>
        </p:txBody>
      </p:sp>
      <p:sp>
        <p:nvSpPr>
          <p:cNvPr id="64" name="TextBox 63">
            <a:extLst>
              <a:ext uri="{FF2B5EF4-FFF2-40B4-BE49-F238E27FC236}">
                <a16:creationId xmlns:a16="http://schemas.microsoft.com/office/drawing/2014/main" id="{E3ED8997-64E4-9E56-DF2E-8DE1E10E0404}"/>
              </a:ext>
            </a:extLst>
          </p:cNvPr>
          <p:cNvSpPr txBox="1"/>
          <p:nvPr/>
        </p:nvSpPr>
        <p:spPr>
          <a:xfrm>
            <a:off x="4678828" y="2938876"/>
            <a:ext cx="1244081" cy="553998"/>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Meeting</a:t>
            </a:r>
          </a:p>
        </p:txBody>
      </p:sp>
      <p:sp>
        <p:nvSpPr>
          <p:cNvPr id="65" name="TextBox 64">
            <a:extLst>
              <a:ext uri="{FF2B5EF4-FFF2-40B4-BE49-F238E27FC236}">
                <a16:creationId xmlns:a16="http://schemas.microsoft.com/office/drawing/2014/main" id="{3502F5BA-94FD-744B-D163-43B14EE2B01C}"/>
              </a:ext>
            </a:extLst>
          </p:cNvPr>
          <p:cNvSpPr txBox="1"/>
          <p:nvPr/>
        </p:nvSpPr>
        <p:spPr>
          <a:xfrm>
            <a:off x="4679076" y="4328471"/>
            <a:ext cx="1243584" cy="553998"/>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CHAT</a:t>
            </a:r>
          </a:p>
        </p:txBody>
      </p:sp>
      <p:sp>
        <p:nvSpPr>
          <p:cNvPr id="66" name="TextBox 65">
            <a:extLst>
              <a:ext uri="{FF2B5EF4-FFF2-40B4-BE49-F238E27FC236}">
                <a16:creationId xmlns:a16="http://schemas.microsoft.com/office/drawing/2014/main" id="{6D513BB3-38C5-F3AC-E5B7-BDDC058349EF}"/>
              </a:ext>
            </a:extLst>
          </p:cNvPr>
          <p:cNvSpPr txBox="1"/>
          <p:nvPr/>
        </p:nvSpPr>
        <p:spPr>
          <a:xfrm>
            <a:off x="4679076" y="5669606"/>
            <a:ext cx="1243584" cy="246221"/>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Teams </a:t>
            </a:r>
            <a:r>
              <a:rPr lang="en-US" sz="1000" b="1">
                <a:solidFill>
                  <a:prstClr val="black"/>
                </a:solidFill>
                <a:latin typeface="Segoe UI" panose="020B0502040204020203" pitchFamily="34" charset="0"/>
                <a:cs typeface="Segoe UI" panose="020B0502040204020203" pitchFamily="34" charset="0"/>
              </a:rPr>
              <a:t>Town Hall</a:t>
            </a:r>
            <a:endParaRPr kumimoji="0" lang="en-US" sz="10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67" name="Picture 2" descr="Microsoft Teams Logo PNG Transparent Images">
            <a:extLst>
              <a:ext uri="{FF2B5EF4-FFF2-40B4-BE49-F238E27FC236}">
                <a16:creationId xmlns:a16="http://schemas.microsoft.com/office/drawing/2014/main" id="{2E50CCBE-1FF5-A3EE-B314-4FCB8070E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123" y="1911020"/>
            <a:ext cx="705498" cy="65613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Microsoft Teams Logo PNG Transparent Images">
            <a:extLst>
              <a:ext uri="{FF2B5EF4-FFF2-40B4-BE49-F238E27FC236}">
                <a16:creationId xmlns:a16="http://schemas.microsoft.com/office/drawing/2014/main" id="{1C6ADD3B-C6A7-79ED-98D6-228E5EDC9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123" y="3516044"/>
            <a:ext cx="705498" cy="65613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Microsoft Teams Logo PNG Transparent Images">
            <a:extLst>
              <a:ext uri="{FF2B5EF4-FFF2-40B4-BE49-F238E27FC236}">
                <a16:creationId xmlns:a16="http://schemas.microsoft.com/office/drawing/2014/main" id="{F2C124E0-CA48-8612-790B-5AD388636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123" y="4912286"/>
            <a:ext cx="705498" cy="65613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Microsoft Teams Logo PNG Transparent Images">
            <a:extLst>
              <a:ext uri="{FF2B5EF4-FFF2-40B4-BE49-F238E27FC236}">
                <a16:creationId xmlns:a16="http://schemas.microsoft.com/office/drawing/2014/main" id="{4D67E5E4-F8F8-9F04-A556-363A04043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123" y="5949584"/>
            <a:ext cx="705498" cy="656136"/>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31FE68FB-92A7-3936-ED6C-9A6B92023F92}"/>
              </a:ext>
              <a:ext uri="{C183D7F6-B498-43B3-948B-1728B52AA6E4}">
                <adec:decorative xmlns:adec="http://schemas.microsoft.com/office/drawing/2017/decorative" val="1"/>
              </a:ext>
            </a:extLst>
          </p:cNvPr>
          <p:cNvCxnSpPr>
            <a:cxnSpLocks/>
          </p:cNvCxnSpPr>
          <p:nvPr/>
        </p:nvCxnSpPr>
        <p:spPr>
          <a:xfrm>
            <a:off x="10336694" y="877029"/>
            <a:ext cx="0" cy="59809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5072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8012-B7AA-9714-52AA-26463684FE33}"/>
            </a:ext>
          </a:extLst>
        </p:cNvPr>
        <p:cNvGrpSpPr/>
        <p:nvPr/>
      </p:nvGrpSpPr>
      <p:grpSpPr>
        <a:xfrm>
          <a:off x="0" y="0"/>
          <a:ext cx="0" cy="0"/>
          <a:chOff x="0" y="0"/>
          <a:chExt cx="0" cy="0"/>
        </a:xfrm>
      </p:grpSpPr>
      <p:pic>
        <p:nvPicPr>
          <p:cNvPr id="33" name="This is a Microsoft Teams application graphic logo." descr="This is a Microsoft Teams application graphic logo.">
            <a:extLst>
              <a:ext uri="{FF2B5EF4-FFF2-40B4-BE49-F238E27FC236}">
                <a16:creationId xmlns:a16="http://schemas.microsoft.com/office/drawing/2014/main" id="{2137E634-83A8-7A75-061A-21D4A4B26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72644" y="5799736"/>
            <a:ext cx="790428" cy="734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1E01DB-7314-DC3B-0B7F-DBB226D78858}"/>
              </a:ext>
            </a:extLst>
          </p:cNvPr>
          <p:cNvSpPr txBox="1"/>
          <p:nvPr/>
        </p:nvSpPr>
        <p:spPr>
          <a:xfrm>
            <a:off x="56093" y="383905"/>
            <a:ext cx="2414128"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Jim’s Components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5 Laptops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3 BMD – SDI to HDMI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BMD – HDMI to SDI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 Elgato Capture 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6 Ethernet Adapters (MAC Addresses)</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4i4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2i2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Accessory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6 x HDMI Short (3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 x HDMI Medium (6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2 x XLR Cables (3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Set Earbuds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HDMI Splitter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Accounts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Jim Garland - Microsoft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One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Two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Three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Four - JCG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2C252DB-E4CC-1FCB-F088-8E0D91F3BBD6}"/>
              </a:ext>
            </a:extLst>
          </p:cNvPr>
          <p:cNvSpPr txBox="1"/>
          <p:nvPr/>
        </p:nvSpPr>
        <p:spPr>
          <a:xfrm>
            <a:off x="0" y="0"/>
            <a:ext cx="294531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EDFC 2025 – Onsite Option 1 </a:t>
            </a:r>
          </a:p>
        </p:txBody>
      </p:sp>
      <p:sp>
        <p:nvSpPr>
          <p:cNvPr id="18" name="TextBox 17">
            <a:extLst>
              <a:ext uri="{FF2B5EF4-FFF2-40B4-BE49-F238E27FC236}">
                <a16:creationId xmlns:a16="http://schemas.microsoft.com/office/drawing/2014/main" id="{8ED26707-EB82-DDEA-A425-18EA5FF60075}"/>
              </a:ext>
            </a:extLst>
          </p:cNvPr>
          <p:cNvSpPr txBox="1"/>
          <p:nvPr/>
        </p:nvSpPr>
        <p:spPr>
          <a:xfrm>
            <a:off x="2925432" y="2301383"/>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One</a:t>
            </a:r>
          </a:p>
        </p:txBody>
      </p:sp>
      <p:sp>
        <p:nvSpPr>
          <p:cNvPr id="21" name="TextBox 20">
            <a:extLst>
              <a:ext uri="{FF2B5EF4-FFF2-40B4-BE49-F238E27FC236}">
                <a16:creationId xmlns:a16="http://schemas.microsoft.com/office/drawing/2014/main" id="{27ADD95E-F899-AB19-B590-920893C2C77C}"/>
              </a:ext>
            </a:extLst>
          </p:cNvPr>
          <p:cNvSpPr txBox="1"/>
          <p:nvPr/>
        </p:nvSpPr>
        <p:spPr>
          <a:xfrm>
            <a:off x="7016719" y="2292975"/>
            <a:ext cx="859368"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In-Room Prod PC</a:t>
            </a:r>
          </a:p>
        </p:txBody>
      </p:sp>
      <p:sp>
        <p:nvSpPr>
          <p:cNvPr id="23" name="TextBox 22">
            <a:extLst>
              <a:ext uri="{FF2B5EF4-FFF2-40B4-BE49-F238E27FC236}">
                <a16:creationId xmlns:a16="http://schemas.microsoft.com/office/drawing/2014/main" id="{07F9A710-46F6-9789-86A3-DB466170680B}"/>
              </a:ext>
            </a:extLst>
          </p:cNvPr>
          <p:cNvSpPr txBox="1"/>
          <p:nvPr/>
        </p:nvSpPr>
        <p:spPr>
          <a:xfrm>
            <a:off x="2881884" y="281446"/>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1</a:t>
            </a:r>
          </a:p>
        </p:txBody>
      </p:sp>
      <p:sp>
        <p:nvSpPr>
          <p:cNvPr id="26" name="TextBox 25">
            <a:extLst>
              <a:ext uri="{FF2B5EF4-FFF2-40B4-BE49-F238E27FC236}">
                <a16:creationId xmlns:a16="http://schemas.microsoft.com/office/drawing/2014/main" id="{12471F17-3248-B5AF-2D6B-0FA9A3A9E357}"/>
              </a:ext>
            </a:extLst>
          </p:cNvPr>
          <p:cNvSpPr txBox="1"/>
          <p:nvPr/>
        </p:nvSpPr>
        <p:spPr>
          <a:xfrm>
            <a:off x="3008884" y="927289"/>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28" name="TextBox 27">
            <a:extLst>
              <a:ext uri="{FF2B5EF4-FFF2-40B4-BE49-F238E27FC236}">
                <a16:creationId xmlns:a16="http://schemas.microsoft.com/office/drawing/2014/main" id="{B5FDF8B4-4A88-C7BC-1452-AB2469D7AB2B}"/>
              </a:ext>
            </a:extLst>
          </p:cNvPr>
          <p:cNvSpPr txBox="1"/>
          <p:nvPr/>
        </p:nvSpPr>
        <p:spPr>
          <a:xfrm>
            <a:off x="2916055" y="1711143"/>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sp>
        <p:nvSpPr>
          <p:cNvPr id="2" name="TextBox 1">
            <a:extLst>
              <a:ext uri="{FF2B5EF4-FFF2-40B4-BE49-F238E27FC236}">
                <a16:creationId xmlns:a16="http://schemas.microsoft.com/office/drawing/2014/main" id="{8800AE51-56B6-34DA-800A-00AFFF69DD8C}"/>
              </a:ext>
            </a:extLst>
          </p:cNvPr>
          <p:cNvSpPr txBox="1"/>
          <p:nvPr/>
        </p:nvSpPr>
        <p:spPr>
          <a:xfrm>
            <a:off x="167217" y="6348056"/>
            <a:ext cx="984249"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Green Box = Computer</a:t>
            </a:r>
          </a:p>
        </p:txBody>
      </p:sp>
      <p:cxnSp>
        <p:nvCxnSpPr>
          <p:cNvPr id="32" name="Straight Arrow Connector 31">
            <a:extLst>
              <a:ext uri="{FF2B5EF4-FFF2-40B4-BE49-F238E27FC236}">
                <a16:creationId xmlns:a16="http://schemas.microsoft.com/office/drawing/2014/main" id="{BA8E88C3-8147-8D59-3FF3-B06AF545B583}"/>
              </a:ext>
              <a:ext uri="{C183D7F6-B498-43B3-948B-1728B52AA6E4}">
                <adec:decorative xmlns:adec="http://schemas.microsoft.com/office/drawing/2017/decorative" val="1"/>
              </a:ext>
            </a:extLst>
          </p:cNvPr>
          <p:cNvCxnSpPr/>
          <p:nvPr/>
        </p:nvCxnSpPr>
        <p:spPr>
          <a:xfrm>
            <a:off x="3269237" y="535362"/>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F622C96-51A6-75A7-9AF5-A3340E01B680}"/>
              </a:ext>
              <a:ext uri="{C183D7F6-B498-43B3-948B-1728B52AA6E4}">
                <adec:decorative xmlns:adec="http://schemas.microsoft.com/office/drawing/2017/decorative" val="1"/>
              </a:ext>
            </a:extLst>
          </p:cNvPr>
          <p:cNvCxnSpPr>
            <a:cxnSpLocks/>
            <a:endCxn id="28" idx="0"/>
          </p:cNvCxnSpPr>
          <p:nvPr/>
        </p:nvCxnSpPr>
        <p:spPr>
          <a:xfrm>
            <a:off x="3269237" y="1189327"/>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5298217-2FB7-D5D1-05EC-E5A054FE86A7}"/>
              </a:ext>
              <a:ext uri="{C183D7F6-B498-43B3-948B-1728B52AA6E4}">
                <adec:decorative xmlns:adec="http://schemas.microsoft.com/office/drawing/2017/decorative" val="1"/>
              </a:ext>
            </a:extLst>
          </p:cNvPr>
          <p:cNvCxnSpPr>
            <a:cxnSpLocks/>
          </p:cNvCxnSpPr>
          <p:nvPr/>
        </p:nvCxnSpPr>
        <p:spPr>
          <a:xfrm>
            <a:off x="3294632" y="1959405"/>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AF7322A-883B-0800-0E0D-5B97D6C8864D}"/>
              </a:ext>
            </a:extLst>
          </p:cNvPr>
          <p:cNvSpPr txBox="1"/>
          <p:nvPr/>
        </p:nvSpPr>
        <p:spPr>
          <a:xfrm>
            <a:off x="7056038" y="281483"/>
            <a:ext cx="793190"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AJA Converter</a:t>
            </a:r>
          </a:p>
        </p:txBody>
      </p:sp>
      <p:sp>
        <p:nvSpPr>
          <p:cNvPr id="44" name="TextBox 43">
            <a:extLst>
              <a:ext uri="{FF2B5EF4-FFF2-40B4-BE49-F238E27FC236}">
                <a16:creationId xmlns:a16="http://schemas.microsoft.com/office/drawing/2014/main" id="{C996A6D7-8B01-482F-6349-3EFC681E04A1}"/>
              </a:ext>
            </a:extLst>
          </p:cNvPr>
          <p:cNvSpPr txBox="1"/>
          <p:nvPr/>
        </p:nvSpPr>
        <p:spPr>
          <a:xfrm>
            <a:off x="9429835" y="289091"/>
            <a:ext cx="78769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Projector</a:t>
            </a:r>
          </a:p>
        </p:txBody>
      </p:sp>
      <p:cxnSp>
        <p:nvCxnSpPr>
          <p:cNvPr id="45" name="Straight Arrow Connector 44">
            <a:extLst>
              <a:ext uri="{FF2B5EF4-FFF2-40B4-BE49-F238E27FC236}">
                <a16:creationId xmlns:a16="http://schemas.microsoft.com/office/drawing/2014/main" id="{D6BF1796-5D45-A374-278B-CE80E7131CBF}"/>
              </a:ext>
              <a:ext uri="{C183D7F6-B498-43B3-948B-1728B52AA6E4}">
                <adec:decorative xmlns:adec="http://schemas.microsoft.com/office/drawing/2017/decorative" val="1"/>
              </a:ext>
            </a:extLst>
          </p:cNvPr>
          <p:cNvCxnSpPr>
            <a:cxnSpLocks/>
            <a:stCxn id="43" idx="3"/>
            <a:endCxn id="44" idx="1"/>
          </p:cNvCxnSpPr>
          <p:nvPr/>
        </p:nvCxnSpPr>
        <p:spPr>
          <a:xfrm>
            <a:off x="7849228" y="489232"/>
            <a:ext cx="1580607" cy="7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7519BE4-30F3-7E6B-81B3-DD2A3C35C779}"/>
              </a:ext>
            </a:extLst>
          </p:cNvPr>
          <p:cNvSpPr txBox="1"/>
          <p:nvPr/>
        </p:nvSpPr>
        <p:spPr>
          <a:xfrm>
            <a:off x="8074129" y="1338476"/>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Speakers</a:t>
            </a:r>
          </a:p>
        </p:txBody>
      </p:sp>
      <p:sp>
        <p:nvSpPr>
          <p:cNvPr id="77" name="TextBox 76">
            <a:extLst>
              <a:ext uri="{FF2B5EF4-FFF2-40B4-BE49-F238E27FC236}">
                <a16:creationId xmlns:a16="http://schemas.microsoft.com/office/drawing/2014/main" id="{307DF816-E5D7-9867-3F1C-0A11164B50E4}"/>
              </a:ext>
            </a:extLst>
          </p:cNvPr>
          <p:cNvSpPr txBox="1"/>
          <p:nvPr/>
        </p:nvSpPr>
        <p:spPr>
          <a:xfrm>
            <a:off x="8077670" y="2087130"/>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Mics</a:t>
            </a:r>
          </a:p>
        </p:txBody>
      </p:sp>
      <p:cxnSp>
        <p:nvCxnSpPr>
          <p:cNvPr id="100" name="Straight Arrow Connector 99">
            <a:extLst>
              <a:ext uri="{FF2B5EF4-FFF2-40B4-BE49-F238E27FC236}">
                <a16:creationId xmlns:a16="http://schemas.microsoft.com/office/drawing/2014/main" id="{5DF2C8C3-7F55-AB1D-B029-A87D3E933D47}"/>
              </a:ext>
              <a:ext uri="{C183D7F6-B498-43B3-948B-1728B52AA6E4}">
                <adec:decorative xmlns:adec="http://schemas.microsoft.com/office/drawing/2017/decorative" val="1"/>
              </a:ext>
            </a:extLst>
          </p:cNvPr>
          <p:cNvCxnSpPr>
            <a:cxnSpLocks/>
            <a:stCxn id="21" idx="0"/>
            <a:endCxn id="43" idx="2"/>
          </p:cNvCxnSpPr>
          <p:nvPr/>
        </p:nvCxnSpPr>
        <p:spPr>
          <a:xfrm flipV="1">
            <a:off x="7446403" y="696981"/>
            <a:ext cx="6230" cy="1595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4254D627-B570-ECDF-F5BE-3CD382A2AC15}"/>
              </a:ext>
            </a:extLst>
          </p:cNvPr>
          <p:cNvSpPr txBox="1"/>
          <p:nvPr/>
        </p:nvSpPr>
        <p:spPr>
          <a:xfrm>
            <a:off x="7173130" y="198934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122" name="TextBox 121">
            <a:extLst>
              <a:ext uri="{FF2B5EF4-FFF2-40B4-BE49-F238E27FC236}">
                <a16:creationId xmlns:a16="http://schemas.microsoft.com/office/drawing/2014/main" id="{9A2E9946-7463-5351-F7F4-5FB137A97AC0}"/>
              </a:ext>
            </a:extLst>
          </p:cNvPr>
          <p:cNvSpPr txBox="1"/>
          <p:nvPr/>
        </p:nvSpPr>
        <p:spPr>
          <a:xfrm>
            <a:off x="2997378" y="1295645"/>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125" name="TextBox 124">
            <a:extLst>
              <a:ext uri="{FF2B5EF4-FFF2-40B4-BE49-F238E27FC236}">
                <a16:creationId xmlns:a16="http://schemas.microsoft.com/office/drawing/2014/main" id="{8EB73254-5FCC-AA91-A383-0970665E647D}"/>
              </a:ext>
            </a:extLst>
          </p:cNvPr>
          <p:cNvSpPr txBox="1"/>
          <p:nvPr/>
        </p:nvSpPr>
        <p:spPr>
          <a:xfrm>
            <a:off x="3008884" y="1982489"/>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135" name="TextBox 134">
            <a:extLst>
              <a:ext uri="{FF2B5EF4-FFF2-40B4-BE49-F238E27FC236}">
                <a16:creationId xmlns:a16="http://schemas.microsoft.com/office/drawing/2014/main" id="{DBDC415F-4C59-DC44-C4CE-8CC19C5C2BB6}"/>
              </a:ext>
            </a:extLst>
          </p:cNvPr>
          <p:cNvSpPr txBox="1"/>
          <p:nvPr/>
        </p:nvSpPr>
        <p:spPr>
          <a:xfrm>
            <a:off x="2937656" y="586230"/>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sp>
        <p:nvSpPr>
          <p:cNvPr id="138" name="TextBox 137">
            <a:extLst>
              <a:ext uri="{FF2B5EF4-FFF2-40B4-BE49-F238E27FC236}">
                <a16:creationId xmlns:a16="http://schemas.microsoft.com/office/drawing/2014/main" id="{115F7D40-7E64-CA7A-F3C6-AFB8FBD31FDF}"/>
              </a:ext>
            </a:extLst>
          </p:cNvPr>
          <p:cNvSpPr txBox="1"/>
          <p:nvPr/>
        </p:nvSpPr>
        <p:spPr>
          <a:xfrm>
            <a:off x="8312044" y="376256"/>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SDI</a:t>
            </a:r>
          </a:p>
        </p:txBody>
      </p:sp>
      <p:sp>
        <p:nvSpPr>
          <p:cNvPr id="13" name="TextBox 12">
            <a:extLst>
              <a:ext uri="{FF2B5EF4-FFF2-40B4-BE49-F238E27FC236}">
                <a16:creationId xmlns:a16="http://schemas.microsoft.com/office/drawing/2014/main" id="{39E0321E-FA43-DBEE-8518-221361594DCD}"/>
              </a:ext>
            </a:extLst>
          </p:cNvPr>
          <p:cNvSpPr txBox="1"/>
          <p:nvPr/>
        </p:nvSpPr>
        <p:spPr>
          <a:xfrm>
            <a:off x="10559320" y="1420504"/>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Master </a:t>
            </a:r>
          </a:p>
        </p:txBody>
      </p:sp>
      <p:sp>
        <p:nvSpPr>
          <p:cNvPr id="50" name="TextBox 49">
            <a:extLst>
              <a:ext uri="{FF2B5EF4-FFF2-40B4-BE49-F238E27FC236}">
                <a16:creationId xmlns:a16="http://schemas.microsoft.com/office/drawing/2014/main" id="{C4986F30-7B76-23AA-B899-E01DBC355B5E}"/>
              </a:ext>
            </a:extLst>
          </p:cNvPr>
          <p:cNvSpPr txBox="1"/>
          <p:nvPr/>
        </p:nvSpPr>
        <p:spPr>
          <a:xfrm>
            <a:off x="9115662" y="3168185"/>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A</a:t>
            </a:r>
          </a:p>
        </p:txBody>
      </p:sp>
      <p:sp>
        <p:nvSpPr>
          <p:cNvPr id="61" name="TextBox 60">
            <a:extLst>
              <a:ext uri="{FF2B5EF4-FFF2-40B4-BE49-F238E27FC236}">
                <a16:creationId xmlns:a16="http://schemas.microsoft.com/office/drawing/2014/main" id="{1428B0D3-9D32-FD80-47EA-F10E58260947}"/>
              </a:ext>
            </a:extLst>
          </p:cNvPr>
          <p:cNvSpPr txBox="1"/>
          <p:nvPr/>
        </p:nvSpPr>
        <p:spPr>
          <a:xfrm>
            <a:off x="10448406" y="1107021"/>
            <a:ext cx="1808404" cy="230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NDI Audio</a:t>
            </a:r>
          </a:p>
        </p:txBody>
      </p:sp>
      <p:sp>
        <p:nvSpPr>
          <p:cNvPr id="67" name="TextBox 66">
            <a:extLst>
              <a:ext uri="{FF2B5EF4-FFF2-40B4-BE49-F238E27FC236}">
                <a16:creationId xmlns:a16="http://schemas.microsoft.com/office/drawing/2014/main" id="{02087A93-B1CC-9BA9-3222-96A520957B5E}"/>
              </a:ext>
            </a:extLst>
          </p:cNvPr>
          <p:cNvSpPr txBox="1"/>
          <p:nvPr/>
        </p:nvSpPr>
        <p:spPr>
          <a:xfrm>
            <a:off x="7925045" y="2932199"/>
            <a:ext cx="387270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 Pre-Recoded Content / NDI Audio</a:t>
            </a:r>
          </a:p>
        </p:txBody>
      </p:sp>
      <p:cxnSp>
        <p:nvCxnSpPr>
          <p:cNvPr id="99" name="Straight Arrow Connector 98">
            <a:extLst>
              <a:ext uri="{FF2B5EF4-FFF2-40B4-BE49-F238E27FC236}">
                <a16:creationId xmlns:a16="http://schemas.microsoft.com/office/drawing/2014/main" id="{25852F46-F6EF-5212-4AF8-28C3CCB06621}"/>
              </a:ext>
              <a:ext uri="{C183D7F6-B498-43B3-948B-1728B52AA6E4}">
                <adec:decorative xmlns:adec="http://schemas.microsoft.com/office/drawing/2017/decorative" val="1"/>
              </a:ext>
            </a:extLst>
          </p:cNvPr>
          <p:cNvCxnSpPr>
            <a:cxnSpLocks/>
          </p:cNvCxnSpPr>
          <p:nvPr/>
        </p:nvCxnSpPr>
        <p:spPr>
          <a:xfrm>
            <a:off x="3289575" y="2718412"/>
            <a:ext cx="1012514" cy="124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410E6400-0A69-737E-C0A6-DC2ECA16C862}"/>
              </a:ext>
            </a:extLst>
          </p:cNvPr>
          <p:cNvSpPr txBox="1"/>
          <p:nvPr/>
        </p:nvSpPr>
        <p:spPr>
          <a:xfrm>
            <a:off x="9570228" y="2008639"/>
            <a:ext cx="506911"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4i4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cxnSp>
        <p:nvCxnSpPr>
          <p:cNvPr id="84" name="Straight Arrow Connector 83">
            <a:extLst>
              <a:ext uri="{FF2B5EF4-FFF2-40B4-BE49-F238E27FC236}">
                <a16:creationId xmlns:a16="http://schemas.microsoft.com/office/drawing/2014/main" id="{E6C8624F-4FC5-086D-8359-AAA323DFF30F}"/>
              </a:ext>
              <a:ext uri="{C183D7F6-B498-43B3-948B-1728B52AA6E4}">
                <adec:decorative xmlns:adec="http://schemas.microsoft.com/office/drawing/2017/decorative" val="1"/>
              </a:ext>
            </a:extLst>
          </p:cNvPr>
          <p:cNvCxnSpPr>
            <a:cxnSpLocks/>
            <a:stCxn id="77" idx="3"/>
            <a:endCxn id="133" idx="1"/>
          </p:cNvCxnSpPr>
          <p:nvPr/>
        </p:nvCxnSpPr>
        <p:spPr>
          <a:xfrm>
            <a:off x="8876555" y="2294879"/>
            <a:ext cx="693673" cy="2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4DAD48-A6BB-21BC-8BB2-82AF06791599}"/>
              </a:ext>
            </a:extLst>
          </p:cNvPr>
          <p:cNvSpPr txBox="1"/>
          <p:nvPr/>
        </p:nvSpPr>
        <p:spPr>
          <a:xfrm>
            <a:off x="3944314" y="2302336"/>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Two</a:t>
            </a:r>
          </a:p>
        </p:txBody>
      </p:sp>
      <p:sp>
        <p:nvSpPr>
          <p:cNvPr id="8" name="TextBox 7">
            <a:extLst>
              <a:ext uri="{FF2B5EF4-FFF2-40B4-BE49-F238E27FC236}">
                <a16:creationId xmlns:a16="http://schemas.microsoft.com/office/drawing/2014/main" id="{B891D6ED-AFB7-1263-FE97-718E0E76B07B}"/>
              </a:ext>
            </a:extLst>
          </p:cNvPr>
          <p:cNvSpPr txBox="1"/>
          <p:nvPr/>
        </p:nvSpPr>
        <p:spPr>
          <a:xfrm>
            <a:off x="3900766" y="282399"/>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2</a:t>
            </a:r>
          </a:p>
        </p:txBody>
      </p:sp>
      <p:sp>
        <p:nvSpPr>
          <p:cNvPr id="16" name="TextBox 15">
            <a:extLst>
              <a:ext uri="{FF2B5EF4-FFF2-40B4-BE49-F238E27FC236}">
                <a16:creationId xmlns:a16="http://schemas.microsoft.com/office/drawing/2014/main" id="{EC385ED1-4905-C58A-237E-25D9383E18EF}"/>
              </a:ext>
            </a:extLst>
          </p:cNvPr>
          <p:cNvSpPr txBox="1"/>
          <p:nvPr/>
        </p:nvSpPr>
        <p:spPr>
          <a:xfrm>
            <a:off x="4027766" y="928242"/>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19" name="TextBox 18">
            <a:extLst>
              <a:ext uri="{FF2B5EF4-FFF2-40B4-BE49-F238E27FC236}">
                <a16:creationId xmlns:a16="http://schemas.microsoft.com/office/drawing/2014/main" id="{AF670BE8-5A0C-508F-BEF7-586E118D58D3}"/>
              </a:ext>
            </a:extLst>
          </p:cNvPr>
          <p:cNvSpPr txBox="1"/>
          <p:nvPr/>
        </p:nvSpPr>
        <p:spPr>
          <a:xfrm>
            <a:off x="3934937" y="1712096"/>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29" name="Straight Arrow Connector 28">
            <a:extLst>
              <a:ext uri="{FF2B5EF4-FFF2-40B4-BE49-F238E27FC236}">
                <a16:creationId xmlns:a16="http://schemas.microsoft.com/office/drawing/2014/main" id="{8AD95D0D-A574-9569-C412-4245ADB405FB}"/>
              </a:ext>
              <a:ext uri="{C183D7F6-B498-43B3-948B-1728B52AA6E4}">
                <adec:decorative xmlns:adec="http://schemas.microsoft.com/office/drawing/2017/decorative" val="1"/>
              </a:ext>
            </a:extLst>
          </p:cNvPr>
          <p:cNvCxnSpPr/>
          <p:nvPr/>
        </p:nvCxnSpPr>
        <p:spPr>
          <a:xfrm>
            <a:off x="4288119" y="536315"/>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792CF8B-FD8D-82CB-6278-DA4AF7629ED7}"/>
              </a:ext>
              <a:ext uri="{C183D7F6-B498-43B3-948B-1728B52AA6E4}">
                <adec:decorative xmlns:adec="http://schemas.microsoft.com/office/drawing/2017/decorative" val="1"/>
              </a:ext>
            </a:extLst>
          </p:cNvPr>
          <p:cNvCxnSpPr>
            <a:cxnSpLocks/>
            <a:endCxn id="19" idx="0"/>
          </p:cNvCxnSpPr>
          <p:nvPr/>
        </p:nvCxnSpPr>
        <p:spPr>
          <a:xfrm>
            <a:off x="4288119" y="1190280"/>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77E757F-6E9D-1AB9-C401-43CCB24FD2D6}"/>
              </a:ext>
              <a:ext uri="{C183D7F6-B498-43B3-948B-1728B52AA6E4}">
                <adec:decorative xmlns:adec="http://schemas.microsoft.com/office/drawing/2017/decorative" val="1"/>
              </a:ext>
            </a:extLst>
          </p:cNvPr>
          <p:cNvCxnSpPr>
            <a:cxnSpLocks/>
          </p:cNvCxnSpPr>
          <p:nvPr/>
        </p:nvCxnSpPr>
        <p:spPr>
          <a:xfrm>
            <a:off x="4313514" y="1960358"/>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546729F-9295-AFE7-98A1-F018E4833B1B}"/>
              </a:ext>
            </a:extLst>
          </p:cNvPr>
          <p:cNvSpPr txBox="1"/>
          <p:nvPr/>
        </p:nvSpPr>
        <p:spPr>
          <a:xfrm>
            <a:off x="4016260" y="1296598"/>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41" name="TextBox 40">
            <a:extLst>
              <a:ext uri="{FF2B5EF4-FFF2-40B4-BE49-F238E27FC236}">
                <a16:creationId xmlns:a16="http://schemas.microsoft.com/office/drawing/2014/main" id="{839C1A9D-D7AB-8DAF-E9C0-8D4AD7B93880}"/>
              </a:ext>
            </a:extLst>
          </p:cNvPr>
          <p:cNvSpPr txBox="1"/>
          <p:nvPr/>
        </p:nvSpPr>
        <p:spPr>
          <a:xfrm>
            <a:off x="4027766" y="198344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46" name="TextBox 45">
            <a:extLst>
              <a:ext uri="{FF2B5EF4-FFF2-40B4-BE49-F238E27FC236}">
                <a16:creationId xmlns:a16="http://schemas.microsoft.com/office/drawing/2014/main" id="{77912B8F-85A2-D764-E7AA-706DD0B86F10}"/>
              </a:ext>
            </a:extLst>
          </p:cNvPr>
          <p:cNvSpPr txBox="1"/>
          <p:nvPr/>
        </p:nvSpPr>
        <p:spPr>
          <a:xfrm>
            <a:off x="3956538" y="587183"/>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sp>
        <p:nvSpPr>
          <p:cNvPr id="47" name="TextBox 46">
            <a:extLst>
              <a:ext uri="{FF2B5EF4-FFF2-40B4-BE49-F238E27FC236}">
                <a16:creationId xmlns:a16="http://schemas.microsoft.com/office/drawing/2014/main" id="{5654BA22-80E2-A953-9AEC-AA5410DF4164}"/>
              </a:ext>
            </a:extLst>
          </p:cNvPr>
          <p:cNvSpPr txBox="1"/>
          <p:nvPr/>
        </p:nvSpPr>
        <p:spPr>
          <a:xfrm>
            <a:off x="5007924" y="2296428"/>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Three</a:t>
            </a:r>
          </a:p>
        </p:txBody>
      </p:sp>
      <p:sp>
        <p:nvSpPr>
          <p:cNvPr id="51" name="TextBox 50">
            <a:extLst>
              <a:ext uri="{FF2B5EF4-FFF2-40B4-BE49-F238E27FC236}">
                <a16:creationId xmlns:a16="http://schemas.microsoft.com/office/drawing/2014/main" id="{369BBD93-4A3E-2B59-19BB-7E9497765692}"/>
              </a:ext>
            </a:extLst>
          </p:cNvPr>
          <p:cNvSpPr txBox="1"/>
          <p:nvPr/>
        </p:nvSpPr>
        <p:spPr>
          <a:xfrm>
            <a:off x="4964376" y="276491"/>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3</a:t>
            </a:r>
          </a:p>
        </p:txBody>
      </p:sp>
      <p:sp>
        <p:nvSpPr>
          <p:cNvPr id="54" name="TextBox 53">
            <a:extLst>
              <a:ext uri="{FF2B5EF4-FFF2-40B4-BE49-F238E27FC236}">
                <a16:creationId xmlns:a16="http://schemas.microsoft.com/office/drawing/2014/main" id="{581785B7-6143-DD24-67AA-85CC02F71371}"/>
              </a:ext>
            </a:extLst>
          </p:cNvPr>
          <p:cNvSpPr txBox="1"/>
          <p:nvPr/>
        </p:nvSpPr>
        <p:spPr>
          <a:xfrm>
            <a:off x="5091376" y="922334"/>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55" name="TextBox 54">
            <a:extLst>
              <a:ext uri="{FF2B5EF4-FFF2-40B4-BE49-F238E27FC236}">
                <a16:creationId xmlns:a16="http://schemas.microsoft.com/office/drawing/2014/main" id="{5CF19421-2FB5-94EA-DFFD-F6330E2D767A}"/>
              </a:ext>
            </a:extLst>
          </p:cNvPr>
          <p:cNvSpPr txBox="1"/>
          <p:nvPr/>
        </p:nvSpPr>
        <p:spPr>
          <a:xfrm>
            <a:off x="4998547" y="1706188"/>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57" name="Straight Arrow Connector 56">
            <a:extLst>
              <a:ext uri="{FF2B5EF4-FFF2-40B4-BE49-F238E27FC236}">
                <a16:creationId xmlns:a16="http://schemas.microsoft.com/office/drawing/2014/main" id="{A7D5900D-0540-7D27-C709-E146B2925BC5}"/>
              </a:ext>
              <a:ext uri="{C183D7F6-B498-43B3-948B-1728B52AA6E4}">
                <adec:decorative xmlns:adec="http://schemas.microsoft.com/office/drawing/2017/decorative" val="1"/>
              </a:ext>
            </a:extLst>
          </p:cNvPr>
          <p:cNvCxnSpPr/>
          <p:nvPr/>
        </p:nvCxnSpPr>
        <p:spPr>
          <a:xfrm>
            <a:off x="5351729" y="530407"/>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4430BFC-3346-260A-7199-CA215FDF27E0}"/>
              </a:ext>
              <a:ext uri="{C183D7F6-B498-43B3-948B-1728B52AA6E4}">
                <adec:decorative xmlns:adec="http://schemas.microsoft.com/office/drawing/2017/decorative" val="1"/>
              </a:ext>
            </a:extLst>
          </p:cNvPr>
          <p:cNvCxnSpPr>
            <a:cxnSpLocks/>
            <a:endCxn id="55" idx="0"/>
          </p:cNvCxnSpPr>
          <p:nvPr/>
        </p:nvCxnSpPr>
        <p:spPr>
          <a:xfrm>
            <a:off x="5351729" y="1184372"/>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1E0E399-B27E-7F7F-E32A-74DBBC915D89}"/>
              </a:ext>
              <a:ext uri="{C183D7F6-B498-43B3-948B-1728B52AA6E4}">
                <adec:decorative xmlns:adec="http://schemas.microsoft.com/office/drawing/2017/decorative" val="1"/>
              </a:ext>
            </a:extLst>
          </p:cNvPr>
          <p:cNvCxnSpPr>
            <a:cxnSpLocks/>
          </p:cNvCxnSpPr>
          <p:nvPr/>
        </p:nvCxnSpPr>
        <p:spPr>
          <a:xfrm>
            <a:off x="5377124" y="1954450"/>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15D912A-6135-EBC6-599E-93247C9B6284}"/>
              </a:ext>
            </a:extLst>
          </p:cNvPr>
          <p:cNvSpPr txBox="1"/>
          <p:nvPr/>
        </p:nvSpPr>
        <p:spPr>
          <a:xfrm>
            <a:off x="5079870" y="129069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71" name="TextBox 70">
            <a:extLst>
              <a:ext uri="{FF2B5EF4-FFF2-40B4-BE49-F238E27FC236}">
                <a16:creationId xmlns:a16="http://schemas.microsoft.com/office/drawing/2014/main" id="{C7D49BB0-3DEF-127F-F5E9-747F15B69275}"/>
              </a:ext>
            </a:extLst>
          </p:cNvPr>
          <p:cNvSpPr txBox="1"/>
          <p:nvPr/>
        </p:nvSpPr>
        <p:spPr>
          <a:xfrm>
            <a:off x="5091376" y="1977534"/>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72" name="TextBox 71">
            <a:extLst>
              <a:ext uri="{FF2B5EF4-FFF2-40B4-BE49-F238E27FC236}">
                <a16:creationId xmlns:a16="http://schemas.microsoft.com/office/drawing/2014/main" id="{0F3AC5FF-7FC7-D79A-5EDD-DEA3E4777830}"/>
              </a:ext>
            </a:extLst>
          </p:cNvPr>
          <p:cNvSpPr txBox="1"/>
          <p:nvPr/>
        </p:nvSpPr>
        <p:spPr>
          <a:xfrm>
            <a:off x="5020148" y="581275"/>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cxnSp>
        <p:nvCxnSpPr>
          <p:cNvPr id="101" name="Straight Arrow Connector 100">
            <a:extLst>
              <a:ext uri="{FF2B5EF4-FFF2-40B4-BE49-F238E27FC236}">
                <a16:creationId xmlns:a16="http://schemas.microsoft.com/office/drawing/2014/main" id="{5FD43C15-C437-A4D7-95B3-54A7CAD74558}"/>
              </a:ext>
              <a:ext uri="{C183D7F6-B498-43B3-948B-1728B52AA6E4}">
                <adec:decorative xmlns:adec="http://schemas.microsoft.com/office/drawing/2017/decorative" val="1"/>
              </a:ext>
            </a:extLst>
          </p:cNvPr>
          <p:cNvCxnSpPr>
            <a:cxnSpLocks/>
            <a:stCxn id="4" idx="2"/>
          </p:cNvCxnSpPr>
          <p:nvPr/>
        </p:nvCxnSpPr>
        <p:spPr>
          <a:xfrm flipH="1">
            <a:off x="4302089" y="2717834"/>
            <a:ext cx="16876" cy="12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DE1FB83B-A3D2-7920-6EE2-85F4B7046A4E}"/>
              </a:ext>
              <a:ext uri="{C183D7F6-B498-43B3-948B-1728B52AA6E4}">
                <adec:decorative xmlns:adec="http://schemas.microsoft.com/office/drawing/2017/decorative" val="1"/>
              </a:ext>
            </a:extLst>
          </p:cNvPr>
          <p:cNvCxnSpPr>
            <a:cxnSpLocks/>
            <a:stCxn id="47" idx="2"/>
          </p:cNvCxnSpPr>
          <p:nvPr/>
        </p:nvCxnSpPr>
        <p:spPr>
          <a:xfrm flipH="1">
            <a:off x="4302089" y="2711926"/>
            <a:ext cx="1080486" cy="1251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3B7EDD3-895E-BEB2-E91C-003ED76F593D}"/>
              </a:ext>
            </a:extLst>
          </p:cNvPr>
          <p:cNvSpPr txBox="1"/>
          <p:nvPr/>
        </p:nvSpPr>
        <p:spPr>
          <a:xfrm>
            <a:off x="6008142" y="2301457"/>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Four</a:t>
            </a:r>
          </a:p>
        </p:txBody>
      </p:sp>
      <p:sp>
        <p:nvSpPr>
          <p:cNvPr id="178" name="TextBox 177">
            <a:extLst>
              <a:ext uri="{FF2B5EF4-FFF2-40B4-BE49-F238E27FC236}">
                <a16:creationId xmlns:a16="http://schemas.microsoft.com/office/drawing/2014/main" id="{D694476E-8948-EC02-9AC0-EEFAF4EBDE23}"/>
              </a:ext>
            </a:extLst>
          </p:cNvPr>
          <p:cNvSpPr txBox="1"/>
          <p:nvPr/>
        </p:nvSpPr>
        <p:spPr>
          <a:xfrm>
            <a:off x="10582739" y="2093634"/>
            <a:ext cx="1529189"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In-Room Mic Source</a:t>
            </a:r>
          </a:p>
        </p:txBody>
      </p:sp>
      <p:cxnSp>
        <p:nvCxnSpPr>
          <p:cNvPr id="179" name="Straight Arrow Connector 178">
            <a:extLst>
              <a:ext uri="{FF2B5EF4-FFF2-40B4-BE49-F238E27FC236}">
                <a16:creationId xmlns:a16="http://schemas.microsoft.com/office/drawing/2014/main" id="{D3AF4A68-9E22-9ED4-E501-8316FAD83EF4}"/>
              </a:ext>
              <a:ext uri="{C183D7F6-B498-43B3-948B-1728B52AA6E4}">
                <adec:decorative xmlns:adec="http://schemas.microsoft.com/office/drawing/2017/decorative" val="1"/>
              </a:ext>
            </a:extLst>
          </p:cNvPr>
          <p:cNvCxnSpPr>
            <a:cxnSpLocks/>
            <a:stCxn id="133" idx="3"/>
            <a:endCxn id="178" idx="1"/>
          </p:cNvCxnSpPr>
          <p:nvPr/>
        </p:nvCxnSpPr>
        <p:spPr>
          <a:xfrm>
            <a:off x="10077139" y="2297180"/>
            <a:ext cx="505600" cy="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81BE36F-2526-011C-38ED-EE50FDBFE47C}"/>
              </a:ext>
            </a:extLst>
          </p:cNvPr>
          <p:cNvSpPr txBox="1"/>
          <p:nvPr/>
        </p:nvSpPr>
        <p:spPr>
          <a:xfrm>
            <a:off x="3863879" y="4818057"/>
            <a:ext cx="859368"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Prod PC</a:t>
            </a:r>
          </a:p>
        </p:txBody>
      </p:sp>
      <p:cxnSp>
        <p:nvCxnSpPr>
          <p:cNvPr id="9" name="Straight Arrow Connector 8">
            <a:extLst>
              <a:ext uri="{FF2B5EF4-FFF2-40B4-BE49-F238E27FC236}">
                <a16:creationId xmlns:a16="http://schemas.microsoft.com/office/drawing/2014/main" id="{8C2924EF-E47C-FE4E-BB9C-1FBC0F86A525}"/>
              </a:ext>
              <a:ext uri="{C183D7F6-B498-43B3-948B-1728B52AA6E4}">
                <adec:decorative xmlns:adec="http://schemas.microsoft.com/office/drawing/2017/decorative" val="1"/>
              </a:ext>
            </a:extLst>
          </p:cNvPr>
          <p:cNvCxnSpPr>
            <a:cxnSpLocks/>
            <a:endCxn id="7" idx="0"/>
          </p:cNvCxnSpPr>
          <p:nvPr/>
        </p:nvCxnSpPr>
        <p:spPr>
          <a:xfrm flipH="1">
            <a:off x="4293563" y="4378889"/>
            <a:ext cx="8526" cy="439168"/>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EA2729-D5B9-6C33-1AB3-623CA0F6AD4A}"/>
              </a:ext>
              <a:ext uri="{C183D7F6-B498-43B3-948B-1728B52AA6E4}">
                <adec:decorative xmlns:adec="http://schemas.microsoft.com/office/drawing/2017/decorative" val="1"/>
              </a:ext>
            </a:extLst>
          </p:cNvPr>
          <p:cNvCxnSpPr>
            <a:cxnSpLocks/>
            <a:stCxn id="7" idx="2"/>
          </p:cNvCxnSpPr>
          <p:nvPr/>
        </p:nvCxnSpPr>
        <p:spPr>
          <a:xfrm>
            <a:off x="4293563" y="5233555"/>
            <a:ext cx="8526" cy="566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BEE3271-FCF9-F9EA-8465-F272EF0819FC}"/>
              </a:ext>
            </a:extLst>
          </p:cNvPr>
          <p:cNvSpPr txBox="1"/>
          <p:nvPr/>
        </p:nvSpPr>
        <p:spPr>
          <a:xfrm>
            <a:off x="2997378" y="5878470"/>
            <a:ext cx="984249"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Teams Town hall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YouTube</a:t>
            </a:r>
          </a:p>
        </p:txBody>
      </p:sp>
      <p:sp>
        <p:nvSpPr>
          <p:cNvPr id="31" name="TextBox 30">
            <a:extLst>
              <a:ext uri="{FF2B5EF4-FFF2-40B4-BE49-F238E27FC236}">
                <a16:creationId xmlns:a16="http://schemas.microsoft.com/office/drawing/2014/main" id="{8A8BA2CA-C91D-76A1-7AD2-D50D6EA20604}"/>
              </a:ext>
            </a:extLst>
          </p:cNvPr>
          <p:cNvSpPr txBox="1"/>
          <p:nvPr/>
        </p:nvSpPr>
        <p:spPr>
          <a:xfrm>
            <a:off x="7078460" y="4821325"/>
            <a:ext cx="749301"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Listener</a:t>
            </a:r>
          </a:p>
        </p:txBody>
      </p:sp>
      <p:sp>
        <p:nvSpPr>
          <p:cNvPr id="39" name="TextBox 38">
            <a:extLst>
              <a:ext uri="{FF2B5EF4-FFF2-40B4-BE49-F238E27FC236}">
                <a16:creationId xmlns:a16="http://schemas.microsoft.com/office/drawing/2014/main" id="{18C3C272-DCAD-A232-8EB3-54A3C66B51A3}"/>
              </a:ext>
            </a:extLst>
          </p:cNvPr>
          <p:cNvSpPr txBox="1"/>
          <p:nvPr/>
        </p:nvSpPr>
        <p:spPr>
          <a:xfrm>
            <a:off x="1856371" y="2296428"/>
            <a:ext cx="749301"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ASL</a:t>
            </a:r>
          </a:p>
        </p:txBody>
      </p:sp>
      <p:cxnSp>
        <p:nvCxnSpPr>
          <p:cNvPr id="40" name="Straight Arrow Connector 39">
            <a:extLst>
              <a:ext uri="{FF2B5EF4-FFF2-40B4-BE49-F238E27FC236}">
                <a16:creationId xmlns:a16="http://schemas.microsoft.com/office/drawing/2014/main" id="{F905FF13-051C-FC6C-2C74-42781FA3FDAA}"/>
              </a:ext>
              <a:ext uri="{C183D7F6-B498-43B3-948B-1728B52AA6E4}">
                <adec:decorative xmlns:adec="http://schemas.microsoft.com/office/drawing/2017/decorative" val="1"/>
              </a:ext>
            </a:extLst>
          </p:cNvPr>
          <p:cNvCxnSpPr>
            <a:cxnSpLocks/>
            <a:stCxn id="39" idx="2"/>
          </p:cNvCxnSpPr>
          <p:nvPr/>
        </p:nvCxnSpPr>
        <p:spPr>
          <a:xfrm>
            <a:off x="2231022" y="2711926"/>
            <a:ext cx="2071067" cy="1251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23F0D51-BDCB-52E8-E6B4-398C52E3C40D}"/>
              </a:ext>
            </a:extLst>
          </p:cNvPr>
          <p:cNvSpPr txBox="1"/>
          <p:nvPr/>
        </p:nvSpPr>
        <p:spPr>
          <a:xfrm>
            <a:off x="7181240" y="4409057"/>
            <a:ext cx="5559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Virtual Camera</a:t>
            </a:r>
          </a:p>
        </p:txBody>
      </p:sp>
      <p:sp>
        <p:nvSpPr>
          <p:cNvPr id="52" name="TextBox 51">
            <a:extLst>
              <a:ext uri="{FF2B5EF4-FFF2-40B4-BE49-F238E27FC236}">
                <a16:creationId xmlns:a16="http://schemas.microsoft.com/office/drawing/2014/main" id="{DB434B96-6BBB-FE75-3257-38BC27117827}"/>
              </a:ext>
            </a:extLst>
          </p:cNvPr>
          <p:cNvSpPr txBox="1"/>
          <p:nvPr/>
        </p:nvSpPr>
        <p:spPr>
          <a:xfrm>
            <a:off x="4016260" y="5359787"/>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RTMP</a:t>
            </a:r>
          </a:p>
        </p:txBody>
      </p:sp>
      <p:cxnSp>
        <p:nvCxnSpPr>
          <p:cNvPr id="63" name="Straight Arrow Connector 62">
            <a:extLst>
              <a:ext uri="{FF2B5EF4-FFF2-40B4-BE49-F238E27FC236}">
                <a16:creationId xmlns:a16="http://schemas.microsoft.com/office/drawing/2014/main" id="{8EC01A9B-F8DF-A2AE-5513-9E89B45C47AA}"/>
              </a:ext>
              <a:ext uri="{C183D7F6-B498-43B3-948B-1728B52AA6E4}">
                <adec:decorative xmlns:adec="http://schemas.microsoft.com/office/drawing/2017/decorative" val="1"/>
              </a:ext>
            </a:extLst>
          </p:cNvPr>
          <p:cNvCxnSpPr>
            <a:cxnSpLocks/>
            <a:endCxn id="31" idx="0"/>
          </p:cNvCxnSpPr>
          <p:nvPr/>
        </p:nvCxnSpPr>
        <p:spPr>
          <a:xfrm flipH="1">
            <a:off x="7453111" y="4382234"/>
            <a:ext cx="5718" cy="4390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9C775A1-BF77-9218-12BE-3CF8C51FC8DB}"/>
              </a:ext>
            </a:extLst>
          </p:cNvPr>
          <p:cNvSpPr txBox="1"/>
          <p:nvPr/>
        </p:nvSpPr>
        <p:spPr>
          <a:xfrm>
            <a:off x="4006061" y="446868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sp>
        <p:nvSpPr>
          <p:cNvPr id="75" name="TextBox 74">
            <a:extLst>
              <a:ext uri="{FF2B5EF4-FFF2-40B4-BE49-F238E27FC236}">
                <a16:creationId xmlns:a16="http://schemas.microsoft.com/office/drawing/2014/main" id="{D995B949-20E3-B5C3-F469-1B854DD06DAE}"/>
              </a:ext>
            </a:extLst>
          </p:cNvPr>
          <p:cNvSpPr txBox="1"/>
          <p:nvPr/>
        </p:nvSpPr>
        <p:spPr>
          <a:xfrm>
            <a:off x="7040442" y="1204265"/>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HDMI Splitter</a:t>
            </a:r>
          </a:p>
        </p:txBody>
      </p:sp>
      <p:cxnSp>
        <p:nvCxnSpPr>
          <p:cNvPr id="78" name="Straight Arrow Connector 77">
            <a:extLst>
              <a:ext uri="{FF2B5EF4-FFF2-40B4-BE49-F238E27FC236}">
                <a16:creationId xmlns:a16="http://schemas.microsoft.com/office/drawing/2014/main" id="{C83DEA75-974F-6E68-8135-09BA775D1746}"/>
              </a:ext>
              <a:ext uri="{C183D7F6-B498-43B3-948B-1728B52AA6E4}">
                <adec:decorative xmlns:adec="http://schemas.microsoft.com/office/drawing/2017/decorative" val="1"/>
              </a:ext>
            </a:extLst>
          </p:cNvPr>
          <p:cNvCxnSpPr>
            <a:cxnSpLocks/>
            <a:stCxn id="75" idx="1"/>
            <a:endCxn id="102" idx="3"/>
          </p:cNvCxnSpPr>
          <p:nvPr/>
        </p:nvCxnSpPr>
        <p:spPr>
          <a:xfrm flipH="1" flipV="1">
            <a:off x="6749665" y="1406106"/>
            <a:ext cx="290777" cy="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E4C9BA0-7EF2-444F-82DD-BB397B520650}"/>
              </a:ext>
              <a:ext uri="{C183D7F6-B498-43B3-948B-1728B52AA6E4}">
                <adec:decorative xmlns:adec="http://schemas.microsoft.com/office/drawing/2017/decorative" val="1"/>
              </a:ext>
            </a:extLst>
          </p:cNvPr>
          <p:cNvCxnSpPr>
            <a:cxnSpLocks/>
            <a:stCxn id="113" idx="2"/>
          </p:cNvCxnSpPr>
          <p:nvPr/>
        </p:nvCxnSpPr>
        <p:spPr>
          <a:xfrm flipH="1">
            <a:off x="4302089" y="2716955"/>
            <a:ext cx="2080704" cy="124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5DCA547-13EF-BDA2-C9AE-BB20712132FD}"/>
              </a:ext>
            </a:extLst>
          </p:cNvPr>
          <p:cNvSpPr txBox="1"/>
          <p:nvPr/>
        </p:nvSpPr>
        <p:spPr>
          <a:xfrm>
            <a:off x="6021530" y="1279148"/>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104" name="Straight Arrow Connector 103">
            <a:extLst>
              <a:ext uri="{FF2B5EF4-FFF2-40B4-BE49-F238E27FC236}">
                <a16:creationId xmlns:a16="http://schemas.microsoft.com/office/drawing/2014/main" id="{A400A370-D0DA-7BDA-6611-3C48815A01CD}"/>
              </a:ext>
              <a:ext uri="{C183D7F6-B498-43B3-948B-1728B52AA6E4}">
                <adec:decorative xmlns:adec="http://schemas.microsoft.com/office/drawing/2017/decorative" val="1"/>
              </a:ext>
            </a:extLst>
          </p:cNvPr>
          <p:cNvCxnSpPr>
            <a:cxnSpLocks/>
            <a:stCxn id="102" idx="2"/>
            <a:endCxn id="113" idx="0"/>
          </p:cNvCxnSpPr>
          <p:nvPr/>
        </p:nvCxnSpPr>
        <p:spPr>
          <a:xfrm flipH="1">
            <a:off x="6382793" y="1533064"/>
            <a:ext cx="2805" cy="76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F0EAE01F-DCBA-7A2A-B35A-1FD455BC4BE4}"/>
              </a:ext>
              <a:ext uri="{C183D7F6-B498-43B3-948B-1728B52AA6E4}">
                <adec:decorative xmlns:adec="http://schemas.microsoft.com/office/drawing/2017/decorative" val="1"/>
              </a:ext>
            </a:extLst>
          </p:cNvPr>
          <p:cNvCxnSpPr>
            <a:cxnSpLocks/>
            <a:stCxn id="31" idx="1"/>
            <a:endCxn id="7" idx="3"/>
          </p:cNvCxnSpPr>
          <p:nvPr/>
        </p:nvCxnSpPr>
        <p:spPr>
          <a:xfrm flipH="1" flipV="1">
            <a:off x="4723247" y="5025806"/>
            <a:ext cx="2355213" cy="32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676BB2B3-2EAE-F574-C571-D1C9A4CA076E}"/>
              </a:ext>
            </a:extLst>
          </p:cNvPr>
          <p:cNvSpPr txBox="1"/>
          <p:nvPr/>
        </p:nvSpPr>
        <p:spPr>
          <a:xfrm>
            <a:off x="5622890" y="492098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cxnSp>
        <p:nvCxnSpPr>
          <p:cNvPr id="130" name="Straight Arrow Connector 129">
            <a:extLst>
              <a:ext uri="{FF2B5EF4-FFF2-40B4-BE49-F238E27FC236}">
                <a16:creationId xmlns:a16="http://schemas.microsoft.com/office/drawing/2014/main" id="{B5D0D927-13D6-078F-DAD8-FCAB4EF0CA20}"/>
              </a:ext>
              <a:ext uri="{C183D7F6-B498-43B3-948B-1728B52AA6E4}">
                <adec:decorative xmlns:adec="http://schemas.microsoft.com/office/drawing/2017/decorative" val="1"/>
              </a:ext>
            </a:extLst>
          </p:cNvPr>
          <p:cNvCxnSpPr>
            <a:cxnSpLocks/>
            <a:stCxn id="176" idx="1"/>
          </p:cNvCxnSpPr>
          <p:nvPr/>
        </p:nvCxnSpPr>
        <p:spPr>
          <a:xfrm flipH="1" flipV="1">
            <a:off x="7970221" y="4174485"/>
            <a:ext cx="1140096" cy="68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A978510C-1168-4C98-26C6-B088EBD111F7}"/>
              </a:ext>
              <a:ext uri="{C183D7F6-B498-43B3-948B-1728B52AA6E4}">
                <adec:decorative xmlns:adec="http://schemas.microsoft.com/office/drawing/2017/decorative" val="1"/>
              </a:ext>
            </a:extLst>
          </p:cNvPr>
          <p:cNvCxnSpPr>
            <a:cxnSpLocks/>
            <a:endCxn id="21" idx="2"/>
          </p:cNvCxnSpPr>
          <p:nvPr/>
        </p:nvCxnSpPr>
        <p:spPr>
          <a:xfrm flipH="1" flipV="1">
            <a:off x="7446403" y="2708473"/>
            <a:ext cx="12426" cy="1258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3D906B83-6727-BB15-A68F-D0373F2FABEA}"/>
              </a:ext>
            </a:extLst>
          </p:cNvPr>
          <p:cNvSpPr txBox="1"/>
          <p:nvPr/>
        </p:nvSpPr>
        <p:spPr>
          <a:xfrm>
            <a:off x="7181240" y="320960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cxnSp>
        <p:nvCxnSpPr>
          <p:cNvPr id="147" name="Straight Arrow Connector 146">
            <a:extLst>
              <a:ext uri="{FF2B5EF4-FFF2-40B4-BE49-F238E27FC236}">
                <a16:creationId xmlns:a16="http://schemas.microsoft.com/office/drawing/2014/main" id="{F8247F85-1B38-5EDB-8D33-5F3856217A68}"/>
              </a:ext>
              <a:ext uri="{C183D7F6-B498-43B3-948B-1728B52AA6E4}">
                <adec:decorative xmlns:adec="http://schemas.microsoft.com/office/drawing/2017/decorative" val="1"/>
              </a:ext>
            </a:extLst>
          </p:cNvPr>
          <p:cNvCxnSpPr>
            <a:cxnSpLocks/>
            <a:stCxn id="50" idx="1"/>
            <a:endCxn id="214" idx="3"/>
          </p:cNvCxnSpPr>
          <p:nvPr/>
        </p:nvCxnSpPr>
        <p:spPr>
          <a:xfrm flipH="1">
            <a:off x="6745396" y="3295143"/>
            <a:ext cx="2370266" cy="22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0505F98A-3211-F6D2-271B-272C4FCE6317}"/>
              </a:ext>
            </a:extLst>
          </p:cNvPr>
          <p:cNvSpPr txBox="1"/>
          <p:nvPr/>
        </p:nvSpPr>
        <p:spPr>
          <a:xfrm>
            <a:off x="9570227" y="1258599"/>
            <a:ext cx="506911"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4i4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cxnSp>
        <p:nvCxnSpPr>
          <p:cNvPr id="156" name="Straight Arrow Connector 155">
            <a:extLst>
              <a:ext uri="{FF2B5EF4-FFF2-40B4-BE49-F238E27FC236}">
                <a16:creationId xmlns:a16="http://schemas.microsoft.com/office/drawing/2014/main" id="{5AA429DF-54B3-D843-BFE5-9A4E472A98C9}"/>
              </a:ext>
              <a:ext uri="{C183D7F6-B498-43B3-948B-1728B52AA6E4}">
                <adec:decorative xmlns:adec="http://schemas.microsoft.com/office/drawing/2017/decorative" val="1"/>
              </a:ext>
            </a:extLst>
          </p:cNvPr>
          <p:cNvCxnSpPr>
            <a:cxnSpLocks/>
            <a:stCxn id="13" idx="1"/>
            <a:endCxn id="155" idx="3"/>
          </p:cNvCxnSpPr>
          <p:nvPr/>
        </p:nvCxnSpPr>
        <p:spPr>
          <a:xfrm flipH="1" flipV="1">
            <a:off x="10077138" y="1547140"/>
            <a:ext cx="482182" cy="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29A05C26-D55D-7379-BF2A-536F6EF95237}"/>
              </a:ext>
              <a:ext uri="{C183D7F6-B498-43B3-948B-1728B52AA6E4}">
                <adec:decorative xmlns:adec="http://schemas.microsoft.com/office/drawing/2017/decorative" val="1"/>
              </a:ext>
            </a:extLst>
          </p:cNvPr>
          <p:cNvCxnSpPr>
            <a:cxnSpLocks/>
            <a:stCxn id="155" idx="1"/>
            <a:endCxn id="76" idx="3"/>
          </p:cNvCxnSpPr>
          <p:nvPr/>
        </p:nvCxnSpPr>
        <p:spPr>
          <a:xfrm flipH="1" flipV="1">
            <a:off x="8873014" y="1546225"/>
            <a:ext cx="697213" cy="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3F0E9D08-89CD-F8CC-3072-7F322DFAB4F0}"/>
              </a:ext>
            </a:extLst>
          </p:cNvPr>
          <p:cNvSpPr txBox="1"/>
          <p:nvPr/>
        </p:nvSpPr>
        <p:spPr>
          <a:xfrm>
            <a:off x="9110317" y="4054378"/>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B</a:t>
            </a:r>
          </a:p>
        </p:txBody>
      </p:sp>
      <p:sp>
        <p:nvSpPr>
          <p:cNvPr id="177" name="TextBox 176">
            <a:extLst>
              <a:ext uri="{FF2B5EF4-FFF2-40B4-BE49-F238E27FC236}">
                <a16:creationId xmlns:a16="http://schemas.microsoft.com/office/drawing/2014/main" id="{BEA6EC57-4AD9-2659-BE7C-53F61BBA8C30}"/>
              </a:ext>
            </a:extLst>
          </p:cNvPr>
          <p:cNvSpPr txBox="1"/>
          <p:nvPr/>
        </p:nvSpPr>
        <p:spPr>
          <a:xfrm>
            <a:off x="8659181" y="3799999"/>
            <a:ext cx="25231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Only During Two-Way Dialog</a:t>
            </a:r>
          </a:p>
        </p:txBody>
      </p:sp>
      <p:sp>
        <p:nvSpPr>
          <p:cNvPr id="214" name="TextBox 213">
            <a:extLst>
              <a:ext uri="{FF2B5EF4-FFF2-40B4-BE49-F238E27FC236}">
                <a16:creationId xmlns:a16="http://schemas.microsoft.com/office/drawing/2014/main" id="{EBD1CDB6-BACD-FC69-C0CD-C15FC0562762}"/>
              </a:ext>
            </a:extLst>
          </p:cNvPr>
          <p:cNvSpPr txBox="1"/>
          <p:nvPr/>
        </p:nvSpPr>
        <p:spPr>
          <a:xfrm>
            <a:off x="6017261" y="3190900"/>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2i2</a:t>
            </a:r>
          </a:p>
        </p:txBody>
      </p:sp>
      <p:cxnSp>
        <p:nvCxnSpPr>
          <p:cNvPr id="215" name="Straight Arrow Connector 214">
            <a:extLst>
              <a:ext uri="{FF2B5EF4-FFF2-40B4-BE49-F238E27FC236}">
                <a16:creationId xmlns:a16="http://schemas.microsoft.com/office/drawing/2014/main" id="{0B038BE2-7111-0722-4879-8E3D0D66E62A}"/>
              </a:ext>
              <a:ext uri="{C183D7F6-B498-43B3-948B-1728B52AA6E4}">
                <adec:decorative xmlns:adec="http://schemas.microsoft.com/office/drawing/2017/decorative" val="1"/>
              </a:ext>
            </a:extLst>
          </p:cNvPr>
          <p:cNvCxnSpPr>
            <a:cxnSpLocks/>
            <a:stCxn id="214" idx="0"/>
            <a:endCxn id="113" idx="2"/>
          </p:cNvCxnSpPr>
          <p:nvPr/>
        </p:nvCxnSpPr>
        <p:spPr>
          <a:xfrm flipV="1">
            <a:off x="6381329" y="2716955"/>
            <a:ext cx="1464" cy="4739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B97A315A-D7A5-5789-C207-239008972210}"/>
              </a:ext>
              <a:ext uri="{C183D7F6-B498-43B3-948B-1728B52AA6E4}">
                <adec:decorative xmlns:adec="http://schemas.microsoft.com/office/drawing/2017/decorative" val="1"/>
              </a:ext>
            </a:extLst>
          </p:cNvPr>
          <p:cNvCxnSpPr>
            <a:cxnSpLocks/>
            <a:stCxn id="214" idx="1"/>
          </p:cNvCxnSpPr>
          <p:nvPr/>
        </p:nvCxnSpPr>
        <p:spPr>
          <a:xfrm flipH="1">
            <a:off x="4302089" y="3317858"/>
            <a:ext cx="1715172" cy="645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720AA33-8FD9-2989-8601-495BA8B787B1}"/>
              </a:ext>
            </a:extLst>
          </p:cNvPr>
          <p:cNvSpPr txBox="1"/>
          <p:nvPr/>
        </p:nvSpPr>
        <p:spPr>
          <a:xfrm>
            <a:off x="5377124" y="5581195"/>
            <a:ext cx="6564457"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Audio Sync Issues During Two-Way Dialog: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Presenters Meeting – Video from Virtual Prod PC and Audio from In-Room Prod 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Production – Video from EDFC Stage from Production Meeting but Audio from Presenters Meeting </a:t>
            </a:r>
          </a:p>
        </p:txBody>
      </p:sp>
      <p:cxnSp>
        <p:nvCxnSpPr>
          <p:cNvPr id="10" name="Straight Arrow Connector 9">
            <a:extLst>
              <a:ext uri="{FF2B5EF4-FFF2-40B4-BE49-F238E27FC236}">
                <a16:creationId xmlns:a16="http://schemas.microsoft.com/office/drawing/2014/main" id="{E87624AD-4779-F319-CA5E-46DC354BDFFD}"/>
              </a:ext>
              <a:ext uri="{C183D7F6-B498-43B3-948B-1728B52AA6E4}">
                <adec:decorative xmlns:adec="http://schemas.microsoft.com/office/drawing/2017/decorative" val="1"/>
              </a:ext>
            </a:extLst>
          </p:cNvPr>
          <p:cNvCxnSpPr>
            <a:cxnSpLocks/>
          </p:cNvCxnSpPr>
          <p:nvPr/>
        </p:nvCxnSpPr>
        <p:spPr>
          <a:xfrm flipV="1">
            <a:off x="7729056" y="4378889"/>
            <a:ext cx="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3C60E9E-F529-DD38-8AA4-296C6B5CBCE4}"/>
              </a:ext>
            </a:extLst>
          </p:cNvPr>
          <p:cNvSpPr txBox="1"/>
          <p:nvPr/>
        </p:nvSpPr>
        <p:spPr>
          <a:xfrm>
            <a:off x="7644295" y="4534125"/>
            <a:ext cx="35710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In-Room Mic Except During Two-Way Dialog</a:t>
            </a:r>
          </a:p>
        </p:txBody>
      </p:sp>
      <p:cxnSp>
        <p:nvCxnSpPr>
          <p:cNvPr id="11" name="Straight Arrow Connector 10">
            <a:extLst>
              <a:ext uri="{FF2B5EF4-FFF2-40B4-BE49-F238E27FC236}">
                <a16:creationId xmlns:a16="http://schemas.microsoft.com/office/drawing/2014/main" id="{91253727-E74B-F08C-52E3-B81196299AD2}"/>
              </a:ext>
              <a:ext uri="{C183D7F6-B498-43B3-948B-1728B52AA6E4}">
                <adec:decorative xmlns:adec="http://schemas.microsoft.com/office/drawing/2017/decorative" val="1"/>
              </a:ext>
            </a:extLst>
          </p:cNvPr>
          <p:cNvCxnSpPr>
            <a:cxnSpLocks/>
          </p:cNvCxnSpPr>
          <p:nvPr/>
        </p:nvCxnSpPr>
        <p:spPr>
          <a:xfrm>
            <a:off x="7173130" y="4378889"/>
            <a:ext cx="811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B47532-1A98-683D-1053-DCA3A795CC6B}"/>
              </a:ext>
            </a:extLst>
          </p:cNvPr>
          <p:cNvSpPr txBox="1"/>
          <p:nvPr/>
        </p:nvSpPr>
        <p:spPr>
          <a:xfrm>
            <a:off x="4740685" y="4472622"/>
            <a:ext cx="25231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Blended Audio (Master - During Two-Way Dialog)</a:t>
            </a:r>
          </a:p>
        </p:txBody>
      </p:sp>
      <p:cxnSp>
        <p:nvCxnSpPr>
          <p:cNvPr id="22" name="Straight Arrow Connector 21">
            <a:extLst>
              <a:ext uri="{FF2B5EF4-FFF2-40B4-BE49-F238E27FC236}">
                <a16:creationId xmlns:a16="http://schemas.microsoft.com/office/drawing/2014/main" id="{B71577DC-4215-7EB3-DBD6-C7A676FDD453}"/>
              </a:ext>
              <a:ext uri="{C183D7F6-B498-43B3-948B-1728B52AA6E4}">
                <adec:decorative xmlns:adec="http://schemas.microsoft.com/office/drawing/2017/decorative" val="1"/>
              </a:ext>
            </a:extLst>
          </p:cNvPr>
          <p:cNvCxnSpPr>
            <a:cxnSpLocks/>
          </p:cNvCxnSpPr>
          <p:nvPr/>
        </p:nvCxnSpPr>
        <p:spPr>
          <a:xfrm>
            <a:off x="4006061" y="4402559"/>
            <a:ext cx="811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523EC19-F3E6-3973-6873-D1C9B64703CD}"/>
              </a:ext>
            </a:extLst>
          </p:cNvPr>
          <p:cNvSpPr txBox="1"/>
          <p:nvPr/>
        </p:nvSpPr>
        <p:spPr>
          <a:xfrm>
            <a:off x="445481" y="5628580"/>
            <a:ext cx="35710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In-Room Mic Except During Two-Way Dialog</a:t>
            </a:r>
          </a:p>
        </p:txBody>
      </p:sp>
      <p:sp>
        <p:nvSpPr>
          <p:cNvPr id="12" name="TextBox 11">
            <a:extLst>
              <a:ext uri="{FF2B5EF4-FFF2-40B4-BE49-F238E27FC236}">
                <a16:creationId xmlns:a16="http://schemas.microsoft.com/office/drawing/2014/main" id="{36928597-AB31-D895-21DB-E13BF197C645}"/>
              </a:ext>
            </a:extLst>
          </p:cNvPr>
          <p:cNvSpPr txBox="1"/>
          <p:nvPr/>
        </p:nvSpPr>
        <p:spPr>
          <a:xfrm>
            <a:off x="1352695" y="4993624"/>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Master</a:t>
            </a:r>
          </a:p>
        </p:txBody>
      </p:sp>
      <p:sp>
        <p:nvSpPr>
          <p:cNvPr id="15" name="TextBox 14">
            <a:extLst>
              <a:ext uri="{FF2B5EF4-FFF2-40B4-BE49-F238E27FC236}">
                <a16:creationId xmlns:a16="http://schemas.microsoft.com/office/drawing/2014/main" id="{879F85F4-FB94-C2C6-FB5F-23EEDAB121C0}"/>
              </a:ext>
            </a:extLst>
          </p:cNvPr>
          <p:cNvSpPr txBox="1"/>
          <p:nvPr/>
        </p:nvSpPr>
        <p:spPr>
          <a:xfrm>
            <a:off x="1352695" y="5358529"/>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A</a:t>
            </a:r>
          </a:p>
        </p:txBody>
      </p:sp>
      <p:pic>
        <p:nvPicPr>
          <p:cNvPr id="27" name="Picture 26">
            <a:extLst>
              <a:ext uri="{FF2B5EF4-FFF2-40B4-BE49-F238E27FC236}">
                <a16:creationId xmlns:a16="http://schemas.microsoft.com/office/drawing/2014/main" id="{D7C2B879-A4D0-7675-2034-33CF092A7751}"/>
              </a:ext>
            </a:extLst>
          </p:cNvPr>
          <p:cNvPicPr>
            <a:picLocks noChangeAspect="1"/>
          </p:cNvPicPr>
          <p:nvPr/>
        </p:nvPicPr>
        <p:blipFill>
          <a:blip r:embed="rId3"/>
          <a:stretch>
            <a:fillRect/>
          </a:stretch>
        </p:blipFill>
        <p:spPr>
          <a:xfrm>
            <a:off x="3884831" y="3767441"/>
            <a:ext cx="786452" cy="737680"/>
          </a:xfrm>
          <a:prstGeom prst="rect">
            <a:avLst/>
          </a:prstGeom>
        </p:spPr>
      </p:pic>
      <p:pic>
        <p:nvPicPr>
          <p:cNvPr id="30" name="This is a Microsoft Teams application graphic logo." descr="This is a Microsoft Teams application graphic logo.">
            <a:extLst>
              <a:ext uri="{FF2B5EF4-FFF2-40B4-BE49-F238E27FC236}">
                <a16:creationId xmlns:a16="http://schemas.microsoft.com/office/drawing/2014/main" id="{B0682025-3053-733E-6166-0A8E3DD7DC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037333" y="3757314"/>
            <a:ext cx="790428" cy="7345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76C90911-01DA-8E32-FB51-CF50B942AEA9}"/>
              </a:ext>
            </a:extLst>
          </p:cNvPr>
          <p:cNvSpPr txBox="1"/>
          <p:nvPr/>
        </p:nvSpPr>
        <p:spPr>
          <a:xfrm>
            <a:off x="4534049" y="3922958"/>
            <a:ext cx="973482"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Production Teams Meeting</a:t>
            </a:r>
          </a:p>
        </p:txBody>
      </p:sp>
      <p:sp>
        <p:nvSpPr>
          <p:cNvPr id="66" name="TextBox 65">
            <a:extLst>
              <a:ext uri="{FF2B5EF4-FFF2-40B4-BE49-F238E27FC236}">
                <a16:creationId xmlns:a16="http://schemas.microsoft.com/office/drawing/2014/main" id="{20675932-EC36-DA52-8358-EF5A61AAE695}"/>
              </a:ext>
            </a:extLst>
          </p:cNvPr>
          <p:cNvSpPr txBox="1"/>
          <p:nvPr/>
        </p:nvSpPr>
        <p:spPr>
          <a:xfrm>
            <a:off x="6355817" y="3870038"/>
            <a:ext cx="787695"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Presenter Teams Meeting</a:t>
            </a:r>
          </a:p>
        </p:txBody>
      </p:sp>
      <p:cxnSp>
        <p:nvCxnSpPr>
          <p:cNvPr id="42" name="Straight Arrow Connector 41">
            <a:extLst>
              <a:ext uri="{FF2B5EF4-FFF2-40B4-BE49-F238E27FC236}">
                <a16:creationId xmlns:a16="http://schemas.microsoft.com/office/drawing/2014/main" id="{51DD3ACB-F79F-BB8A-CCC2-ADB44AD86BE2}"/>
              </a:ext>
              <a:ext uri="{C183D7F6-B498-43B3-948B-1728B52AA6E4}">
                <adec:decorative xmlns:adec="http://schemas.microsoft.com/office/drawing/2017/decorative" val="1"/>
              </a:ext>
            </a:extLst>
          </p:cNvPr>
          <p:cNvCxnSpPr>
            <a:cxnSpLocks/>
            <a:stCxn id="15" idx="3"/>
            <a:endCxn id="31" idx="1"/>
          </p:cNvCxnSpPr>
          <p:nvPr/>
        </p:nvCxnSpPr>
        <p:spPr>
          <a:xfrm flipV="1">
            <a:off x="2881884" y="5029074"/>
            <a:ext cx="4196576" cy="4564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48AB31-11E1-4EF0-355A-CC4D752B4166}"/>
              </a:ext>
              <a:ext uri="{C183D7F6-B498-43B3-948B-1728B52AA6E4}">
                <adec:decorative xmlns:adec="http://schemas.microsoft.com/office/drawing/2017/decorative" val="1"/>
              </a:ext>
            </a:extLst>
          </p:cNvPr>
          <p:cNvCxnSpPr>
            <a:cxnSpLocks/>
            <a:stCxn id="12" idx="3"/>
            <a:endCxn id="33" idx="0"/>
          </p:cNvCxnSpPr>
          <p:nvPr/>
        </p:nvCxnSpPr>
        <p:spPr>
          <a:xfrm>
            <a:off x="2881884" y="5120582"/>
            <a:ext cx="1385974" cy="679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27F4A1F-9AED-FF1B-CD57-3770FB809F61}"/>
              </a:ext>
            </a:extLst>
          </p:cNvPr>
          <p:cNvSpPr txBox="1"/>
          <p:nvPr/>
        </p:nvSpPr>
        <p:spPr>
          <a:xfrm>
            <a:off x="1395178" y="4388246"/>
            <a:ext cx="26969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 Pre-Recoded Content / NDI Audio (Master - Except During Two-Way Dialog)</a:t>
            </a:r>
          </a:p>
        </p:txBody>
      </p:sp>
    </p:spTree>
    <p:extLst>
      <p:ext uri="{BB962C8B-B14F-4D97-AF65-F5344CB8AC3E}">
        <p14:creationId xmlns:p14="http://schemas.microsoft.com/office/powerpoint/2010/main" val="50953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 uri="{C183D7F6-B498-43B3-948B-1728B52AA6E4}">
                <adec:decorative xmlns:adec="http://schemas.microsoft.com/office/drawing/2017/decorative" val="1"/>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 uri="{C183D7F6-B498-43B3-948B-1728B52AA6E4}">
                <adec:decorative xmlns:adec="http://schemas.microsoft.com/office/drawing/2017/decorative" val="1"/>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 uri="{C183D7F6-B498-43B3-948B-1728B52AA6E4}">
                <adec:decorative xmlns:adec="http://schemas.microsoft.com/office/drawing/2017/decorative" val="1"/>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2"/>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 uri="{C183D7F6-B498-43B3-948B-1728B52AA6E4}">
                <adec:decorative xmlns:adec="http://schemas.microsoft.com/office/drawing/2017/decorative" val="1"/>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3">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 uri="{C183D7F6-B498-43B3-948B-1728B52AA6E4}">
                <adec:decorative xmlns:adec="http://schemas.microsoft.com/office/drawing/2017/decorative" val="1"/>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itle 14">
            <a:extLst>
              <a:ext uri="{FF2B5EF4-FFF2-40B4-BE49-F238E27FC236}">
                <a16:creationId xmlns:a16="http://schemas.microsoft.com/office/drawing/2014/main" id="{69FF5A09-9F9A-5F67-1766-596598E165CF}"/>
              </a:ext>
              <a:ext uri="{C183D7F6-B498-43B3-948B-1728B52AA6E4}">
                <adec:decorative xmlns:adec="http://schemas.microsoft.com/office/drawing/2017/decorative" val="1"/>
              </a:ext>
            </a:extLst>
          </p:cNvPr>
          <p:cNvSpPr txBox="1">
            <a:spLocks noGrp="1"/>
          </p:cNvSpPr>
          <p:nvPr>
            <p:ph type="title" idx="4294967295"/>
          </p:nvPr>
        </p:nvSpPr>
        <p:spPr>
          <a:xfrm>
            <a:off x="455769" y="1153569"/>
            <a:ext cx="6903809" cy="3157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14850758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
            <a:extLst>
              <a:ext uri="{FF2B5EF4-FFF2-40B4-BE49-F238E27FC236}">
                <a16:creationId xmlns:a16="http://schemas.microsoft.com/office/drawing/2014/main" id="{3B16B853-BBBE-13C8-6C10-2866052A1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6509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7FD53-99DE-A23E-CD03-95229C4EC963}"/>
            </a:ext>
          </a:extLst>
        </p:cNvPr>
        <p:cNvGrpSpPr/>
        <p:nvPr/>
      </p:nvGrpSpPr>
      <p:grpSpPr>
        <a:xfrm>
          <a:off x="0" y="0"/>
          <a:ext cx="0" cy="0"/>
          <a:chOff x="0" y="0"/>
          <a:chExt cx="0" cy="0"/>
        </a:xfrm>
      </p:grpSpPr>
      <p:pic>
        <p:nvPicPr>
          <p:cNvPr id="33" name="This is a Microsoft Teams application graphic logo." descr="This is a Microsoft Teams application graphic logo.">
            <a:extLst>
              <a:ext uri="{FF2B5EF4-FFF2-40B4-BE49-F238E27FC236}">
                <a16:creationId xmlns:a16="http://schemas.microsoft.com/office/drawing/2014/main" id="{7E7D7060-D495-63C3-CD17-62D542E2AB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72644" y="5799736"/>
            <a:ext cx="790428" cy="734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3D7417-4E0D-D745-8FDD-6DD6D5019FCE}"/>
              </a:ext>
            </a:extLst>
          </p:cNvPr>
          <p:cNvSpPr txBox="1"/>
          <p:nvPr/>
        </p:nvSpPr>
        <p:spPr>
          <a:xfrm>
            <a:off x="56093" y="383905"/>
            <a:ext cx="2414128"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Jim’s Components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5 Laptops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3 BMD – SDI to HDMI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BMD – HDMI to SDI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 Elgato Capture Cards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6 Ethernet Adapters (MAC Addresses)</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4i4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2i2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Accessory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6 x HDMI Short (3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4 x HDMI Medium (6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2 x XLR Cables (3 foot)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Set Earbuds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1 HDMI Splitter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Accounts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Jim Garland - Microsoft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One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Two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Three - JCG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Camera Four - JCG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7F5F9C-2EA8-E52F-572A-F5D5255968EC}"/>
              </a:ext>
            </a:extLst>
          </p:cNvPr>
          <p:cNvSpPr txBox="1"/>
          <p:nvPr/>
        </p:nvSpPr>
        <p:spPr>
          <a:xfrm>
            <a:off x="0" y="0"/>
            <a:ext cx="294531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EDFC 2025 – Onsite Option 1 </a:t>
            </a:r>
          </a:p>
        </p:txBody>
      </p:sp>
      <p:sp>
        <p:nvSpPr>
          <p:cNvPr id="18" name="TextBox 17">
            <a:extLst>
              <a:ext uri="{FF2B5EF4-FFF2-40B4-BE49-F238E27FC236}">
                <a16:creationId xmlns:a16="http://schemas.microsoft.com/office/drawing/2014/main" id="{AF848323-375D-9080-1701-AAF9A7778BD3}"/>
              </a:ext>
            </a:extLst>
          </p:cNvPr>
          <p:cNvSpPr txBox="1"/>
          <p:nvPr/>
        </p:nvSpPr>
        <p:spPr>
          <a:xfrm>
            <a:off x="2925432" y="2301383"/>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One</a:t>
            </a:r>
          </a:p>
        </p:txBody>
      </p:sp>
      <p:sp>
        <p:nvSpPr>
          <p:cNvPr id="21" name="TextBox 20">
            <a:extLst>
              <a:ext uri="{FF2B5EF4-FFF2-40B4-BE49-F238E27FC236}">
                <a16:creationId xmlns:a16="http://schemas.microsoft.com/office/drawing/2014/main" id="{A0B7C5EE-A355-0B94-36CC-793490B3DEE8}"/>
              </a:ext>
            </a:extLst>
          </p:cNvPr>
          <p:cNvSpPr txBox="1"/>
          <p:nvPr/>
        </p:nvSpPr>
        <p:spPr>
          <a:xfrm>
            <a:off x="7016719" y="2292975"/>
            <a:ext cx="859368"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In-Room Prod PC</a:t>
            </a:r>
          </a:p>
        </p:txBody>
      </p:sp>
      <p:sp>
        <p:nvSpPr>
          <p:cNvPr id="23" name="TextBox 22">
            <a:extLst>
              <a:ext uri="{FF2B5EF4-FFF2-40B4-BE49-F238E27FC236}">
                <a16:creationId xmlns:a16="http://schemas.microsoft.com/office/drawing/2014/main" id="{BB4673D2-9A83-5928-8C40-1A462548C925}"/>
              </a:ext>
            </a:extLst>
          </p:cNvPr>
          <p:cNvSpPr txBox="1"/>
          <p:nvPr/>
        </p:nvSpPr>
        <p:spPr>
          <a:xfrm>
            <a:off x="2881884" y="281446"/>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1</a:t>
            </a:r>
          </a:p>
        </p:txBody>
      </p:sp>
      <p:sp>
        <p:nvSpPr>
          <p:cNvPr id="26" name="TextBox 25">
            <a:extLst>
              <a:ext uri="{FF2B5EF4-FFF2-40B4-BE49-F238E27FC236}">
                <a16:creationId xmlns:a16="http://schemas.microsoft.com/office/drawing/2014/main" id="{36D7EB43-DD7F-F762-05EC-7817C8847883}"/>
              </a:ext>
            </a:extLst>
          </p:cNvPr>
          <p:cNvSpPr txBox="1"/>
          <p:nvPr/>
        </p:nvSpPr>
        <p:spPr>
          <a:xfrm>
            <a:off x="3008884" y="927289"/>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28" name="TextBox 27">
            <a:extLst>
              <a:ext uri="{FF2B5EF4-FFF2-40B4-BE49-F238E27FC236}">
                <a16:creationId xmlns:a16="http://schemas.microsoft.com/office/drawing/2014/main" id="{000CBD17-99FC-B584-248A-77E168C3E5E0}"/>
              </a:ext>
            </a:extLst>
          </p:cNvPr>
          <p:cNvSpPr txBox="1"/>
          <p:nvPr/>
        </p:nvSpPr>
        <p:spPr>
          <a:xfrm>
            <a:off x="2916055" y="1711143"/>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sp>
        <p:nvSpPr>
          <p:cNvPr id="2" name="TextBox 1">
            <a:extLst>
              <a:ext uri="{FF2B5EF4-FFF2-40B4-BE49-F238E27FC236}">
                <a16:creationId xmlns:a16="http://schemas.microsoft.com/office/drawing/2014/main" id="{9A1FE0DC-9473-9652-E478-8D14215F13CD}"/>
              </a:ext>
            </a:extLst>
          </p:cNvPr>
          <p:cNvSpPr txBox="1"/>
          <p:nvPr/>
        </p:nvSpPr>
        <p:spPr>
          <a:xfrm>
            <a:off x="167217" y="6348056"/>
            <a:ext cx="984249"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Green Box = Computer</a:t>
            </a:r>
          </a:p>
        </p:txBody>
      </p:sp>
      <p:cxnSp>
        <p:nvCxnSpPr>
          <p:cNvPr id="32" name="Straight Arrow Connector 31">
            <a:extLst>
              <a:ext uri="{FF2B5EF4-FFF2-40B4-BE49-F238E27FC236}">
                <a16:creationId xmlns:a16="http://schemas.microsoft.com/office/drawing/2014/main" id="{693D6A52-A8F4-0E6B-20D6-5B565ABC8020}"/>
              </a:ext>
              <a:ext uri="{C183D7F6-B498-43B3-948B-1728B52AA6E4}">
                <adec:decorative xmlns:adec="http://schemas.microsoft.com/office/drawing/2017/decorative" val="1"/>
              </a:ext>
            </a:extLst>
          </p:cNvPr>
          <p:cNvCxnSpPr/>
          <p:nvPr/>
        </p:nvCxnSpPr>
        <p:spPr>
          <a:xfrm>
            <a:off x="3269237" y="535362"/>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00B58D2-BA19-0F99-4057-ED195956B438}"/>
              </a:ext>
              <a:ext uri="{C183D7F6-B498-43B3-948B-1728B52AA6E4}">
                <adec:decorative xmlns:adec="http://schemas.microsoft.com/office/drawing/2017/decorative" val="1"/>
              </a:ext>
            </a:extLst>
          </p:cNvPr>
          <p:cNvCxnSpPr>
            <a:cxnSpLocks/>
            <a:endCxn id="28" idx="0"/>
          </p:cNvCxnSpPr>
          <p:nvPr/>
        </p:nvCxnSpPr>
        <p:spPr>
          <a:xfrm>
            <a:off x="3269237" y="1189327"/>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4C8B5D4-E434-4A45-982A-D9BD7314F935}"/>
              </a:ext>
              <a:ext uri="{C183D7F6-B498-43B3-948B-1728B52AA6E4}">
                <adec:decorative xmlns:adec="http://schemas.microsoft.com/office/drawing/2017/decorative" val="1"/>
              </a:ext>
            </a:extLst>
          </p:cNvPr>
          <p:cNvCxnSpPr>
            <a:cxnSpLocks/>
          </p:cNvCxnSpPr>
          <p:nvPr/>
        </p:nvCxnSpPr>
        <p:spPr>
          <a:xfrm>
            <a:off x="3294632" y="1959405"/>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2668F4B-6FFB-D707-CB46-184DBBA5A640}"/>
              </a:ext>
            </a:extLst>
          </p:cNvPr>
          <p:cNvSpPr txBox="1"/>
          <p:nvPr/>
        </p:nvSpPr>
        <p:spPr>
          <a:xfrm>
            <a:off x="7056038" y="281483"/>
            <a:ext cx="793190"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AJA Converter</a:t>
            </a:r>
          </a:p>
        </p:txBody>
      </p:sp>
      <p:sp>
        <p:nvSpPr>
          <p:cNvPr id="44" name="TextBox 43">
            <a:extLst>
              <a:ext uri="{FF2B5EF4-FFF2-40B4-BE49-F238E27FC236}">
                <a16:creationId xmlns:a16="http://schemas.microsoft.com/office/drawing/2014/main" id="{0D07CB4F-A7BC-1349-47F1-30190BDD3C6D}"/>
              </a:ext>
            </a:extLst>
          </p:cNvPr>
          <p:cNvSpPr txBox="1"/>
          <p:nvPr/>
        </p:nvSpPr>
        <p:spPr>
          <a:xfrm>
            <a:off x="9429835" y="289091"/>
            <a:ext cx="78769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Projector</a:t>
            </a:r>
          </a:p>
        </p:txBody>
      </p:sp>
      <p:cxnSp>
        <p:nvCxnSpPr>
          <p:cNvPr id="45" name="Straight Arrow Connector 44">
            <a:extLst>
              <a:ext uri="{FF2B5EF4-FFF2-40B4-BE49-F238E27FC236}">
                <a16:creationId xmlns:a16="http://schemas.microsoft.com/office/drawing/2014/main" id="{A11FFBFD-5048-C7FB-8671-E15C65B3006A}"/>
              </a:ext>
              <a:ext uri="{C183D7F6-B498-43B3-948B-1728B52AA6E4}">
                <adec:decorative xmlns:adec="http://schemas.microsoft.com/office/drawing/2017/decorative" val="1"/>
              </a:ext>
            </a:extLst>
          </p:cNvPr>
          <p:cNvCxnSpPr>
            <a:cxnSpLocks/>
            <a:stCxn id="43" idx="3"/>
            <a:endCxn id="44" idx="1"/>
          </p:cNvCxnSpPr>
          <p:nvPr/>
        </p:nvCxnSpPr>
        <p:spPr>
          <a:xfrm>
            <a:off x="7849228" y="489232"/>
            <a:ext cx="1580607" cy="7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8361686-325B-F451-B5C4-DA03571A2B36}"/>
              </a:ext>
            </a:extLst>
          </p:cNvPr>
          <p:cNvSpPr txBox="1"/>
          <p:nvPr/>
        </p:nvSpPr>
        <p:spPr>
          <a:xfrm>
            <a:off x="8074129" y="1338476"/>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Speakers</a:t>
            </a:r>
          </a:p>
        </p:txBody>
      </p:sp>
      <p:sp>
        <p:nvSpPr>
          <p:cNvPr id="77" name="TextBox 76">
            <a:extLst>
              <a:ext uri="{FF2B5EF4-FFF2-40B4-BE49-F238E27FC236}">
                <a16:creationId xmlns:a16="http://schemas.microsoft.com/office/drawing/2014/main" id="{E87A555E-172F-94CE-D22D-DD19A3787CBB}"/>
              </a:ext>
            </a:extLst>
          </p:cNvPr>
          <p:cNvSpPr txBox="1"/>
          <p:nvPr/>
        </p:nvSpPr>
        <p:spPr>
          <a:xfrm>
            <a:off x="8077670" y="2087130"/>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Room Mics</a:t>
            </a:r>
          </a:p>
        </p:txBody>
      </p:sp>
      <p:cxnSp>
        <p:nvCxnSpPr>
          <p:cNvPr id="100" name="Straight Arrow Connector 99">
            <a:extLst>
              <a:ext uri="{FF2B5EF4-FFF2-40B4-BE49-F238E27FC236}">
                <a16:creationId xmlns:a16="http://schemas.microsoft.com/office/drawing/2014/main" id="{B8480197-5B45-30C8-3E8B-527580795832}"/>
              </a:ext>
              <a:ext uri="{C183D7F6-B498-43B3-948B-1728B52AA6E4}">
                <adec:decorative xmlns:adec="http://schemas.microsoft.com/office/drawing/2017/decorative" val="1"/>
              </a:ext>
            </a:extLst>
          </p:cNvPr>
          <p:cNvCxnSpPr>
            <a:cxnSpLocks/>
            <a:stCxn id="21" idx="0"/>
            <a:endCxn id="43" idx="2"/>
          </p:cNvCxnSpPr>
          <p:nvPr/>
        </p:nvCxnSpPr>
        <p:spPr>
          <a:xfrm flipV="1">
            <a:off x="7446403" y="696981"/>
            <a:ext cx="6230" cy="1595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3789A23B-E671-50F1-074D-30928A8A3417}"/>
              </a:ext>
            </a:extLst>
          </p:cNvPr>
          <p:cNvSpPr txBox="1"/>
          <p:nvPr/>
        </p:nvSpPr>
        <p:spPr>
          <a:xfrm>
            <a:off x="7173130" y="198934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122" name="TextBox 121">
            <a:extLst>
              <a:ext uri="{FF2B5EF4-FFF2-40B4-BE49-F238E27FC236}">
                <a16:creationId xmlns:a16="http://schemas.microsoft.com/office/drawing/2014/main" id="{37171421-916C-8FED-B1CB-E5AC97AA4838}"/>
              </a:ext>
            </a:extLst>
          </p:cNvPr>
          <p:cNvSpPr txBox="1"/>
          <p:nvPr/>
        </p:nvSpPr>
        <p:spPr>
          <a:xfrm>
            <a:off x="2997378" y="1295645"/>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125" name="TextBox 124">
            <a:extLst>
              <a:ext uri="{FF2B5EF4-FFF2-40B4-BE49-F238E27FC236}">
                <a16:creationId xmlns:a16="http://schemas.microsoft.com/office/drawing/2014/main" id="{9E31CA78-E0C7-CF0A-729B-E822F1570EEB}"/>
              </a:ext>
            </a:extLst>
          </p:cNvPr>
          <p:cNvSpPr txBox="1"/>
          <p:nvPr/>
        </p:nvSpPr>
        <p:spPr>
          <a:xfrm>
            <a:off x="3008884" y="1982489"/>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135" name="TextBox 134">
            <a:extLst>
              <a:ext uri="{FF2B5EF4-FFF2-40B4-BE49-F238E27FC236}">
                <a16:creationId xmlns:a16="http://schemas.microsoft.com/office/drawing/2014/main" id="{C7F17F9B-903B-F504-75AB-D12347E02F72}"/>
              </a:ext>
            </a:extLst>
          </p:cNvPr>
          <p:cNvSpPr txBox="1"/>
          <p:nvPr/>
        </p:nvSpPr>
        <p:spPr>
          <a:xfrm>
            <a:off x="2937656" y="586230"/>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sp>
        <p:nvSpPr>
          <p:cNvPr id="138" name="TextBox 137">
            <a:extLst>
              <a:ext uri="{FF2B5EF4-FFF2-40B4-BE49-F238E27FC236}">
                <a16:creationId xmlns:a16="http://schemas.microsoft.com/office/drawing/2014/main" id="{25160465-388E-BA55-2691-5C5CE90DB6B4}"/>
              </a:ext>
            </a:extLst>
          </p:cNvPr>
          <p:cNvSpPr txBox="1"/>
          <p:nvPr/>
        </p:nvSpPr>
        <p:spPr>
          <a:xfrm>
            <a:off x="8312044" y="376256"/>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SDI</a:t>
            </a:r>
          </a:p>
        </p:txBody>
      </p:sp>
      <p:sp>
        <p:nvSpPr>
          <p:cNvPr id="13" name="TextBox 12">
            <a:extLst>
              <a:ext uri="{FF2B5EF4-FFF2-40B4-BE49-F238E27FC236}">
                <a16:creationId xmlns:a16="http://schemas.microsoft.com/office/drawing/2014/main" id="{3EB521FB-981F-4A04-851A-862FD83D6366}"/>
              </a:ext>
            </a:extLst>
          </p:cNvPr>
          <p:cNvSpPr txBox="1"/>
          <p:nvPr/>
        </p:nvSpPr>
        <p:spPr>
          <a:xfrm>
            <a:off x="10559320" y="1420504"/>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Master </a:t>
            </a:r>
          </a:p>
        </p:txBody>
      </p:sp>
      <p:sp>
        <p:nvSpPr>
          <p:cNvPr id="50" name="TextBox 49">
            <a:extLst>
              <a:ext uri="{FF2B5EF4-FFF2-40B4-BE49-F238E27FC236}">
                <a16:creationId xmlns:a16="http://schemas.microsoft.com/office/drawing/2014/main" id="{FE728707-E335-8D55-3BE5-A8FB8C7554C8}"/>
              </a:ext>
            </a:extLst>
          </p:cNvPr>
          <p:cNvSpPr txBox="1"/>
          <p:nvPr/>
        </p:nvSpPr>
        <p:spPr>
          <a:xfrm>
            <a:off x="9115662" y="3168185"/>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A</a:t>
            </a:r>
          </a:p>
        </p:txBody>
      </p:sp>
      <p:sp>
        <p:nvSpPr>
          <p:cNvPr id="61" name="TextBox 60">
            <a:extLst>
              <a:ext uri="{FF2B5EF4-FFF2-40B4-BE49-F238E27FC236}">
                <a16:creationId xmlns:a16="http://schemas.microsoft.com/office/drawing/2014/main" id="{F7149E77-FB70-41DD-4C3B-AA78538FCEED}"/>
              </a:ext>
            </a:extLst>
          </p:cNvPr>
          <p:cNvSpPr txBox="1"/>
          <p:nvPr/>
        </p:nvSpPr>
        <p:spPr>
          <a:xfrm>
            <a:off x="10448406" y="1107021"/>
            <a:ext cx="1808404" cy="230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NDI Audio</a:t>
            </a:r>
          </a:p>
        </p:txBody>
      </p:sp>
      <p:sp>
        <p:nvSpPr>
          <p:cNvPr id="67" name="TextBox 66">
            <a:extLst>
              <a:ext uri="{FF2B5EF4-FFF2-40B4-BE49-F238E27FC236}">
                <a16:creationId xmlns:a16="http://schemas.microsoft.com/office/drawing/2014/main" id="{40EB683D-08F5-20CC-1000-FF758B6D9068}"/>
              </a:ext>
            </a:extLst>
          </p:cNvPr>
          <p:cNvSpPr txBox="1"/>
          <p:nvPr/>
        </p:nvSpPr>
        <p:spPr>
          <a:xfrm>
            <a:off x="7925045" y="2932199"/>
            <a:ext cx="387270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 Pre-Recoded Content / NDI Audio</a:t>
            </a:r>
          </a:p>
        </p:txBody>
      </p:sp>
      <p:cxnSp>
        <p:nvCxnSpPr>
          <p:cNvPr id="99" name="Straight Arrow Connector 98">
            <a:extLst>
              <a:ext uri="{FF2B5EF4-FFF2-40B4-BE49-F238E27FC236}">
                <a16:creationId xmlns:a16="http://schemas.microsoft.com/office/drawing/2014/main" id="{B60C6830-E5C5-50A0-C340-473C78DDFA0E}"/>
              </a:ext>
              <a:ext uri="{C183D7F6-B498-43B3-948B-1728B52AA6E4}">
                <adec:decorative xmlns:adec="http://schemas.microsoft.com/office/drawing/2017/decorative" val="1"/>
              </a:ext>
            </a:extLst>
          </p:cNvPr>
          <p:cNvCxnSpPr>
            <a:cxnSpLocks/>
          </p:cNvCxnSpPr>
          <p:nvPr/>
        </p:nvCxnSpPr>
        <p:spPr>
          <a:xfrm>
            <a:off x="3289575" y="2718412"/>
            <a:ext cx="1012514" cy="124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469F358E-5E43-AE58-62EF-8224C75707B5}"/>
              </a:ext>
            </a:extLst>
          </p:cNvPr>
          <p:cNvSpPr txBox="1"/>
          <p:nvPr/>
        </p:nvSpPr>
        <p:spPr>
          <a:xfrm>
            <a:off x="9570228" y="2008639"/>
            <a:ext cx="506911"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4i4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cxnSp>
        <p:nvCxnSpPr>
          <p:cNvPr id="84" name="Straight Arrow Connector 83">
            <a:extLst>
              <a:ext uri="{FF2B5EF4-FFF2-40B4-BE49-F238E27FC236}">
                <a16:creationId xmlns:a16="http://schemas.microsoft.com/office/drawing/2014/main" id="{EC7A20E5-AAE2-F1F7-B201-ABDCA6793923}"/>
              </a:ext>
              <a:ext uri="{C183D7F6-B498-43B3-948B-1728B52AA6E4}">
                <adec:decorative xmlns:adec="http://schemas.microsoft.com/office/drawing/2017/decorative" val="1"/>
              </a:ext>
            </a:extLst>
          </p:cNvPr>
          <p:cNvCxnSpPr>
            <a:cxnSpLocks/>
            <a:stCxn id="77" idx="3"/>
            <a:endCxn id="133" idx="1"/>
          </p:cNvCxnSpPr>
          <p:nvPr/>
        </p:nvCxnSpPr>
        <p:spPr>
          <a:xfrm>
            <a:off x="8876555" y="2294879"/>
            <a:ext cx="693673" cy="2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9BFC36-AB1B-683D-6F3A-ABBF43311B3A}"/>
              </a:ext>
            </a:extLst>
          </p:cNvPr>
          <p:cNvSpPr txBox="1"/>
          <p:nvPr/>
        </p:nvSpPr>
        <p:spPr>
          <a:xfrm>
            <a:off x="3944314" y="2302336"/>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Two</a:t>
            </a:r>
          </a:p>
        </p:txBody>
      </p:sp>
      <p:sp>
        <p:nvSpPr>
          <p:cNvPr id="8" name="TextBox 7">
            <a:extLst>
              <a:ext uri="{FF2B5EF4-FFF2-40B4-BE49-F238E27FC236}">
                <a16:creationId xmlns:a16="http://schemas.microsoft.com/office/drawing/2014/main" id="{7823451E-FABE-4E48-0A16-7A8E06ECB50F}"/>
              </a:ext>
            </a:extLst>
          </p:cNvPr>
          <p:cNvSpPr txBox="1"/>
          <p:nvPr/>
        </p:nvSpPr>
        <p:spPr>
          <a:xfrm>
            <a:off x="3900766" y="282399"/>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2</a:t>
            </a:r>
          </a:p>
        </p:txBody>
      </p:sp>
      <p:sp>
        <p:nvSpPr>
          <p:cNvPr id="16" name="TextBox 15">
            <a:extLst>
              <a:ext uri="{FF2B5EF4-FFF2-40B4-BE49-F238E27FC236}">
                <a16:creationId xmlns:a16="http://schemas.microsoft.com/office/drawing/2014/main" id="{D67C73B9-44B0-8F18-F3A6-62A6751C165F}"/>
              </a:ext>
            </a:extLst>
          </p:cNvPr>
          <p:cNvSpPr txBox="1"/>
          <p:nvPr/>
        </p:nvSpPr>
        <p:spPr>
          <a:xfrm>
            <a:off x="4027766" y="928242"/>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19" name="TextBox 18">
            <a:extLst>
              <a:ext uri="{FF2B5EF4-FFF2-40B4-BE49-F238E27FC236}">
                <a16:creationId xmlns:a16="http://schemas.microsoft.com/office/drawing/2014/main" id="{F1F5EA16-CCF7-25A3-188D-F8B300B0BD40}"/>
              </a:ext>
            </a:extLst>
          </p:cNvPr>
          <p:cNvSpPr txBox="1"/>
          <p:nvPr/>
        </p:nvSpPr>
        <p:spPr>
          <a:xfrm>
            <a:off x="3934937" y="1712096"/>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29" name="Straight Arrow Connector 28">
            <a:extLst>
              <a:ext uri="{FF2B5EF4-FFF2-40B4-BE49-F238E27FC236}">
                <a16:creationId xmlns:a16="http://schemas.microsoft.com/office/drawing/2014/main" id="{EB7F1C2B-9899-B864-0A51-35EA87CE6ACD}"/>
              </a:ext>
              <a:ext uri="{C183D7F6-B498-43B3-948B-1728B52AA6E4}">
                <adec:decorative xmlns:adec="http://schemas.microsoft.com/office/drawing/2017/decorative" val="1"/>
              </a:ext>
            </a:extLst>
          </p:cNvPr>
          <p:cNvCxnSpPr/>
          <p:nvPr/>
        </p:nvCxnSpPr>
        <p:spPr>
          <a:xfrm>
            <a:off x="4288119" y="536315"/>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698AFD-9845-B56D-ACD0-E10E0DB69266}"/>
              </a:ext>
              <a:ext uri="{C183D7F6-B498-43B3-948B-1728B52AA6E4}">
                <adec:decorative xmlns:adec="http://schemas.microsoft.com/office/drawing/2017/decorative" val="1"/>
              </a:ext>
            </a:extLst>
          </p:cNvPr>
          <p:cNvCxnSpPr>
            <a:cxnSpLocks/>
            <a:endCxn id="19" idx="0"/>
          </p:cNvCxnSpPr>
          <p:nvPr/>
        </p:nvCxnSpPr>
        <p:spPr>
          <a:xfrm>
            <a:off x="4288119" y="1190280"/>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41658A2-0C9C-2192-0E66-54CFDD1AB9AF}"/>
              </a:ext>
              <a:ext uri="{C183D7F6-B498-43B3-948B-1728B52AA6E4}">
                <adec:decorative xmlns:adec="http://schemas.microsoft.com/office/drawing/2017/decorative" val="1"/>
              </a:ext>
            </a:extLst>
          </p:cNvPr>
          <p:cNvCxnSpPr>
            <a:cxnSpLocks/>
          </p:cNvCxnSpPr>
          <p:nvPr/>
        </p:nvCxnSpPr>
        <p:spPr>
          <a:xfrm>
            <a:off x="4313514" y="1960358"/>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A5BEF61-E266-8765-3AC7-8BBB6BF9D62C}"/>
              </a:ext>
            </a:extLst>
          </p:cNvPr>
          <p:cNvSpPr txBox="1"/>
          <p:nvPr/>
        </p:nvSpPr>
        <p:spPr>
          <a:xfrm>
            <a:off x="4016260" y="1296598"/>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41" name="TextBox 40">
            <a:extLst>
              <a:ext uri="{FF2B5EF4-FFF2-40B4-BE49-F238E27FC236}">
                <a16:creationId xmlns:a16="http://schemas.microsoft.com/office/drawing/2014/main" id="{2BEB076C-8403-27DA-3B49-D9C489C9D7F0}"/>
              </a:ext>
            </a:extLst>
          </p:cNvPr>
          <p:cNvSpPr txBox="1"/>
          <p:nvPr/>
        </p:nvSpPr>
        <p:spPr>
          <a:xfrm>
            <a:off x="4027766" y="198344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46" name="TextBox 45">
            <a:extLst>
              <a:ext uri="{FF2B5EF4-FFF2-40B4-BE49-F238E27FC236}">
                <a16:creationId xmlns:a16="http://schemas.microsoft.com/office/drawing/2014/main" id="{A6E286B1-D0CE-4B6D-6065-145DED58B4E7}"/>
              </a:ext>
            </a:extLst>
          </p:cNvPr>
          <p:cNvSpPr txBox="1"/>
          <p:nvPr/>
        </p:nvSpPr>
        <p:spPr>
          <a:xfrm>
            <a:off x="3956538" y="587183"/>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sp>
        <p:nvSpPr>
          <p:cNvPr id="47" name="TextBox 46">
            <a:extLst>
              <a:ext uri="{FF2B5EF4-FFF2-40B4-BE49-F238E27FC236}">
                <a16:creationId xmlns:a16="http://schemas.microsoft.com/office/drawing/2014/main" id="{8A15CADB-CF2A-F42E-A8E0-A0829034714D}"/>
              </a:ext>
            </a:extLst>
          </p:cNvPr>
          <p:cNvSpPr txBox="1"/>
          <p:nvPr/>
        </p:nvSpPr>
        <p:spPr>
          <a:xfrm>
            <a:off x="5007924" y="2296428"/>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Three</a:t>
            </a:r>
          </a:p>
        </p:txBody>
      </p:sp>
      <p:sp>
        <p:nvSpPr>
          <p:cNvPr id="51" name="TextBox 50">
            <a:extLst>
              <a:ext uri="{FF2B5EF4-FFF2-40B4-BE49-F238E27FC236}">
                <a16:creationId xmlns:a16="http://schemas.microsoft.com/office/drawing/2014/main" id="{48A5C944-5C14-F4EC-7CE8-B8596E7CFC7E}"/>
              </a:ext>
            </a:extLst>
          </p:cNvPr>
          <p:cNvSpPr txBox="1"/>
          <p:nvPr/>
        </p:nvSpPr>
        <p:spPr>
          <a:xfrm>
            <a:off x="4964376" y="276491"/>
            <a:ext cx="749301"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3</a:t>
            </a:r>
          </a:p>
        </p:txBody>
      </p:sp>
      <p:sp>
        <p:nvSpPr>
          <p:cNvPr id="54" name="TextBox 53">
            <a:extLst>
              <a:ext uri="{FF2B5EF4-FFF2-40B4-BE49-F238E27FC236}">
                <a16:creationId xmlns:a16="http://schemas.microsoft.com/office/drawing/2014/main" id="{AD36E77D-CCCB-D04F-7354-F8F8C9A5DCAF}"/>
              </a:ext>
            </a:extLst>
          </p:cNvPr>
          <p:cNvSpPr txBox="1"/>
          <p:nvPr/>
        </p:nvSpPr>
        <p:spPr>
          <a:xfrm>
            <a:off x="5091376" y="922334"/>
            <a:ext cx="495303"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BMD</a:t>
            </a:r>
          </a:p>
        </p:txBody>
      </p:sp>
      <p:sp>
        <p:nvSpPr>
          <p:cNvPr id="55" name="TextBox 54">
            <a:extLst>
              <a:ext uri="{FF2B5EF4-FFF2-40B4-BE49-F238E27FC236}">
                <a16:creationId xmlns:a16="http://schemas.microsoft.com/office/drawing/2014/main" id="{66020CEA-47BD-E3AD-226F-164A0078B537}"/>
              </a:ext>
            </a:extLst>
          </p:cNvPr>
          <p:cNvSpPr txBox="1"/>
          <p:nvPr/>
        </p:nvSpPr>
        <p:spPr>
          <a:xfrm>
            <a:off x="4998547" y="1706188"/>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57" name="Straight Arrow Connector 56">
            <a:extLst>
              <a:ext uri="{FF2B5EF4-FFF2-40B4-BE49-F238E27FC236}">
                <a16:creationId xmlns:a16="http://schemas.microsoft.com/office/drawing/2014/main" id="{394044D9-0232-DB36-75E9-923F945ABF09}"/>
              </a:ext>
              <a:ext uri="{C183D7F6-B498-43B3-948B-1728B52AA6E4}">
                <adec:decorative xmlns:adec="http://schemas.microsoft.com/office/drawing/2017/decorative" val="1"/>
              </a:ext>
            </a:extLst>
          </p:cNvPr>
          <p:cNvCxnSpPr/>
          <p:nvPr/>
        </p:nvCxnSpPr>
        <p:spPr>
          <a:xfrm>
            <a:off x="5351729" y="530407"/>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01AC7A9-573A-C481-3CC6-4BDCAFF80359}"/>
              </a:ext>
              <a:ext uri="{C183D7F6-B498-43B3-948B-1728B52AA6E4}">
                <adec:decorative xmlns:adec="http://schemas.microsoft.com/office/drawing/2017/decorative" val="1"/>
              </a:ext>
            </a:extLst>
          </p:cNvPr>
          <p:cNvCxnSpPr>
            <a:cxnSpLocks/>
            <a:endCxn id="55" idx="0"/>
          </p:cNvCxnSpPr>
          <p:nvPr/>
        </p:nvCxnSpPr>
        <p:spPr>
          <a:xfrm>
            <a:off x="5351729" y="1184372"/>
            <a:ext cx="10886" cy="521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CF58F2D-B55F-9E9F-B7AB-9D8380610FEE}"/>
              </a:ext>
              <a:ext uri="{C183D7F6-B498-43B3-948B-1728B52AA6E4}">
                <adec:decorative xmlns:adec="http://schemas.microsoft.com/office/drawing/2017/decorative" val="1"/>
              </a:ext>
            </a:extLst>
          </p:cNvPr>
          <p:cNvCxnSpPr>
            <a:cxnSpLocks/>
          </p:cNvCxnSpPr>
          <p:nvPr/>
        </p:nvCxnSpPr>
        <p:spPr>
          <a:xfrm>
            <a:off x="5377124" y="1954450"/>
            <a:ext cx="0" cy="364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1A39F84-C593-BDFA-D2F9-74A06793E667}"/>
              </a:ext>
            </a:extLst>
          </p:cNvPr>
          <p:cNvSpPr txBox="1"/>
          <p:nvPr/>
        </p:nvSpPr>
        <p:spPr>
          <a:xfrm>
            <a:off x="5079870" y="129069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a:t>
            </a:r>
          </a:p>
        </p:txBody>
      </p:sp>
      <p:sp>
        <p:nvSpPr>
          <p:cNvPr id="71" name="TextBox 70">
            <a:extLst>
              <a:ext uri="{FF2B5EF4-FFF2-40B4-BE49-F238E27FC236}">
                <a16:creationId xmlns:a16="http://schemas.microsoft.com/office/drawing/2014/main" id="{64C48FD3-7F63-B03F-D56B-FAC6C27582B1}"/>
              </a:ext>
            </a:extLst>
          </p:cNvPr>
          <p:cNvSpPr txBox="1"/>
          <p:nvPr/>
        </p:nvSpPr>
        <p:spPr>
          <a:xfrm>
            <a:off x="5091376" y="1977534"/>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USB</a:t>
            </a:r>
          </a:p>
        </p:txBody>
      </p:sp>
      <p:sp>
        <p:nvSpPr>
          <p:cNvPr id="72" name="TextBox 71">
            <a:extLst>
              <a:ext uri="{FF2B5EF4-FFF2-40B4-BE49-F238E27FC236}">
                <a16:creationId xmlns:a16="http://schemas.microsoft.com/office/drawing/2014/main" id="{19B4FE66-8BF2-7D83-0180-ECA29023C789}"/>
              </a:ext>
            </a:extLst>
          </p:cNvPr>
          <p:cNvSpPr txBox="1"/>
          <p:nvPr/>
        </p:nvSpPr>
        <p:spPr>
          <a:xfrm>
            <a:off x="5020148" y="581275"/>
            <a:ext cx="65497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HDMI/SDI</a:t>
            </a:r>
          </a:p>
        </p:txBody>
      </p:sp>
      <p:cxnSp>
        <p:nvCxnSpPr>
          <p:cNvPr id="101" name="Straight Arrow Connector 100">
            <a:extLst>
              <a:ext uri="{FF2B5EF4-FFF2-40B4-BE49-F238E27FC236}">
                <a16:creationId xmlns:a16="http://schemas.microsoft.com/office/drawing/2014/main" id="{181124D2-8552-BADE-7332-3C5AF0E5ACC0}"/>
              </a:ext>
              <a:ext uri="{C183D7F6-B498-43B3-948B-1728B52AA6E4}">
                <adec:decorative xmlns:adec="http://schemas.microsoft.com/office/drawing/2017/decorative" val="1"/>
              </a:ext>
            </a:extLst>
          </p:cNvPr>
          <p:cNvCxnSpPr>
            <a:cxnSpLocks/>
            <a:stCxn id="4" idx="2"/>
          </p:cNvCxnSpPr>
          <p:nvPr/>
        </p:nvCxnSpPr>
        <p:spPr>
          <a:xfrm flipH="1">
            <a:off x="4302089" y="2717834"/>
            <a:ext cx="16876" cy="12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A130FF31-7DDD-36EA-7E1C-FF32FB98E55E}"/>
              </a:ext>
              <a:ext uri="{C183D7F6-B498-43B3-948B-1728B52AA6E4}">
                <adec:decorative xmlns:adec="http://schemas.microsoft.com/office/drawing/2017/decorative" val="1"/>
              </a:ext>
            </a:extLst>
          </p:cNvPr>
          <p:cNvCxnSpPr>
            <a:cxnSpLocks/>
            <a:stCxn id="47" idx="2"/>
          </p:cNvCxnSpPr>
          <p:nvPr/>
        </p:nvCxnSpPr>
        <p:spPr>
          <a:xfrm flipH="1">
            <a:off x="4302089" y="2711926"/>
            <a:ext cx="1080486" cy="1251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E906924B-2883-1298-AEFC-22E95C452B7C}"/>
              </a:ext>
            </a:extLst>
          </p:cNvPr>
          <p:cNvSpPr txBox="1"/>
          <p:nvPr/>
        </p:nvSpPr>
        <p:spPr>
          <a:xfrm>
            <a:off x="6008142" y="2301457"/>
            <a:ext cx="749301" cy="41549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Camera Four</a:t>
            </a:r>
          </a:p>
        </p:txBody>
      </p:sp>
      <p:sp>
        <p:nvSpPr>
          <p:cNvPr id="178" name="TextBox 177">
            <a:extLst>
              <a:ext uri="{FF2B5EF4-FFF2-40B4-BE49-F238E27FC236}">
                <a16:creationId xmlns:a16="http://schemas.microsoft.com/office/drawing/2014/main" id="{39186797-3179-0C6A-115E-323F676F588E}"/>
              </a:ext>
            </a:extLst>
          </p:cNvPr>
          <p:cNvSpPr txBox="1"/>
          <p:nvPr/>
        </p:nvSpPr>
        <p:spPr>
          <a:xfrm>
            <a:off x="10582739" y="2093634"/>
            <a:ext cx="1529189"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In-Room Mic Source</a:t>
            </a:r>
          </a:p>
        </p:txBody>
      </p:sp>
      <p:cxnSp>
        <p:nvCxnSpPr>
          <p:cNvPr id="179" name="Straight Arrow Connector 178">
            <a:extLst>
              <a:ext uri="{FF2B5EF4-FFF2-40B4-BE49-F238E27FC236}">
                <a16:creationId xmlns:a16="http://schemas.microsoft.com/office/drawing/2014/main" id="{79786249-B98F-D719-7853-D5E7C44D25E6}"/>
              </a:ext>
              <a:ext uri="{C183D7F6-B498-43B3-948B-1728B52AA6E4}">
                <adec:decorative xmlns:adec="http://schemas.microsoft.com/office/drawing/2017/decorative" val="1"/>
              </a:ext>
            </a:extLst>
          </p:cNvPr>
          <p:cNvCxnSpPr>
            <a:cxnSpLocks/>
            <a:stCxn id="133" idx="3"/>
            <a:endCxn id="178" idx="1"/>
          </p:cNvCxnSpPr>
          <p:nvPr/>
        </p:nvCxnSpPr>
        <p:spPr>
          <a:xfrm>
            <a:off x="10077139" y="2297180"/>
            <a:ext cx="505600" cy="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6A82C0-3C4F-3416-1CF8-AF070E7794D2}"/>
              </a:ext>
            </a:extLst>
          </p:cNvPr>
          <p:cNvSpPr txBox="1"/>
          <p:nvPr/>
        </p:nvSpPr>
        <p:spPr>
          <a:xfrm>
            <a:off x="3863879" y="4818057"/>
            <a:ext cx="859368"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Prod PC</a:t>
            </a:r>
          </a:p>
        </p:txBody>
      </p:sp>
      <p:cxnSp>
        <p:nvCxnSpPr>
          <p:cNvPr id="9" name="Straight Arrow Connector 8">
            <a:extLst>
              <a:ext uri="{FF2B5EF4-FFF2-40B4-BE49-F238E27FC236}">
                <a16:creationId xmlns:a16="http://schemas.microsoft.com/office/drawing/2014/main" id="{99F15AF6-0E88-C192-5B69-26B7958DDF8B}"/>
              </a:ext>
              <a:ext uri="{C183D7F6-B498-43B3-948B-1728B52AA6E4}">
                <adec:decorative xmlns:adec="http://schemas.microsoft.com/office/drawing/2017/decorative" val="1"/>
              </a:ext>
            </a:extLst>
          </p:cNvPr>
          <p:cNvCxnSpPr>
            <a:cxnSpLocks/>
            <a:endCxn id="7" idx="0"/>
          </p:cNvCxnSpPr>
          <p:nvPr/>
        </p:nvCxnSpPr>
        <p:spPr>
          <a:xfrm flipH="1">
            <a:off x="4293563" y="4378889"/>
            <a:ext cx="8526" cy="439168"/>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8AF89D-4257-F087-AFEF-DBF2BBF7D80D}"/>
              </a:ext>
              <a:ext uri="{C183D7F6-B498-43B3-948B-1728B52AA6E4}">
                <adec:decorative xmlns:adec="http://schemas.microsoft.com/office/drawing/2017/decorative" val="1"/>
              </a:ext>
            </a:extLst>
          </p:cNvPr>
          <p:cNvCxnSpPr>
            <a:cxnSpLocks/>
            <a:stCxn id="7" idx="2"/>
          </p:cNvCxnSpPr>
          <p:nvPr/>
        </p:nvCxnSpPr>
        <p:spPr>
          <a:xfrm>
            <a:off x="4293563" y="5233555"/>
            <a:ext cx="8526" cy="566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B8A6EE3-7D9C-8CC2-6E94-5579501CF099}"/>
              </a:ext>
            </a:extLst>
          </p:cNvPr>
          <p:cNvSpPr txBox="1"/>
          <p:nvPr/>
        </p:nvSpPr>
        <p:spPr>
          <a:xfrm>
            <a:off x="2997378" y="5878470"/>
            <a:ext cx="984249"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Teams Town hall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YouTube</a:t>
            </a:r>
          </a:p>
        </p:txBody>
      </p:sp>
      <p:sp>
        <p:nvSpPr>
          <p:cNvPr id="31" name="TextBox 30">
            <a:extLst>
              <a:ext uri="{FF2B5EF4-FFF2-40B4-BE49-F238E27FC236}">
                <a16:creationId xmlns:a16="http://schemas.microsoft.com/office/drawing/2014/main" id="{533A3DAF-133C-231B-AFA4-EF1C20EE36FF}"/>
              </a:ext>
            </a:extLst>
          </p:cNvPr>
          <p:cNvSpPr txBox="1"/>
          <p:nvPr/>
        </p:nvSpPr>
        <p:spPr>
          <a:xfrm>
            <a:off x="7078460" y="4821325"/>
            <a:ext cx="749301"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Listener</a:t>
            </a:r>
          </a:p>
        </p:txBody>
      </p:sp>
      <p:sp>
        <p:nvSpPr>
          <p:cNvPr id="39" name="TextBox 38">
            <a:extLst>
              <a:ext uri="{FF2B5EF4-FFF2-40B4-BE49-F238E27FC236}">
                <a16:creationId xmlns:a16="http://schemas.microsoft.com/office/drawing/2014/main" id="{6706B77B-162F-2A08-CFCD-09F2B2F65BF5}"/>
              </a:ext>
            </a:extLst>
          </p:cNvPr>
          <p:cNvSpPr txBox="1"/>
          <p:nvPr/>
        </p:nvSpPr>
        <p:spPr>
          <a:xfrm>
            <a:off x="1856371" y="2296428"/>
            <a:ext cx="749301" cy="415498"/>
          </a:xfrm>
          <a:prstGeom prst="rect">
            <a:avLst/>
          </a:prstGeom>
          <a:solidFill>
            <a:srgbClr val="00B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ASL</a:t>
            </a:r>
          </a:p>
        </p:txBody>
      </p:sp>
      <p:cxnSp>
        <p:nvCxnSpPr>
          <p:cNvPr id="40" name="Straight Arrow Connector 39">
            <a:extLst>
              <a:ext uri="{FF2B5EF4-FFF2-40B4-BE49-F238E27FC236}">
                <a16:creationId xmlns:a16="http://schemas.microsoft.com/office/drawing/2014/main" id="{688E3FAC-FFAF-67FF-BCAA-39ED64B211D2}"/>
              </a:ext>
              <a:ext uri="{C183D7F6-B498-43B3-948B-1728B52AA6E4}">
                <adec:decorative xmlns:adec="http://schemas.microsoft.com/office/drawing/2017/decorative" val="1"/>
              </a:ext>
            </a:extLst>
          </p:cNvPr>
          <p:cNvCxnSpPr>
            <a:cxnSpLocks/>
            <a:stCxn id="39" idx="2"/>
          </p:cNvCxnSpPr>
          <p:nvPr/>
        </p:nvCxnSpPr>
        <p:spPr>
          <a:xfrm>
            <a:off x="2231022" y="2711926"/>
            <a:ext cx="2071067" cy="1251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6D414D8-192D-083D-ED22-D4BB3D03F131}"/>
              </a:ext>
            </a:extLst>
          </p:cNvPr>
          <p:cNvSpPr txBox="1"/>
          <p:nvPr/>
        </p:nvSpPr>
        <p:spPr>
          <a:xfrm>
            <a:off x="7181240" y="4409057"/>
            <a:ext cx="5559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Virtual Camera</a:t>
            </a:r>
          </a:p>
        </p:txBody>
      </p:sp>
      <p:sp>
        <p:nvSpPr>
          <p:cNvPr id="52" name="TextBox 51">
            <a:extLst>
              <a:ext uri="{FF2B5EF4-FFF2-40B4-BE49-F238E27FC236}">
                <a16:creationId xmlns:a16="http://schemas.microsoft.com/office/drawing/2014/main" id="{96686AB3-6EC7-E56E-D0B9-F878A460C25F}"/>
              </a:ext>
            </a:extLst>
          </p:cNvPr>
          <p:cNvSpPr txBox="1"/>
          <p:nvPr/>
        </p:nvSpPr>
        <p:spPr>
          <a:xfrm>
            <a:off x="4016260" y="5359787"/>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RTMP</a:t>
            </a:r>
          </a:p>
        </p:txBody>
      </p:sp>
      <p:cxnSp>
        <p:nvCxnSpPr>
          <p:cNvPr id="63" name="Straight Arrow Connector 62">
            <a:extLst>
              <a:ext uri="{FF2B5EF4-FFF2-40B4-BE49-F238E27FC236}">
                <a16:creationId xmlns:a16="http://schemas.microsoft.com/office/drawing/2014/main" id="{12DD0772-CA0A-17BD-D043-65D915057747}"/>
              </a:ext>
              <a:ext uri="{C183D7F6-B498-43B3-948B-1728B52AA6E4}">
                <adec:decorative xmlns:adec="http://schemas.microsoft.com/office/drawing/2017/decorative" val="1"/>
              </a:ext>
            </a:extLst>
          </p:cNvPr>
          <p:cNvCxnSpPr>
            <a:cxnSpLocks/>
            <a:endCxn id="31" idx="0"/>
          </p:cNvCxnSpPr>
          <p:nvPr/>
        </p:nvCxnSpPr>
        <p:spPr>
          <a:xfrm flipH="1">
            <a:off x="7453111" y="4382234"/>
            <a:ext cx="5718" cy="4390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E526E9B-2D8A-9149-A03A-F278C684B9D2}"/>
              </a:ext>
            </a:extLst>
          </p:cNvPr>
          <p:cNvSpPr txBox="1"/>
          <p:nvPr/>
        </p:nvSpPr>
        <p:spPr>
          <a:xfrm>
            <a:off x="4006061" y="4468682"/>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sp>
        <p:nvSpPr>
          <p:cNvPr id="75" name="TextBox 74">
            <a:extLst>
              <a:ext uri="{FF2B5EF4-FFF2-40B4-BE49-F238E27FC236}">
                <a16:creationId xmlns:a16="http://schemas.microsoft.com/office/drawing/2014/main" id="{931FEF44-B2E3-6C4D-29B5-650339BE8912}"/>
              </a:ext>
            </a:extLst>
          </p:cNvPr>
          <p:cNvSpPr txBox="1"/>
          <p:nvPr/>
        </p:nvSpPr>
        <p:spPr>
          <a:xfrm>
            <a:off x="7040442" y="1204265"/>
            <a:ext cx="798885"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HDMI Splitter</a:t>
            </a:r>
          </a:p>
        </p:txBody>
      </p:sp>
      <p:cxnSp>
        <p:nvCxnSpPr>
          <p:cNvPr id="78" name="Straight Arrow Connector 77">
            <a:extLst>
              <a:ext uri="{FF2B5EF4-FFF2-40B4-BE49-F238E27FC236}">
                <a16:creationId xmlns:a16="http://schemas.microsoft.com/office/drawing/2014/main" id="{8EBB89A1-A533-1623-006B-EA5431E48490}"/>
              </a:ext>
              <a:ext uri="{C183D7F6-B498-43B3-948B-1728B52AA6E4}">
                <adec:decorative xmlns:adec="http://schemas.microsoft.com/office/drawing/2017/decorative" val="1"/>
              </a:ext>
            </a:extLst>
          </p:cNvPr>
          <p:cNvCxnSpPr>
            <a:cxnSpLocks/>
            <a:stCxn id="75" idx="1"/>
            <a:endCxn id="102" idx="3"/>
          </p:cNvCxnSpPr>
          <p:nvPr/>
        </p:nvCxnSpPr>
        <p:spPr>
          <a:xfrm flipH="1" flipV="1">
            <a:off x="6749665" y="1406106"/>
            <a:ext cx="290777" cy="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71CF38D-66DF-404B-49BC-F6E70F5D2145}"/>
              </a:ext>
              <a:ext uri="{C183D7F6-B498-43B3-948B-1728B52AA6E4}">
                <adec:decorative xmlns:adec="http://schemas.microsoft.com/office/drawing/2017/decorative" val="1"/>
              </a:ext>
            </a:extLst>
          </p:cNvPr>
          <p:cNvCxnSpPr>
            <a:cxnSpLocks/>
            <a:stCxn id="113" idx="2"/>
          </p:cNvCxnSpPr>
          <p:nvPr/>
        </p:nvCxnSpPr>
        <p:spPr>
          <a:xfrm flipH="1">
            <a:off x="4302089" y="2716955"/>
            <a:ext cx="2080704" cy="1246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1CEBD920-2CCA-E927-58F3-834E96F26026}"/>
              </a:ext>
            </a:extLst>
          </p:cNvPr>
          <p:cNvSpPr txBox="1"/>
          <p:nvPr/>
        </p:nvSpPr>
        <p:spPr>
          <a:xfrm>
            <a:off x="6021530" y="1279148"/>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Elgato</a:t>
            </a:r>
          </a:p>
        </p:txBody>
      </p:sp>
      <p:cxnSp>
        <p:nvCxnSpPr>
          <p:cNvPr id="104" name="Straight Arrow Connector 103">
            <a:extLst>
              <a:ext uri="{FF2B5EF4-FFF2-40B4-BE49-F238E27FC236}">
                <a16:creationId xmlns:a16="http://schemas.microsoft.com/office/drawing/2014/main" id="{B90BFAB4-C795-496A-B0FC-528CDE545812}"/>
              </a:ext>
              <a:ext uri="{C183D7F6-B498-43B3-948B-1728B52AA6E4}">
                <adec:decorative xmlns:adec="http://schemas.microsoft.com/office/drawing/2017/decorative" val="1"/>
              </a:ext>
            </a:extLst>
          </p:cNvPr>
          <p:cNvCxnSpPr>
            <a:cxnSpLocks/>
            <a:stCxn id="102" idx="2"/>
            <a:endCxn id="113" idx="0"/>
          </p:cNvCxnSpPr>
          <p:nvPr/>
        </p:nvCxnSpPr>
        <p:spPr>
          <a:xfrm flipH="1">
            <a:off x="6382793" y="1533064"/>
            <a:ext cx="2805" cy="768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2104E103-8831-6B3A-75E1-2ECC597E0E0B}"/>
              </a:ext>
              <a:ext uri="{C183D7F6-B498-43B3-948B-1728B52AA6E4}">
                <adec:decorative xmlns:adec="http://schemas.microsoft.com/office/drawing/2017/decorative" val="1"/>
              </a:ext>
            </a:extLst>
          </p:cNvPr>
          <p:cNvCxnSpPr>
            <a:cxnSpLocks/>
            <a:stCxn id="31" idx="1"/>
            <a:endCxn id="7" idx="3"/>
          </p:cNvCxnSpPr>
          <p:nvPr/>
        </p:nvCxnSpPr>
        <p:spPr>
          <a:xfrm flipH="1" flipV="1">
            <a:off x="4723247" y="5025806"/>
            <a:ext cx="2355213" cy="32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F98ED02E-2405-B082-19C7-E31137131067}"/>
              </a:ext>
            </a:extLst>
          </p:cNvPr>
          <p:cNvSpPr txBox="1"/>
          <p:nvPr/>
        </p:nvSpPr>
        <p:spPr>
          <a:xfrm>
            <a:off x="5622890" y="492098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cxnSp>
        <p:nvCxnSpPr>
          <p:cNvPr id="130" name="Straight Arrow Connector 129">
            <a:extLst>
              <a:ext uri="{FF2B5EF4-FFF2-40B4-BE49-F238E27FC236}">
                <a16:creationId xmlns:a16="http://schemas.microsoft.com/office/drawing/2014/main" id="{ED9E4F7F-D941-BC4A-FCDB-51D3DDC83600}"/>
              </a:ext>
              <a:ext uri="{C183D7F6-B498-43B3-948B-1728B52AA6E4}">
                <adec:decorative xmlns:adec="http://schemas.microsoft.com/office/drawing/2017/decorative" val="1"/>
              </a:ext>
            </a:extLst>
          </p:cNvPr>
          <p:cNvCxnSpPr>
            <a:cxnSpLocks/>
            <a:stCxn id="176" idx="1"/>
          </p:cNvCxnSpPr>
          <p:nvPr/>
        </p:nvCxnSpPr>
        <p:spPr>
          <a:xfrm flipH="1" flipV="1">
            <a:off x="7970221" y="4174485"/>
            <a:ext cx="1140096" cy="68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66664EE0-4A2D-FAC3-6E52-4D7487CB70DF}"/>
              </a:ext>
              <a:ext uri="{C183D7F6-B498-43B3-948B-1728B52AA6E4}">
                <adec:decorative xmlns:adec="http://schemas.microsoft.com/office/drawing/2017/decorative" val="1"/>
              </a:ext>
            </a:extLst>
          </p:cNvPr>
          <p:cNvCxnSpPr>
            <a:cxnSpLocks/>
            <a:endCxn id="21" idx="2"/>
          </p:cNvCxnSpPr>
          <p:nvPr/>
        </p:nvCxnSpPr>
        <p:spPr>
          <a:xfrm flipH="1" flipV="1">
            <a:off x="7446403" y="2708473"/>
            <a:ext cx="12426" cy="1258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90BB875-99B8-F80D-4103-F6106770D426}"/>
              </a:ext>
            </a:extLst>
          </p:cNvPr>
          <p:cNvSpPr txBox="1"/>
          <p:nvPr/>
        </p:nvSpPr>
        <p:spPr>
          <a:xfrm>
            <a:off x="7181240" y="3209600"/>
            <a:ext cx="55592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NDI</a:t>
            </a:r>
          </a:p>
        </p:txBody>
      </p:sp>
      <p:cxnSp>
        <p:nvCxnSpPr>
          <p:cNvPr id="147" name="Straight Arrow Connector 146">
            <a:extLst>
              <a:ext uri="{FF2B5EF4-FFF2-40B4-BE49-F238E27FC236}">
                <a16:creationId xmlns:a16="http://schemas.microsoft.com/office/drawing/2014/main" id="{9F83FD7B-1F38-99B0-C16F-0870BB617EC3}"/>
              </a:ext>
              <a:ext uri="{C183D7F6-B498-43B3-948B-1728B52AA6E4}">
                <adec:decorative xmlns:adec="http://schemas.microsoft.com/office/drawing/2017/decorative" val="1"/>
              </a:ext>
            </a:extLst>
          </p:cNvPr>
          <p:cNvCxnSpPr>
            <a:cxnSpLocks/>
            <a:stCxn id="50" idx="1"/>
            <a:endCxn id="214" idx="3"/>
          </p:cNvCxnSpPr>
          <p:nvPr/>
        </p:nvCxnSpPr>
        <p:spPr>
          <a:xfrm flipH="1">
            <a:off x="6745396" y="3295143"/>
            <a:ext cx="2370266" cy="227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336F9F14-0889-0E43-DAAC-D3390AB14113}"/>
              </a:ext>
            </a:extLst>
          </p:cNvPr>
          <p:cNvSpPr txBox="1"/>
          <p:nvPr/>
        </p:nvSpPr>
        <p:spPr>
          <a:xfrm>
            <a:off x="9570227" y="1258599"/>
            <a:ext cx="506911"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4i4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Segoe UI"/>
              <a:ea typeface="+mn-ea"/>
              <a:cs typeface="+mn-cs"/>
            </a:endParaRPr>
          </a:p>
        </p:txBody>
      </p:sp>
      <p:cxnSp>
        <p:nvCxnSpPr>
          <p:cNvPr id="156" name="Straight Arrow Connector 155">
            <a:extLst>
              <a:ext uri="{FF2B5EF4-FFF2-40B4-BE49-F238E27FC236}">
                <a16:creationId xmlns:a16="http://schemas.microsoft.com/office/drawing/2014/main" id="{76B06C6E-1EB9-459C-3E26-A252EA0A4902}"/>
              </a:ext>
              <a:ext uri="{C183D7F6-B498-43B3-948B-1728B52AA6E4}">
                <adec:decorative xmlns:adec="http://schemas.microsoft.com/office/drawing/2017/decorative" val="1"/>
              </a:ext>
            </a:extLst>
          </p:cNvPr>
          <p:cNvCxnSpPr>
            <a:cxnSpLocks/>
            <a:stCxn id="13" idx="1"/>
            <a:endCxn id="155" idx="3"/>
          </p:cNvCxnSpPr>
          <p:nvPr/>
        </p:nvCxnSpPr>
        <p:spPr>
          <a:xfrm flipH="1" flipV="1">
            <a:off x="10077138" y="1547140"/>
            <a:ext cx="482182" cy="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252FDB48-B978-93CC-0EE5-68794053A41E}"/>
              </a:ext>
              <a:ext uri="{C183D7F6-B498-43B3-948B-1728B52AA6E4}">
                <adec:decorative xmlns:adec="http://schemas.microsoft.com/office/drawing/2017/decorative" val="1"/>
              </a:ext>
            </a:extLst>
          </p:cNvPr>
          <p:cNvCxnSpPr>
            <a:cxnSpLocks/>
            <a:stCxn id="155" idx="1"/>
            <a:endCxn id="76" idx="3"/>
          </p:cNvCxnSpPr>
          <p:nvPr/>
        </p:nvCxnSpPr>
        <p:spPr>
          <a:xfrm flipH="1" flipV="1">
            <a:off x="8873014" y="1546225"/>
            <a:ext cx="697213" cy="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DA871ABE-F3A8-F671-56C6-1D105059C0EB}"/>
              </a:ext>
            </a:extLst>
          </p:cNvPr>
          <p:cNvSpPr txBox="1"/>
          <p:nvPr/>
        </p:nvSpPr>
        <p:spPr>
          <a:xfrm>
            <a:off x="9110317" y="4054378"/>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B</a:t>
            </a:r>
          </a:p>
        </p:txBody>
      </p:sp>
      <p:sp>
        <p:nvSpPr>
          <p:cNvPr id="177" name="TextBox 176">
            <a:extLst>
              <a:ext uri="{FF2B5EF4-FFF2-40B4-BE49-F238E27FC236}">
                <a16:creationId xmlns:a16="http://schemas.microsoft.com/office/drawing/2014/main" id="{83D88771-1972-9920-95F9-878892321C21}"/>
              </a:ext>
            </a:extLst>
          </p:cNvPr>
          <p:cNvSpPr txBox="1"/>
          <p:nvPr/>
        </p:nvSpPr>
        <p:spPr>
          <a:xfrm>
            <a:off x="8659181" y="3799999"/>
            <a:ext cx="25231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Only During Two-Way Dialog</a:t>
            </a:r>
          </a:p>
        </p:txBody>
      </p:sp>
      <p:sp>
        <p:nvSpPr>
          <p:cNvPr id="214" name="TextBox 213">
            <a:extLst>
              <a:ext uri="{FF2B5EF4-FFF2-40B4-BE49-F238E27FC236}">
                <a16:creationId xmlns:a16="http://schemas.microsoft.com/office/drawing/2014/main" id="{B62FE5BB-BA7A-2FF0-FFEA-894EADA01FC7}"/>
              </a:ext>
            </a:extLst>
          </p:cNvPr>
          <p:cNvSpPr txBox="1"/>
          <p:nvPr/>
        </p:nvSpPr>
        <p:spPr>
          <a:xfrm>
            <a:off x="6017261" y="3190900"/>
            <a:ext cx="728135"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2i2</a:t>
            </a:r>
          </a:p>
        </p:txBody>
      </p:sp>
      <p:cxnSp>
        <p:nvCxnSpPr>
          <p:cNvPr id="215" name="Straight Arrow Connector 214">
            <a:extLst>
              <a:ext uri="{FF2B5EF4-FFF2-40B4-BE49-F238E27FC236}">
                <a16:creationId xmlns:a16="http://schemas.microsoft.com/office/drawing/2014/main" id="{166FFF55-AC25-33CF-F479-E128855B1591}"/>
              </a:ext>
              <a:ext uri="{C183D7F6-B498-43B3-948B-1728B52AA6E4}">
                <adec:decorative xmlns:adec="http://schemas.microsoft.com/office/drawing/2017/decorative" val="1"/>
              </a:ext>
            </a:extLst>
          </p:cNvPr>
          <p:cNvCxnSpPr>
            <a:cxnSpLocks/>
            <a:stCxn id="214" idx="0"/>
            <a:endCxn id="113" idx="2"/>
          </p:cNvCxnSpPr>
          <p:nvPr/>
        </p:nvCxnSpPr>
        <p:spPr>
          <a:xfrm flipV="1">
            <a:off x="6381329" y="2716955"/>
            <a:ext cx="1464" cy="4739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63BFA718-5D91-47CA-775C-FE8F51ADBC4E}"/>
              </a:ext>
              <a:ext uri="{C183D7F6-B498-43B3-948B-1728B52AA6E4}">
                <adec:decorative xmlns:adec="http://schemas.microsoft.com/office/drawing/2017/decorative" val="1"/>
              </a:ext>
            </a:extLst>
          </p:cNvPr>
          <p:cNvCxnSpPr>
            <a:cxnSpLocks/>
            <a:stCxn id="214" idx="1"/>
          </p:cNvCxnSpPr>
          <p:nvPr/>
        </p:nvCxnSpPr>
        <p:spPr>
          <a:xfrm flipH="1">
            <a:off x="4302089" y="3317858"/>
            <a:ext cx="1715172" cy="6455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267A5C-47E4-0803-3A06-5FA7102E47B8}"/>
              </a:ext>
            </a:extLst>
          </p:cNvPr>
          <p:cNvSpPr txBox="1"/>
          <p:nvPr/>
        </p:nvSpPr>
        <p:spPr>
          <a:xfrm>
            <a:off x="5377124" y="5581195"/>
            <a:ext cx="6564457" cy="57708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Audio Sync Issues During Two-Way Dialog: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Presenters Meeting – Video from Virtual Prod PC and Audio from In-Room Prod 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Virtual Production – Video from EDFC Stage from Production Meeting but Audio from Presenters Meeting </a:t>
            </a:r>
          </a:p>
        </p:txBody>
      </p:sp>
      <p:cxnSp>
        <p:nvCxnSpPr>
          <p:cNvPr id="10" name="Straight Arrow Connector 9">
            <a:extLst>
              <a:ext uri="{FF2B5EF4-FFF2-40B4-BE49-F238E27FC236}">
                <a16:creationId xmlns:a16="http://schemas.microsoft.com/office/drawing/2014/main" id="{E3DC46C0-AAC0-3A76-0F8C-04A7949D689D}"/>
              </a:ext>
              <a:ext uri="{C183D7F6-B498-43B3-948B-1728B52AA6E4}">
                <adec:decorative xmlns:adec="http://schemas.microsoft.com/office/drawing/2017/decorative" val="1"/>
              </a:ext>
            </a:extLst>
          </p:cNvPr>
          <p:cNvCxnSpPr>
            <a:cxnSpLocks/>
          </p:cNvCxnSpPr>
          <p:nvPr/>
        </p:nvCxnSpPr>
        <p:spPr>
          <a:xfrm flipV="1">
            <a:off x="7729056" y="4378889"/>
            <a:ext cx="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E95622E-6717-2D03-4EE9-E2A096C4DAF0}"/>
              </a:ext>
            </a:extLst>
          </p:cNvPr>
          <p:cNvSpPr txBox="1"/>
          <p:nvPr/>
        </p:nvSpPr>
        <p:spPr>
          <a:xfrm>
            <a:off x="7644295" y="4534125"/>
            <a:ext cx="35710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In-Room Mic Except During Two-Way Dialog</a:t>
            </a:r>
          </a:p>
        </p:txBody>
      </p:sp>
      <p:cxnSp>
        <p:nvCxnSpPr>
          <p:cNvPr id="11" name="Straight Arrow Connector 10">
            <a:extLst>
              <a:ext uri="{FF2B5EF4-FFF2-40B4-BE49-F238E27FC236}">
                <a16:creationId xmlns:a16="http://schemas.microsoft.com/office/drawing/2014/main" id="{93DA568C-44F8-7C61-F733-E782832C657A}"/>
              </a:ext>
              <a:ext uri="{C183D7F6-B498-43B3-948B-1728B52AA6E4}">
                <adec:decorative xmlns:adec="http://schemas.microsoft.com/office/drawing/2017/decorative" val="1"/>
              </a:ext>
            </a:extLst>
          </p:cNvPr>
          <p:cNvCxnSpPr>
            <a:cxnSpLocks/>
          </p:cNvCxnSpPr>
          <p:nvPr/>
        </p:nvCxnSpPr>
        <p:spPr>
          <a:xfrm>
            <a:off x="7173130" y="4378889"/>
            <a:ext cx="811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3E835A7-FC86-79FD-9291-651865997EE1}"/>
              </a:ext>
            </a:extLst>
          </p:cNvPr>
          <p:cNvSpPr txBox="1"/>
          <p:nvPr/>
        </p:nvSpPr>
        <p:spPr>
          <a:xfrm>
            <a:off x="4740685" y="4472622"/>
            <a:ext cx="25231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Blended Audio (Master - During Two-Way Dialog)</a:t>
            </a:r>
          </a:p>
        </p:txBody>
      </p:sp>
      <p:cxnSp>
        <p:nvCxnSpPr>
          <p:cNvPr id="22" name="Straight Arrow Connector 21">
            <a:extLst>
              <a:ext uri="{FF2B5EF4-FFF2-40B4-BE49-F238E27FC236}">
                <a16:creationId xmlns:a16="http://schemas.microsoft.com/office/drawing/2014/main" id="{A50036FB-04A0-92B1-9D5A-C53EA6C345B4}"/>
              </a:ext>
              <a:ext uri="{C183D7F6-B498-43B3-948B-1728B52AA6E4}">
                <adec:decorative xmlns:adec="http://schemas.microsoft.com/office/drawing/2017/decorative" val="1"/>
              </a:ext>
            </a:extLst>
          </p:cNvPr>
          <p:cNvCxnSpPr>
            <a:cxnSpLocks/>
          </p:cNvCxnSpPr>
          <p:nvPr/>
        </p:nvCxnSpPr>
        <p:spPr>
          <a:xfrm>
            <a:off x="4006061" y="4402559"/>
            <a:ext cx="8110" cy="439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B28A75B-AD66-6BA9-9D5E-A4900317A092}"/>
              </a:ext>
            </a:extLst>
          </p:cNvPr>
          <p:cNvSpPr txBox="1"/>
          <p:nvPr/>
        </p:nvSpPr>
        <p:spPr>
          <a:xfrm>
            <a:off x="445481" y="5628580"/>
            <a:ext cx="357108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Pre-Recoded Content / In-Room Mic Except During Two-Way Dialog</a:t>
            </a:r>
          </a:p>
        </p:txBody>
      </p:sp>
      <p:sp>
        <p:nvSpPr>
          <p:cNvPr id="12" name="TextBox 11">
            <a:extLst>
              <a:ext uri="{FF2B5EF4-FFF2-40B4-BE49-F238E27FC236}">
                <a16:creationId xmlns:a16="http://schemas.microsoft.com/office/drawing/2014/main" id="{7749F624-4852-4CDE-F2BC-9D781D503857}"/>
              </a:ext>
            </a:extLst>
          </p:cNvPr>
          <p:cNvSpPr txBox="1"/>
          <p:nvPr/>
        </p:nvSpPr>
        <p:spPr>
          <a:xfrm>
            <a:off x="1352695" y="4993624"/>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Master</a:t>
            </a:r>
          </a:p>
        </p:txBody>
      </p:sp>
      <p:sp>
        <p:nvSpPr>
          <p:cNvPr id="15" name="TextBox 14">
            <a:extLst>
              <a:ext uri="{FF2B5EF4-FFF2-40B4-BE49-F238E27FC236}">
                <a16:creationId xmlns:a16="http://schemas.microsoft.com/office/drawing/2014/main" id="{0F62A435-E714-3891-9704-8ED5DF684B89}"/>
              </a:ext>
            </a:extLst>
          </p:cNvPr>
          <p:cNvSpPr txBox="1"/>
          <p:nvPr/>
        </p:nvSpPr>
        <p:spPr>
          <a:xfrm>
            <a:off x="1352695" y="5358529"/>
            <a:ext cx="1529189" cy="25391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Segoe UI"/>
                <a:ea typeface="+mn-ea"/>
                <a:cs typeface="+mn-cs"/>
              </a:rPr>
              <a:t>vMix</a:t>
            </a:r>
            <a:r>
              <a:rPr kumimoji="0" lang="en-US" sz="1050" b="0" i="0" u="none" strike="noStrike" kern="1200" cap="none" spc="0" normalizeH="0" baseline="0" noProof="0">
                <a:ln>
                  <a:noFill/>
                </a:ln>
                <a:solidFill>
                  <a:srgbClr val="000000"/>
                </a:solidFill>
                <a:effectLst/>
                <a:uLnTx/>
                <a:uFillTx/>
                <a:latin typeface="Segoe UI"/>
                <a:ea typeface="+mn-ea"/>
                <a:cs typeface="+mn-cs"/>
              </a:rPr>
              <a:t> Audio A</a:t>
            </a:r>
          </a:p>
        </p:txBody>
      </p:sp>
      <p:pic>
        <p:nvPicPr>
          <p:cNvPr id="27" name="Picture 26">
            <a:extLst>
              <a:ext uri="{FF2B5EF4-FFF2-40B4-BE49-F238E27FC236}">
                <a16:creationId xmlns:a16="http://schemas.microsoft.com/office/drawing/2014/main" id="{F2A44070-21B2-407F-C2CA-9C1A6B00C07F}"/>
              </a:ext>
            </a:extLst>
          </p:cNvPr>
          <p:cNvPicPr>
            <a:picLocks noChangeAspect="1"/>
          </p:cNvPicPr>
          <p:nvPr/>
        </p:nvPicPr>
        <p:blipFill>
          <a:blip r:embed="rId3"/>
          <a:stretch>
            <a:fillRect/>
          </a:stretch>
        </p:blipFill>
        <p:spPr>
          <a:xfrm>
            <a:off x="3884831" y="3767441"/>
            <a:ext cx="786452" cy="737680"/>
          </a:xfrm>
          <a:prstGeom prst="rect">
            <a:avLst/>
          </a:prstGeom>
        </p:spPr>
      </p:pic>
      <p:pic>
        <p:nvPicPr>
          <p:cNvPr id="30" name="This is a Microsoft Teams application graphic logo." descr="This is a Microsoft Teams application graphic logo.">
            <a:extLst>
              <a:ext uri="{FF2B5EF4-FFF2-40B4-BE49-F238E27FC236}">
                <a16:creationId xmlns:a16="http://schemas.microsoft.com/office/drawing/2014/main" id="{573CECC9-D588-FAB6-E622-5463B1B59A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037333" y="3757314"/>
            <a:ext cx="790428" cy="7345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1356D7EE-FB8A-393E-7040-55093470ED79}"/>
              </a:ext>
            </a:extLst>
          </p:cNvPr>
          <p:cNvSpPr txBox="1"/>
          <p:nvPr/>
        </p:nvSpPr>
        <p:spPr>
          <a:xfrm>
            <a:off x="4534049" y="3922958"/>
            <a:ext cx="973482"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Production Teams Meeting</a:t>
            </a:r>
          </a:p>
        </p:txBody>
      </p:sp>
      <p:sp>
        <p:nvSpPr>
          <p:cNvPr id="66" name="TextBox 65">
            <a:extLst>
              <a:ext uri="{FF2B5EF4-FFF2-40B4-BE49-F238E27FC236}">
                <a16:creationId xmlns:a16="http://schemas.microsoft.com/office/drawing/2014/main" id="{27E3E1B1-C7C9-BB5A-DA12-751663BCB3CF}"/>
              </a:ext>
            </a:extLst>
          </p:cNvPr>
          <p:cNvSpPr txBox="1"/>
          <p:nvPr/>
        </p:nvSpPr>
        <p:spPr>
          <a:xfrm>
            <a:off x="6355817" y="3870038"/>
            <a:ext cx="787695" cy="5770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Segoe UI"/>
                <a:ea typeface="+mn-ea"/>
                <a:cs typeface="+mn-cs"/>
              </a:rPr>
              <a:t>Presenter Teams Meeting</a:t>
            </a:r>
          </a:p>
        </p:txBody>
      </p:sp>
      <p:cxnSp>
        <p:nvCxnSpPr>
          <p:cNvPr id="42" name="Straight Arrow Connector 41">
            <a:extLst>
              <a:ext uri="{FF2B5EF4-FFF2-40B4-BE49-F238E27FC236}">
                <a16:creationId xmlns:a16="http://schemas.microsoft.com/office/drawing/2014/main" id="{0954C34A-A51F-6F17-4405-10E875728CE3}"/>
              </a:ext>
              <a:ext uri="{C183D7F6-B498-43B3-948B-1728B52AA6E4}">
                <adec:decorative xmlns:adec="http://schemas.microsoft.com/office/drawing/2017/decorative" val="1"/>
              </a:ext>
            </a:extLst>
          </p:cNvPr>
          <p:cNvCxnSpPr>
            <a:cxnSpLocks/>
            <a:stCxn id="15" idx="3"/>
            <a:endCxn id="31" idx="1"/>
          </p:cNvCxnSpPr>
          <p:nvPr/>
        </p:nvCxnSpPr>
        <p:spPr>
          <a:xfrm flipV="1">
            <a:off x="2881884" y="5029074"/>
            <a:ext cx="4196576" cy="4564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1AD3EB0-7BA3-35C9-23CF-07B7E6B5BEA7}"/>
              </a:ext>
              <a:ext uri="{C183D7F6-B498-43B3-948B-1728B52AA6E4}">
                <adec:decorative xmlns:adec="http://schemas.microsoft.com/office/drawing/2017/decorative" val="1"/>
              </a:ext>
            </a:extLst>
          </p:cNvPr>
          <p:cNvCxnSpPr>
            <a:cxnSpLocks/>
            <a:stCxn id="12" idx="3"/>
            <a:endCxn id="33" idx="0"/>
          </p:cNvCxnSpPr>
          <p:nvPr/>
        </p:nvCxnSpPr>
        <p:spPr>
          <a:xfrm>
            <a:off x="2881884" y="5120582"/>
            <a:ext cx="1385974" cy="679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CBEBF94-B4A1-E70A-8620-A50EDB87FECF}"/>
              </a:ext>
            </a:extLst>
          </p:cNvPr>
          <p:cNvSpPr txBox="1"/>
          <p:nvPr/>
        </p:nvSpPr>
        <p:spPr>
          <a:xfrm>
            <a:off x="1395178" y="4388246"/>
            <a:ext cx="26969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In-Room Mic / Pre-Recoded Content / NDI Audio (Master - Except During Two-Way Dialog)</a:t>
            </a:r>
          </a:p>
        </p:txBody>
      </p:sp>
    </p:spTree>
    <p:extLst>
      <p:ext uri="{BB962C8B-B14F-4D97-AF65-F5344CB8AC3E}">
        <p14:creationId xmlns:p14="http://schemas.microsoft.com/office/powerpoint/2010/main" val="2873964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BA1FA-AF11-E235-D06F-104C40B185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FD80FB-FC8A-2B3E-4EE9-6E5613EA08C5}"/>
              </a:ext>
            </a:extLst>
          </p:cNvPr>
          <p:cNvSpPr>
            <a:spLocks noGrp="1"/>
          </p:cNvSpPr>
          <p:nvPr>
            <p:ph type="title"/>
          </p:nvPr>
        </p:nvSpPr>
        <p:spPr>
          <a:xfrm>
            <a:off x="278296" y="1441515"/>
            <a:ext cx="2597048" cy="3970318"/>
          </a:xfrm>
          <a:prstGeom prst="rect">
            <a:avLst/>
          </a:prstGeom>
        </p:spPr>
        <p:txBody>
          <a:bodyPr/>
          <a:lstStyle/>
          <a:p>
            <a:r>
              <a:rPr lang="en-US"/>
              <a:t>Experience Attendee Connection Through Teams Hybrid Events!</a:t>
            </a:r>
          </a:p>
        </p:txBody>
      </p:sp>
      <p:pic>
        <p:nvPicPr>
          <p:cNvPr id="2" name="Picture 1">
            <a:extLst>
              <a:ext uri="{FF2B5EF4-FFF2-40B4-BE49-F238E27FC236}">
                <a16:creationId xmlns:a16="http://schemas.microsoft.com/office/drawing/2014/main" id="{9D2FCD66-07A9-6767-997E-3263EF32A38A}"/>
              </a:ext>
            </a:extLst>
          </p:cNvPr>
          <p:cNvPicPr>
            <a:picLocks noChangeAspect="1"/>
          </p:cNvPicPr>
          <p:nvPr/>
        </p:nvPicPr>
        <p:blipFill>
          <a:blip r:embed="rId2"/>
          <a:stretch>
            <a:fillRect/>
          </a:stretch>
        </p:blipFill>
        <p:spPr>
          <a:xfrm>
            <a:off x="3048000" y="498686"/>
            <a:ext cx="8790940" cy="5860627"/>
          </a:xfrm>
          <a:prstGeom prst="rect">
            <a:avLst/>
          </a:prstGeom>
        </p:spPr>
      </p:pic>
    </p:spTree>
    <p:extLst>
      <p:ext uri="{BB962C8B-B14F-4D97-AF65-F5344CB8AC3E}">
        <p14:creationId xmlns:p14="http://schemas.microsoft.com/office/powerpoint/2010/main" val="118491729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146F555-B3E2-A565-9582-F30F1396DB90}"/>
              </a:ext>
            </a:extLst>
          </p:cNvPr>
          <p:cNvSpPr txBox="1">
            <a:spLocks/>
          </p:cNvSpPr>
          <p:nvPr/>
        </p:nvSpPr>
        <p:spPr>
          <a:xfrm>
            <a:off x="583952" y="623052"/>
            <a:ext cx="11207998" cy="4819781"/>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367">
              <a:lnSpc>
                <a:spcPct val="90000"/>
              </a:lnSpc>
              <a:spcBef>
                <a:spcPts val="0"/>
              </a:spcBef>
              <a:spcAft>
                <a:spcPts val="600"/>
              </a:spcAft>
              <a:defRPr/>
            </a:pPr>
            <a:r>
              <a:rPr lang="en-US" sz="8000" spc="0">
                <a:ln>
                  <a:noFill/>
                </a:ln>
                <a:gradFill flip="none" rotWithShape="1">
                  <a:gsLst>
                    <a:gs pos="0">
                      <a:srgbClr val="94D8FE"/>
                    </a:gs>
                    <a:gs pos="100000">
                      <a:srgbClr val="FFFFFF"/>
                    </a:gs>
                  </a:gsLst>
                  <a:lin ang="13500000" scaled="1"/>
                  <a:tileRect/>
                </a:gradFill>
              </a:rPr>
              <a:t>Thank you!</a:t>
            </a:r>
          </a:p>
          <a:p>
            <a:pPr defTabSz="914367">
              <a:lnSpc>
                <a:spcPct val="90000"/>
              </a:lnSpc>
              <a:spcBef>
                <a:spcPts val="0"/>
              </a:spcBef>
              <a:spcAft>
                <a:spcPts val="600"/>
              </a:spcAft>
              <a:defRPr/>
            </a:pPr>
            <a:r>
              <a:rPr lang="en-US" sz="5400" spc="0">
                <a:ln>
                  <a:noFill/>
                </a:ln>
                <a:gradFill flip="none">
                  <a:gsLst>
                    <a:gs pos="0">
                      <a:srgbClr val="94D8FE"/>
                    </a:gs>
                    <a:gs pos="100000">
                      <a:srgbClr val="FFFFFF"/>
                    </a:gs>
                  </a:gsLst>
                  <a:lin ang="13500000" scaled="1"/>
                  <a:tileRect/>
                </a:gradFill>
                <a:latin typeface="Segoe Sans Display Semibold"/>
                <a:cs typeface="Segoe Sans Display Semibold"/>
              </a:rPr>
              <a:t>Next session…</a:t>
            </a:r>
            <a:r>
              <a:rPr lang="en-US" sz="900" spc="0">
                <a:ln>
                  <a:noFill/>
                </a:ln>
                <a:gradFill flip="none">
                  <a:gsLst>
                    <a:gs pos="0">
                      <a:srgbClr val="94D8FE"/>
                    </a:gs>
                    <a:gs pos="100000">
                      <a:srgbClr val="FFFFFF"/>
                    </a:gs>
                  </a:gsLst>
                  <a:lin ang="13500000" scaled="1"/>
                  <a:tileRect/>
                </a:gradFill>
                <a:latin typeface="Segoe Sans Display Semibold"/>
                <a:cs typeface="Segoe Sans Display Semibold"/>
              </a:rPr>
              <a:t> </a:t>
            </a:r>
            <a:endParaRPr lang="en-US" sz="5400" spc="0">
              <a:ln>
                <a:noFill/>
              </a:ln>
              <a:gradFill flip="none">
                <a:gsLst>
                  <a:gs pos="0">
                    <a:srgbClr val="94D8FE"/>
                  </a:gs>
                  <a:gs pos="100000">
                    <a:srgbClr val="FFFFFF"/>
                  </a:gs>
                </a:gsLst>
                <a:lin ang="13500000" scaled="1"/>
                <a:tileRect/>
              </a:gradFill>
              <a:latin typeface="Segoe Sans Display Semibold"/>
              <a:cs typeface="Segoe Sans Display Semibold"/>
            </a:endParaRPr>
          </a:p>
          <a:p>
            <a:pPr defTabSz="914367">
              <a:lnSpc>
                <a:spcPct val="90000"/>
              </a:lnSpc>
              <a:spcBef>
                <a:spcPts val="0"/>
              </a:spcBef>
              <a:spcAft>
                <a:spcPts val="600"/>
              </a:spcAft>
              <a:defRPr/>
            </a:pPr>
            <a:endParaRPr lang="en-US" sz="900" spc="0">
              <a:ln>
                <a:noFill/>
              </a:ln>
              <a:gradFill flip="none">
                <a:gsLst>
                  <a:gs pos="0">
                    <a:srgbClr val="94D8FE"/>
                  </a:gs>
                  <a:gs pos="100000">
                    <a:srgbClr val="FFFFFF"/>
                  </a:gs>
                </a:gsLst>
                <a:lin ang="13500000" scaled="1"/>
                <a:tileRect/>
              </a:gradFill>
              <a:latin typeface="Segoe Sans Display Semibold"/>
              <a:cs typeface="Segoe Sans Display Semibold"/>
            </a:endParaRPr>
          </a:p>
          <a:p>
            <a:pPr defTabSz="914367">
              <a:lnSpc>
                <a:spcPct val="90000"/>
              </a:lnSpc>
              <a:spcBef>
                <a:spcPts val="0"/>
              </a:spcBef>
              <a:spcAft>
                <a:spcPts val="600"/>
              </a:spcAft>
              <a:defRPr/>
            </a:pPr>
            <a:endParaRPr lang="en-US" sz="900" spc="0">
              <a:ln>
                <a:noFill/>
              </a:ln>
              <a:gradFill flip="none">
                <a:gsLst>
                  <a:gs pos="0">
                    <a:srgbClr val="94D8FE"/>
                  </a:gs>
                  <a:gs pos="100000">
                    <a:srgbClr val="FFFFFF"/>
                  </a:gs>
                </a:gsLst>
                <a:lin ang="13500000" scaled="1"/>
                <a:tileRect/>
              </a:gradFill>
              <a:latin typeface="Segoe Sans Display Semibold"/>
              <a:cs typeface="Segoe Sans Display Semibold"/>
            </a:endParaRPr>
          </a:p>
          <a:p>
            <a:pPr marL="25400" defTabSz="914367">
              <a:lnSpc>
                <a:spcPct val="90000"/>
              </a:lnSpc>
              <a:spcBef>
                <a:spcPts val="0"/>
              </a:spcBef>
              <a:spcAft>
                <a:spcPts val="600"/>
              </a:spcAft>
              <a:defRPr/>
            </a:pPr>
            <a:r>
              <a:rPr lang="en-US" sz="4400" spc="0">
                <a:ln>
                  <a:noFill/>
                </a:ln>
                <a:gradFill flip="none" rotWithShape="1">
                  <a:gsLst>
                    <a:gs pos="0">
                      <a:srgbClr val="94D8FE"/>
                    </a:gs>
                    <a:gs pos="100000">
                      <a:srgbClr val="FFFFFF"/>
                    </a:gs>
                  </a:gsLst>
                  <a:lin ang="13500000" scaled="1"/>
                  <a:tileRect/>
                </a:gradFill>
              </a:rPr>
              <a:t>11/5/25 – NDA Roadmap for events in Microsoft Teams*</a:t>
            </a:r>
          </a:p>
          <a:p>
            <a:pPr marL="25400" defTabSz="914367">
              <a:lnSpc>
                <a:spcPct val="90000"/>
              </a:lnSpc>
              <a:spcBef>
                <a:spcPts val="0"/>
              </a:spcBef>
              <a:spcAft>
                <a:spcPts val="600"/>
              </a:spcAft>
              <a:defRPr/>
            </a:pPr>
            <a:endParaRPr lang="en-US" sz="4400" spc="0">
              <a:ln>
                <a:noFill/>
              </a:ln>
              <a:gradFill flip="none" rotWithShape="1">
                <a:gsLst>
                  <a:gs pos="0">
                    <a:srgbClr val="94D8FE"/>
                  </a:gs>
                  <a:gs pos="100000">
                    <a:srgbClr val="FFFFFF"/>
                  </a:gs>
                </a:gsLst>
                <a:lin ang="13500000" scaled="1"/>
                <a:tileRect/>
              </a:gradFill>
            </a:endParaRPr>
          </a:p>
          <a:p>
            <a:pPr marL="25400" defTabSz="914367">
              <a:lnSpc>
                <a:spcPct val="90000"/>
              </a:lnSpc>
              <a:spcBef>
                <a:spcPts val="0"/>
              </a:spcBef>
              <a:spcAft>
                <a:spcPts val="600"/>
              </a:spcAft>
              <a:defRPr/>
            </a:pPr>
            <a:r>
              <a:rPr lang="en-US" sz="2400" spc="0">
                <a:ln>
                  <a:noFill/>
                </a:ln>
                <a:gradFill flip="none" rotWithShape="1">
                  <a:gsLst>
                    <a:gs pos="0">
                      <a:srgbClr val="94D8FE"/>
                    </a:gs>
                    <a:gs pos="100000">
                      <a:srgbClr val="FFFFFF"/>
                    </a:gs>
                  </a:gsLst>
                  <a:lin ang="13500000" scaled="1"/>
                  <a:tileRect/>
                </a:gradFill>
              </a:rPr>
              <a:t>*</a:t>
            </a:r>
            <a:r>
              <a:rPr lang="en-US" sz="2400" spc="0">
                <a:ln>
                  <a:noFill/>
                </a:ln>
                <a:solidFill>
                  <a:schemeClr val="tx1"/>
                </a:solidFill>
              </a:rPr>
              <a:t>This session will NOT be recorded or available on demand - so please join us live!</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 uri="{C183D7F6-B498-43B3-948B-1728B52AA6E4}">
                <adec:decorative xmlns:adec="http://schemas.microsoft.com/office/drawing/2017/decorative" val="1"/>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319930" cy="276999"/>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noProof="0">
                <a:ln>
                  <a:noFill/>
                </a:ln>
                <a:solidFill>
                  <a:schemeClr val="tx2"/>
                </a:solidFill>
                <a:effectLst/>
                <a:uLnTx/>
                <a:uFillTx/>
                <a:latin typeface="Segoe Sans Display Semibold"/>
                <a:ea typeface="+mn-ea"/>
                <a:cs typeface="+mn-cs"/>
                <a:hlinkClick r:id="rId3">
                  <a:extLst>
                    <a:ext uri="{A12FA001-AC4F-418D-AE19-62706E023703}">
                      <ahyp:hlinkClr xmlns:ahyp="http://schemas.microsoft.com/office/drawing/2018/hyperlinkcolor" val="tx"/>
                    </a:ext>
                  </a:extLst>
                </a:hlinkClick>
              </a:rPr>
              <a:t>Customer Hub Survey</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aka.ms/</a:t>
            </a:r>
            <a:r>
              <a:rPr kumimoji="0" lang="en-US" sz="1400" b="0" i="0" u="none" strike="noStrike" kern="1200" cap="none" spc="0" normalizeH="0" noProof="0" err="1">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CustomerHubSurvey</a:t>
            </a:r>
            <a:r>
              <a:rPr kumimoji="0" lang="en-US" sz="1400" b="0" i="0" u="none" strike="noStrike" kern="1200" cap="none" spc="0" normalizeH="0" noProof="0">
                <a:ln>
                  <a:noFill/>
                </a:ln>
                <a:solidFill>
                  <a:schemeClr val="tx2"/>
                </a:solidFill>
                <a:effectLst/>
                <a:uLnTx/>
                <a:uFillTx/>
                <a:latin typeface="Segoe Sans Text"/>
                <a:ea typeface="+mn-ea"/>
                <a:cs typeface="+mn-cs"/>
                <a:hlinkClick r:id="rId3">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631719" y="5204621"/>
            <a:ext cx="2404767" cy="553998"/>
          </a:xfrm>
          <a:prstGeom prst="rect">
            <a:avLst/>
          </a:prstGeom>
          <a:noFill/>
        </p:spPr>
        <p:txBody>
          <a:bodyPr wrap="square" lIns="0" tIns="0" rIns="0" bIns="0" anchor="t">
            <a:spAutoFit/>
          </a:bodyPr>
          <a:lstStyle/>
          <a:p>
            <a:pPr algn="ctr" defTabSz="914400">
              <a:defRPr/>
            </a:pPr>
            <a:r>
              <a:rPr lang="en-US" sz="1800">
                <a:solidFill>
                  <a:schemeClr val="accent1"/>
                </a:solidFill>
                <a:latin typeface="+mj-lt"/>
                <a:cs typeface="Segoe UI Light" panose="020B0502040204020203" pitchFamily="34" charset="0"/>
              </a:rPr>
              <a:t>Select Frontline Friday Series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Scan with your mobile device camera</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a:ln>
                  <a:noFill/>
                </a:ln>
                <a:solidFill>
                  <a:schemeClr val="bg1"/>
                </a:solidFill>
                <a:effectLst/>
                <a:uLnTx/>
                <a:uFillTx/>
                <a:latin typeface="+mj-lt"/>
                <a:ea typeface="+mn-ea"/>
                <a:cs typeface="+mn-cs"/>
              </a:rPr>
              <a:t>-OR-</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a:ln>
                  <a:noFill/>
                </a:ln>
                <a:solidFill>
                  <a:schemeClr val="bg1"/>
                </a:solidFill>
                <a:effectLst/>
                <a:uLnTx/>
                <a:uFillTx/>
                <a:latin typeface="+mj-lt"/>
                <a:ea typeface="+mn-ea"/>
                <a:cs typeface="+mn-cs"/>
              </a:rPr>
              <a:t>Visit</a:t>
            </a:r>
          </a:p>
        </p:txBody>
      </p:sp>
      <p:pic>
        <p:nvPicPr>
          <p:cNvPr id="15" name="Picture 14" descr="A blurry image of a blue and orange sky">
            <a:extLst>
              <a:ext uri="{FF2B5EF4-FFF2-40B4-BE49-F238E27FC236}">
                <a16:creationId xmlns:a16="http://schemas.microsoft.com/office/drawing/2014/main" id="{0063B506-7055-28E0-DEF9-F8AAC471EEF3}"/>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n-US" spc="0"/>
              <a:t>THANK YOU –</a:t>
            </a:r>
            <a:br>
              <a:rPr lang="en-US" spc="0"/>
            </a:br>
            <a:r>
              <a:rPr lang="en-US" spc="0"/>
              <a:t>Your feedback is critical</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a:rPr>
              <a:t>We’re committed to making your </a:t>
            </a:r>
            <a:r>
              <a:rPr lang="en-US" sz="1800" b="1">
                <a:solidFill>
                  <a:schemeClr val="bg1"/>
                </a:solidFill>
                <a:cs typeface="Segoe UI Light"/>
              </a:rPr>
              <a:t>Customer Hub </a:t>
            </a:r>
            <a:r>
              <a:rPr lang="en-US" sz="1800">
                <a:solidFill>
                  <a:schemeClr val="bg1"/>
                </a:solidFill>
                <a:cs typeface="Segoe UI Light"/>
              </a:rPr>
              <a:t>experience the best it can be – and your feedback is a critical component to that.</a:t>
            </a:r>
          </a:p>
          <a:p>
            <a:pPr marL="0" marR="0" lvl="0" indent="0" algn="l" defTabSz="914400" rtl="0" eaLnBrk="1" fontAlgn="auto" latinLnBrk="0" hangingPunct="1">
              <a:lnSpc>
                <a:spcPct val="110000"/>
              </a:lnSpc>
              <a:spcBef>
                <a:spcPts val="0"/>
              </a:spcBef>
              <a:spcAft>
                <a:spcPts val="1200"/>
              </a:spcAft>
              <a:buClrTx/>
              <a:buSzTx/>
              <a:buFontTx/>
              <a:buNone/>
              <a:tabLst/>
              <a:defRPr/>
            </a:pPr>
            <a:r>
              <a:rPr lang="en-US" sz="1800">
                <a:solidFill>
                  <a:schemeClr val="bg1"/>
                </a:solidFill>
                <a:cs typeface="Segoe UI Light" panose="020B0502040204020203" pitchFamily="34" charset="0"/>
              </a:rPr>
              <a:t>Before you scoot, please take a moment to provide some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80216-F0E4-1778-CD8F-7E79D7A4B05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70FB2E-F7E2-1488-0F5E-715F9BA3CA2F}"/>
              </a:ext>
              <a:ext uri="{C183D7F6-B498-43B3-948B-1728B52AA6E4}">
                <adec:decorative xmlns:adec="http://schemas.microsoft.com/office/drawing/2017/decorative" val="1"/>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937935E3-500E-0093-85B3-3F04101CCE5D}"/>
              </a:ext>
            </a:extLst>
          </p:cNvPr>
          <p:cNvPicPr>
            <a:picLocks noChangeAspect="1"/>
          </p:cNvPicPr>
          <p:nvPr/>
        </p:nvPicPr>
        <p:blipFill>
          <a:blip r:embed="rId2"/>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A2D26CF3-C73B-4FB5-E368-DBB8B209D2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C94305EB-16A1-C7A9-6EEA-0DABA48A2D04}"/>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E5A3DA75-2CAA-3D9E-0C4E-1B8F0C7FC8AA}"/>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8007F348-093D-C277-F7FA-2CF9A65BA74A}"/>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urry image of a blue and orange sky">
            <a:extLst>
              <a:ext uri="{FF2B5EF4-FFF2-40B4-BE49-F238E27FC236}">
                <a16:creationId xmlns:a16="http://schemas.microsoft.com/office/drawing/2014/main" id="{62E296C3-4B15-9102-AB46-73F678BC35FF}"/>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68B11158-53AB-AB5B-9C32-A1A900E1CE6E}"/>
              </a:ext>
            </a:extLst>
          </p:cNvPr>
          <p:cNvSpPr txBox="1"/>
          <p:nvPr/>
        </p:nvSpPr>
        <p:spPr>
          <a:xfrm>
            <a:off x="3902597" y="748860"/>
            <a:ext cx="7890896" cy="867930"/>
          </a:xfrm>
          <a:prstGeom prst="rect">
            <a:avLst/>
          </a:prstGeom>
          <a:noFill/>
          <a:ln>
            <a:noFill/>
            <a:prstDash/>
          </a:ln>
          <a:effectLst/>
        </p:spPr>
        <p:txBody>
          <a:bodyPr wrap="square">
            <a:spAutoFit/>
          </a:bodyPr>
          <a:lstStyle/>
          <a:p>
            <a:pPr algn="ctr">
              <a:lnSpc>
                <a:spcPct val="90000"/>
              </a:lnSpc>
              <a:spcAft>
                <a:spcPts val="1800"/>
              </a:spcAft>
            </a:pP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Customer Hub website </a:t>
            </a:r>
            <a:r>
              <a:rPr lang="en-US"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for upcoming sessions, updates, and on demand contents!</a:t>
            </a:r>
          </a:p>
        </p:txBody>
      </p:sp>
      <p:sp>
        <p:nvSpPr>
          <p:cNvPr id="14" name="Rectangle: Rounded Corners 13">
            <a:extLst>
              <a:ext uri="{FF2B5EF4-FFF2-40B4-BE49-F238E27FC236}">
                <a16:creationId xmlns:a16="http://schemas.microsoft.com/office/drawing/2014/main" id="{CD691B6D-A3A6-64F9-20E4-2D87FBF39F67}"/>
              </a:ext>
              <a:ext uri="{C183D7F6-B498-43B3-948B-1728B52AA6E4}">
                <adec:decorative xmlns:adec="http://schemas.microsoft.com/office/drawing/2017/decorative" val="1"/>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39ADE3B9-175D-54AF-69A5-811F2904AE83}"/>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F27020F9-0E44-4CA2-EF2B-523C80BBDABB}"/>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n-US"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en-US" sz="1100">
                <a:solidFill>
                  <a:schemeClr val="tx2"/>
                </a:solidFill>
                <a:latin typeface="Segoe Sans Text"/>
              </a:rPr>
              <a:t>​</a:t>
            </a:r>
          </a:p>
        </p:txBody>
      </p:sp>
    </p:spTree>
    <p:extLst>
      <p:ext uri="{BB962C8B-B14F-4D97-AF65-F5344CB8AC3E}">
        <p14:creationId xmlns:p14="http://schemas.microsoft.com/office/powerpoint/2010/main" val="25820163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en-U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en-U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Please raise your hand and unmute when called on</a:t>
            </a:r>
          </a:p>
        </p:txBody>
      </p:sp>
      <p:sp>
        <p:nvSpPr>
          <p:cNvPr id="5" name="Rectangle: Rounded Corners 4">
            <a:extLst>
              <a:ext uri="{FF2B5EF4-FFF2-40B4-BE49-F238E27FC236}">
                <a16:creationId xmlns:a16="http://schemas.microsoft.com/office/drawing/2014/main" id="{790C1B4C-D324-4FDC-5CED-9EDCC9C2BD37}"/>
              </a:ext>
              <a:ext uri="{C183D7F6-B498-43B3-948B-1728B52AA6E4}">
                <adec:decorative xmlns:adec="http://schemas.microsoft.com/office/drawing/2017/decorative" val="1"/>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2"/>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 uri="{C183D7F6-B498-43B3-948B-1728B52AA6E4}">
                <adec:decorative xmlns:adec="http://schemas.microsoft.com/office/drawing/2017/decorative" val="1"/>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 uri="{C183D7F6-B498-43B3-948B-1728B52AA6E4}">
                <adec:decorative xmlns:adec="http://schemas.microsoft.com/office/drawing/2017/decorative" val="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E8E1-7316-C500-B8BE-BF2E4060DA9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D8F01F-4954-C866-EE91-42D696E85146}"/>
              </a:ext>
            </a:extLst>
          </p:cNvPr>
          <p:cNvSpPr>
            <a:spLocks noGrp="1"/>
          </p:cNvSpPr>
          <p:nvPr>
            <p:ph idx="1"/>
          </p:nvPr>
        </p:nvSpPr>
        <p:spPr>
          <a:xfrm>
            <a:off x="584200" y="1793310"/>
            <a:ext cx="11018520" cy="3804824"/>
          </a:xfrm>
        </p:spPr>
        <p:txBody>
          <a:bodyPr/>
          <a:lstStyle/>
          <a:p>
            <a:pPr>
              <a:lnSpc>
                <a:spcPct val="150000"/>
              </a:lnSpc>
            </a:pPr>
            <a:r>
              <a:rPr lang="en-US" sz="2400"/>
              <a:t>This checklist guides the evaluation of Audio/Video teams for complex live events by covering key inquiries such as experience with similar productions, detailed AV quotes, backup plans, project management, venue-specific setup, support for scripted segments and live show calling, live streaming capabilities, use of creative technologies, coordination with other vendors, provision of references, and understanding of mix-minus audio routing to ensure seamless, high-quality event execution.</a:t>
            </a:r>
          </a:p>
        </p:txBody>
      </p:sp>
      <p:sp>
        <p:nvSpPr>
          <p:cNvPr id="4" name="Title 3">
            <a:extLst>
              <a:ext uri="{FF2B5EF4-FFF2-40B4-BE49-F238E27FC236}">
                <a16:creationId xmlns:a16="http://schemas.microsoft.com/office/drawing/2014/main" id="{52E84D18-0BA4-85C5-31F9-DDBC7FA6DDF9}"/>
              </a:ext>
            </a:extLst>
          </p:cNvPr>
          <p:cNvSpPr>
            <a:spLocks noGrp="1"/>
          </p:cNvSpPr>
          <p:nvPr>
            <p:ph type="title"/>
          </p:nvPr>
        </p:nvSpPr>
        <p:spPr/>
        <p:txBody>
          <a:bodyPr/>
          <a:lstStyle/>
          <a:p>
            <a:r>
              <a:rPr lang="en-US" b="1"/>
              <a:t>A/V Team Evaluation Checklist for Hybrid Events</a:t>
            </a:r>
            <a:endParaRPr lang="en-US"/>
          </a:p>
        </p:txBody>
      </p:sp>
    </p:spTree>
    <p:extLst>
      <p:ext uri="{BB962C8B-B14F-4D97-AF65-F5344CB8AC3E}">
        <p14:creationId xmlns:p14="http://schemas.microsoft.com/office/powerpoint/2010/main" val="149525414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6307C-96D9-6257-F395-F5689A222CA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3C9E5F-94AB-5806-3B62-CC25A026C97E}"/>
              </a:ext>
            </a:extLst>
          </p:cNvPr>
          <p:cNvSpPr>
            <a:spLocks noGrp="1"/>
          </p:cNvSpPr>
          <p:nvPr>
            <p:ph idx="1"/>
          </p:nvPr>
        </p:nvSpPr>
        <p:spPr>
          <a:xfrm>
            <a:off x="584200" y="1435503"/>
            <a:ext cx="11018520" cy="5244513"/>
          </a:xfrm>
        </p:spPr>
        <p:txBody>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 1. </a:t>
            </a:r>
            <a:r>
              <a:rPr kumimoji="0" lang="en-US" sz="2400" b="1" i="0" u="none" strike="noStrike" kern="1200" cap="none" spc="0" normalizeH="0" baseline="0" noProof="0">
                <a:ln>
                  <a:noFill/>
                </a:ln>
                <a:solidFill>
                  <a:prstClr val="white"/>
                </a:solidFill>
                <a:effectLst/>
                <a:uLnTx/>
                <a:uFillTx/>
                <a:latin typeface="Segoe Sans Display"/>
                <a:ea typeface="+mn-ea"/>
                <a:cs typeface="Segoe Sans Display" pitchFamily="2" charset="0"/>
              </a:rPr>
              <a:t>What’s your experience </a:t>
            </a:r>
            <a:r>
              <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rPr>
              <a:t>with events of this size and complexity? Can you provide references and a portfolio of past work?</a:t>
            </a:r>
          </a:p>
          <a:p>
            <a:pPr marL="0" marR="0" lvl="0" indent="0" algn="l" defTabSz="932742" rtl="0" eaLnBrk="1" fontAlgn="auto" latinLnBrk="0" hangingPunct="1">
              <a:lnSpc>
                <a:spcPct val="100000"/>
              </a:lnSpc>
              <a:spcBef>
                <a:spcPct val="20000"/>
              </a:spcBef>
              <a:spcAft>
                <a:spcPts val="0"/>
              </a:spcAft>
              <a:buClrTx/>
              <a:buSzPct val="90000"/>
              <a:buFontTx/>
              <a:buNone/>
              <a:tabLst/>
              <a:defRPr/>
            </a:pPr>
            <a:r>
              <a:rPr kumimoji="0" lang="en-US" sz="2400" b="0" i="1" u="none" strike="noStrike" kern="1200" cap="none" spc="0" normalizeH="0" baseline="0" noProof="0">
                <a:ln>
                  <a:noFill/>
                </a:ln>
                <a:solidFill>
                  <a:prstClr val="white"/>
                </a:solidFill>
                <a:effectLst/>
                <a:uLnTx/>
                <a:uFillTx/>
                <a:latin typeface="Segoe Sans Display"/>
                <a:ea typeface="+mn-ea"/>
                <a:cs typeface="Segoe Sans Display" pitchFamily="2" charset="0"/>
              </a:rPr>
              <a:t>Ask for examples of similar high-stakes productions, including hybrid formats, live streaming, and multi-camera setups.</a:t>
            </a:r>
            <a:endParaRPr lang="en-US" sz="2400"/>
          </a:p>
          <a:p>
            <a:r>
              <a:rPr lang="en-US" sz="2400"/>
              <a:t>☐ 2. Can you </a:t>
            </a:r>
            <a:r>
              <a:rPr lang="en-US" sz="2400" b="1"/>
              <a:t>walk me through </a:t>
            </a:r>
            <a:r>
              <a:rPr lang="en-US" sz="2400"/>
              <a:t>your AV quote line by line?</a:t>
            </a:r>
          </a:p>
          <a:p>
            <a:r>
              <a:rPr lang="en-US" sz="2400" i="1"/>
              <a:t>Ensure transparency and clarity on every item—equipment, labor, contingency, and creative services.</a:t>
            </a:r>
            <a:br>
              <a:rPr lang="en-US" sz="2400"/>
            </a:br>
            <a:r>
              <a:rPr lang="en-US" sz="2400"/>
              <a:t>☐ 3. What’s your </a:t>
            </a:r>
            <a:r>
              <a:rPr lang="en-US" sz="2400" b="1"/>
              <a:t>backup plan</a:t>
            </a:r>
            <a:r>
              <a:rPr lang="en-US" sz="2400"/>
              <a:t> if equipment fails or something goes wrong?</a:t>
            </a:r>
          </a:p>
          <a:p>
            <a:r>
              <a:rPr lang="en-US" sz="2400" i="1"/>
              <a:t>Confirm they have redundancy for critical gear (e.g., mics, switchers, power, internet, cables, etc.) and a documented contingency workflow.</a:t>
            </a:r>
            <a:endParaRPr lang="en-US" sz="2400"/>
          </a:p>
          <a:p>
            <a:r>
              <a:rPr lang="en-US" sz="2400"/>
              <a:t>☐ 4. Who will be my </a:t>
            </a:r>
            <a:r>
              <a:rPr lang="en-US" sz="2400" b="1"/>
              <a:t>project manager</a:t>
            </a:r>
            <a:r>
              <a:rPr lang="en-US" sz="2400"/>
              <a:t>, and can I meet them before signing?</a:t>
            </a:r>
          </a:p>
          <a:p>
            <a:r>
              <a:rPr lang="en-US" sz="2400" i="1"/>
              <a:t>You need a dedicated point of contact who understands your goals and can coordinate across teams.</a:t>
            </a:r>
            <a:r>
              <a:rPr lang="en-US" sz="2400"/>
              <a:t> </a:t>
            </a:r>
          </a:p>
        </p:txBody>
      </p:sp>
      <p:sp>
        <p:nvSpPr>
          <p:cNvPr id="4" name="Title 3">
            <a:extLst>
              <a:ext uri="{FF2B5EF4-FFF2-40B4-BE49-F238E27FC236}">
                <a16:creationId xmlns:a16="http://schemas.microsoft.com/office/drawing/2014/main" id="{B346D4F6-93CD-CE2F-0DD9-28E848DEADF4}"/>
              </a:ext>
            </a:extLst>
          </p:cNvPr>
          <p:cNvSpPr>
            <a:spLocks noGrp="1"/>
          </p:cNvSpPr>
          <p:nvPr>
            <p:ph type="title"/>
          </p:nvPr>
        </p:nvSpPr>
        <p:spPr/>
        <p:txBody>
          <a:bodyPr/>
          <a:lstStyle/>
          <a:p>
            <a:r>
              <a:rPr lang="en-US" b="1"/>
              <a:t>A/V Team Evaluation Checklist for Hybrid Events</a:t>
            </a:r>
            <a:endParaRPr lang="en-US"/>
          </a:p>
        </p:txBody>
      </p:sp>
    </p:spTree>
    <p:extLst>
      <p:ext uri="{BB962C8B-B14F-4D97-AF65-F5344CB8AC3E}">
        <p14:creationId xmlns:p14="http://schemas.microsoft.com/office/powerpoint/2010/main" val="17180160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C47F-C348-A89C-AC6C-CA85971C346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C37D343-6156-205C-EF73-B99A66E53725}"/>
              </a:ext>
            </a:extLst>
          </p:cNvPr>
          <p:cNvSpPr>
            <a:spLocks noGrp="1"/>
          </p:cNvSpPr>
          <p:nvPr>
            <p:ph idx="1"/>
          </p:nvPr>
        </p:nvSpPr>
        <p:spPr>
          <a:xfrm>
            <a:off x="584200" y="1435503"/>
            <a:ext cx="11018520" cy="5244513"/>
          </a:xfrm>
        </p:spPr>
        <p:txBody>
          <a:bodyPr/>
          <a:lstStyle/>
          <a:p>
            <a:r>
              <a:rPr lang="en-US" sz="2400"/>
              <a:t>☐ 5. How do you </a:t>
            </a:r>
            <a:r>
              <a:rPr lang="en-US" sz="2400" b="1"/>
              <a:t>plan the AV setup </a:t>
            </a:r>
            <a:r>
              <a:rPr lang="en-US" sz="2400"/>
              <a:t>around the venue’s layout and limitations?</a:t>
            </a:r>
          </a:p>
          <a:p>
            <a:r>
              <a:rPr lang="en-US" sz="2400" i="1"/>
              <a:t>Ask if they’ve worked in similar venues and whether they’ll conduct a site visit to assess rigging points, acoustics, and lighting.</a:t>
            </a:r>
            <a:endParaRPr lang="en-US" sz="2400"/>
          </a:p>
          <a:p>
            <a:endParaRPr lang="en-US" sz="2400"/>
          </a:p>
          <a:p>
            <a:r>
              <a:rPr lang="en-US" sz="2400"/>
              <a:t>☐ 6. </a:t>
            </a:r>
            <a:r>
              <a:rPr lang="en-US" sz="2400" b="1"/>
              <a:t>Can you support </a:t>
            </a:r>
            <a:r>
              <a:rPr lang="en-US" sz="2400"/>
              <a:t>teleprompters, cue-to-cue scripting, speaker timer, and live show calling?</a:t>
            </a:r>
          </a:p>
          <a:p>
            <a:r>
              <a:rPr lang="en-US" sz="2400" i="1"/>
              <a:t>For high-stakes events, precision matters. Confirm they can handle scripted segments, transitions, and talent support.</a:t>
            </a:r>
            <a:br>
              <a:rPr lang="en-US" sz="2400"/>
            </a:br>
            <a:endParaRPr lang="en-US" sz="2400"/>
          </a:p>
          <a:p>
            <a:r>
              <a:rPr lang="en-US" sz="2400"/>
              <a:t>☐ 7. What are your </a:t>
            </a:r>
            <a:r>
              <a:rPr lang="en-US" sz="2400" b="1"/>
              <a:t>hybrid capabilities</a:t>
            </a:r>
            <a:r>
              <a:rPr lang="en-US" sz="2400"/>
              <a:t> for live streaming and hybrid audience engagement?</a:t>
            </a:r>
          </a:p>
          <a:p>
            <a:r>
              <a:rPr lang="en-US" sz="2400" i="1"/>
              <a:t>Ask about RTMP/SRT support, Teams integration, and audience mic mixing. Confirm they’ve done stream tests and rehearsals.</a:t>
            </a:r>
            <a:endParaRPr lang="en-US" sz="2400"/>
          </a:p>
        </p:txBody>
      </p:sp>
      <p:sp>
        <p:nvSpPr>
          <p:cNvPr id="4" name="Title 3">
            <a:extLst>
              <a:ext uri="{FF2B5EF4-FFF2-40B4-BE49-F238E27FC236}">
                <a16:creationId xmlns:a16="http://schemas.microsoft.com/office/drawing/2014/main" id="{43BC393C-ABE5-5789-BFC5-79C8DA0B601D}"/>
              </a:ext>
            </a:extLst>
          </p:cNvPr>
          <p:cNvSpPr>
            <a:spLocks noGrp="1"/>
          </p:cNvSpPr>
          <p:nvPr>
            <p:ph type="title"/>
          </p:nvPr>
        </p:nvSpPr>
        <p:spPr/>
        <p:txBody>
          <a:bodyPr/>
          <a:lstStyle/>
          <a:p>
            <a:r>
              <a:rPr lang="en-US" b="1"/>
              <a:t>A/V Team Evaluation Checklist for Hybrid Events</a:t>
            </a:r>
            <a:endParaRPr lang="en-US"/>
          </a:p>
        </p:txBody>
      </p:sp>
    </p:spTree>
    <p:extLst>
      <p:ext uri="{BB962C8B-B14F-4D97-AF65-F5344CB8AC3E}">
        <p14:creationId xmlns:p14="http://schemas.microsoft.com/office/powerpoint/2010/main" val="22510835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 uri="{C183D7F6-B498-43B3-948B-1728B52AA6E4}">
                <adec:decorative xmlns:adec="http://schemas.microsoft.com/office/drawing/2017/decorative" val="1"/>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solidFill>
                  <a:prstClr val="white"/>
                </a:solidFill>
                <a:effectLst/>
                <a:uLnTx/>
                <a:uFillTx/>
                <a:latin typeface="Segoe Sans Display Semibold" pitchFamily="2" charset="0"/>
                <a:ea typeface="+mn-ea"/>
                <a:cs typeface="Segoe Sans Display Semibold" pitchFamily="2" charset="0"/>
              </a:rPr>
              <a:t>During the presentation</a:t>
            </a:r>
          </a:p>
        </p:txBody>
      </p:sp>
      <p:sp>
        <p:nvSpPr>
          <p:cNvPr id="7" name="TextBox 6">
            <a:extLst>
              <a:ext uri="{FF2B5EF4-FFF2-40B4-BE49-F238E27FC236}">
                <a16:creationId xmlns:a16="http://schemas.microsoft.com/office/drawing/2014/main" id="{04F19507-F8D1-A92F-0092-3D1FC7B67534}"/>
              </a:ext>
              <a:ext uri="{C183D7F6-B498-43B3-948B-1728B52AA6E4}">
                <adec:decorative xmlns:adec="http://schemas.microsoft.com/office/drawing/2017/decorative" val="1"/>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We will mute your microphone for the first part of today’s call</a:t>
            </a:r>
          </a:p>
        </p:txBody>
      </p:sp>
      <p:sp>
        <p:nvSpPr>
          <p:cNvPr id="8" name="TextBox 7">
            <a:extLst>
              <a:ext uri="{FF2B5EF4-FFF2-40B4-BE49-F238E27FC236}">
                <a16:creationId xmlns:a16="http://schemas.microsoft.com/office/drawing/2014/main" id="{34C57B09-A016-CF69-732F-36AE6C88041B}"/>
              </a:ext>
              <a:ext uri="{C183D7F6-B498-43B3-948B-1728B52AA6E4}">
                <adec:decorative xmlns:adec="http://schemas.microsoft.com/office/drawing/2017/decorative" val="1"/>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Ask your questions via chat, we will get to all of them, live or after. Common questions will get addressed out loud</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noGrp="1"/>
          </p:cNvSpPr>
          <p:nvPr>
            <p:ph type="title" idx="4294967295"/>
          </p:nvPr>
        </p:nvSpPr>
        <p:spPr>
          <a:xfrm>
            <a:off x="6954929" y="898294"/>
            <a:ext cx="411480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Pct val="90000"/>
              <a:buFont typeface="Wingdings" panose="05000000000000000000" pitchFamily="2" charset="2"/>
              <a:buNone/>
              <a:tabLst/>
              <a:defRPr/>
            </a:pPr>
            <a:r>
              <a:rPr kumimoji="0" lang="en-US" sz="3600" b="0" i="0" u="none" strike="noStrike" kern="1200" cap="none" spc="0" normalizeH="0" baseline="0" noProof="0">
                <a:ln w="3175">
                  <a:noFill/>
                </a:ln>
                <a:gradFill flip="none" rotWithShape="1">
                  <a:gsLst>
                    <a:gs pos="1400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After the presentation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Open mic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sym typeface="Symbol" panose="05050102010706020507" pitchFamily="18" charset="2"/>
              </a:rPr>
              <a:t> – c</a:t>
            </a: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ome off mute and ask away!</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Raise your hand and we will</a:t>
            </a:r>
            <a:b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br>
            <a:r>
              <a:rPr kumimoji="0" lang="en-US" sz="20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call on you</a:t>
            </a:r>
          </a:p>
        </p:txBody>
      </p:sp>
    </p:spTree>
    <p:extLst>
      <p:ext uri="{BB962C8B-B14F-4D97-AF65-F5344CB8AC3E}">
        <p14:creationId xmlns:p14="http://schemas.microsoft.com/office/powerpoint/2010/main" val="168939280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643AD-8A1E-B258-7AE5-311599B00C7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1BBFFA-9F5B-6467-750E-F9BA8F422026}"/>
              </a:ext>
            </a:extLst>
          </p:cNvPr>
          <p:cNvSpPr>
            <a:spLocks noGrp="1"/>
          </p:cNvSpPr>
          <p:nvPr>
            <p:ph idx="1"/>
          </p:nvPr>
        </p:nvSpPr>
        <p:spPr>
          <a:xfrm>
            <a:off x="584200" y="1435503"/>
            <a:ext cx="11018520" cy="5318379"/>
          </a:xfrm>
        </p:spPr>
        <p:txBody>
          <a:bodyPr/>
          <a:lstStyle/>
          <a:p>
            <a:r>
              <a:rPr lang="en-US" sz="2400"/>
              <a:t>☐ 8. Do you understand and implement </a:t>
            </a:r>
            <a:r>
              <a:rPr lang="en-US" sz="2400" b="1"/>
              <a:t>mix-minus audio </a:t>
            </a:r>
            <a:r>
              <a:rPr lang="en-US" sz="2400"/>
              <a:t>routing?</a:t>
            </a:r>
          </a:p>
          <a:p>
            <a:r>
              <a:rPr lang="en-US" sz="2400" i="1"/>
              <a:t>Ask them to explain how they configure mix-minus setups, especially for remote participants, IFB, or live broadcast. This prevents audio feedback loops and ensures clean communication.</a:t>
            </a:r>
            <a:endParaRPr lang="en-US" sz="2400"/>
          </a:p>
          <a:p>
            <a:r>
              <a:rPr lang="en-US" sz="2400"/>
              <a:t> </a:t>
            </a:r>
          </a:p>
          <a:p>
            <a:r>
              <a:rPr lang="en-US" sz="2400"/>
              <a:t>☐ 9. What </a:t>
            </a:r>
            <a:r>
              <a:rPr lang="en-US" sz="2400" b="1"/>
              <a:t>creative technologies </a:t>
            </a:r>
            <a:r>
              <a:rPr lang="en-US" sz="2400"/>
              <a:t>do you offer—LED walls, projection mapping, AR/VR?</a:t>
            </a:r>
          </a:p>
          <a:p>
            <a:r>
              <a:rPr lang="en-US" sz="2400" i="1"/>
              <a:t>If you want to elevate the experience, ask about cutting-edge tech and how it fits your budget.</a:t>
            </a:r>
            <a:endParaRPr lang="en-US" sz="2400"/>
          </a:p>
          <a:p>
            <a:endParaRPr lang="en-US" sz="2400"/>
          </a:p>
          <a:p>
            <a:r>
              <a:rPr lang="en-US" sz="2400"/>
              <a:t>☐ 10. How do you </a:t>
            </a:r>
            <a:r>
              <a:rPr lang="en-US" sz="2400" b="1"/>
              <a:t>coordinate</a:t>
            </a:r>
            <a:r>
              <a:rPr lang="en-US" sz="2400"/>
              <a:t> with other vendors (staging, decor, catering)?</a:t>
            </a:r>
          </a:p>
          <a:p>
            <a:r>
              <a:rPr lang="en-US" sz="2400" i="1"/>
              <a:t>AV teams must collaborate seamlessly with other event partners. Ask about their process for vendor syncs and shared timelines.</a:t>
            </a:r>
            <a:endParaRPr lang="en-US" sz="2400"/>
          </a:p>
        </p:txBody>
      </p:sp>
      <p:sp>
        <p:nvSpPr>
          <p:cNvPr id="4" name="Title 3">
            <a:extLst>
              <a:ext uri="{FF2B5EF4-FFF2-40B4-BE49-F238E27FC236}">
                <a16:creationId xmlns:a16="http://schemas.microsoft.com/office/drawing/2014/main" id="{617CD657-0E99-401A-4554-4A4ED05DFAC2}"/>
              </a:ext>
            </a:extLst>
          </p:cNvPr>
          <p:cNvSpPr>
            <a:spLocks noGrp="1"/>
          </p:cNvSpPr>
          <p:nvPr>
            <p:ph type="title"/>
          </p:nvPr>
        </p:nvSpPr>
        <p:spPr/>
        <p:txBody>
          <a:bodyPr/>
          <a:lstStyle/>
          <a:p>
            <a:r>
              <a:rPr lang="en-US" b="1"/>
              <a:t>A/V Team Evaluation Checklist for Hybrid Events</a:t>
            </a:r>
            <a:endParaRPr lang="en-US"/>
          </a:p>
        </p:txBody>
      </p:sp>
    </p:spTree>
    <p:extLst>
      <p:ext uri="{BB962C8B-B14F-4D97-AF65-F5344CB8AC3E}">
        <p14:creationId xmlns:p14="http://schemas.microsoft.com/office/powerpoint/2010/main" val="42315409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C73AB1B-6BF1-79A3-FBD0-B8A17A28B1E9}"/>
              </a:ext>
            </a:extLst>
          </p:cNvPr>
          <p:cNvSpPr>
            <a:spLocks noGrp="1"/>
          </p:cNvSpPr>
          <p:nvPr>
            <p:ph type="title"/>
          </p:nvPr>
        </p:nvSpPr>
        <p:spPr>
          <a:xfrm>
            <a:off x="571500" y="2792795"/>
            <a:ext cx="7434580" cy="3046988"/>
          </a:xfrm>
        </p:spPr>
        <p:txBody>
          <a:bodyPr/>
          <a:lstStyle/>
          <a:p>
            <a:r>
              <a:rPr lang="en-US" sz="4800"/>
              <a:t>Teams Events</a:t>
            </a:r>
            <a:br>
              <a:rPr lang="en-US" sz="2000"/>
            </a:br>
            <a:r>
              <a:rPr lang="en-US" sz="3600"/>
              <a:t>Bridging online and in-person attendees: hybrid events with Microsoft Teams and Teams Rooms</a:t>
            </a:r>
            <a:endParaRPr lang="en-US" sz="2000" spc="0"/>
          </a:p>
        </p:txBody>
      </p:sp>
    </p:spTree>
    <p:extLst>
      <p:ext uri="{BB962C8B-B14F-4D97-AF65-F5344CB8AC3E}">
        <p14:creationId xmlns:p14="http://schemas.microsoft.com/office/powerpoint/2010/main" val="27865330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6109112" y="1422904"/>
            <a:ext cx="5511388" cy="3785652"/>
          </a:xfrm>
        </p:spPr>
        <p:txBody>
          <a:bodyPr vert="horz" wrap="square" lIns="0" tIns="0" rIns="0" bIns="0" rtlCol="0" anchor="t">
            <a:spAutoFit/>
          </a:bodyPr>
          <a:lstStyle/>
          <a:p>
            <a:pPr marL="514350" indent="-514350">
              <a:spcBef>
                <a:spcPts val="600"/>
              </a:spcBef>
              <a:spcAft>
                <a:spcPts val="600"/>
              </a:spcAft>
              <a:buAutoNum type="arabicPlain"/>
            </a:pPr>
            <a:r>
              <a:rPr lang="en-US">
                <a:cs typeface="Segoe Sans Display"/>
              </a:rPr>
              <a:t>General Hybrid Considerations</a:t>
            </a:r>
          </a:p>
          <a:p>
            <a:pPr marL="514350" indent="-514350">
              <a:spcBef>
                <a:spcPts val="600"/>
              </a:spcBef>
              <a:spcAft>
                <a:spcPts val="600"/>
              </a:spcAft>
              <a:buAutoNum type="arabicPlain"/>
            </a:pPr>
            <a:r>
              <a:rPr lang="en-US">
                <a:cs typeface="Segoe Sans Display"/>
              </a:rPr>
              <a:t>MTR / Hybrid Feature Discussions</a:t>
            </a:r>
          </a:p>
          <a:p>
            <a:pPr marL="514350" indent="-514350">
              <a:spcBef>
                <a:spcPts val="600"/>
              </a:spcBef>
              <a:spcAft>
                <a:spcPts val="600"/>
              </a:spcAft>
              <a:buAutoNum type="arabicPlain"/>
            </a:pPr>
            <a:r>
              <a:rPr lang="en-US">
                <a:cs typeface="Segoe Sans Display"/>
              </a:rPr>
              <a:t>Hybrid Schematics </a:t>
            </a:r>
          </a:p>
          <a:p>
            <a:pPr marL="514350" indent="-514350">
              <a:spcBef>
                <a:spcPts val="600"/>
              </a:spcBef>
              <a:spcAft>
                <a:spcPts val="600"/>
              </a:spcAft>
              <a:buAutoNum type="arabicPlain"/>
            </a:pPr>
            <a:r>
              <a:rPr lang="en-US">
                <a:cs typeface="Segoe Sans Display"/>
              </a:rPr>
              <a:t>Microsoft Hybrid Support</a:t>
            </a:r>
            <a:endParaRPr lang="en-US"/>
          </a:p>
          <a:p>
            <a:pPr marL="514350" indent="-514350">
              <a:spcBef>
                <a:spcPts val="600"/>
              </a:spcBef>
              <a:spcAft>
                <a:spcPts val="600"/>
              </a:spcAft>
              <a:buAutoNum type="arabicPlain"/>
            </a:pPr>
            <a:r>
              <a:rPr lang="en-US">
                <a:cs typeface="Segoe Sans Display"/>
              </a:rPr>
              <a:t>A/V Vendor Checklist</a:t>
            </a:r>
          </a:p>
          <a:p>
            <a:pPr marL="514350" indent="-514350">
              <a:spcBef>
                <a:spcPts val="600"/>
              </a:spcBef>
              <a:spcAft>
                <a:spcPts val="600"/>
              </a:spcAft>
              <a:buAutoNum type="arabicPlain"/>
            </a:pPr>
            <a:r>
              <a:rPr lang="en-US">
                <a:cs typeface="Segoe Sans Display"/>
              </a:rPr>
              <a:t>Next Steps &amp; Call to Action</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577739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72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035D-B68E-E9A9-F583-5A0091668B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A918C2-3F2B-0EEE-9C51-CB1359646711}"/>
              </a:ext>
            </a:extLst>
          </p:cNvPr>
          <p:cNvSpPr>
            <a:spLocks noGrp="1"/>
          </p:cNvSpPr>
          <p:nvPr>
            <p:ph type="title"/>
          </p:nvPr>
        </p:nvSpPr>
        <p:spPr>
          <a:xfrm>
            <a:off x="513437" y="1441515"/>
            <a:ext cx="2456180" cy="1754326"/>
          </a:xfrm>
          <a:prstGeom prst="rect">
            <a:avLst/>
          </a:prstGeom>
        </p:spPr>
        <p:txBody>
          <a:bodyPr/>
          <a:lstStyle/>
          <a:p>
            <a:r>
              <a:rPr lang="en-US"/>
              <a:t>What are Hybrid Events?</a:t>
            </a:r>
          </a:p>
        </p:txBody>
      </p:sp>
      <p:pic>
        <p:nvPicPr>
          <p:cNvPr id="2" name="Picture 1">
            <a:extLst>
              <a:ext uri="{FF2B5EF4-FFF2-40B4-BE49-F238E27FC236}">
                <a16:creationId xmlns:a16="http://schemas.microsoft.com/office/drawing/2014/main" id="{07B18C95-A1AB-86E2-FB3A-5A91B1496EF3}"/>
              </a:ext>
            </a:extLst>
          </p:cNvPr>
          <p:cNvPicPr>
            <a:picLocks noChangeAspect="1"/>
          </p:cNvPicPr>
          <p:nvPr/>
        </p:nvPicPr>
        <p:blipFill>
          <a:blip r:embed="rId2"/>
          <a:stretch>
            <a:fillRect/>
          </a:stretch>
        </p:blipFill>
        <p:spPr>
          <a:xfrm>
            <a:off x="3233153" y="614916"/>
            <a:ext cx="8445410" cy="5628168"/>
          </a:xfrm>
          <a:prstGeom prst="rect">
            <a:avLst/>
          </a:prstGeom>
        </p:spPr>
      </p:pic>
    </p:spTree>
    <p:extLst>
      <p:ext uri="{BB962C8B-B14F-4D97-AF65-F5344CB8AC3E}">
        <p14:creationId xmlns:p14="http://schemas.microsoft.com/office/powerpoint/2010/main" val="16022438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CA1-627E-445E-99A0-FF3A5163C4E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C0C8D44-8FC9-4F46-8405-CB1152191831}"/>
              </a:ext>
            </a:extLst>
          </p:cNvPr>
          <p:cNvSpPr>
            <a:spLocks noGrp="1"/>
          </p:cNvSpPr>
          <p:nvPr>
            <p:ph type="subTitle" idx="1"/>
          </p:nvPr>
        </p:nvSpPr>
        <p:spPr/>
        <p:txBody>
          <a:bodyPr/>
          <a:lstStyle/>
          <a:p>
            <a:endParaRPr lang="en-US"/>
          </a:p>
        </p:txBody>
      </p:sp>
      <p:pic>
        <p:nvPicPr>
          <p:cNvPr id="5" name="Picture 4" descr="Shape">
            <a:extLst>
              <a:ext uri="{FF2B5EF4-FFF2-40B4-BE49-F238E27FC236}">
                <a16:creationId xmlns:a16="http://schemas.microsoft.com/office/drawing/2014/main" id="{3E5577C8-656D-4DCA-976D-9AC1CA02C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2"/>
            <a:ext cx="12192000" cy="6869257"/>
          </a:xfrm>
          <a:prstGeom prst="rect">
            <a:avLst/>
          </a:prstGeom>
        </p:spPr>
      </p:pic>
      <p:sp>
        <p:nvSpPr>
          <p:cNvPr id="7" name="Title 3">
            <a:extLst>
              <a:ext uri="{FF2B5EF4-FFF2-40B4-BE49-F238E27FC236}">
                <a16:creationId xmlns:a16="http://schemas.microsoft.com/office/drawing/2014/main" id="{207FECDE-BE7D-41DC-92B0-AD636E4F9E75}"/>
              </a:ext>
            </a:extLst>
          </p:cNvPr>
          <p:cNvSpPr txBox="1">
            <a:spLocks/>
          </p:cNvSpPr>
          <p:nvPr/>
        </p:nvSpPr>
        <p:spPr>
          <a:xfrm>
            <a:off x="2188278" y="403964"/>
            <a:ext cx="9144000" cy="369332"/>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50E6FF"/>
                </a:solidFill>
                <a:effectLst/>
                <a:uLnTx/>
                <a:uFillTx/>
                <a:latin typeface="Segoe UI Semibold"/>
                <a:ea typeface="+mn-ea"/>
                <a:cs typeface="Segoe UI" pitchFamily="34" charset="0"/>
              </a:rPr>
              <a:t>Microsoft Teams Hybrid Event Considerations</a:t>
            </a:r>
            <a:endParaRPr kumimoji="0" lang="en-US" sz="2400" b="0" i="0" u="none" strike="noStrike" kern="1200" cap="none" spc="-50" normalizeH="0" baseline="0" noProof="0">
              <a:ln w="3175">
                <a:noFill/>
              </a:ln>
              <a:solidFill>
                <a:srgbClr val="50E6FF"/>
              </a:solidFill>
              <a:effectLst/>
              <a:uLnTx/>
              <a:uFillTx/>
              <a:latin typeface="Segoe UI Semibold" panose="020B0702040204020203" pitchFamily="34" charset="0"/>
              <a:ea typeface="+mn-ea"/>
              <a:cs typeface="Segoe UI Semibold" panose="020B0702040204020203" pitchFamily="34" charset="0"/>
            </a:endParaRPr>
          </a:p>
        </p:txBody>
      </p:sp>
      <p:sp>
        <p:nvSpPr>
          <p:cNvPr id="8" name="Text Placeholder 4">
            <a:extLst>
              <a:ext uri="{FF2B5EF4-FFF2-40B4-BE49-F238E27FC236}">
                <a16:creationId xmlns:a16="http://schemas.microsoft.com/office/drawing/2014/main" id="{3489E9D3-426B-4C53-A8A5-BF5AA636C7B9}"/>
              </a:ext>
            </a:extLst>
          </p:cNvPr>
          <p:cNvSpPr txBox="1">
            <a:spLocks/>
          </p:cNvSpPr>
          <p:nvPr/>
        </p:nvSpPr>
        <p:spPr>
          <a:xfrm>
            <a:off x="393653" y="927518"/>
            <a:ext cx="11203412" cy="1815882"/>
          </a:xfrm>
          <a:prstGeom prst="rect">
            <a:avLst/>
          </a:prstGeom>
          <a:noFill/>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a:solidFill>
                  <a:srgbClr val="FFFFFF"/>
                </a:solidFill>
                <a:latin typeface="Segoe UI Light"/>
                <a:cs typeface="Segoe UI Light"/>
              </a:rPr>
              <a:t>Producing</a:t>
            </a:r>
            <a:r>
              <a:rPr kumimoji="0" lang="en-US" sz="1600" b="0" i="0" u="none" strike="noStrike" kern="1200" cap="none" spc="0" normalizeH="0" baseline="0" noProof="0">
                <a:ln>
                  <a:noFill/>
                </a:ln>
                <a:solidFill>
                  <a:srgbClr val="FFFFFF"/>
                </a:solidFill>
                <a:effectLst/>
                <a:uLnTx/>
                <a:uFillTx/>
                <a:latin typeface="Segoe UI Light"/>
                <a:cs typeface="Segoe UI Light"/>
              </a:rPr>
              <a:t> a </a:t>
            </a:r>
            <a:r>
              <a:rPr kumimoji="0" lang="en-US" sz="1600" b="1" i="0" u="none" strike="noStrike" kern="1200" cap="none" spc="0" normalizeH="0" baseline="0" noProof="0">
                <a:ln>
                  <a:noFill/>
                </a:ln>
                <a:solidFill>
                  <a:srgbClr val="FFFFFF"/>
                </a:solidFill>
                <a:effectLst/>
                <a:uLnTx/>
                <a:uFillTx/>
                <a:latin typeface="Segoe UI Light"/>
                <a:cs typeface="Segoe UI Light"/>
              </a:rPr>
              <a:t>Hybrid event </a:t>
            </a:r>
            <a:r>
              <a:rPr kumimoji="0" lang="en-US" sz="1600" b="0" i="0" u="none" strike="noStrike" kern="1200" cap="none" spc="0" normalizeH="0" baseline="0" noProof="0">
                <a:ln>
                  <a:noFill/>
                </a:ln>
                <a:solidFill>
                  <a:srgbClr val="FFFFFF"/>
                </a:solidFill>
                <a:effectLst/>
                <a:uLnTx/>
                <a:uFillTx/>
                <a:latin typeface="Segoe UI Light"/>
                <a:cs typeface="Segoe UI Light"/>
              </a:rPr>
              <a:t>with virtual participation will require an </a:t>
            </a:r>
            <a:r>
              <a:rPr kumimoji="0" lang="en-US" sz="1600" b="1" i="0" u="none" strike="noStrike" kern="1200" cap="none" spc="0" normalizeH="0" baseline="0" noProof="0">
                <a:ln>
                  <a:noFill/>
                </a:ln>
                <a:solidFill>
                  <a:srgbClr val="FFFFFF"/>
                </a:solidFill>
                <a:effectLst/>
                <a:uLnTx/>
                <a:uFillTx/>
                <a:latin typeface="Segoe UI Light"/>
                <a:cs typeface="Segoe UI Light"/>
              </a:rPr>
              <a:t>AV Team</a:t>
            </a:r>
            <a:r>
              <a:rPr kumimoji="0" lang="en-US" sz="1600" b="0" i="0" u="none" strike="noStrike" kern="1200" cap="none" spc="0" normalizeH="0" baseline="0" noProof="0">
                <a:ln>
                  <a:noFill/>
                </a:ln>
                <a:solidFill>
                  <a:srgbClr val="FFFFFF"/>
                </a:solidFill>
                <a:effectLst/>
                <a:uLnTx/>
                <a:uFillTx/>
                <a:latin typeface="Segoe UI Light"/>
                <a:cs typeface="Segoe UI Light"/>
              </a:rPr>
              <a:t>. Many equipment manufacturers have created simple and relatively inexpensive production tools that </a:t>
            </a:r>
            <a:r>
              <a:rPr kumimoji="0" lang="en-US" sz="1600" b="1" i="0" u="none" strike="noStrike" kern="1200" cap="none" spc="0" normalizeH="0" baseline="0" noProof="0">
                <a:ln>
                  <a:noFill/>
                </a:ln>
                <a:solidFill>
                  <a:srgbClr val="FFFFFF"/>
                </a:solidFill>
                <a:effectLst/>
                <a:uLnTx/>
                <a:uFillTx/>
                <a:latin typeface="Segoe UI Light"/>
                <a:cs typeface="Segoe UI Light"/>
              </a:rPr>
              <a:t>work easily with Microsoft Teams</a:t>
            </a:r>
            <a:r>
              <a:rPr kumimoji="0" lang="en-US" sz="1600" b="0" i="0" u="none" strike="noStrike" kern="1200" cap="none" spc="0" normalizeH="0" baseline="0" noProof="0">
                <a:ln>
                  <a:noFill/>
                </a:ln>
                <a:solidFill>
                  <a:srgbClr val="FFFFFF"/>
                </a:solidFill>
                <a:effectLst/>
                <a:uLnTx/>
                <a:uFillTx/>
                <a:latin typeface="Segoe UI Light"/>
                <a:cs typeface="Segoe UI Light"/>
              </a:rPr>
              <a:t>.</a:t>
            </a:r>
            <a:endParaRPr lang="en-US"/>
          </a:p>
          <a:p>
            <a:pPr>
              <a:defRPr/>
            </a:pPr>
            <a:endParaRPr lang="en-US" sz="1600">
              <a:solidFill>
                <a:srgbClr val="FFFFFF"/>
              </a:solidFill>
              <a:latin typeface="Segoe UI Light"/>
              <a:cs typeface="Segoe UI Light"/>
            </a:endParaRPr>
          </a:p>
          <a:p>
            <a:pPr marL="0" marR="0" lvl="0" indent="0" algn="l" defTabSz="932742">
              <a:lnSpc>
                <a:spcPct val="100000"/>
              </a:lnSpc>
              <a:spcBef>
                <a:spcPts val="0"/>
              </a:spcBef>
              <a:spcAft>
                <a:spcPts val="0"/>
              </a:spcAft>
              <a:buClrTx/>
              <a:buFont typeface="Wingdings" panose="05000000000000000000" pitchFamily="2" charset="2"/>
              <a:buNone/>
              <a:tabLst/>
              <a:defRPr/>
            </a:pPr>
            <a:r>
              <a:rPr lang="en-US" sz="1600">
                <a:solidFill>
                  <a:srgbClr val="FFFFFF"/>
                </a:solidFill>
                <a:latin typeface="Segoe UI Light"/>
                <a:cs typeface="Segoe UI Light"/>
              </a:rPr>
              <a:t>Depending</a:t>
            </a:r>
            <a:r>
              <a:rPr kumimoji="0" lang="en-US" sz="1600" b="0" i="0" u="none" strike="noStrike" kern="1200" cap="none" spc="0" normalizeH="0" baseline="0" noProof="0">
                <a:ln>
                  <a:noFill/>
                </a:ln>
                <a:solidFill>
                  <a:srgbClr val="FFFFFF"/>
                </a:solidFill>
                <a:effectLst/>
                <a:uLnTx/>
                <a:uFillTx/>
                <a:latin typeface="Segoe UI Light"/>
                <a:cs typeface="Segoe UI Light"/>
              </a:rPr>
              <a:t> on your workstream</a:t>
            </a:r>
            <a:r>
              <a:rPr lang="en-US" sz="1600">
                <a:solidFill>
                  <a:srgbClr val="FFFFFF"/>
                </a:solidFill>
                <a:latin typeface="Segoe UI Light"/>
                <a:cs typeface="Segoe UI Light"/>
              </a:rPr>
              <a:t>,</a:t>
            </a:r>
            <a:r>
              <a:rPr kumimoji="0" lang="en-US" sz="1600" b="0" i="0" u="none" strike="noStrike" kern="1200" cap="none" spc="0" normalizeH="0" baseline="0" noProof="0">
                <a:ln>
                  <a:noFill/>
                </a:ln>
                <a:solidFill>
                  <a:srgbClr val="FFFFFF"/>
                </a:solidFill>
                <a:effectLst/>
                <a:uLnTx/>
                <a:uFillTx/>
                <a:latin typeface="Segoe UI Light"/>
                <a:cs typeface="Segoe UI Light"/>
              </a:rPr>
              <a:t> you can connect to your Teams Event through an MTR or a Teams computer.  The following documentation and schematics are meant to help customers lay out a variety of </a:t>
            </a:r>
            <a:r>
              <a:rPr kumimoji="0" lang="en-US" sz="1600" b="1" i="0" u="none" strike="noStrike" kern="1200" cap="none" spc="0" normalizeH="0" baseline="0" noProof="0">
                <a:ln>
                  <a:noFill/>
                </a:ln>
                <a:solidFill>
                  <a:srgbClr val="FFFFFF"/>
                </a:solidFill>
                <a:effectLst/>
                <a:uLnTx/>
                <a:uFillTx/>
                <a:latin typeface="Segoe UI Light"/>
                <a:cs typeface="Segoe UI Light"/>
              </a:rPr>
              <a:t>attainable scenarios for any event or production team</a:t>
            </a:r>
            <a:r>
              <a:rPr kumimoji="0" lang="en-US" sz="1600" b="0" i="0" u="none" strike="noStrike" kern="1200" cap="none" spc="0" normalizeH="0" baseline="0" noProof="0">
                <a:ln>
                  <a:noFill/>
                </a:ln>
                <a:solidFill>
                  <a:srgbClr val="FFFFFF"/>
                </a:solidFill>
                <a:effectLst/>
                <a:uLnTx/>
                <a:uFillTx/>
                <a:latin typeface="Segoe UI Light"/>
                <a:cs typeface="Segoe UI Light"/>
              </a:rPr>
              <a:t>.  </a:t>
            </a:r>
            <a:endParaRPr lang="en-US"/>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2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grpSp>
        <p:nvGrpSpPr>
          <p:cNvPr id="4" name="Group 3">
            <a:extLst>
              <a:ext uri="{FF2B5EF4-FFF2-40B4-BE49-F238E27FC236}">
                <a16:creationId xmlns:a16="http://schemas.microsoft.com/office/drawing/2014/main" id="{22EA5578-BC47-4D6C-B0D7-96CAC2742617}"/>
              </a:ext>
            </a:extLst>
          </p:cNvPr>
          <p:cNvGrpSpPr/>
          <p:nvPr/>
        </p:nvGrpSpPr>
        <p:grpSpPr>
          <a:xfrm>
            <a:off x="751647" y="2378698"/>
            <a:ext cx="7883878" cy="4074583"/>
            <a:chOff x="231257" y="2378698"/>
            <a:chExt cx="7883878" cy="4074583"/>
          </a:xfrm>
        </p:grpSpPr>
        <p:sp>
          <p:nvSpPr>
            <p:cNvPr id="14" name="Online Conferences">
              <a:extLst>
                <a:ext uri="{FF2B5EF4-FFF2-40B4-BE49-F238E27FC236}">
                  <a16:creationId xmlns:a16="http://schemas.microsoft.com/office/drawing/2014/main" id="{97D88A03-BFF1-4344-A707-16A70FD8AD51}"/>
                </a:ext>
              </a:extLst>
            </p:cNvPr>
            <p:cNvSpPr txBox="1">
              <a:spLocks/>
            </p:cNvSpPr>
            <p:nvPr/>
          </p:nvSpPr>
          <p:spPr>
            <a:xfrm>
              <a:off x="231257" y="3158118"/>
              <a:ext cx="2038321" cy="2363468"/>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Hybrid Plan </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Decide </a:t>
              </a:r>
              <a:r>
                <a:rPr kumimoji="0" lang="en-US" sz="1150" b="0" i="0" u="none" strike="noStrike" kern="1200" cap="none" spc="0" normalizeH="0" baseline="0" noProof="0">
                  <a:ln>
                    <a:noFill/>
                  </a:ln>
                  <a:solidFill>
                    <a:prstClr val="white"/>
                  </a:solidFill>
                  <a:effectLst/>
                  <a:uLnTx/>
                  <a:uFillTx/>
                  <a:latin typeface="Segoe UI Light"/>
                  <a:cs typeface="Segoe UI Light"/>
                </a:rPr>
                <a:t>how / when / if virtual attendees will interact with each other or physical attendees.</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76"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Create a detailed hybrid schematic.</a:t>
              </a:r>
              <a:endParaRPr lang="en-US" sz="1176" b="1" i="0" u="none" strike="noStrike" kern="120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Create</a:t>
              </a:r>
              <a:r>
                <a:rPr kumimoji="0" lang="en-US" sz="1150" b="0" i="0" u="none" strike="noStrike" kern="1200" cap="none" spc="0" normalizeH="0" baseline="0" noProof="0">
                  <a:ln>
                    <a:noFill/>
                  </a:ln>
                  <a:solidFill>
                    <a:prstClr val="white"/>
                  </a:solidFill>
                  <a:effectLst/>
                  <a:uLnTx/>
                  <a:uFillTx/>
                  <a:latin typeface="Segoe UI Light"/>
                  <a:cs typeface="Segoe UI Light"/>
                </a:rPr>
                <a:t> a detailed Event Outline with AV notes for each phase. </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277" marR="0" lvl="1" indent="-179277"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endParaRPr kumimoji="0" lang="en-US" sz="1176"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 name="Leadership Broadcasts">
              <a:extLst>
                <a:ext uri="{FF2B5EF4-FFF2-40B4-BE49-F238E27FC236}">
                  <a16:creationId xmlns:a16="http://schemas.microsoft.com/office/drawing/2014/main" id="{279B6B66-009E-412E-8807-47B439884EBA}"/>
                </a:ext>
              </a:extLst>
            </p:cNvPr>
            <p:cNvSpPr txBox="1">
              <a:spLocks/>
            </p:cNvSpPr>
            <p:nvPr/>
          </p:nvSpPr>
          <p:spPr>
            <a:xfrm>
              <a:off x="6033210" y="4535814"/>
              <a:ext cx="2081925" cy="1820627"/>
            </a:xfrm>
            <a:prstGeom prst="rect">
              <a:avLst/>
            </a:prstGeom>
          </p:spPr>
          <p:txBody>
            <a:bodyPr vert="horz" wrap="square" lIns="0" tIns="0" rIns="0" bIns="0" rtlCol="0" anchor="t">
              <a:spAutoFit/>
            </a:bodyPr>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0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Technical Schematics</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Utilize the following </a:t>
              </a:r>
              <a:r>
                <a:rPr kumimoji="0" lang="en-US" sz="1150" b="1" i="0" u="none" strike="noStrike" kern="1200" cap="none" spc="0" normalizeH="0" baseline="0" noProof="0">
                  <a:ln>
                    <a:noFill/>
                  </a:ln>
                  <a:solidFill>
                    <a:prstClr val="white"/>
                  </a:solidFill>
                  <a:effectLst/>
                  <a:uLnTx/>
                  <a:uFillTx/>
                  <a:latin typeface="Segoe UI Light"/>
                  <a:cs typeface="Segoe UI Light"/>
                </a:rPr>
                <a:t>schematic diagrams</a:t>
              </a:r>
              <a:r>
                <a:rPr kumimoji="0" lang="en-US" sz="1150" b="0" i="0" u="none" strike="noStrike" kern="1200" cap="none" spc="0" normalizeH="0" baseline="0" noProof="0">
                  <a:ln>
                    <a:noFill/>
                  </a:ln>
                  <a:solidFill>
                    <a:prstClr val="white"/>
                  </a:solidFill>
                  <a:effectLst/>
                  <a:uLnTx/>
                  <a:uFillTx/>
                  <a:latin typeface="Segoe UI Light"/>
                  <a:cs typeface="Segoe UI Light"/>
                </a:rPr>
                <a:t> or create your own.</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Detail where and what </a:t>
              </a:r>
              <a:r>
                <a:rPr kumimoji="0" lang="en-US" sz="1150" b="1" i="0" u="none" strike="noStrike" kern="1200" cap="none" spc="0" normalizeH="0" baseline="0" noProof="0">
                  <a:ln>
                    <a:noFill/>
                  </a:ln>
                  <a:solidFill>
                    <a:prstClr val="white"/>
                  </a:solidFill>
                  <a:effectLst/>
                  <a:uLnTx/>
                  <a:uFillTx/>
                  <a:latin typeface="Segoe UI Light"/>
                  <a:cs typeface="Segoe UI Light"/>
                </a:rPr>
                <a:t>physical displays</a:t>
              </a:r>
              <a:r>
                <a:rPr kumimoji="0" lang="en-US" sz="1150" b="0" i="0" u="none" strike="noStrike" kern="1200" cap="none" spc="0" normalizeH="0" baseline="0" noProof="0">
                  <a:ln>
                    <a:noFill/>
                  </a:ln>
                  <a:solidFill>
                    <a:prstClr val="white"/>
                  </a:solidFill>
                  <a:effectLst/>
                  <a:uLnTx/>
                  <a:uFillTx/>
                  <a:latin typeface="Segoe UI Light"/>
                  <a:cs typeface="Segoe UI Light"/>
                </a:rPr>
                <a:t> are needed.</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Event </a:t>
              </a:r>
              <a:r>
                <a:rPr kumimoji="0" lang="en-US" sz="1150" b="1" i="0" u="none" strike="noStrike" kern="1200" cap="none" spc="0" normalizeH="0" baseline="0" noProof="0">
                  <a:ln>
                    <a:noFill/>
                  </a:ln>
                  <a:solidFill>
                    <a:prstClr val="white"/>
                  </a:solidFill>
                  <a:effectLst/>
                  <a:uLnTx/>
                  <a:uFillTx/>
                  <a:latin typeface="Segoe UI Light"/>
                  <a:cs typeface="Segoe UI Light"/>
                </a:rPr>
                <a:t>Camera details</a:t>
              </a:r>
              <a:endParaRPr lang="en-US" sz="1150" b="1"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Audio plan</a:t>
              </a:r>
              <a:r>
                <a:rPr kumimoji="0" lang="en-US" sz="1150" b="0" i="0" u="none" strike="noStrike" kern="1200" cap="none" spc="0" normalizeH="0" baseline="0" noProof="0">
                  <a:ln>
                    <a:noFill/>
                  </a:ln>
                  <a:solidFill>
                    <a:prstClr val="white"/>
                  </a:solidFill>
                  <a:effectLst/>
                  <a:uLnTx/>
                  <a:uFillTx/>
                  <a:latin typeface="Segoe UI Light"/>
                  <a:cs typeface="Segoe UI Light"/>
                </a:rPr>
                <a:t> for physical and virtual environments.</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sp>
          <p:nvSpPr>
            <p:cNvPr id="16" name="Public Broadcasts">
              <a:extLst>
                <a:ext uri="{FF2B5EF4-FFF2-40B4-BE49-F238E27FC236}">
                  <a16:creationId xmlns:a16="http://schemas.microsoft.com/office/drawing/2014/main" id="{02FC1B26-E66D-4ECC-BFE1-42A4E83C08AB}"/>
                </a:ext>
              </a:extLst>
            </p:cNvPr>
            <p:cNvSpPr txBox="1">
              <a:spLocks/>
            </p:cNvSpPr>
            <p:nvPr/>
          </p:nvSpPr>
          <p:spPr>
            <a:xfrm>
              <a:off x="3697443" y="4528652"/>
              <a:ext cx="2032574" cy="1924629"/>
            </a:xfrm>
            <a:prstGeom prst="rect">
              <a:avLst/>
            </a:prstGeom>
          </p:spPr>
          <p:txBody>
            <a:bodyPr vert="horz" wrap="square" lIns="0" tIns="0" rIns="0" bIns="0" rtlCol="0" anchor="t">
              <a:spAutoFit/>
            </a:bodyPr>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0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mn-lt"/>
                  <a:ea typeface="+mn-ea"/>
                  <a:cs typeface="+mn-cs"/>
                </a:defRPr>
              </a:lvl3pPr>
              <a:lvl4pPr marL="672161"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4pPr>
              <a:lvl5pPr marL="896214"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AV Team</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Producers and AV team discuss all </a:t>
              </a:r>
              <a:r>
                <a:rPr kumimoji="0" lang="en-US" sz="1150" b="1" i="0" u="none" strike="noStrike" kern="1200" cap="none" spc="0" normalizeH="0" baseline="0" noProof="0">
                  <a:ln>
                    <a:noFill/>
                  </a:ln>
                  <a:solidFill>
                    <a:prstClr val="white"/>
                  </a:solidFill>
                  <a:effectLst/>
                  <a:uLnTx/>
                  <a:uFillTx/>
                  <a:latin typeface="Segoe UI Light"/>
                  <a:cs typeface="Segoe UI Light"/>
                </a:rPr>
                <a:t>AV pathways</a:t>
              </a:r>
              <a:r>
                <a:rPr kumimoji="0" lang="en-US" sz="1150" b="0" i="0" u="none" strike="noStrike" kern="1200" cap="none" spc="0" normalizeH="0" baseline="0" noProof="0">
                  <a:ln>
                    <a:noFill/>
                  </a:ln>
                  <a:solidFill>
                    <a:prstClr val="white"/>
                  </a:solidFill>
                  <a:effectLst/>
                  <a:uLnTx/>
                  <a:uFillTx/>
                  <a:latin typeface="Segoe UI Light"/>
                  <a:cs typeface="Segoe UI Light"/>
                </a:rPr>
                <a:t> during Event Design.</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Detail an </a:t>
              </a:r>
              <a:r>
                <a:rPr kumimoji="0" lang="en-US" sz="1150" b="1" i="0" u="none" strike="noStrike" kern="1200" cap="none" spc="0" normalizeH="0" baseline="0" noProof="0">
                  <a:ln>
                    <a:noFill/>
                  </a:ln>
                  <a:solidFill>
                    <a:prstClr val="white"/>
                  </a:solidFill>
                  <a:effectLst/>
                  <a:uLnTx/>
                  <a:uFillTx/>
                  <a:latin typeface="Segoe UI Light"/>
                  <a:cs typeface="Segoe UI Light"/>
                </a:rPr>
                <a:t>AV Staffing plan</a:t>
              </a:r>
              <a:endParaRPr lang="en-US" sz="1150" b="1"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Execute proper </a:t>
              </a:r>
              <a:r>
                <a:rPr kumimoji="0" lang="en-US" sz="1150" b="1" i="0" u="none" strike="noStrike" kern="1200" cap="none" spc="0" normalizeH="0" baseline="0" noProof="0">
                  <a:ln>
                    <a:noFill/>
                  </a:ln>
                  <a:solidFill>
                    <a:prstClr val="white"/>
                  </a:solidFill>
                  <a:effectLst/>
                  <a:uLnTx/>
                  <a:uFillTx/>
                  <a:latin typeface="Segoe UI Light"/>
                  <a:cs typeface="Segoe UI Light"/>
                </a:rPr>
                <a:t>rehearsals,</a:t>
              </a:r>
              <a:r>
                <a:rPr kumimoji="0" lang="en-US" sz="1150" b="0" i="0" u="none" strike="noStrike" kern="1200" cap="none" spc="0" normalizeH="0" baseline="0" noProof="0">
                  <a:ln>
                    <a:noFill/>
                  </a:ln>
                  <a:solidFill>
                    <a:prstClr val="white"/>
                  </a:solidFill>
                  <a:effectLst/>
                  <a:uLnTx/>
                  <a:uFillTx/>
                  <a:latin typeface="Segoe UI Light"/>
                  <a:cs typeface="Segoe UI Light"/>
                </a:rPr>
                <a:t> ideally within the actual event space and on the event bandwidth.</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sp>
          <p:nvSpPr>
            <p:cNvPr id="17" name="Public Broadcasts">
              <a:extLst>
                <a:ext uri="{FF2B5EF4-FFF2-40B4-BE49-F238E27FC236}">
                  <a16:creationId xmlns:a16="http://schemas.microsoft.com/office/drawing/2014/main" id="{B0E81CFD-BFDE-4DD6-9FF1-67E30EEE0EFB}"/>
                </a:ext>
              </a:extLst>
            </p:cNvPr>
            <p:cNvSpPr txBox="1">
              <a:spLocks/>
            </p:cNvSpPr>
            <p:nvPr/>
          </p:nvSpPr>
          <p:spPr>
            <a:xfrm>
              <a:off x="3693244" y="2378698"/>
              <a:ext cx="2196099" cy="2069797"/>
            </a:xfrm>
            <a:prstGeom prst="rect">
              <a:avLst/>
            </a:prstGeom>
          </p:spPr>
          <p:txBody>
            <a:bodyPr vert="horz" wrap="square" lIns="0" tIns="0" rIns="0" bIns="0" rtlCol="0" anchor="t">
              <a:spAutoFit/>
            </a:bodyPr>
            <a:lstStyle>
              <a:lvl1pPr marL="0" marR="0" indent="0" algn="l" defTabSz="951304" rtl="0" eaLnBrk="1" fontAlgn="auto" latinLnBrk="0" hangingPunct="1">
                <a:lnSpc>
                  <a:spcPts val="1800"/>
                </a:lnSpc>
                <a:spcBef>
                  <a:spcPts val="1224"/>
                </a:spcBef>
                <a:spcAft>
                  <a:spcPts val="0"/>
                </a:spcAft>
                <a:buClrTx/>
                <a:buSzPct val="90000"/>
                <a:buFont typeface="Wingdings" panose="05000000000000000000" pitchFamily="2" charset="2"/>
                <a:buNone/>
                <a:tabLst/>
                <a:defRPr lang="en-US" sz="1224" b="0" kern="1200" spc="0" baseline="0" dirty="0">
                  <a:solidFill>
                    <a:srgbClr val="000000"/>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224" kern="1200" spc="0" baseline="0">
                  <a:solidFill>
                    <a:srgbClr val="000000"/>
                  </a:solidFill>
                  <a:latin typeface="+mn-lt"/>
                  <a:ea typeface="+mn-ea"/>
                  <a:cs typeface="+mn-cs"/>
                </a:defRPr>
              </a:lvl2pPr>
              <a:lvl3pPr marL="457112"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669"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224"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Virtual Attendees</a:t>
              </a:r>
            </a:p>
            <a:p>
              <a:pPr marL="179070" lvl="1" indent="-179070" defTabSz="914192">
                <a:lnSpc>
                  <a:spcPct val="100000"/>
                </a:lnSpc>
                <a:spcBef>
                  <a:spcPts val="588"/>
                </a:spcBef>
                <a:buFont typeface="Arial" panose="020B0604020202020204" pitchFamily="34" charset="0"/>
                <a:buChar char="•"/>
                <a:defRPr/>
              </a:pPr>
              <a:r>
                <a:rPr kumimoji="0" lang="en-US" sz="1150" b="0" i="0" u="none" strike="noStrike" kern="1200" cap="none" spc="0" normalizeH="0" baseline="0" noProof="0">
                  <a:ln>
                    <a:noFill/>
                  </a:ln>
                  <a:solidFill>
                    <a:prstClr val="white"/>
                  </a:solidFill>
                  <a:effectLst/>
                  <a:uLnTx/>
                  <a:uFillTx/>
                  <a:latin typeface="Segoe UI Light"/>
                  <a:cs typeface="Segoe UI Light"/>
                </a:rPr>
                <a:t>Decide on </a:t>
              </a:r>
              <a:r>
                <a:rPr lang="en-US" sz="1150" b="1">
                  <a:solidFill>
                    <a:prstClr val="white"/>
                  </a:solidFill>
                  <a:latin typeface="Segoe UI Light"/>
                  <a:cs typeface="Segoe UI Light"/>
                </a:rPr>
                <a:t>Platform</a:t>
              </a:r>
              <a:r>
                <a:rPr lang="en-US" sz="1150">
                  <a:solidFill>
                    <a:prstClr val="white"/>
                  </a:solidFill>
                  <a:latin typeface="Segoe UI Light"/>
                  <a:cs typeface="Segoe UI Light"/>
                </a:rPr>
                <a:t>: </a:t>
              </a:r>
              <a:br>
                <a:rPr lang="en-US" sz="1150">
                  <a:solidFill>
                    <a:prstClr val="white"/>
                  </a:solidFill>
                  <a:latin typeface="Segoe UI Light"/>
                  <a:cs typeface="Segoe UI Light"/>
                </a:rPr>
              </a:br>
              <a:r>
                <a:rPr lang="en-US" sz="1150">
                  <a:solidFill>
                    <a:prstClr val="white"/>
                  </a:solidFill>
                  <a:latin typeface="Segoe UI Light"/>
                  <a:cs typeface="Segoe UI Light"/>
                </a:rPr>
                <a:t> -Teams</a:t>
              </a:r>
              <a:r>
                <a:rPr kumimoji="0" lang="en-US" sz="1150" b="0" i="0" u="none" strike="noStrike" kern="1200" cap="none" spc="0" normalizeH="0" baseline="0" noProof="0">
                  <a:ln>
                    <a:noFill/>
                  </a:ln>
                  <a:solidFill>
                    <a:prstClr val="white"/>
                  </a:solidFill>
                  <a:effectLst/>
                  <a:uLnTx/>
                  <a:uFillTx/>
                  <a:latin typeface="Segoe UI Light"/>
                  <a:cs typeface="Segoe UI Light"/>
                </a:rPr>
                <a:t> </a:t>
              </a:r>
              <a:r>
                <a:rPr lang="en-US" sz="1150">
                  <a:solidFill>
                    <a:prstClr val="white"/>
                  </a:solidFill>
                  <a:latin typeface="Segoe UI Light"/>
                  <a:cs typeface="Segoe UI Light"/>
                </a:rPr>
                <a:t>Meeting</a:t>
              </a:r>
              <a:br>
                <a:rPr lang="en-US" sz="1150">
                  <a:solidFill>
                    <a:prstClr val="white"/>
                  </a:solidFill>
                  <a:latin typeface="Segoe UI Light"/>
                  <a:cs typeface="Segoe UI Light"/>
                </a:rPr>
              </a:br>
              <a:r>
                <a:rPr lang="en-US" sz="1150">
                  <a:solidFill>
                    <a:prstClr val="white"/>
                  </a:solidFill>
                  <a:latin typeface="Segoe UI Light"/>
                  <a:cs typeface="Segoe UI Light"/>
                </a:rPr>
                <a:t> - Webinar, or Town Hall</a:t>
              </a:r>
              <a:endParaRPr lang="en-US" sz="1150" b="0" i="0" u="none" strike="noStrike" kern="1200" cap="none" spc="0" normalizeH="0" baseline="0" noProof="0">
                <a:ln>
                  <a:noFill/>
                </a:ln>
                <a:solidFill>
                  <a:prstClr val="white"/>
                </a:solidFill>
                <a:effectLst/>
                <a:uLnTx/>
                <a:uFillTx/>
                <a:latin typeface="Segoe UI Light" panose="020B0502040204020203" pitchFamily="34" charset="0"/>
                <a:cs typeface="Segoe UI Light" panose="020B0502040204020203" pitchFamily="34" charset="0"/>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Use </a:t>
              </a:r>
              <a:r>
                <a:rPr kumimoji="0" lang="en-US" sz="1150" b="1" i="0" u="none" strike="noStrike" kern="1200" cap="none" spc="0" normalizeH="0" baseline="0" noProof="0">
                  <a:ln>
                    <a:noFill/>
                  </a:ln>
                  <a:solidFill>
                    <a:prstClr val="white"/>
                  </a:solidFill>
                  <a:effectLst/>
                  <a:uLnTx/>
                  <a:uFillTx/>
                  <a:latin typeface="Segoe UI Light"/>
                  <a:cs typeface="Segoe UI Light"/>
                </a:rPr>
                <a:t>event URL shortener</a:t>
              </a:r>
              <a:r>
                <a:rPr kumimoji="0" lang="en-US" sz="1150" b="0" i="0" u="none" strike="noStrike" kern="1200" cap="none" spc="0" normalizeH="0" baseline="0" noProof="0">
                  <a:ln>
                    <a:noFill/>
                  </a:ln>
                  <a:solidFill>
                    <a:prstClr val="white"/>
                  </a:solidFill>
                  <a:effectLst/>
                  <a:uLnTx/>
                  <a:uFillTx/>
                  <a:latin typeface="Segoe UI Light"/>
                  <a:cs typeface="Segoe UI Light"/>
                </a:rPr>
                <a:t> to enable event configuration changes.</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32563"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Plan the </a:t>
              </a:r>
              <a:r>
                <a:rPr kumimoji="0" lang="en-US" sz="1150" b="1" i="0" u="none" strike="noStrike" kern="1200" cap="none" spc="0" normalizeH="0" baseline="0" noProof="0">
                  <a:ln>
                    <a:noFill/>
                  </a:ln>
                  <a:solidFill>
                    <a:prstClr val="white"/>
                  </a:solidFill>
                  <a:effectLst/>
                  <a:uLnTx/>
                  <a:uFillTx/>
                  <a:latin typeface="Segoe UI Light"/>
                  <a:cs typeface="Segoe UI Light"/>
                </a:rPr>
                <a:t>visual configuration</a:t>
              </a:r>
              <a:r>
                <a:rPr kumimoji="0" lang="en-US" sz="1150" b="0" i="0" u="none" strike="noStrike" kern="1200" cap="none" spc="0" normalizeH="0" baseline="0" noProof="0">
                  <a:ln>
                    <a:noFill/>
                  </a:ln>
                  <a:solidFill>
                    <a:prstClr val="white"/>
                  </a:solidFill>
                  <a:effectLst/>
                  <a:uLnTx/>
                  <a:uFillTx/>
                  <a:latin typeface="Segoe UI Light"/>
                  <a:cs typeface="Segoe UI Light"/>
                </a:rPr>
                <a:t> of speakers/slides/videos/cameras to be displayed.</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grpSp>
      <p:sp>
        <p:nvSpPr>
          <p:cNvPr id="18" name="Public Broadcasts">
            <a:extLst>
              <a:ext uri="{FF2B5EF4-FFF2-40B4-BE49-F238E27FC236}">
                <a16:creationId xmlns:a16="http://schemas.microsoft.com/office/drawing/2014/main" id="{B2A8B593-5EE1-4D6E-8AA4-CCB358877B59}"/>
              </a:ext>
            </a:extLst>
          </p:cNvPr>
          <p:cNvSpPr txBox="1">
            <a:spLocks/>
          </p:cNvSpPr>
          <p:nvPr/>
        </p:nvSpPr>
        <p:spPr>
          <a:xfrm>
            <a:off x="6533280" y="2392309"/>
            <a:ext cx="2291365" cy="1624533"/>
          </a:xfrm>
          <a:prstGeom prst="rect">
            <a:avLst/>
          </a:prstGeom>
        </p:spPr>
        <p:txBody>
          <a:bodyPr vert="horz" wrap="square" lIns="0" tIns="0" rIns="0" bIns="0" rtlCol="0" anchor="t">
            <a:spAutoFit/>
          </a:bodyPr>
          <a:lstStyle>
            <a:lvl1pPr marL="0" marR="0" indent="0" algn="l" defTabSz="951304" rtl="0" eaLnBrk="1" fontAlgn="auto" latinLnBrk="0" hangingPunct="1">
              <a:lnSpc>
                <a:spcPts val="1800"/>
              </a:lnSpc>
              <a:spcBef>
                <a:spcPts val="1224"/>
              </a:spcBef>
              <a:spcAft>
                <a:spcPts val="0"/>
              </a:spcAft>
              <a:buClrTx/>
              <a:buSzPct val="90000"/>
              <a:buFont typeface="Wingdings" panose="05000000000000000000" pitchFamily="2" charset="2"/>
              <a:buNone/>
              <a:tabLst/>
              <a:defRPr lang="en-US" sz="1224" b="0" kern="1200" spc="0" baseline="0" dirty="0">
                <a:solidFill>
                  <a:srgbClr val="000000"/>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224" kern="1200" spc="0" baseline="0">
                <a:solidFill>
                  <a:srgbClr val="000000"/>
                </a:solidFill>
                <a:latin typeface="+mn-lt"/>
                <a:ea typeface="+mn-ea"/>
                <a:cs typeface="+mn-cs"/>
              </a:defRPr>
            </a:lvl2pPr>
            <a:lvl3pPr marL="457112"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669"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224"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Physical Attendees</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Detail </a:t>
            </a:r>
            <a:r>
              <a:rPr kumimoji="0" lang="en-US" sz="1150" i="0" u="none" strike="noStrike" kern="1200" cap="none" spc="0" normalizeH="0" baseline="0" noProof="0">
                <a:ln>
                  <a:noFill/>
                </a:ln>
                <a:solidFill>
                  <a:prstClr val="white"/>
                </a:solidFill>
                <a:effectLst/>
                <a:uLnTx/>
                <a:uFillTx/>
                <a:latin typeface="Segoe UI Light"/>
                <a:cs typeface="Segoe UI Light"/>
              </a:rPr>
              <a:t>appropriate plans</a:t>
            </a:r>
            <a:r>
              <a:rPr kumimoji="0" lang="en-US" sz="1150" b="0" i="0" u="none" strike="noStrike" kern="1200" cap="none" spc="0" normalizeH="0" baseline="0" noProof="0">
                <a:ln>
                  <a:noFill/>
                </a:ln>
                <a:solidFill>
                  <a:prstClr val="white"/>
                </a:solidFill>
                <a:effectLst/>
                <a:uLnTx/>
                <a:uFillTx/>
                <a:latin typeface="Segoe UI Light"/>
                <a:cs typeface="Segoe UI Light"/>
              </a:rPr>
              <a:t> for </a:t>
            </a:r>
            <a:r>
              <a:rPr kumimoji="0" lang="en-US" sz="1150" b="1" i="0" u="none" strike="noStrike" kern="1200" cap="none" spc="0" normalizeH="0" baseline="0" noProof="0">
                <a:ln>
                  <a:noFill/>
                </a:ln>
                <a:solidFill>
                  <a:prstClr val="white"/>
                </a:solidFill>
                <a:effectLst/>
                <a:uLnTx/>
                <a:uFillTx/>
                <a:latin typeface="Segoe UI Light"/>
                <a:cs typeface="Segoe UI Light"/>
              </a:rPr>
              <a:t>event displays</a:t>
            </a:r>
            <a:r>
              <a:rPr kumimoji="0" lang="en-US" sz="1150" b="0" i="0" u="none" strike="noStrike" kern="1200" cap="none" spc="0" normalizeH="0" baseline="0" noProof="0">
                <a:ln>
                  <a:noFill/>
                </a:ln>
                <a:solidFill>
                  <a:prstClr val="white"/>
                </a:solidFill>
                <a:effectLst/>
                <a:uLnTx/>
                <a:uFillTx/>
                <a:latin typeface="Segoe UI Light"/>
                <a:cs typeface="Segoe UI Light"/>
              </a:rPr>
              <a:t> - What Teams content: Chat, speakers, attendees, together mode will be displayed where.</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lvl="1" indent="-179070" defTabSz="914192">
              <a:lnSpc>
                <a:spcPct val="100000"/>
              </a:lnSpc>
              <a:spcBef>
                <a:spcPts val="588"/>
              </a:spcBef>
              <a:buFont typeface="Arial" panose="020B0604020202020204" pitchFamily="34" charset="0"/>
              <a:buChar char="•"/>
              <a:defRPr/>
            </a:pPr>
            <a:r>
              <a:rPr lang="en-US" sz="1150">
                <a:solidFill>
                  <a:prstClr val="white"/>
                </a:solidFill>
                <a:latin typeface="Segoe UI Light"/>
                <a:cs typeface="Segoe UI Light"/>
              </a:rPr>
              <a:t>Will physical </a:t>
            </a:r>
            <a:r>
              <a:rPr lang="en-US" sz="1150" b="1">
                <a:solidFill>
                  <a:prstClr val="white"/>
                </a:solidFill>
                <a:latin typeface="Segoe UI Light"/>
                <a:cs typeface="Segoe UI Light"/>
              </a:rPr>
              <a:t>participants be heard</a:t>
            </a:r>
            <a:r>
              <a:rPr kumimoji="0" lang="en-US" sz="1150" b="1" i="0" u="none" strike="noStrike" kern="1200" cap="none" spc="0" normalizeH="0" baseline="0" noProof="0">
                <a:ln>
                  <a:noFill/>
                </a:ln>
                <a:solidFill>
                  <a:prstClr val="white"/>
                </a:solidFill>
                <a:effectLst/>
                <a:uLnTx/>
                <a:uFillTx/>
                <a:latin typeface="Segoe UI Light"/>
                <a:cs typeface="Segoe UI Light"/>
              </a:rPr>
              <a:t> or seen</a:t>
            </a:r>
            <a:r>
              <a:rPr kumimoji="0" lang="en-US" sz="1150" b="0" i="0" u="none" strike="noStrike" kern="1200" cap="none" spc="0" normalizeH="0" baseline="0" noProof="0">
                <a:ln>
                  <a:noFill/>
                </a:ln>
                <a:solidFill>
                  <a:prstClr val="white"/>
                </a:solidFill>
                <a:effectLst/>
                <a:uLnTx/>
                <a:uFillTx/>
                <a:latin typeface="Segoe UI Light"/>
                <a:cs typeface="Segoe UI Light"/>
              </a:rPr>
              <a:t> virtually during QA’s?</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sp>
        <p:nvSpPr>
          <p:cNvPr id="10" name="Online Conferences">
            <a:extLst>
              <a:ext uri="{FF2B5EF4-FFF2-40B4-BE49-F238E27FC236}">
                <a16:creationId xmlns:a16="http://schemas.microsoft.com/office/drawing/2014/main" id="{2626F799-C87A-43C7-A694-2BA4E1F29652}"/>
              </a:ext>
            </a:extLst>
          </p:cNvPr>
          <p:cNvSpPr txBox="1">
            <a:spLocks/>
          </p:cNvSpPr>
          <p:nvPr/>
        </p:nvSpPr>
        <p:spPr>
          <a:xfrm>
            <a:off x="9120276" y="2374244"/>
            <a:ext cx="2176347" cy="2062103"/>
          </a:xfrm>
          <a:prstGeom prst="rect">
            <a:avLst/>
          </a:prstGeom>
        </p:spPr>
        <p:txBody>
          <a:bodyPr vert="horz" wrap="square" lIns="0" tIns="0" rIns="0" bIns="0" rtlCol="0" anchor="t">
            <a:spAutoFit/>
          </a:bodyPr>
          <a:lstStyle>
            <a:lvl1pPr marL="0" marR="0" indent="0" algn="l" defTabSz="932742"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kern="1200" spc="0" baseline="0">
                <a:solidFill>
                  <a:srgbClr val="000000"/>
                </a:solidFill>
                <a:latin typeface="+mn-lt"/>
                <a:ea typeface="+mn-ea"/>
                <a:cs typeface="+mn-cs"/>
              </a:defRPr>
            </a:lvl2pPr>
            <a:lvl3pPr marL="44819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7229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896386"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Presenters / Moderators / MC</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Physical Moderators</a:t>
            </a:r>
            <a:r>
              <a:rPr kumimoji="0" lang="en-US" sz="1150" b="0" i="0" u="none" strike="noStrike" kern="1200" cap="none" spc="0" normalizeH="0" baseline="0" noProof="0">
                <a:ln>
                  <a:noFill/>
                </a:ln>
                <a:solidFill>
                  <a:prstClr val="white"/>
                </a:solidFill>
                <a:effectLst/>
                <a:uLnTx/>
                <a:uFillTx/>
                <a:latin typeface="Segoe UI Light"/>
                <a:cs typeface="Segoe UI Light"/>
              </a:rPr>
              <a:t> are a great way to integrate Virtual and Physical attendees into Physical Q &amp; A’s,  and panel discussions. </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Virtual Moderators </a:t>
            </a:r>
            <a:r>
              <a:rPr kumimoji="0" lang="en-US" sz="1150" b="0" i="0" u="none" strike="noStrike" kern="1200" cap="none" spc="0" normalizeH="0" baseline="0" noProof="0">
                <a:ln>
                  <a:noFill/>
                </a:ln>
                <a:solidFill>
                  <a:prstClr val="white"/>
                </a:solidFill>
                <a:effectLst/>
                <a:uLnTx/>
                <a:uFillTx/>
                <a:latin typeface="Segoe UI Light"/>
                <a:cs typeface="Segoe UI Light"/>
              </a:rPr>
              <a:t>are a great way to create online interaction while having a smaller physical AV impact. </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cxnSp>
        <p:nvCxnSpPr>
          <p:cNvPr id="19" name="Straight Connector 18">
            <a:extLst>
              <a:ext uri="{FF2B5EF4-FFF2-40B4-BE49-F238E27FC236}">
                <a16:creationId xmlns:a16="http://schemas.microsoft.com/office/drawing/2014/main" id="{83370651-FD05-447D-B0F6-2B0BFD655514}"/>
              </a:ext>
              <a:ext uri="{C183D7F6-B498-43B3-948B-1728B52AA6E4}">
                <adec:decorative xmlns:adec="http://schemas.microsoft.com/office/drawing/2017/decorative" val="1"/>
              </a:ext>
            </a:extLst>
          </p:cNvPr>
          <p:cNvCxnSpPr/>
          <p:nvPr/>
        </p:nvCxnSpPr>
        <p:spPr>
          <a:xfrm>
            <a:off x="2015613" y="501446"/>
            <a:ext cx="0" cy="206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Icon">
            <a:extLst>
              <a:ext uri="{FF2B5EF4-FFF2-40B4-BE49-F238E27FC236}">
                <a16:creationId xmlns:a16="http://schemas.microsoft.com/office/drawing/2014/main" id="{E204088A-E82A-402F-852A-2B77DB18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0154" y="-2982"/>
            <a:ext cx="1560515" cy="1106477"/>
          </a:xfrm>
          <a:prstGeom prst="rect">
            <a:avLst/>
          </a:prstGeom>
          <a:effectLst>
            <a:outerShdw blurRad="50800" dist="38100" dir="2700000" algn="tl" rotWithShape="0">
              <a:prstClr val="black">
                <a:alpha val="40000"/>
              </a:prstClr>
            </a:outerShdw>
          </a:effectLst>
        </p:spPr>
      </p:pic>
      <p:sp>
        <p:nvSpPr>
          <p:cNvPr id="11" name="Public Broadcasts">
            <a:extLst>
              <a:ext uri="{FF2B5EF4-FFF2-40B4-BE49-F238E27FC236}">
                <a16:creationId xmlns:a16="http://schemas.microsoft.com/office/drawing/2014/main" id="{1B1C92BF-5697-4598-B1C5-23272CE427A4}"/>
              </a:ext>
            </a:extLst>
          </p:cNvPr>
          <p:cNvSpPr txBox="1">
            <a:spLocks/>
          </p:cNvSpPr>
          <p:nvPr/>
        </p:nvSpPr>
        <p:spPr>
          <a:xfrm>
            <a:off x="9051264" y="4535814"/>
            <a:ext cx="2176347" cy="1892826"/>
          </a:xfrm>
          <a:prstGeom prst="rect">
            <a:avLst/>
          </a:prstGeom>
        </p:spPr>
        <p:txBody>
          <a:bodyPr vert="horz" wrap="square" lIns="0" tIns="0" rIns="0" bIns="0" rtlCol="0" anchor="t">
            <a:spAutoFit/>
          </a:bodyPr>
          <a:lstStyle>
            <a:lvl1pPr marL="0" marR="0" indent="0" algn="l" defTabSz="951304" rtl="0" eaLnBrk="1" fontAlgn="auto" latinLnBrk="0" hangingPunct="1">
              <a:lnSpc>
                <a:spcPts val="1800"/>
              </a:lnSpc>
              <a:spcBef>
                <a:spcPts val="1224"/>
              </a:spcBef>
              <a:spcAft>
                <a:spcPts val="0"/>
              </a:spcAft>
              <a:buClrTx/>
              <a:buSzPct val="90000"/>
              <a:buFont typeface="Wingdings" panose="05000000000000000000" pitchFamily="2" charset="2"/>
              <a:buNone/>
              <a:tabLst/>
              <a:defRPr lang="en-US" sz="1224" b="0" kern="1200" spc="0" baseline="0" dirty="0">
                <a:solidFill>
                  <a:srgbClr val="000000"/>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224" kern="1200" spc="0" baseline="0">
                <a:solidFill>
                  <a:srgbClr val="000000"/>
                </a:solidFill>
                <a:latin typeface="+mn-lt"/>
                <a:ea typeface="+mn-ea"/>
                <a:cs typeface="+mn-cs"/>
              </a:defRPr>
            </a:lvl2pPr>
            <a:lvl3pPr marL="457112"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669"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224"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63" rtl="0" eaLnBrk="1" fontAlgn="auto" latinLnBrk="0" hangingPunct="1">
              <a:lnSpc>
                <a:spcPct val="100000"/>
              </a:lnSpc>
              <a:spcBef>
                <a:spcPts val="588"/>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50E6FF"/>
                </a:solidFill>
                <a:effectLst/>
                <a:uLnTx/>
                <a:uFillTx/>
                <a:latin typeface="Segoe UI Semibold" panose="020B0702040204020203" pitchFamily="34" charset="0"/>
                <a:ea typeface="+mn-ea"/>
                <a:cs typeface="Segoe UI Semibold" panose="020B0702040204020203" pitchFamily="34" charset="0"/>
              </a:rPr>
              <a:t>Equipment</a:t>
            </a: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1" i="0" u="none" strike="noStrike" kern="1200" cap="none" spc="0" normalizeH="0" baseline="0" noProof="0">
                <a:ln>
                  <a:noFill/>
                </a:ln>
                <a:solidFill>
                  <a:prstClr val="white"/>
                </a:solidFill>
                <a:effectLst/>
                <a:uLnTx/>
                <a:uFillTx/>
                <a:latin typeface="Segoe UI Light"/>
                <a:cs typeface="Segoe UI Light"/>
              </a:rPr>
              <a:t>AV to computer converters</a:t>
            </a:r>
            <a:r>
              <a:rPr kumimoji="0" lang="en-US" sz="1150" b="0" i="0" u="none" strike="noStrike" kern="1200" cap="none" spc="0" normalizeH="0" baseline="0" noProof="0">
                <a:ln>
                  <a:noFill/>
                </a:ln>
                <a:solidFill>
                  <a:prstClr val="white"/>
                </a:solidFill>
                <a:effectLst/>
                <a:uLnTx/>
                <a:uFillTx/>
                <a:latin typeface="Segoe UI Light"/>
                <a:cs typeface="Segoe UI Light"/>
              </a:rPr>
              <a:t> are necessary to integrate AV into Teams</a:t>
            </a:r>
            <a:endParaRPr lang="en-US" sz="1150" b="0"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Each unique Teams Display </a:t>
            </a:r>
            <a:r>
              <a:rPr kumimoji="0" lang="en-US" sz="1150" b="1" i="0" u="none" strike="noStrike" kern="1200" cap="none" spc="0" normalizeH="0" baseline="0" noProof="0">
                <a:ln>
                  <a:noFill/>
                </a:ln>
                <a:solidFill>
                  <a:prstClr val="white"/>
                </a:solidFill>
                <a:effectLst/>
                <a:uLnTx/>
                <a:uFillTx/>
                <a:latin typeface="Segoe UI Light"/>
                <a:cs typeface="Segoe UI Light"/>
              </a:rPr>
              <a:t>requires a computer.</a:t>
            </a:r>
            <a:endParaRPr lang="en-US" sz="1150" b="1" i="0" u="none" strike="noStrike" kern="1200" cap="none" spc="0" normalizeH="0" baseline="0" noProof="0">
              <a:ln>
                <a:noFill/>
              </a:ln>
              <a:solidFill>
                <a:prstClr val="white"/>
              </a:solidFill>
              <a:effectLst/>
              <a:uLnTx/>
              <a:uFillTx/>
              <a:latin typeface="Segoe UI Light"/>
              <a:cs typeface="Segoe UI Light"/>
            </a:endParaRPr>
          </a:p>
          <a:p>
            <a:pPr marL="179070" marR="0" lvl="1" indent="-179070" algn="l" defTabSz="914192" rtl="0" eaLnBrk="1" fontAlgn="auto" latinLnBrk="0" hangingPunct="1">
              <a:lnSpc>
                <a:spcPct val="100000"/>
              </a:lnSpc>
              <a:spcBef>
                <a:spcPts val="588"/>
              </a:spcBef>
              <a:spcAft>
                <a:spcPts val="0"/>
              </a:spcAft>
              <a:buClrTx/>
              <a:buSzPct val="90000"/>
              <a:buFont typeface="Arial" panose="020B0604020202020204" pitchFamily="34" charset="0"/>
              <a:buChar char="•"/>
              <a:tabLst/>
              <a:defRPr/>
            </a:pPr>
            <a:r>
              <a:rPr kumimoji="0" lang="en-US" sz="1150" b="0" i="0" u="none" strike="noStrike" kern="1200" cap="none" spc="0" normalizeH="0" baseline="0" noProof="0">
                <a:ln>
                  <a:noFill/>
                </a:ln>
                <a:solidFill>
                  <a:prstClr val="white"/>
                </a:solidFill>
                <a:effectLst/>
                <a:uLnTx/>
                <a:uFillTx/>
                <a:latin typeface="Segoe UI Light"/>
                <a:cs typeface="Segoe UI Light"/>
              </a:rPr>
              <a:t>HDMI distribution amplifiers and an HDMI switch with </a:t>
            </a:r>
            <a:r>
              <a:rPr kumimoji="0" lang="en-US" sz="1150" b="1" i="0" u="none" strike="noStrike" kern="1200" cap="none" spc="0" normalizeH="0" baseline="0" noProof="0">
                <a:ln>
                  <a:noFill/>
                </a:ln>
                <a:solidFill>
                  <a:prstClr val="white"/>
                </a:solidFill>
                <a:effectLst/>
                <a:uLnTx/>
                <a:uFillTx/>
                <a:latin typeface="Segoe UI Light"/>
                <a:cs typeface="Segoe UI Light"/>
              </a:rPr>
              <a:t>Picture in Picture</a:t>
            </a:r>
            <a:r>
              <a:rPr kumimoji="0" lang="en-US" sz="1150" b="0" i="0" u="none" strike="noStrike" kern="1200" cap="none" spc="0" normalizeH="0" baseline="0" noProof="0">
                <a:ln>
                  <a:noFill/>
                </a:ln>
                <a:solidFill>
                  <a:prstClr val="white"/>
                </a:solidFill>
                <a:effectLst/>
                <a:uLnTx/>
                <a:uFillTx/>
                <a:latin typeface="Segoe UI Light"/>
                <a:cs typeface="Segoe UI Light"/>
              </a:rPr>
              <a:t> may be required. </a:t>
            </a:r>
            <a:endParaRPr lang="en-US" sz="1150" b="0" i="0" u="none" strike="noStrike" kern="1200" cap="none" spc="0" normalizeH="0" baseline="0" noProof="0">
              <a:ln>
                <a:noFill/>
              </a:ln>
              <a:solidFill>
                <a:prstClr val="white"/>
              </a:solidFill>
              <a:effectLst/>
              <a:uLnTx/>
              <a:uFillTx/>
              <a:latin typeface="Segoe UI Light"/>
              <a:cs typeface="Segoe UI Light"/>
            </a:endParaRPr>
          </a:p>
        </p:txBody>
      </p:sp>
      <p:cxnSp>
        <p:nvCxnSpPr>
          <p:cNvPr id="13" name="Connector: Elbow 12">
            <a:extLst>
              <a:ext uri="{FF2B5EF4-FFF2-40B4-BE49-F238E27FC236}">
                <a16:creationId xmlns:a16="http://schemas.microsoft.com/office/drawing/2014/main" id="{EF37684C-7F53-4775-8B2E-2067BE1E7406}"/>
              </a:ext>
              <a:ext uri="{C183D7F6-B498-43B3-948B-1728B52AA6E4}">
                <adec:decorative xmlns:adec="http://schemas.microsoft.com/office/drawing/2017/decorative" val="1"/>
              </a:ext>
            </a:extLst>
          </p:cNvPr>
          <p:cNvCxnSpPr>
            <a:cxnSpLocks/>
          </p:cNvCxnSpPr>
          <p:nvPr/>
        </p:nvCxnSpPr>
        <p:spPr>
          <a:xfrm flipV="1">
            <a:off x="1266092" y="2514600"/>
            <a:ext cx="2725616" cy="458416"/>
          </a:xfrm>
          <a:prstGeom prst="bentConnector3">
            <a:avLst>
              <a:gd name="adj1" fmla="val 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6E9D6CD-7706-4557-AED3-E841106BAF92}"/>
              </a:ext>
              <a:ext uri="{C183D7F6-B498-43B3-948B-1728B52AA6E4}">
                <adec:decorative xmlns:adec="http://schemas.microsoft.com/office/drawing/2017/decorative" val="1"/>
              </a:ext>
            </a:extLst>
          </p:cNvPr>
          <p:cNvCxnSpPr/>
          <p:nvPr/>
        </p:nvCxnSpPr>
        <p:spPr>
          <a:xfrm>
            <a:off x="1195754" y="5424854"/>
            <a:ext cx="2725615" cy="310783"/>
          </a:xfrm>
          <a:prstGeom prst="bentConnector3">
            <a:avLst>
              <a:gd name="adj1" fmla="val 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9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916C-E1BE-DAF1-63BB-D40A059AAC4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F96917B-AF9E-7739-D2B4-581D9D6F4892}"/>
              </a:ext>
              <a:ext uri="{C183D7F6-B498-43B3-948B-1728B52AA6E4}">
                <adec:decorative xmlns:adec="http://schemas.microsoft.com/office/drawing/2017/decorative" val="1"/>
              </a:ext>
            </a:extLst>
          </p:cNvPr>
          <p:cNvSpPr txBox="1"/>
          <p:nvPr/>
        </p:nvSpPr>
        <p:spPr>
          <a:xfrm>
            <a:off x="798448" y="6061062"/>
            <a:ext cx="6762335" cy="375964"/>
          </a:xfrm>
          <a:prstGeom prst="rect">
            <a:avLst/>
          </a:prstGeom>
          <a:noFill/>
        </p:spPr>
        <p:txBody>
          <a:bodyPr wrap="square" lIns="89642" tIns="44821" rIns="89642" bIns="44821" anchor="t">
            <a:spAutoFit/>
          </a:bodyPr>
          <a:lstStyle/>
          <a:p>
            <a:pPr marL="456908" marR="0" lvl="1" indent="0" algn="ctr" defTabSz="914367" rtl="0" eaLnBrk="1" fontAlgn="auto" latinLnBrk="0" hangingPunct="1">
              <a:lnSpc>
                <a:spcPct val="115000"/>
              </a:lnSpc>
              <a:spcBef>
                <a:spcPts val="55"/>
              </a:spcBef>
              <a:spcAft>
                <a:spcPts val="0"/>
              </a:spcAft>
              <a:buClrTx/>
              <a:buSzTx/>
              <a:buFontTx/>
              <a:buNone/>
              <a:tabLst/>
              <a:defRPr/>
            </a:pPr>
            <a:endParaRPr kumimoji="0" lang="en-US" sz="1765" b="1" i="0" u="none" strike="noStrike" kern="1200" cap="none" spc="0" normalizeH="0" baseline="0" noProof="0">
              <a:ln>
                <a:noFill/>
              </a:ln>
              <a:solidFill>
                <a:srgbClr val="2F2F2F"/>
              </a:solidFill>
              <a:effectLst/>
              <a:uLnTx/>
              <a:uFillTx/>
              <a:latin typeface="Segoe UI"/>
              <a:ea typeface="+mn-ea"/>
              <a:cs typeface="Calibri"/>
            </a:endParaRPr>
          </a:p>
        </p:txBody>
      </p:sp>
      <p:sp>
        <p:nvSpPr>
          <p:cNvPr id="9" name="Title 8">
            <a:extLst>
              <a:ext uri="{FF2B5EF4-FFF2-40B4-BE49-F238E27FC236}">
                <a16:creationId xmlns:a16="http://schemas.microsoft.com/office/drawing/2014/main" id="{53A6CA0F-2F9E-DF80-7B83-30B0EAABD737}"/>
              </a:ext>
            </a:extLst>
          </p:cNvPr>
          <p:cNvSpPr>
            <a:spLocks noGrp="1"/>
          </p:cNvSpPr>
          <p:nvPr>
            <p:ph type="title"/>
          </p:nvPr>
        </p:nvSpPr>
        <p:spPr>
          <a:xfrm>
            <a:off x="588263" y="192454"/>
            <a:ext cx="11018520" cy="492443"/>
          </a:xfrm>
        </p:spPr>
        <p:txBody>
          <a:bodyPr>
            <a:noAutofit/>
          </a:bodyPr>
          <a:lstStyle/>
          <a:p>
            <a:r>
              <a:rPr lang="en-US">
                <a:latin typeface="Segoe UI Semibold" panose="020B0702040204020203" pitchFamily="34" charset="0"/>
                <a:ea typeface="Calibri Light"/>
                <a:cs typeface="Segoe UI Semibold" panose="020B0702040204020203" pitchFamily="34" charset="0"/>
              </a:rPr>
              <a:t>Build Your Hybrid Event Around Microsoft Teams Rooms </a:t>
            </a:r>
            <a:endParaRPr lang="en-US"/>
          </a:p>
        </p:txBody>
      </p:sp>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670BCC24-1BB1-DF69-DEC3-833FABD22105}"/>
                  </a:ext>
                </a:extLst>
              </p14:cNvPr>
              <p14:cNvContentPartPr/>
              <p14:nvPr/>
            </p14:nvContentPartPr>
            <p14:xfrm>
              <a:off x="2129436" y="-382352"/>
              <a:ext cx="360" cy="360"/>
            </p14:xfrm>
          </p:contentPart>
        </mc:Choice>
        <mc:Fallback xmlns="">
          <p:pic>
            <p:nvPicPr>
              <p:cNvPr id="16" name="Ink 15">
                <a:extLst>
                  <a:ext uri="{FF2B5EF4-FFF2-40B4-BE49-F238E27FC236}">
                    <a16:creationId xmlns:a16="http://schemas.microsoft.com/office/drawing/2014/main" id="{670BCC24-1BB1-DF69-DEC3-833FABD22105}"/>
                  </a:ext>
                </a:extLst>
              </p:cNvPr>
              <p:cNvPicPr/>
              <p:nvPr/>
            </p:nvPicPr>
            <p:blipFill>
              <a:blip r:embed="rId4"/>
              <a:stretch>
                <a:fillRect/>
              </a:stretch>
            </p:blipFill>
            <p:spPr>
              <a:xfrm>
                <a:off x="2120436" y="-391352"/>
                <a:ext cx="18000" cy="18000"/>
              </a:xfrm>
              <a:prstGeom prst="rect">
                <a:avLst/>
              </a:prstGeom>
            </p:spPr>
          </p:pic>
        </mc:Fallback>
      </mc:AlternateContent>
      <p:sp>
        <p:nvSpPr>
          <p:cNvPr id="19" name="AutoShape 4" descr="See the source image">
            <a:extLst>
              <a:ext uri="{FF2B5EF4-FFF2-40B4-BE49-F238E27FC236}">
                <a16:creationId xmlns:a16="http://schemas.microsoft.com/office/drawing/2014/main" id="{1DE26497-BD0F-3412-D7E0-752D83416E60}"/>
              </a:ext>
            </a:extLst>
          </p:cNvPr>
          <p:cNvSpPr>
            <a:spLocks noChangeAspect="1" noChangeArrowheads="1"/>
          </p:cNvSpPr>
          <p:nvPr/>
        </p:nvSpPr>
        <p:spPr bwMode="auto">
          <a:xfrm>
            <a:off x="3472801" y="4063564"/>
            <a:ext cx="304757" cy="3047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800">
              <a:solidFill>
                <a:srgbClr val="282828"/>
              </a:solidFill>
              <a:latin typeface="Segoe UI"/>
            </a:endParaRPr>
          </a:p>
        </p:txBody>
      </p:sp>
      <p:grpSp>
        <p:nvGrpSpPr>
          <p:cNvPr id="10" name="Group 9">
            <a:extLst>
              <a:ext uri="{FF2B5EF4-FFF2-40B4-BE49-F238E27FC236}">
                <a16:creationId xmlns:a16="http://schemas.microsoft.com/office/drawing/2014/main" id="{1D254ED5-00B9-441E-CA9B-65B09B1B3E2A}"/>
              </a:ext>
            </a:extLst>
          </p:cNvPr>
          <p:cNvGrpSpPr/>
          <p:nvPr/>
        </p:nvGrpSpPr>
        <p:grpSpPr>
          <a:xfrm>
            <a:off x="699417" y="1575204"/>
            <a:ext cx="10793166" cy="4861822"/>
            <a:chOff x="944217" y="1303062"/>
            <a:chExt cx="10793166" cy="4861822"/>
          </a:xfrm>
        </p:grpSpPr>
        <p:pic>
          <p:nvPicPr>
            <p:cNvPr id="12" name="Picture 11">
              <a:extLst>
                <a:ext uri="{FF2B5EF4-FFF2-40B4-BE49-F238E27FC236}">
                  <a16:creationId xmlns:a16="http://schemas.microsoft.com/office/drawing/2014/main" id="{F151B736-9ECC-E18E-028A-888579499A91}"/>
                </a:ext>
              </a:extLst>
            </p:cNvPr>
            <p:cNvPicPr>
              <a:picLocks noChangeAspect="1"/>
            </p:cNvPicPr>
            <p:nvPr/>
          </p:nvPicPr>
          <p:blipFill>
            <a:blip r:embed="rId5"/>
            <a:stretch>
              <a:fillRect/>
            </a:stretch>
          </p:blipFill>
          <p:spPr>
            <a:xfrm>
              <a:off x="944217" y="1303062"/>
              <a:ext cx="5287618" cy="2974285"/>
            </a:xfrm>
            <a:prstGeom prst="rect">
              <a:avLst/>
            </a:prstGeom>
          </p:spPr>
        </p:pic>
        <p:pic>
          <p:nvPicPr>
            <p:cNvPr id="13" name="Picture 12">
              <a:extLst>
                <a:ext uri="{FF2B5EF4-FFF2-40B4-BE49-F238E27FC236}">
                  <a16:creationId xmlns:a16="http://schemas.microsoft.com/office/drawing/2014/main" id="{F5CE9AD7-4191-7BFD-226B-A07133277B07}"/>
                </a:ext>
              </a:extLst>
            </p:cNvPr>
            <p:cNvPicPr>
              <a:picLocks noChangeAspect="1"/>
            </p:cNvPicPr>
            <p:nvPr/>
          </p:nvPicPr>
          <p:blipFill>
            <a:blip r:embed="rId6"/>
            <a:stretch>
              <a:fillRect/>
            </a:stretch>
          </p:blipFill>
          <p:spPr>
            <a:xfrm>
              <a:off x="944217" y="4455354"/>
              <a:ext cx="3039164" cy="1709530"/>
            </a:xfrm>
            <a:prstGeom prst="rect">
              <a:avLst/>
            </a:prstGeom>
          </p:spPr>
        </p:pic>
        <p:sp>
          <p:nvSpPr>
            <p:cNvPr id="14" name="TextBox 13">
              <a:extLst>
                <a:ext uri="{FF2B5EF4-FFF2-40B4-BE49-F238E27FC236}">
                  <a16:creationId xmlns:a16="http://schemas.microsoft.com/office/drawing/2014/main" id="{DEC804C8-8C72-4312-6712-6690FEE40ED6}"/>
                </a:ext>
              </a:extLst>
            </p:cNvPr>
            <p:cNvSpPr txBox="1"/>
            <p:nvPr/>
          </p:nvSpPr>
          <p:spPr>
            <a:xfrm>
              <a:off x="4194312" y="4455354"/>
              <a:ext cx="7543071" cy="1077218"/>
            </a:xfrm>
            <a:prstGeom prst="rect">
              <a:avLst/>
            </a:prstGeom>
            <a:noFill/>
          </p:spPr>
          <p:txBody>
            <a:bodyPr wrap="square">
              <a:spAutoFit/>
            </a:bodyPr>
            <a:lstStyle/>
            <a:p>
              <a:r>
                <a:rPr lang="en-US" sz="1600" b="0" i="0">
                  <a:effectLst/>
                  <a:latin typeface="Aptos" panose="020B0004020202020204" pitchFamily="34" charset="0"/>
                </a:rPr>
                <a:t>Teams Rooms on Windows devices can join events in Teams (webinars and town halls) as Presenters. </a:t>
              </a:r>
            </a:p>
            <a:p>
              <a:pPr marL="285750" indent="-285750">
                <a:buFont typeface="Arial" panose="020B0604020202020204" pitchFamily="34" charset="0"/>
                <a:buChar char="•"/>
              </a:pPr>
              <a:r>
                <a:rPr lang="en-US" sz="1600">
                  <a:latin typeface="Aptos" panose="020B0004020202020204" pitchFamily="34" charset="0"/>
                </a:rPr>
                <a:t>G</a:t>
              </a:r>
              <a:r>
                <a:rPr lang="en-US" sz="1600" b="0" i="0">
                  <a:effectLst/>
                  <a:latin typeface="Aptos" panose="020B0004020202020204" pitchFamily="34" charset="0"/>
                </a:rPr>
                <a:t>reen room access</a:t>
              </a:r>
            </a:p>
            <a:p>
              <a:pPr marL="285750" indent="-285750">
                <a:buFont typeface="Arial" panose="020B0604020202020204" pitchFamily="34" charset="0"/>
                <a:buChar char="•"/>
              </a:pPr>
              <a:r>
                <a:rPr lang="en-US" sz="1600">
                  <a:latin typeface="Aptos" panose="020B0004020202020204" pitchFamily="34" charset="0"/>
                </a:rPr>
                <a:t>S</a:t>
              </a:r>
              <a:r>
                <a:rPr lang="en-US" sz="1600" b="0" i="0">
                  <a:effectLst/>
                  <a:latin typeface="Aptos" panose="020B0004020202020204" pitchFamily="34" charset="0"/>
                </a:rPr>
                <a:t>tage control</a:t>
              </a:r>
              <a:endParaRPr lang="en-US" sz="1600">
                <a:latin typeface="Aptos" panose="020B0004020202020204" pitchFamily="34" charset="0"/>
              </a:endParaRPr>
            </a:p>
          </p:txBody>
        </p:sp>
        <p:pic>
          <p:nvPicPr>
            <p:cNvPr id="15" name="Picture 14">
              <a:extLst>
                <a:ext uri="{FF2B5EF4-FFF2-40B4-BE49-F238E27FC236}">
                  <a16:creationId xmlns:a16="http://schemas.microsoft.com/office/drawing/2014/main" id="{7731EA45-72AC-2D39-C6BF-C88470F9F615}"/>
                </a:ext>
              </a:extLst>
            </p:cNvPr>
            <p:cNvPicPr>
              <a:picLocks noChangeAspect="1"/>
            </p:cNvPicPr>
            <p:nvPr/>
          </p:nvPicPr>
          <p:blipFill>
            <a:blip r:embed="rId7"/>
            <a:stretch>
              <a:fillRect/>
            </a:stretch>
          </p:blipFill>
          <p:spPr>
            <a:xfrm>
              <a:off x="6396759" y="1303063"/>
              <a:ext cx="5287616" cy="2974284"/>
            </a:xfrm>
            <a:prstGeom prst="rect">
              <a:avLst/>
            </a:prstGeom>
          </p:spPr>
        </p:pic>
      </p:grpSp>
    </p:spTree>
    <p:extLst>
      <p:ext uri="{BB962C8B-B14F-4D97-AF65-F5344CB8AC3E}">
        <p14:creationId xmlns:p14="http://schemas.microsoft.com/office/powerpoint/2010/main" val="3343411232"/>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White template">
  <a:themeElements>
    <a:clrScheme name="Teams 2023 Theme Colors">
      <a:dk1>
        <a:srgbClr val="000000"/>
      </a:dk1>
      <a:lt1>
        <a:srgbClr val="FFFFFF"/>
      </a:lt1>
      <a:dk2>
        <a:srgbClr val="444791"/>
      </a:dk2>
      <a:lt2>
        <a:srgbClr val="F1F2F1"/>
      </a:lt2>
      <a:accent1>
        <a:srgbClr val="5B5FC7"/>
      </a:accent1>
      <a:accent2>
        <a:srgbClr val="444791"/>
      </a:accent2>
      <a:accent3>
        <a:srgbClr val="9299F7"/>
      </a:accent3>
      <a:accent4>
        <a:srgbClr val="FFF8F3"/>
      </a:accent4>
      <a:accent5>
        <a:srgbClr val="000000"/>
      </a:accent5>
      <a:accent6>
        <a:srgbClr val="FFFFFF"/>
      </a:accent6>
      <a:hlink>
        <a:srgbClr val="5B5FC7"/>
      </a:hlink>
      <a:folHlink>
        <a:srgbClr val="5B5FC7"/>
      </a:folHlink>
    </a:clrScheme>
    <a:fontScheme name="Segoe Sans">
      <a:majorFont>
        <a:latin typeface="Segoe Sans Display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277832_MS-TEAMS_PPT_TemplateRefresh_SegoeUI_231002" id="{E7BCDA99-54EB-5744-BC5B-7BF34320A9B1}" vid="{EA8CA6E8-1854-A64E-AC87-DDD01677371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50730e1c548e438efcc014a851fb001f">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9a97555dd9bea611580c697f87f5bb2f"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7B3EC9-56F3-4F3A-B745-34A48CE6F934}">
  <ds:schemaRefs>
    <ds:schemaRef ds:uri="http://purl.org/dc/elements/1.1/"/>
    <ds:schemaRef ds:uri="http://schemas.microsoft.com/sharepoint/v3"/>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6adfd4c8-54de-4fa2-b73e-b8636989580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F486125-B9BF-4FCE-B8D4-E7A27A76A5F8}">
  <ds:schemaRefs>
    <ds:schemaRef ds:uri="http://schemas.microsoft.com/sharepoint/v3/contenttype/forms"/>
  </ds:schemaRefs>
</ds:datastoreItem>
</file>

<file path=customXml/itemProps3.xml><?xml version="1.0" encoding="utf-8"?>
<ds:datastoreItem xmlns:ds="http://schemas.openxmlformats.org/officeDocument/2006/customXml" ds:itemID="{533679FC-CF7E-4DD8-B7EE-171B8C2C52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3246</Words>
  <Application>Microsoft Office PowerPoint</Application>
  <PresentationFormat>Widescreen</PresentationFormat>
  <Paragraphs>615</Paragraphs>
  <Slides>41</Slides>
  <Notes>17</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Customer Hub Template</vt:lpstr>
      <vt:lpstr>Office Theme</vt:lpstr>
      <vt:lpstr>6_White template</vt:lpstr>
      <vt:lpstr>Hello and welcome to Customer Hub </vt:lpstr>
      <vt:lpstr>Visit Customer Hub website for upcoming sessions, updates, and on demand contents!</vt:lpstr>
      <vt:lpstr>Make a difference Become a Champion</vt:lpstr>
      <vt:lpstr>After the presentation</vt:lpstr>
      <vt:lpstr>Teams Events Bridging online and in-person attendees: hybrid events with Microsoft Teams and Teams Rooms</vt:lpstr>
      <vt:lpstr>Agenda</vt:lpstr>
      <vt:lpstr>What are Hybrid Events?</vt:lpstr>
      <vt:lpstr>PowerPoint Presentation</vt:lpstr>
      <vt:lpstr>Build Your Hybrid Event Around Microsoft Teams Rooms </vt:lpstr>
      <vt:lpstr>Microsoft Teams Room as a “Location” and as a “Presenter”</vt:lpstr>
      <vt:lpstr>Feature Announcement: Co-located Mode</vt:lpstr>
      <vt:lpstr>Microsoft Teams Rooms Public Roadmap for Events</vt:lpstr>
      <vt:lpstr>Native SDI/NDI Support within Microsoft Teams</vt:lpstr>
      <vt:lpstr>Use Teams NDI to Bring Virtual Presenters In-Room</vt:lpstr>
      <vt:lpstr>Fire-Side Chat Hybrid Event </vt:lpstr>
      <vt:lpstr>General Hybrid Guidance </vt:lpstr>
      <vt:lpstr>PowerPoint Presentation</vt:lpstr>
      <vt:lpstr>PowerPoint Presentation</vt:lpstr>
      <vt:lpstr>PowerPoint Presentation</vt:lpstr>
      <vt:lpstr>PowerPoint Presentation</vt:lpstr>
      <vt:lpstr>PowerPoint Presentation</vt:lpstr>
      <vt:lpstr>Fully Customized  Hybrid Event Production</vt:lpstr>
      <vt:lpstr>Hybrid Event Watch Parties with Microsoft Teams Rooms</vt:lpstr>
      <vt:lpstr>PowerPoint Presentation</vt:lpstr>
      <vt:lpstr>PowerPoint Presentation</vt:lpstr>
      <vt:lpstr>PowerPoint Presentation</vt:lpstr>
      <vt:lpstr>Advanced Events Team (AET) Hybrid Event Support</vt:lpstr>
      <vt:lpstr>Hybrid Event Example Roles &amp; Responsibilities</vt:lpstr>
      <vt:lpstr>PowerPoint Presentation</vt:lpstr>
      <vt:lpstr>PowerPoint Presentation</vt:lpstr>
      <vt:lpstr>PowerPoint Presentation</vt:lpstr>
      <vt:lpstr>Experience Attendee Connection Through Teams Hybrid Events!</vt:lpstr>
      <vt:lpstr>PowerPoint Presentation</vt:lpstr>
      <vt:lpstr>PowerPoint Presentation</vt:lpstr>
      <vt:lpstr>PowerPoint Presentation</vt:lpstr>
      <vt:lpstr>PowerPoint Presentation</vt:lpstr>
      <vt:lpstr>A/V Team Evaluation Checklist for Hybrid Events</vt:lpstr>
      <vt:lpstr>A/V Team Evaluation Checklist for Hybrid Events</vt:lpstr>
      <vt:lpstr>A/V Team Evaluation Checklist for Hybrid Events</vt:lpstr>
      <vt:lpstr>A/V Team Evaluation Checklist for Hybrid Events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3</cp:revision>
  <dcterms:created xsi:type="dcterms:W3CDTF">2025-10-23T16:01:23Z</dcterms:created>
  <dcterms:modified xsi:type="dcterms:W3CDTF">2025-11-05T20:27:39Z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Ref">
    <vt:lpwstr>https://api.informationprotection.azure.com/api/72f988bf-86f1-41af-91ab-2d7cd011db47</vt:lpwstr>
  </property>
  <property fmtid="{D5CDD505-2E9C-101B-9397-08002B2CF9AE}" pid="3" name="MSIP_Label_f42aa342-8706-4288-bd11-ebb85995028c_Enabled">
    <vt:lpwstr>True</vt:lpwstr>
  </property>
  <property fmtid="{D5CDD505-2E9C-101B-9397-08002B2CF9AE}" pid="4" name="Event Location">
    <vt:lpwstr/>
  </property>
  <property fmtid="{D5CDD505-2E9C-101B-9397-08002B2CF9AE}" pid="5" name="Campaign">
    <vt:lpwstr/>
  </property>
  <property fmtid="{D5CDD505-2E9C-101B-9397-08002B2CF9AE}" pid="6" name="j7ed6b1749d644c580569ee38d7710d7">
    <vt:lpwstr/>
  </property>
  <property fmtid="{D5CDD505-2E9C-101B-9397-08002B2CF9AE}" pid="7" name="o1dbacbd0e564fc293d11b6c4775302e">
    <vt:lpwstr/>
  </property>
  <property fmtid="{D5CDD505-2E9C-101B-9397-08002B2CF9AE}" pid="8" name="_dlc_DocIdItemGuid">
    <vt:lpwstr>4230617f-e31b-4f22-8a5a-7761a22ded76</vt:lpwstr>
  </property>
  <property fmtid="{D5CDD505-2E9C-101B-9397-08002B2CF9AE}" pid="9" name="IsMyDocuments">
    <vt:bool>true</vt:bool>
  </property>
  <property fmtid="{D5CDD505-2E9C-101B-9397-08002B2CF9AE}" pid="10" name="MSIP_Label_f42aa342-8706-4288-bd11-ebb85995028c_SiteId">
    <vt:lpwstr>72f988bf-86f1-41af-91ab-2d7cd011db47</vt:lpwstr>
  </property>
  <property fmtid="{D5CDD505-2E9C-101B-9397-08002B2CF9AE}" pid="11" name="Sensitivity">
    <vt:lpwstr>General</vt:lpwstr>
  </property>
  <property fmtid="{D5CDD505-2E9C-101B-9397-08002B2CF9AE}" pid="12" name="MSIP_Label_f42aa342-8706-4288-bd11-ebb85995028c_Name">
    <vt:lpwstr>General</vt:lpwstr>
  </property>
  <property fmtid="{D5CDD505-2E9C-101B-9397-08002B2CF9AE}" pid="13" name="Event Venue">
    <vt:lpwstr/>
  </property>
  <property fmtid="{D5CDD505-2E9C-101B-9397-08002B2CF9AE}" pid="14" name="e93e2550f0ac4199ae3cf1406d72085e">
    <vt:lpwstr/>
  </property>
  <property fmtid="{D5CDD505-2E9C-101B-9397-08002B2CF9AE}" pid="15" name="MSIP_Label_f42aa342-8706-4288-bd11-ebb85995028c_SetDate">
    <vt:lpwstr>2017-08-29T14:27:20.8568347-07:00</vt:lpwstr>
  </property>
  <property fmtid="{D5CDD505-2E9C-101B-9397-08002B2CF9AE}" pid="16" name="Audience">
    <vt:lpwstr/>
  </property>
  <property fmtid="{D5CDD505-2E9C-101B-9397-08002B2CF9AE}" pid="17" name="ContentTypeId">
    <vt:lpwstr>0x0101000D2BB8FCA7FEB347BAC36A8D039FB81C</vt:lpwstr>
  </property>
  <property fmtid="{D5CDD505-2E9C-101B-9397-08002B2CF9AE}" pid="18" name="epPlatforms">
    <vt:lpwstr/>
  </property>
  <property fmtid="{D5CDD505-2E9C-101B-9397-08002B2CF9AE}" pid="19" name="MediaServiceImageTags">
    <vt:lpwstr/>
  </property>
  <property fmtid="{D5CDD505-2E9C-101B-9397-08002B2CF9AE}" pid="20" name="bc8cca776fa8455c8c00307ee3c527ad">
    <vt:lpwstr/>
  </property>
  <property fmtid="{D5CDD505-2E9C-101B-9397-08002B2CF9AE}" pid="21" name="MSIP_Label_f42aa342-8706-4288-bd11-ebb85995028c_Extended_MSFT_Method">
    <vt:lpwstr>Automatic</vt:lpwstr>
  </property>
  <property fmtid="{D5CDD505-2E9C-101B-9397-08002B2CF9AE}" pid="22" name="Product">
    <vt:lpwstr/>
  </property>
  <property fmtid="{D5CDD505-2E9C-101B-9397-08002B2CF9AE}" pid="23" name="o92d4232daec467abb08246282070aa9">
    <vt:lpwstr/>
  </property>
  <property fmtid="{D5CDD505-2E9C-101B-9397-08002B2CF9AE}" pid="24" name="Track">
    <vt:lpwstr/>
  </property>
  <property fmtid="{D5CDD505-2E9C-101B-9397-08002B2CF9AE}" pid="25" name="Event1">
    <vt:lpwstr>622;#Unassigned|2c8af875-f38a-40b8-a0a9-056aed3fc8c0</vt:lpwstr>
  </property>
</Properties>
</file>