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995" r:id="rId4"/>
  </p:sldMasterIdLst>
  <p:notesMasterIdLst>
    <p:notesMasterId r:id="rId21"/>
  </p:notesMasterIdLst>
  <p:handoutMasterIdLst>
    <p:handoutMasterId r:id="rId22"/>
  </p:handoutMasterIdLst>
  <p:sldIdLst>
    <p:sldId id="2147482479" r:id="rId5"/>
    <p:sldId id="285" r:id="rId6"/>
    <p:sldId id="286" r:id="rId7"/>
    <p:sldId id="287" r:id="rId8"/>
    <p:sldId id="289" r:id="rId9"/>
    <p:sldId id="2147483645" r:id="rId10"/>
    <p:sldId id="263" r:id="rId11"/>
    <p:sldId id="291" r:id="rId12"/>
    <p:sldId id="297" r:id="rId13"/>
    <p:sldId id="298" r:id="rId14"/>
    <p:sldId id="299" r:id="rId15"/>
    <p:sldId id="2147482468" r:id="rId16"/>
    <p:sldId id="2147482480" r:id="rId17"/>
    <p:sldId id="2147483644" r:id="rId18"/>
    <p:sldId id="2147482502" r:id="rId19"/>
    <p:sldId id="2147482470" r:id="rId20"/>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MW Customer Hub slides" id="{0CB07BD8-A729-44C3-AF36-735DAE1433D6}">
          <p14:sldIdLst>
            <p14:sldId id="2147482479"/>
          </p14:sldIdLst>
        </p14:section>
        <p14:section name="Analyst" id="{DC761A6D-419F-4322-B14B-800FFD1E5466}">
          <p14:sldIdLst>
            <p14:sldId id="285"/>
            <p14:sldId id="286"/>
            <p14:sldId id="287"/>
            <p14:sldId id="289"/>
            <p14:sldId id="2147483645"/>
            <p14:sldId id="263"/>
            <p14:sldId id="291"/>
            <p14:sldId id="297"/>
            <p14:sldId id="298"/>
            <p14:sldId id="299"/>
            <p14:sldId id="2147482468"/>
            <p14:sldId id="2147482480"/>
            <p14:sldId id="2147483644"/>
            <p14:sldId id="2147482502"/>
            <p14:sldId id="2147482470"/>
          </p14:sldIdLst>
        </p14:section>
      </p14:sectionLst>
    </p:ext>
    <p:ext uri="{EFAFB233-063F-42B5-8137-9DF3F51BA10A}">
      <p15:sldGuideLst xmlns:p15="http://schemas.microsoft.com/office/powerpoint/2012/main">
        <p15:guide id="1" orient="horz" pos="528" userDrawn="1">
          <p15:clr>
            <a:srgbClr val="A4A3A4"/>
          </p15:clr>
        </p15:guide>
        <p15:guide id="2" orient="horz" pos="1944" userDrawn="1">
          <p15:clr>
            <a:srgbClr val="A4A3A4"/>
          </p15:clr>
        </p15:guide>
        <p15:guide id="3" pos="55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3C9203-E7AA-6A1A-6AB9-9D4395238D91}" name="Tobias Heim" initials="TH" userId="S::toheim@microsoft.com::e706bc59-35ab-44e1-8133-88b83e8aa14d" providerId="AD"/>
  <p188:author id="{5A02B80E-149C-7DFD-4E8D-3782118F40E7}" name="Alicia Peterson (NAYAMODE INC)" initials="AP" userId="S::v-petersonal@microsoft.com::f8898314-5523-4930-acf0-2b563b2b4dc9" providerId="AD"/>
  <p188:author id="{0531392E-A5DF-BBF0-70C7-610272F7DC87}" name="Jyoti Rathod" initials="JR" userId="S::jyrathod@microsoft.com::9b91ecaf-5f8a-4a12-a9c9-51a52c265f69" providerId="AD"/>
  <p188:author id="{E45D227C-DD9A-9FCD-CD34-CD50625CD106}" name="Tavo Adame (SIMPLICITY CONSULTING INC)" initials="TA" userId="S::v-tadame@microsoft.com::bfcf9539-9748-450c-a5e5-cd9a8efcfa1a" providerId="AD"/>
  <p188:author id="{F2709498-A04C-E0B7-6180-202D121EF24A}" name="Mike Bennett" initials="MB" userId="S::mibennet@microsoft.com::5407ebdc-0b12-45bd-bd0c-572d036e4581" providerId="AD"/>
  <p188:author id="{55AF939D-306C-F0E7-56D3-E15986F88A63}" name="Elisabeth Laschon" initials="EL" userId="S::elilas@microsoft.com::0b6c7030-3f53-41a5-849b-86871f2417fe" providerId="AD"/>
  <p188:author id="{EBA9DF9D-87EA-6B39-A87B-CB1B65BF9312}" name="Lori Mahoney (SIMPLICITY CONSULTING INC)" initials="LI" userId="S::v-lmahoney@microsoft.com::90d51f6a-163f-4992-b484-af052976e220" providerId="AD"/>
  <p188:author id="{4ACC95A1-35E7-199E-C8D8-A60F70482912}" name="Tierney Cunningham" initials="TC" userId="S::ticunnin@microsoft.com::62f4f650-5c68-4535-8517-3a3a0205aaef" providerId="AD"/>
  <p188:author id="{4A7A3BD1-DD43-8DBB-6DEC-2ECC8760C411}" name="David Griffith" initials="DG" userId="S::davidg@silverfoxprod.com::d098c8ac-700f-46f0-bf84-2134bdb9d901" providerId="AD"/>
  <p188:author id="{C52A54D3-1347-4190-5F40-6F5444B3D3A4}" name="Rajiv Thandla" initials="RT" userId="S::rajivthandla@microsoft.com::fabdc47e-1289-4ceb-abc2-acffe7192ea1" providerId="AD"/>
  <p188:author id="{6AFA61D8-796F-555E-A395-B33F90AAF99E}" name="Monica Lueder" initials="ML" userId="S::monical@microsoft.com::75969e72-ba9c-4e32-a4ac-c8f3aeff9ba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1E47"/>
    <a:srgbClr val="091F2C"/>
    <a:srgbClr val="3F3C3E"/>
    <a:srgbClr val="FEFEFF"/>
    <a:srgbClr val="E9F2F8"/>
    <a:srgbClr val="2A446F"/>
    <a:srgbClr val="94D8FE"/>
    <a:srgbClr val="C03BC4"/>
    <a:srgbClr val="FF5C39"/>
    <a:srgbClr val="FFE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FEA1AF-5A4E-4E2F-9340-3ADEA6FE829F}" v="74" dt="2025-10-20T09:54:15.8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34" autoAdjust="0"/>
    <p:restoredTop sz="96081" autoAdjust="0"/>
  </p:normalViewPr>
  <p:slideViewPr>
    <p:cSldViewPr snapToGrid="0">
      <p:cViewPr varScale="1">
        <p:scale>
          <a:sx n="96" d="100"/>
          <a:sy n="96" d="100"/>
        </p:scale>
        <p:origin x="150" y="78"/>
      </p:cViewPr>
      <p:guideLst>
        <p:guide orient="horz" pos="528"/>
        <p:guide orient="horz" pos="1944"/>
        <p:guide pos="552"/>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11/20/2025 12:59 PM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11/20/2025 12:59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sz="882" b="1" i="0" kern="1200" dirty="0">
                <a:solidFill>
                  <a:schemeClr val="tx1"/>
                </a:solidFill>
                <a:effectLst/>
                <a:latin typeface="Segoe Sans Display" pitchFamily="2" charset="0"/>
                <a:ea typeface="+mn-ea"/>
                <a:cs typeface="+mn-cs"/>
              </a:rPr>
              <a:t>Introducing Analyst Agent</a:t>
            </a:r>
          </a:p>
          <a:p>
            <a:r>
              <a:rPr lang="en-US" sz="882" b="0" i="0" kern="1200" dirty="0">
                <a:solidFill>
                  <a:schemeClr val="tx1"/>
                </a:solidFill>
                <a:effectLst/>
                <a:latin typeface="Segoe Sans Display" pitchFamily="2" charset="0"/>
                <a:ea typeface="+mn-ea"/>
                <a:cs typeface="+mn-cs"/>
              </a:rPr>
              <a:t>Now, let’s talk about </a:t>
            </a:r>
            <a:r>
              <a:rPr lang="en-US" sz="882" b="1" i="0" kern="1200" dirty="0">
                <a:solidFill>
                  <a:schemeClr val="tx1"/>
                </a:solidFill>
                <a:effectLst/>
                <a:latin typeface="Segoe Sans Display" pitchFamily="2" charset="0"/>
                <a:ea typeface="+mn-ea"/>
                <a:cs typeface="+mn-cs"/>
              </a:rPr>
              <a:t>Analyst</a:t>
            </a:r>
            <a:r>
              <a:rPr lang="en-US" sz="882" b="0" i="0" kern="1200" dirty="0">
                <a:solidFill>
                  <a:schemeClr val="tx1"/>
                </a:solidFill>
                <a:effectLst/>
                <a:latin typeface="Segoe Sans Display" pitchFamily="2" charset="0"/>
                <a:ea typeface="+mn-ea"/>
                <a:cs typeface="+mn-cs"/>
              </a:rPr>
              <a:t>, another deep reasoning agent designed to help with data analysis tasks.</a:t>
            </a:r>
          </a:p>
          <a:p>
            <a:r>
              <a:rPr lang="en-US" sz="882" b="0" i="0" kern="1200" dirty="0">
                <a:solidFill>
                  <a:schemeClr val="tx1"/>
                </a:solidFill>
                <a:effectLst/>
                <a:latin typeface="Segoe Sans Display" pitchFamily="2" charset="0"/>
                <a:ea typeface="+mn-ea"/>
                <a:cs typeface="+mn-cs"/>
              </a:rPr>
              <a:t>Analyst is built to perform the kind of work you’d expect from a data analyst or data scientist—someone who works with Excel, Python, or SQL to analyze data, uncover insights, and create visualizations.</a:t>
            </a:r>
          </a:p>
          <a:p>
            <a:r>
              <a:rPr lang="en-US" sz="882" b="0" i="0" kern="1200" dirty="0">
                <a:solidFill>
                  <a:schemeClr val="tx1"/>
                </a:solidFill>
                <a:effectLst/>
                <a:latin typeface="Segoe Sans Display" pitchFamily="2" charset="0"/>
                <a:ea typeface="+mn-ea"/>
                <a:cs typeface="+mn-cs"/>
              </a:rPr>
              <a:t>This agent is powered by OpenAI’s 03 mini model, which Microsoft has specifically optimized for advanced data analysis. The engineering team has post-trained the model using real-world data analysis tasks and expertise from Excel and other Microsoft tools.</a:t>
            </a:r>
          </a:p>
          <a:p>
            <a:r>
              <a:rPr lang="en-US" sz="882" b="0" i="0" kern="1200" dirty="0">
                <a:solidFill>
                  <a:schemeClr val="tx1"/>
                </a:solidFill>
                <a:effectLst/>
                <a:latin typeface="Segoe Sans Display" pitchFamily="2" charset="0"/>
                <a:ea typeface="+mn-ea"/>
                <a:cs typeface="+mn-cs"/>
              </a:rPr>
              <a:t>Analyst is not just about answering quick questions. It takes your prompt, reasons through it, constructs a plan, and shares its thought process along the way. You’ll see how it understands your data, finds connections, and explains its approach step by step.</a:t>
            </a:r>
          </a:p>
          <a:p>
            <a:r>
              <a:rPr lang="en-US" sz="882" b="0" i="0" kern="1200" dirty="0">
                <a:solidFill>
                  <a:schemeClr val="tx1"/>
                </a:solidFill>
                <a:effectLst/>
                <a:latin typeface="Segoe Sans Display" pitchFamily="2" charset="0"/>
                <a:ea typeface="+mn-ea"/>
                <a:cs typeface="+mn-cs"/>
              </a:rPr>
              <a:t>The goal is to help knowledge workers—regardless of their technical skill level—get quick, actionable insights from their data, even if they’re not experts in Python or advanced analytics.</a:t>
            </a:r>
          </a:p>
          <a:p>
            <a:r>
              <a:rPr lang="en-US" sz="882" b="0" i="0" kern="1200" dirty="0">
                <a:solidFill>
                  <a:schemeClr val="tx1"/>
                </a:solidFill>
                <a:effectLst/>
                <a:latin typeface="Segoe Sans Display" pitchFamily="2" charset="0"/>
                <a:ea typeface="+mn-ea"/>
                <a:cs typeface="+mn-cs"/>
              </a:rPr>
              <a:t>Analyst can work across multiple data sources and formats, making connections between structured data (like Excel sheets) and unstructured data (like PDF reports or Word documents).</a:t>
            </a:r>
          </a:p>
          <a:p>
            <a:r>
              <a:rPr lang="en-US" sz="882" b="0" i="0" kern="1200" dirty="0">
                <a:solidFill>
                  <a:schemeClr val="tx1"/>
                </a:solidFill>
                <a:effectLst/>
                <a:latin typeface="Segoe Sans Display" pitchFamily="2" charset="0"/>
                <a:ea typeface="+mn-ea"/>
                <a:cs typeface="+mn-cs"/>
              </a:rPr>
              <a:t>In summary, Analyst is designed to mirror human analytical thinking, helping you solve complex data problems and make informed decisions more efficiently.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7605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IN" dirty="0"/>
              <a:t>Finally, we have some great resources available to help you learn more, get started and start to realize how Analyst can play a meaningful role in data analysis across your business. We encourage you to check these resources out and know that we’re continuing to innovate, as you try out these agents, we welcome your feedback and look forward to hearing how you’re leveraging them across your organization.</a:t>
            </a:r>
          </a:p>
          <a:p>
            <a:endParaRPr lang="en-IN" dirty="0"/>
          </a:p>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9A06C-870E-49D9-9759-4C25C19AC6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50400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b="1" i="0" kern="1200" dirty="0">
                <a:solidFill>
                  <a:schemeClr val="tx1"/>
                </a:solidFill>
                <a:effectLst/>
                <a:latin typeface="Segoe Sans Display" pitchFamily="2" charset="0"/>
                <a:ea typeface="+mn-ea"/>
                <a:cs typeface="+mn-cs"/>
              </a:rPr>
              <a:t>Customer Hub</a:t>
            </a:r>
          </a:p>
          <a:p>
            <a:r>
              <a:rPr lang="en-US" sz="882" b="1" i="0" kern="1200" dirty="0">
                <a:solidFill>
                  <a:schemeClr val="tx1"/>
                </a:solidFill>
                <a:effectLst/>
                <a:latin typeface="Segoe Sans Display" pitchFamily="2" charset="0"/>
                <a:ea typeface="+mn-ea"/>
                <a:cs typeface="+mn-cs"/>
              </a:rPr>
              <a:t>Introduction</a:t>
            </a:r>
          </a:p>
          <a:p>
            <a:r>
              <a:rPr lang="en-US" sz="882" b="0" i="0" kern="1200" dirty="0">
                <a:solidFill>
                  <a:schemeClr val="tx1"/>
                </a:solidFill>
                <a:effectLst/>
                <a:latin typeface="Segoe Sans Display" pitchFamily="2" charset="0"/>
                <a:ea typeface="+mn-ea"/>
                <a:cs typeface="+mn-cs"/>
              </a:rPr>
              <a:t>“As we wrap up, I want to highlight some resources that can help you and your organization get even more value from Copilot Chat.”</a:t>
            </a:r>
          </a:p>
          <a:p>
            <a:r>
              <a:rPr lang="en-US" sz="882" b="1" i="0" kern="1200" dirty="0">
                <a:solidFill>
                  <a:schemeClr val="tx1"/>
                </a:solidFill>
                <a:effectLst/>
                <a:latin typeface="Segoe Sans Display" pitchFamily="2" charset="0"/>
                <a:ea typeface="+mn-ea"/>
                <a:cs typeface="+mn-cs"/>
              </a:rPr>
              <a:t>Key Points to Cover</a:t>
            </a:r>
          </a:p>
          <a:p>
            <a:r>
              <a:rPr lang="en-US" sz="882" b="1" i="0" kern="1200" dirty="0">
                <a:solidFill>
                  <a:schemeClr val="tx1"/>
                </a:solidFill>
                <a:effectLst/>
                <a:latin typeface="Segoe Sans Display" pitchFamily="2" charset="0"/>
                <a:ea typeface="+mn-ea"/>
                <a:cs typeface="+mn-cs"/>
              </a:rPr>
              <a:t>Customer Hub</a:t>
            </a:r>
            <a:endParaRPr lang="en-US" sz="882" b="0" i="0" kern="1200" dirty="0">
              <a:solidFill>
                <a:schemeClr val="tx1"/>
              </a:solidFill>
              <a:effectLst/>
              <a:latin typeface="Segoe Sans Display" pitchFamily="2" charset="0"/>
              <a:ea typeface="+mn-ea"/>
              <a:cs typeface="+mn-cs"/>
            </a:endParaRPr>
          </a:p>
          <a:p>
            <a:pPr lvl="1"/>
            <a:r>
              <a:rPr lang="en-US" sz="882" b="0" i="0" kern="1200" dirty="0">
                <a:solidFill>
                  <a:schemeClr val="tx1"/>
                </a:solidFill>
                <a:effectLst/>
                <a:latin typeface="Segoe Sans Display" pitchFamily="2" charset="0"/>
                <a:ea typeface="+mn-ea"/>
                <a:cs typeface="+mn-cs"/>
              </a:rPr>
              <a:t>“Get the latest information from Microsoft experts with extensive demos.”</a:t>
            </a:r>
          </a:p>
          <a:p>
            <a:pPr lvl="1"/>
            <a:r>
              <a:rPr lang="en-US" sz="882" b="0" i="0" kern="1200" dirty="0">
                <a:solidFill>
                  <a:schemeClr val="tx1"/>
                </a:solidFill>
                <a:effectLst/>
                <a:latin typeface="Segoe Sans Display" pitchFamily="2" charset="0"/>
                <a:ea typeface="+mn-ea"/>
                <a:cs typeface="+mn-cs"/>
              </a:rPr>
              <a:t>“If you want to deliver the full version of the course you can access is on Customer Hub”</a:t>
            </a:r>
          </a:p>
          <a:p>
            <a:r>
              <a:rPr lang="en-US" sz="882" b="0" i="0" kern="1200" dirty="0">
                <a:solidFill>
                  <a:schemeClr val="tx1"/>
                </a:solidFill>
                <a:effectLst/>
                <a:latin typeface="Segoe Sans Display" pitchFamily="2" charset="0"/>
                <a:ea typeface="+mn-ea"/>
                <a:cs typeface="+mn-cs"/>
              </a:rPr>
              <a:t>“Next, we’ll look at where to get the content you need for adoption.”</a:t>
            </a:r>
          </a:p>
          <a:p>
            <a:endParaRPr lang="en-US" dirty="0"/>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11/20/2025 12:59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13</a:t>
            </a:fld>
            <a:endParaRPr lang="en-US"/>
          </a:p>
        </p:txBody>
      </p:sp>
    </p:spTree>
    <p:extLst>
      <p:ext uri="{BB962C8B-B14F-4D97-AF65-F5344CB8AC3E}">
        <p14:creationId xmlns:p14="http://schemas.microsoft.com/office/powerpoint/2010/main" val="592796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E8541-AB48-9D6F-3FD6-212FDD3159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24783B-5401-8830-52F6-B9F1F708EE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87CFED-3C4A-192F-551D-B917E98CD56E}"/>
              </a:ext>
            </a:extLst>
          </p:cNvPr>
          <p:cNvSpPr>
            <a:spLocks noGrp="1"/>
          </p:cNvSpPr>
          <p:nvPr>
            <p:ph type="body" idx="1"/>
          </p:nvPr>
        </p:nvSpPr>
        <p:spPr/>
        <p:txBody>
          <a:bodyPr/>
          <a:lstStyle/>
          <a:p>
            <a:r>
              <a:rPr lang="en-US" sz="882" b="1" i="0" kern="1200" dirty="0">
                <a:solidFill>
                  <a:schemeClr val="tx1"/>
                </a:solidFill>
                <a:effectLst/>
                <a:latin typeface="Segoe Sans Display" pitchFamily="2" charset="0"/>
                <a:ea typeface="+mn-ea"/>
                <a:cs typeface="+mn-cs"/>
              </a:rPr>
              <a:t>Copilot Chat Success Kit &amp; Support Resources</a:t>
            </a:r>
          </a:p>
          <a:p>
            <a:r>
              <a:rPr lang="en-US" sz="882" b="1" i="0" kern="1200" dirty="0">
                <a:solidFill>
                  <a:schemeClr val="tx1"/>
                </a:solidFill>
                <a:effectLst/>
                <a:latin typeface="Segoe Sans Display" pitchFamily="2" charset="0"/>
                <a:ea typeface="+mn-ea"/>
                <a:cs typeface="+mn-cs"/>
              </a:rPr>
              <a:t>Introduction</a:t>
            </a:r>
          </a:p>
          <a:p>
            <a:r>
              <a:rPr lang="en-US" sz="882" b="0" i="0" kern="1200" dirty="0">
                <a:solidFill>
                  <a:schemeClr val="tx1"/>
                </a:solidFill>
                <a:effectLst/>
                <a:latin typeface="Segoe Sans Display" pitchFamily="2" charset="0"/>
                <a:ea typeface="+mn-ea"/>
                <a:cs typeface="+mn-cs"/>
              </a:rPr>
              <a:t>“The Adoption Hub has content organized by role and adoption stage to make it easy to find what you need.”</a:t>
            </a:r>
          </a:p>
          <a:p>
            <a:r>
              <a:rPr lang="en-US" sz="882" b="1" i="0" kern="1200" dirty="0">
                <a:solidFill>
                  <a:schemeClr val="tx1"/>
                </a:solidFill>
                <a:effectLst/>
                <a:latin typeface="Segoe Sans Display" pitchFamily="2" charset="0"/>
                <a:ea typeface="+mn-ea"/>
                <a:cs typeface="+mn-cs"/>
              </a:rPr>
              <a:t>Key Points to Cover</a:t>
            </a:r>
          </a:p>
          <a:p>
            <a:r>
              <a:rPr lang="en-US" sz="882" b="1" i="0" kern="1200" dirty="0">
                <a:solidFill>
                  <a:schemeClr val="tx1"/>
                </a:solidFill>
                <a:effectLst/>
                <a:latin typeface="Segoe Sans Display" pitchFamily="2" charset="0"/>
                <a:ea typeface="+mn-ea"/>
                <a:cs typeface="+mn-cs"/>
              </a:rPr>
              <a:t>Copilot Chat Success Kit:</a:t>
            </a:r>
            <a:endParaRPr lang="en-US" sz="882" b="0" i="0" kern="1200" dirty="0">
              <a:solidFill>
                <a:schemeClr val="tx1"/>
              </a:solidFill>
              <a:effectLst/>
              <a:latin typeface="Segoe Sans Display" pitchFamily="2" charset="0"/>
              <a:ea typeface="+mn-ea"/>
              <a:cs typeface="+mn-cs"/>
            </a:endParaRPr>
          </a:p>
          <a:p>
            <a:pPr lvl="1"/>
            <a:r>
              <a:rPr lang="en-US" sz="882" b="0" i="0" kern="1200" dirty="0">
                <a:solidFill>
                  <a:schemeClr val="tx1"/>
                </a:solidFill>
                <a:effectLst/>
                <a:latin typeface="Segoe Sans Display" pitchFamily="2" charset="0"/>
                <a:ea typeface="+mn-ea"/>
                <a:cs typeface="+mn-cs"/>
              </a:rPr>
              <a:t>“There’s a Copilot Chat Success Kit available, which is a great resource for organizations looking to deploy Copilot Chat. It includes helpful materials like IT controls guides, user onboarding email templates, a trainer kit, user training guides, handouts, and links to other useful resources.”</a:t>
            </a:r>
          </a:p>
          <a:p>
            <a:pPr lvl="1"/>
            <a:r>
              <a:rPr lang="en-US" sz="882" b="0" i="0" kern="1200" dirty="0">
                <a:solidFill>
                  <a:schemeClr val="tx1"/>
                </a:solidFill>
                <a:effectLst/>
                <a:latin typeface="Segoe Sans Display" pitchFamily="2" charset="0"/>
                <a:ea typeface="+mn-ea"/>
                <a:cs typeface="+mn-cs"/>
              </a:rPr>
              <a:t>“We also have great programs like the Great Copilot Journey to help your users make Copilot a habit and the Scenario Library to learn how to improve your key business processes with Copilot.”</a:t>
            </a:r>
          </a:p>
          <a:p>
            <a:r>
              <a:rPr lang="en-US" sz="882" b="0" i="0" kern="1200" dirty="0">
                <a:solidFill>
                  <a:schemeClr val="tx1"/>
                </a:solidFill>
                <a:effectLst/>
                <a:latin typeface="Segoe Sans Display" pitchFamily="2" charset="0"/>
                <a:ea typeface="+mn-ea"/>
                <a:cs typeface="+mn-cs"/>
              </a:rPr>
              <a:t>“Next, we’ll look at how to access Copilot Chat on your mobile device and wrap up with final tips.”</a:t>
            </a:r>
          </a:p>
          <a:p>
            <a:endParaRPr lang="en-US" dirty="0"/>
          </a:p>
          <a:p>
            <a:endParaRPr lang="en-US" dirty="0"/>
          </a:p>
        </p:txBody>
      </p:sp>
      <p:sp>
        <p:nvSpPr>
          <p:cNvPr id="4" name="Header Placeholder 3">
            <a:extLst>
              <a:ext uri="{FF2B5EF4-FFF2-40B4-BE49-F238E27FC236}">
                <a16:creationId xmlns:a16="http://schemas.microsoft.com/office/drawing/2014/main" id="{77BEC136-5C3F-D7F0-5F02-9300911A734C}"/>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C85C0911-DF18-5BE6-FD54-E3CBE736EEAE}"/>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60A7B106-243A-F21D-CD3C-BADE68FB63E3}"/>
              </a:ext>
            </a:extLst>
          </p:cNvPr>
          <p:cNvSpPr>
            <a:spLocks noGrp="1"/>
          </p:cNvSpPr>
          <p:nvPr>
            <p:ph type="dt" idx="1"/>
          </p:nvPr>
        </p:nvSpPr>
        <p:spPr/>
        <p:txBody>
          <a:bodyPr/>
          <a:lstStyle/>
          <a:p>
            <a:fld id="{386CE63F-9E7F-4C04-9D0D-FCA25A8E9E86}" type="datetime8">
              <a:rPr lang="en-US" smtClean="0"/>
              <a:pPr/>
              <a:t>11/20/2025 12:59 PM</a:t>
            </a:fld>
            <a:endParaRPr lang="en-US"/>
          </a:p>
        </p:txBody>
      </p:sp>
      <p:sp>
        <p:nvSpPr>
          <p:cNvPr id="7" name="Slide Number Placeholder 6">
            <a:extLst>
              <a:ext uri="{FF2B5EF4-FFF2-40B4-BE49-F238E27FC236}">
                <a16:creationId xmlns:a16="http://schemas.microsoft.com/office/drawing/2014/main" id="{97459A9A-5E0D-A20A-C0E9-0A17EE054780}"/>
              </a:ext>
            </a:extLst>
          </p:cNvPr>
          <p:cNvSpPr>
            <a:spLocks noGrp="1"/>
          </p:cNvSpPr>
          <p:nvPr>
            <p:ph type="sldNum" sz="quarter" idx="5"/>
          </p:nvPr>
        </p:nvSpPr>
        <p:spPr/>
        <p:txBody>
          <a:bodyPr/>
          <a:lstStyle/>
          <a:p>
            <a:fld id="{B4008EB6-D09E-4580-8CD6-DDB14511944F}" type="slidenum">
              <a:rPr lang="en-US" smtClean="0"/>
              <a:pPr/>
              <a:t>14</a:t>
            </a:fld>
            <a:endParaRPr lang="en-US"/>
          </a:p>
        </p:txBody>
      </p:sp>
    </p:spTree>
    <p:extLst>
      <p:ext uri="{BB962C8B-B14F-4D97-AF65-F5344CB8AC3E}">
        <p14:creationId xmlns:p14="http://schemas.microsoft.com/office/powerpoint/2010/main" val="2493289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b="1" i="0" kern="1200" dirty="0">
                <a:solidFill>
                  <a:schemeClr val="tx1"/>
                </a:solidFill>
                <a:effectLst/>
                <a:latin typeface="Segoe Sans Display" pitchFamily="2" charset="0"/>
                <a:ea typeface="+mn-ea"/>
                <a:cs typeface="+mn-cs"/>
              </a:rPr>
              <a:t>Speaker Notes</a:t>
            </a:r>
            <a:r>
              <a:rPr lang="en-US" sz="882" b="1" i="0" kern="1200">
                <a:solidFill>
                  <a:schemeClr val="tx1"/>
                </a:solidFill>
                <a:effectLst/>
                <a:latin typeface="Segoe Sans Display" pitchFamily="2" charset="0"/>
                <a:ea typeface="+mn-ea"/>
                <a:cs typeface="+mn-cs"/>
              </a:rPr>
              <a:t>: Copilot </a:t>
            </a:r>
            <a:r>
              <a:rPr lang="en-US" sz="882" b="1" i="0" kern="1200" dirty="0">
                <a:solidFill>
                  <a:schemeClr val="tx1"/>
                </a:solidFill>
                <a:effectLst/>
                <a:latin typeface="Segoe Sans Display" pitchFamily="2" charset="0"/>
                <a:ea typeface="+mn-ea"/>
                <a:cs typeface="+mn-cs"/>
              </a:rPr>
              <a:t>Chat on Mobile Devices</a:t>
            </a:r>
          </a:p>
          <a:p>
            <a:r>
              <a:rPr lang="en-US" sz="882" b="1" i="0" kern="1200" dirty="0">
                <a:solidFill>
                  <a:schemeClr val="tx1"/>
                </a:solidFill>
                <a:effectLst/>
                <a:latin typeface="Segoe Sans Display" pitchFamily="2" charset="0"/>
                <a:ea typeface="+mn-ea"/>
                <a:cs typeface="+mn-cs"/>
              </a:rPr>
              <a:t>Introduction</a:t>
            </a:r>
          </a:p>
          <a:p>
            <a:r>
              <a:rPr lang="en-US" sz="882" b="0" i="0" kern="1200" dirty="0">
                <a:solidFill>
                  <a:schemeClr val="tx1"/>
                </a:solidFill>
                <a:effectLst/>
                <a:latin typeface="Segoe Sans Display" pitchFamily="2" charset="0"/>
                <a:ea typeface="+mn-ea"/>
                <a:cs typeface="+mn-cs"/>
              </a:rPr>
              <a:t>“Before we finish, let’s talk about how you can use Copilot Chat on your mobile device.”</a:t>
            </a:r>
          </a:p>
          <a:p>
            <a:r>
              <a:rPr lang="en-US" sz="882" b="1" i="0" kern="1200" dirty="0">
                <a:solidFill>
                  <a:schemeClr val="tx1"/>
                </a:solidFill>
                <a:effectLst/>
                <a:latin typeface="Segoe Sans Display" pitchFamily="2" charset="0"/>
                <a:ea typeface="+mn-ea"/>
                <a:cs typeface="+mn-cs"/>
              </a:rPr>
              <a:t>Key Points to Cover</a:t>
            </a:r>
          </a:p>
          <a:p>
            <a:r>
              <a:rPr lang="en-US" sz="882" b="1" i="0" kern="1200" dirty="0">
                <a:solidFill>
                  <a:schemeClr val="tx1"/>
                </a:solidFill>
                <a:effectLst/>
                <a:latin typeface="Segoe Sans Display" pitchFamily="2" charset="0"/>
                <a:ea typeface="+mn-ea"/>
                <a:cs typeface="+mn-cs"/>
              </a:rPr>
              <a:t>Mobile Access:</a:t>
            </a:r>
            <a:endParaRPr lang="en-US" sz="882" b="0" i="0" kern="1200" dirty="0">
              <a:solidFill>
                <a:schemeClr val="tx1"/>
              </a:solidFill>
              <a:effectLst/>
              <a:latin typeface="Segoe Sans Display" pitchFamily="2" charset="0"/>
              <a:ea typeface="+mn-ea"/>
              <a:cs typeface="+mn-cs"/>
            </a:endParaRPr>
          </a:p>
          <a:p>
            <a:pPr lvl="1"/>
            <a:r>
              <a:rPr lang="en-US" sz="882" b="0" i="0" kern="1200" dirty="0">
                <a:solidFill>
                  <a:schemeClr val="tx1"/>
                </a:solidFill>
                <a:effectLst/>
                <a:latin typeface="Segoe Sans Display" pitchFamily="2" charset="0"/>
                <a:ea typeface="+mn-ea"/>
                <a:cs typeface="+mn-cs"/>
              </a:rPr>
              <a:t>“Copilot Chat isn’t just for your desktop or laptop—it’s also available on mobile devices.”</a:t>
            </a:r>
          </a:p>
          <a:p>
            <a:pPr lvl="1"/>
            <a:r>
              <a:rPr lang="en-US" sz="882" b="0" i="0" kern="1200" dirty="0">
                <a:solidFill>
                  <a:schemeClr val="tx1"/>
                </a:solidFill>
                <a:effectLst/>
                <a:latin typeface="Segoe Sans Display" pitchFamily="2" charset="0"/>
                <a:ea typeface="+mn-ea"/>
                <a:cs typeface="+mn-cs"/>
              </a:rPr>
              <a:t>“You can download the Copilot Chat app using the QR code provided on this slide.”</a:t>
            </a:r>
          </a:p>
          <a:p>
            <a:pPr lvl="1"/>
            <a:r>
              <a:rPr lang="en-US" sz="882" b="0" i="0" kern="1200" dirty="0">
                <a:solidFill>
                  <a:schemeClr val="tx1"/>
                </a:solidFill>
                <a:effectLst/>
                <a:latin typeface="Segoe Sans Display" pitchFamily="2" charset="0"/>
                <a:ea typeface="+mn-ea"/>
                <a:cs typeface="+mn-cs"/>
              </a:rPr>
              <a:t>“Having Copilot Chat on your phone means you can get quick answers, summaries, and support wherever you are—even outside the office.”</a:t>
            </a:r>
          </a:p>
          <a:p>
            <a:r>
              <a:rPr lang="en-US" sz="882" b="1" i="0" kern="1200" dirty="0">
                <a:solidFill>
                  <a:schemeClr val="tx1"/>
                </a:solidFill>
                <a:effectLst/>
                <a:latin typeface="Segoe Sans Display" pitchFamily="2" charset="0"/>
                <a:ea typeface="+mn-ea"/>
                <a:cs typeface="+mn-cs"/>
              </a:rPr>
              <a:t>Practical Benefits:</a:t>
            </a:r>
            <a:endParaRPr lang="en-US" sz="882" b="0" i="0" kern="1200" dirty="0">
              <a:solidFill>
                <a:schemeClr val="tx1"/>
              </a:solidFill>
              <a:effectLst/>
              <a:latin typeface="Segoe Sans Display" pitchFamily="2" charset="0"/>
              <a:ea typeface="+mn-ea"/>
              <a:cs typeface="+mn-cs"/>
            </a:endParaRPr>
          </a:p>
          <a:p>
            <a:pPr lvl="1"/>
            <a:r>
              <a:rPr lang="en-US" sz="882" b="0" i="0" kern="1200" dirty="0">
                <a:solidFill>
                  <a:schemeClr val="tx1"/>
                </a:solidFill>
                <a:effectLst/>
                <a:latin typeface="Segoe Sans Display" pitchFamily="2" charset="0"/>
                <a:ea typeface="+mn-ea"/>
                <a:cs typeface="+mn-cs"/>
              </a:rPr>
              <a:t>“This is great for staying productive on the go, resolving questions in meetings, or even settling debates at a restaurant!”</a:t>
            </a:r>
          </a:p>
          <a:p>
            <a:pPr lvl="1"/>
            <a:r>
              <a:rPr lang="en-US" sz="882" b="0" i="0" kern="1200" dirty="0">
                <a:solidFill>
                  <a:schemeClr val="tx1"/>
                </a:solidFill>
                <a:effectLst/>
                <a:latin typeface="Segoe Sans Display" pitchFamily="2" charset="0"/>
                <a:ea typeface="+mn-ea"/>
                <a:cs typeface="+mn-cs"/>
              </a:rPr>
              <a:t>“You’ll have the same secure, enterprise-grade experience as on your desktop, with all your data protected.”</a:t>
            </a:r>
          </a:p>
          <a:p>
            <a:r>
              <a:rPr lang="en-US" sz="882" b="1" i="0" kern="1200" dirty="0">
                <a:solidFill>
                  <a:schemeClr val="tx1"/>
                </a:solidFill>
                <a:effectLst/>
                <a:latin typeface="Segoe Sans Display" pitchFamily="2" charset="0"/>
                <a:ea typeface="+mn-ea"/>
                <a:cs typeface="+mn-cs"/>
              </a:rPr>
              <a:t>Encourage Experimentation:</a:t>
            </a:r>
            <a:endParaRPr lang="en-US" sz="882" b="0" i="0" kern="1200" dirty="0">
              <a:solidFill>
                <a:schemeClr val="tx1"/>
              </a:solidFill>
              <a:effectLst/>
              <a:latin typeface="Segoe Sans Display" pitchFamily="2" charset="0"/>
              <a:ea typeface="+mn-ea"/>
              <a:cs typeface="+mn-cs"/>
            </a:endParaRPr>
          </a:p>
          <a:p>
            <a:pPr lvl="1"/>
            <a:r>
              <a:rPr lang="en-US" sz="882" b="0" i="0" kern="1200" dirty="0">
                <a:solidFill>
                  <a:schemeClr val="tx1"/>
                </a:solidFill>
                <a:effectLst/>
                <a:latin typeface="Segoe Sans Display" pitchFamily="2" charset="0"/>
                <a:ea typeface="+mn-ea"/>
                <a:cs typeface="+mn-cs"/>
              </a:rPr>
              <a:t>“If you haven’t tried Copilot Chat on mobile yet, I encourage you to download it and explore its features.”</a:t>
            </a:r>
          </a:p>
          <a:p>
            <a:pPr lvl="1"/>
            <a:r>
              <a:rPr lang="en-US" sz="882" b="0" i="0" kern="1200" dirty="0">
                <a:solidFill>
                  <a:schemeClr val="tx1"/>
                </a:solidFill>
                <a:effectLst/>
                <a:latin typeface="Segoe Sans Display" pitchFamily="2" charset="0"/>
                <a:ea typeface="+mn-ea"/>
                <a:cs typeface="+mn-cs"/>
              </a:rPr>
              <a:t>“It’s a handy way to keep Copilot close at hand for work and personal use.”</a:t>
            </a:r>
          </a:p>
          <a:p>
            <a:r>
              <a:rPr lang="en-US" sz="882" b="1" i="0" kern="1200" dirty="0">
                <a:solidFill>
                  <a:schemeClr val="tx1"/>
                </a:solidFill>
                <a:effectLst/>
                <a:latin typeface="Segoe Sans Display" pitchFamily="2" charset="0"/>
                <a:ea typeface="+mn-ea"/>
                <a:cs typeface="+mn-cs"/>
              </a:rPr>
              <a:t>Wrap-Up</a:t>
            </a:r>
          </a:p>
          <a:p>
            <a:r>
              <a:rPr lang="en-US" sz="882" b="0" i="0" kern="1200" dirty="0">
                <a:solidFill>
                  <a:schemeClr val="tx1"/>
                </a:solidFill>
                <a:effectLst/>
                <a:latin typeface="Segoe Sans Display" pitchFamily="2" charset="0"/>
                <a:ea typeface="+mn-ea"/>
                <a:cs typeface="+mn-cs"/>
              </a:rPr>
              <a:t>“That brings us to the end of our session. Thank you for participating and exploring Copilot Chat with me today.”</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11/20/2025 12:59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2263744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sz="882" b="1" i="0" kern="1200" dirty="0">
                <a:solidFill>
                  <a:schemeClr val="tx1"/>
                </a:solidFill>
                <a:effectLst/>
                <a:latin typeface="Segoe Sans Display" pitchFamily="2" charset="0"/>
                <a:ea typeface="+mn-ea"/>
                <a:cs typeface="+mn-cs"/>
              </a:rPr>
              <a:t>Data Analysis Challenges and Analyst’s Solution</a:t>
            </a:r>
          </a:p>
          <a:p>
            <a:r>
              <a:rPr lang="en-US" sz="882" b="0" i="0" kern="1200" dirty="0">
                <a:solidFill>
                  <a:schemeClr val="tx1"/>
                </a:solidFill>
                <a:effectLst/>
                <a:latin typeface="Segoe Sans Display" pitchFamily="2" charset="0"/>
                <a:ea typeface="+mn-ea"/>
                <a:cs typeface="+mn-cs"/>
              </a:rPr>
              <a:t>Let’s discuss some of the challenges organizations face with data analysis, and how the </a:t>
            </a:r>
            <a:r>
              <a:rPr lang="en-US" sz="882" b="1" i="0" kern="1200" dirty="0">
                <a:solidFill>
                  <a:schemeClr val="tx1"/>
                </a:solidFill>
                <a:effectLst/>
                <a:latin typeface="Segoe Sans Display" pitchFamily="2" charset="0"/>
                <a:ea typeface="+mn-ea"/>
                <a:cs typeface="+mn-cs"/>
              </a:rPr>
              <a:t>Analyst</a:t>
            </a:r>
            <a:r>
              <a:rPr lang="en-US" sz="882" b="0" i="0" kern="1200" dirty="0">
                <a:solidFill>
                  <a:schemeClr val="tx1"/>
                </a:solidFill>
                <a:effectLst/>
                <a:latin typeface="Segoe Sans Display" pitchFamily="2" charset="0"/>
                <a:ea typeface="+mn-ea"/>
                <a:cs typeface="+mn-cs"/>
              </a:rPr>
              <a:t> agent is designed to help.</a:t>
            </a:r>
          </a:p>
          <a:p>
            <a:r>
              <a:rPr lang="en-US" sz="882" b="0" i="0" kern="1200" dirty="0">
                <a:solidFill>
                  <a:schemeClr val="tx1"/>
                </a:solidFill>
                <a:effectLst/>
                <a:latin typeface="Segoe Sans Display" pitchFamily="2" charset="0"/>
                <a:ea typeface="+mn-ea"/>
                <a:cs typeface="+mn-cs"/>
              </a:rPr>
              <a:t>In today’s workplace, there’s an overwhelming amount of data—ranging from simple Excel sheets to complex Power BI dashboards, CRM systems, and resource planning tools.</a:t>
            </a:r>
          </a:p>
          <a:p>
            <a:r>
              <a:rPr lang="en-US" sz="882" b="0" i="0" kern="1200" dirty="0">
                <a:solidFill>
                  <a:schemeClr val="tx1"/>
                </a:solidFill>
                <a:effectLst/>
                <a:latin typeface="Segoe Sans Display" pitchFamily="2" charset="0"/>
                <a:ea typeface="+mn-ea"/>
                <a:cs typeface="+mn-cs"/>
              </a:rPr>
              <a:t>While data-driven decision-making is crucial, the sheer volume of information can make it hard to find quick, actionable insights. Many knowledge workers spend hours just organizing and understanding their data before they can even begin analysis.</a:t>
            </a:r>
          </a:p>
          <a:p>
            <a:r>
              <a:rPr lang="en-US" sz="882" b="0" i="0" kern="1200" dirty="0">
                <a:solidFill>
                  <a:schemeClr val="tx1"/>
                </a:solidFill>
                <a:effectLst/>
                <a:latin typeface="Segoe Sans Display" pitchFamily="2" charset="0"/>
                <a:ea typeface="+mn-ea"/>
                <a:cs typeface="+mn-cs"/>
              </a:rPr>
              <a:t>Another challenge is the varying skill levels among employees. Not everyone is an expert in Python or advanced analytics, so they often rely on colleagues in data science or analysis teams for help.</a:t>
            </a:r>
          </a:p>
          <a:p>
            <a:r>
              <a:rPr lang="en-US" sz="882" b="0" i="0" kern="1200" dirty="0">
                <a:solidFill>
                  <a:schemeClr val="tx1"/>
                </a:solidFill>
                <a:effectLst/>
                <a:latin typeface="Segoe Sans Display" pitchFamily="2" charset="0"/>
                <a:ea typeface="+mn-ea"/>
                <a:cs typeface="+mn-cs"/>
              </a:rPr>
              <a:t>Analyst aims to reduce these bottlenecks by making it easier for anyone—regardless of technical skill—to get meaningful insights from their data.</a:t>
            </a:r>
          </a:p>
          <a:p>
            <a:r>
              <a:rPr lang="en-US" sz="882" b="0" i="0" kern="1200" dirty="0">
                <a:solidFill>
                  <a:schemeClr val="tx1"/>
                </a:solidFill>
                <a:effectLst/>
                <a:latin typeface="Segoe Sans Display" pitchFamily="2" charset="0"/>
                <a:ea typeface="+mn-ea"/>
                <a:cs typeface="+mn-cs"/>
              </a:rPr>
              <a:t>Analyst can work across multiple data sources and formats, connecting structured data (like tables in Excel) with unstructured data (like PDF or Word reports). This helps break down silos and enables more comprehensive analysis.</a:t>
            </a:r>
          </a:p>
          <a:p>
            <a:r>
              <a:rPr lang="en-US" sz="882" b="0" i="0" kern="1200" dirty="0">
                <a:solidFill>
                  <a:schemeClr val="tx1"/>
                </a:solidFill>
                <a:effectLst/>
                <a:latin typeface="Segoe Sans Display" pitchFamily="2" charset="0"/>
                <a:ea typeface="+mn-ea"/>
                <a:cs typeface="+mn-cs"/>
              </a:rPr>
              <a:t>The goal is to help you answer business questions, uncover insights, and make informed decisions faster and more efficiently.</a:t>
            </a:r>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660A87-F51F-450E-AC78-69A8BAEFC33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07945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sz="882" b="1" i="0" kern="1200" dirty="0">
                <a:solidFill>
                  <a:schemeClr val="tx1"/>
                </a:solidFill>
                <a:effectLst/>
                <a:latin typeface="Segoe Sans Display" pitchFamily="2" charset="0"/>
                <a:ea typeface="+mn-ea"/>
                <a:cs typeface="+mn-cs"/>
              </a:rPr>
              <a:t>How Analyst Works—Step-by-Step Reasoning</a:t>
            </a:r>
          </a:p>
          <a:p>
            <a:r>
              <a:rPr lang="en-US" sz="882" b="0" i="0" kern="1200" dirty="0">
                <a:solidFill>
                  <a:schemeClr val="tx1"/>
                </a:solidFill>
                <a:effectLst/>
                <a:latin typeface="Segoe Sans Display" pitchFamily="2" charset="0"/>
                <a:ea typeface="+mn-ea"/>
                <a:cs typeface="+mn-cs"/>
              </a:rPr>
              <a:t>Let’s look at how the </a:t>
            </a:r>
            <a:r>
              <a:rPr lang="en-US" sz="882" b="1" i="0" kern="1200" dirty="0">
                <a:solidFill>
                  <a:schemeClr val="tx1"/>
                </a:solidFill>
                <a:effectLst/>
                <a:latin typeface="Segoe Sans Display" pitchFamily="2" charset="0"/>
                <a:ea typeface="+mn-ea"/>
                <a:cs typeface="+mn-cs"/>
              </a:rPr>
              <a:t>Analyst</a:t>
            </a:r>
            <a:r>
              <a:rPr lang="en-US" sz="882" b="0" i="0" kern="1200" dirty="0">
                <a:solidFill>
                  <a:schemeClr val="tx1"/>
                </a:solidFill>
                <a:effectLst/>
                <a:latin typeface="Segoe Sans Display" pitchFamily="2" charset="0"/>
                <a:ea typeface="+mn-ea"/>
                <a:cs typeface="+mn-cs"/>
              </a:rPr>
              <a:t> agent actually works and what makes it different from traditional large language models.</a:t>
            </a:r>
          </a:p>
          <a:p>
            <a:r>
              <a:rPr lang="en-US" sz="882" b="0" i="0" kern="1200" dirty="0">
                <a:solidFill>
                  <a:schemeClr val="tx1"/>
                </a:solidFill>
                <a:effectLst/>
                <a:latin typeface="Segoe Sans Display" pitchFamily="2" charset="0"/>
                <a:ea typeface="+mn-ea"/>
                <a:cs typeface="+mn-cs"/>
              </a:rPr>
              <a:t>Unlike models that jump straight from your question to a quick answer, Analyst takes a more thoughtful approach. It starts by understanding your question, then creates a plan for how to tackle it.</a:t>
            </a:r>
          </a:p>
          <a:p>
            <a:r>
              <a:rPr lang="en-US" sz="882" b="0" i="0" kern="1200" dirty="0">
                <a:solidFill>
                  <a:schemeClr val="tx1"/>
                </a:solidFill>
                <a:effectLst/>
                <a:latin typeface="Segoe Sans Display" pitchFamily="2" charset="0"/>
                <a:ea typeface="+mn-ea"/>
                <a:cs typeface="+mn-cs"/>
              </a:rPr>
              <a:t>Analyst will often share its reasoning process with you. For example, it will explain how it’s interpreting your data, what connections it’s finding, and what steps it plans to take to answer your problem.</a:t>
            </a:r>
          </a:p>
          <a:p>
            <a:r>
              <a:rPr lang="en-US" sz="882" b="0" i="0" kern="1200" dirty="0">
                <a:solidFill>
                  <a:schemeClr val="tx1"/>
                </a:solidFill>
                <a:effectLst/>
                <a:latin typeface="Segoe Sans Display" pitchFamily="2" charset="0"/>
                <a:ea typeface="+mn-ea"/>
                <a:cs typeface="+mn-cs"/>
              </a:rPr>
              <a:t>As Analyst executes tasks—like running Python code for visualizations or advanced analysis—you can follow its “chain of thought” and see how it arrives at its conclusions.</a:t>
            </a:r>
          </a:p>
          <a:p>
            <a:r>
              <a:rPr lang="en-US" sz="882" b="0" i="0" kern="1200" dirty="0">
                <a:solidFill>
                  <a:schemeClr val="tx1"/>
                </a:solidFill>
                <a:effectLst/>
                <a:latin typeface="Segoe Sans Display" pitchFamily="2" charset="0"/>
                <a:ea typeface="+mn-ea"/>
                <a:cs typeface="+mn-cs"/>
              </a:rPr>
              <a:t>Analyst adapts to the complexity of your data and your question, taking as many steps as needed to provide a thorough answer. This mirrors how a human data scientist would approach a problem: by sharing their process and reasoning along the way.</a:t>
            </a:r>
          </a:p>
          <a:p>
            <a:r>
              <a:rPr lang="en-US" sz="882" b="0" i="0" kern="1200" dirty="0">
                <a:solidFill>
                  <a:schemeClr val="tx1"/>
                </a:solidFill>
                <a:effectLst/>
                <a:latin typeface="Segoe Sans Display" pitchFamily="2" charset="0"/>
                <a:ea typeface="+mn-ea"/>
                <a:cs typeface="+mn-cs"/>
              </a:rPr>
              <a:t>The result is a more transparent, step-by-step solution that helps you understand not just the answer, but how Analyst got there.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620E4-3E68-4063-8237-3C1BA541B8B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71760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b="1" i="0" kern="1200" dirty="0">
                <a:solidFill>
                  <a:schemeClr val="tx1"/>
                </a:solidFill>
                <a:effectLst/>
                <a:latin typeface="Segoe Sans Display" pitchFamily="2" charset="0"/>
                <a:ea typeface="+mn-ea"/>
                <a:cs typeface="+mn-cs"/>
              </a:rPr>
              <a:t>Tips for Using Analyst Effectively</a:t>
            </a:r>
          </a:p>
          <a:p>
            <a:r>
              <a:rPr lang="en-US" sz="882" b="0" i="0" kern="1200" dirty="0">
                <a:solidFill>
                  <a:schemeClr val="tx1"/>
                </a:solidFill>
                <a:effectLst/>
                <a:latin typeface="Segoe Sans Display" pitchFamily="2" charset="0"/>
                <a:ea typeface="+mn-ea"/>
                <a:cs typeface="+mn-cs"/>
              </a:rPr>
              <a:t>Let’s go over some practical tips for getting the most out of the </a:t>
            </a:r>
            <a:r>
              <a:rPr lang="en-US" sz="882" b="1" i="0" kern="1200" dirty="0">
                <a:solidFill>
                  <a:schemeClr val="tx1"/>
                </a:solidFill>
                <a:effectLst/>
                <a:latin typeface="Segoe Sans Display" pitchFamily="2" charset="0"/>
                <a:ea typeface="+mn-ea"/>
                <a:cs typeface="+mn-cs"/>
              </a:rPr>
              <a:t>Analyst</a:t>
            </a:r>
            <a:r>
              <a:rPr lang="en-US" sz="882" b="0" i="0" kern="1200" dirty="0">
                <a:solidFill>
                  <a:schemeClr val="tx1"/>
                </a:solidFill>
                <a:effectLst/>
                <a:latin typeface="Segoe Sans Display" pitchFamily="2" charset="0"/>
                <a:ea typeface="+mn-ea"/>
                <a:cs typeface="+mn-cs"/>
              </a:rPr>
              <a:t> agent.</a:t>
            </a:r>
          </a:p>
          <a:p>
            <a:r>
              <a:rPr lang="en-US" sz="882" b="0" i="0" kern="1200" dirty="0">
                <a:solidFill>
                  <a:schemeClr val="tx1"/>
                </a:solidFill>
                <a:effectLst/>
                <a:latin typeface="Segoe Sans Display" pitchFamily="2" charset="0"/>
                <a:ea typeface="+mn-ea"/>
                <a:cs typeface="+mn-cs"/>
              </a:rPr>
              <a:t>To use Analyst, simply provide the files you want it to analyze along with a clear prompt. You can upload files directly from your device or select them from your M365 files, such as those stored in OneDrive.</a:t>
            </a:r>
          </a:p>
          <a:p>
            <a:r>
              <a:rPr lang="en-US" sz="882" b="0" i="0" kern="1200" dirty="0">
                <a:solidFill>
                  <a:schemeClr val="tx1"/>
                </a:solidFill>
                <a:effectLst/>
                <a:latin typeface="Segoe Sans Display" pitchFamily="2" charset="0"/>
                <a:ea typeface="+mn-ea"/>
                <a:cs typeface="+mn-cs"/>
              </a:rPr>
              <a:t>Analyst currently supports analyzing up to five files at once, and these can be in different formats—Excel, CSV, JSON, Word documents, PowerPoint decks, PDFs, and more.</a:t>
            </a:r>
          </a:p>
          <a:p>
            <a:r>
              <a:rPr lang="en-US" sz="882" b="0" i="0" kern="1200" dirty="0">
                <a:solidFill>
                  <a:schemeClr val="tx1"/>
                </a:solidFill>
                <a:effectLst/>
                <a:latin typeface="Segoe Sans Display" pitchFamily="2" charset="0"/>
                <a:ea typeface="+mn-ea"/>
                <a:cs typeface="+mn-cs"/>
              </a:rPr>
              <a:t>The agent will show you how it understands the content of each file and use that information to answer your question. This means you can combine structured data (like spreadsheets) with unstructured data (like reports) for a more comprehensive analysis.</a:t>
            </a:r>
          </a:p>
          <a:p>
            <a:r>
              <a:rPr lang="en-US" sz="882" b="0" i="0" kern="1200" dirty="0">
                <a:solidFill>
                  <a:schemeClr val="tx1"/>
                </a:solidFill>
                <a:effectLst/>
                <a:latin typeface="Segoe Sans Display" pitchFamily="2" charset="0"/>
                <a:ea typeface="+mn-ea"/>
                <a:cs typeface="+mn-cs"/>
              </a:rPr>
              <a:t>When you ask Analyst for insights, be specific about what you want. For example, if you need a particular type of visualization or output—such as a table or a graph—mention that in your prompt. The more details you provide, the better the results will be.</a:t>
            </a:r>
          </a:p>
          <a:p>
            <a:r>
              <a:rPr lang="en-US" sz="882" b="0" i="0" kern="1200" dirty="0">
                <a:solidFill>
                  <a:schemeClr val="tx1"/>
                </a:solidFill>
                <a:effectLst/>
                <a:latin typeface="Segoe Sans Display" pitchFamily="2" charset="0"/>
                <a:ea typeface="+mn-ea"/>
                <a:cs typeface="+mn-cs"/>
              </a:rPr>
              <a:t>Analyst will typically give you a summary of its findings and, if requested, include additional outputs like charts or tables. You can also review its reasoning process, including any Python code it executes, to understand how it arrived at its conclusions.</a:t>
            </a:r>
          </a:p>
          <a:p>
            <a:r>
              <a:rPr lang="en-US" sz="882" b="0" i="0" kern="1200" dirty="0">
                <a:solidFill>
                  <a:schemeClr val="tx1"/>
                </a:solidFill>
                <a:effectLst/>
                <a:latin typeface="Segoe Sans Display" pitchFamily="2" charset="0"/>
                <a:ea typeface="+mn-ea"/>
                <a:cs typeface="+mn-cs"/>
              </a:rPr>
              <a:t>Keep in mind that, because Analyst is a reasoning model, the process may take a few minutes depending on the complexity of your data and your question. This is intentional, as it allows for deeper analysis and more accurate results.</a:t>
            </a:r>
          </a:p>
          <a:p>
            <a:r>
              <a:rPr lang="en-US" sz="882" b="0" i="0" kern="1200" dirty="0">
                <a:solidFill>
                  <a:schemeClr val="tx1"/>
                </a:solidFill>
                <a:effectLst/>
                <a:latin typeface="Segoe Sans Display" pitchFamily="2" charset="0"/>
                <a:ea typeface="+mn-ea"/>
                <a:cs typeface="+mn-cs"/>
              </a:rPr>
              <a:t>For quick answers, Copilot chat may be sufficient, but for advanced data analysis and multi-file reasoning, Analyst is the best choice.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11/20/2025 12:59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a:t>
            </a:fld>
            <a:endParaRPr lang="en-US"/>
          </a:p>
        </p:txBody>
      </p:sp>
    </p:spTree>
    <p:extLst>
      <p:ext uri="{BB962C8B-B14F-4D97-AF65-F5344CB8AC3E}">
        <p14:creationId xmlns:p14="http://schemas.microsoft.com/office/powerpoint/2010/main" val="1385296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808C0-625A-082B-FD56-7729A98014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38B64D-60DF-FD15-2C44-FA9B06D70D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89C1F0-DE41-6F24-C392-88667AFA1E1D}"/>
              </a:ext>
            </a:extLst>
          </p:cNvPr>
          <p:cNvSpPr>
            <a:spLocks noGrp="1"/>
          </p:cNvSpPr>
          <p:nvPr>
            <p:ph type="body" idx="1"/>
          </p:nvPr>
        </p:nvSpPr>
        <p:spPr/>
        <p:txBody>
          <a:bodyPr/>
          <a:lstStyle/>
          <a:p>
            <a:r>
              <a:rPr lang="en-US" sz="882" b="1" i="0" kern="1200" dirty="0">
                <a:solidFill>
                  <a:schemeClr val="tx1"/>
                </a:solidFill>
                <a:effectLst/>
                <a:latin typeface="Segoe Sans Display" pitchFamily="2" charset="0"/>
                <a:ea typeface="+mn-ea"/>
                <a:cs typeface="+mn-cs"/>
              </a:rPr>
              <a:t>When to Use Analyst</a:t>
            </a:r>
          </a:p>
          <a:p>
            <a:r>
              <a:rPr lang="en-US" sz="882" b="0" i="0" kern="1200" dirty="0">
                <a:solidFill>
                  <a:schemeClr val="tx1"/>
                </a:solidFill>
                <a:effectLst/>
                <a:latin typeface="Segoe Sans Display" pitchFamily="2" charset="0"/>
                <a:ea typeface="+mn-ea"/>
                <a:cs typeface="+mn-cs"/>
              </a:rPr>
              <a:t>Let’s talk about the best scenarios for using the </a:t>
            </a:r>
            <a:r>
              <a:rPr lang="en-US" sz="882" b="1" i="0" kern="1200" dirty="0">
                <a:solidFill>
                  <a:schemeClr val="tx1"/>
                </a:solidFill>
                <a:effectLst/>
                <a:latin typeface="Segoe Sans Display" pitchFamily="2" charset="0"/>
                <a:ea typeface="+mn-ea"/>
                <a:cs typeface="+mn-cs"/>
              </a:rPr>
              <a:t>Analyst</a:t>
            </a:r>
            <a:r>
              <a:rPr lang="en-US" sz="882" b="0" i="0" kern="1200" dirty="0">
                <a:solidFill>
                  <a:schemeClr val="tx1"/>
                </a:solidFill>
                <a:effectLst/>
                <a:latin typeface="Segoe Sans Display" pitchFamily="2" charset="0"/>
                <a:ea typeface="+mn-ea"/>
                <a:cs typeface="+mn-cs"/>
              </a:rPr>
              <a:t> agent.</a:t>
            </a:r>
          </a:p>
          <a:p>
            <a:r>
              <a:rPr lang="en-US" sz="882" b="0" i="0" kern="1200" dirty="0">
                <a:solidFill>
                  <a:schemeClr val="tx1"/>
                </a:solidFill>
                <a:effectLst/>
                <a:latin typeface="Segoe Sans Display" pitchFamily="2" charset="0"/>
                <a:ea typeface="+mn-ea"/>
                <a:cs typeface="+mn-cs"/>
              </a:rPr>
              <a:t>Analyst is especially powerful when you need to reason across multiple data sources and file types, not just a single spreadsheet or report.</a:t>
            </a:r>
          </a:p>
          <a:p>
            <a:r>
              <a:rPr lang="en-US" sz="882" b="0" i="0" kern="1200" dirty="0">
                <a:solidFill>
                  <a:schemeClr val="tx1"/>
                </a:solidFill>
                <a:effectLst/>
                <a:latin typeface="Segoe Sans Display" pitchFamily="2" charset="0"/>
                <a:ea typeface="+mn-ea"/>
                <a:cs typeface="+mn-cs"/>
              </a:rPr>
              <a:t>It excels at step-by-step problem solving, making it ideal for advanced questions that go beyond simply retrieving a single data point.</a:t>
            </a:r>
          </a:p>
          <a:p>
            <a:r>
              <a:rPr lang="en-US" sz="882" b="0" i="0" kern="1200" dirty="0">
                <a:solidFill>
                  <a:schemeClr val="tx1"/>
                </a:solidFill>
                <a:effectLst/>
                <a:latin typeface="Segoe Sans Display" pitchFamily="2" charset="0"/>
                <a:ea typeface="+mn-ea"/>
                <a:cs typeface="+mn-cs"/>
              </a:rPr>
              <a:t>Analyst is great for statistical analysis and can execute Python code for advanced visualizations, so it’s well-suited for tasks like forecasting, segmentation, and trend analysis.</a:t>
            </a:r>
          </a:p>
          <a:p>
            <a:r>
              <a:rPr lang="en-US" sz="882" b="0" i="0" kern="1200" dirty="0">
                <a:solidFill>
                  <a:schemeClr val="tx1"/>
                </a:solidFill>
                <a:effectLst/>
                <a:latin typeface="Segoe Sans Display" pitchFamily="2" charset="0"/>
                <a:ea typeface="+mn-ea"/>
                <a:cs typeface="+mn-cs"/>
              </a:rPr>
              <a:t>For example, use Analyst for financial analysis, customer segmentation, sentiment analysis, or when you want to tell a story with your data using visualizations.</a:t>
            </a:r>
          </a:p>
          <a:p>
            <a:r>
              <a:rPr lang="en-US" sz="882" b="0" i="0" kern="1200" dirty="0">
                <a:solidFill>
                  <a:schemeClr val="tx1"/>
                </a:solidFill>
                <a:effectLst/>
                <a:latin typeface="Segoe Sans Display" pitchFamily="2" charset="0"/>
                <a:ea typeface="+mn-ea"/>
                <a:cs typeface="+mn-cs"/>
              </a:rPr>
              <a:t>If your question requires connecting information from different files, performing calculations, or generating charts and graphs, Analyst is the right tool for the job.</a:t>
            </a:r>
          </a:p>
          <a:p>
            <a:r>
              <a:rPr lang="en-US" sz="882" b="0" i="0" kern="1200" dirty="0">
                <a:solidFill>
                  <a:schemeClr val="tx1"/>
                </a:solidFill>
                <a:effectLst/>
                <a:latin typeface="Segoe Sans Display" pitchFamily="2" charset="0"/>
                <a:ea typeface="+mn-ea"/>
                <a:cs typeface="+mn-cs"/>
              </a:rPr>
              <a:t>For quick, simple answers, Copilot chat may be enough. But for deeper, multi-step analysis, Analyst is your go-to agent.</a:t>
            </a:r>
          </a:p>
          <a:p>
            <a:endParaRPr lang="en-US" dirty="0"/>
          </a:p>
        </p:txBody>
      </p:sp>
      <p:sp>
        <p:nvSpPr>
          <p:cNvPr id="4" name="Header Placeholder 3">
            <a:extLst>
              <a:ext uri="{FF2B5EF4-FFF2-40B4-BE49-F238E27FC236}">
                <a16:creationId xmlns:a16="http://schemas.microsoft.com/office/drawing/2014/main" id="{75A3E980-A68E-A839-C216-449E7790444F}"/>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1E0AD54B-4B39-D3C3-56D1-88B8C40F97B5}"/>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4F14FDD4-B4D6-9253-7CBF-5CF728BBC6FD}"/>
              </a:ext>
            </a:extLst>
          </p:cNvPr>
          <p:cNvSpPr>
            <a:spLocks noGrp="1"/>
          </p:cNvSpPr>
          <p:nvPr>
            <p:ph type="dt" idx="1"/>
          </p:nvPr>
        </p:nvSpPr>
        <p:spPr/>
        <p:txBody>
          <a:bodyPr/>
          <a:lstStyle/>
          <a:p>
            <a:fld id="{386CE63F-9E7F-4C04-9D0D-FCA25A8E9E86}" type="datetime8">
              <a:rPr lang="en-US" smtClean="0"/>
              <a:pPr/>
              <a:t>11/20/2025 12:59 PM</a:t>
            </a:fld>
            <a:endParaRPr lang="en-US"/>
          </a:p>
        </p:txBody>
      </p:sp>
      <p:sp>
        <p:nvSpPr>
          <p:cNvPr id="7" name="Slide Number Placeholder 6">
            <a:extLst>
              <a:ext uri="{FF2B5EF4-FFF2-40B4-BE49-F238E27FC236}">
                <a16:creationId xmlns:a16="http://schemas.microsoft.com/office/drawing/2014/main" id="{8F4FA05F-2165-867F-C4AF-AD0DA54AC865}"/>
              </a:ext>
            </a:extLst>
          </p:cNvPr>
          <p:cNvSpPr>
            <a:spLocks noGrp="1"/>
          </p:cNvSpPr>
          <p:nvPr>
            <p:ph type="sldNum" sz="quarter" idx="5"/>
          </p:nvPr>
        </p:nvSpPr>
        <p:spPr/>
        <p:txBody>
          <a:bodyPr/>
          <a:lstStyle/>
          <a:p>
            <a:fld id="{B4008EB6-D09E-4580-8CD6-DDB14511944F}" type="slidenum">
              <a:rPr lang="en-US" smtClean="0"/>
              <a:pPr/>
              <a:t>6</a:t>
            </a:fld>
            <a:endParaRPr lang="en-US"/>
          </a:p>
        </p:txBody>
      </p:sp>
    </p:spTree>
    <p:extLst>
      <p:ext uri="{BB962C8B-B14F-4D97-AF65-F5344CB8AC3E}">
        <p14:creationId xmlns:p14="http://schemas.microsoft.com/office/powerpoint/2010/main" val="2923394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b="1" i="0" kern="1200" dirty="0">
                <a:solidFill>
                  <a:schemeClr val="tx1"/>
                </a:solidFill>
                <a:effectLst/>
                <a:latin typeface="Segoe Sans Display" pitchFamily="2" charset="0"/>
                <a:ea typeface="+mn-ea"/>
                <a:cs typeface="+mn-cs"/>
              </a:rPr>
              <a:t>Reviewing Analyst’s Reasoning and Output</a:t>
            </a:r>
          </a:p>
          <a:p>
            <a:r>
              <a:rPr lang="en-US" sz="882" b="0" i="0" kern="1200" dirty="0">
                <a:solidFill>
                  <a:schemeClr val="tx1"/>
                </a:solidFill>
                <a:effectLst/>
                <a:latin typeface="Segoe Sans Display" pitchFamily="2" charset="0"/>
                <a:ea typeface="+mn-ea"/>
                <a:cs typeface="+mn-cs"/>
              </a:rPr>
              <a:t>Let’s talk about how you can review and understand the reasoning process and outputs provided by the </a:t>
            </a:r>
            <a:r>
              <a:rPr lang="en-US" sz="882" b="1" i="0" kern="1200" dirty="0">
                <a:solidFill>
                  <a:schemeClr val="tx1"/>
                </a:solidFill>
                <a:effectLst/>
                <a:latin typeface="Segoe Sans Display" pitchFamily="2" charset="0"/>
                <a:ea typeface="+mn-ea"/>
                <a:cs typeface="+mn-cs"/>
              </a:rPr>
              <a:t>Analyst</a:t>
            </a:r>
            <a:r>
              <a:rPr lang="en-US" sz="882" b="0" i="0" kern="1200" dirty="0">
                <a:solidFill>
                  <a:schemeClr val="tx1"/>
                </a:solidFill>
                <a:effectLst/>
                <a:latin typeface="Segoe Sans Display" pitchFamily="2" charset="0"/>
                <a:ea typeface="+mn-ea"/>
                <a:cs typeface="+mn-cs"/>
              </a:rPr>
              <a:t> agent.</a:t>
            </a:r>
          </a:p>
          <a:p>
            <a:r>
              <a:rPr lang="en-US" sz="882" b="0" i="0" kern="1200" dirty="0">
                <a:solidFill>
                  <a:schemeClr val="tx1"/>
                </a:solidFill>
                <a:effectLst/>
                <a:latin typeface="Segoe Sans Display" pitchFamily="2" charset="0"/>
                <a:ea typeface="+mn-ea"/>
                <a:cs typeface="+mn-cs"/>
              </a:rPr>
              <a:t>Analyst will always share its thought process as it works through your prompt. You’ll see how it understands your data, constructs a plan, and executes steps to arrive at its conclusions.</a:t>
            </a:r>
          </a:p>
          <a:p>
            <a:r>
              <a:rPr lang="en-US" sz="882" b="0" i="0" kern="1200" dirty="0">
                <a:solidFill>
                  <a:schemeClr val="tx1"/>
                </a:solidFill>
                <a:effectLst/>
                <a:latin typeface="Segoe Sans Display" pitchFamily="2" charset="0"/>
                <a:ea typeface="+mn-ea"/>
                <a:cs typeface="+mn-cs"/>
              </a:rPr>
              <a:t>If you want to see the details, you can expand and review the Python code Analyst runs for advanced analysis and visualizations. This transparency helps you understand exactly how the agent arrived at its results.</a:t>
            </a:r>
          </a:p>
          <a:p>
            <a:r>
              <a:rPr lang="en-US" sz="882" b="0" i="0" kern="1200" dirty="0">
                <a:solidFill>
                  <a:schemeClr val="tx1"/>
                </a:solidFill>
                <a:effectLst/>
                <a:latin typeface="Segoe Sans Display" pitchFamily="2" charset="0"/>
                <a:ea typeface="+mn-ea"/>
                <a:cs typeface="+mn-cs"/>
              </a:rPr>
              <a:t>All of Analyst’s reasoning and outputs are saved in your chat and conversation history, so you can revisit them anytime for reference or further analysis.</a:t>
            </a:r>
          </a:p>
          <a:p>
            <a:r>
              <a:rPr lang="en-US" sz="882" b="0" i="0" kern="1200" dirty="0">
                <a:solidFill>
                  <a:schemeClr val="tx1"/>
                </a:solidFill>
                <a:effectLst/>
                <a:latin typeface="Segoe Sans Display" pitchFamily="2" charset="0"/>
                <a:ea typeface="+mn-ea"/>
                <a:cs typeface="+mn-cs"/>
              </a:rPr>
              <a:t>Keep in mind, because Analyst is a reasoning model, the process may take a few minutes depending on the complexity of your data and question. This intentional design allows for deeper analysis and more accurate results.</a:t>
            </a:r>
          </a:p>
          <a:p>
            <a:r>
              <a:rPr lang="en-US" sz="882" b="0" i="0" kern="1200" dirty="0">
                <a:solidFill>
                  <a:schemeClr val="tx1"/>
                </a:solidFill>
                <a:effectLst/>
                <a:latin typeface="Segoe Sans Display" pitchFamily="2" charset="0"/>
                <a:ea typeface="+mn-ea"/>
                <a:cs typeface="+mn-cs"/>
              </a:rPr>
              <a:t>In summary, Analyst not only provides answers but also shows you the steps it took, making its insights more trustworthy and actionable.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11/20/2025 12:59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7</a:t>
            </a:fld>
            <a:endParaRPr lang="en-US"/>
          </a:p>
        </p:txBody>
      </p:sp>
    </p:spTree>
    <p:extLst>
      <p:ext uri="{BB962C8B-B14F-4D97-AF65-F5344CB8AC3E}">
        <p14:creationId xmlns:p14="http://schemas.microsoft.com/office/powerpoint/2010/main" val="4021859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sz="882" b="1" kern="1200" dirty="0">
                <a:solidFill>
                  <a:schemeClr val="tx1"/>
                </a:solidFill>
                <a:effectLst/>
                <a:latin typeface="Segoe Sans Display" pitchFamily="2" charset="0"/>
                <a:ea typeface="+mn-ea"/>
                <a:cs typeface="+mn-cs"/>
              </a:rPr>
              <a:t>Demo – use the audio in the video or turn it off and use this description</a:t>
            </a:r>
          </a:p>
          <a:p>
            <a:endParaRPr lang="en-US" sz="882" kern="1200" dirty="0">
              <a:solidFill>
                <a:schemeClr val="tx1"/>
              </a:solidFill>
              <a:effectLst/>
              <a:latin typeface="Segoe Sans Display" pitchFamily="2" charset="0"/>
              <a:ea typeface="+mn-ea"/>
              <a:cs typeface="+mn-cs"/>
            </a:endParaRPr>
          </a:p>
          <a:p>
            <a:r>
              <a:rPr lang="en-US" sz="882" kern="1200" dirty="0">
                <a:solidFill>
                  <a:schemeClr val="tx1"/>
                </a:solidFill>
                <a:effectLst/>
                <a:latin typeface="Segoe Sans Display" pitchFamily="2" charset="0"/>
                <a:ea typeface="+mn-ea"/>
                <a:cs typeface="+mn-cs"/>
              </a:rPr>
              <a:t>We used a scenario for working at a fitness company and we’re looking to launch a smart sneaker. We have this messy data set and we’re not sure what segment to target – what demographic, their buying patterns, we have so much of this data available in multiple tabs. You can see focus group data and even market size assumptions. Often times this would take me quite a bit of time to analyze and determine the best segment to target.</a:t>
            </a:r>
          </a:p>
          <a:p>
            <a:r>
              <a:rPr lang="en-US" sz="882" kern="1200" dirty="0">
                <a:solidFill>
                  <a:schemeClr val="tx1"/>
                </a:solidFill>
                <a:effectLst/>
                <a:latin typeface="Segoe Sans Display" pitchFamily="2" charset="0"/>
                <a:ea typeface="+mn-ea"/>
                <a:cs typeface="+mn-cs"/>
              </a:rPr>
              <a:t> </a:t>
            </a:r>
          </a:p>
          <a:p>
            <a:r>
              <a:rPr lang="en-US" sz="882" b="1" kern="1200" dirty="0">
                <a:solidFill>
                  <a:schemeClr val="tx1"/>
                </a:solidFill>
                <a:effectLst/>
                <a:latin typeface="Segoe Sans Display" pitchFamily="2" charset="0"/>
                <a:ea typeface="+mn-ea"/>
                <a:cs typeface="+mn-cs"/>
              </a:rPr>
              <a:t>Start at 0:38</a:t>
            </a:r>
          </a:p>
          <a:p>
            <a:r>
              <a:rPr lang="en-US" sz="882" kern="1200" dirty="0">
                <a:solidFill>
                  <a:schemeClr val="tx1"/>
                </a:solidFill>
                <a:effectLst/>
                <a:latin typeface="Segoe Sans Display" pitchFamily="2" charset="0"/>
                <a:ea typeface="+mn-ea"/>
                <a:cs typeface="+mn-cs"/>
              </a:rPr>
              <a:t>You can also see we have a second Word document here with more information on the intelligent </a:t>
            </a:r>
            <a:r>
              <a:rPr lang="en-US" sz="882" kern="1200" dirty="0" err="1">
                <a:solidFill>
                  <a:schemeClr val="tx1"/>
                </a:solidFill>
                <a:effectLst/>
                <a:latin typeface="Segoe Sans Display" pitchFamily="2" charset="0"/>
                <a:ea typeface="+mn-ea"/>
                <a:cs typeface="+mn-cs"/>
              </a:rPr>
              <a:t>footware</a:t>
            </a:r>
            <a:r>
              <a:rPr lang="en-US" sz="882" kern="1200" dirty="0">
                <a:solidFill>
                  <a:schemeClr val="tx1"/>
                </a:solidFill>
                <a:effectLst/>
                <a:latin typeface="Segoe Sans Display" pitchFamily="2" charset="0"/>
                <a:ea typeface="+mn-ea"/>
                <a:cs typeface="+mn-cs"/>
              </a:rPr>
              <a:t> market. There’s information on market size assumptions, growth assumptions, breakdown of regions, some market drivers, and where the best opportunities may sit. It’s likely that between these two data sets it will help me determine the answer to what customer segment we should start with. Typically it may take a few hours and I may need help from the team, so let’s see how Analyst can help me here.</a:t>
            </a:r>
          </a:p>
          <a:p>
            <a:endParaRPr lang="en-US" sz="882" kern="1200" dirty="0">
              <a:solidFill>
                <a:schemeClr val="tx1"/>
              </a:solidFill>
              <a:effectLst/>
              <a:latin typeface="Segoe Sans Display" pitchFamily="2" charset="0"/>
              <a:ea typeface="+mn-ea"/>
              <a:cs typeface="+mn-cs"/>
            </a:endParaRPr>
          </a:p>
          <a:p>
            <a:r>
              <a:rPr lang="en-US" sz="882" b="1" kern="1200" dirty="0">
                <a:solidFill>
                  <a:schemeClr val="tx1"/>
                </a:solidFill>
                <a:effectLst/>
                <a:latin typeface="Segoe Sans Display" pitchFamily="2" charset="0"/>
                <a:ea typeface="+mn-ea"/>
                <a:cs typeface="+mn-cs"/>
              </a:rPr>
              <a:t>Start at 1:12</a:t>
            </a:r>
          </a:p>
          <a:p>
            <a:r>
              <a:rPr lang="en-US" sz="882" kern="1200" dirty="0">
                <a:solidFill>
                  <a:schemeClr val="tx1"/>
                </a:solidFill>
                <a:effectLst/>
                <a:latin typeface="Segoe Sans Display" pitchFamily="2" charset="0"/>
                <a:ea typeface="+mn-ea"/>
                <a:cs typeface="+mn-cs"/>
              </a:rPr>
              <a:t>So we’re going to head over to the Copilot app, access the Analyst agent and insert the prompt that is to help me decide the right customer segment and demographic to target with a new smart sneaker to maximize our market opportunity including a graph to visualize why. We’re going to point it to the two documents we showed previously, the Excel spreadsheet and the Word document – then we’ll let Analyst go off and do it’s job. </a:t>
            </a:r>
          </a:p>
          <a:p>
            <a:r>
              <a:rPr lang="en-US" sz="882" kern="1200" dirty="0">
                <a:solidFill>
                  <a:schemeClr val="tx1"/>
                </a:solidFill>
                <a:effectLst/>
                <a:latin typeface="Segoe Sans Display" pitchFamily="2" charset="0"/>
                <a:ea typeface="+mn-ea"/>
                <a:cs typeface="+mn-cs"/>
              </a:rPr>
              <a:t>You can see Analyst is starting to think through the process, it starts to understand the data and what’s in the file and then starts to answer the question. You can see it’s sharing it’s chain-of-thought and reasoning along the way. It’s breaking down the steps, analyzing customer segments and you can follow along the entire process. </a:t>
            </a:r>
          </a:p>
          <a:p>
            <a:endParaRPr lang="en-US" sz="882" kern="1200" dirty="0">
              <a:solidFill>
                <a:schemeClr val="tx1"/>
              </a:solidFill>
              <a:effectLst/>
              <a:latin typeface="Segoe Sans Display" pitchFamily="2" charset="0"/>
              <a:ea typeface="+mn-ea"/>
              <a:cs typeface="+mn-cs"/>
            </a:endParaRPr>
          </a:p>
          <a:p>
            <a:r>
              <a:rPr lang="en-US" sz="882" b="1" kern="1200" dirty="0">
                <a:solidFill>
                  <a:schemeClr val="tx1"/>
                </a:solidFill>
                <a:effectLst/>
                <a:latin typeface="Segoe Sans Display" pitchFamily="2" charset="0"/>
                <a:ea typeface="+mn-ea"/>
                <a:cs typeface="+mn-cs"/>
              </a:rPr>
              <a:t>Start at 2:25</a:t>
            </a:r>
          </a:p>
          <a:p>
            <a:r>
              <a:rPr lang="en-US" sz="882" kern="1200" dirty="0">
                <a:solidFill>
                  <a:schemeClr val="tx1"/>
                </a:solidFill>
                <a:effectLst/>
                <a:latin typeface="Segoe Sans Display" pitchFamily="2" charset="0"/>
                <a:ea typeface="+mn-ea"/>
                <a:cs typeface="+mn-cs"/>
              </a:rPr>
              <a:t>As it takes a few minutes and given time, we previously ran this prompt, so let’s show you the output here. You can see it did a similar chain-of-thought reasoning and gave it very useful answer on the specific market to target, the age group and key metrics on why this segment.</a:t>
            </a:r>
          </a:p>
          <a:p>
            <a:r>
              <a:rPr lang="en-US" sz="882" kern="1200" dirty="0">
                <a:solidFill>
                  <a:schemeClr val="tx1"/>
                </a:solidFill>
                <a:effectLst/>
                <a:latin typeface="Segoe Sans Display" pitchFamily="2" charset="0"/>
                <a:ea typeface="+mn-ea"/>
                <a:cs typeface="+mn-cs"/>
              </a:rPr>
              <a:t>It gave a really nice visualization across the segments where the opportunity might lie and across those key metrics. Now we can take this data and share it with my team and we can move forward with a decision to make progress. </a:t>
            </a:r>
          </a:p>
          <a:p>
            <a:endParaRPr lang="en-US" sz="882" kern="1200" dirty="0">
              <a:solidFill>
                <a:schemeClr val="tx1"/>
              </a:solidFill>
              <a:effectLst/>
              <a:latin typeface="Segoe Sans Display" pitchFamily="2" charset="0"/>
              <a:ea typeface="+mn-ea"/>
              <a:cs typeface="+mn-cs"/>
            </a:endParaRPr>
          </a:p>
          <a:p>
            <a:endParaRPr lang="en-US" sz="882" kern="1200" dirty="0">
              <a:solidFill>
                <a:schemeClr val="tx1"/>
              </a:solidFill>
              <a:effectLst/>
              <a:latin typeface="Segoe Sans Display" pitchFamily="2"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A30E0-FC7A-4F53-B7A1-72CA3393213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55951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sz="882" b="1" i="0" kern="1200" dirty="0">
                <a:solidFill>
                  <a:schemeClr val="tx1"/>
                </a:solidFill>
                <a:effectLst/>
                <a:latin typeface="Segoe Sans Display" pitchFamily="2" charset="0"/>
                <a:ea typeface="+mn-ea"/>
                <a:cs typeface="+mn-cs"/>
              </a:rPr>
              <a:t>Analyst’s Versatility Across Functions</a:t>
            </a:r>
            <a:endParaRPr lang="en-US" dirty="0"/>
          </a:p>
          <a:p>
            <a:r>
              <a:rPr lang="en-US" dirty="0"/>
              <a:t>You just saw an example of how marketing teams may use this to determine the best area to invest in to drive growth for the company. And often times it’s easy to think oh data analysis sits with the data teams and with roles in Finance, but the reality is data analysis is happening across a company, across so many different teams and roles, and so we’ve helped identify where there are opportunities to help across various scenarios and the business value that Analyst can deliver.</a:t>
            </a:r>
          </a:p>
          <a:p>
            <a:endParaRPr lang="en-US" dirty="0"/>
          </a:p>
          <a:p>
            <a:r>
              <a:rPr lang="en-US" sz="882" b="0" i="0" kern="1200" dirty="0">
                <a:solidFill>
                  <a:schemeClr val="tx1"/>
                </a:solidFill>
                <a:effectLst/>
                <a:latin typeface="Segoe Sans Display" pitchFamily="2" charset="0"/>
                <a:ea typeface="+mn-ea"/>
                <a:cs typeface="+mn-cs"/>
              </a:rPr>
              <a:t>Analyst is designed to help with any scenario that requires data analysis, even in areas you might not expect, like HR, sales, or operations.</a:t>
            </a:r>
          </a:p>
          <a:p>
            <a:r>
              <a:rPr lang="en-US" sz="882" b="0" i="0" kern="1200" dirty="0">
                <a:solidFill>
                  <a:schemeClr val="tx1"/>
                </a:solidFill>
                <a:effectLst/>
                <a:latin typeface="Segoe Sans Display" pitchFamily="2" charset="0"/>
                <a:ea typeface="+mn-ea"/>
                <a:cs typeface="+mn-cs"/>
              </a:rPr>
              <a:t>For example, HR teams can use Analyst to review effectiveness metrics, improvement loops, and other data to share insights with their teams.</a:t>
            </a:r>
          </a:p>
          <a:p>
            <a:r>
              <a:rPr lang="en-US" sz="882" b="0" i="0" kern="1200" dirty="0">
                <a:solidFill>
                  <a:schemeClr val="tx1"/>
                </a:solidFill>
                <a:effectLst/>
                <a:latin typeface="Segoe Sans Display" pitchFamily="2" charset="0"/>
                <a:ea typeface="+mn-ea"/>
                <a:cs typeface="+mn-cs"/>
              </a:rPr>
              <a:t>Sales professionals can quickly analyze sales data, identify the best opportunities, and determine which customers to target for maximum impact.</a:t>
            </a:r>
          </a:p>
          <a:p>
            <a:r>
              <a:rPr lang="en-US" sz="882" b="0" i="0" kern="1200" dirty="0">
                <a:solidFill>
                  <a:schemeClr val="tx1"/>
                </a:solidFill>
                <a:effectLst/>
                <a:latin typeface="Segoe Sans Display" pitchFamily="2" charset="0"/>
                <a:ea typeface="+mn-ea"/>
                <a:cs typeface="+mn-cs"/>
              </a:rPr>
              <a:t>Analyst’s ability to work across different file types and connect information from multiple sources means it can help uncover missed insights and support better decision-making in any department.</a:t>
            </a:r>
          </a:p>
          <a:p>
            <a:r>
              <a:rPr lang="en-US" sz="882" b="0" i="0" kern="1200" dirty="0">
                <a:solidFill>
                  <a:schemeClr val="tx1"/>
                </a:solidFill>
                <a:effectLst/>
                <a:latin typeface="Segoe Sans Display" pitchFamily="2" charset="0"/>
                <a:ea typeface="+mn-ea"/>
                <a:cs typeface="+mn-cs"/>
              </a:rPr>
              <a:t>As organizations become more data-driven, Analyst empowers everyone—not just technical experts—to make sense of complex information and act on it quickly.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620E4-3E68-4063-8237-3C1BA541B8B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9152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46F52-D4BC-2A1D-A3E8-283A31C81D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A6262B-8C85-C653-B2BB-672BCC8EBB52}"/>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9B0E1632-9C4B-4027-2C7A-ABAD51EF48EB}"/>
              </a:ext>
            </a:extLst>
          </p:cNvPr>
          <p:cNvSpPr>
            <a:spLocks noGrp="1"/>
          </p:cNvSpPr>
          <p:nvPr>
            <p:ph type="body" idx="1"/>
          </p:nvPr>
        </p:nvSpPr>
        <p:spPr/>
        <p:txBody>
          <a:bodyPr/>
          <a:lstStyle/>
          <a:p>
            <a:r>
              <a:rPr lang="en-US" sz="882" b="1" i="0" kern="1200" dirty="0">
                <a:solidFill>
                  <a:schemeClr val="tx1"/>
                </a:solidFill>
                <a:effectLst/>
                <a:latin typeface="Segoe Sans Display" pitchFamily="2" charset="0"/>
                <a:ea typeface="+mn-ea"/>
                <a:cs typeface="+mn-cs"/>
              </a:rPr>
              <a:t>Analyst in the Scenario Library</a:t>
            </a:r>
          </a:p>
          <a:p>
            <a:r>
              <a:rPr lang="en-US" sz="882" b="0" i="0" kern="1200" dirty="0">
                <a:solidFill>
                  <a:schemeClr val="tx1"/>
                </a:solidFill>
                <a:effectLst/>
                <a:latin typeface="Segoe Sans Display" pitchFamily="2" charset="0"/>
                <a:ea typeface="+mn-ea"/>
                <a:cs typeface="+mn-cs"/>
              </a:rPr>
              <a:t>As we wrap up, I want to highlight some valuable resources to help you get the most out of the </a:t>
            </a:r>
            <a:r>
              <a:rPr lang="en-US" sz="882" b="1" i="0" kern="1200" dirty="0">
                <a:solidFill>
                  <a:schemeClr val="tx1"/>
                </a:solidFill>
                <a:effectLst/>
                <a:latin typeface="Segoe Sans Display" pitchFamily="2" charset="0"/>
                <a:ea typeface="+mn-ea"/>
                <a:cs typeface="+mn-cs"/>
              </a:rPr>
              <a:t>Analyst</a:t>
            </a:r>
            <a:r>
              <a:rPr lang="en-US" sz="882" b="0" i="0" kern="1200" dirty="0">
                <a:solidFill>
                  <a:schemeClr val="tx1"/>
                </a:solidFill>
                <a:effectLst/>
                <a:latin typeface="Segoe Sans Display" pitchFamily="2" charset="0"/>
                <a:ea typeface="+mn-ea"/>
                <a:cs typeface="+mn-cs"/>
              </a:rPr>
              <a:t> agent and other Copilot features.</a:t>
            </a:r>
          </a:p>
          <a:p>
            <a:r>
              <a:rPr lang="en-US" sz="882" b="0" i="0" kern="1200" dirty="0">
                <a:solidFill>
                  <a:schemeClr val="tx1"/>
                </a:solidFill>
                <a:effectLst/>
                <a:latin typeface="Segoe Sans Display" pitchFamily="2" charset="0"/>
                <a:ea typeface="+mn-ea"/>
                <a:cs typeface="+mn-cs"/>
              </a:rPr>
              <a:t>Microsoft provides a scenario library at adoption.microsoft.com, which walks through specific use cases for different functions and industries. You’ll find examples tailored to finance, HR, sales, operations, and more.</a:t>
            </a:r>
          </a:p>
          <a:p>
            <a:r>
              <a:rPr lang="en-US" sz="882" b="0" i="0" kern="1200" dirty="0">
                <a:solidFill>
                  <a:schemeClr val="tx1"/>
                </a:solidFill>
                <a:effectLst/>
                <a:latin typeface="Segoe Sans Display" pitchFamily="2" charset="0"/>
                <a:ea typeface="+mn-ea"/>
                <a:cs typeface="+mn-cs"/>
              </a:rPr>
              <a:t>These resources include KPIs you might be tracking and show where Analyst and Copilot can help you solve real business problems and drive adoption in your organization.</a:t>
            </a:r>
          </a:p>
          <a:p>
            <a:endParaRPr lang="en-US" dirty="0"/>
          </a:p>
        </p:txBody>
      </p:sp>
      <p:sp>
        <p:nvSpPr>
          <p:cNvPr id="4" name="Slide Number Placeholder 3">
            <a:extLst>
              <a:ext uri="{FF2B5EF4-FFF2-40B4-BE49-F238E27FC236}">
                <a16:creationId xmlns:a16="http://schemas.microsoft.com/office/drawing/2014/main" id="{C2AA39F1-EF44-084F-162B-8FA59718B0B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71BC50-3773-48F5-BF1F-2DDE1463A6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814309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B53FBF24-EE52-9152-2D40-87550FF4CB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209893" cy="6858000"/>
          </a:xfrm>
          <a:prstGeom prst="rect">
            <a:avLst/>
          </a:prstGeom>
        </p:spPr>
      </p:pic>
      <p:pic>
        <p:nvPicPr>
          <p:cNvPr id="6" name="Picture 5" descr="A close up of a corner of a paper&#10;&#10;AI-generated content may be incorrect.">
            <a:extLst>
              <a:ext uri="{FF2B5EF4-FFF2-40B4-BE49-F238E27FC236}">
                <a16:creationId xmlns:a16="http://schemas.microsoft.com/office/drawing/2014/main" id="{58082223-228D-0D73-1BE9-2EF2BFACD893}"/>
              </a:ext>
            </a:extLst>
          </p:cNvPr>
          <p:cNvPicPr>
            <a:picLocks noChangeAspect="1"/>
          </p:cNvPicPr>
          <p:nvPr userDrawn="1"/>
        </p:nvPicPr>
        <p:blipFill>
          <a:blip r:embed="rId3" cstate="screen">
            <a:alphaModFix amt="85000"/>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59835" t="-3489" r="308" b="3489"/>
          <a:stretch>
            <a:fillRect/>
          </a:stretch>
        </p:blipFill>
        <p:spPr>
          <a:xfrm rot="5400000" flipV="1">
            <a:off x="5793471" y="281511"/>
            <a:ext cx="6730538" cy="6125480"/>
          </a:xfrm>
          <a:prstGeom prst="rect">
            <a:avLst/>
          </a:prstGeom>
        </p:spPr>
      </p:pic>
      <p:pic>
        <p:nvPicPr>
          <p:cNvPr id="9" name="Graphic 8">
            <a:extLst>
              <a:ext uri="{FF2B5EF4-FFF2-40B4-BE49-F238E27FC236}">
                <a16:creationId xmlns:a16="http://schemas.microsoft.com/office/drawing/2014/main" id="{2D81F35F-51EF-1A05-D21F-30E9EB908F3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81040" y="713232"/>
            <a:ext cx="1337566" cy="705394"/>
          </a:xfrm>
          <a:prstGeom prst="rect">
            <a:avLst/>
          </a:prstGeom>
        </p:spPr>
      </p:pic>
      <p:pic>
        <p:nvPicPr>
          <p:cNvPr id="13" name="Picture 12">
            <a:extLst>
              <a:ext uri="{FF2B5EF4-FFF2-40B4-BE49-F238E27FC236}">
                <a16:creationId xmlns:a16="http://schemas.microsoft.com/office/drawing/2014/main" id="{5349DB46-2E1F-33DC-CBA7-D279F98549A8}"/>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20"/>
            <a:ext cx="12201331" cy="182880"/>
          </a:xfrm>
          <a:prstGeom prst="rect">
            <a:avLst/>
          </a:prstGeom>
          <a:ln>
            <a:noFill/>
          </a:ln>
          <a:effectLst/>
        </p:spPr>
      </p:pic>
      <p:sp>
        <p:nvSpPr>
          <p:cNvPr id="2" name="Title Placeholder 1">
            <a:extLst>
              <a:ext uri="{FF2B5EF4-FFF2-40B4-BE49-F238E27FC236}">
                <a16:creationId xmlns:a16="http://schemas.microsoft.com/office/drawing/2014/main" id="{B0CEF29F-AD69-0E43-342A-9B87F2F60C02}"/>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latin typeface="+mj-lt"/>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B3CE10E-3DEF-3797-28AD-A45FD0739AA4}"/>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997593234"/>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2" descr="A blue and red background&#10;&#10;AI-generated content may be incorrect.">
            <a:extLst>
              <a:ext uri="{FF2B5EF4-FFF2-40B4-BE49-F238E27FC236}">
                <a16:creationId xmlns:a16="http://schemas.microsoft.com/office/drawing/2014/main" id="{BBFC8868-BCF8-2EF4-AE9B-8641F358F3F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1998" cy="6858000"/>
          </a:xfrm>
          <a:prstGeom prst="rect">
            <a:avLst/>
          </a:prstGeom>
        </p:spPr>
      </p:pic>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20"/>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tIns="0" rIns="0" bIns="0"/>
          <a:lstStyle>
            <a:lvl1pPr>
              <a:defRPr spc="0" baseline="0">
                <a:latin typeface="+mj-lt"/>
              </a:defRPr>
            </a:lvl1pPr>
          </a:lstStyle>
          <a:p>
            <a:r>
              <a:rPr lang="en-US"/>
              <a:t>Click to edit Master title style</a:t>
            </a:r>
          </a:p>
        </p:txBody>
      </p:sp>
    </p:spTree>
    <p:extLst>
      <p:ext uri="{BB962C8B-B14F-4D97-AF65-F5344CB8AC3E}">
        <p14:creationId xmlns:p14="http://schemas.microsoft.com/office/powerpoint/2010/main" val="139520409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pic>
        <p:nvPicPr>
          <p:cNvPr id="3" name="Picture 2" descr="A blue and red background&#10;&#10;AI-generated content may be incorrect.">
            <a:extLst>
              <a:ext uri="{FF2B5EF4-FFF2-40B4-BE49-F238E27FC236}">
                <a16:creationId xmlns:a16="http://schemas.microsoft.com/office/drawing/2014/main" id="{BBFC8868-BCF8-2EF4-AE9B-8641F358F3F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1998" cy="6858000"/>
          </a:xfrm>
          <a:prstGeom prst="rect">
            <a:avLst/>
          </a:prstGeom>
        </p:spPr>
      </p:pic>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20"/>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tIns="0" rIns="0" bIns="0"/>
          <a:lstStyle>
            <a:lvl1pPr>
              <a:defRPr spc="0" baseline="0">
                <a:latin typeface="+mj-lt"/>
              </a:defRPr>
            </a:lvl1pPr>
          </a:lstStyle>
          <a:p>
            <a:r>
              <a:rPr lang="en-US"/>
              <a:t>Click to edit Master title style</a:t>
            </a:r>
          </a:p>
        </p:txBody>
      </p:sp>
      <p:sp>
        <p:nvSpPr>
          <p:cNvPr id="7" name="Text Placeholder 6">
            <a:extLst>
              <a:ext uri="{FF2B5EF4-FFF2-40B4-BE49-F238E27FC236}">
                <a16:creationId xmlns:a16="http://schemas.microsoft.com/office/drawing/2014/main" id="{BD4ED6CA-60E3-7CDD-FAA8-F134DB005C9D}"/>
              </a:ext>
            </a:extLst>
          </p:cNvPr>
          <p:cNvSpPr>
            <a:spLocks noGrp="1"/>
          </p:cNvSpPr>
          <p:nvPr>
            <p:ph type="body" sz="quarter" idx="10" hasCustomPrompt="1"/>
          </p:nvPr>
        </p:nvSpPr>
        <p:spPr>
          <a:xfrm>
            <a:off x="588263" y="1140460"/>
            <a:ext cx="11018520" cy="246221"/>
          </a:xfrm>
          <a:prstGeom prst="rect">
            <a:avLst/>
          </a:prstGeom>
        </p:spPr>
        <p:txBody>
          <a:bodyPr lIns="0" tIns="0" rIns="0" bIns="0">
            <a:spAutoFit/>
          </a:bodyPr>
          <a:lstStyle>
            <a:lvl1pPr marL="0" indent="0">
              <a:defRPr sz="1600">
                <a:solidFill>
                  <a:schemeClr val="bg1"/>
                </a:solidFill>
              </a:defRPr>
            </a:lvl1pPr>
            <a:lvl5pPr>
              <a:defRPr/>
            </a:lvl5pPr>
          </a:lstStyle>
          <a:p>
            <a:pPr lvl="0"/>
            <a:r>
              <a:rPr lang="en-US"/>
              <a:t>Click to add subtitle</a:t>
            </a:r>
          </a:p>
        </p:txBody>
      </p:sp>
    </p:spTree>
    <p:extLst>
      <p:ext uri="{BB962C8B-B14F-4D97-AF65-F5344CB8AC3E}">
        <p14:creationId xmlns:p14="http://schemas.microsoft.com/office/powerpoint/2010/main" val="189939135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ackground 7 Blank">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20"/>
            <a:ext cx="12201331" cy="182880"/>
          </a:xfrm>
          <a:prstGeom prst="rect">
            <a:avLst/>
          </a:prstGeom>
          <a:ln>
            <a:noFill/>
          </a:ln>
          <a:effectLst/>
        </p:spPr>
      </p:pic>
      <p:sp>
        <p:nvSpPr>
          <p:cNvPr id="2" name="Title 1">
            <a:extLst>
              <a:ext uri="{FF2B5EF4-FFF2-40B4-BE49-F238E27FC236}">
                <a16:creationId xmlns:a16="http://schemas.microsoft.com/office/drawing/2014/main" id="{E898D75E-E587-7A84-E210-507FD2F3A90B}"/>
              </a:ext>
            </a:extLst>
          </p:cNvPr>
          <p:cNvSpPr>
            <a:spLocks noGrp="1"/>
          </p:cNvSpPr>
          <p:nvPr>
            <p:ph type="title"/>
          </p:nvPr>
        </p:nvSpPr>
        <p:spPr>
          <a:xfrm>
            <a:off x="571500" y="-601226"/>
            <a:ext cx="11049000" cy="492443"/>
          </a:xfrm>
          <a:prstGeom prst="rect">
            <a:avLst/>
          </a:prstGeom>
        </p:spPr>
        <p:txBody>
          <a:bodyPr lIns="0" tIns="0" rIns="0" bIns="0" anchor="b">
            <a:spAutoFit/>
          </a:bodyPr>
          <a:lstStyle>
            <a:lvl1pPr>
              <a:defRPr sz="3200"/>
            </a:lvl1pPr>
          </a:lstStyle>
          <a:p>
            <a:r>
              <a:rPr lang="en-US"/>
              <a:t>Click to edit Master title style</a:t>
            </a:r>
          </a:p>
        </p:txBody>
      </p:sp>
    </p:spTree>
    <p:extLst>
      <p:ext uri="{BB962C8B-B14F-4D97-AF65-F5344CB8AC3E}">
        <p14:creationId xmlns:p14="http://schemas.microsoft.com/office/powerpoint/2010/main" val="186206261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subtitle 3">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66B8B079-3F2E-E0AC-E4F6-FB821708D6BC}"/>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20"/>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tIns="0" rIns="0" bIns="0"/>
          <a:lstStyle>
            <a:lvl1pPr>
              <a:defRPr spc="0" baseline="0">
                <a:latin typeface="+mj-lt"/>
              </a:defRPr>
            </a:lvl1pPr>
          </a:lstStyle>
          <a:p>
            <a:r>
              <a:rPr lang="en-US"/>
              <a:t>Click to edit Master title style</a:t>
            </a:r>
          </a:p>
        </p:txBody>
      </p:sp>
      <p:sp>
        <p:nvSpPr>
          <p:cNvPr id="7" name="Text Placeholder 6">
            <a:extLst>
              <a:ext uri="{FF2B5EF4-FFF2-40B4-BE49-F238E27FC236}">
                <a16:creationId xmlns:a16="http://schemas.microsoft.com/office/drawing/2014/main" id="{BD4ED6CA-60E3-7CDD-FAA8-F134DB005C9D}"/>
              </a:ext>
            </a:extLst>
          </p:cNvPr>
          <p:cNvSpPr>
            <a:spLocks noGrp="1"/>
          </p:cNvSpPr>
          <p:nvPr>
            <p:ph type="body" sz="quarter" idx="10" hasCustomPrompt="1"/>
          </p:nvPr>
        </p:nvSpPr>
        <p:spPr>
          <a:xfrm>
            <a:off x="588263" y="1140460"/>
            <a:ext cx="11018520" cy="246221"/>
          </a:xfrm>
          <a:prstGeom prst="rect">
            <a:avLst/>
          </a:prstGeom>
        </p:spPr>
        <p:txBody>
          <a:bodyPr lIns="0" tIns="0" rIns="0" bIns="0">
            <a:spAutoFit/>
          </a:bodyPr>
          <a:lstStyle>
            <a:lvl1pPr marL="0" indent="0">
              <a:defRPr sz="1600">
                <a:solidFill>
                  <a:schemeClr val="bg1"/>
                </a:solidFill>
              </a:defRPr>
            </a:lvl1pPr>
            <a:lvl5pPr>
              <a:defRPr/>
            </a:lvl5pPr>
          </a:lstStyle>
          <a:p>
            <a:pPr lvl="0"/>
            <a:r>
              <a:rPr lang="en-US"/>
              <a:t>Click to add subtitle</a:t>
            </a:r>
          </a:p>
        </p:txBody>
      </p:sp>
    </p:spTree>
    <p:extLst>
      <p:ext uri="{BB962C8B-B14F-4D97-AF65-F5344CB8AC3E}">
        <p14:creationId xmlns:p14="http://schemas.microsoft.com/office/powerpoint/2010/main" val="29504731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ur column bullet">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EC0129C9-611E-40C7-935F-FE79CCB43F1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0AF402B5-027B-5EC2-96FF-0F2D2940C8EC}"/>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20"/>
            <a:ext cx="12201331" cy="182880"/>
          </a:xfrm>
          <a:prstGeom prst="rect">
            <a:avLst/>
          </a:prstGeom>
          <a:ln>
            <a:noFill/>
          </a:ln>
          <a:effectLst/>
        </p:spPr>
      </p:pic>
      <p:sp>
        <p:nvSpPr>
          <p:cNvPr id="5" name="Title 1">
            <a:extLst>
              <a:ext uri="{FF2B5EF4-FFF2-40B4-BE49-F238E27FC236}">
                <a16:creationId xmlns:a16="http://schemas.microsoft.com/office/drawing/2014/main" id="{E069B642-F814-0105-94A5-568EB275A72B}"/>
              </a:ext>
            </a:extLst>
          </p:cNvPr>
          <p:cNvSpPr>
            <a:spLocks noGrp="1"/>
          </p:cNvSpPr>
          <p:nvPr>
            <p:ph type="title"/>
          </p:nvPr>
        </p:nvSpPr>
        <p:spPr>
          <a:xfrm>
            <a:off x="588263" y="485481"/>
            <a:ext cx="11018520" cy="498598"/>
          </a:xfrm>
          <a:prstGeom prst="rect">
            <a:avLst/>
          </a:prstGeom>
        </p:spPr>
        <p:txBody>
          <a:bodyPr lIns="0" tIns="0" rIns="0" bIns="0"/>
          <a:lstStyle>
            <a:lvl1pPr>
              <a:defRPr spc="0" baseline="0">
                <a:latin typeface="+mj-lt"/>
              </a:defRPr>
            </a:lvl1pPr>
          </a:lstStyle>
          <a:p>
            <a:r>
              <a:rPr lang="en-US"/>
              <a:t>Click to edit Master title style</a:t>
            </a:r>
          </a:p>
        </p:txBody>
      </p:sp>
    </p:spTree>
    <p:extLst>
      <p:ext uri="{BB962C8B-B14F-4D97-AF65-F5344CB8AC3E}">
        <p14:creationId xmlns:p14="http://schemas.microsoft.com/office/powerpoint/2010/main" val="1386653971"/>
      </p:ext>
    </p:extLst>
  </p:cSld>
  <p:clrMapOvr>
    <a:masterClrMapping/>
  </p:clrMapOvr>
  <p:transition>
    <p:fade/>
  </p:transition>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cstate="screen">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20"/>
            <a:ext cx="12201331" cy="182880"/>
          </a:xfrm>
          <a:prstGeom prst="rect">
            <a:avLst/>
          </a:prstGeom>
          <a:ln>
            <a:noFill/>
          </a:ln>
          <a:effectLst/>
        </p:spPr>
      </p:pic>
      <p:sp>
        <p:nvSpPr>
          <p:cNvPr id="3" name="TextBox 2">
            <a:extLst>
              <a:ext uri="{FF2B5EF4-FFF2-40B4-BE49-F238E27FC236}">
                <a16:creationId xmlns:a16="http://schemas.microsoft.com/office/drawing/2014/main" id="{0F2B7703-B80B-4610-1A72-01F0C5AC4D49}"/>
              </a:ext>
            </a:extLst>
          </p:cNvPr>
          <p:cNvSpPr txBox="1"/>
          <p:nvPr userDrawn="1"/>
        </p:nvSpPr>
        <p:spPr>
          <a:xfrm>
            <a:off x="583953" y="2139416"/>
            <a:ext cx="7331228" cy="2579168"/>
          </a:xfrm>
          <a:prstGeom prst="rect">
            <a:avLst/>
          </a:prstGeom>
          <a:noFill/>
          <a:ln>
            <a:noFill/>
            <a:prstDash/>
          </a:ln>
          <a:effectLst/>
        </p:spPr>
        <p:txBody>
          <a:bodyPr wrap="square" lIns="0" rIns="0">
            <a:spAutoFit/>
          </a:bodyPr>
          <a:lstStyle/>
          <a:p>
            <a:pPr>
              <a:lnSpc>
                <a:spcPct val="80000"/>
              </a:lnSpc>
              <a:spcAft>
                <a:spcPts val="600"/>
              </a:spcAft>
            </a:pPr>
            <a:r>
              <a:rPr lang="en-US" sz="10100" spc="0" baseline="0" dirty="0">
                <a:gradFill flip="none" rotWithShape="1">
                  <a:gsLst>
                    <a:gs pos="0">
                      <a:srgbClr val="94D8FE"/>
                    </a:gs>
                    <a:gs pos="100000">
                      <a:srgbClr val="FFFFFF"/>
                    </a:gs>
                  </a:gsLst>
                  <a:lin ang="13500000" scaled="1"/>
                  <a:tileRect/>
                </a:gradFill>
                <a:latin typeface="+mj-lt"/>
                <a:cs typeface="Segoe Sans Display Semibold" pitchFamily="2" charset="0"/>
              </a:rPr>
              <a:t>Thank</a:t>
            </a:r>
            <a:br>
              <a:rPr lang="en-US" sz="10100" spc="0" baseline="0" dirty="0">
                <a:gradFill flip="none" rotWithShape="1">
                  <a:gsLst>
                    <a:gs pos="0">
                      <a:srgbClr val="94D8FE"/>
                    </a:gs>
                    <a:gs pos="100000">
                      <a:srgbClr val="FFFFFF"/>
                    </a:gs>
                  </a:gsLst>
                  <a:lin ang="13500000" scaled="1"/>
                  <a:tileRect/>
                </a:gradFill>
                <a:latin typeface="+mj-lt"/>
                <a:cs typeface="Segoe Sans Display Semibold" pitchFamily="2" charset="0"/>
              </a:rPr>
            </a:br>
            <a:r>
              <a:rPr lang="en-US" sz="10100" spc="0" baseline="0" dirty="0">
                <a:gradFill flip="none" rotWithShape="1">
                  <a:gsLst>
                    <a:gs pos="0">
                      <a:srgbClr val="94D8FE"/>
                    </a:gs>
                    <a:gs pos="100000">
                      <a:srgbClr val="FFFFFF"/>
                    </a:gs>
                  </a:gsLst>
                  <a:lin ang="13500000" scaled="1"/>
                  <a:tileRect/>
                </a:gradFill>
                <a:latin typeface="+mj-lt"/>
                <a:cs typeface="Segoe Sans Display Semibold" pitchFamily="2" charset="0"/>
              </a:rPr>
              <a:t>      you!</a:t>
            </a:r>
          </a:p>
        </p:txBody>
      </p:sp>
    </p:spTree>
    <p:extLst>
      <p:ext uri="{BB962C8B-B14F-4D97-AF65-F5344CB8AC3E}">
        <p14:creationId xmlns:p14="http://schemas.microsoft.com/office/powerpoint/2010/main" val="41250955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tion 3">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2" name="Picture 1" descr="A close up of a corner of a paper&#10;&#10;AI-generated content may be incorrect.">
            <a:extLst>
              <a:ext uri="{FF2B5EF4-FFF2-40B4-BE49-F238E27FC236}">
                <a16:creationId xmlns:a16="http://schemas.microsoft.com/office/drawing/2014/main" id="{9D1D243A-BEC8-31C0-957B-7041D1ECEAB7}"/>
              </a:ext>
            </a:extLst>
          </p:cNvPr>
          <p:cNvPicPr>
            <a:picLocks noChangeAspect="1"/>
          </p:cNvPicPr>
          <p:nvPr userDrawn="1"/>
        </p:nvPicPr>
        <p:blipFill>
          <a:blip r:embed="rId4" cstate="screen">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39669" t="-3489" r="308" b="5012"/>
          <a:stretch>
            <a:fillRect/>
          </a:stretch>
        </p:blipFill>
        <p:spPr>
          <a:xfrm rot="10800000" flipH="1" flipV="1">
            <a:off x="5931363" y="3132150"/>
            <a:ext cx="6260637" cy="3725849"/>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20"/>
            <a:ext cx="12201331" cy="182880"/>
          </a:xfrm>
          <a:prstGeom prst="rect">
            <a:avLst/>
          </a:prstGeom>
          <a:ln>
            <a:noFill/>
          </a:ln>
          <a:effectLst/>
        </p:spPr>
      </p:pic>
      <p:sp>
        <p:nvSpPr>
          <p:cNvPr id="10" name="Title Placeholder 1">
            <a:extLst>
              <a:ext uri="{FF2B5EF4-FFF2-40B4-BE49-F238E27FC236}">
                <a16:creationId xmlns:a16="http://schemas.microsoft.com/office/drawing/2014/main" id="{A88E3D19-2226-DDC2-A8D5-813993AE86C9}"/>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nchor="ctr">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latin typeface="+mj-lt"/>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61120588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ayou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40B3E2-2543-6A21-CBC3-324EA6159EDA}"/>
              </a:ext>
            </a:extLst>
          </p:cNvPr>
          <p:cNvSpPr/>
          <p:nvPr userDrawn="1"/>
        </p:nvSpPr>
        <p:spPr bwMode="auto">
          <a:xfrm>
            <a:off x="3048" y="0"/>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 name="Picture 4" descr="A blurry image of a blue and orange sky&#10;&#10;AI-generated content may be incorrect.">
            <a:extLst>
              <a:ext uri="{FF2B5EF4-FFF2-40B4-BE49-F238E27FC236}">
                <a16:creationId xmlns:a16="http://schemas.microsoft.com/office/drawing/2014/main" id="{7ECCAC18-2F4F-C147-45FB-166E499C5522}"/>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a:xfrm rot="10800000" flipV="1">
            <a:off x="3621432" y="1"/>
            <a:ext cx="8567520" cy="6857999"/>
          </a:xfrm>
          <a:prstGeom prst="rect">
            <a:avLst/>
          </a:prstGeom>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20"/>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4253948" y="2117026"/>
            <a:ext cx="7348772" cy="1465016"/>
          </a:xfrm>
          <a:prstGeom prst="rect">
            <a:avLst/>
          </a:prstGeom>
        </p:spPr>
        <p:txBody>
          <a:bodyPr vert="horz" wrap="square" lIns="0" tIns="0" rIns="0" bIns="0" rtlCol="0">
            <a:spAutoFit/>
          </a:bodyPr>
          <a:lstStyle>
            <a:lvl1pPr marL="0" indent="0">
              <a:buFontTx/>
              <a:buNone/>
              <a:defRPr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2117026"/>
            <a:ext cx="2373598" cy="2215991"/>
          </a:xfrm>
          <a:prstGeom prst="rect">
            <a:avLst/>
          </a:prstGeom>
        </p:spPr>
        <p:txBody>
          <a:bodyPr lIns="0" tIns="0" rIns="0" bIns="0">
            <a:spAutoFit/>
          </a:bodyPr>
          <a:lstStyle>
            <a:lvl1pPr>
              <a:defRPr spc="0" baseline="0">
                <a:latin typeface="+mj-lt"/>
              </a:defRPr>
            </a:lvl1pPr>
          </a:lstStyle>
          <a:p>
            <a:r>
              <a:rPr lang="en-US"/>
              <a:t>Click to edit Master title style</a:t>
            </a:r>
          </a:p>
        </p:txBody>
      </p:sp>
    </p:spTree>
    <p:extLst>
      <p:ext uri="{BB962C8B-B14F-4D97-AF65-F5344CB8AC3E}">
        <p14:creationId xmlns:p14="http://schemas.microsoft.com/office/powerpoint/2010/main" val="76950066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20"/>
            <a:ext cx="12201331" cy="182880"/>
          </a:xfrm>
          <a:prstGeom prst="rect">
            <a:avLst/>
          </a:prstGeom>
          <a:ln>
            <a:noFill/>
          </a:ln>
          <a:effectLst/>
        </p:spPr>
      </p:pic>
      <p:sp>
        <p:nvSpPr>
          <p:cNvPr id="2" name="Title Placeholder 1">
            <a:extLst>
              <a:ext uri="{FF2B5EF4-FFF2-40B4-BE49-F238E27FC236}">
                <a16:creationId xmlns:a16="http://schemas.microsoft.com/office/drawing/2014/main" id="{841804CA-5B33-245C-AE53-73C33CB23EE3}"/>
              </a:ext>
            </a:extLst>
          </p:cNvPr>
          <p:cNvSpPr>
            <a:spLocks noGrp="1"/>
          </p:cNvSpPr>
          <p:nvPr>
            <p:ph type="title"/>
          </p:nvPr>
        </p:nvSpPr>
        <p:spPr>
          <a:xfrm>
            <a:off x="571500" y="3042094"/>
            <a:ext cx="7639050" cy="590931"/>
          </a:xfrm>
          <a:prstGeom prst="rect">
            <a:avLst/>
          </a:prstGeom>
          <a:noFill/>
          <a:ln>
            <a:noFill/>
            <a:prstDash/>
          </a:ln>
          <a:effectLst/>
        </p:spPr>
        <p:txBody>
          <a:bodyPr wrap="square" lIns="0" rIns="0" anchor="ctr">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latin typeface="+mj-lt"/>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3458910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5">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screen">
            <a:extLst>
              <a:ext uri="{28A0092B-C50C-407E-A947-70E740481C1C}">
                <a14:useLocalDpi xmlns:a14="http://schemas.microsoft.com/office/drawing/2010/main"/>
              </a:ext>
            </a:extLst>
          </a:blip>
          <a:srcRect l="-537"/>
          <a:stretch>
            <a:fillRect/>
          </a:stretch>
        </p:blipFill>
        <p:spPr>
          <a:xfrm>
            <a:off x="5488599" y="-1"/>
            <a:ext cx="6721295" cy="6704117"/>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20"/>
            <a:ext cx="12201331" cy="182880"/>
          </a:xfrm>
          <a:prstGeom prst="rect">
            <a:avLst/>
          </a:prstGeom>
          <a:ln>
            <a:noFill/>
          </a:ln>
          <a:effectLst/>
        </p:spPr>
      </p:pic>
      <p:sp>
        <p:nvSpPr>
          <p:cNvPr id="4" name="Title Placeholder 1">
            <a:extLst>
              <a:ext uri="{FF2B5EF4-FFF2-40B4-BE49-F238E27FC236}">
                <a16:creationId xmlns:a16="http://schemas.microsoft.com/office/drawing/2014/main" id="{B8291BFD-F619-0250-71BD-ED5F5475E9F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nchor="ctr">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latin typeface="+mj-lt"/>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49513130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rot="10800000" flipH="1" flipV="1">
            <a:off x="0" y="4492"/>
            <a:ext cx="4267200" cy="6730536"/>
          </a:xfrm>
          <a:prstGeom prst="roundRect">
            <a:avLst>
              <a:gd name="adj" fmla="val 0"/>
            </a:avLst>
          </a:prstGeom>
          <a:noFill/>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20"/>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178287" y="605657"/>
            <a:ext cx="6442213" cy="1465016"/>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605657"/>
            <a:ext cx="2482166" cy="1939850"/>
          </a:xfrm>
          <a:prstGeom prst="rect">
            <a:avLst/>
          </a:prstGeom>
        </p:spPr>
        <p:txBody>
          <a:bodyPr lIns="0" tIns="0" rIns="0" bIns="0"/>
          <a:lstStyle>
            <a:lvl1pPr>
              <a:defRPr spc="0" baseline="0">
                <a:latin typeface="+mj-lt"/>
              </a:defRPr>
            </a:lvl1pPr>
          </a:lstStyle>
          <a:p>
            <a:r>
              <a:rPr lang="en-US"/>
              <a:t>Click to edit Master title style</a:t>
            </a:r>
          </a:p>
        </p:txBody>
      </p:sp>
    </p:spTree>
    <p:extLst>
      <p:ext uri="{BB962C8B-B14F-4D97-AF65-F5344CB8AC3E}">
        <p14:creationId xmlns:p14="http://schemas.microsoft.com/office/powerpoint/2010/main" val="112088192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rot="10800000" flipH="1" flipV="1">
            <a:off x="0" y="4492"/>
            <a:ext cx="4267200" cy="6730536"/>
          </a:xfrm>
          <a:prstGeom prst="roundRect">
            <a:avLst>
              <a:gd name="adj" fmla="val 0"/>
            </a:avLst>
          </a:prstGeom>
          <a:gradFill>
            <a:gsLst>
              <a:gs pos="49400">
                <a:srgbClr val="D589FF"/>
              </a:gs>
              <a:gs pos="0">
                <a:srgbClr val="3EB1FF"/>
              </a:gs>
              <a:gs pos="100000">
                <a:srgbClr val="F69F97"/>
              </a:gs>
            </a:gsLst>
            <a:lin ang="2700000" scaled="0"/>
          </a:gradFill>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20"/>
            <a:ext cx="12201331" cy="182880"/>
          </a:xfrm>
          <a:prstGeom prst="rect">
            <a:avLst/>
          </a:prstGeom>
          <a:ln>
            <a:noFill/>
          </a:ln>
          <a:effectLst/>
        </p:spPr>
      </p:pic>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605657"/>
            <a:ext cx="2482166" cy="1939850"/>
          </a:xfrm>
          <a:prstGeom prst="rect">
            <a:avLst/>
          </a:prstGeom>
        </p:spPr>
        <p:txBody>
          <a:bodyPr lIns="0" tIns="0" rIns="0" bIns="0"/>
          <a:lstStyle>
            <a:lvl1pPr>
              <a:defRPr spc="0" baseline="0">
                <a:latin typeface="+mj-lt"/>
              </a:defRPr>
            </a:lvl1pPr>
          </a:lstStyle>
          <a:p>
            <a:r>
              <a:rPr lang="en-US"/>
              <a:t>Click to edit Master title style</a:t>
            </a:r>
          </a:p>
        </p:txBody>
      </p:sp>
    </p:spTree>
    <p:extLst>
      <p:ext uri="{BB962C8B-B14F-4D97-AF65-F5344CB8AC3E}">
        <p14:creationId xmlns:p14="http://schemas.microsoft.com/office/powerpoint/2010/main" val="265083240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588263" y="485481"/>
            <a:ext cx="11018520" cy="498598"/>
          </a:xfrm>
          <a:prstGeom prst="rect">
            <a:avLst/>
          </a:prstGeom>
        </p:spPr>
        <p:txBody>
          <a:bodyPr lIns="0" tIns="0" rIns="0" bIns="0"/>
          <a:lstStyle>
            <a:lvl1pPr>
              <a:defRPr spc="0" baseline="0">
                <a:latin typeface="+mj-lt"/>
              </a:defRPr>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20"/>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491282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588263" y="485481"/>
            <a:ext cx="11018520" cy="498598"/>
          </a:xfrm>
          <a:prstGeom prst="rect">
            <a:avLst/>
          </a:prstGeom>
        </p:spPr>
        <p:txBody>
          <a:bodyPr lIns="0" tIns="0" rIns="0" bIns="0"/>
          <a:lstStyle>
            <a:lvl1pPr>
              <a:defRPr spc="0" baseline="0">
                <a:latin typeface="+mj-lt"/>
              </a:defRPr>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20"/>
            <a:ext cx="12201331" cy="182880"/>
          </a:xfrm>
          <a:prstGeom prst="rect">
            <a:avLst/>
          </a:prstGeom>
          <a:ln>
            <a:noFill/>
          </a:ln>
          <a:effectLst/>
        </p:spPr>
      </p:pic>
    </p:spTree>
    <p:extLst>
      <p:ext uri="{BB962C8B-B14F-4D97-AF65-F5344CB8AC3E}">
        <p14:creationId xmlns:p14="http://schemas.microsoft.com/office/powerpoint/2010/main" val="4057339590"/>
      </p:ext>
    </p:extLst>
  </p:cSld>
  <p:clrMapOvr>
    <a:masterClrMapping/>
  </p:clrMapOvr>
  <p:transition>
    <p:fade/>
  </p:transition>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B6B2F928-973E-006A-E08C-44F4E6EF9CA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20"/>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tIns="0" rIns="0" bIns="0"/>
          <a:lstStyle>
            <a:lvl1pPr>
              <a:defRPr spc="0" baseline="0">
                <a:latin typeface="+mj-lt"/>
              </a:defRPr>
            </a:lvl1pPr>
          </a:lstStyle>
          <a:p>
            <a:r>
              <a:rPr lang="en-US"/>
              <a:t>Click to edit Master title style</a:t>
            </a:r>
          </a:p>
        </p:txBody>
      </p:sp>
      <p:sp>
        <p:nvSpPr>
          <p:cNvPr id="7" name="Text Placeholder 6">
            <a:extLst>
              <a:ext uri="{FF2B5EF4-FFF2-40B4-BE49-F238E27FC236}">
                <a16:creationId xmlns:a16="http://schemas.microsoft.com/office/drawing/2014/main" id="{BD4ED6CA-60E3-7CDD-FAA8-F134DB005C9D}"/>
              </a:ext>
            </a:extLst>
          </p:cNvPr>
          <p:cNvSpPr>
            <a:spLocks noGrp="1"/>
          </p:cNvSpPr>
          <p:nvPr>
            <p:ph type="body" sz="quarter" idx="10" hasCustomPrompt="1"/>
          </p:nvPr>
        </p:nvSpPr>
        <p:spPr>
          <a:xfrm>
            <a:off x="588263" y="1140460"/>
            <a:ext cx="11018520" cy="246221"/>
          </a:xfrm>
          <a:prstGeom prst="rect">
            <a:avLst/>
          </a:prstGeom>
        </p:spPr>
        <p:txBody>
          <a:bodyPr lIns="0" tIns="0" rIns="0" bIns="0">
            <a:spAutoFit/>
          </a:bodyPr>
          <a:lstStyle>
            <a:lvl1pPr marL="0" indent="0">
              <a:defRPr sz="1600">
                <a:solidFill>
                  <a:schemeClr val="bg1"/>
                </a:solidFill>
              </a:defRPr>
            </a:lvl1pPr>
            <a:lvl5pPr>
              <a:defRPr/>
            </a:lvl5pPr>
          </a:lstStyle>
          <a:p>
            <a:pPr lvl="0"/>
            <a:r>
              <a:rPr lang="en-US"/>
              <a:t>Click to add subtitle</a:t>
            </a:r>
          </a:p>
        </p:txBody>
      </p:sp>
    </p:spTree>
    <p:extLst>
      <p:ext uri="{BB962C8B-B14F-4D97-AF65-F5344CB8AC3E}">
        <p14:creationId xmlns:p14="http://schemas.microsoft.com/office/powerpoint/2010/main" val="348519117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ckground 3">
    <p:spTree>
      <p:nvGrpSpPr>
        <p:cNvPr id="1" name=""/>
        <p:cNvGrpSpPr/>
        <p:nvPr/>
      </p:nvGrpSpPr>
      <p:grpSpPr>
        <a:xfrm>
          <a:off x="0" y="0"/>
          <a:ext cx="0" cy="0"/>
          <a:chOff x="0" y="0"/>
          <a:chExt cx="0" cy="0"/>
        </a:xfrm>
      </p:grpSpPr>
      <p:pic>
        <p:nvPicPr>
          <p:cNvPr id="3" name="Picture 2" descr="A blue and red background&#10;&#10;AI-generated content may be incorrect.">
            <a:extLst>
              <a:ext uri="{FF2B5EF4-FFF2-40B4-BE49-F238E27FC236}">
                <a16:creationId xmlns:a16="http://schemas.microsoft.com/office/drawing/2014/main" id="{BBFC8868-BCF8-2EF4-AE9B-8641F358F3F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20"/>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tIns="0" rIns="0" bIns="0"/>
          <a:lstStyle>
            <a:lvl1pPr>
              <a:defRPr spc="0" baseline="0">
                <a:latin typeface="+mj-lt"/>
              </a:defRPr>
            </a:lvl1pPr>
          </a:lstStyle>
          <a:p>
            <a:r>
              <a:rPr lang="en-US"/>
              <a:t>Click to edit Master title style</a:t>
            </a:r>
          </a:p>
        </p:txBody>
      </p:sp>
    </p:spTree>
    <p:extLst>
      <p:ext uri="{BB962C8B-B14F-4D97-AF65-F5344CB8AC3E}">
        <p14:creationId xmlns:p14="http://schemas.microsoft.com/office/powerpoint/2010/main" val="40523096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6B07C2E4-0DFA-F8B9-B096-ECFDEA07D54A}"/>
              </a:ext>
              <a:ext uri="{C183D7F6-B498-43B3-948B-1728B52AA6E4}">
                <adec:decorative xmlns:adec="http://schemas.microsoft.com/office/drawing/2017/decorative" val="1"/>
              </a:ext>
            </a:extLst>
          </p:cNvPr>
          <p:cNvPicPr>
            <a:picLocks noChangeAspect="1"/>
          </p:cNvPicPr>
          <p:nvPr userDrawn="1"/>
        </p:nvPicPr>
        <p:blipFill rotWithShape="1">
          <a:blip r:embed="rId19"/>
          <a:srcRect l="370" t="1" r="531" b="29523"/>
          <a:stretch>
            <a:fillRect/>
          </a:stretch>
        </p:blipFill>
        <p:spPr>
          <a:xfrm rot="10800000" flipV="1">
            <a:off x="-9333" y="6675119"/>
            <a:ext cx="12201331" cy="182880"/>
          </a:xfrm>
          <a:prstGeom prst="rect">
            <a:avLst/>
          </a:prstGeom>
          <a:ln>
            <a:noFill/>
          </a:ln>
          <a:effectLst/>
        </p:spPr>
      </p:pic>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621464854"/>
      </p:ext>
    </p:extLst>
  </p:cSld>
  <p:clrMap bg1="lt1" tx1="dk1" bg2="lt2" tx2="dk2" accent1="accent1" accent2="accent2" accent3="accent3" accent4="accent4" accent5="accent5" accent6="accent6" hlink="hlink" folHlink="folHlink"/>
  <p:sldLayoutIdLst>
    <p:sldLayoutId id="2147485996" r:id="rId1"/>
    <p:sldLayoutId id="2147485997" r:id="rId2"/>
    <p:sldLayoutId id="2147485998" r:id="rId3"/>
    <p:sldLayoutId id="2147485999" r:id="rId4"/>
    <p:sldLayoutId id="2147486000" r:id="rId5"/>
    <p:sldLayoutId id="2147486001" r:id="rId6"/>
    <p:sldLayoutId id="2147486002" r:id="rId7"/>
    <p:sldLayoutId id="2147486003" r:id="rId8"/>
    <p:sldLayoutId id="2147486004" r:id="rId9"/>
    <p:sldLayoutId id="2147486005" r:id="rId10"/>
    <p:sldLayoutId id="2147486006" r:id="rId11"/>
    <p:sldLayoutId id="2147486007" r:id="rId12"/>
    <p:sldLayoutId id="2147486008" r:id="rId13"/>
    <p:sldLayoutId id="2147486009" r:id="rId14"/>
    <p:sldLayoutId id="2147486010" r:id="rId15"/>
    <p:sldLayoutId id="2147486011" r:id="rId16"/>
    <p:sldLayoutId id="2147486012" r:id="rId1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p:titleStyle>
    <p:body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60">
          <p15:clr>
            <a:srgbClr val="F26B43"/>
          </p15:clr>
        </p15:guide>
        <p15:guide id="2" pos="7320">
          <p15:clr>
            <a:srgbClr val="F26B43"/>
          </p15:clr>
        </p15:guide>
        <p15:guide id="3" orient="horz" pos="368">
          <p15:clr>
            <a:srgbClr val="F26B43"/>
          </p15:clr>
        </p15:guide>
        <p15:guide id="4" orient="horz" pos="3952">
          <p15:clr>
            <a:srgbClr val="F26B43"/>
          </p15:clr>
        </p15:guide>
        <p15:guide id="5" pos="192">
          <p15:clr>
            <a:srgbClr val="F26B43"/>
          </p15:clr>
        </p15:guide>
        <p15:guide id="6" orient="horz" pos="4136">
          <p15:clr>
            <a:srgbClr val="F26B43"/>
          </p15:clr>
        </p15:guide>
        <p15:guide id="7" pos="7488">
          <p15:clr>
            <a:srgbClr val="F26B43"/>
          </p15:clr>
        </p15:guide>
        <p15:guide id="8" orient="horz" pos="40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adoption.microsoft.com/scenario-library/human-resources/deliver-insights-to-managers/" TargetMode="External"/><Relationship Id="rId3" Type="http://schemas.openxmlformats.org/officeDocument/2006/relationships/hyperlink" Target="https://adoption.microsoft.com/scenario-library/retail/improve-merchandising-decisions/" TargetMode="External"/><Relationship Id="rId7" Type="http://schemas.openxmlformats.org/officeDocument/2006/relationships/hyperlink" Target="https://adoption.microsoft.com/scenario-library/finance/financial-insights-and-risk-management/" TargetMode="External"/><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hyperlink" Target="https://adoption.microsoft.com/scenario-library/finance/intelligent-sales-forecasting/" TargetMode="External"/><Relationship Id="rId5" Type="http://schemas.openxmlformats.org/officeDocument/2006/relationships/hyperlink" Target="https://adoption.microsoft.com/scenario-library/media-and-entertainment/data-strategy-and-insights/" TargetMode="External"/><Relationship Id="rId4" Type="http://schemas.openxmlformats.org/officeDocument/2006/relationships/hyperlink" Target="https://adoption.microsoft.com/scenario-library/retail/implement-adaptive-pricing/" TargetMode="External"/><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hyperlink" Target="https://techcommunity.microsoft.com/blog/microsoft365copilotblog/researcher-agent-in-microsoft-365-copilot/4397186" TargetMode="External"/><Relationship Id="rId3" Type="http://schemas.openxmlformats.org/officeDocument/2006/relationships/image" Target="../media/image11.png"/><Relationship Id="rId7" Type="http://schemas.openxmlformats.org/officeDocument/2006/relationships/hyperlink" Target="https://aka.ms/AdoptM365agents" TargetMode="External"/><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hyperlink" Target="https://www.youtube.com/embed/5xj5BQUKQas?si=hJvR2qFnX2cPBdgb" TargetMode="External"/><Relationship Id="rId5" Type="http://schemas.openxmlformats.org/officeDocument/2006/relationships/hyperlink" Target="https://www.microsoft.com/en-us/microsoft-365/blog/2025/06/02/researcher-and-analyst-are-now-generally-available-in-microsoft-365-copilot/" TargetMode="External"/><Relationship Id="rId4" Type="http://schemas.microsoft.com/office/2007/relationships/hdphoto" Target="../media/hdphoto3.wdp"/><Relationship Id="rId9" Type="http://schemas.openxmlformats.org/officeDocument/2006/relationships/hyperlink" Target="https://techcommunity.microsoft.com/blog/microsoft365copilotblog/analyst-agent-in-microsoft-365-copilot/4397191"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hyperlink" Target="https://aka.ms/CustomerHubSessions" TargetMode="External"/><Relationship Id="rId5" Type="http://schemas.openxmlformats.org/officeDocument/2006/relationships/image" Target="../media/image42.png"/><Relationship Id="rId4" Type="http://schemas.openxmlformats.org/officeDocument/2006/relationships/image" Target="../media/image7.sv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45.png"/><Relationship Id="rId4" Type="http://schemas.openxmlformats.org/officeDocument/2006/relationships/hyperlink" Target="https://adoption.microsoft.com/copilot-cha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microsoft.com/office/2017/04/relationships/track" Target="../media/track1.vtt"/><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CEBA4-200D-9A59-995F-97351994748F}"/>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E1DB2981-A633-E0CC-D7E1-33029D1ABFAE}"/>
              </a:ext>
            </a:extLst>
          </p:cNvPr>
          <p:cNvSpPr>
            <a:spLocks noGrp="1"/>
          </p:cNvSpPr>
          <p:nvPr>
            <p:ph type="title"/>
          </p:nvPr>
        </p:nvSpPr>
        <p:spPr>
          <a:xfrm>
            <a:off x="592138" y="2511425"/>
            <a:ext cx="3306761" cy="1754326"/>
          </a:xfrm>
        </p:spPr>
        <p:txBody>
          <a:bodyPr wrap="square" lIns="0" tIns="45720" rIns="0" bIns="45720" anchor="t">
            <a:spAutoFit/>
          </a:bodyPr>
          <a:lstStyle/>
          <a:p>
            <a:r>
              <a:rPr lang="en-US" dirty="0"/>
              <a:t>Analyst Deep Dive</a:t>
            </a:r>
          </a:p>
        </p:txBody>
      </p:sp>
      <p:sp>
        <p:nvSpPr>
          <p:cNvPr id="2" name="Text Placeholder 1">
            <a:extLst>
              <a:ext uri="{FF2B5EF4-FFF2-40B4-BE49-F238E27FC236}">
                <a16:creationId xmlns:a16="http://schemas.microsoft.com/office/drawing/2014/main" id="{AE5ADF7E-7FBB-98B2-D0FF-749E9D449E49}"/>
              </a:ext>
            </a:extLst>
          </p:cNvPr>
          <p:cNvSpPr>
            <a:spLocks noGrp="1"/>
          </p:cNvSpPr>
          <p:nvPr>
            <p:ph type="body" sz="quarter" idx="10"/>
          </p:nvPr>
        </p:nvSpPr>
        <p:spPr>
          <a:xfrm>
            <a:off x="591450" y="4606146"/>
            <a:ext cx="6805629" cy="587375"/>
          </a:xfrm>
        </p:spPr>
        <p:txBody>
          <a:bodyPr/>
          <a:lstStyle/>
          <a:p>
            <a:r>
              <a:rPr lang="en-US" dirty="0"/>
              <a:t>Overview</a:t>
            </a:r>
            <a:br>
              <a:rPr lang="en-US" dirty="0"/>
            </a:br>
            <a:r>
              <a:rPr lang="en-US" dirty="0"/>
              <a:t>Use Cases &amp; Scenarios</a:t>
            </a:r>
            <a:br>
              <a:rPr lang="en-US" dirty="0"/>
            </a:br>
            <a:r>
              <a:rPr lang="en-US" dirty="0"/>
              <a:t>Prompt Guidance</a:t>
            </a:r>
            <a:endParaRPr lang="en-IN" dirty="0"/>
          </a:p>
        </p:txBody>
      </p:sp>
    </p:spTree>
    <p:extLst>
      <p:ext uri="{BB962C8B-B14F-4D97-AF65-F5344CB8AC3E}">
        <p14:creationId xmlns:p14="http://schemas.microsoft.com/office/powerpoint/2010/main" val="311293081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479A0-624C-5253-B54B-49F3B0516AE3}"/>
            </a:ext>
          </a:extLst>
        </p:cNvPr>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1FB08268-12CE-7FF4-508C-9884F47A4E63}"/>
              </a:ext>
              <a:ext uri="{C183D7F6-B498-43B3-948B-1728B52AA6E4}">
                <adec:decorative xmlns:adec="http://schemas.microsoft.com/office/drawing/2017/decorative" val="1"/>
              </a:ext>
            </a:extLst>
          </p:cNvPr>
          <p:cNvSpPr/>
          <p:nvPr/>
        </p:nvSpPr>
        <p:spPr bwMode="auto">
          <a:xfrm flipH="1">
            <a:off x="6269080" y="1886742"/>
            <a:ext cx="5351417" cy="4198020"/>
          </a:xfrm>
          <a:prstGeom prst="roundRect">
            <a:avLst>
              <a:gd name="adj" fmla="val 3551"/>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US" sz="1800">
              <a:solidFill>
                <a:prstClr val="white"/>
              </a:solidFill>
              <a:cs typeface="Segoe Sans Display" pitchFamily="2" charset="0"/>
            </a:endParaRPr>
          </a:p>
        </p:txBody>
      </p:sp>
      <p:sp>
        <p:nvSpPr>
          <p:cNvPr id="23" name="Rectangle: Rounded Corners 22">
            <a:extLst>
              <a:ext uri="{FF2B5EF4-FFF2-40B4-BE49-F238E27FC236}">
                <a16:creationId xmlns:a16="http://schemas.microsoft.com/office/drawing/2014/main" id="{6C08762C-CF76-F951-0DFF-A02C3685404B}"/>
              </a:ext>
              <a:ext uri="{C183D7F6-B498-43B3-948B-1728B52AA6E4}">
                <adec:decorative xmlns:adec="http://schemas.microsoft.com/office/drawing/2017/decorative" val="1"/>
              </a:ext>
            </a:extLst>
          </p:cNvPr>
          <p:cNvSpPr/>
          <p:nvPr/>
        </p:nvSpPr>
        <p:spPr bwMode="auto">
          <a:xfrm>
            <a:off x="571500" y="1600199"/>
            <a:ext cx="5849178" cy="4771107"/>
          </a:xfrm>
          <a:prstGeom prst="roundRect">
            <a:avLst>
              <a:gd name="adj" fmla="val 3764"/>
            </a:avLst>
          </a:prstGeom>
          <a:solidFill>
            <a:schemeClr val="tx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cxnSp>
        <p:nvCxnSpPr>
          <p:cNvPr id="24" name="Straight Connector 23">
            <a:extLst>
              <a:ext uri="{FF2B5EF4-FFF2-40B4-BE49-F238E27FC236}">
                <a16:creationId xmlns:a16="http://schemas.microsoft.com/office/drawing/2014/main" id="{84008A9A-E8B2-80C1-3860-85EA24E48CCF}"/>
              </a:ext>
              <a:ext uri="{C183D7F6-B498-43B3-948B-1728B52AA6E4}">
                <adec:decorative xmlns:adec="http://schemas.microsoft.com/office/drawing/2017/decorative" val="1"/>
              </a:ext>
            </a:extLst>
          </p:cNvPr>
          <p:cNvCxnSpPr>
            <a:cxnSpLocks/>
          </p:cNvCxnSpPr>
          <p:nvPr/>
        </p:nvCxnSpPr>
        <p:spPr>
          <a:xfrm>
            <a:off x="792479" y="2395384"/>
            <a:ext cx="5476601"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044DBEF-B14D-9C0A-899F-28D0ED65921A}"/>
              </a:ext>
              <a:ext uri="{C183D7F6-B498-43B3-948B-1728B52AA6E4}">
                <adec:decorative xmlns:adec="http://schemas.microsoft.com/office/drawing/2017/decorative" val="1"/>
              </a:ext>
            </a:extLst>
          </p:cNvPr>
          <p:cNvCxnSpPr/>
          <p:nvPr/>
        </p:nvCxnSpPr>
        <p:spPr>
          <a:xfrm>
            <a:off x="792479" y="3190569"/>
            <a:ext cx="5477256"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0D406DC-2B80-FA5D-EB0C-7098B8B560D6}"/>
              </a:ext>
              <a:ext uri="{C183D7F6-B498-43B3-948B-1728B52AA6E4}">
                <adec:decorative xmlns:adec="http://schemas.microsoft.com/office/drawing/2017/decorative" val="1"/>
              </a:ext>
            </a:extLst>
          </p:cNvPr>
          <p:cNvCxnSpPr/>
          <p:nvPr/>
        </p:nvCxnSpPr>
        <p:spPr>
          <a:xfrm>
            <a:off x="792479" y="3985754"/>
            <a:ext cx="5477256"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AA33402-0360-9E9A-8C85-5837AEE9FDF2}"/>
              </a:ext>
              <a:ext uri="{C183D7F6-B498-43B3-948B-1728B52AA6E4}">
                <adec:decorative xmlns:adec="http://schemas.microsoft.com/office/drawing/2017/decorative" val="1"/>
              </a:ext>
            </a:extLst>
          </p:cNvPr>
          <p:cNvCxnSpPr/>
          <p:nvPr/>
        </p:nvCxnSpPr>
        <p:spPr>
          <a:xfrm>
            <a:off x="792479" y="4780939"/>
            <a:ext cx="5477256"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Title 19">
            <a:extLst>
              <a:ext uri="{FF2B5EF4-FFF2-40B4-BE49-F238E27FC236}">
                <a16:creationId xmlns:a16="http://schemas.microsoft.com/office/drawing/2014/main" id="{DE4919FB-0CA0-DF07-27F6-DB20A14E98D5}"/>
              </a:ext>
            </a:extLst>
          </p:cNvPr>
          <p:cNvSpPr>
            <a:spLocks noGrp="1"/>
          </p:cNvSpPr>
          <p:nvPr>
            <p:ph type="title"/>
          </p:nvPr>
        </p:nvSpPr>
        <p:spPr>
          <a:xfrm>
            <a:off x="588263" y="485481"/>
            <a:ext cx="11018520" cy="498598"/>
          </a:xfrm>
        </p:spPr>
        <p:txBody>
          <a:bodyPr/>
          <a:lstStyle/>
          <a:p>
            <a:r>
              <a:rPr lang="en-IN" dirty="0"/>
              <a:t>Scenario Library </a:t>
            </a:r>
          </a:p>
        </p:txBody>
      </p:sp>
      <p:sp>
        <p:nvSpPr>
          <p:cNvPr id="18" name="Text Placeholder 17">
            <a:extLst>
              <a:ext uri="{FF2B5EF4-FFF2-40B4-BE49-F238E27FC236}">
                <a16:creationId xmlns:a16="http://schemas.microsoft.com/office/drawing/2014/main" id="{AA8226B6-4CE1-1382-AC21-3AF62D50E8CA}"/>
              </a:ext>
            </a:extLst>
          </p:cNvPr>
          <p:cNvSpPr>
            <a:spLocks noGrp="1"/>
          </p:cNvSpPr>
          <p:nvPr>
            <p:ph type="body" sz="quarter" idx="10"/>
          </p:nvPr>
        </p:nvSpPr>
        <p:spPr>
          <a:xfrm>
            <a:off x="588263" y="1140460"/>
            <a:ext cx="11018520" cy="246221"/>
          </a:xfrm>
        </p:spPr>
        <p:txBody>
          <a:bodyPr/>
          <a:lstStyle/>
          <a:p>
            <a:r>
              <a:rPr lang="en-US" dirty="0"/>
              <a:t>Get ideas on how to integrate Analyst into your business processes.</a:t>
            </a:r>
          </a:p>
        </p:txBody>
      </p:sp>
      <p:sp>
        <p:nvSpPr>
          <p:cNvPr id="28" name="TextBox 27">
            <a:extLst>
              <a:ext uri="{FF2B5EF4-FFF2-40B4-BE49-F238E27FC236}">
                <a16:creationId xmlns:a16="http://schemas.microsoft.com/office/drawing/2014/main" id="{BB059182-EC84-69C1-E44A-3C1AE78874A2}"/>
              </a:ext>
            </a:extLst>
          </p:cNvPr>
          <p:cNvSpPr txBox="1"/>
          <p:nvPr/>
        </p:nvSpPr>
        <p:spPr>
          <a:xfrm>
            <a:off x="792479" y="1782348"/>
            <a:ext cx="5476601" cy="430887"/>
          </a:xfrm>
          <a:prstGeom prst="rect">
            <a:avLst/>
          </a:prstGeom>
          <a:noFill/>
        </p:spPr>
        <p:txBody>
          <a:bodyPr wrap="square" lIns="0" tIns="0" rIns="0" bIns="0" rtlCol="0">
            <a:spAutoFit/>
          </a:bodyPr>
          <a:lstStyle/>
          <a:p>
            <a:pPr lvl="0" defTabSz="914400">
              <a:defRPr/>
            </a:pPr>
            <a:r>
              <a:rPr lang="en-IN" sz="1400" dirty="0">
                <a:solidFill>
                  <a:schemeClr val="accent3"/>
                </a:solidFill>
                <a:latin typeface="+mj-lt"/>
                <a:hlinkClick r:id="rId3">
                  <a:extLst>
                    <a:ext uri="{A12FA001-AC4F-418D-AE19-62706E023703}">
                      <ahyp:hlinkClr xmlns:ahyp="http://schemas.microsoft.com/office/drawing/2018/hyperlinkcolor" val="tx"/>
                    </a:ext>
                  </a:extLst>
                </a:hlinkClick>
              </a:rPr>
              <a:t>Improve merchandising decisions</a:t>
            </a:r>
            <a:r>
              <a:rPr lang="en-US" sz="1400" dirty="0">
                <a:solidFill>
                  <a:schemeClr val="accent3"/>
                </a:solidFill>
                <a:latin typeface="+mj-lt"/>
              </a:rPr>
              <a:t> </a:t>
            </a:r>
            <a:r>
              <a:rPr lang="en-US" sz="1400" dirty="0">
                <a:solidFill>
                  <a:schemeClr val="bg1"/>
                </a:solidFill>
              </a:rPr>
              <a:t>– Use Analyst to help define sales targets based on historical data, market trends, and business goals.</a:t>
            </a:r>
          </a:p>
        </p:txBody>
      </p:sp>
      <p:sp>
        <p:nvSpPr>
          <p:cNvPr id="29" name="TextBox 28">
            <a:extLst>
              <a:ext uri="{FF2B5EF4-FFF2-40B4-BE49-F238E27FC236}">
                <a16:creationId xmlns:a16="http://schemas.microsoft.com/office/drawing/2014/main" id="{30DE8C82-4DC4-4C78-75C7-14D5A31930E2}"/>
              </a:ext>
            </a:extLst>
          </p:cNvPr>
          <p:cNvSpPr txBox="1"/>
          <p:nvPr/>
        </p:nvSpPr>
        <p:spPr>
          <a:xfrm>
            <a:off x="792480" y="2577533"/>
            <a:ext cx="5476602" cy="430887"/>
          </a:xfrm>
          <a:prstGeom prst="rect">
            <a:avLst/>
          </a:prstGeom>
          <a:noFill/>
        </p:spPr>
        <p:txBody>
          <a:bodyPr wrap="square" lIns="0" tIns="0" rIns="0" bIns="0" rtlCol="0">
            <a:spAutoFit/>
          </a:bodyPr>
          <a:lstStyle/>
          <a:p>
            <a:pPr lvl="0" defTabSz="914400">
              <a:defRPr/>
            </a:pPr>
            <a:r>
              <a:rPr lang="en-US" sz="1400" dirty="0">
                <a:solidFill>
                  <a:schemeClr val="accent3"/>
                </a:solidFill>
                <a:latin typeface="+mj-lt"/>
                <a:hlinkClick r:id="rId4">
                  <a:extLst>
                    <a:ext uri="{A12FA001-AC4F-418D-AE19-62706E023703}">
                      <ahyp:hlinkClr xmlns:ahyp="http://schemas.microsoft.com/office/drawing/2018/hyperlinkcolor" val="tx"/>
                    </a:ext>
                  </a:extLst>
                </a:hlinkClick>
              </a:rPr>
              <a:t>Implement adaptive pricing</a:t>
            </a:r>
            <a:r>
              <a:rPr lang="en-US" sz="1400" dirty="0">
                <a:solidFill>
                  <a:schemeClr val="accent3"/>
                </a:solidFill>
                <a:latin typeface="+mj-lt"/>
              </a:rPr>
              <a:t> </a:t>
            </a:r>
            <a:r>
              <a:rPr lang="en-US" sz="1400" dirty="0">
                <a:solidFill>
                  <a:schemeClr val="bg1"/>
                </a:solidFill>
              </a:rPr>
              <a:t>– Use Analyst to identify sales trends and compare pricing options.</a:t>
            </a:r>
          </a:p>
        </p:txBody>
      </p:sp>
      <p:sp>
        <p:nvSpPr>
          <p:cNvPr id="30" name="TextBox 29">
            <a:extLst>
              <a:ext uri="{FF2B5EF4-FFF2-40B4-BE49-F238E27FC236}">
                <a16:creationId xmlns:a16="http://schemas.microsoft.com/office/drawing/2014/main" id="{EC9F8CD9-D724-3C88-04FE-065BEB91857E}"/>
              </a:ext>
            </a:extLst>
          </p:cNvPr>
          <p:cNvSpPr txBox="1"/>
          <p:nvPr/>
        </p:nvSpPr>
        <p:spPr>
          <a:xfrm>
            <a:off x="792480" y="3372718"/>
            <a:ext cx="5476602" cy="430887"/>
          </a:xfrm>
          <a:prstGeom prst="rect">
            <a:avLst/>
          </a:prstGeom>
          <a:noFill/>
        </p:spPr>
        <p:txBody>
          <a:bodyPr wrap="square" lIns="0" tIns="0" rIns="0" bIns="0" rtlCol="0">
            <a:spAutoFit/>
          </a:bodyPr>
          <a:lstStyle/>
          <a:p>
            <a:pPr lvl="0" defTabSz="914400">
              <a:defRPr/>
            </a:pPr>
            <a:r>
              <a:rPr lang="en-US" sz="1400" dirty="0">
                <a:solidFill>
                  <a:schemeClr val="accent3"/>
                </a:solidFill>
                <a:latin typeface="+mj-lt"/>
                <a:hlinkClick r:id="rId5">
                  <a:extLst>
                    <a:ext uri="{A12FA001-AC4F-418D-AE19-62706E023703}">
                      <ahyp:hlinkClr xmlns:ahyp="http://schemas.microsoft.com/office/drawing/2018/hyperlinkcolor" val="tx"/>
                    </a:ext>
                  </a:extLst>
                </a:hlinkClick>
              </a:rPr>
              <a:t>Data strategy and insights</a:t>
            </a:r>
            <a:r>
              <a:rPr lang="en-US" sz="1400" dirty="0">
                <a:solidFill>
                  <a:schemeClr val="accent3"/>
                </a:solidFill>
                <a:latin typeface="+mj-lt"/>
              </a:rPr>
              <a:t> </a:t>
            </a:r>
            <a:r>
              <a:rPr lang="en-US" sz="1400" dirty="0">
                <a:solidFill>
                  <a:schemeClr val="bg1"/>
                </a:solidFill>
              </a:rPr>
              <a:t>– Use Analyst to gain insights into </a:t>
            </a:r>
            <a:br>
              <a:rPr lang="en-US" sz="1400" dirty="0">
                <a:solidFill>
                  <a:schemeClr val="bg1"/>
                </a:solidFill>
              </a:rPr>
            </a:br>
            <a:r>
              <a:rPr lang="en-US" sz="1400" dirty="0">
                <a:solidFill>
                  <a:schemeClr val="bg1"/>
                </a:solidFill>
              </a:rPr>
              <a:t>data streams.</a:t>
            </a:r>
          </a:p>
        </p:txBody>
      </p:sp>
      <p:sp>
        <p:nvSpPr>
          <p:cNvPr id="31" name="TextBox 30">
            <a:extLst>
              <a:ext uri="{FF2B5EF4-FFF2-40B4-BE49-F238E27FC236}">
                <a16:creationId xmlns:a16="http://schemas.microsoft.com/office/drawing/2014/main" id="{F0B4CABA-2314-57AD-1857-12921C4BBF79}"/>
              </a:ext>
            </a:extLst>
          </p:cNvPr>
          <p:cNvSpPr txBox="1"/>
          <p:nvPr/>
        </p:nvSpPr>
        <p:spPr>
          <a:xfrm>
            <a:off x="792479" y="4167903"/>
            <a:ext cx="5476601" cy="430887"/>
          </a:xfrm>
          <a:prstGeom prst="rect">
            <a:avLst/>
          </a:prstGeom>
          <a:noFill/>
        </p:spPr>
        <p:txBody>
          <a:bodyPr wrap="square" lIns="0" tIns="0" rIns="0" bIns="0" rtlCol="0">
            <a:spAutoFit/>
          </a:bodyPr>
          <a:lstStyle/>
          <a:p>
            <a:pPr lvl="0" defTabSz="914400">
              <a:defRPr/>
            </a:pPr>
            <a:r>
              <a:rPr lang="en-US" sz="1400" dirty="0">
                <a:solidFill>
                  <a:schemeClr val="accent3"/>
                </a:solidFill>
                <a:latin typeface="+mj-lt"/>
                <a:hlinkClick r:id="rId6">
                  <a:extLst>
                    <a:ext uri="{A12FA001-AC4F-418D-AE19-62706E023703}">
                      <ahyp:hlinkClr xmlns:ahyp="http://schemas.microsoft.com/office/drawing/2018/hyperlinkcolor" val="tx"/>
                    </a:ext>
                  </a:extLst>
                </a:hlinkClick>
              </a:rPr>
              <a:t>Intelligent sales forecasting</a:t>
            </a:r>
            <a:r>
              <a:rPr lang="en-US" sz="1400" dirty="0">
                <a:solidFill>
                  <a:schemeClr val="accent3"/>
                </a:solidFill>
                <a:latin typeface="+mj-lt"/>
              </a:rPr>
              <a:t> </a:t>
            </a:r>
            <a:r>
              <a:rPr lang="en-US" sz="1400" dirty="0">
                <a:solidFill>
                  <a:schemeClr val="bg1"/>
                </a:solidFill>
              </a:rPr>
              <a:t>– Use Analyst to analyze sales and market data to create forecasts.</a:t>
            </a:r>
          </a:p>
        </p:txBody>
      </p:sp>
      <p:sp>
        <p:nvSpPr>
          <p:cNvPr id="32" name="TextBox 31">
            <a:extLst>
              <a:ext uri="{FF2B5EF4-FFF2-40B4-BE49-F238E27FC236}">
                <a16:creationId xmlns:a16="http://schemas.microsoft.com/office/drawing/2014/main" id="{F4BAE4F2-44BA-5B6F-2FD9-1F937BF76061}"/>
              </a:ext>
            </a:extLst>
          </p:cNvPr>
          <p:cNvSpPr txBox="1"/>
          <p:nvPr/>
        </p:nvSpPr>
        <p:spPr>
          <a:xfrm>
            <a:off x="792479" y="4963088"/>
            <a:ext cx="5476601" cy="430887"/>
          </a:xfrm>
          <a:prstGeom prst="rect">
            <a:avLst/>
          </a:prstGeom>
          <a:noFill/>
        </p:spPr>
        <p:txBody>
          <a:bodyPr wrap="square" lIns="0" tIns="0" rIns="0" bIns="0" rtlCol="0">
            <a:spAutoFit/>
          </a:bodyPr>
          <a:lstStyle/>
          <a:p>
            <a:pPr lvl="0" defTabSz="914400">
              <a:defRPr/>
            </a:pPr>
            <a:r>
              <a:rPr lang="en-US" sz="1400" dirty="0">
                <a:solidFill>
                  <a:schemeClr val="accent3"/>
                </a:solidFill>
                <a:latin typeface="+mj-lt"/>
                <a:hlinkClick r:id="rId7">
                  <a:extLst>
                    <a:ext uri="{A12FA001-AC4F-418D-AE19-62706E023703}">
                      <ahyp:hlinkClr xmlns:ahyp="http://schemas.microsoft.com/office/drawing/2018/hyperlinkcolor" val="tx"/>
                    </a:ext>
                  </a:extLst>
                </a:hlinkClick>
              </a:rPr>
              <a:t>Financial insights</a:t>
            </a:r>
            <a:r>
              <a:rPr lang="en-US" sz="1400" dirty="0">
                <a:solidFill>
                  <a:schemeClr val="accent3"/>
                </a:solidFill>
                <a:latin typeface="+mj-lt"/>
              </a:rPr>
              <a:t> </a:t>
            </a:r>
            <a:r>
              <a:rPr lang="en-US" sz="1400" dirty="0">
                <a:solidFill>
                  <a:schemeClr val="bg1"/>
                </a:solidFill>
              </a:rPr>
              <a:t>– Use Analyst to gain deeper insights into sources of revenues and costs. </a:t>
            </a:r>
          </a:p>
        </p:txBody>
      </p:sp>
      <p:sp>
        <p:nvSpPr>
          <p:cNvPr id="2" name="TextBox 1">
            <a:extLst>
              <a:ext uri="{FF2B5EF4-FFF2-40B4-BE49-F238E27FC236}">
                <a16:creationId xmlns:a16="http://schemas.microsoft.com/office/drawing/2014/main" id="{F8F96700-A6E8-B645-1CD9-F23DDF2674A5}"/>
              </a:ext>
            </a:extLst>
          </p:cNvPr>
          <p:cNvSpPr txBox="1"/>
          <p:nvPr/>
        </p:nvSpPr>
        <p:spPr>
          <a:xfrm>
            <a:off x="792479" y="5758273"/>
            <a:ext cx="5476601" cy="430887"/>
          </a:xfrm>
          <a:prstGeom prst="rect">
            <a:avLst/>
          </a:prstGeom>
          <a:noFill/>
        </p:spPr>
        <p:txBody>
          <a:bodyPr wrap="square" lIns="0" tIns="0" rIns="0" bIns="0" rtlCol="0">
            <a:spAutoFit/>
          </a:bodyPr>
          <a:lstStyle/>
          <a:p>
            <a:pPr lvl="0" defTabSz="914400">
              <a:defRPr/>
            </a:pPr>
            <a:r>
              <a:rPr lang="en-US" sz="1400" dirty="0">
                <a:solidFill>
                  <a:schemeClr val="accent3"/>
                </a:solidFill>
                <a:latin typeface="+mj-lt"/>
                <a:hlinkClick r:id="rId8">
                  <a:extLst>
                    <a:ext uri="{A12FA001-AC4F-418D-AE19-62706E023703}">
                      <ahyp:hlinkClr xmlns:ahyp="http://schemas.microsoft.com/office/drawing/2018/hyperlinkcolor" val="tx"/>
                    </a:ext>
                  </a:extLst>
                </a:hlinkClick>
              </a:rPr>
              <a:t>Deliver insights to managers</a:t>
            </a:r>
            <a:r>
              <a:rPr lang="en-US" sz="1400" dirty="0">
                <a:solidFill>
                  <a:schemeClr val="accent3"/>
                </a:solidFill>
                <a:latin typeface="+mj-lt"/>
              </a:rPr>
              <a:t> </a:t>
            </a:r>
            <a:r>
              <a:rPr lang="en-US" sz="1400" dirty="0">
                <a:solidFill>
                  <a:schemeClr val="bg1"/>
                </a:solidFill>
              </a:rPr>
              <a:t>– Use Analyst to produce reports on manager strengths and development opportunities.</a:t>
            </a:r>
          </a:p>
        </p:txBody>
      </p:sp>
      <p:pic>
        <p:nvPicPr>
          <p:cNvPr id="33" name="Picture 32" descr="A screenshots of webpage titled ‘Manufacturing scenario: New product ideation and research’ with Microsoft 365 Copilot, featuring a download button, search bar, and text on AI-assisted product design and market research.">
            <a:extLst>
              <a:ext uri="{FF2B5EF4-FFF2-40B4-BE49-F238E27FC236}">
                <a16:creationId xmlns:a16="http://schemas.microsoft.com/office/drawing/2014/main" id="{D04FE745-3A50-F64D-65EC-DD3F1FE6499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57686" y="2051770"/>
            <a:ext cx="4911520" cy="3867964"/>
          </a:xfrm>
          <a:prstGeom prst="roundRect">
            <a:avLst>
              <a:gd name="adj" fmla="val 1677"/>
            </a:avLst>
          </a:prstGeom>
          <a:ln w="76200">
            <a:noFill/>
          </a:ln>
        </p:spPr>
      </p:pic>
      <p:cxnSp>
        <p:nvCxnSpPr>
          <p:cNvPr id="3" name="Straight Connector 2">
            <a:extLst>
              <a:ext uri="{FF2B5EF4-FFF2-40B4-BE49-F238E27FC236}">
                <a16:creationId xmlns:a16="http://schemas.microsoft.com/office/drawing/2014/main" id="{19EB0CAB-C995-9200-C26D-26B2D414C494}"/>
              </a:ext>
              <a:ext uri="{C183D7F6-B498-43B3-948B-1728B52AA6E4}">
                <adec:decorative xmlns:adec="http://schemas.microsoft.com/office/drawing/2017/decorative" val="1"/>
              </a:ext>
            </a:extLst>
          </p:cNvPr>
          <p:cNvCxnSpPr/>
          <p:nvPr/>
        </p:nvCxnSpPr>
        <p:spPr>
          <a:xfrm>
            <a:off x="792479" y="5576124"/>
            <a:ext cx="5477256"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900345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9F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F34F55-C7CF-E18E-DF51-86390CF47587}"/>
              </a:ext>
              <a:ext uri="{C183D7F6-B498-43B3-948B-1728B52AA6E4}">
                <adec:decorative xmlns:adec="http://schemas.microsoft.com/office/drawing/2017/decorative" val="1"/>
              </a:ext>
            </a:extLst>
          </p:cNvPr>
          <p:cNvPicPr>
            <a:picLocks noChangeAspect="1"/>
          </p:cNvPicPr>
          <p:nvPr/>
        </p:nvPicPr>
        <p:blipFill>
          <a:blip r:embed="rId3" cstate="screen">
            <a:alphaModFix/>
            <a:extLst>
              <a:ext uri="{BEBA8EAE-BF5A-486C-A8C5-ECC9F3942E4B}">
                <a14:imgProps xmlns:a14="http://schemas.microsoft.com/office/drawing/2010/main">
                  <a14:imgLayer r:embed="rId4">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rot="10800000" flipH="1" flipV="1">
            <a:off x="0" y="-1"/>
            <a:ext cx="4064000" cy="6677026"/>
          </a:xfrm>
          <a:prstGeom prst="roundRect">
            <a:avLst>
              <a:gd name="adj" fmla="val 0"/>
            </a:avLst>
          </a:prstGeom>
          <a:noFill/>
          <a:effectLst>
            <a:outerShdw blurRad="127000" dist="63500" dir="5400000" algn="t" rotWithShape="0">
              <a:prstClr val="black">
                <a:alpha val="10000"/>
              </a:prstClr>
            </a:outerShdw>
          </a:effectLst>
        </p:spPr>
      </p:pic>
      <p:sp>
        <p:nvSpPr>
          <p:cNvPr id="7" name="Rectangle: Rounded Corners 6">
            <a:extLst>
              <a:ext uri="{FF2B5EF4-FFF2-40B4-BE49-F238E27FC236}">
                <a16:creationId xmlns:a16="http://schemas.microsoft.com/office/drawing/2014/main" id="{AEF5303F-0E55-1963-569C-B3A16A1CD225}"/>
              </a:ext>
              <a:ext uri="{C183D7F6-B498-43B3-948B-1728B52AA6E4}">
                <adec:decorative xmlns:adec="http://schemas.microsoft.com/office/drawing/2017/decorative" val="1"/>
              </a:ext>
            </a:extLst>
          </p:cNvPr>
          <p:cNvSpPr>
            <a:spLocks/>
          </p:cNvSpPr>
          <p:nvPr/>
        </p:nvSpPr>
        <p:spPr>
          <a:xfrm>
            <a:off x="4528414" y="585788"/>
            <a:ext cx="7092086" cy="5686424"/>
          </a:xfrm>
          <a:prstGeom prst="roundRect">
            <a:avLst>
              <a:gd name="adj" fmla="val 2709"/>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cxnSp>
        <p:nvCxnSpPr>
          <p:cNvPr id="20" name="Straight Connector 19">
            <a:extLst>
              <a:ext uri="{FF2B5EF4-FFF2-40B4-BE49-F238E27FC236}">
                <a16:creationId xmlns:a16="http://schemas.microsoft.com/office/drawing/2014/main" id="{1ABE32F8-7A83-15AC-D554-5222585354F6}"/>
              </a:ext>
              <a:ext uri="{C183D7F6-B498-43B3-948B-1728B52AA6E4}">
                <adec:decorative xmlns:adec="http://schemas.microsoft.com/office/drawing/2017/decorative" val="1"/>
              </a:ext>
            </a:extLst>
          </p:cNvPr>
          <p:cNvCxnSpPr>
            <a:cxnSpLocks/>
          </p:cNvCxnSpPr>
          <p:nvPr/>
        </p:nvCxnSpPr>
        <p:spPr>
          <a:xfrm>
            <a:off x="5593557" y="2932669"/>
            <a:ext cx="5769447"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0EF0EBC-1E12-E063-0A85-EDCEEF8F0BB7}"/>
              </a:ext>
              <a:ext uri="{C183D7F6-B498-43B3-948B-1728B52AA6E4}">
                <adec:decorative xmlns:adec="http://schemas.microsoft.com/office/drawing/2017/decorative" val="1"/>
              </a:ext>
            </a:extLst>
          </p:cNvPr>
          <p:cNvCxnSpPr>
            <a:cxnSpLocks/>
          </p:cNvCxnSpPr>
          <p:nvPr/>
        </p:nvCxnSpPr>
        <p:spPr>
          <a:xfrm>
            <a:off x="5593557" y="4125388"/>
            <a:ext cx="5769447"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A9E41DE3-3BEF-2660-267E-83B8B2E85989}"/>
              </a:ext>
              <a:ext uri="{C183D7F6-B498-43B3-948B-1728B52AA6E4}">
                <adec:decorative xmlns:adec="http://schemas.microsoft.com/office/drawing/2017/decorative" val="1"/>
              </a:ext>
            </a:extLst>
          </p:cNvPr>
          <p:cNvGrpSpPr/>
          <p:nvPr/>
        </p:nvGrpSpPr>
        <p:grpSpPr>
          <a:xfrm>
            <a:off x="4753129" y="3221252"/>
            <a:ext cx="615714" cy="615714"/>
            <a:chOff x="1955959" y="4187622"/>
            <a:chExt cx="766762" cy="765422"/>
          </a:xfrm>
        </p:grpSpPr>
        <p:sp>
          <p:nvSpPr>
            <p:cNvPr id="48" name="Oval 47">
              <a:extLst>
                <a:ext uri="{FF2B5EF4-FFF2-40B4-BE49-F238E27FC236}">
                  <a16:creationId xmlns:a16="http://schemas.microsoft.com/office/drawing/2014/main" id="{0EF1F594-E5C4-CE45-3DBD-C3B9E2FA2685}"/>
                </a:ext>
                <a:ext uri="{C183D7F6-B498-43B3-948B-1728B52AA6E4}">
                  <adec:decorative xmlns:adec="http://schemas.microsoft.com/office/drawing/2017/decorative" val="1"/>
                </a:ext>
              </a:extLst>
            </p:cNvPr>
            <p:cNvSpPr/>
            <p:nvPr/>
          </p:nvSpPr>
          <p:spPr>
            <a:xfrm>
              <a:off x="1955959" y="4187622"/>
              <a:ext cx="766762" cy="765422"/>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49" name="Oval 48">
              <a:extLst>
                <a:ext uri="{FF2B5EF4-FFF2-40B4-BE49-F238E27FC236}">
                  <a16:creationId xmlns:a16="http://schemas.microsoft.com/office/drawing/2014/main" id="{1961A45C-99EC-FC97-5D18-DF15481D500D}"/>
                </a:ext>
                <a:ext uri="{C183D7F6-B498-43B3-948B-1728B52AA6E4}">
                  <adec:decorative xmlns:adec="http://schemas.microsoft.com/office/drawing/2017/decorative" val="1"/>
                </a:ext>
              </a:extLst>
            </p:cNvPr>
            <p:cNvSpPr/>
            <p:nvPr/>
          </p:nvSpPr>
          <p:spPr>
            <a:xfrm>
              <a:off x="2037153" y="4268675"/>
              <a:ext cx="604373" cy="603315"/>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grpSp>
        <p:nvGrpSpPr>
          <p:cNvPr id="50" name="Group 49">
            <a:extLst>
              <a:ext uri="{FF2B5EF4-FFF2-40B4-BE49-F238E27FC236}">
                <a16:creationId xmlns:a16="http://schemas.microsoft.com/office/drawing/2014/main" id="{7A5D51A9-E431-8172-C87C-43F0CA1D91A3}"/>
              </a:ext>
              <a:ext uri="{C183D7F6-B498-43B3-948B-1728B52AA6E4}">
                <adec:decorative xmlns:adec="http://schemas.microsoft.com/office/drawing/2017/decorative" val="1"/>
              </a:ext>
            </a:extLst>
          </p:cNvPr>
          <p:cNvGrpSpPr/>
          <p:nvPr/>
        </p:nvGrpSpPr>
        <p:grpSpPr>
          <a:xfrm>
            <a:off x="4753129" y="4413971"/>
            <a:ext cx="615714" cy="615714"/>
            <a:chOff x="4753129" y="4413971"/>
            <a:chExt cx="615714" cy="615714"/>
          </a:xfrm>
        </p:grpSpPr>
        <p:grpSp>
          <p:nvGrpSpPr>
            <p:cNvPr id="51" name="Group 50">
              <a:extLst>
                <a:ext uri="{FF2B5EF4-FFF2-40B4-BE49-F238E27FC236}">
                  <a16:creationId xmlns:a16="http://schemas.microsoft.com/office/drawing/2014/main" id="{5D5FED9B-1B4B-0508-6E19-90DE94CA3BFA}"/>
                </a:ext>
                <a:ext uri="{C183D7F6-B498-43B3-948B-1728B52AA6E4}">
                  <adec:decorative xmlns:adec="http://schemas.microsoft.com/office/drawing/2017/decorative" val="1"/>
                </a:ext>
              </a:extLst>
            </p:cNvPr>
            <p:cNvGrpSpPr/>
            <p:nvPr/>
          </p:nvGrpSpPr>
          <p:grpSpPr>
            <a:xfrm>
              <a:off x="4753129" y="4413971"/>
              <a:ext cx="615714" cy="615714"/>
              <a:chOff x="1955959" y="4187622"/>
              <a:chExt cx="766762" cy="765422"/>
            </a:xfrm>
          </p:grpSpPr>
          <p:sp>
            <p:nvSpPr>
              <p:cNvPr id="54" name="Oval 53">
                <a:extLst>
                  <a:ext uri="{FF2B5EF4-FFF2-40B4-BE49-F238E27FC236}">
                    <a16:creationId xmlns:a16="http://schemas.microsoft.com/office/drawing/2014/main" id="{1605F71E-968E-FDF2-111A-E3292F99927F}"/>
                  </a:ext>
                  <a:ext uri="{C183D7F6-B498-43B3-948B-1728B52AA6E4}">
                    <adec:decorative xmlns:adec="http://schemas.microsoft.com/office/drawing/2017/decorative" val="1"/>
                  </a:ext>
                </a:extLst>
              </p:cNvPr>
              <p:cNvSpPr/>
              <p:nvPr/>
            </p:nvSpPr>
            <p:spPr>
              <a:xfrm>
                <a:off x="1955959" y="4187622"/>
                <a:ext cx="766762" cy="765422"/>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55" name="Oval 54">
                <a:extLst>
                  <a:ext uri="{FF2B5EF4-FFF2-40B4-BE49-F238E27FC236}">
                    <a16:creationId xmlns:a16="http://schemas.microsoft.com/office/drawing/2014/main" id="{1873B746-AC1D-AC41-A3BD-E8D247B8D010}"/>
                  </a:ext>
                  <a:ext uri="{C183D7F6-B498-43B3-948B-1728B52AA6E4}">
                    <adec:decorative xmlns:adec="http://schemas.microsoft.com/office/drawing/2017/decorative" val="1"/>
                  </a:ext>
                </a:extLst>
              </p:cNvPr>
              <p:cNvSpPr/>
              <p:nvPr/>
            </p:nvSpPr>
            <p:spPr>
              <a:xfrm>
                <a:off x="2037153" y="4268675"/>
                <a:ext cx="604373" cy="603315"/>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sp>
          <p:nvSpPr>
            <p:cNvPr id="53" name="Graphic 180" descr="Icon of a team of three people with a briefcase">
              <a:extLst>
                <a:ext uri="{FF2B5EF4-FFF2-40B4-BE49-F238E27FC236}">
                  <a16:creationId xmlns:a16="http://schemas.microsoft.com/office/drawing/2014/main" id="{63F3B4C9-22AD-79BE-8059-CD92C8EC15DB}"/>
                </a:ext>
              </a:extLst>
            </p:cNvPr>
            <p:cNvSpPr/>
            <p:nvPr/>
          </p:nvSpPr>
          <p:spPr>
            <a:xfrm>
              <a:off x="4927636" y="4594828"/>
              <a:ext cx="266700" cy="254000"/>
            </a:xfrm>
            <a:custGeom>
              <a:avLst/>
              <a:gdLst>
                <a:gd name="connsiteX0" fmla="*/ 161976 w 266700"/>
                <a:gd name="connsiteY0" fmla="*/ 88900 h 254000"/>
                <a:gd name="connsiteX1" fmla="*/ 183286 w 266700"/>
                <a:gd name="connsiteY1" fmla="*/ 104775 h 254000"/>
                <a:gd name="connsiteX2" fmla="*/ 174625 w 266700"/>
                <a:gd name="connsiteY2" fmla="*/ 104775 h 254000"/>
                <a:gd name="connsiteX3" fmla="*/ 139700 w 266700"/>
                <a:gd name="connsiteY3" fmla="*/ 139700 h 254000"/>
                <a:gd name="connsiteX4" fmla="*/ 139700 w 266700"/>
                <a:gd name="connsiteY4" fmla="*/ 140335 h 254000"/>
                <a:gd name="connsiteX5" fmla="*/ 114300 w 266700"/>
                <a:gd name="connsiteY5" fmla="*/ 171450 h 254000"/>
                <a:gd name="connsiteX6" fmla="*/ 114300 w 266700"/>
                <a:gd name="connsiteY6" fmla="*/ 227178 h 254000"/>
                <a:gd name="connsiteX7" fmla="*/ 69875 w 266700"/>
                <a:gd name="connsiteY7" fmla="*/ 171437 h 254000"/>
                <a:gd name="connsiteX8" fmla="*/ 69875 w 266700"/>
                <a:gd name="connsiteY8" fmla="*/ 111125 h 254000"/>
                <a:gd name="connsiteX9" fmla="*/ 92100 w 266700"/>
                <a:gd name="connsiteY9" fmla="*/ 88900 h 254000"/>
                <a:gd name="connsiteX10" fmla="*/ 161976 w 266700"/>
                <a:gd name="connsiteY10" fmla="*/ 88900 h 254000"/>
                <a:gd name="connsiteX11" fmla="*/ 219075 w 266700"/>
                <a:gd name="connsiteY11" fmla="*/ 104775 h 254000"/>
                <a:gd name="connsiteX12" fmla="*/ 254000 w 266700"/>
                <a:gd name="connsiteY12" fmla="*/ 139548 h 254000"/>
                <a:gd name="connsiteX13" fmla="*/ 254000 w 266700"/>
                <a:gd name="connsiteY13" fmla="*/ 111125 h 254000"/>
                <a:gd name="connsiteX14" fmla="*/ 231775 w 266700"/>
                <a:gd name="connsiteY14" fmla="*/ 88900 h 254000"/>
                <a:gd name="connsiteX15" fmla="*/ 188913 w 266700"/>
                <a:gd name="connsiteY15" fmla="*/ 88900 h 254000"/>
                <a:gd name="connsiteX16" fmla="*/ 196329 w 266700"/>
                <a:gd name="connsiteY16" fmla="*/ 104775 h 254000"/>
                <a:gd name="connsiteX17" fmla="*/ 219075 w 266700"/>
                <a:gd name="connsiteY17" fmla="*/ 104775 h 254000"/>
                <a:gd name="connsiteX18" fmla="*/ 65164 w 266700"/>
                <a:gd name="connsiteY18" fmla="*/ 88900 h 254000"/>
                <a:gd name="connsiteX19" fmla="*/ 57290 w 266700"/>
                <a:gd name="connsiteY19" fmla="*/ 108331 h 254000"/>
                <a:gd name="connsiteX20" fmla="*/ 57163 w 266700"/>
                <a:gd name="connsiteY20" fmla="*/ 111125 h 254000"/>
                <a:gd name="connsiteX21" fmla="*/ 57163 w 266700"/>
                <a:gd name="connsiteY21" fmla="*/ 171437 h 254000"/>
                <a:gd name="connsiteX22" fmla="*/ 63945 w 266700"/>
                <a:gd name="connsiteY22" fmla="*/ 201473 h 254000"/>
                <a:gd name="connsiteX23" fmla="*/ 1726 w 266700"/>
                <a:gd name="connsiteY23" fmla="*/ 165518 h 254000"/>
                <a:gd name="connsiteX24" fmla="*/ 0 w 266700"/>
                <a:gd name="connsiteY24" fmla="*/ 152387 h 254000"/>
                <a:gd name="connsiteX25" fmla="*/ 0 w 266700"/>
                <a:gd name="connsiteY25" fmla="*/ 111125 h 254000"/>
                <a:gd name="connsiteX26" fmla="*/ 20396 w 266700"/>
                <a:gd name="connsiteY26" fmla="*/ 88976 h 254000"/>
                <a:gd name="connsiteX27" fmla="*/ 22225 w 266700"/>
                <a:gd name="connsiteY27" fmla="*/ 88900 h 254000"/>
                <a:gd name="connsiteX28" fmla="*/ 65164 w 266700"/>
                <a:gd name="connsiteY28" fmla="*/ 88900 h 254000"/>
                <a:gd name="connsiteX29" fmla="*/ 127000 w 266700"/>
                <a:gd name="connsiteY29" fmla="*/ 0 h 254000"/>
                <a:gd name="connsiteX30" fmla="*/ 165100 w 266700"/>
                <a:gd name="connsiteY30" fmla="*/ 38100 h 254000"/>
                <a:gd name="connsiteX31" fmla="*/ 127000 w 266700"/>
                <a:gd name="connsiteY31" fmla="*/ 76200 h 254000"/>
                <a:gd name="connsiteX32" fmla="*/ 88900 w 266700"/>
                <a:gd name="connsiteY32" fmla="*/ 38100 h 254000"/>
                <a:gd name="connsiteX33" fmla="*/ 127000 w 266700"/>
                <a:gd name="connsiteY33" fmla="*/ 0 h 254000"/>
                <a:gd name="connsiteX34" fmla="*/ 209550 w 266700"/>
                <a:gd name="connsiteY34" fmla="*/ 12700 h 254000"/>
                <a:gd name="connsiteX35" fmla="*/ 241300 w 266700"/>
                <a:gd name="connsiteY35" fmla="*/ 44450 h 254000"/>
                <a:gd name="connsiteX36" fmla="*/ 209550 w 266700"/>
                <a:gd name="connsiteY36" fmla="*/ 76200 h 254000"/>
                <a:gd name="connsiteX37" fmla="*/ 177800 w 266700"/>
                <a:gd name="connsiteY37" fmla="*/ 44450 h 254000"/>
                <a:gd name="connsiteX38" fmla="*/ 209550 w 266700"/>
                <a:gd name="connsiteY38" fmla="*/ 12700 h 254000"/>
                <a:gd name="connsiteX39" fmla="*/ 44450 w 266700"/>
                <a:gd name="connsiteY39" fmla="*/ 12700 h 254000"/>
                <a:gd name="connsiteX40" fmla="*/ 76200 w 266700"/>
                <a:gd name="connsiteY40" fmla="*/ 44450 h 254000"/>
                <a:gd name="connsiteX41" fmla="*/ 44450 w 266700"/>
                <a:gd name="connsiteY41" fmla="*/ 76200 h 254000"/>
                <a:gd name="connsiteX42" fmla="*/ 12700 w 266700"/>
                <a:gd name="connsiteY42" fmla="*/ 44450 h 254000"/>
                <a:gd name="connsiteX43" fmla="*/ 44450 w 266700"/>
                <a:gd name="connsiteY43" fmla="*/ 12700 h 254000"/>
                <a:gd name="connsiteX44" fmla="*/ 152400 w 266700"/>
                <a:gd name="connsiteY44" fmla="*/ 152400 h 254000"/>
                <a:gd name="connsiteX45" fmla="*/ 146050 w 266700"/>
                <a:gd name="connsiteY45" fmla="*/ 152400 h 254000"/>
                <a:gd name="connsiteX46" fmla="*/ 127000 w 266700"/>
                <a:gd name="connsiteY46" fmla="*/ 171450 h 254000"/>
                <a:gd name="connsiteX47" fmla="*/ 127000 w 266700"/>
                <a:gd name="connsiteY47" fmla="*/ 190500 h 254000"/>
                <a:gd name="connsiteX48" fmla="*/ 158750 w 266700"/>
                <a:gd name="connsiteY48" fmla="*/ 190500 h 254000"/>
                <a:gd name="connsiteX49" fmla="*/ 158750 w 266700"/>
                <a:gd name="connsiteY49" fmla="*/ 187325 h 254000"/>
                <a:gd name="connsiteX50" fmla="*/ 168275 w 266700"/>
                <a:gd name="connsiteY50" fmla="*/ 177800 h 254000"/>
                <a:gd name="connsiteX51" fmla="*/ 177800 w 266700"/>
                <a:gd name="connsiteY51" fmla="*/ 187325 h 254000"/>
                <a:gd name="connsiteX52" fmla="*/ 177800 w 266700"/>
                <a:gd name="connsiteY52" fmla="*/ 190500 h 254000"/>
                <a:gd name="connsiteX53" fmla="*/ 215900 w 266700"/>
                <a:gd name="connsiteY53" fmla="*/ 190500 h 254000"/>
                <a:gd name="connsiteX54" fmla="*/ 215900 w 266700"/>
                <a:gd name="connsiteY54" fmla="*/ 187325 h 254000"/>
                <a:gd name="connsiteX55" fmla="*/ 225425 w 266700"/>
                <a:gd name="connsiteY55" fmla="*/ 177800 h 254000"/>
                <a:gd name="connsiteX56" fmla="*/ 234950 w 266700"/>
                <a:gd name="connsiteY56" fmla="*/ 187325 h 254000"/>
                <a:gd name="connsiteX57" fmla="*/ 234950 w 266700"/>
                <a:gd name="connsiteY57" fmla="*/ 190500 h 254000"/>
                <a:gd name="connsiteX58" fmla="*/ 266700 w 266700"/>
                <a:gd name="connsiteY58" fmla="*/ 190500 h 254000"/>
                <a:gd name="connsiteX59" fmla="*/ 266700 w 266700"/>
                <a:gd name="connsiteY59" fmla="*/ 171450 h 254000"/>
                <a:gd name="connsiteX60" fmla="*/ 247650 w 266700"/>
                <a:gd name="connsiteY60" fmla="*/ 152400 h 254000"/>
                <a:gd name="connsiteX61" fmla="*/ 241300 w 266700"/>
                <a:gd name="connsiteY61" fmla="*/ 152400 h 254000"/>
                <a:gd name="connsiteX62" fmla="*/ 241300 w 266700"/>
                <a:gd name="connsiteY62" fmla="*/ 139700 h 254000"/>
                <a:gd name="connsiteX63" fmla="*/ 219075 w 266700"/>
                <a:gd name="connsiteY63" fmla="*/ 117475 h 254000"/>
                <a:gd name="connsiteX64" fmla="*/ 174625 w 266700"/>
                <a:gd name="connsiteY64" fmla="*/ 117475 h 254000"/>
                <a:gd name="connsiteX65" fmla="*/ 152400 w 266700"/>
                <a:gd name="connsiteY65" fmla="*/ 139700 h 254000"/>
                <a:gd name="connsiteX66" fmla="*/ 152400 w 266700"/>
                <a:gd name="connsiteY66" fmla="*/ 152400 h 254000"/>
                <a:gd name="connsiteX67" fmla="*/ 171450 w 266700"/>
                <a:gd name="connsiteY67" fmla="*/ 139700 h 254000"/>
                <a:gd name="connsiteX68" fmla="*/ 174625 w 266700"/>
                <a:gd name="connsiteY68" fmla="*/ 136525 h 254000"/>
                <a:gd name="connsiteX69" fmla="*/ 219075 w 266700"/>
                <a:gd name="connsiteY69" fmla="*/ 136525 h 254000"/>
                <a:gd name="connsiteX70" fmla="*/ 222250 w 266700"/>
                <a:gd name="connsiteY70" fmla="*/ 139700 h 254000"/>
                <a:gd name="connsiteX71" fmla="*/ 222250 w 266700"/>
                <a:gd name="connsiteY71" fmla="*/ 152400 h 254000"/>
                <a:gd name="connsiteX72" fmla="*/ 171450 w 266700"/>
                <a:gd name="connsiteY72" fmla="*/ 152400 h 254000"/>
                <a:gd name="connsiteX73" fmla="*/ 171450 w 266700"/>
                <a:gd name="connsiteY73" fmla="*/ 139700 h 254000"/>
                <a:gd name="connsiteX74" fmla="*/ 127000 w 266700"/>
                <a:gd name="connsiteY74" fmla="*/ 234950 h 254000"/>
                <a:gd name="connsiteX75" fmla="*/ 127000 w 266700"/>
                <a:gd name="connsiteY75" fmla="*/ 209550 h 254000"/>
                <a:gd name="connsiteX76" fmla="*/ 158750 w 266700"/>
                <a:gd name="connsiteY76" fmla="*/ 209550 h 254000"/>
                <a:gd name="connsiteX77" fmla="*/ 158750 w 266700"/>
                <a:gd name="connsiteY77" fmla="*/ 219075 h 254000"/>
                <a:gd name="connsiteX78" fmla="*/ 168275 w 266700"/>
                <a:gd name="connsiteY78" fmla="*/ 228600 h 254000"/>
                <a:gd name="connsiteX79" fmla="*/ 177800 w 266700"/>
                <a:gd name="connsiteY79" fmla="*/ 219075 h 254000"/>
                <a:gd name="connsiteX80" fmla="*/ 177800 w 266700"/>
                <a:gd name="connsiteY80" fmla="*/ 209550 h 254000"/>
                <a:gd name="connsiteX81" fmla="*/ 215900 w 266700"/>
                <a:gd name="connsiteY81" fmla="*/ 209550 h 254000"/>
                <a:gd name="connsiteX82" fmla="*/ 215900 w 266700"/>
                <a:gd name="connsiteY82" fmla="*/ 219075 h 254000"/>
                <a:gd name="connsiteX83" fmla="*/ 225425 w 266700"/>
                <a:gd name="connsiteY83" fmla="*/ 228600 h 254000"/>
                <a:gd name="connsiteX84" fmla="*/ 234950 w 266700"/>
                <a:gd name="connsiteY84" fmla="*/ 219075 h 254000"/>
                <a:gd name="connsiteX85" fmla="*/ 234950 w 266700"/>
                <a:gd name="connsiteY85" fmla="*/ 209550 h 254000"/>
                <a:gd name="connsiteX86" fmla="*/ 266700 w 266700"/>
                <a:gd name="connsiteY86" fmla="*/ 209550 h 254000"/>
                <a:gd name="connsiteX87" fmla="*/ 266700 w 266700"/>
                <a:gd name="connsiteY87" fmla="*/ 234950 h 254000"/>
                <a:gd name="connsiteX88" fmla="*/ 247650 w 266700"/>
                <a:gd name="connsiteY88" fmla="*/ 254000 h 254000"/>
                <a:gd name="connsiteX89" fmla="*/ 146050 w 266700"/>
                <a:gd name="connsiteY89" fmla="*/ 254000 h 254000"/>
                <a:gd name="connsiteX90" fmla="*/ 127000 w 266700"/>
                <a:gd name="connsiteY90" fmla="*/ 234950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266700" h="254000">
                  <a:moveTo>
                    <a:pt x="161976" y="88900"/>
                  </a:moveTo>
                  <a:cubicBezTo>
                    <a:pt x="171809" y="88895"/>
                    <a:pt x="180477" y="95352"/>
                    <a:pt x="183286" y="104775"/>
                  </a:cubicBezTo>
                  <a:lnTo>
                    <a:pt x="174625" y="104775"/>
                  </a:lnTo>
                  <a:cubicBezTo>
                    <a:pt x="155336" y="104775"/>
                    <a:pt x="139700" y="120411"/>
                    <a:pt x="139700" y="139700"/>
                  </a:cubicBezTo>
                  <a:lnTo>
                    <a:pt x="139700" y="140335"/>
                  </a:lnTo>
                  <a:cubicBezTo>
                    <a:pt x="124915" y="143353"/>
                    <a:pt x="114297" y="156360"/>
                    <a:pt x="114300" y="171450"/>
                  </a:cubicBezTo>
                  <a:lnTo>
                    <a:pt x="114300" y="227178"/>
                  </a:lnTo>
                  <a:cubicBezTo>
                    <a:pt x="88308" y="221226"/>
                    <a:pt x="69878" y="198102"/>
                    <a:pt x="69875" y="171437"/>
                  </a:cubicBezTo>
                  <a:lnTo>
                    <a:pt x="69875" y="111125"/>
                  </a:lnTo>
                  <a:cubicBezTo>
                    <a:pt x="69875" y="98857"/>
                    <a:pt x="79820" y="88900"/>
                    <a:pt x="92100" y="88900"/>
                  </a:cubicBezTo>
                  <a:lnTo>
                    <a:pt x="161976" y="88900"/>
                  </a:lnTo>
                  <a:close/>
                  <a:moveTo>
                    <a:pt x="219075" y="104775"/>
                  </a:moveTo>
                  <a:cubicBezTo>
                    <a:pt x="238304" y="104775"/>
                    <a:pt x="253916" y="120319"/>
                    <a:pt x="254000" y="139548"/>
                  </a:cubicBezTo>
                  <a:lnTo>
                    <a:pt x="254000" y="111125"/>
                  </a:lnTo>
                  <a:cubicBezTo>
                    <a:pt x="254000" y="98850"/>
                    <a:pt x="244050" y="88900"/>
                    <a:pt x="231775" y="88900"/>
                  </a:cubicBezTo>
                  <a:lnTo>
                    <a:pt x="188913" y="88900"/>
                  </a:lnTo>
                  <a:cubicBezTo>
                    <a:pt x="192621" y="93383"/>
                    <a:pt x="195224" y="98806"/>
                    <a:pt x="196329" y="104775"/>
                  </a:cubicBezTo>
                  <a:lnTo>
                    <a:pt x="219075" y="104775"/>
                  </a:lnTo>
                  <a:close/>
                  <a:moveTo>
                    <a:pt x="65164" y="88900"/>
                  </a:moveTo>
                  <a:cubicBezTo>
                    <a:pt x="60719" y="94259"/>
                    <a:pt x="57861" y="100965"/>
                    <a:pt x="57290" y="108331"/>
                  </a:cubicBezTo>
                  <a:lnTo>
                    <a:pt x="57163" y="111125"/>
                  </a:lnTo>
                  <a:lnTo>
                    <a:pt x="57163" y="171437"/>
                  </a:lnTo>
                  <a:cubicBezTo>
                    <a:pt x="57163" y="182194"/>
                    <a:pt x="59601" y="192380"/>
                    <a:pt x="63945" y="201473"/>
                  </a:cubicBezTo>
                  <a:cubicBezTo>
                    <a:pt x="36835" y="208725"/>
                    <a:pt x="8979" y="192628"/>
                    <a:pt x="1726" y="165518"/>
                  </a:cubicBezTo>
                  <a:cubicBezTo>
                    <a:pt x="580" y="161235"/>
                    <a:pt x="0" y="156821"/>
                    <a:pt x="0" y="152387"/>
                  </a:cubicBezTo>
                  <a:lnTo>
                    <a:pt x="0" y="111125"/>
                  </a:lnTo>
                  <a:cubicBezTo>
                    <a:pt x="0" y="99560"/>
                    <a:pt x="8870" y="89928"/>
                    <a:pt x="20396" y="88976"/>
                  </a:cubicBezTo>
                  <a:lnTo>
                    <a:pt x="22225" y="88900"/>
                  </a:lnTo>
                  <a:lnTo>
                    <a:pt x="65164" y="88900"/>
                  </a:lnTo>
                  <a:close/>
                  <a:moveTo>
                    <a:pt x="127000" y="0"/>
                  </a:moveTo>
                  <a:cubicBezTo>
                    <a:pt x="148042" y="0"/>
                    <a:pt x="165100" y="17058"/>
                    <a:pt x="165100" y="38100"/>
                  </a:cubicBezTo>
                  <a:cubicBezTo>
                    <a:pt x="165100" y="59142"/>
                    <a:pt x="148042" y="76200"/>
                    <a:pt x="127000" y="76200"/>
                  </a:cubicBezTo>
                  <a:cubicBezTo>
                    <a:pt x="105958" y="76200"/>
                    <a:pt x="88900" y="59142"/>
                    <a:pt x="88900" y="38100"/>
                  </a:cubicBezTo>
                  <a:cubicBezTo>
                    <a:pt x="88900" y="17058"/>
                    <a:pt x="105958" y="0"/>
                    <a:pt x="127000" y="0"/>
                  </a:cubicBezTo>
                  <a:close/>
                  <a:moveTo>
                    <a:pt x="209550" y="12700"/>
                  </a:moveTo>
                  <a:cubicBezTo>
                    <a:pt x="227085" y="12700"/>
                    <a:pt x="241300" y="26915"/>
                    <a:pt x="241300" y="44450"/>
                  </a:cubicBezTo>
                  <a:cubicBezTo>
                    <a:pt x="241300" y="61985"/>
                    <a:pt x="227085" y="76200"/>
                    <a:pt x="209550" y="76200"/>
                  </a:cubicBezTo>
                  <a:cubicBezTo>
                    <a:pt x="192015" y="76200"/>
                    <a:pt x="177800" y="61985"/>
                    <a:pt x="177800" y="44450"/>
                  </a:cubicBezTo>
                  <a:cubicBezTo>
                    <a:pt x="177800" y="26915"/>
                    <a:pt x="192015" y="12700"/>
                    <a:pt x="209550" y="12700"/>
                  </a:cubicBezTo>
                  <a:close/>
                  <a:moveTo>
                    <a:pt x="44450" y="12700"/>
                  </a:moveTo>
                  <a:cubicBezTo>
                    <a:pt x="61985" y="12700"/>
                    <a:pt x="76200" y="26915"/>
                    <a:pt x="76200" y="44450"/>
                  </a:cubicBezTo>
                  <a:cubicBezTo>
                    <a:pt x="76200" y="61985"/>
                    <a:pt x="61985" y="76200"/>
                    <a:pt x="44450" y="76200"/>
                  </a:cubicBezTo>
                  <a:cubicBezTo>
                    <a:pt x="26915" y="76200"/>
                    <a:pt x="12700" y="61985"/>
                    <a:pt x="12700" y="44450"/>
                  </a:cubicBezTo>
                  <a:cubicBezTo>
                    <a:pt x="12700" y="26915"/>
                    <a:pt x="26915" y="12700"/>
                    <a:pt x="44450" y="12700"/>
                  </a:cubicBezTo>
                  <a:close/>
                  <a:moveTo>
                    <a:pt x="152400" y="152400"/>
                  </a:moveTo>
                  <a:lnTo>
                    <a:pt x="146050" y="152400"/>
                  </a:lnTo>
                  <a:cubicBezTo>
                    <a:pt x="135529" y="152400"/>
                    <a:pt x="127000" y="160929"/>
                    <a:pt x="127000" y="171450"/>
                  </a:cubicBezTo>
                  <a:lnTo>
                    <a:pt x="127000" y="190500"/>
                  </a:lnTo>
                  <a:lnTo>
                    <a:pt x="158750" y="190500"/>
                  </a:lnTo>
                  <a:lnTo>
                    <a:pt x="158750" y="187325"/>
                  </a:lnTo>
                  <a:cubicBezTo>
                    <a:pt x="158750" y="182065"/>
                    <a:pt x="163015" y="177800"/>
                    <a:pt x="168275" y="177800"/>
                  </a:cubicBezTo>
                  <a:cubicBezTo>
                    <a:pt x="173536" y="177800"/>
                    <a:pt x="177800" y="182065"/>
                    <a:pt x="177800" y="187325"/>
                  </a:cubicBezTo>
                  <a:lnTo>
                    <a:pt x="177800" y="190500"/>
                  </a:lnTo>
                  <a:lnTo>
                    <a:pt x="215900" y="190500"/>
                  </a:lnTo>
                  <a:lnTo>
                    <a:pt x="215900" y="187325"/>
                  </a:lnTo>
                  <a:cubicBezTo>
                    <a:pt x="215900" y="182065"/>
                    <a:pt x="220165" y="177800"/>
                    <a:pt x="225425" y="177800"/>
                  </a:cubicBezTo>
                  <a:cubicBezTo>
                    <a:pt x="230686" y="177800"/>
                    <a:pt x="234950" y="182065"/>
                    <a:pt x="234950" y="187325"/>
                  </a:cubicBezTo>
                  <a:lnTo>
                    <a:pt x="234950" y="190500"/>
                  </a:lnTo>
                  <a:lnTo>
                    <a:pt x="266700" y="190500"/>
                  </a:lnTo>
                  <a:lnTo>
                    <a:pt x="266700" y="171450"/>
                  </a:lnTo>
                  <a:cubicBezTo>
                    <a:pt x="266700" y="160929"/>
                    <a:pt x="258171" y="152400"/>
                    <a:pt x="247650" y="152400"/>
                  </a:cubicBezTo>
                  <a:lnTo>
                    <a:pt x="241300" y="152400"/>
                  </a:lnTo>
                  <a:lnTo>
                    <a:pt x="241300" y="139700"/>
                  </a:lnTo>
                  <a:cubicBezTo>
                    <a:pt x="241300" y="127425"/>
                    <a:pt x="231350" y="117475"/>
                    <a:pt x="219075" y="117475"/>
                  </a:cubicBezTo>
                  <a:lnTo>
                    <a:pt x="174625" y="117475"/>
                  </a:lnTo>
                  <a:cubicBezTo>
                    <a:pt x="162350" y="117475"/>
                    <a:pt x="152400" y="127425"/>
                    <a:pt x="152400" y="139700"/>
                  </a:cubicBezTo>
                  <a:lnTo>
                    <a:pt x="152400" y="152400"/>
                  </a:lnTo>
                  <a:close/>
                  <a:moveTo>
                    <a:pt x="171450" y="139700"/>
                  </a:moveTo>
                  <a:cubicBezTo>
                    <a:pt x="171450" y="137947"/>
                    <a:pt x="172872" y="136525"/>
                    <a:pt x="174625" y="136525"/>
                  </a:cubicBezTo>
                  <a:lnTo>
                    <a:pt x="219075" y="136525"/>
                  </a:lnTo>
                  <a:cubicBezTo>
                    <a:pt x="220829" y="136525"/>
                    <a:pt x="222250" y="137947"/>
                    <a:pt x="222250" y="139700"/>
                  </a:cubicBezTo>
                  <a:lnTo>
                    <a:pt x="222250" y="152400"/>
                  </a:lnTo>
                  <a:lnTo>
                    <a:pt x="171450" y="152400"/>
                  </a:lnTo>
                  <a:lnTo>
                    <a:pt x="171450" y="139700"/>
                  </a:lnTo>
                  <a:close/>
                  <a:moveTo>
                    <a:pt x="127000" y="234950"/>
                  </a:moveTo>
                  <a:lnTo>
                    <a:pt x="127000" y="209550"/>
                  </a:lnTo>
                  <a:lnTo>
                    <a:pt x="158750" y="209550"/>
                  </a:lnTo>
                  <a:lnTo>
                    <a:pt x="158750" y="219075"/>
                  </a:lnTo>
                  <a:cubicBezTo>
                    <a:pt x="158750" y="224336"/>
                    <a:pt x="163015" y="228600"/>
                    <a:pt x="168275" y="228600"/>
                  </a:cubicBezTo>
                  <a:cubicBezTo>
                    <a:pt x="173536" y="228600"/>
                    <a:pt x="177800" y="224336"/>
                    <a:pt x="177800" y="219075"/>
                  </a:cubicBezTo>
                  <a:lnTo>
                    <a:pt x="177800" y="209550"/>
                  </a:lnTo>
                  <a:lnTo>
                    <a:pt x="215900" y="209550"/>
                  </a:lnTo>
                  <a:lnTo>
                    <a:pt x="215900" y="219075"/>
                  </a:lnTo>
                  <a:cubicBezTo>
                    <a:pt x="215900" y="224336"/>
                    <a:pt x="220165" y="228600"/>
                    <a:pt x="225425" y="228600"/>
                  </a:cubicBezTo>
                  <a:cubicBezTo>
                    <a:pt x="230686" y="228600"/>
                    <a:pt x="234950" y="224336"/>
                    <a:pt x="234950" y="219075"/>
                  </a:cubicBezTo>
                  <a:lnTo>
                    <a:pt x="234950" y="209550"/>
                  </a:lnTo>
                  <a:lnTo>
                    <a:pt x="266700" y="209550"/>
                  </a:lnTo>
                  <a:lnTo>
                    <a:pt x="266700" y="234950"/>
                  </a:lnTo>
                  <a:cubicBezTo>
                    <a:pt x="266700" y="245471"/>
                    <a:pt x="258171" y="254000"/>
                    <a:pt x="247650" y="254000"/>
                  </a:cubicBezTo>
                  <a:lnTo>
                    <a:pt x="146050" y="254000"/>
                  </a:lnTo>
                  <a:cubicBezTo>
                    <a:pt x="135529" y="254000"/>
                    <a:pt x="127000" y="245471"/>
                    <a:pt x="127000" y="234950"/>
                  </a:cubicBezTo>
                  <a:close/>
                </a:path>
              </a:pathLst>
            </a:custGeom>
            <a:solidFill>
              <a:schemeClr val="bg1"/>
            </a:solidFill>
            <a:ln w="34288" cap="flat">
              <a:noFill/>
              <a:prstDash val="solid"/>
              <a:miter/>
            </a:ln>
            <a:effectLst>
              <a:outerShdw blurRad="88900" dist="38100" dir="2700000" algn="tl" rotWithShape="0">
                <a:prstClr val="black">
                  <a:alpha val="40000"/>
                </a:prstClr>
              </a:outerShdw>
            </a:effectLst>
          </p:spPr>
          <p:txBody>
            <a:bodyPr rtlCol="0" anchor="ctr"/>
            <a:lstStyle/>
            <a:p>
              <a:endParaRPr lang="en-US" noProof="0"/>
            </a:p>
          </p:txBody>
        </p:sp>
      </p:grpSp>
      <p:grpSp>
        <p:nvGrpSpPr>
          <p:cNvPr id="56" name="Group 55">
            <a:extLst>
              <a:ext uri="{FF2B5EF4-FFF2-40B4-BE49-F238E27FC236}">
                <a16:creationId xmlns:a16="http://schemas.microsoft.com/office/drawing/2014/main" id="{5D75DB4E-826F-86B7-3A2D-A1A9C1DBEF41}"/>
              </a:ext>
              <a:ext uri="{C183D7F6-B498-43B3-948B-1728B52AA6E4}">
                <adec:decorative xmlns:adec="http://schemas.microsoft.com/office/drawing/2017/decorative" val="1"/>
              </a:ext>
            </a:extLst>
          </p:cNvPr>
          <p:cNvGrpSpPr/>
          <p:nvPr/>
        </p:nvGrpSpPr>
        <p:grpSpPr>
          <a:xfrm>
            <a:off x="4753129" y="874371"/>
            <a:ext cx="615714" cy="615714"/>
            <a:chOff x="4753129" y="874371"/>
            <a:chExt cx="615714" cy="615714"/>
          </a:xfrm>
        </p:grpSpPr>
        <p:grpSp>
          <p:nvGrpSpPr>
            <p:cNvPr id="57" name="Group 56">
              <a:extLst>
                <a:ext uri="{FF2B5EF4-FFF2-40B4-BE49-F238E27FC236}">
                  <a16:creationId xmlns:a16="http://schemas.microsoft.com/office/drawing/2014/main" id="{3EEC0B87-8275-58F9-F8B0-66DDF85F39AE}"/>
                </a:ext>
                <a:ext uri="{C183D7F6-B498-43B3-948B-1728B52AA6E4}">
                  <adec:decorative xmlns:adec="http://schemas.microsoft.com/office/drawing/2017/decorative" val="1"/>
                </a:ext>
              </a:extLst>
            </p:cNvPr>
            <p:cNvGrpSpPr/>
            <p:nvPr/>
          </p:nvGrpSpPr>
          <p:grpSpPr>
            <a:xfrm>
              <a:off x="4753129" y="874371"/>
              <a:ext cx="615714" cy="615714"/>
              <a:chOff x="1955959" y="4187622"/>
              <a:chExt cx="766762" cy="765422"/>
            </a:xfrm>
          </p:grpSpPr>
          <p:sp>
            <p:nvSpPr>
              <p:cNvPr id="59" name="Oval 58">
                <a:extLst>
                  <a:ext uri="{FF2B5EF4-FFF2-40B4-BE49-F238E27FC236}">
                    <a16:creationId xmlns:a16="http://schemas.microsoft.com/office/drawing/2014/main" id="{B4CC8939-2FB6-3852-28F4-D4ED1C17688E}"/>
                  </a:ext>
                  <a:ext uri="{C183D7F6-B498-43B3-948B-1728B52AA6E4}">
                    <adec:decorative xmlns:adec="http://schemas.microsoft.com/office/drawing/2017/decorative" val="1"/>
                  </a:ext>
                </a:extLst>
              </p:cNvPr>
              <p:cNvSpPr/>
              <p:nvPr/>
            </p:nvSpPr>
            <p:spPr>
              <a:xfrm>
                <a:off x="1955959" y="4187622"/>
                <a:ext cx="766762" cy="765422"/>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60" name="Oval 59">
                <a:extLst>
                  <a:ext uri="{FF2B5EF4-FFF2-40B4-BE49-F238E27FC236}">
                    <a16:creationId xmlns:a16="http://schemas.microsoft.com/office/drawing/2014/main" id="{865D743C-A916-A568-5759-3AD860C78C1F}"/>
                  </a:ext>
                  <a:ext uri="{C183D7F6-B498-43B3-948B-1728B52AA6E4}">
                    <adec:decorative xmlns:adec="http://schemas.microsoft.com/office/drawing/2017/decorative" val="1"/>
                  </a:ext>
                </a:extLst>
              </p:cNvPr>
              <p:cNvSpPr/>
              <p:nvPr/>
            </p:nvSpPr>
            <p:spPr>
              <a:xfrm>
                <a:off x="2037153" y="4268675"/>
                <a:ext cx="604373" cy="603315"/>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sp>
          <p:nvSpPr>
            <p:cNvPr id="58" name="Graphic 86" descr="Icon of a media button">
              <a:extLst>
                <a:ext uri="{FF2B5EF4-FFF2-40B4-BE49-F238E27FC236}">
                  <a16:creationId xmlns:a16="http://schemas.microsoft.com/office/drawing/2014/main" id="{5D050DA6-DE63-F5E2-85C0-7DBDC33542E8}"/>
                </a:ext>
              </a:extLst>
            </p:cNvPr>
            <p:cNvSpPr>
              <a:spLocks/>
            </p:cNvSpPr>
            <p:nvPr/>
          </p:nvSpPr>
          <p:spPr>
            <a:xfrm>
              <a:off x="4940339" y="1073646"/>
              <a:ext cx="241294" cy="217165"/>
            </a:xfrm>
            <a:custGeom>
              <a:avLst/>
              <a:gdLst>
                <a:gd name="connsiteX0" fmla="*/ 30956 w 171450"/>
                <a:gd name="connsiteY0" fmla="*/ 0 h 152400"/>
                <a:gd name="connsiteX1" fmla="*/ 140494 w 171450"/>
                <a:gd name="connsiteY1" fmla="*/ 0 h 152400"/>
                <a:gd name="connsiteX2" fmla="*/ 171402 w 171450"/>
                <a:gd name="connsiteY2" fmla="*/ 29204 h 152400"/>
                <a:gd name="connsiteX3" fmla="*/ 171450 w 171450"/>
                <a:gd name="connsiteY3" fmla="*/ 30956 h 152400"/>
                <a:gd name="connsiteX4" fmla="*/ 171450 w 171450"/>
                <a:gd name="connsiteY4" fmla="*/ 121444 h 152400"/>
                <a:gd name="connsiteX5" fmla="*/ 142246 w 171450"/>
                <a:gd name="connsiteY5" fmla="*/ 152352 h 152400"/>
                <a:gd name="connsiteX6" fmla="*/ 140494 w 171450"/>
                <a:gd name="connsiteY6" fmla="*/ 152400 h 152400"/>
                <a:gd name="connsiteX7" fmla="*/ 30956 w 171450"/>
                <a:gd name="connsiteY7" fmla="*/ 152400 h 152400"/>
                <a:gd name="connsiteX8" fmla="*/ 48 w 171450"/>
                <a:gd name="connsiteY8" fmla="*/ 123196 h 152400"/>
                <a:gd name="connsiteX9" fmla="*/ 0 w 171450"/>
                <a:gd name="connsiteY9" fmla="*/ 121444 h 152400"/>
                <a:gd name="connsiteX10" fmla="*/ 0 w 171450"/>
                <a:gd name="connsiteY10" fmla="*/ 30956 h 152400"/>
                <a:gd name="connsiteX11" fmla="*/ 29204 w 171450"/>
                <a:gd name="connsiteY11" fmla="*/ 48 h 152400"/>
                <a:gd name="connsiteX12" fmla="*/ 30956 w 171450"/>
                <a:gd name="connsiteY12" fmla="*/ 0 h 152400"/>
                <a:gd name="connsiteX13" fmla="*/ 140494 w 171450"/>
                <a:gd name="connsiteY13" fmla="*/ 0 h 152400"/>
                <a:gd name="connsiteX14" fmla="*/ 30956 w 171450"/>
                <a:gd name="connsiteY14" fmla="*/ 0 h 152400"/>
                <a:gd name="connsiteX15" fmla="*/ 67180 w 171450"/>
                <a:gd name="connsiteY15" fmla="*/ 53197 h 152400"/>
                <a:gd name="connsiteX16" fmla="*/ 66675 w 171450"/>
                <a:gd name="connsiteY16" fmla="*/ 55340 h 152400"/>
                <a:gd name="connsiteX17" fmla="*/ 66675 w 171450"/>
                <a:gd name="connsiteY17" fmla="*/ 97079 h 152400"/>
                <a:gd name="connsiteX18" fmla="*/ 71438 w 171450"/>
                <a:gd name="connsiteY18" fmla="*/ 101841 h 152400"/>
                <a:gd name="connsiteX19" fmla="*/ 73571 w 171450"/>
                <a:gd name="connsiteY19" fmla="*/ 101336 h 152400"/>
                <a:gd name="connsiteX20" fmla="*/ 115310 w 171450"/>
                <a:gd name="connsiteY20" fmla="*/ 80477 h 152400"/>
                <a:gd name="connsiteX21" fmla="*/ 117448 w 171450"/>
                <a:gd name="connsiteY21" fmla="*/ 74090 h 152400"/>
                <a:gd name="connsiteX22" fmla="*/ 115310 w 171450"/>
                <a:gd name="connsiteY22" fmla="*/ 71952 h 152400"/>
                <a:gd name="connsiteX23" fmla="*/ 73571 w 171450"/>
                <a:gd name="connsiteY23" fmla="*/ 51083 h 152400"/>
                <a:gd name="connsiteX24" fmla="*/ 67180 w 171450"/>
                <a:gd name="connsiteY24" fmla="*/ 53207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1450" h="152400">
                  <a:moveTo>
                    <a:pt x="30956" y="0"/>
                  </a:moveTo>
                  <a:lnTo>
                    <a:pt x="140494" y="0"/>
                  </a:lnTo>
                  <a:cubicBezTo>
                    <a:pt x="156910" y="-1"/>
                    <a:pt x="170473" y="12813"/>
                    <a:pt x="171402" y="29204"/>
                  </a:cubicBezTo>
                  <a:lnTo>
                    <a:pt x="171450" y="30956"/>
                  </a:lnTo>
                  <a:lnTo>
                    <a:pt x="171450" y="121444"/>
                  </a:lnTo>
                  <a:cubicBezTo>
                    <a:pt x="171451" y="137860"/>
                    <a:pt x="158637" y="151423"/>
                    <a:pt x="142246" y="152352"/>
                  </a:cubicBezTo>
                  <a:lnTo>
                    <a:pt x="140494" y="152400"/>
                  </a:lnTo>
                  <a:lnTo>
                    <a:pt x="30956" y="152400"/>
                  </a:lnTo>
                  <a:cubicBezTo>
                    <a:pt x="14540" y="152401"/>
                    <a:pt x="977" y="139587"/>
                    <a:pt x="48" y="123196"/>
                  </a:cubicBezTo>
                  <a:lnTo>
                    <a:pt x="0" y="121444"/>
                  </a:lnTo>
                  <a:lnTo>
                    <a:pt x="0" y="30956"/>
                  </a:lnTo>
                  <a:cubicBezTo>
                    <a:pt x="-1" y="14540"/>
                    <a:pt x="12813" y="977"/>
                    <a:pt x="29204" y="48"/>
                  </a:cubicBezTo>
                  <a:lnTo>
                    <a:pt x="30956" y="0"/>
                  </a:lnTo>
                  <a:lnTo>
                    <a:pt x="140494" y="0"/>
                  </a:lnTo>
                  <a:lnTo>
                    <a:pt x="30956" y="0"/>
                  </a:lnTo>
                  <a:close/>
                  <a:moveTo>
                    <a:pt x="67180" y="53197"/>
                  </a:moveTo>
                  <a:cubicBezTo>
                    <a:pt x="66846" y="53862"/>
                    <a:pt x="66674" y="54596"/>
                    <a:pt x="66675" y="55340"/>
                  </a:cubicBezTo>
                  <a:lnTo>
                    <a:pt x="66675" y="97079"/>
                  </a:lnTo>
                  <a:cubicBezTo>
                    <a:pt x="66675" y="99709"/>
                    <a:pt x="68808" y="101841"/>
                    <a:pt x="71438" y="101841"/>
                  </a:cubicBezTo>
                  <a:cubicBezTo>
                    <a:pt x="72179" y="101841"/>
                    <a:pt x="72909" y="101668"/>
                    <a:pt x="73571" y="101336"/>
                  </a:cubicBezTo>
                  <a:lnTo>
                    <a:pt x="115310" y="80477"/>
                  </a:lnTo>
                  <a:cubicBezTo>
                    <a:pt x="117663" y="79303"/>
                    <a:pt x="118621" y="76444"/>
                    <a:pt x="117448" y="74090"/>
                  </a:cubicBezTo>
                  <a:cubicBezTo>
                    <a:pt x="116986" y="73163"/>
                    <a:pt x="116235" y="72414"/>
                    <a:pt x="115310" y="71952"/>
                  </a:cubicBezTo>
                  <a:lnTo>
                    <a:pt x="73571" y="51083"/>
                  </a:lnTo>
                  <a:cubicBezTo>
                    <a:pt x="71219" y="49904"/>
                    <a:pt x="68358" y="50855"/>
                    <a:pt x="67180" y="53207"/>
                  </a:cubicBezTo>
                  <a:close/>
                </a:path>
              </a:pathLst>
            </a:custGeom>
            <a:solidFill>
              <a:schemeClr val="bg1"/>
            </a:solidFill>
            <a:ln w="34288"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noProof="0"/>
            </a:p>
          </p:txBody>
        </p:sp>
      </p:grpSp>
      <p:sp>
        <p:nvSpPr>
          <p:cNvPr id="61" name="Graphic 52">
            <a:extLst>
              <a:ext uri="{FF2B5EF4-FFF2-40B4-BE49-F238E27FC236}">
                <a16:creationId xmlns:a16="http://schemas.microsoft.com/office/drawing/2014/main" id="{4EBC3DF9-E131-0386-94E0-4C236DD48102}"/>
              </a:ext>
              <a:ext uri="{C183D7F6-B498-43B3-948B-1728B52AA6E4}">
                <adec:decorative xmlns:adec="http://schemas.microsoft.com/office/drawing/2017/decorative" val="1"/>
              </a:ext>
            </a:extLst>
          </p:cNvPr>
          <p:cNvSpPr/>
          <p:nvPr/>
        </p:nvSpPr>
        <p:spPr>
          <a:xfrm>
            <a:off x="4925132" y="3393179"/>
            <a:ext cx="271708" cy="271860"/>
          </a:xfrm>
          <a:custGeom>
            <a:avLst/>
            <a:gdLst>
              <a:gd name="connsiteX0" fmla="*/ 161920 w 190496"/>
              <a:gd name="connsiteY0" fmla="*/ 23802 h 190603"/>
              <a:gd name="connsiteX1" fmla="*/ 138117 w 190496"/>
              <a:gd name="connsiteY1" fmla="*/ 47624 h 190603"/>
              <a:gd name="connsiteX2" fmla="*/ 133231 w 190496"/>
              <a:gd name="connsiteY2" fmla="*/ 47119 h 190603"/>
              <a:gd name="connsiteX3" fmla="*/ 121039 w 190496"/>
              <a:gd name="connsiteY3" fmla="*/ 67293 h 190603"/>
              <a:gd name="connsiteX4" fmla="*/ 133345 w 190496"/>
              <a:gd name="connsiteY4" fmla="*/ 95325 h 190603"/>
              <a:gd name="connsiteX5" fmla="*/ 133345 w 190496"/>
              <a:gd name="connsiteY5" fmla="*/ 95878 h 190603"/>
              <a:gd name="connsiteX6" fmla="*/ 145689 w 190496"/>
              <a:gd name="connsiteY6" fmla="*/ 98364 h 190603"/>
              <a:gd name="connsiteX7" fmla="*/ 177924 w 190496"/>
              <a:gd name="connsiteY7" fmla="*/ 88618 h 190603"/>
              <a:gd name="connsiteX8" fmla="*/ 187670 w 190496"/>
              <a:gd name="connsiteY8" fmla="*/ 120853 h 190603"/>
              <a:gd name="connsiteX9" fmla="*/ 155435 w 190496"/>
              <a:gd name="connsiteY9" fmla="*/ 130598 h 190603"/>
              <a:gd name="connsiteX10" fmla="*/ 143032 w 190496"/>
              <a:gd name="connsiteY10" fmla="*/ 112403 h 190603"/>
              <a:gd name="connsiteX11" fmla="*/ 130459 w 190496"/>
              <a:gd name="connsiteY11" fmla="*/ 109879 h 190603"/>
              <a:gd name="connsiteX12" fmla="*/ 113866 w 190496"/>
              <a:gd name="connsiteY12" fmla="*/ 128577 h 190603"/>
              <a:gd name="connsiteX13" fmla="*/ 118581 w 190496"/>
              <a:gd name="connsiteY13" fmla="*/ 142979 h 190603"/>
              <a:gd name="connsiteX14" fmla="*/ 119058 w 190496"/>
              <a:gd name="connsiteY14" fmla="*/ 142979 h 190603"/>
              <a:gd name="connsiteX15" fmla="*/ 142853 w 190496"/>
              <a:gd name="connsiteY15" fmla="*/ 166808 h 190603"/>
              <a:gd name="connsiteX16" fmla="*/ 119023 w 190496"/>
              <a:gd name="connsiteY16" fmla="*/ 190604 h 190603"/>
              <a:gd name="connsiteX17" fmla="*/ 95228 w 190496"/>
              <a:gd name="connsiteY17" fmla="*/ 166774 h 190603"/>
              <a:gd name="connsiteX18" fmla="*/ 105037 w 190496"/>
              <a:gd name="connsiteY18" fmla="*/ 147532 h 190603"/>
              <a:gd name="connsiteX19" fmla="*/ 100312 w 190496"/>
              <a:gd name="connsiteY19" fmla="*/ 133092 h 190603"/>
              <a:gd name="connsiteX20" fmla="*/ 64575 w 190496"/>
              <a:gd name="connsiteY20" fmla="*/ 117918 h 190603"/>
              <a:gd name="connsiteX21" fmla="*/ 47477 w 190496"/>
              <a:gd name="connsiteY21" fmla="*/ 125996 h 190603"/>
              <a:gd name="connsiteX22" fmla="*/ 26483 w 190496"/>
              <a:gd name="connsiteY22" fmla="*/ 152327 h 190603"/>
              <a:gd name="connsiteX23" fmla="*/ 152 w 190496"/>
              <a:gd name="connsiteY23" fmla="*/ 131333 h 190603"/>
              <a:gd name="connsiteX24" fmla="*/ 21146 w 190496"/>
              <a:gd name="connsiteY24" fmla="*/ 105002 h 190603"/>
              <a:gd name="connsiteX25" fmla="*/ 41686 w 190496"/>
              <a:gd name="connsiteY25" fmla="*/ 112927 h 190603"/>
              <a:gd name="connsiteX26" fmla="*/ 58393 w 190496"/>
              <a:gd name="connsiteY26" fmla="*/ 105041 h 190603"/>
              <a:gd name="connsiteX27" fmla="*/ 65860 w 190496"/>
              <a:gd name="connsiteY27" fmla="*/ 71065 h 190603"/>
              <a:gd name="connsiteX28" fmla="*/ 56421 w 190496"/>
              <a:gd name="connsiteY28" fmla="*/ 60302 h 190603"/>
              <a:gd name="connsiteX29" fmla="*/ 25494 w 190496"/>
              <a:gd name="connsiteY29" fmla="*/ 46975 h 190603"/>
              <a:gd name="connsiteX30" fmla="*/ 38821 w 190496"/>
              <a:gd name="connsiteY30" fmla="*/ 16048 h 190603"/>
              <a:gd name="connsiteX31" fmla="*/ 69748 w 190496"/>
              <a:gd name="connsiteY31" fmla="*/ 29375 h 190603"/>
              <a:gd name="connsiteX32" fmla="*/ 67508 w 190496"/>
              <a:gd name="connsiteY32" fmla="*/ 51272 h 190603"/>
              <a:gd name="connsiteX33" fmla="*/ 76871 w 190496"/>
              <a:gd name="connsiteY33" fmla="*/ 61940 h 190603"/>
              <a:gd name="connsiteX34" fmla="*/ 95245 w 190496"/>
              <a:gd name="connsiteY34" fmla="*/ 57225 h 190603"/>
              <a:gd name="connsiteX35" fmla="*/ 108904 w 190496"/>
              <a:gd name="connsiteY35" fmla="*/ 59749 h 190603"/>
              <a:gd name="connsiteX36" fmla="*/ 120762 w 190496"/>
              <a:gd name="connsiteY36" fmla="*/ 40128 h 190603"/>
              <a:gd name="connsiteX37" fmla="*/ 121792 w 190496"/>
              <a:gd name="connsiteY37" fmla="*/ 6468 h 190603"/>
              <a:gd name="connsiteX38" fmla="*/ 155453 w 190496"/>
              <a:gd name="connsiteY38" fmla="*/ 7497 h 190603"/>
              <a:gd name="connsiteX39" fmla="*/ 161920 w 190496"/>
              <a:gd name="connsiteY39" fmla="*/ 23811 h 19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0496" h="190603">
                <a:moveTo>
                  <a:pt x="161920" y="23802"/>
                </a:moveTo>
                <a:cubicBezTo>
                  <a:pt x="161925" y="36953"/>
                  <a:pt x="151268" y="47619"/>
                  <a:pt x="138117" y="47624"/>
                </a:cubicBezTo>
                <a:cubicBezTo>
                  <a:pt x="136475" y="47624"/>
                  <a:pt x="134838" y="47455"/>
                  <a:pt x="133231" y="47119"/>
                </a:cubicBezTo>
                <a:lnTo>
                  <a:pt x="121039" y="67293"/>
                </a:lnTo>
                <a:cubicBezTo>
                  <a:pt x="128889" y="74499"/>
                  <a:pt x="133354" y="84669"/>
                  <a:pt x="133345" y="95325"/>
                </a:cubicBezTo>
                <a:lnTo>
                  <a:pt x="133345" y="95878"/>
                </a:lnTo>
                <a:lnTo>
                  <a:pt x="145689" y="98364"/>
                </a:lnTo>
                <a:cubicBezTo>
                  <a:pt x="151900" y="86771"/>
                  <a:pt x="166332" y="82408"/>
                  <a:pt x="177924" y="88618"/>
                </a:cubicBezTo>
                <a:cubicBezTo>
                  <a:pt x="189517" y="94828"/>
                  <a:pt x="193880" y="109260"/>
                  <a:pt x="187670" y="120853"/>
                </a:cubicBezTo>
                <a:cubicBezTo>
                  <a:pt x="181460" y="132445"/>
                  <a:pt x="167028" y="136809"/>
                  <a:pt x="155435" y="130598"/>
                </a:cubicBezTo>
                <a:cubicBezTo>
                  <a:pt x="148576" y="126924"/>
                  <a:pt x="143945" y="120131"/>
                  <a:pt x="143032" y="112403"/>
                </a:cubicBezTo>
                <a:lnTo>
                  <a:pt x="130459" y="109879"/>
                </a:lnTo>
                <a:cubicBezTo>
                  <a:pt x="127179" y="117795"/>
                  <a:pt x="121336" y="124379"/>
                  <a:pt x="113866" y="128577"/>
                </a:cubicBezTo>
                <a:lnTo>
                  <a:pt x="118581" y="142979"/>
                </a:lnTo>
                <a:lnTo>
                  <a:pt x="119058" y="142979"/>
                </a:lnTo>
                <a:cubicBezTo>
                  <a:pt x="132209" y="142988"/>
                  <a:pt x="142862" y="153657"/>
                  <a:pt x="142853" y="166808"/>
                </a:cubicBezTo>
                <a:cubicBezTo>
                  <a:pt x="142844" y="179960"/>
                  <a:pt x="132175" y="190613"/>
                  <a:pt x="119023" y="190604"/>
                </a:cubicBezTo>
                <a:cubicBezTo>
                  <a:pt x="105872" y="190594"/>
                  <a:pt x="95219" y="179925"/>
                  <a:pt x="95228" y="166774"/>
                </a:cubicBezTo>
                <a:cubicBezTo>
                  <a:pt x="95233" y="159161"/>
                  <a:pt x="98879" y="152009"/>
                  <a:pt x="105037" y="147532"/>
                </a:cubicBezTo>
                <a:lnTo>
                  <a:pt x="100312" y="133092"/>
                </a:lnTo>
                <a:cubicBezTo>
                  <a:pt x="86521" y="134951"/>
                  <a:pt x="72815" y="129132"/>
                  <a:pt x="64575" y="117918"/>
                </a:cubicBezTo>
                <a:lnTo>
                  <a:pt x="47477" y="125996"/>
                </a:lnTo>
                <a:cubicBezTo>
                  <a:pt x="48951" y="139064"/>
                  <a:pt x="39552" y="150853"/>
                  <a:pt x="26483" y="152327"/>
                </a:cubicBezTo>
                <a:cubicBezTo>
                  <a:pt x="13415" y="153801"/>
                  <a:pt x="1626" y="144401"/>
                  <a:pt x="152" y="131333"/>
                </a:cubicBezTo>
                <a:cubicBezTo>
                  <a:pt x="-1322" y="118265"/>
                  <a:pt x="8078" y="106476"/>
                  <a:pt x="21146" y="105002"/>
                </a:cubicBezTo>
                <a:cubicBezTo>
                  <a:pt x="28876" y="104130"/>
                  <a:pt x="36545" y="107089"/>
                  <a:pt x="41686" y="112927"/>
                </a:cubicBezTo>
                <a:lnTo>
                  <a:pt x="58393" y="105041"/>
                </a:lnTo>
                <a:cubicBezTo>
                  <a:pt x="55275" y="93173"/>
                  <a:pt x="58053" y="80531"/>
                  <a:pt x="65860" y="71065"/>
                </a:cubicBezTo>
                <a:lnTo>
                  <a:pt x="56421" y="60302"/>
                </a:lnTo>
                <a:cubicBezTo>
                  <a:pt x="44201" y="65162"/>
                  <a:pt x="30354" y="59195"/>
                  <a:pt x="25494" y="46975"/>
                </a:cubicBezTo>
                <a:cubicBezTo>
                  <a:pt x="20634" y="34755"/>
                  <a:pt x="26601" y="20908"/>
                  <a:pt x="38821" y="16048"/>
                </a:cubicBezTo>
                <a:cubicBezTo>
                  <a:pt x="51041" y="11188"/>
                  <a:pt x="64888" y="17155"/>
                  <a:pt x="69748" y="29375"/>
                </a:cubicBezTo>
                <a:cubicBezTo>
                  <a:pt x="72622" y="36602"/>
                  <a:pt x="71786" y="44777"/>
                  <a:pt x="67508" y="51272"/>
                </a:cubicBezTo>
                <a:lnTo>
                  <a:pt x="76871" y="61940"/>
                </a:lnTo>
                <a:cubicBezTo>
                  <a:pt x="82498" y="58837"/>
                  <a:pt x="88820" y="57215"/>
                  <a:pt x="95245" y="57225"/>
                </a:cubicBezTo>
                <a:cubicBezTo>
                  <a:pt x="100055" y="57225"/>
                  <a:pt x="104675" y="58120"/>
                  <a:pt x="108904" y="59749"/>
                </a:cubicBezTo>
                <a:lnTo>
                  <a:pt x="120762" y="40128"/>
                </a:lnTo>
                <a:cubicBezTo>
                  <a:pt x="111752" y="30548"/>
                  <a:pt x="112213" y="15478"/>
                  <a:pt x="121792" y="6468"/>
                </a:cubicBezTo>
                <a:cubicBezTo>
                  <a:pt x="131372" y="-2543"/>
                  <a:pt x="146442" y="-2082"/>
                  <a:pt x="155453" y="7497"/>
                </a:cubicBezTo>
                <a:cubicBezTo>
                  <a:pt x="159607" y="11914"/>
                  <a:pt x="161920" y="17748"/>
                  <a:pt x="161920" y="23811"/>
                </a:cubicBezTo>
                <a:close/>
              </a:path>
            </a:pathLst>
          </a:custGeom>
          <a:solidFill>
            <a:schemeClr val="bg1"/>
          </a:solidFill>
          <a:ln w="34288" cap="flat">
            <a:noFill/>
            <a:prstDash val="solid"/>
            <a:miter/>
          </a:ln>
          <a:effectLst>
            <a:outerShdw blurRad="88900" dist="38100" dir="2700000" algn="tl" rotWithShape="0">
              <a:prstClr val="black">
                <a:alpha val="40000"/>
              </a:prstClr>
            </a:outerShdw>
          </a:effectLst>
        </p:spPr>
        <p:txBody>
          <a:bodyPr rtlCol="0" anchor="ctr"/>
          <a:lstStyle/>
          <a:p>
            <a:endParaRPr lang="en-US" noProof="0"/>
          </a:p>
        </p:txBody>
      </p:sp>
      <p:sp>
        <p:nvSpPr>
          <p:cNvPr id="2" name="Title 1">
            <a:extLst>
              <a:ext uri="{FF2B5EF4-FFF2-40B4-BE49-F238E27FC236}">
                <a16:creationId xmlns:a16="http://schemas.microsoft.com/office/drawing/2014/main" id="{E528558A-C946-86F8-35D6-D91DA89F639D}"/>
              </a:ext>
              <a:ext uri="{C183D7F6-B498-43B3-948B-1728B52AA6E4}">
                <adec:decorative xmlns:adec="http://schemas.microsoft.com/office/drawing/2017/decorative" val="0"/>
              </a:ext>
            </a:extLst>
          </p:cNvPr>
          <p:cNvSpPr>
            <a:spLocks noGrp="1"/>
          </p:cNvSpPr>
          <p:nvPr>
            <p:ph type="title"/>
          </p:nvPr>
        </p:nvSpPr>
        <p:spPr>
          <a:xfrm>
            <a:off x="588963" y="3061513"/>
            <a:ext cx="2734808" cy="553998"/>
          </a:xfrm>
        </p:spPr>
        <p:txBody>
          <a:bodyPr wrap="square">
            <a:spAutoFit/>
          </a:bodyPr>
          <a:lstStyle/>
          <a:p>
            <a:r>
              <a:rPr lang="en-US" dirty="0"/>
              <a:t>Resources</a:t>
            </a:r>
          </a:p>
        </p:txBody>
      </p:sp>
      <p:sp>
        <p:nvSpPr>
          <p:cNvPr id="41" name="TextBox 40">
            <a:extLst>
              <a:ext uri="{FF2B5EF4-FFF2-40B4-BE49-F238E27FC236}">
                <a16:creationId xmlns:a16="http://schemas.microsoft.com/office/drawing/2014/main" id="{47E0AFBC-5BDA-D175-8839-A478F10E7B23}"/>
              </a:ext>
              <a:ext uri="{C183D7F6-B498-43B3-948B-1728B52AA6E4}">
                <adec:decorative xmlns:adec="http://schemas.microsoft.com/office/drawing/2017/decorative" val="0"/>
              </a:ext>
            </a:extLst>
          </p:cNvPr>
          <p:cNvSpPr txBox="1">
            <a:spLocks/>
          </p:cNvSpPr>
          <p:nvPr/>
        </p:nvSpPr>
        <p:spPr>
          <a:xfrm>
            <a:off x="5593557" y="874371"/>
            <a:ext cx="5769447" cy="1769715"/>
          </a:xfrm>
          <a:prstGeom prst="rect">
            <a:avLst/>
          </a:prstGeom>
          <a:noFill/>
        </p:spPr>
        <p:txBody>
          <a:bodyPr wrap="square" lIns="0" tIns="0" rIns="0" bIns="0" anchor="ctr">
            <a:spAutoFit/>
          </a:bodyPr>
          <a:lstStyle/>
          <a:p>
            <a:pPr lvl="0" defTabSz="914400">
              <a:spcAft>
                <a:spcPts val="1800"/>
              </a:spcAft>
              <a:buClr>
                <a:srgbClr val="000000"/>
              </a:buClr>
              <a:defRPr/>
            </a:pPr>
            <a:r>
              <a:rPr lang="en-US" sz="2000" dirty="0">
                <a:solidFill>
                  <a:schemeClr val="bg1"/>
                </a:solidFill>
              </a:rPr>
              <a:t>Read the announcement blog and view the demos: </a:t>
            </a:r>
            <a:r>
              <a:rPr lang="en-US" sz="2000" dirty="0">
                <a:solidFill>
                  <a:schemeClr val="accent3"/>
                </a:solidFill>
                <a:ea typeface="+mn-lt"/>
                <a:cs typeface="Segoe Sans Display"/>
                <a:hlinkClick r:id="rId5">
                  <a:extLst>
                    <a:ext uri="{A12FA001-AC4F-418D-AE19-62706E023703}">
                      <ahyp:hlinkClr xmlns:ahyp="http://schemas.microsoft.com/office/drawing/2018/hyperlinkcolor" val="tx"/>
                    </a:ext>
                  </a:extLst>
                </a:hlinkClick>
              </a:rPr>
              <a:t>Blog: Researcher and Analyst are now generally available</a:t>
            </a:r>
            <a:endParaRPr lang="en-US" sz="2000" dirty="0">
              <a:solidFill>
                <a:schemeClr val="accent3"/>
              </a:solidFill>
              <a:ea typeface="+mn-lt"/>
              <a:cs typeface="Segoe Sans Display"/>
            </a:endParaRPr>
          </a:p>
          <a:p>
            <a:pPr lvl="0" defTabSz="914400">
              <a:defRPr/>
            </a:pPr>
            <a:r>
              <a:rPr lang="en-US" sz="2000" dirty="0">
                <a:solidFill>
                  <a:schemeClr val="accent3"/>
                </a:solidFill>
                <a:hlinkClick r:id="rId6">
                  <a:extLst>
                    <a:ext uri="{A12FA001-AC4F-418D-AE19-62706E023703}">
                      <ahyp:hlinkClr xmlns:ahyp="http://schemas.microsoft.com/office/drawing/2018/hyperlinkcolor" val="tx"/>
                    </a:ext>
                  </a:extLst>
                </a:hlinkClick>
              </a:rPr>
              <a:t>Video: Explore Researcher and Analyst agents and the Agent Store</a:t>
            </a:r>
            <a:endParaRPr lang="en-US" sz="2000" dirty="0">
              <a:solidFill>
                <a:schemeClr val="accent3"/>
              </a:solidFill>
            </a:endParaRPr>
          </a:p>
        </p:txBody>
      </p:sp>
      <p:sp>
        <p:nvSpPr>
          <p:cNvPr id="42" name="TextBox 41">
            <a:extLst>
              <a:ext uri="{FF2B5EF4-FFF2-40B4-BE49-F238E27FC236}">
                <a16:creationId xmlns:a16="http://schemas.microsoft.com/office/drawing/2014/main" id="{20B28F49-5AC6-1E8B-6365-D4143F9D74AA}"/>
              </a:ext>
              <a:ext uri="{C183D7F6-B498-43B3-948B-1728B52AA6E4}">
                <adec:decorative xmlns:adec="http://schemas.microsoft.com/office/drawing/2017/decorative" val="0"/>
              </a:ext>
            </a:extLst>
          </p:cNvPr>
          <p:cNvSpPr txBox="1">
            <a:spLocks/>
          </p:cNvSpPr>
          <p:nvPr/>
        </p:nvSpPr>
        <p:spPr>
          <a:xfrm>
            <a:off x="5593557" y="3221252"/>
            <a:ext cx="5769447" cy="615553"/>
          </a:xfrm>
          <a:prstGeom prst="rect">
            <a:avLst/>
          </a:prstGeom>
          <a:noFill/>
        </p:spPr>
        <p:txBody>
          <a:bodyPr wrap="square" lIns="0" tIns="0" rIns="0" bIns="0" anchor="ctr">
            <a:spAutoFit/>
          </a:bodyPr>
          <a:lstStyle/>
          <a:p>
            <a:pPr lvl="0" defTabSz="914400">
              <a:spcAft>
                <a:spcPts val="600"/>
              </a:spcAft>
              <a:buClr>
                <a:srgbClr val="000000"/>
              </a:buClr>
              <a:defRPr/>
            </a:pPr>
            <a:r>
              <a:rPr lang="en-US" sz="2000" dirty="0">
                <a:solidFill>
                  <a:schemeClr val="bg1"/>
                </a:solidFill>
              </a:rPr>
              <a:t>Check out the Agents in Microsoft 365</a:t>
            </a:r>
            <a:br>
              <a:rPr kumimoji="0" lang="en-US" sz="2000" b="0" i="0" u="none" strike="noStrike" kern="1200" cap="none" normalizeH="0" baseline="0" noProof="0" dirty="0">
                <a:ln>
                  <a:noFill/>
                </a:ln>
                <a:solidFill>
                  <a:schemeClr val="bg1"/>
                </a:solidFill>
                <a:effectLst/>
                <a:uLnTx/>
                <a:uFillTx/>
                <a:ea typeface="+mn-ea"/>
                <a:cs typeface="+mn-cs"/>
              </a:rPr>
            </a:br>
            <a:r>
              <a:rPr lang="en-US" sz="2000" dirty="0">
                <a:solidFill>
                  <a:schemeClr val="accent3"/>
                </a:solidFill>
                <a:hlinkClick r:id="rId7">
                  <a:extLst>
                    <a:ext uri="{A12FA001-AC4F-418D-AE19-62706E023703}">
                      <ahyp:hlinkClr xmlns:ahyp="http://schemas.microsoft.com/office/drawing/2018/hyperlinkcolor" val="tx"/>
                    </a:ext>
                  </a:extLst>
                </a:hlinkClick>
              </a:rPr>
              <a:t>adoption page</a:t>
            </a:r>
            <a:endParaRPr kumimoji="0" lang="en-US" sz="2000" b="0" i="0" u="none" strike="noStrike" kern="1200" cap="none" normalizeH="0" baseline="0" noProof="0" dirty="0">
              <a:ln>
                <a:noFill/>
              </a:ln>
              <a:solidFill>
                <a:schemeClr val="accent3"/>
              </a:solidFill>
              <a:effectLst/>
              <a:uLnTx/>
              <a:uFillTx/>
              <a:ea typeface="+mn-ea"/>
              <a:cs typeface="+mn-cs"/>
            </a:endParaRPr>
          </a:p>
        </p:txBody>
      </p:sp>
      <p:sp>
        <p:nvSpPr>
          <p:cNvPr id="43" name="TextBox 42">
            <a:extLst>
              <a:ext uri="{FF2B5EF4-FFF2-40B4-BE49-F238E27FC236}">
                <a16:creationId xmlns:a16="http://schemas.microsoft.com/office/drawing/2014/main" id="{2587F480-2D43-80E6-3751-0856B71A4F47}"/>
              </a:ext>
              <a:ext uri="{C183D7F6-B498-43B3-948B-1728B52AA6E4}">
                <adec:decorative xmlns:adec="http://schemas.microsoft.com/office/drawing/2017/decorative" val="0"/>
              </a:ext>
            </a:extLst>
          </p:cNvPr>
          <p:cNvSpPr txBox="1">
            <a:spLocks/>
          </p:cNvSpPr>
          <p:nvPr/>
        </p:nvSpPr>
        <p:spPr>
          <a:xfrm>
            <a:off x="5593557" y="4413971"/>
            <a:ext cx="5769447" cy="1569660"/>
          </a:xfrm>
          <a:prstGeom prst="rect">
            <a:avLst/>
          </a:prstGeom>
          <a:noFill/>
        </p:spPr>
        <p:txBody>
          <a:bodyPr wrap="square" lIns="0" tIns="0" rIns="0" bIns="0" anchor="t">
            <a:spAutoFit/>
          </a:bodyPr>
          <a:lstStyle/>
          <a:p>
            <a:pPr lvl="0" defTabSz="914400">
              <a:spcAft>
                <a:spcPts val="600"/>
              </a:spcAft>
              <a:buClr>
                <a:srgbClr val="000000"/>
              </a:buClr>
              <a:defRPr/>
            </a:pPr>
            <a:r>
              <a:rPr lang="en-US" sz="2000" dirty="0">
                <a:solidFill>
                  <a:schemeClr val="bg1"/>
                </a:solidFill>
              </a:rPr>
              <a:t>Learn more from our engineering team:</a:t>
            </a:r>
          </a:p>
          <a:p>
            <a:pPr marL="346075" lvl="0" indent="-217488" defTabSz="914400">
              <a:spcAft>
                <a:spcPts val="600"/>
              </a:spcAft>
              <a:buClr>
                <a:schemeClr val="bg1"/>
              </a:buClr>
              <a:buFont typeface="Arial" panose="020B0604020202020204" pitchFamily="34" charset="0"/>
              <a:buChar char="•"/>
              <a:defRPr/>
            </a:pPr>
            <a:r>
              <a:rPr lang="en-US" sz="1800" dirty="0">
                <a:solidFill>
                  <a:schemeClr val="accent3"/>
                </a:solidFill>
                <a:ea typeface="+mn-lt"/>
                <a:cs typeface="Segoe Sans Display"/>
                <a:hlinkClick r:id="rId8">
                  <a:extLst>
                    <a:ext uri="{A12FA001-AC4F-418D-AE19-62706E023703}">
                      <ahyp:hlinkClr xmlns:ahyp="http://schemas.microsoft.com/office/drawing/2018/hyperlinkcolor" val="tx"/>
                    </a:ext>
                  </a:extLst>
                </a:hlinkClick>
              </a:rPr>
              <a:t>Researcher agent in Microsoft 365 Copilot | Microsoft Community Hub</a:t>
            </a:r>
            <a:endParaRPr lang="en-US" sz="1800" dirty="0">
              <a:solidFill>
                <a:schemeClr val="accent3"/>
              </a:solidFill>
              <a:ea typeface="+mn-lt"/>
              <a:cs typeface="Segoe Sans Display"/>
            </a:endParaRPr>
          </a:p>
          <a:p>
            <a:pPr marL="346075" lvl="0" indent="-217488" defTabSz="914400">
              <a:spcAft>
                <a:spcPts val="600"/>
              </a:spcAft>
              <a:buClr>
                <a:schemeClr val="bg1"/>
              </a:buClr>
              <a:buFont typeface="Arial" panose="020B0604020202020204" pitchFamily="34" charset="0"/>
              <a:buChar char="•"/>
              <a:defRPr/>
            </a:pPr>
            <a:r>
              <a:rPr lang="en-US" sz="1800" dirty="0">
                <a:solidFill>
                  <a:schemeClr val="accent3"/>
                </a:solidFill>
                <a:ea typeface="+mn-lt"/>
                <a:cs typeface="Segoe Sans Display"/>
                <a:hlinkClick r:id="rId9">
                  <a:extLst>
                    <a:ext uri="{A12FA001-AC4F-418D-AE19-62706E023703}">
                      <ahyp:hlinkClr xmlns:ahyp="http://schemas.microsoft.com/office/drawing/2018/hyperlinkcolor" val="tx"/>
                    </a:ext>
                  </a:extLst>
                </a:hlinkClick>
              </a:rPr>
              <a:t>Analyst agent in Microsoft 365 Copilot | Microsoft Community Hub</a:t>
            </a:r>
            <a:endParaRPr lang="en-US" sz="1800" dirty="0">
              <a:solidFill>
                <a:schemeClr val="accent3"/>
              </a:solidFill>
            </a:endParaRPr>
          </a:p>
        </p:txBody>
      </p:sp>
    </p:spTree>
    <p:extLst>
      <p:ext uri="{BB962C8B-B14F-4D97-AF65-F5344CB8AC3E}">
        <p14:creationId xmlns:p14="http://schemas.microsoft.com/office/powerpoint/2010/main" val="191785714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67726280-3366-C7BC-0CA5-9D7B938CADA9}"/>
              </a:ext>
            </a:extLst>
          </p:cNvPr>
          <p:cNvSpPr txBox="1">
            <a:spLocks noGrp="1"/>
          </p:cNvSpPr>
          <p:nvPr>
            <p:ph type="title" idx="4294967295"/>
          </p:nvPr>
        </p:nvSpPr>
        <p:spPr>
          <a:xfrm>
            <a:off x="583952" y="623052"/>
            <a:ext cx="7268277" cy="2385268"/>
          </a:xfrm>
          <a:prstGeom prst="rect">
            <a:avLst/>
          </a:prstGeom>
          <a:noFill/>
          <a:ln>
            <a:noFill/>
            <a:prstDash/>
          </a:ln>
          <a:effectLst/>
        </p:spPr>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en-US" sz="8000" b="0" i="0" u="none" strike="noStrike" kern="1200" cap="none" spc="0" normalizeH="0" baseline="0" noProof="0" dirty="0">
                <a:ln>
                  <a:noFill/>
                </a:ln>
                <a:gradFill flip="none" rotWithShape="1">
                  <a:gsLst>
                    <a:gs pos="0">
                      <a:srgbClr val="94D8FE"/>
                    </a:gs>
                    <a:gs pos="100000">
                      <a:srgbClr val="FFFFFF"/>
                    </a:gs>
                  </a:gsLst>
                  <a:lin ang="13500000" scaled="1"/>
                  <a:tileRect/>
                </a:gradFill>
                <a:effectLst/>
                <a:uLnTx/>
                <a:uFillTx/>
                <a:latin typeface="+mj-lt"/>
                <a:ea typeface="+mn-ea"/>
                <a:cs typeface="Segoe Sans Display Semibold" pitchFamily="2" charset="0"/>
              </a:rPr>
              <a:t>Next Steps and Call to Action</a:t>
            </a:r>
          </a:p>
        </p:txBody>
      </p:sp>
    </p:spTree>
    <p:extLst>
      <p:ext uri="{BB962C8B-B14F-4D97-AF65-F5344CB8AC3E}">
        <p14:creationId xmlns:p14="http://schemas.microsoft.com/office/powerpoint/2010/main" val="131432991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1248367E-91E4-E66C-414E-B32F4178AD18}"/>
              </a:ext>
              <a:ext uri="{C183D7F6-B498-43B3-948B-1728B52AA6E4}">
                <adec:decorative xmlns:adec="http://schemas.microsoft.com/office/drawing/2017/decorative" val="1"/>
              </a:ext>
            </a:extLst>
          </p:cNvPr>
          <p:cNvSpPr/>
          <p:nvPr/>
        </p:nvSpPr>
        <p:spPr bwMode="auto">
          <a:xfrm flipH="1">
            <a:off x="571491" y="1990714"/>
            <a:ext cx="3304986" cy="4052646"/>
          </a:xfrm>
          <a:prstGeom prst="roundRect">
            <a:avLst>
              <a:gd name="adj" fmla="val 6624"/>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16" name="Rectangle: Top Corners Rounded 15">
            <a:extLst>
              <a:ext uri="{FF2B5EF4-FFF2-40B4-BE49-F238E27FC236}">
                <a16:creationId xmlns:a16="http://schemas.microsoft.com/office/drawing/2014/main" id="{C1B629EF-A349-A8AE-E743-098F08B7D8A7}"/>
              </a:ext>
              <a:ext uri="{C183D7F6-B498-43B3-948B-1728B52AA6E4}">
                <adec:decorative xmlns:adec="http://schemas.microsoft.com/office/drawing/2017/decorative" val="1"/>
              </a:ext>
            </a:extLst>
          </p:cNvPr>
          <p:cNvSpPr/>
          <p:nvPr/>
        </p:nvSpPr>
        <p:spPr bwMode="auto">
          <a:xfrm rot="16200000">
            <a:off x="1839539" y="3772763"/>
            <a:ext cx="621466" cy="2971801"/>
          </a:xfrm>
          <a:prstGeom prst="round2SameRect">
            <a:avLst>
              <a:gd name="adj1" fmla="val 50000"/>
              <a:gd name="adj2" fmla="val 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IN" sz="1800">
              <a:solidFill>
                <a:srgbClr val="000000"/>
              </a:solidFill>
              <a:latin typeface="Segoe Sans Display"/>
              <a:cs typeface="Segoe Sans Display"/>
            </a:endParaRPr>
          </a:p>
        </p:txBody>
      </p:sp>
      <p:sp>
        <p:nvSpPr>
          <p:cNvPr id="17" name="Rectangle: Top Corners Rounded 16">
            <a:extLst>
              <a:ext uri="{FF2B5EF4-FFF2-40B4-BE49-F238E27FC236}">
                <a16:creationId xmlns:a16="http://schemas.microsoft.com/office/drawing/2014/main" id="{61BA203A-630E-A021-0355-A778CAC36833}"/>
              </a:ext>
              <a:ext uri="{C183D7F6-B498-43B3-948B-1728B52AA6E4}">
                <adec:decorative xmlns:adec="http://schemas.microsoft.com/office/drawing/2017/decorative" val="1"/>
              </a:ext>
            </a:extLst>
          </p:cNvPr>
          <p:cNvSpPr/>
          <p:nvPr/>
        </p:nvSpPr>
        <p:spPr bwMode="auto">
          <a:xfrm rot="16200000">
            <a:off x="1970485" y="3783479"/>
            <a:ext cx="490538" cy="2950367"/>
          </a:xfrm>
          <a:prstGeom prst="round2SameRect">
            <a:avLst>
              <a:gd name="adj1" fmla="val 50000"/>
              <a:gd name="adj2" fmla="val 0"/>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prstClr val="white"/>
              </a:solidFill>
              <a:latin typeface="Segoe Sans Display"/>
              <a:cs typeface="Segoe UI" pitchFamily="34" charset="0"/>
            </a:endParaRPr>
          </a:p>
        </p:txBody>
      </p:sp>
      <p:sp>
        <p:nvSpPr>
          <p:cNvPr id="19" name="Rectangle: Rounded Corners 18">
            <a:extLst>
              <a:ext uri="{FF2B5EF4-FFF2-40B4-BE49-F238E27FC236}">
                <a16:creationId xmlns:a16="http://schemas.microsoft.com/office/drawing/2014/main" id="{8AF2E85E-72E8-8CB7-122B-2D133605CA84}"/>
              </a:ext>
              <a:ext uri="{C183D7F6-B498-43B3-948B-1728B52AA6E4}">
                <adec:decorative xmlns:adec="http://schemas.microsoft.com/office/drawing/2017/decorative" val="1"/>
              </a:ext>
            </a:extLst>
          </p:cNvPr>
          <p:cNvSpPr/>
          <p:nvPr/>
        </p:nvSpPr>
        <p:spPr bwMode="auto">
          <a:xfrm rot="16200000" flipH="1">
            <a:off x="4770839" y="-577452"/>
            <a:ext cx="5686424" cy="8012906"/>
          </a:xfrm>
          <a:prstGeom prst="roundRect">
            <a:avLst>
              <a:gd name="adj" fmla="val 3551"/>
            </a:avLst>
          </a:prstGeom>
          <a:solidFill>
            <a:schemeClr val="tx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2" name="Title 1">
            <a:extLst>
              <a:ext uri="{FF2B5EF4-FFF2-40B4-BE49-F238E27FC236}">
                <a16:creationId xmlns:a16="http://schemas.microsoft.com/office/drawing/2014/main" id="{F8BBDE37-9762-59D9-4C8F-625B15BE5CEF}"/>
              </a:ext>
            </a:extLst>
          </p:cNvPr>
          <p:cNvSpPr>
            <a:spLocks noGrp="1"/>
          </p:cNvSpPr>
          <p:nvPr>
            <p:ph type="title"/>
          </p:nvPr>
        </p:nvSpPr>
        <p:spPr>
          <a:xfrm>
            <a:off x="571500" y="-601226"/>
            <a:ext cx="11049000" cy="492443"/>
          </a:xfrm>
        </p:spPr>
        <p:txBody>
          <a:bodyPr/>
          <a:lstStyle/>
          <a:p>
            <a:r>
              <a:rPr lang="en-US" dirty="0"/>
              <a:t>Customer Hub</a:t>
            </a:r>
            <a:endParaRPr lang="en-IN" dirty="0"/>
          </a:p>
        </p:txBody>
      </p:sp>
      <p:pic>
        <p:nvPicPr>
          <p:cNvPr id="20" name="Graphic 19" descr="Customer Hub logo">
            <a:extLst>
              <a:ext uri="{FF2B5EF4-FFF2-40B4-BE49-F238E27FC236}">
                <a16:creationId xmlns:a16="http://schemas.microsoft.com/office/drawing/2014/main" id="{BE4877F0-249D-08FC-100E-F0E104E88D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4930" y="689601"/>
            <a:ext cx="1889226" cy="996324"/>
          </a:xfrm>
          <a:prstGeom prst="rect">
            <a:avLst/>
          </a:prstGeom>
        </p:spPr>
      </p:pic>
      <p:pic>
        <p:nvPicPr>
          <p:cNvPr id="7" name="Picture 6" descr="A qr code on a white background">
            <a:extLst>
              <a:ext uri="{FF2B5EF4-FFF2-40B4-BE49-F238E27FC236}">
                <a16:creationId xmlns:a16="http://schemas.microsoft.com/office/drawing/2014/main" id="{73434B69-5AE9-898D-CD74-79C32E94922A}"/>
              </a:ext>
            </a:extLst>
          </p:cNvPr>
          <p:cNvPicPr>
            <a:picLocks noChangeAspect="1"/>
          </p:cNvPicPr>
          <p:nvPr/>
        </p:nvPicPr>
        <p:blipFill>
          <a:blip r:embed="rId5"/>
          <a:stretch>
            <a:fillRect/>
          </a:stretch>
        </p:blipFill>
        <p:spPr>
          <a:xfrm>
            <a:off x="1042171" y="2379221"/>
            <a:ext cx="2094745" cy="2094745"/>
          </a:xfrm>
          <a:prstGeom prst="roundRect">
            <a:avLst>
              <a:gd name="adj" fmla="val 6420"/>
            </a:avLst>
          </a:prstGeom>
          <a:noFill/>
        </p:spPr>
      </p:pic>
      <p:sp>
        <p:nvSpPr>
          <p:cNvPr id="22" name="TextBox 21">
            <a:extLst>
              <a:ext uri="{FF2B5EF4-FFF2-40B4-BE49-F238E27FC236}">
                <a16:creationId xmlns:a16="http://schemas.microsoft.com/office/drawing/2014/main" id="{15F3237F-9AA9-868B-7424-436E1701228B}"/>
              </a:ext>
            </a:extLst>
          </p:cNvPr>
          <p:cNvSpPr txBox="1"/>
          <p:nvPr/>
        </p:nvSpPr>
        <p:spPr>
          <a:xfrm>
            <a:off x="927705" y="5166330"/>
            <a:ext cx="2576098" cy="184666"/>
          </a:xfrm>
          <a:prstGeom prst="rect">
            <a:avLst/>
          </a:prstGeom>
          <a:noFill/>
        </p:spPr>
        <p:txBody>
          <a:bodyPr wrap="squar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algn="l" defTabSz="914400">
              <a:defRPr/>
            </a:pPr>
            <a:r>
              <a:rPr lang="en-US" sz="1200" dirty="0">
                <a:solidFill>
                  <a:schemeClr val="accent3"/>
                </a:solidFill>
                <a:hlinkClick r:id="rId6">
                  <a:extLst>
                    <a:ext uri="{A12FA001-AC4F-418D-AE19-62706E023703}">
                      <ahyp:hlinkClr xmlns:ahyp="http://schemas.microsoft.com/office/drawing/2018/hyperlinkcolor" val="tx"/>
                    </a:ext>
                  </a:extLst>
                </a:hlinkClick>
              </a:rPr>
              <a:t>https://aka.ms/CustomerHubSessions</a:t>
            </a:r>
            <a:r>
              <a:rPr lang="en-US" sz="1200" dirty="0">
                <a:solidFill>
                  <a:schemeClr val="accent3"/>
                </a:solidFill>
              </a:rPr>
              <a:t>​</a:t>
            </a:r>
          </a:p>
        </p:txBody>
      </p:sp>
      <p:sp>
        <p:nvSpPr>
          <p:cNvPr id="23" name="TextBox 22">
            <a:extLst>
              <a:ext uri="{FF2B5EF4-FFF2-40B4-BE49-F238E27FC236}">
                <a16:creationId xmlns:a16="http://schemas.microsoft.com/office/drawing/2014/main" id="{FEDCF1C5-CA16-6F5A-89FE-8E79E5D7541D}"/>
              </a:ext>
            </a:extLst>
          </p:cNvPr>
          <p:cNvSpPr txBox="1"/>
          <p:nvPr/>
        </p:nvSpPr>
        <p:spPr>
          <a:xfrm>
            <a:off x="4191522" y="1134943"/>
            <a:ext cx="6845057" cy="830997"/>
          </a:xfrm>
          <a:prstGeom prst="rect">
            <a:avLst/>
          </a:prstGeom>
          <a:noFill/>
          <a:ln>
            <a:noFill/>
            <a:prstDash/>
          </a:ln>
          <a:effectLst/>
        </p:spPr>
        <p:txBody>
          <a:bodyPr wrap="square">
            <a:spAutoFit/>
          </a:bodyPr>
          <a:lstStyle/>
          <a:p>
            <a:pPr algn="ctr">
              <a:spcAft>
                <a:spcPts val="1800"/>
              </a:spcAft>
            </a:pPr>
            <a:r>
              <a:rPr lang="en-US" sz="2400" dirty="0">
                <a:ln w="3175">
                  <a:noFill/>
                </a:ln>
                <a:gradFill flip="none" rotWithShape="1">
                  <a:gsLst>
                    <a:gs pos="0">
                      <a:srgbClr val="94D8FE"/>
                    </a:gs>
                    <a:gs pos="100000">
                      <a:schemeClr val="bg1"/>
                    </a:gs>
                  </a:gsLst>
                  <a:lin ang="13500000" scaled="1"/>
                  <a:tileRect/>
                </a:gradFill>
                <a:latin typeface="+mj-lt"/>
                <a:cs typeface="Segoe Sans Display Semibold" pitchFamily="2" charset="0"/>
              </a:rPr>
              <a:t>Visit </a:t>
            </a:r>
            <a:r>
              <a:rPr lang="en-US" sz="2400" dirty="0">
                <a:ln w="3175">
                  <a:noFill/>
                </a:ln>
                <a:solidFill>
                  <a:schemeClr val="accent3"/>
                </a:solidFill>
                <a:latin typeface="+mj-lt"/>
                <a:cs typeface="Segoe Sans Display Semibold" pitchFamily="2" charset="0"/>
                <a:hlinkClick r:id="rId6">
                  <a:extLst>
                    <a:ext uri="{A12FA001-AC4F-418D-AE19-62706E023703}">
                      <ahyp:hlinkClr xmlns:ahyp="http://schemas.microsoft.com/office/drawing/2018/hyperlinkcolor" val="tx"/>
                    </a:ext>
                  </a:extLst>
                </a:hlinkClick>
              </a:rPr>
              <a:t>Customer Hub website</a:t>
            </a:r>
            <a:r>
              <a:rPr lang="en-US" sz="2400" dirty="0">
                <a:ln w="3175">
                  <a:noFill/>
                </a:ln>
                <a:solidFill>
                  <a:schemeClr val="accent3"/>
                </a:solidFill>
                <a:latin typeface="+mj-lt"/>
                <a:cs typeface="Segoe Sans Display Semibold" pitchFamily="2" charset="0"/>
              </a:rPr>
              <a:t> </a:t>
            </a:r>
            <a:r>
              <a:rPr lang="en-US" sz="2400" dirty="0">
                <a:ln w="3175">
                  <a:noFill/>
                </a:ln>
                <a:gradFill flip="none" rotWithShape="1">
                  <a:gsLst>
                    <a:gs pos="0">
                      <a:srgbClr val="94D8FE"/>
                    </a:gs>
                    <a:gs pos="100000">
                      <a:schemeClr val="bg1"/>
                    </a:gs>
                  </a:gsLst>
                  <a:lin ang="13500000" scaled="1"/>
                  <a:tileRect/>
                </a:gradFill>
                <a:latin typeface="+mj-lt"/>
                <a:cs typeface="Segoe Sans Display Semibold" pitchFamily="2" charset="0"/>
              </a:rPr>
              <a:t>for upcoming sessions, updates, and on demand contents!</a:t>
            </a:r>
          </a:p>
        </p:txBody>
      </p:sp>
      <p:pic>
        <p:nvPicPr>
          <p:cNvPr id="24" name="Picture 23" descr="Microsoft Customer Hub webpage showing upcoming webinar series on AI agents, Microsoft 365 Copilot, and Teams readiness.">
            <a:extLst>
              <a:ext uri="{FF2B5EF4-FFF2-40B4-BE49-F238E27FC236}">
                <a16:creationId xmlns:a16="http://schemas.microsoft.com/office/drawing/2014/main" id="{0E4BF846-CE3A-CB87-DC70-855DA0E7DC8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07628" y="2449924"/>
            <a:ext cx="7612846" cy="3622138"/>
          </a:xfrm>
          <a:prstGeom prst="roundRect">
            <a:avLst>
              <a:gd name="adj" fmla="val 2532"/>
            </a:avLst>
          </a:prstGeom>
        </p:spPr>
      </p:pic>
    </p:spTree>
    <p:extLst>
      <p:ext uri="{BB962C8B-B14F-4D97-AF65-F5344CB8AC3E}">
        <p14:creationId xmlns:p14="http://schemas.microsoft.com/office/powerpoint/2010/main" val="344334783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22D78-2ABB-EF39-2E3A-B6911C522948}"/>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12A9539-C9BB-481E-9C5D-3414C95D7ACE}"/>
              </a:ext>
              <a:ext uri="{C183D7F6-B498-43B3-948B-1728B52AA6E4}">
                <adec:decorative xmlns:adec="http://schemas.microsoft.com/office/drawing/2017/decorative" val="1"/>
              </a:ext>
            </a:extLst>
          </p:cNvPr>
          <p:cNvSpPr/>
          <p:nvPr/>
        </p:nvSpPr>
        <p:spPr bwMode="auto">
          <a:xfrm flipH="1">
            <a:off x="571487" y="869546"/>
            <a:ext cx="4029087" cy="5118910"/>
          </a:xfrm>
          <a:prstGeom prst="roundRect">
            <a:avLst>
              <a:gd name="adj" fmla="val 6624"/>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grpSp>
        <p:nvGrpSpPr>
          <p:cNvPr id="7" name="Group 6">
            <a:extLst>
              <a:ext uri="{FF2B5EF4-FFF2-40B4-BE49-F238E27FC236}">
                <a16:creationId xmlns:a16="http://schemas.microsoft.com/office/drawing/2014/main" id="{195472B9-B744-2323-0A8F-815F6FC87BD9}"/>
              </a:ext>
              <a:ext uri="{C183D7F6-B498-43B3-948B-1728B52AA6E4}">
                <adec:decorative xmlns:adec="http://schemas.microsoft.com/office/drawing/2017/decorative" val="1"/>
              </a:ext>
            </a:extLst>
          </p:cNvPr>
          <p:cNvGrpSpPr/>
          <p:nvPr/>
        </p:nvGrpSpPr>
        <p:grpSpPr>
          <a:xfrm>
            <a:off x="876300" y="4895850"/>
            <a:ext cx="3724278" cy="725628"/>
            <a:chOff x="1143102" y="4947931"/>
            <a:chExt cx="3457476" cy="621466"/>
          </a:xfrm>
        </p:grpSpPr>
        <p:sp>
          <p:nvSpPr>
            <p:cNvPr id="8" name="Rectangle: Top Corners Rounded 7">
              <a:extLst>
                <a:ext uri="{FF2B5EF4-FFF2-40B4-BE49-F238E27FC236}">
                  <a16:creationId xmlns:a16="http://schemas.microsoft.com/office/drawing/2014/main" id="{7F79E654-5EC0-5D80-6696-7DD659698BAB}"/>
                </a:ext>
              </a:extLst>
            </p:cNvPr>
            <p:cNvSpPr/>
            <p:nvPr/>
          </p:nvSpPr>
          <p:spPr bwMode="auto">
            <a:xfrm rot="16200000">
              <a:off x="2561107" y="3529926"/>
              <a:ext cx="621466" cy="3457476"/>
            </a:xfrm>
            <a:prstGeom prst="round2SameRect">
              <a:avLst>
                <a:gd name="adj1" fmla="val 50000"/>
                <a:gd name="adj2" fmla="val 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IN" sz="1800">
                <a:solidFill>
                  <a:srgbClr val="000000"/>
                </a:solidFill>
                <a:latin typeface="Segoe Sans Display"/>
                <a:cs typeface="Segoe Sans Display"/>
              </a:endParaRPr>
            </a:p>
          </p:txBody>
        </p:sp>
        <p:sp>
          <p:nvSpPr>
            <p:cNvPr id="10" name="Rectangle: Top Corners Rounded 9">
              <a:extLst>
                <a:ext uri="{FF2B5EF4-FFF2-40B4-BE49-F238E27FC236}">
                  <a16:creationId xmlns:a16="http://schemas.microsoft.com/office/drawing/2014/main" id="{1A17220E-7482-82BA-16A0-BA6C9A8C58FB}"/>
                </a:ext>
              </a:extLst>
            </p:cNvPr>
            <p:cNvSpPr/>
            <p:nvPr/>
          </p:nvSpPr>
          <p:spPr bwMode="auto">
            <a:xfrm rot="16200000">
              <a:off x="2664670" y="3568024"/>
              <a:ext cx="490538" cy="3381277"/>
            </a:xfrm>
            <a:prstGeom prst="round2SameRect">
              <a:avLst>
                <a:gd name="adj1" fmla="val 50000"/>
                <a:gd name="adj2" fmla="val 0"/>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prstClr val="white"/>
                </a:solidFill>
                <a:latin typeface="Segoe Sans Display"/>
                <a:cs typeface="Segoe UI" pitchFamily="34" charset="0"/>
              </a:endParaRPr>
            </a:p>
          </p:txBody>
        </p:sp>
      </p:grpSp>
      <p:sp>
        <p:nvSpPr>
          <p:cNvPr id="11" name="Rectangle: Rounded Corners 10">
            <a:extLst>
              <a:ext uri="{FF2B5EF4-FFF2-40B4-BE49-F238E27FC236}">
                <a16:creationId xmlns:a16="http://schemas.microsoft.com/office/drawing/2014/main" id="{768E6979-B169-785F-08EB-400E4CCFA76B}"/>
              </a:ext>
              <a:ext uri="{C183D7F6-B498-43B3-948B-1728B52AA6E4}">
                <adec:decorative xmlns:adec="http://schemas.microsoft.com/office/drawing/2017/decorative" val="1"/>
              </a:ext>
            </a:extLst>
          </p:cNvPr>
          <p:cNvSpPr/>
          <p:nvPr/>
        </p:nvSpPr>
        <p:spPr bwMode="auto">
          <a:xfrm rot="16200000" flipH="1">
            <a:off x="5156912" y="-191379"/>
            <a:ext cx="5686424" cy="7240760"/>
          </a:xfrm>
          <a:prstGeom prst="roundRect">
            <a:avLst>
              <a:gd name="adj" fmla="val 3551"/>
            </a:avLst>
          </a:prstGeom>
          <a:solidFill>
            <a:schemeClr val="tx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12" name="Title 3">
            <a:extLst>
              <a:ext uri="{FF2B5EF4-FFF2-40B4-BE49-F238E27FC236}">
                <a16:creationId xmlns:a16="http://schemas.microsoft.com/office/drawing/2014/main" id="{56C49652-DB6F-88B8-1793-DD0FAA78C4BB}"/>
              </a:ext>
            </a:extLst>
          </p:cNvPr>
          <p:cNvSpPr txBox="1">
            <a:spLocks noGrp="1"/>
          </p:cNvSpPr>
          <p:nvPr>
            <p:ph type="title" idx="4294967295"/>
          </p:nvPr>
        </p:nvSpPr>
        <p:spPr>
          <a:xfrm>
            <a:off x="1008796" y="1113978"/>
            <a:ext cx="2933642" cy="4984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0" baseline="0">
                <a:ln w="3175">
                  <a:noFill/>
                </a:ln>
                <a:gradFill flip="none" rotWithShape="1">
                  <a:gsLst>
                    <a:gs pos="0">
                      <a:srgbClr val="94D8FE"/>
                    </a:gs>
                    <a:gs pos="100000">
                      <a:schemeClr val="bg1"/>
                    </a:gs>
                  </a:gsLst>
                  <a:lin ang="13500000" scaled="1"/>
                  <a:tileRect/>
                </a:gradFill>
                <a:effectLst/>
                <a:latin typeface="+mj-lt"/>
                <a:ea typeface="+mn-ea"/>
                <a:cs typeface="Segoe Sans Display Semibold" pitchFamily="2"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IN" sz="3600" b="0" i="0" u="none" strike="noStrike" kern="1200" cap="none" spc="0" normalizeH="0" baseline="0" noProof="0" dirty="0">
                <a:ln w="3175">
                  <a:noFill/>
                </a:ln>
                <a:gradFill flip="none" rotWithShape="1">
                  <a:gsLst>
                    <a:gs pos="0">
                      <a:srgbClr val="94D8FE"/>
                    </a:gs>
                    <a:gs pos="100000">
                      <a:schemeClr val="bg1"/>
                    </a:gs>
                  </a:gsLst>
                  <a:lin ang="13500000" scaled="1"/>
                  <a:tileRect/>
                </a:gradFill>
                <a:effectLst/>
                <a:uLnTx/>
                <a:uFillTx/>
                <a:latin typeface="+mj-lt"/>
                <a:ea typeface="+mn-ea"/>
                <a:cs typeface="Segoe Sans Display Semibold" pitchFamily="2" charset="0"/>
              </a:rPr>
              <a:t>Copilot Chat Adoption Hub</a:t>
            </a:r>
          </a:p>
        </p:txBody>
      </p:sp>
      <p:pic>
        <p:nvPicPr>
          <p:cNvPr id="9" name="Picture 8" descr="QR code for Copilot Chat adaptation Hub ">
            <a:extLst>
              <a:ext uri="{FF2B5EF4-FFF2-40B4-BE49-F238E27FC236}">
                <a16:creationId xmlns:a16="http://schemas.microsoft.com/office/drawing/2014/main" id="{E9EA7AF3-BDD1-F493-F2C3-BFA9091AA13A}"/>
              </a:ext>
            </a:extLst>
          </p:cNvPr>
          <p:cNvPicPr>
            <a:picLocks noChangeAspect="1"/>
          </p:cNvPicPr>
          <p:nvPr/>
        </p:nvPicPr>
        <p:blipFill>
          <a:blip r:embed="rId3" cstate="screen">
            <a:extLst>
              <a:ext uri="{28A0092B-C50C-407E-A947-70E740481C1C}">
                <a14:useLocalDpi xmlns:a14="http://schemas.microsoft.com/office/drawing/2010/main"/>
              </a:ext>
            </a:extLst>
          </a:blip>
          <a:srcRect l="-5047" t="-5047" r="-5047" b="-5047"/>
          <a:stretch>
            <a:fillRect/>
          </a:stretch>
        </p:blipFill>
        <p:spPr>
          <a:xfrm>
            <a:off x="1428629" y="2504901"/>
            <a:ext cx="2093976" cy="2093976"/>
          </a:xfrm>
          <a:prstGeom prst="roundRect">
            <a:avLst>
              <a:gd name="adj" fmla="val 5978"/>
            </a:avLst>
          </a:prstGeom>
          <a:solidFill>
            <a:schemeClr val="bg1"/>
          </a:solidFill>
        </p:spPr>
      </p:pic>
      <p:sp>
        <p:nvSpPr>
          <p:cNvPr id="14" name="TextBox 13">
            <a:extLst>
              <a:ext uri="{FF2B5EF4-FFF2-40B4-BE49-F238E27FC236}">
                <a16:creationId xmlns:a16="http://schemas.microsoft.com/office/drawing/2014/main" id="{1EC82096-09E6-0E30-985F-C94C91A648BC}"/>
              </a:ext>
            </a:extLst>
          </p:cNvPr>
          <p:cNvSpPr txBox="1"/>
          <p:nvPr/>
        </p:nvSpPr>
        <p:spPr>
          <a:xfrm>
            <a:off x="1151092" y="5150942"/>
            <a:ext cx="3035939" cy="215444"/>
          </a:xfrm>
          <a:prstGeom prst="rect">
            <a:avLst/>
          </a:prstGeom>
          <a:noFill/>
        </p:spPr>
        <p:txBody>
          <a:bodyPr wrap="squar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r>
              <a:rPr lang="en-US" sz="1400" dirty="0">
                <a:solidFill>
                  <a:schemeClr val="accent3"/>
                </a:solidFill>
                <a:hlinkClick r:id="rId4">
                  <a:extLst>
                    <a:ext uri="{A12FA001-AC4F-418D-AE19-62706E023703}">
                      <ahyp:hlinkClr xmlns:ahyp="http://schemas.microsoft.com/office/drawing/2018/hyperlinkcolor" val="tx"/>
                    </a:ext>
                  </a:extLst>
                </a:hlinkClick>
              </a:rPr>
              <a:t>adoption.microsoft.com/copilot-chat/</a:t>
            </a:r>
            <a:endParaRPr lang="en-IN" sz="1400" dirty="0">
              <a:solidFill>
                <a:schemeClr val="accent3"/>
              </a:solidFill>
            </a:endParaRPr>
          </a:p>
        </p:txBody>
      </p:sp>
      <p:pic>
        <p:nvPicPr>
          <p:cNvPr id="15" name="Picture 14" descr="An Image of Microsoft 365 Copilot webpage with product options and resources for Copilot Chat and AI tools.">
            <a:extLst>
              <a:ext uri="{FF2B5EF4-FFF2-40B4-BE49-F238E27FC236}">
                <a16:creationId xmlns:a16="http://schemas.microsoft.com/office/drawing/2014/main" id="{A924070E-C59D-4B68-A524-B3A4E1E6B462}"/>
              </a:ext>
            </a:extLst>
          </p:cNvPr>
          <p:cNvPicPr>
            <a:picLocks noChangeAspect="1"/>
          </p:cNvPicPr>
          <p:nvPr/>
        </p:nvPicPr>
        <p:blipFill>
          <a:blip r:embed="rId5"/>
          <a:stretch>
            <a:fillRect/>
          </a:stretch>
        </p:blipFill>
        <p:spPr>
          <a:xfrm>
            <a:off x="4600575" y="806622"/>
            <a:ext cx="6781742" cy="5244758"/>
          </a:xfrm>
          <a:prstGeom prst="roundRect">
            <a:avLst>
              <a:gd name="adj" fmla="val 1660"/>
            </a:avLst>
          </a:prstGeom>
        </p:spPr>
      </p:pic>
    </p:spTree>
    <p:extLst>
      <p:ext uri="{BB962C8B-B14F-4D97-AF65-F5344CB8AC3E}">
        <p14:creationId xmlns:p14="http://schemas.microsoft.com/office/powerpoint/2010/main" val="255586233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C092DCEF-4285-2A0B-A330-6ED5D0ED888A}"/>
              </a:ext>
              <a:ext uri="{C183D7F6-B498-43B3-948B-1728B52AA6E4}">
                <adec:decorative xmlns:adec="http://schemas.microsoft.com/office/drawing/2017/decorative" val="1"/>
              </a:ext>
            </a:extLst>
          </p:cNvPr>
          <p:cNvSpPr/>
          <p:nvPr/>
        </p:nvSpPr>
        <p:spPr bwMode="auto">
          <a:xfrm>
            <a:off x="4038603" y="1003300"/>
            <a:ext cx="7484940" cy="4851400"/>
          </a:xfrm>
          <a:prstGeom prst="roundRect">
            <a:avLst>
              <a:gd name="adj" fmla="val 3140"/>
            </a:avLst>
          </a:prstGeom>
          <a:solidFill>
            <a:schemeClr val="bg1">
              <a:alpha val="70000"/>
            </a:schemeClr>
          </a:solidFill>
          <a:ln w="6350">
            <a:solidFill>
              <a:schemeClr val="tx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19" name="Rectangle: Rounded Corners 18">
            <a:extLst>
              <a:ext uri="{FF2B5EF4-FFF2-40B4-BE49-F238E27FC236}">
                <a16:creationId xmlns:a16="http://schemas.microsoft.com/office/drawing/2014/main" id="{B42C3BDD-F404-9BE1-43BF-49397FBEF823}"/>
              </a:ext>
              <a:ext uri="{C183D7F6-B498-43B3-948B-1728B52AA6E4}">
                <adec:decorative xmlns:adec="http://schemas.microsoft.com/office/drawing/2017/decorative" val="1"/>
              </a:ext>
            </a:extLst>
          </p:cNvPr>
          <p:cNvSpPr/>
          <p:nvPr/>
        </p:nvSpPr>
        <p:spPr bwMode="auto">
          <a:xfrm>
            <a:off x="8890001" y="583277"/>
            <a:ext cx="2730500" cy="5691446"/>
          </a:xfrm>
          <a:prstGeom prst="roundRect">
            <a:avLst>
              <a:gd name="adj" fmla="val 12095"/>
            </a:avLst>
          </a:prstGeom>
          <a:solidFill>
            <a:schemeClr val="bg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15" name="Title 14">
            <a:extLst>
              <a:ext uri="{FF2B5EF4-FFF2-40B4-BE49-F238E27FC236}">
                <a16:creationId xmlns:a16="http://schemas.microsoft.com/office/drawing/2014/main" id="{398B246B-36DF-33E8-0D72-B03F57A27D35}"/>
              </a:ext>
            </a:extLst>
          </p:cNvPr>
          <p:cNvSpPr>
            <a:spLocks noGrp="1"/>
          </p:cNvSpPr>
          <p:nvPr>
            <p:ph type="title"/>
          </p:nvPr>
        </p:nvSpPr>
        <p:spPr>
          <a:xfrm>
            <a:off x="571500" y="2792413"/>
            <a:ext cx="3467097" cy="1090612"/>
          </a:xfrm>
        </p:spPr>
        <p:txBody>
          <a:bodyPr/>
          <a:lstStyle/>
          <a:p>
            <a:r>
              <a:rPr lang="en-US" dirty="0"/>
              <a:t>Use Copilot Chat on the go</a:t>
            </a:r>
            <a:endParaRPr lang="en-IN" dirty="0"/>
          </a:p>
        </p:txBody>
      </p:sp>
      <p:sp>
        <p:nvSpPr>
          <p:cNvPr id="20" name="TextBox 19">
            <a:extLst>
              <a:ext uri="{FF2B5EF4-FFF2-40B4-BE49-F238E27FC236}">
                <a16:creationId xmlns:a16="http://schemas.microsoft.com/office/drawing/2014/main" id="{B1F90740-3544-500B-A630-787E37559163}"/>
              </a:ext>
            </a:extLst>
          </p:cNvPr>
          <p:cNvSpPr txBox="1"/>
          <p:nvPr/>
        </p:nvSpPr>
        <p:spPr>
          <a:xfrm>
            <a:off x="4339823" y="1627801"/>
            <a:ext cx="4248951" cy="83099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ea typeface="+mn-ea"/>
                <a:cs typeface="Segoe UI" panose="020B0502040204020203" pitchFamily="34" charset="0"/>
              </a:rPr>
              <a:t>Download the Microsoft 365 Copilot mobile app and sign in with your work or school account to access Copilot Chat</a:t>
            </a:r>
          </a:p>
        </p:txBody>
      </p:sp>
      <p:sp>
        <p:nvSpPr>
          <p:cNvPr id="21" name="Graphic 4" descr="arrow pointing to QR code">
            <a:extLst>
              <a:ext uri="{FF2B5EF4-FFF2-40B4-BE49-F238E27FC236}">
                <a16:creationId xmlns:a16="http://schemas.microsoft.com/office/drawing/2014/main" id="{DE65341F-4BDC-876A-4807-31FDD63CD72B}"/>
              </a:ext>
            </a:extLst>
          </p:cNvPr>
          <p:cNvSpPr/>
          <p:nvPr/>
        </p:nvSpPr>
        <p:spPr>
          <a:xfrm rot="5400000">
            <a:off x="6375256" y="2588824"/>
            <a:ext cx="178086" cy="316410"/>
          </a:xfrm>
          <a:custGeom>
            <a:avLst/>
            <a:gdLst>
              <a:gd name="connsiteX0" fmla="*/ 4986 w 147174"/>
              <a:gd name="connsiteY0" fmla="*/ 4781 h 261489"/>
              <a:gd name="connsiteX1" fmla="*/ 4986 w 147174"/>
              <a:gd name="connsiteY1" fmla="*/ 27873 h 261489"/>
              <a:gd name="connsiteX2" fmla="*/ 107755 w 147174"/>
              <a:gd name="connsiteY2" fmla="*/ 130642 h 261489"/>
              <a:gd name="connsiteX3" fmla="*/ 4986 w 147174"/>
              <a:gd name="connsiteY3" fmla="*/ 233412 h 261489"/>
              <a:gd name="connsiteX4" fmla="*/ 4584 w 147174"/>
              <a:gd name="connsiteY4" fmla="*/ 256504 h 261489"/>
              <a:gd name="connsiteX5" fmla="*/ 27676 w 147174"/>
              <a:gd name="connsiteY5" fmla="*/ 256905 h 261489"/>
              <a:gd name="connsiteX6" fmla="*/ 28077 w 147174"/>
              <a:gd name="connsiteY6" fmla="*/ 256504 h 261489"/>
              <a:gd name="connsiteX7" fmla="*/ 142393 w 147174"/>
              <a:gd name="connsiteY7" fmla="*/ 142188 h 261489"/>
              <a:gd name="connsiteX8" fmla="*/ 142393 w 147174"/>
              <a:gd name="connsiteY8" fmla="*/ 119097 h 261489"/>
              <a:gd name="connsiteX9" fmla="*/ 28077 w 147174"/>
              <a:gd name="connsiteY9" fmla="*/ 4781 h 261489"/>
              <a:gd name="connsiteX10" fmla="*/ 4986 w 147174"/>
              <a:gd name="connsiteY10" fmla="*/ 4781 h 26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174" h="261489">
                <a:moveTo>
                  <a:pt x="4986" y="4781"/>
                </a:moveTo>
                <a:cubicBezTo>
                  <a:pt x="-1390" y="11159"/>
                  <a:pt x="-1390" y="21496"/>
                  <a:pt x="4986" y="27873"/>
                </a:cubicBezTo>
                <a:lnTo>
                  <a:pt x="107755" y="130642"/>
                </a:lnTo>
                <a:lnTo>
                  <a:pt x="4986" y="233412"/>
                </a:lnTo>
                <a:cubicBezTo>
                  <a:pt x="-1502" y="239678"/>
                  <a:pt x="-1681" y="250015"/>
                  <a:pt x="4584" y="256504"/>
                </a:cubicBezTo>
                <a:cubicBezTo>
                  <a:pt x="10850" y="262990"/>
                  <a:pt x="21188" y="263171"/>
                  <a:pt x="27676" y="256905"/>
                </a:cubicBezTo>
                <a:cubicBezTo>
                  <a:pt x="27812" y="256773"/>
                  <a:pt x="27946" y="256639"/>
                  <a:pt x="28077" y="256504"/>
                </a:cubicBezTo>
                <a:lnTo>
                  <a:pt x="142393" y="142188"/>
                </a:lnTo>
                <a:cubicBezTo>
                  <a:pt x="148768" y="135811"/>
                  <a:pt x="148768" y="125474"/>
                  <a:pt x="142393" y="119097"/>
                </a:cubicBezTo>
                <a:lnTo>
                  <a:pt x="28077" y="4781"/>
                </a:lnTo>
                <a:cubicBezTo>
                  <a:pt x="21700" y="-1594"/>
                  <a:pt x="11363" y="-1594"/>
                  <a:pt x="4986" y="4781"/>
                </a:cubicBez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noProof="0">
              <a:solidFill>
                <a:srgbClr val="000000"/>
              </a:solidFill>
              <a:latin typeface="Segoe UI"/>
            </a:endParaRPr>
          </a:p>
        </p:txBody>
      </p:sp>
      <p:pic>
        <p:nvPicPr>
          <p:cNvPr id="7" name="Picture 2" descr="QR code to download the Microsoft 365 mobile app">
            <a:extLst>
              <a:ext uri="{FF2B5EF4-FFF2-40B4-BE49-F238E27FC236}">
                <a16:creationId xmlns:a16="http://schemas.microsoft.com/office/drawing/2014/main" id="{F75E4830-B9E3-1BE3-6C66-036A968F5B9D}"/>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3143" t="-3143" r="-3143" b="-3143"/>
          <a:stretch>
            <a:fillRect/>
          </a:stretch>
        </p:blipFill>
        <p:spPr bwMode="auto">
          <a:xfrm>
            <a:off x="5366830" y="3035261"/>
            <a:ext cx="2194938" cy="2194938"/>
          </a:xfrm>
          <a:prstGeom prst="roundRect">
            <a:avLst>
              <a:gd name="adj" fmla="val 5093"/>
            </a:avLst>
          </a:prstGeom>
          <a:solidFill>
            <a:schemeClr val="tx1"/>
          </a:solidFill>
        </p:spPr>
      </p:pic>
      <p:pic>
        <p:nvPicPr>
          <p:cNvPr id="23" name="Picture 2" descr="Screenshot of Microsoft 365 Copilot mobile app">
            <a:extLst>
              <a:ext uri="{FF2B5EF4-FFF2-40B4-BE49-F238E27FC236}">
                <a16:creationId xmlns:a16="http://schemas.microsoft.com/office/drawing/2014/main" id="{89F3409B-7A15-59B5-5ACE-0F93A94DFEB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983861" y="679270"/>
            <a:ext cx="2539681" cy="5499459"/>
          </a:xfrm>
          <a:prstGeom prst="roundRect">
            <a:avLst>
              <a:gd name="adj" fmla="val 9604"/>
            </a:avLst>
          </a:prstGeom>
          <a:solidFill>
            <a:srgbClr val="FFFFFF"/>
          </a:solidFill>
        </p:spPr>
      </p:pic>
    </p:spTree>
    <p:extLst>
      <p:ext uri="{BB962C8B-B14F-4D97-AF65-F5344CB8AC3E}">
        <p14:creationId xmlns:p14="http://schemas.microsoft.com/office/powerpoint/2010/main" val="116817875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07C7B6-B8D9-0E20-360E-C95E02B4D11B}"/>
              </a:ext>
            </a:extLst>
          </p:cNvPr>
          <p:cNvSpPr>
            <a:spLocks noGrp="1"/>
          </p:cNvSpPr>
          <p:nvPr>
            <p:ph type="title" idx="4294967295"/>
          </p:nvPr>
        </p:nvSpPr>
        <p:spPr>
          <a:xfrm>
            <a:off x="0" y="-1325563"/>
            <a:ext cx="10515600" cy="1325563"/>
          </a:xfrm>
          <a:prstGeom prst="rect">
            <a:avLst/>
          </a:prstGeom>
        </p:spPr>
        <p:txBody>
          <a:bodyPr/>
          <a:lstStyle/>
          <a:p>
            <a:r>
              <a:rPr lang="en-US" dirty="0"/>
              <a:t>Thank-you</a:t>
            </a:r>
            <a:endParaRPr lang="en-IN" dirty="0"/>
          </a:p>
        </p:txBody>
      </p:sp>
    </p:spTree>
    <p:extLst>
      <p:ext uri="{BB962C8B-B14F-4D97-AF65-F5344CB8AC3E}">
        <p14:creationId xmlns:p14="http://schemas.microsoft.com/office/powerpoint/2010/main" val="158288874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6C29B-EA06-C2B6-81A6-ABAAC4EC21AF}"/>
            </a:ext>
          </a:extLst>
        </p:cNvPr>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85DF8940-EE33-4CBF-EFC2-62F1D21F4C71}"/>
              </a:ext>
              <a:ext uri="{C183D7F6-B498-43B3-948B-1728B52AA6E4}">
                <adec:decorative xmlns:adec="http://schemas.microsoft.com/office/drawing/2017/decorative" val="1"/>
              </a:ext>
            </a:extLst>
          </p:cNvPr>
          <p:cNvSpPr/>
          <p:nvPr/>
        </p:nvSpPr>
        <p:spPr bwMode="auto">
          <a:xfrm>
            <a:off x="4563086" y="585788"/>
            <a:ext cx="7057414" cy="5686424"/>
          </a:xfrm>
          <a:prstGeom prst="roundRect">
            <a:avLst>
              <a:gd name="adj" fmla="val 3181"/>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11" name="Title 10">
            <a:extLst>
              <a:ext uri="{FF2B5EF4-FFF2-40B4-BE49-F238E27FC236}">
                <a16:creationId xmlns:a16="http://schemas.microsoft.com/office/drawing/2014/main" id="{22B6E965-2A3C-AF24-B2FD-2D005BE26361}"/>
              </a:ext>
            </a:extLst>
          </p:cNvPr>
          <p:cNvSpPr>
            <a:spLocks noGrp="1"/>
          </p:cNvSpPr>
          <p:nvPr>
            <p:ph type="title"/>
          </p:nvPr>
        </p:nvSpPr>
        <p:spPr>
          <a:xfrm>
            <a:off x="588963" y="606425"/>
            <a:ext cx="2482850" cy="1938338"/>
          </a:xfrm>
        </p:spPr>
        <p:txBody>
          <a:bodyPr/>
          <a:lstStyle/>
          <a:p>
            <a:r>
              <a:rPr lang="en-US" dirty="0"/>
              <a:t>Analyst</a:t>
            </a:r>
            <a:endParaRPr lang="en-IN" dirty="0"/>
          </a:p>
        </p:txBody>
      </p:sp>
      <p:sp>
        <p:nvSpPr>
          <p:cNvPr id="4" name="TextBox 3">
            <a:extLst>
              <a:ext uri="{FF2B5EF4-FFF2-40B4-BE49-F238E27FC236}">
                <a16:creationId xmlns:a16="http://schemas.microsoft.com/office/drawing/2014/main" id="{493FCD82-21D6-2C4B-9A41-5FF18D1CEF21}"/>
              </a:ext>
            </a:extLst>
          </p:cNvPr>
          <p:cNvSpPr txBox="1"/>
          <p:nvPr/>
        </p:nvSpPr>
        <p:spPr>
          <a:xfrm>
            <a:off x="588963" y="1593771"/>
            <a:ext cx="3370194" cy="3323987"/>
          </a:xfrm>
          <a:prstGeom prst="rect">
            <a:avLst/>
          </a:prstGeom>
          <a:noFill/>
        </p:spPr>
        <p:txBody>
          <a:bodyPr wrap="square" lIns="0" tIns="0" rIns="0" bIns="0" rtlCol="0">
            <a:spAutoFit/>
          </a:bodyPr>
          <a:lstStyle/>
          <a:p>
            <a:pPr marL="0" marR="0" lvl="0" indent="0" algn="l" defTabSz="914367" rtl="0" eaLnBrk="1" fontAlgn="base" latinLnBrk="0" hangingPunct="1">
              <a:lnSpc>
                <a:spcPct val="100000"/>
              </a:lnSpc>
              <a:spcBef>
                <a:spcPts val="400"/>
              </a:spcBef>
              <a:spcAft>
                <a:spcPts val="1200"/>
              </a:spcAft>
              <a:buClr>
                <a:srgbClr val="000000"/>
              </a:buClr>
              <a:buSzTx/>
              <a:buFontTx/>
              <a:buNone/>
              <a:tabLst/>
              <a:defRPr/>
            </a:pPr>
            <a:r>
              <a:rPr kumimoji="0" lang="en-US" sz="2400" b="0" i="0" u="none" strike="noStrike" kern="1200" cap="none" spc="0" normalizeH="0" baseline="0" noProof="0" dirty="0">
                <a:ln>
                  <a:noFill/>
                </a:ln>
                <a:solidFill>
                  <a:schemeClr val="bg1"/>
                </a:solidFill>
                <a:effectLst/>
                <a:uLnTx/>
                <a:uFillTx/>
                <a:ea typeface="+mn-ea"/>
                <a:cs typeface="+mn-cs"/>
              </a:rPr>
              <a:t>is an advanced reasoning agent that uses iterative chain-of-thought reasoning for advanced data analysis–turning raw data to insights in minutes with the power of OpenAI’s O3-mini model.</a:t>
            </a:r>
          </a:p>
        </p:txBody>
      </p:sp>
      <p:pic>
        <p:nvPicPr>
          <p:cNvPr id="5" name="Picture 4" descr="A video of analyst ">
            <a:extLst>
              <a:ext uri="{FF2B5EF4-FFF2-40B4-BE49-F238E27FC236}">
                <a16:creationId xmlns:a16="http://schemas.microsoft.com/office/drawing/2014/main" id="{10E8577D-5233-959F-149A-3690F44D8591}"/>
              </a:ext>
            </a:extLst>
          </p:cNvPr>
          <p:cNvPicPr>
            <a:picLocks noChangeAspect="1"/>
          </p:cNvPicPr>
          <p:nvPr/>
        </p:nvPicPr>
        <p:blipFill>
          <a:blip r:embed="rId3" cstate="screen">
            <a:extLst>
              <a:ext uri="{28A0092B-C50C-407E-A947-70E740481C1C}">
                <a14:useLocalDpi xmlns:a14="http://schemas.microsoft.com/office/drawing/2010/main"/>
              </a:ext>
            </a:extLst>
          </a:blip>
          <a:stretch/>
        </p:blipFill>
        <p:spPr>
          <a:xfrm>
            <a:off x="4777348" y="1567577"/>
            <a:ext cx="6628890" cy="3722846"/>
          </a:xfrm>
          <a:prstGeom prst="roundRect">
            <a:avLst>
              <a:gd name="adj" fmla="val 1677"/>
            </a:avLst>
          </a:prstGeom>
          <a:ln w="76200">
            <a:solidFill>
              <a:schemeClr val="tx2"/>
            </a:solidFill>
          </a:ln>
        </p:spPr>
      </p:pic>
    </p:spTree>
    <p:extLst>
      <p:ext uri="{BB962C8B-B14F-4D97-AF65-F5344CB8AC3E}">
        <p14:creationId xmlns:p14="http://schemas.microsoft.com/office/powerpoint/2010/main" val="30839616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par>
                                <p:cTn id="8" presetID="42" presetClass="path" presetSubtype="0" decel="100000" fill="hold" grpId="1" nodeType="withEffect">
                                  <p:stCondLst>
                                    <p:cond delay="0"/>
                                  </p:stCondLst>
                                  <p:childTnLst>
                                    <p:animMotion origin="layout" path="M 1.25E-6 0.03889 L 1.25E-6 1.85185E-6 " pathEditMode="relative" rAng="0" ptsTypes="AA">
                                      <p:cBhvr>
                                        <p:cTn id="9" dur="500" fill="hold"/>
                                        <p:tgtEl>
                                          <p:spTgt spid="11"/>
                                        </p:tgtEl>
                                        <p:attrNameLst>
                                          <p:attrName>ppt_x</p:attrName>
                                          <p:attrName>ppt_y</p:attrName>
                                        </p:attrNameLst>
                                      </p:cBhvr>
                                      <p:rCtr x="0" y="-1944"/>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50"/>
                                        <p:tgtEl>
                                          <p:spTgt spid="4"/>
                                        </p:tgtEl>
                                      </p:cBhvr>
                                    </p:animEffect>
                                  </p:childTnLst>
                                </p:cTn>
                              </p:par>
                              <p:par>
                                <p:cTn id="13" presetID="42" presetClass="path" presetSubtype="0" decel="100000" fill="hold" grpId="1" nodeType="withEffect">
                                  <p:stCondLst>
                                    <p:cond delay="0"/>
                                  </p:stCondLst>
                                  <p:childTnLst>
                                    <p:animMotion origin="layout" path="M 1.25E-6 0.03889 L 1.25E-6 1.85185E-6 " pathEditMode="relative" rAng="0" ptsTypes="AA">
                                      <p:cBhvr>
                                        <p:cTn id="14" dur="500" fill="hold"/>
                                        <p:tgtEl>
                                          <p:spTgt spid="4"/>
                                        </p:tgtEl>
                                        <p:attrNameLst>
                                          <p:attrName>ppt_x</p:attrName>
                                          <p:attrName>ppt_y</p:attrName>
                                        </p:attrNameLst>
                                      </p:cBhvr>
                                      <p:rCtr x="0" y="-1944"/>
                                    </p:animMotion>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250"/>
                                        <p:tgtEl>
                                          <p:spTgt spid="20"/>
                                        </p:tgtEl>
                                      </p:cBhvr>
                                    </p:animEffect>
                                  </p:childTnLst>
                                </p:cTn>
                              </p:par>
                              <p:par>
                                <p:cTn id="18" presetID="42" presetClass="path" presetSubtype="0" decel="100000" fill="hold" grpId="1" nodeType="withEffect">
                                  <p:stCondLst>
                                    <p:cond delay="0"/>
                                  </p:stCondLst>
                                  <p:childTnLst>
                                    <p:animMotion origin="layout" path="M 1.25E-6 0.03889 L 1.25E-6 1.85185E-6 " pathEditMode="relative" rAng="0" ptsTypes="AA">
                                      <p:cBhvr>
                                        <p:cTn id="19" dur="500" fill="hold"/>
                                        <p:tgtEl>
                                          <p:spTgt spid="20"/>
                                        </p:tgtEl>
                                        <p:attrNameLst>
                                          <p:attrName>ppt_x</p:attrName>
                                          <p:attrName>ppt_y</p:attrName>
                                        </p:attrNameLst>
                                      </p:cBhvr>
                                      <p:rCtr x="0" y="-1944"/>
                                    </p:animMotion>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50"/>
                                        <p:tgtEl>
                                          <p:spTgt spid="5"/>
                                        </p:tgtEl>
                                      </p:cBhvr>
                                    </p:animEffect>
                                  </p:childTnLst>
                                </p:cTn>
                              </p:par>
                              <p:par>
                                <p:cTn id="23" presetID="42" presetClass="path" presetSubtype="0" decel="100000" fill="hold" nodeType="withEffect">
                                  <p:stCondLst>
                                    <p:cond delay="0"/>
                                  </p:stCondLst>
                                  <p:childTnLst>
                                    <p:animMotion origin="layout" path="M 1.25E-6 0.03889 L 1.25E-6 1.85185E-6 " pathEditMode="relative" rAng="0" ptsTypes="AA">
                                      <p:cBhvr>
                                        <p:cTn id="24" dur="500" fill="hold"/>
                                        <p:tgtEl>
                                          <p:spTgt spid="5"/>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11" grpId="0"/>
      <p:bldP spid="11" grpId="1"/>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EF4FF97-EEC9-B847-63D8-C3F49E18E2A4}"/>
              </a:ext>
              <a:ext uri="{C183D7F6-B498-43B3-948B-1728B52AA6E4}">
                <adec:decorative xmlns:adec="http://schemas.microsoft.com/office/drawing/2017/decorative" val="1"/>
              </a:ext>
            </a:extLst>
          </p:cNvPr>
          <p:cNvSpPr/>
          <p:nvPr/>
        </p:nvSpPr>
        <p:spPr bwMode="auto">
          <a:xfrm>
            <a:off x="571500" y="1502693"/>
            <a:ext cx="11049000" cy="4771107"/>
          </a:xfrm>
          <a:prstGeom prst="roundRect">
            <a:avLst>
              <a:gd name="adj" fmla="val 3764"/>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dirty="0">
              <a:solidFill>
                <a:srgbClr val="000000"/>
              </a:solidFill>
              <a:latin typeface="Segoe Sans Display"/>
              <a:cs typeface="Segoe Sans Display"/>
            </a:endParaRPr>
          </a:p>
        </p:txBody>
      </p:sp>
      <p:cxnSp>
        <p:nvCxnSpPr>
          <p:cNvPr id="6" name="Straight Connector 5">
            <a:extLst>
              <a:ext uri="{FF2B5EF4-FFF2-40B4-BE49-F238E27FC236}">
                <a16:creationId xmlns:a16="http://schemas.microsoft.com/office/drawing/2014/main" id="{D206F493-9CBA-A2BC-9E4D-07445E8EC8FC}"/>
              </a:ext>
              <a:ext uri="{C183D7F6-B498-43B3-948B-1728B52AA6E4}">
                <adec:decorative xmlns:adec="http://schemas.microsoft.com/office/drawing/2017/decorative" val="1"/>
              </a:ext>
            </a:extLst>
          </p:cNvPr>
          <p:cNvCxnSpPr>
            <a:cxnSpLocks/>
          </p:cNvCxnSpPr>
          <p:nvPr/>
        </p:nvCxnSpPr>
        <p:spPr>
          <a:xfrm>
            <a:off x="1509713" y="2604647"/>
            <a:ext cx="9866938"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D118D32-01B1-5E0E-EEA1-BD3ED09BE5BE}"/>
              </a:ext>
              <a:ext uri="{C183D7F6-B498-43B3-948B-1728B52AA6E4}">
                <adec:decorative xmlns:adec="http://schemas.microsoft.com/office/drawing/2017/decorative" val="1"/>
              </a:ext>
            </a:extLst>
          </p:cNvPr>
          <p:cNvCxnSpPr>
            <a:cxnSpLocks/>
          </p:cNvCxnSpPr>
          <p:nvPr/>
        </p:nvCxnSpPr>
        <p:spPr>
          <a:xfrm>
            <a:off x="1509713" y="3460380"/>
            <a:ext cx="9866938"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53A3003-45CC-DDA3-7497-7AA47B8697D3}"/>
              </a:ext>
              <a:ext uri="{C183D7F6-B498-43B3-948B-1728B52AA6E4}">
                <adec:decorative xmlns:adec="http://schemas.microsoft.com/office/drawing/2017/decorative" val="1"/>
              </a:ext>
            </a:extLst>
          </p:cNvPr>
          <p:cNvCxnSpPr>
            <a:cxnSpLocks/>
          </p:cNvCxnSpPr>
          <p:nvPr/>
        </p:nvCxnSpPr>
        <p:spPr>
          <a:xfrm>
            <a:off x="1509713" y="4316113"/>
            <a:ext cx="9866938"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560A7FA-F737-E418-E3E4-81D3082D91DC}"/>
              </a:ext>
              <a:ext uri="{C183D7F6-B498-43B3-948B-1728B52AA6E4}">
                <adec:decorative xmlns:adec="http://schemas.microsoft.com/office/drawing/2017/decorative" val="1"/>
              </a:ext>
            </a:extLst>
          </p:cNvPr>
          <p:cNvCxnSpPr>
            <a:cxnSpLocks/>
          </p:cNvCxnSpPr>
          <p:nvPr/>
        </p:nvCxnSpPr>
        <p:spPr>
          <a:xfrm>
            <a:off x="1509713" y="5418067"/>
            <a:ext cx="9866938"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21630418-E6BD-2971-E130-6D5E76838A5B}"/>
              </a:ext>
              <a:ext uri="{C183D7F6-B498-43B3-948B-1728B52AA6E4}">
                <adec:decorative xmlns:adec="http://schemas.microsoft.com/office/drawing/2017/decorative" val="1"/>
              </a:ext>
            </a:extLst>
          </p:cNvPr>
          <p:cNvGrpSpPr/>
          <p:nvPr/>
        </p:nvGrpSpPr>
        <p:grpSpPr>
          <a:xfrm>
            <a:off x="769768" y="1762279"/>
            <a:ext cx="582782" cy="582782"/>
            <a:chOff x="1955958" y="4187622"/>
            <a:chExt cx="766762" cy="765422"/>
          </a:xfrm>
        </p:grpSpPr>
        <p:sp>
          <p:nvSpPr>
            <p:cNvPr id="36" name="Oval 35">
              <a:extLst>
                <a:ext uri="{FF2B5EF4-FFF2-40B4-BE49-F238E27FC236}">
                  <a16:creationId xmlns:a16="http://schemas.microsoft.com/office/drawing/2014/main" id="{9FDAB96C-9FDF-23D4-0916-7DE8C1681D51}"/>
                </a:ext>
                <a:ext uri="{C183D7F6-B498-43B3-948B-1728B52AA6E4}">
                  <adec:decorative xmlns:adec="http://schemas.microsoft.com/office/drawing/2017/decorative" val="1"/>
                </a:ext>
              </a:extLst>
            </p:cNvPr>
            <p:cNvSpPr/>
            <p:nvPr/>
          </p:nvSpPr>
          <p:spPr>
            <a:xfrm>
              <a:off x="1955958" y="4187622"/>
              <a:ext cx="766762" cy="765422"/>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37" name="Oval 36">
              <a:extLst>
                <a:ext uri="{FF2B5EF4-FFF2-40B4-BE49-F238E27FC236}">
                  <a16:creationId xmlns:a16="http://schemas.microsoft.com/office/drawing/2014/main" id="{4E0430CD-9D4F-5672-C206-79C761268AB9}"/>
                </a:ext>
                <a:ext uri="{C183D7F6-B498-43B3-948B-1728B52AA6E4}">
                  <adec:decorative xmlns:adec="http://schemas.microsoft.com/office/drawing/2017/decorative" val="1"/>
                </a:ext>
              </a:extLst>
            </p:cNvPr>
            <p:cNvSpPr/>
            <p:nvPr/>
          </p:nvSpPr>
          <p:spPr>
            <a:xfrm>
              <a:off x="2037153" y="4268675"/>
              <a:ext cx="604373" cy="603315"/>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dirty="0">
                <a:solidFill>
                  <a:schemeClr val="bg1"/>
                </a:solidFill>
                <a:latin typeface="+mj-lt"/>
                <a:cs typeface="Segoe Sans Display Semibold" pitchFamily="2" charset="0"/>
              </a:endParaRPr>
            </a:p>
          </p:txBody>
        </p:sp>
      </p:grpSp>
      <p:grpSp>
        <p:nvGrpSpPr>
          <p:cNvPr id="39" name="Group 38">
            <a:extLst>
              <a:ext uri="{FF2B5EF4-FFF2-40B4-BE49-F238E27FC236}">
                <a16:creationId xmlns:a16="http://schemas.microsoft.com/office/drawing/2014/main" id="{239C895D-8724-5745-FF76-120162904704}"/>
              </a:ext>
              <a:ext uri="{C183D7F6-B498-43B3-948B-1728B52AA6E4}">
                <adec:decorative xmlns:adec="http://schemas.microsoft.com/office/drawing/2017/decorative" val="1"/>
              </a:ext>
            </a:extLst>
          </p:cNvPr>
          <p:cNvGrpSpPr/>
          <p:nvPr/>
        </p:nvGrpSpPr>
        <p:grpSpPr>
          <a:xfrm>
            <a:off x="769768" y="2741122"/>
            <a:ext cx="582782" cy="582782"/>
            <a:chOff x="1955958" y="4187622"/>
            <a:chExt cx="766762" cy="765422"/>
          </a:xfrm>
        </p:grpSpPr>
        <p:sp>
          <p:nvSpPr>
            <p:cNvPr id="40" name="Oval 39">
              <a:extLst>
                <a:ext uri="{FF2B5EF4-FFF2-40B4-BE49-F238E27FC236}">
                  <a16:creationId xmlns:a16="http://schemas.microsoft.com/office/drawing/2014/main" id="{A3751D1E-FC3E-C008-48F6-548E3670A7CB}"/>
                </a:ext>
                <a:ext uri="{C183D7F6-B498-43B3-948B-1728B52AA6E4}">
                  <adec:decorative xmlns:adec="http://schemas.microsoft.com/office/drawing/2017/decorative" val="1"/>
                </a:ext>
              </a:extLst>
            </p:cNvPr>
            <p:cNvSpPr/>
            <p:nvPr/>
          </p:nvSpPr>
          <p:spPr>
            <a:xfrm>
              <a:off x="1955958" y="4187622"/>
              <a:ext cx="766762" cy="765422"/>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41" name="Oval 40">
              <a:extLst>
                <a:ext uri="{FF2B5EF4-FFF2-40B4-BE49-F238E27FC236}">
                  <a16:creationId xmlns:a16="http://schemas.microsoft.com/office/drawing/2014/main" id="{D0CCE67D-6620-85FE-31C5-1B5B5334901E}"/>
                </a:ext>
                <a:ext uri="{C183D7F6-B498-43B3-948B-1728B52AA6E4}">
                  <adec:decorative xmlns:adec="http://schemas.microsoft.com/office/drawing/2017/decorative" val="1"/>
                </a:ext>
              </a:extLst>
            </p:cNvPr>
            <p:cNvSpPr/>
            <p:nvPr/>
          </p:nvSpPr>
          <p:spPr>
            <a:xfrm>
              <a:off x="2037153" y="4268675"/>
              <a:ext cx="604373" cy="603315"/>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grpSp>
        <p:nvGrpSpPr>
          <p:cNvPr id="42" name="Group 41">
            <a:extLst>
              <a:ext uri="{FF2B5EF4-FFF2-40B4-BE49-F238E27FC236}">
                <a16:creationId xmlns:a16="http://schemas.microsoft.com/office/drawing/2014/main" id="{BB0BD923-4CB0-B06E-AAAB-AD453BA5E647}"/>
              </a:ext>
              <a:ext uri="{C183D7F6-B498-43B3-948B-1728B52AA6E4}">
                <adec:decorative xmlns:adec="http://schemas.microsoft.com/office/drawing/2017/decorative" val="1"/>
              </a:ext>
            </a:extLst>
          </p:cNvPr>
          <p:cNvGrpSpPr/>
          <p:nvPr/>
        </p:nvGrpSpPr>
        <p:grpSpPr>
          <a:xfrm>
            <a:off x="769768" y="3596855"/>
            <a:ext cx="582782" cy="582782"/>
            <a:chOff x="1955958" y="4187622"/>
            <a:chExt cx="766762" cy="765422"/>
          </a:xfrm>
        </p:grpSpPr>
        <p:sp>
          <p:nvSpPr>
            <p:cNvPr id="43" name="Oval 42">
              <a:extLst>
                <a:ext uri="{FF2B5EF4-FFF2-40B4-BE49-F238E27FC236}">
                  <a16:creationId xmlns:a16="http://schemas.microsoft.com/office/drawing/2014/main" id="{BE999FF8-C68F-5F07-C64F-D94F4E62689A}"/>
                </a:ext>
                <a:ext uri="{C183D7F6-B498-43B3-948B-1728B52AA6E4}">
                  <adec:decorative xmlns:adec="http://schemas.microsoft.com/office/drawing/2017/decorative" val="1"/>
                </a:ext>
              </a:extLst>
            </p:cNvPr>
            <p:cNvSpPr/>
            <p:nvPr/>
          </p:nvSpPr>
          <p:spPr>
            <a:xfrm>
              <a:off x="1955958" y="4187622"/>
              <a:ext cx="766762" cy="765422"/>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44" name="Oval 43">
              <a:extLst>
                <a:ext uri="{FF2B5EF4-FFF2-40B4-BE49-F238E27FC236}">
                  <a16:creationId xmlns:a16="http://schemas.microsoft.com/office/drawing/2014/main" id="{A76B9306-9B39-F097-51E8-5A0F375F15AD}"/>
                </a:ext>
                <a:ext uri="{C183D7F6-B498-43B3-948B-1728B52AA6E4}">
                  <adec:decorative xmlns:adec="http://schemas.microsoft.com/office/drawing/2017/decorative" val="1"/>
                </a:ext>
              </a:extLst>
            </p:cNvPr>
            <p:cNvSpPr/>
            <p:nvPr/>
          </p:nvSpPr>
          <p:spPr>
            <a:xfrm>
              <a:off x="2037153" y="4268675"/>
              <a:ext cx="604373" cy="603315"/>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grpSp>
        <p:nvGrpSpPr>
          <p:cNvPr id="45" name="Group 44">
            <a:extLst>
              <a:ext uri="{FF2B5EF4-FFF2-40B4-BE49-F238E27FC236}">
                <a16:creationId xmlns:a16="http://schemas.microsoft.com/office/drawing/2014/main" id="{390A5C51-C18A-4356-1C41-F27F5240B046}"/>
              </a:ext>
              <a:ext uri="{C183D7F6-B498-43B3-948B-1728B52AA6E4}">
                <adec:decorative xmlns:adec="http://schemas.microsoft.com/office/drawing/2017/decorative" val="1"/>
              </a:ext>
            </a:extLst>
          </p:cNvPr>
          <p:cNvGrpSpPr/>
          <p:nvPr/>
        </p:nvGrpSpPr>
        <p:grpSpPr>
          <a:xfrm>
            <a:off x="769768" y="4575699"/>
            <a:ext cx="582782" cy="582782"/>
            <a:chOff x="1955958" y="4187622"/>
            <a:chExt cx="766762" cy="765422"/>
          </a:xfrm>
        </p:grpSpPr>
        <p:sp>
          <p:nvSpPr>
            <p:cNvPr id="46" name="Oval 45">
              <a:extLst>
                <a:ext uri="{FF2B5EF4-FFF2-40B4-BE49-F238E27FC236}">
                  <a16:creationId xmlns:a16="http://schemas.microsoft.com/office/drawing/2014/main" id="{CBB0AEC6-9F87-73FC-1668-6E09AF90CDBF}"/>
                </a:ext>
                <a:ext uri="{C183D7F6-B498-43B3-948B-1728B52AA6E4}">
                  <adec:decorative xmlns:adec="http://schemas.microsoft.com/office/drawing/2017/decorative" val="1"/>
                </a:ext>
              </a:extLst>
            </p:cNvPr>
            <p:cNvSpPr/>
            <p:nvPr/>
          </p:nvSpPr>
          <p:spPr>
            <a:xfrm>
              <a:off x="1955958" y="4187622"/>
              <a:ext cx="766762" cy="765422"/>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47" name="Oval 46">
              <a:extLst>
                <a:ext uri="{FF2B5EF4-FFF2-40B4-BE49-F238E27FC236}">
                  <a16:creationId xmlns:a16="http://schemas.microsoft.com/office/drawing/2014/main" id="{BDC8DF24-9141-1185-2EC0-BC77DF6C7126}"/>
                </a:ext>
                <a:ext uri="{C183D7F6-B498-43B3-948B-1728B52AA6E4}">
                  <adec:decorative xmlns:adec="http://schemas.microsoft.com/office/drawing/2017/decorative" val="1"/>
                </a:ext>
              </a:extLst>
            </p:cNvPr>
            <p:cNvSpPr/>
            <p:nvPr/>
          </p:nvSpPr>
          <p:spPr>
            <a:xfrm>
              <a:off x="2037153" y="4268675"/>
              <a:ext cx="604373" cy="603315"/>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grpSp>
        <p:nvGrpSpPr>
          <p:cNvPr id="48" name="Group 47">
            <a:extLst>
              <a:ext uri="{FF2B5EF4-FFF2-40B4-BE49-F238E27FC236}">
                <a16:creationId xmlns:a16="http://schemas.microsoft.com/office/drawing/2014/main" id="{664E983C-AF78-1665-6953-4F9C0CE4EFD9}"/>
              </a:ext>
              <a:ext uri="{C183D7F6-B498-43B3-948B-1728B52AA6E4}">
                <adec:decorative xmlns:adec="http://schemas.microsoft.com/office/drawing/2017/decorative" val="1"/>
              </a:ext>
            </a:extLst>
          </p:cNvPr>
          <p:cNvGrpSpPr/>
          <p:nvPr/>
        </p:nvGrpSpPr>
        <p:grpSpPr>
          <a:xfrm>
            <a:off x="769768" y="5554542"/>
            <a:ext cx="582782" cy="582782"/>
            <a:chOff x="1955958" y="4187622"/>
            <a:chExt cx="766762" cy="765422"/>
          </a:xfrm>
        </p:grpSpPr>
        <p:sp>
          <p:nvSpPr>
            <p:cNvPr id="49" name="Oval 48">
              <a:extLst>
                <a:ext uri="{FF2B5EF4-FFF2-40B4-BE49-F238E27FC236}">
                  <a16:creationId xmlns:a16="http://schemas.microsoft.com/office/drawing/2014/main" id="{7DF3533E-A1D3-8587-EEF7-CF8640A5DFDC}"/>
                </a:ext>
                <a:ext uri="{C183D7F6-B498-43B3-948B-1728B52AA6E4}">
                  <adec:decorative xmlns:adec="http://schemas.microsoft.com/office/drawing/2017/decorative" val="1"/>
                </a:ext>
              </a:extLst>
            </p:cNvPr>
            <p:cNvSpPr/>
            <p:nvPr/>
          </p:nvSpPr>
          <p:spPr>
            <a:xfrm>
              <a:off x="1955958" y="4187622"/>
              <a:ext cx="766762" cy="765422"/>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51" name="Oval 50">
              <a:extLst>
                <a:ext uri="{FF2B5EF4-FFF2-40B4-BE49-F238E27FC236}">
                  <a16:creationId xmlns:a16="http://schemas.microsoft.com/office/drawing/2014/main" id="{E80CD2FC-CBB0-7BB2-06CF-A6EBEF54E2C5}"/>
                </a:ext>
                <a:ext uri="{C183D7F6-B498-43B3-948B-1728B52AA6E4}">
                  <adec:decorative xmlns:adec="http://schemas.microsoft.com/office/drawing/2017/decorative" val="1"/>
                </a:ext>
              </a:extLst>
            </p:cNvPr>
            <p:cNvSpPr/>
            <p:nvPr/>
          </p:nvSpPr>
          <p:spPr>
            <a:xfrm>
              <a:off x="2037153" y="4268675"/>
              <a:ext cx="604373" cy="603315"/>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pic>
        <p:nvPicPr>
          <p:cNvPr id="4" name="Graphic 3">
            <a:extLst>
              <a:ext uri="{FF2B5EF4-FFF2-40B4-BE49-F238E27FC236}">
                <a16:creationId xmlns:a16="http://schemas.microsoft.com/office/drawing/2014/main" id="{ADB712EE-BABE-6B25-7637-CC6914309A6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6614" y="1889125"/>
            <a:ext cx="329090" cy="329090"/>
          </a:xfrm>
          <a:prstGeom prst="rect">
            <a:avLst/>
          </a:prstGeom>
          <a:effectLst>
            <a:outerShdw blurRad="88900" dist="38100" dir="2700000" algn="tl" rotWithShape="0">
              <a:prstClr val="black">
                <a:alpha val="40000"/>
              </a:prstClr>
            </a:outerShdw>
          </a:effectLst>
        </p:spPr>
      </p:pic>
      <p:pic>
        <p:nvPicPr>
          <p:cNvPr id="19" name="Graphic 18">
            <a:extLst>
              <a:ext uri="{FF2B5EF4-FFF2-40B4-BE49-F238E27FC236}">
                <a16:creationId xmlns:a16="http://schemas.microsoft.com/office/drawing/2014/main" id="{49F05BAF-540A-7AC8-EF08-9C14318BAE17}"/>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6567" y="2867921"/>
            <a:ext cx="329184" cy="329184"/>
          </a:xfrm>
          <a:prstGeom prst="rect">
            <a:avLst/>
          </a:prstGeom>
          <a:effectLst>
            <a:outerShdw blurRad="88900" dist="38100" dir="2700000" algn="tl" rotWithShape="0">
              <a:prstClr val="black">
                <a:alpha val="40000"/>
              </a:prstClr>
            </a:outerShdw>
          </a:effectLst>
        </p:spPr>
      </p:pic>
      <p:pic>
        <p:nvPicPr>
          <p:cNvPr id="21" name="Graphic 20">
            <a:extLst>
              <a:ext uri="{FF2B5EF4-FFF2-40B4-BE49-F238E27FC236}">
                <a16:creationId xmlns:a16="http://schemas.microsoft.com/office/drawing/2014/main" id="{31C912C3-F0FA-F7FB-466D-FC536F49C5CC}"/>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6567" y="3723654"/>
            <a:ext cx="329184" cy="329184"/>
          </a:xfrm>
          <a:prstGeom prst="rect">
            <a:avLst/>
          </a:prstGeom>
          <a:effectLst>
            <a:outerShdw blurRad="88900" dist="38100" dir="2700000" algn="tl" rotWithShape="0">
              <a:prstClr val="black">
                <a:alpha val="40000"/>
              </a:prstClr>
            </a:outerShdw>
          </a:effectLst>
        </p:spPr>
      </p:pic>
      <p:pic>
        <p:nvPicPr>
          <p:cNvPr id="23" name="Graphic 22">
            <a:extLst>
              <a:ext uri="{FF2B5EF4-FFF2-40B4-BE49-F238E27FC236}">
                <a16:creationId xmlns:a16="http://schemas.microsoft.com/office/drawing/2014/main" id="{0C4E2E1E-CF39-24DC-61A0-0C74CE8885C3}"/>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6567" y="4702498"/>
            <a:ext cx="329184" cy="329184"/>
          </a:xfrm>
          <a:prstGeom prst="rect">
            <a:avLst/>
          </a:prstGeom>
          <a:effectLst>
            <a:outerShdw blurRad="88900" dist="38100" dir="2700000" algn="tl" rotWithShape="0">
              <a:prstClr val="black">
                <a:alpha val="40000"/>
              </a:prstClr>
            </a:outerShdw>
          </a:effectLst>
        </p:spPr>
      </p:pic>
      <p:pic>
        <p:nvPicPr>
          <p:cNvPr id="25" name="Graphic 24">
            <a:extLst>
              <a:ext uri="{FF2B5EF4-FFF2-40B4-BE49-F238E27FC236}">
                <a16:creationId xmlns:a16="http://schemas.microsoft.com/office/drawing/2014/main" id="{466CD26D-6173-91FD-DD8D-59FC8A9E6D7E}"/>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6567" y="5681341"/>
            <a:ext cx="329184" cy="329184"/>
          </a:xfrm>
          <a:prstGeom prst="rect">
            <a:avLst/>
          </a:prstGeom>
          <a:effectLst>
            <a:outerShdw blurRad="88900" dist="38100" dir="2700000" algn="tl" rotWithShape="0">
              <a:prstClr val="black">
                <a:alpha val="40000"/>
              </a:prstClr>
            </a:outerShdw>
          </a:effectLst>
        </p:spPr>
      </p:pic>
      <p:sp>
        <p:nvSpPr>
          <p:cNvPr id="15" name="Title 14">
            <a:extLst>
              <a:ext uri="{FF2B5EF4-FFF2-40B4-BE49-F238E27FC236}">
                <a16:creationId xmlns:a16="http://schemas.microsoft.com/office/drawing/2014/main" id="{C3A78C7E-57C7-2AB9-1F87-159B8B81641E}"/>
              </a:ext>
            </a:extLst>
          </p:cNvPr>
          <p:cNvSpPr>
            <a:spLocks noGrp="1"/>
          </p:cNvSpPr>
          <p:nvPr>
            <p:ph type="title"/>
          </p:nvPr>
        </p:nvSpPr>
        <p:spPr>
          <a:xfrm>
            <a:off x="588263" y="485481"/>
            <a:ext cx="11018520" cy="498598"/>
          </a:xfrm>
        </p:spPr>
        <p:txBody>
          <a:bodyPr/>
          <a:lstStyle/>
          <a:p>
            <a:r>
              <a:rPr lang="en-US" dirty="0"/>
              <a:t>Challenges in data analysis</a:t>
            </a:r>
          </a:p>
        </p:txBody>
      </p:sp>
      <p:sp>
        <p:nvSpPr>
          <p:cNvPr id="10" name="TextBox 9">
            <a:extLst>
              <a:ext uri="{FF2B5EF4-FFF2-40B4-BE49-F238E27FC236}">
                <a16:creationId xmlns:a16="http://schemas.microsoft.com/office/drawing/2014/main" id="{F22EF0EB-E3AD-9BBD-373F-5403510D9EFE}"/>
              </a:ext>
            </a:extLst>
          </p:cNvPr>
          <p:cNvSpPr txBox="1"/>
          <p:nvPr/>
        </p:nvSpPr>
        <p:spPr>
          <a:xfrm>
            <a:off x="1509713" y="1684338"/>
            <a:ext cx="9866938" cy="738664"/>
          </a:xfrm>
          <a:prstGeom prst="rect">
            <a:avLst/>
          </a:prstGeom>
          <a:noFill/>
        </p:spPr>
        <p:txBody>
          <a:bodyPr wrap="square" lIns="0" tIns="0" rIns="0" bIns="0" rtlCol="0">
            <a:spAutoFit/>
          </a:bodyPr>
          <a:lstStyle/>
          <a:p>
            <a:pPr lvl="0" defTabSz="932742">
              <a:spcAft>
                <a:spcPts val="600"/>
              </a:spcAft>
              <a:buSzPct val="90000"/>
              <a:defRPr/>
            </a:pPr>
            <a:r>
              <a:rPr lang="en-US" sz="1600" dirty="0">
                <a:solidFill>
                  <a:schemeClr val="accent1"/>
                </a:solidFill>
                <a:latin typeface="+mj-lt"/>
                <a:cs typeface="Segoe Sans Display" pitchFamily="2" charset="0"/>
              </a:rPr>
              <a:t>Data overload: </a:t>
            </a:r>
            <a:r>
              <a:rPr lang="en-US" sz="1600" dirty="0">
                <a:solidFill>
                  <a:schemeClr val="bg1"/>
                </a:solidFill>
                <a:cs typeface="Segoe Sans Display" pitchFamily="2" charset="0"/>
              </a:rPr>
              <a:t>Organizations are inundated with structured and unstructured data from countless sources— spreadsheets, databases, CRM systems, and more. This volume of data can overwhelm teams and make it difficult to extract timely, actionable insights.</a:t>
            </a:r>
          </a:p>
        </p:txBody>
      </p:sp>
      <p:sp>
        <p:nvSpPr>
          <p:cNvPr id="11" name="TextBox 10">
            <a:extLst>
              <a:ext uri="{FF2B5EF4-FFF2-40B4-BE49-F238E27FC236}">
                <a16:creationId xmlns:a16="http://schemas.microsoft.com/office/drawing/2014/main" id="{E0BF4904-8EBB-D8F7-8363-F4507C2611A3}"/>
              </a:ext>
            </a:extLst>
          </p:cNvPr>
          <p:cNvSpPr txBox="1"/>
          <p:nvPr/>
        </p:nvSpPr>
        <p:spPr>
          <a:xfrm>
            <a:off x="1509713" y="2786292"/>
            <a:ext cx="9866938" cy="492443"/>
          </a:xfrm>
          <a:prstGeom prst="rect">
            <a:avLst/>
          </a:prstGeom>
          <a:noFill/>
        </p:spPr>
        <p:txBody>
          <a:bodyPr wrap="square" lIns="0" tIns="0" rIns="0" bIns="0" rtlCol="0">
            <a:spAutoFit/>
          </a:bodyPr>
          <a:lstStyle/>
          <a:p>
            <a:pPr lvl="0" defTabSz="932742">
              <a:spcAft>
                <a:spcPts val="600"/>
              </a:spcAft>
              <a:buSzPct val="90000"/>
              <a:defRPr/>
            </a:pPr>
            <a:r>
              <a:rPr lang="en-US" sz="1600" dirty="0">
                <a:solidFill>
                  <a:schemeClr val="accent1"/>
                </a:solidFill>
                <a:latin typeface="+mj-lt"/>
                <a:cs typeface="Segoe Sans Display" pitchFamily="2" charset="0"/>
              </a:rPr>
              <a:t>Skill gaps: </a:t>
            </a:r>
            <a:r>
              <a:rPr lang="en-US" sz="1600" dirty="0">
                <a:solidFill>
                  <a:schemeClr val="bg1"/>
                </a:solidFill>
                <a:cs typeface="Segoe Sans Display" pitchFamily="2" charset="0"/>
              </a:rPr>
              <a:t>Extracting value from complex data often requires technical expertise—SQL, Python, BI tools—</a:t>
            </a:r>
            <a:br>
              <a:rPr lang="en-US" sz="1600" dirty="0">
                <a:solidFill>
                  <a:schemeClr val="bg1"/>
                </a:solidFill>
                <a:cs typeface="Segoe Sans Display" pitchFamily="2" charset="0"/>
              </a:rPr>
            </a:br>
            <a:r>
              <a:rPr lang="en-US" sz="1600" dirty="0">
                <a:solidFill>
                  <a:schemeClr val="bg1"/>
                </a:solidFill>
                <a:cs typeface="Segoe Sans Display" pitchFamily="2" charset="0"/>
              </a:rPr>
              <a:t>that many knowledge workers lack. This creates bottlenecks and reliance on specialized data analysis roles.</a:t>
            </a:r>
          </a:p>
        </p:txBody>
      </p:sp>
      <p:sp>
        <p:nvSpPr>
          <p:cNvPr id="12" name="TextBox 11">
            <a:extLst>
              <a:ext uri="{FF2B5EF4-FFF2-40B4-BE49-F238E27FC236}">
                <a16:creationId xmlns:a16="http://schemas.microsoft.com/office/drawing/2014/main" id="{C5299253-DA3D-E923-15B0-BCC88249F84F}"/>
              </a:ext>
            </a:extLst>
          </p:cNvPr>
          <p:cNvSpPr txBox="1"/>
          <p:nvPr/>
        </p:nvSpPr>
        <p:spPr>
          <a:xfrm>
            <a:off x="1509713" y="3642025"/>
            <a:ext cx="9866938" cy="492443"/>
          </a:xfrm>
          <a:prstGeom prst="rect">
            <a:avLst/>
          </a:prstGeom>
          <a:noFill/>
        </p:spPr>
        <p:txBody>
          <a:bodyPr wrap="square" lIns="0" tIns="0" rIns="0" bIns="0" rtlCol="0">
            <a:spAutoFit/>
          </a:bodyPr>
          <a:lstStyle/>
          <a:p>
            <a:pPr lvl="0" defTabSz="932742">
              <a:spcAft>
                <a:spcPts val="600"/>
              </a:spcAft>
              <a:buSzPct val="90000"/>
              <a:defRPr/>
            </a:pPr>
            <a:r>
              <a:rPr lang="en-US" sz="1600" dirty="0">
                <a:solidFill>
                  <a:schemeClr val="accent1"/>
                </a:solidFill>
                <a:latin typeface="+mj-lt"/>
                <a:cs typeface="Segoe Sans Display" pitchFamily="2" charset="0"/>
              </a:rPr>
              <a:t>Time-consuming workflows: </a:t>
            </a:r>
            <a:r>
              <a:rPr lang="en-US" sz="1600" dirty="0">
                <a:solidFill>
                  <a:schemeClr val="bg1"/>
                </a:solidFill>
                <a:cs typeface="Segoe Sans Display" pitchFamily="2" charset="0"/>
              </a:rPr>
              <a:t>Disproportionate time is often spent cleaning, formatting, and stitching together messy data. This manual effort delays insights and increases the risk of missed opportunities.</a:t>
            </a:r>
          </a:p>
        </p:txBody>
      </p:sp>
      <p:sp>
        <p:nvSpPr>
          <p:cNvPr id="13" name="TextBox 12">
            <a:extLst>
              <a:ext uri="{FF2B5EF4-FFF2-40B4-BE49-F238E27FC236}">
                <a16:creationId xmlns:a16="http://schemas.microsoft.com/office/drawing/2014/main" id="{4949225E-76BF-29E1-2E88-43CB91CB82EC}"/>
              </a:ext>
            </a:extLst>
          </p:cNvPr>
          <p:cNvSpPr txBox="1"/>
          <p:nvPr/>
        </p:nvSpPr>
        <p:spPr>
          <a:xfrm>
            <a:off x="1509713" y="4497758"/>
            <a:ext cx="9866938" cy="738664"/>
          </a:xfrm>
          <a:prstGeom prst="rect">
            <a:avLst/>
          </a:prstGeom>
          <a:noFill/>
        </p:spPr>
        <p:txBody>
          <a:bodyPr wrap="square" lIns="0" tIns="0" rIns="0" bIns="0" rtlCol="0">
            <a:spAutoFit/>
          </a:bodyPr>
          <a:lstStyle/>
          <a:p>
            <a:pPr lvl="0" defTabSz="932742">
              <a:spcAft>
                <a:spcPts val="600"/>
              </a:spcAft>
              <a:buSzPct val="90000"/>
              <a:defRPr/>
            </a:pPr>
            <a:r>
              <a:rPr lang="en-US" sz="1600" dirty="0">
                <a:solidFill>
                  <a:schemeClr val="accent1"/>
                </a:solidFill>
                <a:latin typeface="+mj-lt"/>
                <a:cs typeface="Segoe Sans Display" pitchFamily="2" charset="0"/>
              </a:rPr>
              <a:t>Fragmented tools and silos: </a:t>
            </a:r>
            <a:r>
              <a:rPr lang="en-US" sz="1600" dirty="0">
                <a:solidFill>
                  <a:schemeClr val="bg1"/>
                </a:solidFill>
                <a:cs typeface="Segoe Sans Display" pitchFamily="2" charset="0"/>
              </a:rPr>
              <a:t>Data lives in disconnected systems—Excel files, reporting systems, internal dashboards—making it hard to get a unified view. We often must jump between tools, losing context and efficiency.</a:t>
            </a:r>
          </a:p>
        </p:txBody>
      </p:sp>
      <p:sp>
        <p:nvSpPr>
          <p:cNvPr id="14" name="TextBox 13">
            <a:extLst>
              <a:ext uri="{FF2B5EF4-FFF2-40B4-BE49-F238E27FC236}">
                <a16:creationId xmlns:a16="http://schemas.microsoft.com/office/drawing/2014/main" id="{B88179C7-8398-857B-B487-17ACB10A534A}"/>
              </a:ext>
            </a:extLst>
          </p:cNvPr>
          <p:cNvSpPr txBox="1"/>
          <p:nvPr/>
        </p:nvSpPr>
        <p:spPr>
          <a:xfrm>
            <a:off x="1509713" y="5599712"/>
            <a:ext cx="9866938" cy="492443"/>
          </a:xfrm>
          <a:prstGeom prst="rect">
            <a:avLst/>
          </a:prstGeom>
          <a:noFill/>
        </p:spPr>
        <p:txBody>
          <a:bodyPr wrap="square" lIns="0" tIns="0" rIns="0" bIns="0" rtlCol="0">
            <a:spAutoFit/>
          </a:bodyPr>
          <a:lstStyle/>
          <a:p>
            <a:pPr lvl="0" defTabSz="932742">
              <a:spcAft>
                <a:spcPts val="600"/>
              </a:spcAft>
              <a:buSzPct val="90000"/>
              <a:defRPr/>
            </a:pPr>
            <a:r>
              <a:rPr lang="en-US" sz="1600" dirty="0">
                <a:solidFill>
                  <a:schemeClr val="accent1"/>
                </a:solidFill>
                <a:latin typeface="+mj-lt"/>
                <a:cs typeface="Segoe Sans Display" pitchFamily="2" charset="0"/>
              </a:rPr>
              <a:t>Inaccessible insights: </a:t>
            </a:r>
            <a:r>
              <a:rPr lang="en-US" sz="1600" dirty="0">
                <a:solidFill>
                  <a:schemeClr val="bg1"/>
                </a:solidFill>
                <a:cs typeface="Segoe Sans Display" pitchFamily="2" charset="0"/>
              </a:rPr>
              <a:t>Even when insights are generated, they’re often buried in complex dashboards or static reports, making it difficult to interpret results or ask follow-up questions.</a:t>
            </a:r>
          </a:p>
        </p:txBody>
      </p:sp>
    </p:spTree>
    <p:extLst>
      <p:ext uri="{BB962C8B-B14F-4D97-AF65-F5344CB8AC3E}">
        <p14:creationId xmlns:p14="http://schemas.microsoft.com/office/powerpoint/2010/main" val="40947234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par>
                                <p:cTn id="8" presetID="42" presetClass="path" presetSubtype="0" decel="100000" fill="hold" grpId="1" nodeType="withEffect">
                                  <p:stCondLst>
                                    <p:cond delay="0"/>
                                  </p:stCondLst>
                                  <p:childTnLst>
                                    <p:animMotion origin="layout" path="M 1.25E-6 0.03889 L 1.25E-6 1.85185E-6 " pathEditMode="relative" rAng="0" ptsTypes="AA">
                                      <p:cBhvr>
                                        <p:cTn id="9" dur="500" fill="hold"/>
                                        <p:tgtEl>
                                          <p:spTgt spid="5"/>
                                        </p:tgtEl>
                                        <p:attrNameLst>
                                          <p:attrName>ppt_x</p:attrName>
                                          <p:attrName>ppt_y</p:attrName>
                                        </p:attrNameLst>
                                      </p:cBhvr>
                                      <p:rCtr x="0" y="-1944"/>
                                    </p:animMotion>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
                                        <p:tgtEl>
                                          <p:spTgt spid="6"/>
                                        </p:tgtEl>
                                      </p:cBhvr>
                                    </p:animEffect>
                                  </p:childTnLst>
                                </p:cTn>
                              </p:par>
                              <p:par>
                                <p:cTn id="13" presetID="42" presetClass="path" presetSubtype="0" decel="100000" fill="hold" nodeType="withEffect">
                                  <p:stCondLst>
                                    <p:cond delay="0"/>
                                  </p:stCondLst>
                                  <p:childTnLst>
                                    <p:animMotion origin="layout" path="M 1.25E-6 0.03889 L 1.25E-6 1.85185E-6 " pathEditMode="relative" rAng="0" ptsTypes="AA">
                                      <p:cBhvr>
                                        <p:cTn id="14" dur="500" fill="hold"/>
                                        <p:tgtEl>
                                          <p:spTgt spid="6"/>
                                        </p:tgtEl>
                                        <p:attrNameLst>
                                          <p:attrName>ppt_x</p:attrName>
                                          <p:attrName>ppt_y</p:attrName>
                                        </p:attrNameLst>
                                      </p:cBhvr>
                                      <p:rCtr x="0" y="-1944"/>
                                    </p:animMotion>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50"/>
                                        <p:tgtEl>
                                          <p:spTgt spid="7"/>
                                        </p:tgtEl>
                                      </p:cBhvr>
                                    </p:animEffect>
                                  </p:childTnLst>
                                </p:cTn>
                              </p:par>
                              <p:par>
                                <p:cTn id="18" presetID="42" presetClass="path" presetSubtype="0" decel="100000" fill="hold" nodeType="withEffect">
                                  <p:stCondLst>
                                    <p:cond delay="0"/>
                                  </p:stCondLst>
                                  <p:childTnLst>
                                    <p:animMotion origin="layout" path="M 1.25E-6 0.03889 L 1.25E-6 1.85185E-6 " pathEditMode="relative" rAng="0" ptsTypes="AA">
                                      <p:cBhvr>
                                        <p:cTn id="19" dur="500" fill="hold"/>
                                        <p:tgtEl>
                                          <p:spTgt spid="7"/>
                                        </p:tgtEl>
                                        <p:attrNameLst>
                                          <p:attrName>ppt_x</p:attrName>
                                          <p:attrName>ppt_y</p:attrName>
                                        </p:attrNameLst>
                                      </p:cBhvr>
                                      <p:rCtr x="0" y="-1944"/>
                                    </p:animMotion>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50"/>
                                        <p:tgtEl>
                                          <p:spTgt spid="8"/>
                                        </p:tgtEl>
                                      </p:cBhvr>
                                    </p:animEffect>
                                  </p:childTnLst>
                                </p:cTn>
                              </p:par>
                              <p:par>
                                <p:cTn id="23" presetID="42" presetClass="path" presetSubtype="0" decel="100000" fill="hold" nodeType="withEffect">
                                  <p:stCondLst>
                                    <p:cond delay="0"/>
                                  </p:stCondLst>
                                  <p:childTnLst>
                                    <p:animMotion origin="layout" path="M 1.25E-6 0.03889 L 1.25E-6 1.85185E-6 " pathEditMode="relative" rAng="0" ptsTypes="AA">
                                      <p:cBhvr>
                                        <p:cTn id="24" dur="500" fill="hold"/>
                                        <p:tgtEl>
                                          <p:spTgt spid="8"/>
                                        </p:tgtEl>
                                        <p:attrNameLst>
                                          <p:attrName>ppt_x</p:attrName>
                                          <p:attrName>ppt_y</p:attrName>
                                        </p:attrNameLst>
                                      </p:cBhvr>
                                      <p:rCtr x="0" y="-1944"/>
                                    </p:animMotion>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50"/>
                                        <p:tgtEl>
                                          <p:spTgt spid="9"/>
                                        </p:tgtEl>
                                      </p:cBhvr>
                                    </p:animEffect>
                                  </p:childTnLst>
                                </p:cTn>
                              </p:par>
                              <p:par>
                                <p:cTn id="28" presetID="42" presetClass="path" presetSubtype="0" decel="100000" fill="hold" nodeType="withEffect">
                                  <p:stCondLst>
                                    <p:cond delay="0"/>
                                  </p:stCondLst>
                                  <p:childTnLst>
                                    <p:animMotion origin="layout" path="M 1.25E-6 0.03889 L 1.25E-6 1.85185E-6 " pathEditMode="relative" rAng="0" ptsTypes="AA">
                                      <p:cBhvr>
                                        <p:cTn id="29" dur="500" fill="hold"/>
                                        <p:tgtEl>
                                          <p:spTgt spid="9"/>
                                        </p:tgtEl>
                                        <p:attrNameLst>
                                          <p:attrName>ppt_x</p:attrName>
                                          <p:attrName>ppt_y</p:attrName>
                                        </p:attrNameLst>
                                      </p:cBhvr>
                                      <p:rCtr x="0" y="-1944"/>
                                    </p:animMotion>
                                  </p:childTnLst>
                                </p:cTn>
                              </p:par>
                              <p:par>
                                <p:cTn id="30" presetID="10" presetClass="entr" presetSubtype="0"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250"/>
                                        <p:tgtEl>
                                          <p:spTgt spid="34"/>
                                        </p:tgtEl>
                                      </p:cBhvr>
                                    </p:animEffect>
                                  </p:childTnLst>
                                </p:cTn>
                              </p:par>
                              <p:par>
                                <p:cTn id="33" presetID="42" presetClass="path" presetSubtype="0" decel="100000" fill="hold" nodeType="withEffect">
                                  <p:stCondLst>
                                    <p:cond delay="0"/>
                                  </p:stCondLst>
                                  <p:childTnLst>
                                    <p:animMotion origin="layout" path="M 1.25E-6 0.03889 L 1.25E-6 1.85185E-6 " pathEditMode="relative" rAng="0" ptsTypes="AA">
                                      <p:cBhvr>
                                        <p:cTn id="34" dur="500" fill="hold"/>
                                        <p:tgtEl>
                                          <p:spTgt spid="34"/>
                                        </p:tgtEl>
                                        <p:attrNameLst>
                                          <p:attrName>ppt_x</p:attrName>
                                          <p:attrName>ppt_y</p:attrName>
                                        </p:attrNameLst>
                                      </p:cBhvr>
                                      <p:rCtr x="0" y="-1944"/>
                                    </p:animMotion>
                                  </p:childTnLst>
                                </p:cTn>
                              </p:par>
                              <p:par>
                                <p:cTn id="35" presetID="10"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250"/>
                                        <p:tgtEl>
                                          <p:spTgt spid="39"/>
                                        </p:tgtEl>
                                      </p:cBhvr>
                                    </p:animEffect>
                                  </p:childTnLst>
                                </p:cTn>
                              </p:par>
                              <p:par>
                                <p:cTn id="38" presetID="42" presetClass="path" presetSubtype="0" decel="100000" fill="hold" nodeType="withEffect">
                                  <p:stCondLst>
                                    <p:cond delay="0"/>
                                  </p:stCondLst>
                                  <p:childTnLst>
                                    <p:animMotion origin="layout" path="M 1.25E-6 0.03889 L 1.25E-6 1.85185E-6 " pathEditMode="relative" rAng="0" ptsTypes="AA">
                                      <p:cBhvr>
                                        <p:cTn id="39" dur="500" fill="hold"/>
                                        <p:tgtEl>
                                          <p:spTgt spid="39"/>
                                        </p:tgtEl>
                                        <p:attrNameLst>
                                          <p:attrName>ppt_x</p:attrName>
                                          <p:attrName>ppt_y</p:attrName>
                                        </p:attrNameLst>
                                      </p:cBhvr>
                                      <p:rCtr x="0" y="-1944"/>
                                    </p:animMotion>
                                  </p:childTnLst>
                                </p:cTn>
                              </p:par>
                              <p:par>
                                <p:cTn id="40" presetID="10" presetClass="entr" presetSubtype="0" fill="hold"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250"/>
                                        <p:tgtEl>
                                          <p:spTgt spid="42"/>
                                        </p:tgtEl>
                                      </p:cBhvr>
                                    </p:animEffect>
                                  </p:childTnLst>
                                </p:cTn>
                              </p:par>
                              <p:par>
                                <p:cTn id="43" presetID="42" presetClass="path" presetSubtype="0" decel="100000" fill="hold" nodeType="withEffect">
                                  <p:stCondLst>
                                    <p:cond delay="0"/>
                                  </p:stCondLst>
                                  <p:childTnLst>
                                    <p:animMotion origin="layout" path="M 1.25E-6 0.03889 L 1.25E-6 1.85185E-6 " pathEditMode="relative" rAng="0" ptsTypes="AA">
                                      <p:cBhvr>
                                        <p:cTn id="44" dur="500" fill="hold"/>
                                        <p:tgtEl>
                                          <p:spTgt spid="42"/>
                                        </p:tgtEl>
                                        <p:attrNameLst>
                                          <p:attrName>ppt_x</p:attrName>
                                          <p:attrName>ppt_y</p:attrName>
                                        </p:attrNameLst>
                                      </p:cBhvr>
                                      <p:rCtr x="0" y="-1944"/>
                                    </p:animMotion>
                                  </p:childTnLst>
                                </p:cTn>
                              </p:par>
                              <p:par>
                                <p:cTn id="45" presetID="10" presetClass="entr" presetSubtype="0"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250"/>
                                        <p:tgtEl>
                                          <p:spTgt spid="45"/>
                                        </p:tgtEl>
                                      </p:cBhvr>
                                    </p:animEffect>
                                  </p:childTnLst>
                                </p:cTn>
                              </p:par>
                              <p:par>
                                <p:cTn id="48" presetID="42" presetClass="path" presetSubtype="0" decel="100000" fill="hold" nodeType="withEffect">
                                  <p:stCondLst>
                                    <p:cond delay="0"/>
                                  </p:stCondLst>
                                  <p:childTnLst>
                                    <p:animMotion origin="layout" path="M 1.25E-6 0.03889 L 1.25E-6 1.85185E-6 " pathEditMode="relative" rAng="0" ptsTypes="AA">
                                      <p:cBhvr>
                                        <p:cTn id="49" dur="500" fill="hold"/>
                                        <p:tgtEl>
                                          <p:spTgt spid="45"/>
                                        </p:tgtEl>
                                        <p:attrNameLst>
                                          <p:attrName>ppt_x</p:attrName>
                                          <p:attrName>ppt_y</p:attrName>
                                        </p:attrNameLst>
                                      </p:cBhvr>
                                      <p:rCtr x="0" y="-1944"/>
                                    </p:animMotion>
                                  </p:childTnLst>
                                </p:cTn>
                              </p:par>
                              <p:par>
                                <p:cTn id="50" presetID="10" presetClass="entr" presetSubtype="0" fill="hold"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250"/>
                                        <p:tgtEl>
                                          <p:spTgt spid="48"/>
                                        </p:tgtEl>
                                      </p:cBhvr>
                                    </p:animEffect>
                                  </p:childTnLst>
                                </p:cTn>
                              </p:par>
                              <p:par>
                                <p:cTn id="53" presetID="42" presetClass="path" presetSubtype="0" decel="100000" fill="hold" nodeType="withEffect">
                                  <p:stCondLst>
                                    <p:cond delay="0"/>
                                  </p:stCondLst>
                                  <p:childTnLst>
                                    <p:animMotion origin="layout" path="M 1.25E-6 0.03889 L 1.25E-6 1.85185E-6 " pathEditMode="relative" rAng="0" ptsTypes="AA">
                                      <p:cBhvr>
                                        <p:cTn id="54" dur="500" fill="hold"/>
                                        <p:tgtEl>
                                          <p:spTgt spid="48"/>
                                        </p:tgtEl>
                                        <p:attrNameLst>
                                          <p:attrName>ppt_x</p:attrName>
                                          <p:attrName>ppt_y</p:attrName>
                                        </p:attrNameLst>
                                      </p:cBhvr>
                                      <p:rCtr x="0" y="-1944"/>
                                    </p:animMotion>
                                  </p:childTnLst>
                                </p:cTn>
                              </p:par>
                              <p:par>
                                <p:cTn id="55" presetID="10" presetClass="entr" presetSubtype="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250"/>
                                        <p:tgtEl>
                                          <p:spTgt spid="10"/>
                                        </p:tgtEl>
                                      </p:cBhvr>
                                    </p:animEffect>
                                  </p:childTnLst>
                                </p:cTn>
                              </p:par>
                              <p:par>
                                <p:cTn id="58" presetID="42" presetClass="path" presetSubtype="0" decel="100000" fill="hold" grpId="1" nodeType="withEffect">
                                  <p:stCondLst>
                                    <p:cond delay="0"/>
                                  </p:stCondLst>
                                  <p:childTnLst>
                                    <p:animMotion origin="layout" path="M 1.25E-6 0.03889 L 1.25E-6 1.85185E-6 " pathEditMode="relative" rAng="0" ptsTypes="AA">
                                      <p:cBhvr>
                                        <p:cTn id="59" dur="500" fill="hold"/>
                                        <p:tgtEl>
                                          <p:spTgt spid="10"/>
                                        </p:tgtEl>
                                        <p:attrNameLst>
                                          <p:attrName>ppt_x</p:attrName>
                                          <p:attrName>ppt_y</p:attrName>
                                        </p:attrNameLst>
                                      </p:cBhvr>
                                      <p:rCtr x="0" y="-1944"/>
                                    </p:animMotion>
                                  </p:childTnLst>
                                </p:cTn>
                              </p:par>
                              <p:par>
                                <p:cTn id="60" presetID="10" presetClass="entr" presetSubtype="0" fill="hold" grpId="0"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250"/>
                                        <p:tgtEl>
                                          <p:spTgt spid="11"/>
                                        </p:tgtEl>
                                      </p:cBhvr>
                                    </p:animEffect>
                                  </p:childTnLst>
                                </p:cTn>
                              </p:par>
                              <p:par>
                                <p:cTn id="63" presetID="42" presetClass="path" presetSubtype="0" decel="100000" fill="hold" grpId="1" nodeType="withEffect">
                                  <p:stCondLst>
                                    <p:cond delay="0"/>
                                  </p:stCondLst>
                                  <p:childTnLst>
                                    <p:animMotion origin="layout" path="M 1.25E-6 0.03889 L 1.25E-6 1.85185E-6 " pathEditMode="relative" rAng="0" ptsTypes="AA">
                                      <p:cBhvr>
                                        <p:cTn id="64" dur="500" fill="hold"/>
                                        <p:tgtEl>
                                          <p:spTgt spid="11"/>
                                        </p:tgtEl>
                                        <p:attrNameLst>
                                          <p:attrName>ppt_x</p:attrName>
                                          <p:attrName>ppt_y</p:attrName>
                                        </p:attrNameLst>
                                      </p:cBhvr>
                                      <p:rCtr x="0" y="-1944"/>
                                    </p:animMotion>
                                  </p:childTnLst>
                                </p:cTn>
                              </p:par>
                              <p:par>
                                <p:cTn id="65" presetID="10" presetClass="entr" presetSubtype="0"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250"/>
                                        <p:tgtEl>
                                          <p:spTgt spid="12"/>
                                        </p:tgtEl>
                                      </p:cBhvr>
                                    </p:animEffect>
                                  </p:childTnLst>
                                </p:cTn>
                              </p:par>
                              <p:par>
                                <p:cTn id="68" presetID="42" presetClass="path" presetSubtype="0" decel="100000" fill="hold" grpId="1" nodeType="withEffect">
                                  <p:stCondLst>
                                    <p:cond delay="0"/>
                                  </p:stCondLst>
                                  <p:childTnLst>
                                    <p:animMotion origin="layout" path="M 1.25E-6 0.03889 L 1.25E-6 1.85185E-6 " pathEditMode="relative" rAng="0" ptsTypes="AA">
                                      <p:cBhvr>
                                        <p:cTn id="69" dur="500" fill="hold"/>
                                        <p:tgtEl>
                                          <p:spTgt spid="12"/>
                                        </p:tgtEl>
                                        <p:attrNameLst>
                                          <p:attrName>ppt_x</p:attrName>
                                          <p:attrName>ppt_y</p:attrName>
                                        </p:attrNameLst>
                                      </p:cBhvr>
                                      <p:rCtr x="0" y="-1944"/>
                                    </p:animMotion>
                                  </p:childTnLst>
                                </p:cTn>
                              </p:par>
                              <p:par>
                                <p:cTn id="70" presetID="10" presetClass="entr" presetSubtype="0" fill="hold" grpId="0" nodeType="with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250"/>
                                        <p:tgtEl>
                                          <p:spTgt spid="13"/>
                                        </p:tgtEl>
                                      </p:cBhvr>
                                    </p:animEffect>
                                  </p:childTnLst>
                                </p:cTn>
                              </p:par>
                              <p:par>
                                <p:cTn id="73" presetID="42" presetClass="path" presetSubtype="0" decel="100000" fill="hold" grpId="1" nodeType="withEffect">
                                  <p:stCondLst>
                                    <p:cond delay="0"/>
                                  </p:stCondLst>
                                  <p:childTnLst>
                                    <p:animMotion origin="layout" path="M 1.25E-6 0.03889 L 1.25E-6 1.85185E-6 " pathEditMode="relative" rAng="0" ptsTypes="AA">
                                      <p:cBhvr>
                                        <p:cTn id="74" dur="500" fill="hold"/>
                                        <p:tgtEl>
                                          <p:spTgt spid="13"/>
                                        </p:tgtEl>
                                        <p:attrNameLst>
                                          <p:attrName>ppt_x</p:attrName>
                                          <p:attrName>ppt_y</p:attrName>
                                        </p:attrNameLst>
                                      </p:cBhvr>
                                      <p:rCtr x="0" y="-1944"/>
                                    </p:animMotion>
                                  </p:childTnLst>
                                </p:cTn>
                              </p:par>
                              <p:par>
                                <p:cTn id="75" presetID="10" presetClass="entr" presetSubtype="0" fill="hold" grpId="0" nodeType="with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250"/>
                                        <p:tgtEl>
                                          <p:spTgt spid="14"/>
                                        </p:tgtEl>
                                      </p:cBhvr>
                                    </p:animEffect>
                                  </p:childTnLst>
                                </p:cTn>
                              </p:par>
                              <p:par>
                                <p:cTn id="78" presetID="42" presetClass="path" presetSubtype="0" decel="100000" fill="hold" grpId="1" nodeType="withEffect">
                                  <p:stCondLst>
                                    <p:cond delay="0"/>
                                  </p:stCondLst>
                                  <p:childTnLst>
                                    <p:animMotion origin="layout" path="M 1.25E-6 0.03889 L 1.25E-6 1.85185E-6 " pathEditMode="relative" rAng="0" ptsTypes="AA">
                                      <p:cBhvr>
                                        <p:cTn id="79" dur="500" fill="hold"/>
                                        <p:tgtEl>
                                          <p:spTgt spid="14"/>
                                        </p:tgtEl>
                                        <p:attrNameLst>
                                          <p:attrName>ppt_x</p:attrName>
                                          <p:attrName>ppt_y</p:attrName>
                                        </p:attrNameLst>
                                      </p:cBhvr>
                                      <p:rCtr x="0" y="-1944"/>
                                    </p:animMotion>
                                  </p:childTnLst>
                                </p:cTn>
                              </p:par>
                              <p:par>
                                <p:cTn id="80" presetID="10" presetClass="entr" presetSubtype="0" fill="hold" nodeType="withEffect">
                                  <p:stCondLst>
                                    <p:cond delay="0"/>
                                  </p:stCondLst>
                                  <p:childTnLst>
                                    <p:set>
                                      <p:cBhvr>
                                        <p:cTn id="81" dur="1" fill="hold">
                                          <p:stCondLst>
                                            <p:cond delay="0"/>
                                          </p:stCondLst>
                                        </p:cTn>
                                        <p:tgtEl>
                                          <p:spTgt spid="4"/>
                                        </p:tgtEl>
                                        <p:attrNameLst>
                                          <p:attrName>style.visibility</p:attrName>
                                        </p:attrNameLst>
                                      </p:cBhvr>
                                      <p:to>
                                        <p:strVal val="visible"/>
                                      </p:to>
                                    </p:set>
                                    <p:animEffect transition="in" filter="fade">
                                      <p:cBhvr>
                                        <p:cTn id="82" dur="250"/>
                                        <p:tgtEl>
                                          <p:spTgt spid="4"/>
                                        </p:tgtEl>
                                      </p:cBhvr>
                                    </p:animEffect>
                                  </p:childTnLst>
                                </p:cTn>
                              </p:par>
                              <p:par>
                                <p:cTn id="83" presetID="42" presetClass="path" presetSubtype="0" decel="100000" fill="hold" nodeType="withEffect">
                                  <p:stCondLst>
                                    <p:cond delay="0"/>
                                  </p:stCondLst>
                                  <p:childTnLst>
                                    <p:animMotion origin="layout" path="M 1.25E-6 0.03889 L 1.25E-6 1.85185E-6 " pathEditMode="relative" rAng="0" ptsTypes="AA">
                                      <p:cBhvr>
                                        <p:cTn id="84" dur="500" fill="hold"/>
                                        <p:tgtEl>
                                          <p:spTgt spid="4"/>
                                        </p:tgtEl>
                                        <p:attrNameLst>
                                          <p:attrName>ppt_x</p:attrName>
                                          <p:attrName>ppt_y</p:attrName>
                                        </p:attrNameLst>
                                      </p:cBhvr>
                                      <p:rCtr x="0" y="-1944"/>
                                    </p:animMotion>
                                  </p:childTnLst>
                                </p:cTn>
                              </p:par>
                              <p:par>
                                <p:cTn id="85" presetID="10" presetClass="entr" presetSubtype="0" fill="hold" nodeType="with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fade">
                                      <p:cBhvr>
                                        <p:cTn id="87" dur="250"/>
                                        <p:tgtEl>
                                          <p:spTgt spid="19"/>
                                        </p:tgtEl>
                                      </p:cBhvr>
                                    </p:animEffect>
                                  </p:childTnLst>
                                </p:cTn>
                              </p:par>
                              <p:par>
                                <p:cTn id="88" presetID="42" presetClass="path" presetSubtype="0" decel="100000" fill="hold" nodeType="withEffect">
                                  <p:stCondLst>
                                    <p:cond delay="0"/>
                                  </p:stCondLst>
                                  <p:childTnLst>
                                    <p:animMotion origin="layout" path="M 1.25E-6 0.03889 L 1.25E-6 1.85185E-6 " pathEditMode="relative" rAng="0" ptsTypes="AA">
                                      <p:cBhvr>
                                        <p:cTn id="89" dur="500" fill="hold"/>
                                        <p:tgtEl>
                                          <p:spTgt spid="19"/>
                                        </p:tgtEl>
                                        <p:attrNameLst>
                                          <p:attrName>ppt_x</p:attrName>
                                          <p:attrName>ppt_y</p:attrName>
                                        </p:attrNameLst>
                                      </p:cBhvr>
                                      <p:rCtr x="0" y="-1944"/>
                                    </p:animMotion>
                                  </p:childTnLst>
                                </p:cTn>
                              </p:par>
                              <p:par>
                                <p:cTn id="90" presetID="10" presetClass="entr" presetSubtype="0" fill="hold" nodeType="with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fade">
                                      <p:cBhvr>
                                        <p:cTn id="92" dur="250"/>
                                        <p:tgtEl>
                                          <p:spTgt spid="21"/>
                                        </p:tgtEl>
                                      </p:cBhvr>
                                    </p:animEffect>
                                  </p:childTnLst>
                                </p:cTn>
                              </p:par>
                              <p:par>
                                <p:cTn id="93" presetID="42" presetClass="path" presetSubtype="0" decel="100000" fill="hold" nodeType="withEffect">
                                  <p:stCondLst>
                                    <p:cond delay="0"/>
                                  </p:stCondLst>
                                  <p:childTnLst>
                                    <p:animMotion origin="layout" path="M 1.25E-6 0.03889 L 1.25E-6 1.85185E-6 " pathEditMode="relative" rAng="0" ptsTypes="AA">
                                      <p:cBhvr>
                                        <p:cTn id="94" dur="500" fill="hold"/>
                                        <p:tgtEl>
                                          <p:spTgt spid="21"/>
                                        </p:tgtEl>
                                        <p:attrNameLst>
                                          <p:attrName>ppt_x</p:attrName>
                                          <p:attrName>ppt_y</p:attrName>
                                        </p:attrNameLst>
                                      </p:cBhvr>
                                      <p:rCtr x="0" y="-1944"/>
                                    </p:animMotion>
                                  </p:childTnLst>
                                </p:cTn>
                              </p:par>
                              <p:par>
                                <p:cTn id="95" presetID="10" presetClass="entr" presetSubtype="0" fill="hold" nodeType="with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fade">
                                      <p:cBhvr>
                                        <p:cTn id="97" dur="250"/>
                                        <p:tgtEl>
                                          <p:spTgt spid="23"/>
                                        </p:tgtEl>
                                      </p:cBhvr>
                                    </p:animEffect>
                                  </p:childTnLst>
                                </p:cTn>
                              </p:par>
                              <p:par>
                                <p:cTn id="98" presetID="42" presetClass="path" presetSubtype="0" decel="100000" fill="hold" nodeType="withEffect">
                                  <p:stCondLst>
                                    <p:cond delay="0"/>
                                  </p:stCondLst>
                                  <p:childTnLst>
                                    <p:animMotion origin="layout" path="M 1.25E-6 0.03889 L 1.25E-6 1.85185E-6 " pathEditMode="relative" rAng="0" ptsTypes="AA">
                                      <p:cBhvr>
                                        <p:cTn id="99" dur="500" fill="hold"/>
                                        <p:tgtEl>
                                          <p:spTgt spid="23"/>
                                        </p:tgtEl>
                                        <p:attrNameLst>
                                          <p:attrName>ppt_x</p:attrName>
                                          <p:attrName>ppt_y</p:attrName>
                                        </p:attrNameLst>
                                      </p:cBhvr>
                                      <p:rCtr x="0" y="-1944"/>
                                    </p:animMotion>
                                  </p:childTnLst>
                                </p:cTn>
                              </p:par>
                              <p:par>
                                <p:cTn id="100" presetID="10" presetClass="entr" presetSubtype="0" fill="hold" nodeType="withEffect">
                                  <p:stCondLst>
                                    <p:cond delay="0"/>
                                  </p:stCondLst>
                                  <p:childTnLst>
                                    <p:set>
                                      <p:cBhvr>
                                        <p:cTn id="101" dur="1" fill="hold">
                                          <p:stCondLst>
                                            <p:cond delay="0"/>
                                          </p:stCondLst>
                                        </p:cTn>
                                        <p:tgtEl>
                                          <p:spTgt spid="25"/>
                                        </p:tgtEl>
                                        <p:attrNameLst>
                                          <p:attrName>style.visibility</p:attrName>
                                        </p:attrNameLst>
                                      </p:cBhvr>
                                      <p:to>
                                        <p:strVal val="visible"/>
                                      </p:to>
                                    </p:set>
                                    <p:animEffect transition="in" filter="fade">
                                      <p:cBhvr>
                                        <p:cTn id="102" dur="250"/>
                                        <p:tgtEl>
                                          <p:spTgt spid="25"/>
                                        </p:tgtEl>
                                      </p:cBhvr>
                                    </p:animEffect>
                                  </p:childTnLst>
                                </p:cTn>
                              </p:par>
                              <p:par>
                                <p:cTn id="103" presetID="42" presetClass="path" presetSubtype="0" decel="100000" fill="hold" nodeType="withEffect">
                                  <p:stCondLst>
                                    <p:cond delay="0"/>
                                  </p:stCondLst>
                                  <p:childTnLst>
                                    <p:animMotion origin="layout" path="M 1.25E-6 0.03889 L 1.25E-6 1.85185E-6 " pathEditMode="relative" rAng="0" ptsTypes="AA">
                                      <p:cBhvr>
                                        <p:cTn id="104" dur="500" fill="hold"/>
                                        <p:tgtEl>
                                          <p:spTgt spid="25"/>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0" grpId="0"/>
      <p:bldP spid="10" grpId="1"/>
      <p:bldP spid="11" grpId="0"/>
      <p:bldP spid="11" grpId="1"/>
      <p:bldP spid="12" grpId="0"/>
      <p:bldP spid="12" grpId="1"/>
      <p:bldP spid="13" grpId="0"/>
      <p:bldP spid="13" grpId="1"/>
      <p:bldP spid="14" grpId="0"/>
      <p:bldP spid="1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89F13-B4F5-FDEA-A410-73E8614E112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0C2B8DC-8AC9-B20D-EF3B-ADF47688D427}"/>
              </a:ext>
              <a:ext uri="{C183D7F6-B498-43B3-948B-1728B52AA6E4}">
                <adec:decorative xmlns:adec="http://schemas.microsoft.com/office/drawing/2017/decorative" val="1"/>
              </a:ext>
            </a:extLst>
          </p:cNvPr>
          <p:cNvPicPr>
            <a:picLocks noChangeAspect="1"/>
          </p:cNvPicPr>
          <p:nvPr/>
        </p:nvPicPr>
        <p:blipFill>
          <a:blip r:embed="rId3" cstate="screen">
            <a:alphaModFix/>
            <a:extLst>
              <a:ext uri="{BEBA8EAE-BF5A-486C-A8C5-ECC9F3942E4B}">
                <a14:imgProps xmlns:a14="http://schemas.microsoft.com/office/drawing/2010/main">
                  <a14:imgLayer r:embed="rId4">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379"/>
          <a:stretch>
            <a:fillRect/>
          </a:stretch>
        </p:blipFill>
        <p:spPr>
          <a:xfrm rot="10800000" flipH="1" flipV="1">
            <a:off x="0" y="-1"/>
            <a:ext cx="5282119" cy="6677026"/>
          </a:xfrm>
          <a:prstGeom prst="roundRect">
            <a:avLst>
              <a:gd name="adj" fmla="val 0"/>
            </a:avLst>
          </a:prstGeom>
          <a:noFill/>
          <a:effectLst>
            <a:outerShdw blurRad="127000" dist="63500" dir="5400000" algn="t" rotWithShape="0">
              <a:prstClr val="black">
                <a:alpha val="10000"/>
              </a:prstClr>
            </a:outerShdw>
          </a:effectLst>
        </p:spPr>
      </p:pic>
      <p:sp>
        <p:nvSpPr>
          <p:cNvPr id="14" name="Rectangle: Rounded Corners 13">
            <a:extLst>
              <a:ext uri="{FF2B5EF4-FFF2-40B4-BE49-F238E27FC236}">
                <a16:creationId xmlns:a16="http://schemas.microsoft.com/office/drawing/2014/main" id="{AC630FC3-CF53-F4F7-1F5B-88056AAC361A}"/>
              </a:ext>
              <a:ext uri="{C183D7F6-B498-43B3-948B-1728B52AA6E4}">
                <adec:decorative xmlns:adec="http://schemas.microsoft.com/office/drawing/2017/decorative" val="1"/>
              </a:ext>
            </a:extLst>
          </p:cNvPr>
          <p:cNvSpPr>
            <a:spLocks/>
          </p:cNvSpPr>
          <p:nvPr/>
        </p:nvSpPr>
        <p:spPr>
          <a:xfrm>
            <a:off x="5655364" y="963766"/>
            <a:ext cx="5965135" cy="5308446"/>
          </a:xfrm>
          <a:prstGeom prst="roundRect">
            <a:avLst>
              <a:gd name="adj" fmla="val 2709"/>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2" name="AutoShape 2">
            <a:extLst>
              <a:ext uri="{FF2B5EF4-FFF2-40B4-BE49-F238E27FC236}">
                <a16:creationId xmlns:a16="http://schemas.microsoft.com/office/drawing/2014/main" id="{C13D8D34-A7A0-1A51-F827-42C5FA7D7A24}"/>
              </a:ext>
            </a:extLst>
          </p:cNvPr>
          <p:cNvSpPr>
            <a:spLocks noGrp="1" noChangeAspect="1" noChangeArrowheads="1"/>
          </p:cNvSpPr>
          <p:nvPr>
            <p:ph type="title"/>
          </p:nvPr>
        </p:nvSpPr>
        <p:spPr bwMode="auto">
          <a:xfrm>
            <a:off x="588962" y="606425"/>
            <a:ext cx="3614737" cy="1107996"/>
          </a:xfrm>
          <a:noFill/>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r>
              <a:rPr lang="en-US" dirty="0"/>
              <a:t>How does Analyst work?</a:t>
            </a:r>
          </a:p>
        </p:txBody>
      </p:sp>
      <p:sp>
        <p:nvSpPr>
          <p:cNvPr id="13" name="Text Placeholder 2">
            <a:extLst>
              <a:ext uri="{FF2B5EF4-FFF2-40B4-BE49-F238E27FC236}">
                <a16:creationId xmlns:a16="http://schemas.microsoft.com/office/drawing/2014/main" id="{5810A9F9-7CA4-B786-9219-36AF69D37B62}"/>
              </a:ext>
            </a:extLst>
          </p:cNvPr>
          <p:cNvSpPr txBox="1">
            <a:spLocks/>
          </p:cNvSpPr>
          <p:nvPr/>
        </p:nvSpPr>
        <p:spPr>
          <a:xfrm>
            <a:off x="588963" y="2036763"/>
            <a:ext cx="4354512" cy="3398837"/>
          </a:xfrm>
        </p:spPr>
        <p:txBody>
          <a:bodyPr vert="horz" lIns="0" tIns="0" rIns="0" bIns="0" rtlCol="0" anchor="t">
            <a:noAutofit/>
          </a:bodyPr>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pPr>
            <a:r>
              <a:rPr lang="en-US" sz="1600" dirty="0">
                <a:solidFill>
                  <a:schemeClr val="bg1"/>
                </a:solidFill>
              </a:rPr>
              <a:t>Unlike traditional large language models that jump too quickly from problem to proposed solution while often failing to adjust to new complexities or gracefully recover from mistakes, Analyst:</a:t>
            </a:r>
          </a:p>
          <a:p>
            <a:pPr marL="346075" indent="-217488" defTabSz="914400">
              <a:spcBef>
                <a:spcPts val="0"/>
              </a:spcBef>
              <a:spcAft>
                <a:spcPts val="600"/>
              </a:spcAft>
              <a:buClr>
                <a:schemeClr val="bg1"/>
              </a:buClr>
              <a:buSzTx/>
              <a:buFont typeface="Arial" panose="020B0604020202020204" pitchFamily="34" charset="0"/>
              <a:buChar char="•"/>
              <a:defRPr/>
            </a:pPr>
            <a:r>
              <a:rPr lang="en-US" sz="1400" dirty="0">
                <a:solidFill>
                  <a:schemeClr val="bg1"/>
                </a:solidFill>
                <a:ea typeface="+mn-lt"/>
                <a:cs typeface="Segoe Sans Display"/>
              </a:rPr>
              <a:t>Implements a reasoning-driven, chain-of-thought (</a:t>
            </a:r>
            <a:r>
              <a:rPr lang="en-US" sz="1400" dirty="0" err="1">
                <a:solidFill>
                  <a:schemeClr val="bg1"/>
                </a:solidFill>
                <a:ea typeface="+mn-lt"/>
                <a:cs typeface="Segoe Sans Display"/>
              </a:rPr>
              <a:t>CoT</a:t>
            </a:r>
            <a:r>
              <a:rPr lang="en-US" sz="1400" dirty="0">
                <a:solidFill>
                  <a:schemeClr val="bg1"/>
                </a:solidFill>
                <a:ea typeface="+mn-lt"/>
                <a:cs typeface="Segoe Sans Display"/>
              </a:rPr>
              <a:t>) architecture derived from OpenAI’s O3-mini.</a:t>
            </a:r>
          </a:p>
          <a:p>
            <a:pPr marL="346075" indent="-217488" defTabSz="914400">
              <a:spcBef>
                <a:spcPts val="0"/>
              </a:spcBef>
              <a:spcAft>
                <a:spcPts val="600"/>
              </a:spcAft>
              <a:buClr>
                <a:schemeClr val="bg1"/>
              </a:buClr>
              <a:buSzTx/>
              <a:buFont typeface="Arial" panose="020B0604020202020204" pitchFamily="34" charset="0"/>
              <a:buChar char="•"/>
              <a:defRPr/>
            </a:pPr>
            <a:r>
              <a:rPr lang="en-US" sz="1400" dirty="0">
                <a:solidFill>
                  <a:schemeClr val="bg1"/>
                </a:solidFill>
                <a:ea typeface="+mn-lt"/>
                <a:cs typeface="Segoe Sans Display"/>
              </a:rPr>
              <a:t>Progresses through problems iteratively by hypothesizing, testing, refining, and adapting.</a:t>
            </a:r>
          </a:p>
          <a:p>
            <a:pPr>
              <a:spcBef>
                <a:spcPts val="600"/>
              </a:spcBef>
              <a:spcAft>
                <a:spcPts val="600"/>
              </a:spcAft>
            </a:pPr>
            <a:r>
              <a:rPr lang="en-US" sz="1600" dirty="0">
                <a:solidFill>
                  <a:schemeClr val="bg1"/>
                </a:solidFill>
              </a:rPr>
              <a:t>With the capability to generate and execute code at every step within its reasoning trajectory, this model excels at incremental information gathering, constructing hypotheses, course correction, and automatic recovery </a:t>
            </a:r>
            <a:br>
              <a:rPr lang="en-US" sz="1600" dirty="0">
                <a:solidFill>
                  <a:schemeClr val="bg1"/>
                </a:solidFill>
              </a:rPr>
            </a:br>
            <a:r>
              <a:rPr lang="en-US" sz="1600" dirty="0">
                <a:solidFill>
                  <a:schemeClr val="bg1"/>
                </a:solidFill>
              </a:rPr>
              <a:t>from errors.</a:t>
            </a:r>
          </a:p>
        </p:txBody>
      </p:sp>
      <p:pic>
        <p:nvPicPr>
          <p:cNvPr id="4" name="Picture 3" descr="A screenshot showing historical earnings reports with multiple columns, including Revenue, Cost of Goods Sold, Operating Expenses, and Net Income. The sheet appears organized in a tabular format with fiscal year data across rows. No charts are visible, but the layout suggests financial analysis for forecasting trends.">
            <a:extLst>
              <a:ext uri="{FF2B5EF4-FFF2-40B4-BE49-F238E27FC236}">
                <a16:creationId xmlns:a16="http://schemas.microsoft.com/office/drawing/2014/main" id="{02181B16-E5D4-BEB1-8641-717058287FC3}"/>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5864914" y="1298881"/>
            <a:ext cx="2759715" cy="4638216"/>
          </a:xfrm>
          <a:prstGeom prst="roundRect">
            <a:avLst>
              <a:gd name="adj" fmla="val 1677"/>
            </a:avLst>
          </a:prstGeom>
          <a:ln w="76200">
            <a:noFill/>
          </a:ln>
        </p:spPr>
      </p:pic>
      <p:pic>
        <p:nvPicPr>
          <p:cNvPr id="9" name="Picture 8" descr="A screenshot showing steps for financial forecasting with sections on expense calculation, trend visualization, and Python code for regression analysis using historical revenue, expenses, and net income data.">
            <a:extLst>
              <a:ext uri="{FF2B5EF4-FFF2-40B4-BE49-F238E27FC236}">
                <a16:creationId xmlns:a16="http://schemas.microsoft.com/office/drawing/2014/main" id="{9F219CF7-9854-BBE8-EDF0-0400A1D5EE6A}"/>
              </a:ext>
            </a:extLst>
          </p:cNvPr>
          <p:cNvPicPr>
            <a:picLocks noChangeAspect="1"/>
          </p:cNvPicPr>
          <p:nvPr/>
        </p:nvPicPr>
        <p:blipFill>
          <a:blip r:embed="rId6" cstate="screen">
            <a:extLst>
              <a:ext uri="{28A0092B-C50C-407E-A947-70E740481C1C}">
                <a14:useLocalDpi xmlns:a14="http://schemas.microsoft.com/office/drawing/2010/main"/>
              </a:ext>
            </a:extLst>
          </a:blip>
          <a:srcRect b="-1120"/>
          <a:stretch>
            <a:fillRect/>
          </a:stretch>
        </p:blipFill>
        <p:spPr>
          <a:xfrm>
            <a:off x="8624629" y="1298881"/>
            <a:ext cx="2759715" cy="4638216"/>
          </a:xfrm>
          <a:prstGeom prst="roundRect">
            <a:avLst>
              <a:gd name="adj" fmla="val 1677"/>
            </a:avLst>
          </a:prstGeom>
          <a:solidFill>
            <a:srgbClr val="FAFAFA"/>
          </a:solidFill>
          <a:ln w="76200">
            <a:noFill/>
          </a:ln>
        </p:spPr>
      </p:pic>
    </p:spTree>
    <p:extLst>
      <p:ext uri="{BB962C8B-B14F-4D97-AF65-F5344CB8AC3E}">
        <p14:creationId xmlns:p14="http://schemas.microsoft.com/office/powerpoint/2010/main" val="248649321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FE76C-DD63-3995-FAA7-2425B824B353}"/>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CD06D8E-CE19-E752-F760-33200E98917E}"/>
              </a:ext>
              <a:ext uri="{C183D7F6-B498-43B3-948B-1728B52AA6E4}">
                <adec:decorative xmlns:adec="http://schemas.microsoft.com/office/drawing/2017/decorative" val="1"/>
              </a:ext>
            </a:extLst>
          </p:cNvPr>
          <p:cNvSpPr>
            <a:spLocks/>
          </p:cNvSpPr>
          <p:nvPr/>
        </p:nvSpPr>
        <p:spPr bwMode="auto">
          <a:xfrm>
            <a:off x="571500" y="1362406"/>
            <a:ext cx="11049000" cy="4911394"/>
          </a:xfrm>
          <a:prstGeom prst="roundRect">
            <a:avLst>
              <a:gd name="adj" fmla="val 3524"/>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IN" sz="1800">
              <a:solidFill>
                <a:srgbClr val="000000"/>
              </a:solidFill>
              <a:latin typeface="Segoe Sans Display"/>
              <a:cs typeface="Segoe Sans Display"/>
            </a:endParaRPr>
          </a:p>
        </p:txBody>
      </p:sp>
      <p:sp>
        <p:nvSpPr>
          <p:cNvPr id="17" name="Title 16">
            <a:extLst>
              <a:ext uri="{FF2B5EF4-FFF2-40B4-BE49-F238E27FC236}">
                <a16:creationId xmlns:a16="http://schemas.microsoft.com/office/drawing/2014/main" id="{A8115E3D-CDDC-9A24-C324-ED627BE053DF}"/>
              </a:ext>
            </a:extLst>
          </p:cNvPr>
          <p:cNvSpPr>
            <a:spLocks noGrp="1"/>
          </p:cNvSpPr>
          <p:nvPr>
            <p:ph type="title"/>
          </p:nvPr>
        </p:nvSpPr>
        <p:spPr>
          <a:xfrm>
            <a:off x="588263" y="485481"/>
            <a:ext cx="11018520" cy="498598"/>
          </a:xfrm>
        </p:spPr>
        <p:txBody>
          <a:bodyPr/>
          <a:lstStyle/>
          <a:p>
            <a:r>
              <a:rPr lang="en-US" dirty="0"/>
              <a:t>How to use Analyst</a:t>
            </a:r>
          </a:p>
        </p:txBody>
      </p:sp>
      <p:sp>
        <p:nvSpPr>
          <p:cNvPr id="8" name="Text Placeholder 2">
            <a:extLst>
              <a:ext uri="{FF2B5EF4-FFF2-40B4-BE49-F238E27FC236}">
                <a16:creationId xmlns:a16="http://schemas.microsoft.com/office/drawing/2014/main" id="{3DEE3FAB-C49A-E734-4C8B-52FAF8417000}"/>
              </a:ext>
            </a:extLst>
          </p:cNvPr>
          <p:cNvSpPr txBox="1">
            <a:spLocks/>
          </p:cNvSpPr>
          <p:nvPr/>
        </p:nvSpPr>
        <p:spPr>
          <a:xfrm>
            <a:off x="807684" y="1539364"/>
            <a:ext cx="5394996" cy="4557478"/>
          </a:xfrm>
          <a:prstGeom prst="rect">
            <a:avLst/>
          </a:prstGeom>
        </p:spPr>
        <p:txBody>
          <a:bodyPr wrap="square" lIns="0" tIns="0" rIns="0" bIns="0">
            <a:noAutofit/>
          </a:bodyPr>
          <a:lstStyle>
            <a:lvl1pPr marL="285750" marR="0" indent="-285750" algn="l" defTabSz="914400" rtl="0" eaLnBrk="1" fontAlgn="auto" latinLnBrk="0" hangingPunct="1">
              <a:lnSpc>
                <a:spcPct val="100000"/>
              </a:lnSpc>
              <a:spcBef>
                <a:spcPct val="20000"/>
              </a:spcBef>
              <a:spcAft>
                <a:spcPts val="0"/>
              </a:spcAft>
              <a:buClrTx/>
              <a:buSzPct val="90000"/>
              <a:buFont typeface="Arial" panose="020B0604020202020204" pitchFamily="34" charset="0"/>
              <a:buChar char="•"/>
              <a:tabLst/>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2pPr>
            <a:lvl3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3pPr>
            <a:lvl4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4pPr>
            <a:lvl5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a:solidFill>
                  <a:schemeClr val="accent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base"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chemeClr val="accent1"/>
                </a:solidFill>
                <a:effectLst/>
                <a:uLnTx/>
                <a:uFillTx/>
                <a:latin typeface="+mj-lt"/>
                <a:ea typeface="+mn-ea"/>
                <a:cs typeface="+mn-cs"/>
              </a:rPr>
              <a:t>How to use Analyst</a:t>
            </a:r>
            <a:endParaRPr kumimoji="0" lang="en-US" b="0" i="0" u="none" strike="noStrike" kern="1200" cap="none" spc="0" normalizeH="0" baseline="0" noProof="0" dirty="0">
              <a:ln>
                <a:noFill/>
              </a:ln>
              <a:solidFill>
                <a:schemeClr val="accent1"/>
              </a:solidFill>
              <a:effectLst/>
              <a:uLnTx/>
              <a:uFillTx/>
              <a:latin typeface="+mj-lt"/>
              <a:ea typeface="+mn-ea"/>
              <a:cs typeface="+mn-cs"/>
            </a:endParaRPr>
          </a:p>
          <a:p>
            <a:pPr marL="285750" marR="0" lvl="0" indent="-190500"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b="0" i="0" u="none" strike="noStrike" kern="1200" cap="none" spc="0" normalizeH="0" baseline="0" noProof="0" dirty="0">
                <a:ln>
                  <a:noFill/>
                </a:ln>
                <a:solidFill>
                  <a:schemeClr val="bg1"/>
                </a:solidFill>
                <a:effectLst/>
                <a:uLnTx/>
                <a:uFillTx/>
                <a:latin typeface="+mn-lt"/>
                <a:ea typeface="+mn-ea"/>
                <a:cs typeface="Segoe Sans Text" pitchFamily="2" charset="0"/>
              </a:rPr>
              <a:t>Find the file(s) with the raw data you need help analyzing and add it to your prompt in Copilot Chat, either by uploading directly or selecting from your M365 files.</a:t>
            </a:r>
          </a:p>
          <a:p>
            <a:pPr marL="285750" marR="0" lvl="0" indent="-190500"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b="0" i="0" u="none" strike="noStrike" kern="1200" cap="none" spc="0" normalizeH="0" baseline="0" noProof="0" dirty="0">
                <a:ln>
                  <a:noFill/>
                </a:ln>
                <a:solidFill>
                  <a:schemeClr val="bg1"/>
                </a:solidFill>
                <a:effectLst/>
                <a:uLnTx/>
                <a:uFillTx/>
                <a:latin typeface="+mn-lt"/>
                <a:ea typeface="+mn-ea"/>
                <a:cs typeface="Segoe Sans Text" pitchFamily="2" charset="0"/>
              </a:rPr>
              <a:t>Analyst currently supports up to 5 files at once across multiple formats including documents (Word, PPT, PDF) and datasets (Excel, CSV, JSON).</a:t>
            </a:r>
          </a:p>
          <a:p>
            <a:pPr marL="285750" marR="0" lvl="0" indent="-190500"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b="0" i="0" u="none" strike="noStrike" kern="1200" cap="none" spc="0" normalizeH="0" baseline="0" noProof="0" dirty="0">
                <a:ln>
                  <a:noFill/>
                </a:ln>
                <a:solidFill>
                  <a:schemeClr val="bg1"/>
                </a:solidFill>
                <a:effectLst/>
                <a:uLnTx/>
                <a:uFillTx/>
                <a:latin typeface="+mn-lt"/>
                <a:ea typeface="+mn-ea"/>
                <a:cs typeface="Segoe Sans Text" pitchFamily="2" charset="0"/>
              </a:rPr>
              <a:t>Ask Analyst to provide the insights you’re looking for, including specifying the type of visualization or graph.</a:t>
            </a:r>
          </a:p>
          <a:p>
            <a:pPr marL="285750" marR="0" lvl="0" indent="-190500"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b="0" i="0" u="none" strike="noStrike" kern="1200" cap="none" spc="0" normalizeH="0" baseline="0" noProof="0" dirty="0">
                <a:ln>
                  <a:noFill/>
                </a:ln>
                <a:solidFill>
                  <a:schemeClr val="bg1"/>
                </a:solidFill>
                <a:effectLst/>
                <a:uLnTx/>
                <a:uFillTx/>
                <a:latin typeface="+mn-lt"/>
                <a:ea typeface="+mn-ea"/>
                <a:cs typeface="Segoe Sans Text" pitchFamily="2" charset="0"/>
              </a:rPr>
              <a:t>Analyst will then work to understand the data, construct a plan, and execute Python code to reason over </a:t>
            </a:r>
            <a:br>
              <a:rPr kumimoji="0" lang="en-US" b="0" i="0" u="none" strike="noStrike" kern="1200" cap="none" spc="0" normalizeH="0" baseline="0" noProof="0" dirty="0">
                <a:ln>
                  <a:noFill/>
                </a:ln>
                <a:solidFill>
                  <a:schemeClr val="bg1"/>
                </a:solidFill>
                <a:effectLst/>
                <a:uLnTx/>
                <a:uFillTx/>
                <a:latin typeface="+mn-lt"/>
                <a:ea typeface="+mn-ea"/>
                <a:cs typeface="Segoe Sans Text" pitchFamily="2" charset="0"/>
              </a:rPr>
            </a:br>
            <a:r>
              <a:rPr kumimoji="0" lang="en-US" b="0" i="0" u="none" strike="noStrike" kern="1200" cap="none" spc="0" normalizeH="0" baseline="0" noProof="0" dirty="0">
                <a:ln>
                  <a:noFill/>
                </a:ln>
                <a:solidFill>
                  <a:schemeClr val="bg1"/>
                </a:solidFill>
                <a:effectLst/>
                <a:uLnTx/>
                <a:uFillTx/>
                <a:latin typeface="+mn-lt"/>
                <a:ea typeface="+mn-ea"/>
                <a:cs typeface="Segoe Sans Text" pitchFamily="2" charset="0"/>
              </a:rPr>
              <a:t>your prompt.</a:t>
            </a:r>
          </a:p>
          <a:p>
            <a:pPr marL="285750" marR="0" lvl="0" indent="-190500"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b="0" i="0" u="none" strike="noStrike" kern="1200" cap="none" spc="0" normalizeH="0" baseline="0" noProof="0" dirty="0">
                <a:ln>
                  <a:noFill/>
                </a:ln>
                <a:solidFill>
                  <a:schemeClr val="bg1"/>
                </a:solidFill>
                <a:effectLst/>
                <a:uLnTx/>
                <a:uFillTx/>
                <a:latin typeface="+mn-lt"/>
                <a:ea typeface="+mn-ea"/>
                <a:cs typeface="Segoe Sans Text" pitchFamily="2" charset="0"/>
              </a:rPr>
              <a:t>This process may take a few minutes and you can follow along with chain-of-thought reasoning to check its work.</a:t>
            </a:r>
          </a:p>
        </p:txBody>
      </p:sp>
      <p:sp>
        <p:nvSpPr>
          <p:cNvPr id="15" name="Rectangle: Rounded Corners 14">
            <a:extLst>
              <a:ext uri="{FF2B5EF4-FFF2-40B4-BE49-F238E27FC236}">
                <a16:creationId xmlns:a16="http://schemas.microsoft.com/office/drawing/2014/main" id="{978678FA-3A85-C12C-23BF-DC6D21D1239A}"/>
              </a:ext>
              <a:ext uri="{C183D7F6-B498-43B3-948B-1728B52AA6E4}">
                <adec:decorative xmlns:adec="http://schemas.microsoft.com/office/drawing/2017/decorative" val="0"/>
              </a:ext>
            </a:extLst>
          </p:cNvPr>
          <p:cNvSpPr>
            <a:spLocks/>
          </p:cNvSpPr>
          <p:nvPr/>
        </p:nvSpPr>
        <p:spPr bwMode="auto">
          <a:xfrm rot="10800000" flipH="1" flipV="1">
            <a:off x="6627587" y="1602041"/>
            <a:ext cx="4750310" cy="2096244"/>
          </a:xfrm>
          <a:prstGeom prst="roundRect">
            <a:avLst>
              <a:gd name="adj" fmla="val 3820"/>
            </a:avLst>
          </a:prstGeom>
          <a:solidFill>
            <a:schemeClr val="bg1">
              <a:alpha val="20000"/>
            </a:schemeClr>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lvl="2" defTabSz="457200">
              <a:spcAft>
                <a:spcPts val="600"/>
              </a:spcAft>
              <a:buSzPct val="90000"/>
              <a:defRPr/>
            </a:pPr>
            <a:r>
              <a:rPr lang="en-US" sz="1800" dirty="0">
                <a:solidFill>
                  <a:schemeClr val="accent1"/>
                </a:solidFill>
                <a:latin typeface="Segoe Sans Display Semibold"/>
              </a:rPr>
              <a:t>Where can you use Analyst</a:t>
            </a:r>
          </a:p>
          <a:p>
            <a:pPr marL="285750" indent="-190500" defTabSz="932742">
              <a:spcAft>
                <a:spcPts val="600"/>
              </a:spcAft>
              <a:buSzPct val="100000"/>
              <a:buFont typeface="Arial" panose="020B0604020202020204" pitchFamily="34" charset="0"/>
              <a:buChar char="•"/>
              <a:defRPr/>
            </a:pPr>
            <a:r>
              <a:rPr lang="en-US" sz="1600" dirty="0">
                <a:solidFill>
                  <a:schemeClr val="bg1"/>
                </a:solidFill>
                <a:cs typeface="Segoe Sans Text" pitchFamily="2" charset="0"/>
              </a:rPr>
              <a:t>Analyst is accessible as an agent in Copilot Chat in the Microsoft 365 Copilot app, Teams, and Outlook.</a:t>
            </a:r>
          </a:p>
        </p:txBody>
      </p:sp>
      <p:sp>
        <p:nvSpPr>
          <p:cNvPr id="12" name="Rectangle: Rounded Corners 11">
            <a:extLst>
              <a:ext uri="{FF2B5EF4-FFF2-40B4-BE49-F238E27FC236}">
                <a16:creationId xmlns:a16="http://schemas.microsoft.com/office/drawing/2014/main" id="{20C2F197-53A3-32A1-3338-7D22550047DE}"/>
              </a:ext>
              <a:ext uri="{C183D7F6-B498-43B3-948B-1728B52AA6E4}">
                <adec:decorative xmlns:adec="http://schemas.microsoft.com/office/drawing/2017/decorative" val="0"/>
              </a:ext>
            </a:extLst>
          </p:cNvPr>
          <p:cNvSpPr>
            <a:spLocks/>
          </p:cNvSpPr>
          <p:nvPr/>
        </p:nvSpPr>
        <p:spPr bwMode="auto">
          <a:xfrm rot="10800000" flipH="1" flipV="1">
            <a:off x="6627587" y="3937920"/>
            <a:ext cx="4750310" cy="2096244"/>
          </a:xfrm>
          <a:prstGeom prst="roundRect">
            <a:avLst>
              <a:gd name="adj" fmla="val 3820"/>
            </a:avLst>
          </a:prstGeom>
          <a:solidFill>
            <a:schemeClr val="bg1">
              <a:alpha val="20000"/>
            </a:schemeClr>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lvl="2" defTabSz="457200">
              <a:spcAft>
                <a:spcPts val="600"/>
              </a:spcAft>
              <a:buSzPct val="90000"/>
              <a:defRPr/>
            </a:pPr>
            <a:r>
              <a:rPr lang="en-US" sz="1800" dirty="0">
                <a:solidFill>
                  <a:schemeClr val="accent1"/>
                </a:solidFill>
                <a:latin typeface="Segoe Sans Display Semibold"/>
              </a:rPr>
              <a:t>Turning on Analyst</a:t>
            </a:r>
          </a:p>
          <a:p>
            <a:pPr marL="285750" indent="-190500" defTabSz="932742">
              <a:spcAft>
                <a:spcPts val="600"/>
              </a:spcAft>
              <a:buSzPct val="100000"/>
              <a:buFont typeface="Arial" panose="020B0604020202020204" pitchFamily="34" charset="0"/>
              <a:buChar char="•"/>
              <a:defRPr/>
            </a:pPr>
            <a:r>
              <a:rPr lang="en-US" sz="1600" dirty="0">
                <a:solidFill>
                  <a:schemeClr val="bg1"/>
                </a:solidFill>
                <a:cs typeface="Segoe Sans Text" pitchFamily="2" charset="0"/>
              </a:rPr>
              <a:t>The agent will appear in the Agent Store under ‘Built by Microsoft’ located within the ‘All agents’ and ‘Get agents’ landing page. </a:t>
            </a:r>
          </a:p>
          <a:p>
            <a:pPr marL="285750" indent="-190500" defTabSz="932742">
              <a:spcAft>
                <a:spcPts val="600"/>
              </a:spcAft>
              <a:buSzPct val="100000"/>
              <a:buFont typeface="Arial" panose="020B0604020202020204" pitchFamily="34" charset="0"/>
              <a:buChar char="•"/>
              <a:defRPr/>
            </a:pPr>
            <a:r>
              <a:rPr lang="en-US" sz="1600" dirty="0">
                <a:solidFill>
                  <a:schemeClr val="bg1"/>
                </a:solidFill>
                <a:cs typeface="Segoe Sans Text" pitchFamily="2" charset="0"/>
              </a:rPr>
              <a:t>For users with a Microsoft 365 Copilot license, Researcher and Analyst agents will be pre-pinned for all eligible users.</a:t>
            </a:r>
          </a:p>
        </p:txBody>
      </p:sp>
    </p:spTree>
    <p:extLst>
      <p:ext uri="{BB962C8B-B14F-4D97-AF65-F5344CB8AC3E}">
        <p14:creationId xmlns:p14="http://schemas.microsoft.com/office/powerpoint/2010/main" val="59640883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60296-A60A-D202-7836-20B469F64C0D}"/>
            </a:ext>
          </a:extLst>
        </p:cNvPr>
        <p:cNvGrpSpPr/>
        <p:nvPr/>
      </p:nvGrpSpPr>
      <p:grpSpPr>
        <a:xfrm>
          <a:off x="0" y="0"/>
          <a:ext cx="0" cy="0"/>
          <a:chOff x="0" y="0"/>
          <a:chExt cx="0" cy="0"/>
        </a:xfrm>
      </p:grpSpPr>
      <p:sp>
        <p:nvSpPr>
          <p:cNvPr id="113" name="Rectangle: Rounded Corners 112">
            <a:extLst>
              <a:ext uri="{FF2B5EF4-FFF2-40B4-BE49-F238E27FC236}">
                <a16:creationId xmlns:a16="http://schemas.microsoft.com/office/drawing/2014/main" id="{46F7DEDB-8832-7DEE-73A1-2AFB15659AC3}"/>
              </a:ext>
              <a:ext uri="{C183D7F6-B498-43B3-948B-1728B52AA6E4}">
                <adec:decorative xmlns:adec="http://schemas.microsoft.com/office/drawing/2017/decorative" val="1"/>
              </a:ext>
            </a:extLst>
          </p:cNvPr>
          <p:cNvSpPr>
            <a:spLocks/>
          </p:cNvSpPr>
          <p:nvPr/>
        </p:nvSpPr>
        <p:spPr bwMode="auto">
          <a:xfrm>
            <a:off x="571500" y="1569291"/>
            <a:ext cx="11049000" cy="4704509"/>
          </a:xfrm>
          <a:prstGeom prst="roundRect">
            <a:avLst>
              <a:gd name="adj" fmla="val 4514"/>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IN" sz="1800">
              <a:solidFill>
                <a:srgbClr val="000000"/>
              </a:solidFill>
              <a:latin typeface="Segoe Sans Display"/>
              <a:cs typeface="Segoe Sans Display"/>
            </a:endParaRPr>
          </a:p>
        </p:txBody>
      </p:sp>
      <p:cxnSp>
        <p:nvCxnSpPr>
          <p:cNvPr id="110" name="Straight Connector 109">
            <a:extLst>
              <a:ext uri="{FF2B5EF4-FFF2-40B4-BE49-F238E27FC236}">
                <a16:creationId xmlns:a16="http://schemas.microsoft.com/office/drawing/2014/main" id="{7E62C0B4-87FC-E808-8407-035511003247}"/>
              </a:ext>
              <a:ext uri="{C183D7F6-B498-43B3-948B-1728B52AA6E4}">
                <adec:decorative xmlns:adec="http://schemas.microsoft.com/office/drawing/2017/decorative" val="1"/>
              </a:ext>
            </a:extLst>
          </p:cNvPr>
          <p:cNvCxnSpPr>
            <a:cxnSpLocks/>
          </p:cNvCxnSpPr>
          <p:nvPr/>
        </p:nvCxnSpPr>
        <p:spPr>
          <a:xfrm>
            <a:off x="1476375" y="3103263"/>
            <a:ext cx="10012680"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77683E0E-D37A-1C6C-4E62-42F9DDB5FF59}"/>
              </a:ext>
              <a:ext uri="{C183D7F6-B498-43B3-948B-1728B52AA6E4}">
                <adec:decorative xmlns:adec="http://schemas.microsoft.com/office/drawing/2017/decorative" val="1"/>
              </a:ext>
            </a:extLst>
          </p:cNvPr>
          <p:cNvCxnSpPr>
            <a:cxnSpLocks/>
          </p:cNvCxnSpPr>
          <p:nvPr/>
        </p:nvCxnSpPr>
        <p:spPr>
          <a:xfrm>
            <a:off x="1476375" y="4688531"/>
            <a:ext cx="10012680"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5C9D47E3-6D3C-91C8-4C60-EBBA1EC696B7}"/>
              </a:ext>
              <a:ext uri="{C183D7F6-B498-43B3-948B-1728B52AA6E4}">
                <adec:decorative xmlns:adec="http://schemas.microsoft.com/office/drawing/2017/decorative" val="1"/>
              </a:ext>
            </a:extLst>
          </p:cNvPr>
          <p:cNvGrpSpPr/>
          <p:nvPr/>
        </p:nvGrpSpPr>
        <p:grpSpPr>
          <a:xfrm>
            <a:off x="704435" y="1705335"/>
            <a:ext cx="582782" cy="582782"/>
            <a:chOff x="1955958" y="4187622"/>
            <a:chExt cx="766762" cy="765422"/>
          </a:xfrm>
        </p:grpSpPr>
        <p:sp>
          <p:nvSpPr>
            <p:cNvPr id="8" name="Oval 7">
              <a:extLst>
                <a:ext uri="{FF2B5EF4-FFF2-40B4-BE49-F238E27FC236}">
                  <a16:creationId xmlns:a16="http://schemas.microsoft.com/office/drawing/2014/main" id="{0F9233E0-F6B1-7566-47D0-90C865B40CF9}"/>
                </a:ext>
                <a:ext uri="{C183D7F6-B498-43B3-948B-1728B52AA6E4}">
                  <adec:decorative xmlns:adec="http://schemas.microsoft.com/office/drawing/2017/decorative" val="1"/>
                </a:ext>
              </a:extLst>
            </p:cNvPr>
            <p:cNvSpPr/>
            <p:nvPr/>
          </p:nvSpPr>
          <p:spPr>
            <a:xfrm>
              <a:off x="1955958" y="4187622"/>
              <a:ext cx="766762" cy="765422"/>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9" name="Oval 8">
              <a:extLst>
                <a:ext uri="{FF2B5EF4-FFF2-40B4-BE49-F238E27FC236}">
                  <a16:creationId xmlns:a16="http://schemas.microsoft.com/office/drawing/2014/main" id="{2A57D77B-F73D-CE89-1A02-152FDCA7AD80}"/>
                </a:ext>
                <a:ext uri="{C183D7F6-B498-43B3-948B-1728B52AA6E4}">
                  <adec:decorative xmlns:adec="http://schemas.microsoft.com/office/drawing/2017/decorative" val="1"/>
                </a:ext>
              </a:extLst>
            </p:cNvPr>
            <p:cNvSpPr/>
            <p:nvPr/>
          </p:nvSpPr>
          <p:spPr>
            <a:xfrm>
              <a:off x="2037153" y="4268675"/>
              <a:ext cx="604373" cy="603315"/>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dirty="0">
                <a:solidFill>
                  <a:schemeClr val="bg1"/>
                </a:solidFill>
                <a:latin typeface="+mj-lt"/>
                <a:cs typeface="Segoe Sans Display Semibold" pitchFamily="2" charset="0"/>
              </a:endParaRPr>
            </a:p>
          </p:txBody>
        </p:sp>
      </p:grpSp>
      <p:grpSp>
        <p:nvGrpSpPr>
          <p:cNvPr id="10" name="Group 9">
            <a:extLst>
              <a:ext uri="{FF2B5EF4-FFF2-40B4-BE49-F238E27FC236}">
                <a16:creationId xmlns:a16="http://schemas.microsoft.com/office/drawing/2014/main" id="{8E6B75FD-1A72-61E3-DDDE-91DFC8E1A220}"/>
              </a:ext>
              <a:ext uri="{C183D7F6-B498-43B3-948B-1728B52AA6E4}">
                <adec:decorative xmlns:adec="http://schemas.microsoft.com/office/drawing/2017/decorative" val="1"/>
              </a:ext>
            </a:extLst>
          </p:cNvPr>
          <p:cNvGrpSpPr/>
          <p:nvPr/>
        </p:nvGrpSpPr>
        <p:grpSpPr>
          <a:xfrm>
            <a:off x="704435" y="3239307"/>
            <a:ext cx="582782" cy="582782"/>
            <a:chOff x="1955958" y="4187622"/>
            <a:chExt cx="766762" cy="765422"/>
          </a:xfrm>
        </p:grpSpPr>
        <p:sp>
          <p:nvSpPr>
            <p:cNvPr id="29" name="Oval 28">
              <a:extLst>
                <a:ext uri="{FF2B5EF4-FFF2-40B4-BE49-F238E27FC236}">
                  <a16:creationId xmlns:a16="http://schemas.microsoft.com/office/drawing/2014/main" id="{622E6D23-B771-3300-C533-59CE8A331A4E}"/>
                </a:ext>
                <a:ext uri="{C183D7F6-B498-43B3-948B-1728B52AA6E4}">
                  <adec:decorative xmlns:adec="http://schemas.microsoft.com/office/drawing/2017/decorative" val="1"/>
                </a:ext>
              </a:extLst>
            </p:cNvPr>
            <p:cNvSpPr/>
            <p:nvPr/>
          </p:nvSpPr>
          <p:spPr>
            <a:xfrm>
              <a:off x="1955958" y="4187622"/>
              <a:ext cx="766762" cy="765422"/>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30" name="Oval 29">
              <a:extLst>
                <a:ext uri="{FF2B5EF4-FFF2-40B4-BE49-F238E27FC236}">
                  <a16:creationId xmlns:a16="http://schemas.microsoft.com/office/drawing/2014/main" id="{5749680E-19A1-3AD1-498F-3E4E9EA2C60A}"/>
                </a:ext>
                <a:ext uri="{C183D7F6-B498-43B3-948B-1728B52AA6E4}">
                  <adec:decorative xmlns:adec="http://schemas.microsoft.com/office/drawing/2017/decorative" val="1"/>
                </a:ext>
              </a:extLst>
            </p:cNvPr>
            <p:cNvSpPr/>
            <p:nvPr/>
          </p:nvSpPr>
          <p:spPr>
            <a:xfrm>
              <a:off x="2037153" y="4268675"/>
              <a:ext cx="604373" cy="603315"/>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dirty="0">
                <a:solidFill>
                  <a:schemeClr val="bg1"/>
                </a:solidFill>
                <a:latin typeface="+mj-lt"/>
                <a:cs typeface="Segoe Sans Display Semibold" pitchFamily="2" charset="0"/>
              </a:endParaRPr>
            </a:p>
          </p:txBody>
        </p:sp>
      </p:grpSp>
      <p:grpSp>
        <p:nvGrpSpPr>
          <p:cNvPr id="31" name="Group 30">
            <a:extLst>
              <a:ext uri="{FF2B5EF4-FFF2-40B4-BE49-F238E27FC236}">
                <a16:creationId xmlns:a16="http://schemas.microsoft.com/office/drawing/2014/main" id="{DC7F9F33-7B43-ABE4-5291-A320FDB90740}"/>
              </a:ext>
              <a:ext uri="{C183D7F6-B498-43B3-948B-1728B52AA6E4}">
                <adec:decorative xmlns:adec="http://schemas.microsoft.com/office/drawing/2017/decorative" val="1"/>
              </a:ext>
            </a:extLst>
          </p:cNvPr>
          <p:cNvGrpSpPr/>
          <p:nvPr/>
        </p:nvGrpSpPr>
        <p:grpSpPr>
          <a:xfrm>
            <a:off x="704435" y="4824575"/>
            <a:ext cx="582782" cy="582782"/>
            <a:chOff x="1955958" y="4187622"/>
            <a:chExt cx="766762" cy="765422"/>
          </a:xfrm>
        </p:grpSpPr>
        <p:sp>
          <p:nvSpPr>
            <p:cNvPr id="32" name="Oval 31">
              <a:extLst>
                <a:ext uri="{FF2B5EF4-FFF2-40B4-BE49-F238E27FC236}">
                  <a16:creationId xmlns:a16="http://schemas.microsoft.com/office/drawing/2014/main" id="{1802FE13-00DF-163F-77A8-2AA32DA1B9A6}"/>
                </a:ext>
                <a:ext uri="{C183D7F6-B498-43B3-948B-1728B52AA6E4}">
                  <adec:decorative xmlns:adec="http://schemas.microsoft.com/office/drawing/2017/decorative" val="1"/>
                </a:ext>
              </a:extLst>
            </p:cNvPr>
            <p:cNvSpPr/>
            <p:nvPr/>
          </p:nvSpPr>
          <p:spPr>
            <a:xfrm>
              <a:off x="1955958" y="4187622"/>
              <a:ext cx="766762" cy="765422"/>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33" name="Oval 32">
              <a:extLst>
                <a:ext uri="{FF2B5EF4-FFF2-40B4-BE49-F238E27FC236}">
                  <a16:creationId xmlns:a16="http://schemas.microsoft.com/office/drawing/2014/main" id="{605FF027-02A1-CA4A-B7D3-BABDD176AFF4}"/>
                </a:ext>
                <a:ext uri="{C183D7F6-B498-43B3-948B-1728B52AA6E4}">
                  <adec:decorative xmlns:adec="http://schemas.microsoft.com/office/drawing/2017/decorative" val="1"/>
                </a:ext>
              </a:extLst>
            </p:cNvPr>
            <p:cNvSpPr/>
            <p:nvPr/>
          </p:nvSpPr>
          <p:spPr>
            <a:xfrm>
              <a:off x="2037153" y="4268675"/>
              <a:ext cx="604373" cy="603315"/>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dirty="0">
                <a:solidFill>
                  <a:schemeClr val="bg1"/>
                </a:solidFill>
                <a:latin typeface="+mj-lt"/>
                <a:cs typeface="Segoe Sans Display Semibold" pitchFamily="2" charset="0"/>
              </a:endParaRPr>
            </a:p>
          </p:txBody>
        </p:sp>
      </p:grpSp>
      <p:pic>
        <p:nvPicPr>
          <p:cNvPr id="41" name="Graphic 40">
            <a:extLst>
              <a:ext uri="{FF2B5EF4-FFF2-40B4-BE49-F238E27FC236}">
                <a16:creationId xmlns:a16="http://schemas.microsoft.com/office/drawing/2014/main" id="{55C69679-E02F-2D25-DEDF-D82ED1820D2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8675" y="1829575"/>
            <a:ext cx="334302" cy="334302"/>
          </a:xfrm>
          <a:prstGeom prst="rect">
            <a:avLst/>
          </a:prstGeom>
          <a:effectLst>
            <a:outerShdw blurRad="88900" dist="38100" dir="2700000" algn="tl" rotWithShape="0">
              <a:prstClr val="black">
                <a:alpha val="40000"/>
              </a:prstClr>
            </a:outerShdw>
          </a:effectLst>
        </p:spPr>
      </p:pic>
      <p:pic>
        <p:nvPicPr>
          <p:cNvPr id="43" name="Graphic 42">
            <a:extLst>
              <a:ext uri="{FF2B5EF4-FFF2-40B4-BE49-F238E27FC236}">
                <a16:creationId xmlns:a16="http://schemas.microsoft.com/office/drawing/2014/main" id="{FC6486F0-17AD-9318-FB89-D3C38B7DE4DB}"/>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6662" y="3361534"/>
            <a:ext cx="338328" cy="338328"/>
          </a:xfrm>
          <a:prstGeom prst="rect">
            <a:avLst/>
          </a:prstGeom>
          <a:effectLst>
            <a:outerShdw blurRad="88900" dist="38100" dir="2700000" algn="tl" rotWithShape="0">
              <a:prstClr val="black">
                <a:alpha val="40000"/>
              </a:prstClr>
            </a:outerShdw>
          </a:effectLst>
        </p:spPr>
      </p:pic>
      <p:pic>
        <p:nvPicPr>
          <p:cNvPr id="45" name="Graphic 44">
            <a:extLst>
              <a:ext uri="{FF2B5EF4-FFF2-40B4-BE49-F238E27FC236}">
                <a16:creationId xmlns:a16="http://schemas.microsoft.com/office/drawing/2014/main" id="{2A78D0BF-02B7-725E-EC32-34B46777002F}"/>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6662" y="4946802"/>
            <a:ext cx="338328" cy="338328"/>
          </a:xfrm>
          <a:prstGeom prst="rect">
            <a:avLst/>
          </a:prstGeom>
          <a:effectLst>
            <a:outerShdw blurRad="88900" dist="38100" dir="2700000" algn="tl" rotWithShape="0">
              <a:prstClr val="black">
                <a:alpha val="40000"/>
              </a:prstClr>
            </a:outerShdw>
          </a:effectLst>
        </p:spPr>
      </p:pic>
      <p:sp>
        <p:nvSpPr>
          <p:cNvPr id="2" name="Title 1">
            <a:extLst>
              <a:ext uri="{FF2B5EF4-FFF2-40B4-BE49-F238E27FC236}">
                <a16:creationId xmlns:a16="http://schemas.microsoft.com/office/drawing/2014/main" id="{F87DEAE2-45A3-6364-C445-25EDB7C3FE1C}"/>
              </a:ext>
              <a:ext uri="{C183D7F6-B498-43B3-948B-1728B52AA6E4}">
                <adec:decorative xmlns:adec="http://schemas.microsoft.com/office/drawing/2017/decorative" val="0"/>
              </a:ext>
            </a:extLst>
          </p:cNvPr>
          <p:cNvSpPr>
            <a:spLocks noGrp="1"/>
          </p:cNvSpPr>
          <p:nvPr>
            <p:ph type="title"/>
          </p:nvPr>
        </p:nvSpPr>
        <p:spPr>
          <a:xfrm>
            <a:off x="588263" y="485481"/>
            <a:ext cx="11018520" cy="498598"/>
          </a:xfrm>
        </p:spPr>
        <p:txBody>
          <a:bodyPr/>
          <a:lstStyle/>
          <a:p>
            <a:r>
              <a:rPr lang="en-US" dirty="0"/>
              <a:t>When to use Analyst </a:t>
            </a:r>
          </a:p>
        </p:txBody>
      </p:sp>
      <p:sp>
        <p:nvSpPr>
          <p:cNvPr id="40" name="Text Placeholder 2">
            <a:extLst>
              <a:ext uri="{FF2B5EF4-FFF2-40B4-BE49-F238E27FC236}">
                <a16:creationId xmlns:a16="http://schemas.microsoft.com/office/drawing/2014/main" id="{2E409914-9180-8F56-921F-2D4395DA31B4}"/>
              </a:ext>
            </a:extLst>
          </p:cNvPr>
          <p:cNvSpPr txBox="1">
            <a:spLocks/>
          </p:cNvSpPr>
          <p:nvPr/>
        </p:nvSpPr>
        <p:spPr>
          <a:xfrm>
            <a:off x="1476375" y="1705335"/>
            <a:ext cx="10011189" cy="1261884"/>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ct val="20000"/>
              </a:spcBef>
              <a:spcAft>
                <a:spcPts val="0"/>
              </a:spcAft>
              <a:buClrTx/>
              <a:buSzPct val="90000"/>
              <a:buFont typeface="Arial" panose="020B0604020202020204" pitchFamily="34" charset="0"/>
              <a:buChar char="•"/>
              <a:tabLst/>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2pPr>
            <a:lvl3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3pPr>
            <a:lvl4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4pPr>
            <a:lvl5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a:solidFill>
                  <a:schemeClr val="accent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base" latinLnBrk="0" hangingPunct="1">
              <a:lnSpc>
                <a:spcPct val="100000"/>
              </a:lnSpc>
              <a:spcBef>
                <a:spcPts val="0"/>
              </a:spcBef>
              <a:spcAft>
                <a:spcPts val="400"/>
              </a:spcAft>
              <a:buClrTx/>
              <a:buSzTx/>
              <a:buFontTx/>
              <a:buNone/>
              <a:tabLst/>
              <a:defRPr/>
            </a:pPr>
            <a:r>
              <a:rPr kumimoji="0" lang="en-US" sz="1600" b="0" i="0" u="none" strike="noStrike" kern="1200" cap="none" spc="0" normalizeH="0" baseline="0" noProof="0" dirty="0">
                <a:ln>
                  <a:noFill/>
                </a:ln>
                <a:solidFill>
                  <a:schemeClr val="accent1"/>
                </a:solidFill>
                <a:effectLst/>
                <a:uLnTx/>
                <a:uFillTx/>
                <a:latin typeface="+mj-lt"/>
                <a:ea typeface="+mn-ea"/>
                <a:cs typeface="+mn-cs"/>
              </a:rPr>
              <a:t>When to use Analyst</a:t>
            </a:r>
            <a:endParaRPr kumimoji="0" lang="en-US" sz="1400" b="0" i="0" u="none" strike="noStrike" kern="1200" cap="none" spc="0" normalizeH="0" baseline="0" noProof="0" dirty="0">
              <a:ln>
                <a:noFill/>
              </a:ln>
              <a:solidFill>
                <a:schemeClr val="accent1"/>
              </a:solidFill>
              <a:effectLst/>
              <a:uLnTx/>
              <a:uFillTx/>
              <a:latin typeface="+mj-lt"/>
              <a:ea typeface="+mn-ea"/>
              <a:cs typeface="+mn-cs"/>
            </a:endParaRPr>
          </a:p>
          <a:p>
            <a:pPr marL="312738" marR="0" lvl="0" indent="-198438" algn="l" defTabSz="932742" rtl="0" eaLnBrk="1" fontAlgn="auto" latinLnBrk="0" hangingPunct="1">
              <a:lnSpc>
                <a:spcPct val="100000"/>
              </a:lnSpc>
              <a:spcBef>
                <a:spcPts val="0"/>
              </a:spcBef>
              <a:spcAft>
                <a:spcPts val="400"/>
              </a:spcAft>
              <a:buClrTx/>
              <a:buSzPct val="100000"/>
              <a:buFont typeface="Arial" panose="020B0604020202020204" pitchFamily="34" charset="0"/>
              <a:buChar char="•"/>
              <a:tabLst/>
              <a:defRPr/>
            </a:pPr>
            <a:r>
              <a:rPr kumimoji="0" lang="en-US" sz="1400" b="0" i="0" u="none" strike="noStrike" kern="1200" cap="none" spc="0" normalizeH="0" baseline="0" noProof="0" dirty="0">
                <a:ln>
                  <a:noFill/>
                </a:ln>
                <a:solidFill>
                  <a:schemeClr val="bg1"/>
                </a:solidFill>
                <a:effectLst/>
                <a:uLnTx/>
                <a:uFillTx/>
                <a:latin typeface="+mj-lt"/>
                <a:ea typeface="+mn-ea"/>
                <a:cs typeface="Segoe Sans Text" pitchFamily="2" charset="0"/>
              </a:rPr>
              <a:t>Consulting multiple data sources</a:t>
            </a:r>
            <a:r>
              <a:rPr kumimoji="0" lang="en-US" sz="1400" b="0" i="0" u="none" strike="noStrike" kern="1200" cap="none" spc="0" normalizeH="0" baseline="0" noProof="0" dirty="0">
                <a:ln>
                  <a:noFill/>
                </a:ln>
                <a:solidFill>
                  <a:schemeClr val="bg1"/>
                </a:solidFill>
                <a:effectLst/>
                <a:uLnTx/>
                <a:uFillTx/>
                <a:latin typeface="+mn-lt"/>
                <a:ea typeface="+mn-ea"/>
                <a:cs typeface="Segoe Sans Text" pitchFamily="2" charset="0"/>
              </a:rPr>
              <a:t>: Gathers and integrates data from different file types for comprehensive analysis.</a:t>
            </a:r>
          </a:p>
          <a:p>
            <a:pPr marL="312738" marR="0" lvl="0" indent="-198438" algn="l" defTabSz="932742" rtl="0" eaLnBrk="1" fontAlgn="auto" latinLnBrk="0" hangingPunct="1">
              <a:lnSpc>
                <a:spcPct val="100000"/>
              </a:lnSpc>
              <a:spcBef>
                <a:spcPts val="0"/>
              </a:spcBef>
              <a:spcAft>
                <a:spcPts val="400"/>
              </a:spcAft>
              <a:buClrTx/>
              <a:buSzPct val="100000"/>
              <a:buFont typeface="Arial" panose="020B0604020202020204" pitchFamily="34" charset="0"/>
              <a:buChar char="•"/>
              <a:tabLst/>
              <a:defRPr/>
            </a:pPr>
            <a:r>
              <a:rPr kumimoji="0" lang="en-US" sz="1400" b="0" i="0" u="none" strike="noStrike" kern="1200" cap="none" spc="0" normalizeH="0" baseline="0" noProof="0" dirty="0">
                <a:ln>
                  <a:noFill/>
                </a:ln>
                <a:solidFill>
                  <a:schemeClr val="bg1"/>
                </a:solidFill>
                <a:effectLst/>
                <a:uLnTx/>
                <a:uFillTx/>
                <a:latin typeface="+mj-lt"/>
                <a:ea typeface="+mn-ea"/>
                <a:cs typeface="Segoe Sans Text" pitchFamily="2" charset="0"/>
              </a:rPr>
              <a:t>Step-by-step problem solving</a:t>
            </a:r>
            <a:r>
              <a:rPr kumimoji="0" lang="en-US" sz="1400" b="0" i="0" u="none" strike="noStrike" kern="1200" cap="none" spc="0" normalizeH="0" baseline="0" noProof="0" dirty="0">
                <a:ln>
                  <a:noFill/>
                </a:ln>
                <a:solidFill>
                  <a:schemeClr val="bg1"/>
                </a:solidFill>
                <a:effectLst/>
                <a:uLnTx/>
                <a:uFillTx/>
                <a:latin typeface="+mn-lt"/>
                <a:ea typeface="+mn-ea"/>
                <a:cs typeface="Segoe Sans Text" pitchFamily="2" charset="0"/>
              </a:rPr>
              <a:t>: Progresses through challenges by hypothesizing, testing, and adapting responses, making it useful for iterative decision-making.</a:t>
            </a:r>
          </a:p>
          <a:p>
            <a:pPr marL="312738" marR="0" lvl="0" indent="-198438" algn="l" defTabSz="932742" rtl="0" eaLnBrk="1" fontAlgn="auto" latinLnBrk="0" hangingPunct="1">
              <a:lnSpc>
                <a:spcPct val="100000"/>
              </a:lnSpc>
              <a:spcBef>
                <a:spcPts val="0"/>
              </a:spcBef>
              <a:spcAft>
                <a:spcPts val="400"/>
              </a:spcAft>
              <a:buClrTx/>
              <a:buSzPct val="100000"/>
              <a:buFont typeface="Arial" panose="020B0604020202020204" pitchFamily="34" charset="0"/>
              <a:buChar char="•"/>
              <a:tabLst/>
              <a:defRPr/>
            </a:pPr>
            <a:r>
              <a:rPr kumimoji="0" lang="en-US" sz="1400" b="0" i="0" u="none" strike="noStrike" kern="1200" cap="none" spc="0" normalizeH="0" baseline="0" noProof="0" dirty="0">
                <a:ln>
                  <a:noFill/>
                </a:ln>
                <a:solidFill>
                  <a:schemeClr val="bg1"/>
                </a:solidFill>
                <a:effectLst/>
                <a:uLnTx/>
                <a:uFillTx/>
                <a:latin typeface="+mn-lt"/>
                <a:ea typeface="+mn-ea"/>
                <a:cs typeface="Segoe Sans Text" pitchFamily="2" charset="0"/>
              </a:rPr>
              <a:t>Visualizations: creates key visualizations for data analysis and presentation.</a:t>
            </a:r>
          </a:p>
        </p:txBody>
      </p:sp>
      <p:sp>
        <p:nvSpPr>
          <p:cNvPr id="3" name="Text Placeholder 2">
            <a:extLst>
              <a:ext uri="{FF2B5EF4-FFF2-40B4-BE49-F238E27FC236}">
                <a16:creationId xmlns:a16="http://schemas.microsoft.com/office/drawing/2014/main" id="{44DA6EF6-CD7F-CD16-8CB6-95EC63BA2C75}"/>
              </a:ext>
            </a:extLst>
          </p:cNvPr>
          <p:cNvSpPr txBox="1">
            <a:spLocks/>
          </p:cNvSpPr>
          <p:nvPr/>
        </p:nvSpPr>
        <p:spPr>
          <a:xfrm>
            <a:off x="1476375" y="3239307"/>
            <a:ext cx="10011189" cy="1313180"/>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ct val="20000"/>
              </a:spcBef>
              <a:spcAft>
                <a:spcPts val="0"/>
              </a:spcAft>
              <a:buClrTx/>
              <a:buSzPct val="90000"/>
              <a:buFont typeface="Arial" panose="020B0604020202020204" pitchFamily="34" charset="0"/>
              <a:buChar char="•"/>
              <a:tabLst/>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2pPr>
            <a:lvl3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3pPr>
            <a:lvl4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4pPr>
            <a:lvl5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a:solidFill>
                  <a:schemeClr val="accent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base" latinLnBrk="0" hangingPunct="1">
              <a:lnSpc>
                <a:spcPct val="100000"/>
              </a:lnSpc>
              <a:spcBef>
                <a:spcPts val="0"/>
              </a:spcBef>
              <a:spcAft>
                <a:spcPts val="400"/>
              </a:spcAft>
              <a:buClrTx/>
              <a:buSzTx/>
              <a:buFont typeface="Arial" panose="020B0604020202020204" pitchFamily="34" charset="0"/>
              <a:buNone/>
              <a:tabLst/>
              <a:defRPr/>
            </a:pPr>
            <a:r>
              <a:rPr kumimoji="0" lang="en-US" sz="1600" b="0" i="0" u="none" strike="noStrike" kern="1200" cap="none" spc="0" normalizeH="0" baseline="0" noProof="0" dirty="0">
                <a:ln>
                  <a:noFill/>
                </a:ln>
                <a:solidFill>
                  <a:schemeClr val="accent1"/>
                </a:solidFill>
                <a:effectLst/>
                <a:uLnTx/>
                <a:uFillTx/>
                <a:latin typeface="+mj-lt"/>
                <a:ea typeface="+mn-ea"/>
                <a:cs typeface="+mn-cs"/>
              </a:rPr>
              <a:t>Example use cases </a:t>
            </a:r>
          </a:p>
          <a:p>
            <a:pPr marL="312738" indent="-198438" defTabSz="932742">
              <a:spcBef>
                <a:spcPts val="0"/>
              </a:spcBef>
              <a:spcAft>
                <a:spcPts val="400"/>
              </a:spcAft>
              <a:buSzPct val="100000"/>
              <a:defRPr/>
            </a:pPr>
            <a:r>
              <a:rPr lang="en-US" sz="1400" dirty="0">
                <a:solidFill>
                  <a:schemeClr val="bg1"/>
                </a:solidFill>
                <a:latin typeface="+mn-lt"/>
                <a:cs typeface="Segoe Sans Text" pitchFamily="2" charset="0"/>
              </a:rPr>
              <a:t>Financial performance analysis and forecasting</a:t>
            </a:r>
          </a:p>
          <a:p>
            <a:pPr marL="312738" indent="-198438" defTabSz="932742">
              <a:spcBef>
                <a:spcPts val="0"/>
              </a:spcBef>
              <a:spcAft>
                <a:spcPts val="400"/>
              </a:spcAft>
              <a:buSzPct val="100000"/>
              <a:defRPr/>
            </a:pPr>
            <a:r>
              <a:rPr lang="en-US" sz="1400" dirty="0">
                <a:solidFill>
                  <a:schemeClr val="bg1"/>
                </a:solidFill>
                <a:latin typeface="+mn-lt"/>
                <a:cs typeface="Segoe Sans Text" pitchFamily="2" charset="0"/>
              </a:rPr>
              <a:t>Customer segmentation analysis</a:t>
            </a:r>
          </a:p>
          <a:p>
            <a:pPr marL="312738" indent="-198438" defTabSz="932742">
              <a:spcBef>
                <a:spcPts val="0"/>
              </a:spcBef>
              <a:spcAft>
                <a:spcPts val="400"/>
              </a:spcAft>
              <a:buSzPct val="100000"/>
              <a:defRPr/>
            </a:pPr>
            <a:r>
              <a:rPr lang="en-US" sz="1400" dirty="0">
                <a:solidFill>
                  <a:schemeClr val="bg1"/>
                </a:solidFill>
                <a:latin typeface="+mn-lt"/>
                <a:cs typeface="Segoe Sans Text" pitchFamily="2" charset="0"/>
              </a:rPr>
              <a:t>Sentiment analysis over survey or feedback data</a:t>
            </a:r>
          </a:p>
          <a:p>
            <a:pPr marL="312738" indent="-198438" defTabSz="932742">
              <a:spcBef>
                <a:spcPts val="0"/>
              </a:spcBef>
              <a:spcAft>
                <a:spcPts val="400"/>
              </a:spcAft>
              <a:buSzPct val="100000"/>
              <a:defRPr/>
            </a:pPr>
            <a:r>
              <a:rPr lang="en-US" sz="1400" dirty="0">
                <a:solidFill>
                  <a:schemeClr val="bg1"/>
                </a:solidFill>
                <a:latin typeface="+mn-lt"/>
                <a:cs typeface="Segoe Sans Text" pitchFamily="2" charset="0"/>
              </a:rPr>
              <a:t>Data storytelling with visualizations</a:t>
            </a:r>
          </a:p>
        </p:txBody>
      </p:sp>
      <p:sp>
        <p:nvSpPr>
          <p:cNvPr id="4" name="Text Placeholder 2">
            <a:extLst>
              <a:ext uri="{FF2B5EF4-FFF2-40B4-BE49-F238E27FC236}">
                <a16:creationId xmlns:a16="http://schemas.microsoft.com/office/drawing/2014/main" id="{A1E0B37D-41C2-85A9-37F7-8619B07FD571}"/>
              </a:ext>
            </a:extLst>
          </p:cNvPr>
          <p:cNvSpPr txBox="1">
            <a:spLocks/>
          </p:cNvSpPr>
          <p:nvPr/>
        </p:nvSpPr>
        <p:spPr>
          <a:xfrm>
            <a:off x="1476375" y="4824575"/>
            <a:ext cx="10011189" cy="1313180"/>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ct val="20000"/>
              </a:spcBef>
              <a:spcAft>
                <a:spcPts val="0"/>
              </a:spcAft>
              <a:buClrTx/>
              <a:buSzPct val="90000"/>
              <a:buFont typeface="Arial" panose="020B0604020202020204" pitchFamily="34" charset="0"/>
              <a:buChar char="•"/>
              <a:tabLst/>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2pPr>
            <a:lvl3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3pPr>
            <a:lvl4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4pPr>
            <a:lvl5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a:solidFill>
                  <a:schemeClr val="accent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base" latinLnBrk="0" hangingPunct="1">
              <a:lnSpc>
                <a:spcPct val="100000"/>
              </a:lnSpc>
              <a:spcBef>
                <a:spcPts val="0"/>
              </a:spcBef>
              <a:spcAft>
                <a:spcPts val="400"/>
              </a:spcAft>
              <a:buClrTx/>
              <a:buSzTx/>
              <a:buFont typeface="Arial" panose="020B0604020202020204" pitchFamily="34" charset="0"/>
              <a:buNone/>
              <a:tabLst>
                <a:tab pos="1600200" algn="l"/>
              </a:tabLst>
              <a:defRPr/>
            </a:pPr>
            <a:r>
              <a:rPr kumimoji="0" lang="en-US" sz="1600" b="0" i="0" u="none" strike="noStrike" kern="1200" cap="none" spc="0" normalizeH="0" baseline="0" noProof="0" dirty="0">
                <a:ln>
                  <a:noFill/>
                </a:ln>
                <a:solidFill>
                  <a:schemeClr val="accent1"/>
                </a:solidFill>
                <a:effectLst/>
                <a:uLnTx/>
                <a:uFillTx/>
                <a:latin typeface="+mj-lt"/>
                <a:ea typeface="+mn-ea"/>
                <a:cs typeface="+mn-cs"/>
              </a:rPr>
              <a:t>Best practices for using Analyst </a:t>
            </a:r>
          </a:p>
          <a:p>
            <a:pPr marL="312738" indent="-198438" defTabSz="932742">
              <a:spcBef>
                <a:spcPts val="0"/>
              </a:spcBef>
              <a:spcAft>
                <a:spcPts val="400"/>
              </a:spcAft>
              <a:buSzPct val="100000"/>
              <a:tabLst>
                <a:tab pos="1600200" algn="l"/>
              </a:tabLst>
              <a:defRPr/>
            </a:pPr>
            <a:r>
              <a:rPr lang="en-US" sz="1400" dirty="0">
                <a:solidFill>
                  <a:schemeClr val="bg1"/>
                </a:solidFill>
                <a:latin typeface="+mn-lt"/>
                <a:cs typeface="Segoe Sans Text" pitchFamily="2" charset="0"/>
              </a:rPr>
              <a:t>Upload both structured (Excel, CSV, JSON, etc.) and unstructured (PDF, Word, PowerPoint etc.) data files, up to 5 files at once</a:t>
            </a:r>
          </a:p>
          <a:p>
            <a:pPr marL="312738" indent="-198438" defTabSz="932742">
              <a:spcBef>
                <a:spcPts val="0"/>
              </a:spcBef>
              <a:spcAft>
                <a:spcPts val="400"/>
              </a:spcAft>
              <a:buSzPct val="100000"/>
              <a:tabLst>
                <a:tab pos="1600200" algn="l"/>
              </a:tabLst>
              <a:defRPr/>
            </a:pPr>
            <a:r>
              <a:rPr lang="en-US" sz="1400" dirty="0">
                <a:solidFill>
                  <a:schemeClr val="bg1"/>
                </a:solidFill>
                <a:latin typeface="+mn-lt"/>
                <a:cs typeface="Segoe Sans Text" pitchFamily="2" charset="0"/>
              </a:rPr>
              <a:t>Ask complex, multi-variable questions that require advanced data analysis</a:t>
            </a:r>
          </a:p>
          <a:p>
            <a:pPr marL="312738" indent="-198438" defTabSz="932742">
              <a:spcBef>
                <a:spcPts val="0"/>
              </a:spcBef>
              <a:spcAft>
                <a:spcPts val="400"/>
              </a:spcAft>
              <a:buSzPct val="100000"/>
              <a:tabLst>
                <a:tab pos="1600200" algn="l"/>
              </a:tabLst>
              <a:defRPr/>
            </a:pPr>
            <a:r>
              <a:rPr lang="en-US" sz="1400" dirty="0">
                <a:solidFill>
                  <a:schemeClr val="bg1"/>
                </a:solidFill>
                <a:latin typeface="+mn-lt"/>
                <a:cs typeface="Segoe Sans Text" pitchFamily="2" charset="0"/>
              </a:rPr>
              <a:t>Specify the type of insight or visualization needed</a:t>
            </a:r>
          </a:p>
          <a:p>
            <a:pPr marL="312738" indent="-198438" defTabSz="932742">
              <a:spcBef>
                <a:spcPts val="0"/>
              </a:spcBef>
              <a:spcAft>
                <a:spcPts val="400"/>
              </a:spcAft>
              <a:buSzPct val="100000"/>
              <a:tabLst>
                <a:tab pos="1600200" algn="l"/>
              </a:tabLst>
              <a:defRPr/>
            </a:pPr>
            <a:r>
              <a:rPr lang="en-US" sz="1400" dirty="0">
                <a:solidFill>
                  <a:schemeClr val="bg1"/>
                </a:solidFill>
                <a:latin typeface="+mn-lt"/>
                <a:cs typeface="Segoe Sans Text" pitchFamily="2" charset="0"/>
              </a:rPr>
              <a:t>Review chain-of-thought and Python generated insights for accuracy </a:t>
            </a:r>
          </a:p>
        </p:txBody>
      </p:sp>
    </p:spTree>
    <p:extLst>
      <p:ext uri="{BB962C8B-B14F-4D97-AF65-F5344CB8AC3E}">
        <p14:creationId xmlns:p14="http://schemas.microsoft.com/office/powerpoint/2010/main" val="26995401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EE04D-2A76-9E5C-1AFF-A4D3418777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B8B40F-CD82-ACE9-18B3-D6B8E9FD93A4}"/>
              </a:ext>
            </a:extLst>
          </p:cNvPr>
          <p:cNvSpPr>
            <a:spLocks noGrp="1"/>
          </p:cNvSpPr>
          <p:nvPr>
            <p:ph type="title"/>
          </p:nvPr>
        </p:nvSpPr>
        <p:spPr>
          <a:xfrm>
            <a:off x="571500" y="2792795"/>
            <a:ext cx="4179404" cy="1089529"/>
          </a:xfrm>
        </p:spPr>
        <p:txBody>
          <a:bodyPr/>
          <a:lstStyle/>
          <a:p>
            <a:r>
              <a:rPr lang="en-US" dirty="0"/>
              <a:t>Analyst in Action</a:t>
            </a:r>
          </a:p>
        </p:txBody>
      </p:sp>
    </p:spTree>
    <p:extLst>
      <p:ext uri="{BB962C8B-B14F-4D97-AF65-F5344CB8AC3E}">
        <p14:creationId xmlns:p14="http://schemas.microsoft.com/office/powerpoint/2010/main" val="104072578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B9418-4DC2-ECA4-EFA2-A36DC52F10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A095E3-9482-188B-CFE1-D89C0CF926B8}"/>
              </a:ext>
            </a:extLst>
          </p:cNvPr>
          <p:cNvSpPr>
            <a:spLocks noGrp="1"/>
          </p:cNvSpPr>
          <p:nvPr>
            <p:ph type="title"/>
          </p:nvPr>
        </p:nvSpPr>
        <p:spPr/>
        <p:txBody>
          <a:bodyPr vert="horz" wrap="square" lIns="0" tIns="0" rIns="0" bIns="0" rtlCol="0" anchor="b">
            <a:spAutoFit/>
          </a:bodyPr>
          <a:lstStyle/>
          <a:p>
            <a:r>
              <a:rPr lang="en-US" sz="1400" dirty="0">
                <a:latin typeface="+mn-lt"/>
              </a:rPr>
              <a:t>Analyst demo video</a:t>
            </a:r>
          </a:p>
        </p:txBody>
      </p:sp>
      <p:pic>
        <p:nvPicPr>
          <p:cNvPr id="3" name="Analyst demo" descr="A short video showing a spreadsheet titled ‘Zawa Internal Market Focus Group Data.’ The sheet includes columns for demographics, tech savviness, health and fitness interest, brand affinity, purchase motivation, wearable ownership, and digital engagement. The video highlights what an analyst can do with this dataset, such as identifying consumer behavior patterns, segmenting audiences, and generating insights for marketing strategies.">
            <a:hlinkClick r:id="" action="ppaction://media"/>
            <a:extLst>
              <a:ext uri="{FF2B5EF4-FFF2-40B4-BE49-F238E27FC236}">
                <a16:creationId xmlns:a16="http://schemas.microsoft.com/office/drawing/2014/main" id="{5F7F0B0E-9144-0286-2A47-78F1781FE019}"/>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639D748B-ADB3-401E-ABE4-126EE93B84C5}" label="Analyst demo" lang="" r:embed="rId5"/>
                        </p173:trackLst>
                      </p173:tracksInfo>
                    </p:ext>
                  </p14:extLst>
                </p14:media>
              </p:ext>
            </p:extLst>
          </p:nvPr>
        </p:nvPicPr>
        <p:blipFill>
          <a:blip r:embed="rId6"/>
          <a:srcRect t="7798" b="5912"/>
          <a:stretch>
            <a:fillRect/>
          </a:stretch>
        </p:blipFill>
        <p:spPr>
          <a:xfrm>
            <a:off x="179391" y="0"/>
            <a:ext cx="11833217" cy="6858000"/>
          </a:xfrm>
          <a:prstGeom prst="rect">
            <a:avLst/>
          </a:prstGeom>
        </p:spPr>
      </p:pic>
    </p:spTree>
    <p:extLst>
      <p:ext uri="{BB962C8B-B14F-4D97-AF65-F5344CB8AC3E}">
        <p14:creationId xmlns:p14="http://schemas.microsoft.com/office/powerpoint/2010/main" val="25338667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5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85D3E-C8B8-38DD-D7E6-797B6EF3E265}"/>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E65205D-520F-B08A-C011-D71A245E1AF2}"/>
              </a:ext>
              <a:ext uri="{C183D7F6-B498-43B3-948B-1728B52AA6E4}">
                <adec:decorative xmlns:adec="http://schemas.microsoft.com/office/drawing/2017/decorative" val="1"/>
              </a:ext>
            </a:extLst>
          </p:cNvPr>
          <p:cNvSpPr/>
          <p:nvPr/>
        </p:nvSpPr>
        <p:spPr bwMode="auto">
          <a:xfrm>
            <a:off x="572417" y="1238250"/>
            <a:ext cx="11047166" cy="5035550"/>
          </a:xfrm>
          <a:prstGeom prst="roundRect">
            <a:avLst>
              <a:gd name="adj" fmla="val 231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23" name="Rectangle: Single Corner Rounded 22">
            <a:extLst>
              <a:ext uri="{FF2B5EF4-FFF2-40B4-BE49-F238E27FC236}">
                <a16:creationId xmlns:a16="http://schemas.microsoft.com/office/drawing/2014/main" id="{DF87CC63-B49D-0BCE-F7A5-E323946BF034}"/>
              </a:ext>
              <a:ext uri="{C183D7F6-B498-43B3-948B-1728B52AA6E4}">
                <adec:decorative xmlns:adec="http://schemas.microsoft.com/office/drawing/2017/decorative" val="1"/>
              </a:ext>
            </a:extLst>
          </p:cNvPr>
          <p:cNvSpPr/>
          <p:nvPr/>
        </p:nvSpPr>
        <p:spPr bwMode="auto">
          <a:xfrm flipH="1">
            <a:off x="1657410" y="2578100"/>
            <a:ext cx="9959516" cy="401632"/>
          </a:xfrm>
          <a:prstGeom prst="round1Rect">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grpSp>
        <p:nvGrpSpPr>
          <p:cNvPr id="14" name="Group 13">
            <a:extLst>
              <a:ext uri="{FF2B5EF4-FFF2-40B4-BE49-F238E27FC236}">
                <a16:creationId xmlns:a16="http://schemas.microsoft.com/office/drawing/2014/main" id="{AA8D32F6-B3AC-48DF-C9F7-958248219F1F}"/>
              </a:ext>
              <a:ext uri="{C183D7F6-B498-43B3-948B-1728B52AA6E4}">
                <adec:decorative xmlns:adec="http://schemas.microsoft.com/office/drawing/2017/decorative" val="1"/>
              </a:ext>
            </a:extLst>
          </p:cNvPr>
          <p:cNvGrpSpPr/>
          <p:nvPr/>
        </p:nvGrpSpPr>
        <p:grpSpPr>
          <a:xfrm>
            <a:off x="2206623" y="1557792"/>
            <a:ext cx="819152" cy="819152"/>
            <a:chOff x="2169317" y="1796723"/>
            <a:chExt cx="893764" cy="893764"/>
          </a:xfrm>
        </p:grpSpPr>
        <p:sp>
          <p:nvSpPr>
            <p:cNvPr id="17" name="Oval 16">
              <a:extLst>
                <a:ext uri="{FF2B5EF4-FFF2-40B4-BE49-F238E27FC236}">
                  <a16:creationId xmlns:a16="http://schemas.microsoft.com/office/drawing/2014/main" id="{62DA3D5C-8C8C-DA7D-B72B-FE606A9CD0B3}"/>
                </a:ext>
                <a:ext uri="{C183D7F6-B498-43B3-948B-1728B52AA6E4}">
                  <adec:decorative xmlns:adec="http://schemas.microsoft.com/office/drawing/2017/decorative" val="1"/>
                </a:ext>
              </a:extLst>
            </p:cNvPr>
            <p:cNvSpPr/>
            <p:nvPr/>
          </p:nvSpPr>
          <p:spPr bwMode="auto">
            <a:xfrm>
              <a:off x="2169317" y="1796723"/>
              <a:ext cx="893764" cy="893764"/>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dirty="0">
                <a:solidFill>
                  <a:schemeClr val="bg1"/>
                </a:solidFill>
                <a:latin typeface="+mj-lt"/>
                <a:cs typeface="Segoe Sans Display Semibold" pitchFamily="2" charset="0"/>
              </a:endParaRPr>
            </a:p>
          </p:txBody>
        </p:sp>
        <p:pic>
          <p:nvPicPr>
            <p:cNvPr id="37" name="Picture 36">
              <a:extLst>
                <a:ext uri="{FF2B5EF4-FFF2-40B4-BE49-F238E27FC236}">
                  <a16:creationId xmlns:a16="http://schemas.microsoft.com/office/drawing/2014/main" id="{7F638931-4430-5E85-B813-1BD878046C92}"/>
                </a:ext>
                <a:ext uri="{C183D7F6-B498-43B3-948B-1728B52AA6E4}">
                  <adec:decorative xmlns:adec="http://schemas.microsoft.com/office/drawing/2017/decorative" val="1"/>
                </a:ext>
              </a:extLst>
            </p:cNvPr>
            <p:cNvPicPr>
              <a:picLocks/>
            </p:cNvPicPr>
            <p:nvPr/>
          </p:nvPicPr>
          <p:blipFill rotWithShape="1">
            <a:blip r:embed="rId3" cstate="screen">
              <a:extLst>
                <a:ext uri="{28A0092B-C50C-407E-A947-70E740481C1C}">
                  <a14:useLocalDpi xmlns:a14="http://schemas.microsoft.com/office/drawing/2010/main"/>
                </a:ext>
              </a:extLst>
            </a:blip>
            <a:srcRect l="1644" t="1646" r="9378" b="9378"/>
            <a:stretch>
              <a:fillRect/>
            </a:stretch>
          </p:blipFill>
          <p:spPr>
            <a:xfrm>
              <a:off x="2247119" y="1874525"/>
              <a:ext cx="738162" cy="738162"/>
            </a:xfrm>
            <a:prstGeom prst="ellipse">
              <a:avLst/>
            </a:prstGeom>
            <a:ln w="6350">
              <a:solidFill>
                <a:schemeClr val="bg1"/>
              </a:solidFill>
            </a:ln>
            <a:effectLst>
              <a:outerShdw blurRad="50800" dist="38100" dir="5400000" algn="t" rotWithShape="0">
                <a:prstClr val="black">
                  <a:alpha val="40000"/>
                </a:prstClr>
              </a:outerShdw>
            </a:effectLst>
          </p:spPr>
        </p:pic>
      </p:grpSp>
      <p:grpSp>
        <p:nvGrpSpPr>
          <p:cNvPr id="6" name="Group 5">
            <a:extLst>
              <a:ext uri="{FF2B5EF4-FFF2-40B4-BE49-F238E27FC236}">
                <a16:creationId xmlns:a16="http://schemas.microsoft.com/office/drawing/2014/main" id="{A83B3EB4-FFA2-C1AA-4BEB-325711E525DB}"/>
              </a:ext>
              <a:ext uri="{C183D7F6-B498-43B3-948B-1728B52AA6E4}">
                <adec:decorative xmlns:adec="http://schemas.microsoft.com/office/drawing/2017/decorative" val="1"/>
              </a:ext>
            </a:extLst>
          </p:cNvPr>
          <p:cNvGrpSpPr/>
          <p:nvPr/>
        </p:nvGrpSpPr>
        <p:grpSpPr>
          <a:xfrm>
            <a:off x="4098463" y="1557792"/>
            <a:ext cx="819152" cy="819152"/>
            <a:chOff x="4071143" y="1796723"/>
            <a:chExt cx="893764" cy="893764"/>
          </a:xfrm>
        </p:grpSpPr>
        <p:sp>
          <p:nvSpPr>
            <p:cNvPr id="20" name="Oval 19">
              <a:extLst>
                <a:ext uri="{FF2B5EF4-FFF2-40B4-BE49-F238E27FC236}">
                  <a16:creationId xmlns:a16="http://schemas.microsoft.com/office/drawing/2014/main" id="{998A02DD-6475-04BA-1D42-FED974FBD2EB}"/>
                </a:ext>
                <a:ext uri="{C183D7F6-B498-43B3-948B-1728B52AA6E4}">
                  <adec:decorative xmlns:adec="http://schemas.microsoft.com/office/drawing/2017/decorative" val="1"/>
                </a:ext>
              </a:extLst>
            </p:cNvPr>
            <p:cNvSpPr/>
            <p:nvPr/>
          </p:nvSpPr>
          <p:spPr bwMode="auto">
            <a:xfrm>
              <a:off x="4071143" y="1796723"/>
              <a:ext cx="893764" cy="893764"/>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dirty="0">
                <a:solidFill>
                  <a:schemeClr val="bg1"/>
                </a:solidFill>
                <a:latin typeface="+mj-lt"/>
                <a:cs typeface="Segoe Sans Display Semibold" pitchFamily="2" charset="0"/>
              </a:endParaRPr>
            </a:p>
          </p:txBody>
        </p:sp>
        <p:pic>
          <p:nvPicPr>
            <p:cNvPr id="21" name="Picture 20">
              <a:extLst>
                <a:ext uri="{FF2B5EF4-FFF2-40B4-BE49-F238E27FC236}">
                  <a16:creationId xmlns:a16="http://schemas.microsoft.com/office/drawing/2014/main" id="{DAA92DD4-9A69-1193-1EED-EC54616982A3}"/>
                </a:ext>
                <a:ext uri="{C183D7F6-B498-43B3-948B-1728B52AA6E4}">
                  <adec:decorative xmlns:adec="http://schemas.microsoft.com/office/drawing/2017/decorative" val="1"/>
                </a:ext>
              </a:extLst>
            </p:cNvPr>
            <p:cNvPicPr>
              <a:picLocks/>
            </p:cNvPicPr>
            <p:nvPr/>
          </p:nvPicPr>
          <p:blipFill rotWithShape="1">
            <a:blip r:embed="rId4" cstate="screen">
              <a:extLst>
                <a:ext uri="{28A0092B-C50C-407E-A947-70E740481C1C}">
                  <a14:useLocalDpi xmlns:a14="http://schemas.microsoft.com/office/drawing/2010/main"/>
                </a:ext>
              </a:extLst>
            </a:blip>
            <a:srcRect l="11643" t="1391" r="12379" b="22633"/>
            <a:stretch>
              <a:fillRect/>
            </a:stretch>
          </p:blipFill>
          <p:spPr>
            <a:xfrm>
              <a:off x="4148944" y="1874524"/>
              <a:ext cx="738162" cy="738162"/>
            </a:xfrm>
            <a:prstGeom prst="ellipse">
              <a:avLst/>
            </a:prstGeom>
            <a:ln w="6350">
              <a:solidFill>
                <a:schemeClr val="bg1"/>
              </a:solidFill>
            </a:ln>
            <a:effectLst>
              <a:outerShdw blurRad="50800" dist="38100" dir="5400000" algn="t" rotWithShape="0">
                <a:prstClr val="black">
                  <a:alpha val="40000"/>
                </a:prstClr>
              </a:outerShdw>
            </a:effectLst>
          </p:spPr>
        </p:pic>
      </p:grpSp>
      <p:grpSp>
        <p:nvGrpSpPr>
          <p:cNvPr id="7" name="Group 6">
            <a:extLst>
              <a:ext uri="{FF2B5EF4-FFF2-40B4-BE49-F238E27FC236}">
                <a16:creationId xmlns:a16="http://schemas.microsoft.com/office/drawing/2014/main" id="{14D7B83E-D1B2-FD40-CA23-AFCCC26A25EA}"/>
              </a:ext>
              <a:ext uri="{C183D7F6-B498-43B3-948B-1728B52AA6E4}">
                <adec:decorative xmlns:adec="http://schemas.microsoft.com/office/drawing/2017/decorative" val="1"/>
              </a:ext>
            </a:extLst>
          </p:cNvPr>
          <p:cNvGrpSpPr/>
          <p:nvPr/>
        </p:nvGrpSpPr>
        <p:grpSpPr>
          <a:xfrm>
            <a:off x="6054500" y="1557792"/>
            <a:ext cx="819152" cy="819152"/>
            <a:chOff x="6021386" y="1796723"/>
            <a:chExt cx="893764" cy="893764"/>
          </a:xfrm>
        </p:grpSpPr>
        <p:sp>
          <p:nvSpPr>
            <p:cNvPr id="28" name="Oval 27">
              <a:extLst>
                <a:ext uri="{FF2B5EF4-FFF2-40B4-BE49-F238E27FC236}">
                  <a16:creationId xmlns:a16="http://schemas.microsoft.com/office/drawing/2014/main" id="{C97B74BC-806C-3B47-C118-D5A9BF68FD1A}"/>
                </a:ext>
                <a:ext uri="{C183D7F6-B498-43B3-948B-1728B52AA6E4}">
                  <adec:decorative xmlns:adec="http://schemas.microsoft.com/office/drawing/2017/decorative" val="1"/>
                </a:ext>
              </a:extLst>
            </p:cNvPr>
            <p:cNvSpPr/>
            <p:nvPr/>
          </p:nvSpPr>
          <p:spPr bwMode="auto">
            <a:xfrm>
              <a:off x="6021386" y="1796723"/>
              <a:ext cx="893764" cy="893764"/>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dirty="0">
                <a:solidFill>
                  <a:schemeClr val="bg1"/>
                </a:solidFill>
                <a:latin typeface="+mj-lt"/>
                <a:cs typeface="Segoe Sans Display Semibold" pitchFamily="2" charset="0"/>
              </a:endParaRPr>
            </a:p>
          </p:txBody>
        </p:sp>
        <p:pic>
          <p:nvPicPr>
            <p:cNvPr id="29" name="Picture 28">
              <a:extLst>
                <a:ext uri="{FF2B5EF4-FFF2-40B4-BE49-F238E27FC236}">
                  <a16:creationId xmlns:a16="http://schemas.microsoft.com/office/drawing/2014/main" id="{534D1420-E616-2DF7-1F27-B4D7B09950E4}"/>
                </a:ext>
                <a:ext uri="{C183D7F6-B498-43B3-948B-1728B52AA6E4}">
                  <adec:decorative xmlns:adec="http://schemas.microsoft.com/office/drawing/2017/decorative" val="1"/>
                </a:ext>
              </a:extLst>
            </p:cNvPr>
            <p:cNvPicPr>
              <a:picLocks/>
            </p:cNvPicPr>
            <p:nvPr/>
          </p:nvPicPr>
          <p:blipFill rotWithShape="1">
            <a:blip r:embed="rId5" cstate="screen">
              <a:extLst>
                <a:ext uri="{28A0092B-C50C-407E-A947-70E740481C1C}">
                  <a14:useLocalDpi xmlns:a14="http://schemas.microsoft.com/office/drawing/2010/main"/>
                </a:ext>
              </a:extLst>
            </a:blip>
            <a:srcRect l="9849" r="9115" b="18964"/>
            <a:stretch>
              <a:fillRect/>
            </a:stretch>
          </p:blipFill>
          <p:spPr>
            <a:xfrm>
              <a:off x="6099188" y="1874525"/>
              <a:ext cx="738162" cy="738162"/>
            </a:xfrm>
            <a:prstGeom prst="ellipse">
              <a:avLst/>
            </a:prstGeom>
            <a:ln w="6350">
              <a:solidFill>
                <a:schemeClr val="bg1"/>
              </a:solidFill>
            </a:ln>
            <a:effectLst>
              <a:outerShdw blurRad="50800" dist="38100" dir="5400000" algn="t" rotWithShape="0">
                <a:prstClr val="black">
                  <a:alpha val="40000"/>
                </a:prstClr>
              </a:outerShdw>
            </a:effectLst>
          </p:spPr>
        </p:pic>
      </p:grpSp>
      <p:grpSp>
        <p:nvGrpSpPr>
          <p:cNvPr id="8" name="Group 7">
            <a:extLst>
              <a:ext uri="{FF2B5EF4-FFF2-40B4-BE49-F238E27FC236}">
                <a16:creationId xmlns:a16="http://schemas.microsoft.com/office/drawing/2014/main" id="{B638B020-8521-4BF6-7269-4D7348A1F310}"/>
              </a:ext>
              <a:ext uri="{C183D7F6-B498-43B3-948B-1728B52AA6E4}">
                <adec:decorative xmlns:adec="http://schemas.microsoft.com/office/drawing/2017/decorative" val="1"/>
              </a:ext>
            </a:extLst>
          </p:cNvPr>
          <p:cNvGrpSpPr/>
          <p:nvPr/>
        </p:nvGrpSpPr>
        <p:grpSpPr>
          <a:xfrm>
            <a:off x="8072341" y="1557792"/>
            <a:ext cx="819152" cy="819152"/>
            <a:chOff x="8037511" y="1796723"/>
            <a:chExt cx="893764" cy="893764"/>
          </a:xfrm>
        </p:grpSpPr>
        <p:sp>
          <p:nvSpPr>
            <p:cNvPr id="31" name="Oval 30">
              <a:extLst>
                <a:ext uri="{FF2B5EF4-FFF2-40B4-BE49-F238E27FC236}">
                  <a16:creationId xmlns:a16="http://schemas.microsoft.com/office/drawing/2014/main" id="{04158FA6-642E-43D7-9855-9BF49A2D32EE}"/>
                </a:ext>
                <a:ext uri="{C183D7F6-B498-43B3-948B-1728B52AA6E4}">
                  <adec:decorative xmlns:adec="http://schemas.microsoft.com/office/drawing/2017/decorative" val="1"/>
                </a:ext>
              </a:extLst>
            </p:cNvPr>
            <p:cNvSpPr/>
            <p:nvPr/>
          </p:nvSpPr>
          <p:spPr bwMode="auto">
            <a:xfrm>
              <a:off x="8037511" y="1796723"/>
              <a:ext cx="893764" cy="893764"/>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pic>
          <p:nvPicPr>
            <p:cNvPr id="33" name="Picture 32">
              <a:extLst>
                <a:ext uri="{FF2B5EF4-FFF2-40B4-BE49-F238E27FC236}">
                  <a16:creationId xmlns:a16="http://schemas.microsoft.com/office/drawing/2014/main" id="{BB4B02A2-6C60-5A6D-3DAF-56FCE73AE76A}"/>
                </a:ext>
                <a:ext uri="{C183D7F6-B498-43B3-948B-1728B52AA6E4}">
                  <adec:decorative xmlns:adec="http://schemas.microsoft.com/office/drawing/2017/decorative" val="1"/>
                </a:ext>
              </a:extLst>
            </p:cNvPr>
            <p:cNvPicPr>
              <a:picLocks/>
            </p:cNvPicPr>
            <p:nvPr/>
          </p:nvPicPr>
          <p:blipFill rotWithShape="1">
            <a:blip r:embed="rId6" cstate="screen">
              <a:extLst>
                <a:ext uri="{28A0092B-C50C-407E-A947-70E740481C1C}">
                  <a14:useLocalDpi xmlns:a14="http://schemas.microsoft.com/office/drawing/2010/main"/>
                </a:ext>
              </a:extLst>
            </a:blip>
            <a:srcRect l="8182" r="14189" b="22374"/>
            <a:stretch>
              <a:fillRect/>
            </a:stretch>
          </p:blipFill>
          <p:spPr>
            <a:xfrm>
              <a:off x="8115313" y="1874525"/>
              <a:ext cx="738162" cy="738162"/>
            </a:xfrm>
            <a:prstGeom prst="ellipse">
              <a:avLst/>
            </a:prstGeom>
            <a:ln w="6350">
              <a:solidFill>
                <a:schemeClr val="bg1"/>
              </a:solidFill>
            </a:ln>
            <a:effectLst>
              <a:outerShdw blurRad="50800" dist="38100" dir="5400000" algn="t" rotWithShape="0">
                <a:prstClr val="black">
                  <a:alpha val="40000"/>
                </a:prstClr>
              </a:outerShdw>
            </a:effectLst>
          </p:spPr>
        </p:pic>
      </p:grpSp>
      <p:grpSp>
        <p:nvGrpSpPr>
          <p:cNvPr id="9" name="Group 8">
            <a:extLst>
              <a:ext uri="{FF2B5EF4-FFF2-40B4-BE49-F238E27FC236}">
                <a16:creationId xmlns:a16="http://schemas.microsoft.com/office/drawing/2014/main" id="{AE3FB62F-CB31-A0F9-E569-AB3F1AFB28F9}"/>
              </a:ext>
              <a:ext uri="{C183D7F6-B498-43B3-948B-1728B52AA6E4}">
                <adec:decorative xmlns:adec="http://schemas.microsoft.com/office/drawing/2017/decorative" val="1"/>
              </a:ext>
            </a:extLst>
          </p:cNvPr>
          <p:cNvGrpSpPr/>
          <p:nvPr/>
        </p:nvGrpSpPr>
        <p:grpSpPr>
          <a:xfrm>
            <a:off x="10129359" y="1557792"/>
            <a:ext cx="819152" cy="819152"/>
            <a:chOff x="10092530" y="1796723"/>
            <a:chExt cx="893764" cy="893764"/>
          </a:xfrm>
        </p:grpSpPr>
        <p:sp>
          <p:nvSpPr>
            <p:cNvPr id="35" name="Oval 34">
              <a:extLst>
                <a:ext uri="{FF2B5EF4-FFF2-40B4-BE49-F238E27FC236}">
                  <a16:creationId xmlns:a16="http://schemas.microsoft.com/office/drawing/2014/main" id="{3BBAAF0F-E9D4-2074-C284-51D975AAF9CB}"/>
                </a:ext>
                <a:ext uri="{C183D7F6-B498-43B3-948B-1728B52AA6E4}">
                  <adec:decorative xmlns:adec="http://schemas.microsoft.com/office/drawing/2017/decorative" val="1"/>
                </a:ext>
              </a:extLst>
            </p:cNvPr>
            <p:cNvSpPr/>
            <p:nvPr/>
          </p:nvSpPr>
          <p:spPr bwMode="auto">
            <a:xfrm>
              <a:off x="10092530" y="1796723"/>
              <a:ext cx="893764" cy="893764"/>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dirty="0">
                <a:solidFill>
                  <a:schemeClr val="bg1"/>
                </a:solidFill>
                <a:latin typeface="+mj-lt"/>
                <a:cs typeface="Segoe Sans Display Semibold" pitchFamily="2" charset="0"/>
              </a:endParaRPr>
            </a:p>
          </p:txBody>
        </p:sp>
        <p:pic>
          <p:nvPicPr>
            <p:cNvPr id="36" name="Picture 35">
              <a:extLst>
                <a:ext uri="{FF2B5EF4-FFF2-40B4-BE49-F238E27FC236}">
                  <a16:creationId xmlns:a16="http://schemas.microsoft.com/office/drawing/2014/main" id="{63A36B53-67C0-D6A0-66C0-ECA4BD5DEE88}"/>
                </a:ext>
                <a:ext uri="{C183D7F6-B498-43B3-948B-1728B52AA6E4}">
                  <adec:decorative xmlns:adec="http://schemas.microsoft.com/office/drawing/2017/decorative" val="1"/>
                </a:ext>
              </a:extLst>
            </p:cNvPr>
            <p:cNvPicPr>
              <a:picLocks/>
            </p:cNvPicPr>
            <p:nvPr/>
          </p:nvPicPr>
          <p:blipFill rotWithShape="1">
            <a:blip r:embed="rId7" cstate="screen">
              <a:extLst>
                <a:ext uri="{28A0092B-C50C-407E-A947-70E740481C1C}">
                  <a14:useLocalDpi xmlns:a14="http://schemas.microsoft.com/office/drawing/2010/main"/>
                </a:ext>
              </a:extLst>
            </a:blip>
            <a:srcRect l="21304" r="9911" b="31217"/>
            <a:stretch>
              <a:fillRect/>
            </a:stretch>
          </p:blipFill>
          <p:spPr>
            <a:xfrm>
              <a:off x="10170332" y="1874525"/>
              <a:ext cx="738162" cy="738162"/>
            </a:xfrm>
            <a:prstGeom prst="ellipse">
              <a:avLst/>
            </a:prstGeom>
            <a:ln w="6350">
              <a:solidFill>
                <a:schemeClr val="bg1"/>
              </a:solidFill>
            </a:ln>
            <a:effectLst>
              <a:outerShdw blurRad="50800" dist="38100" dir="5400000" algn="t" rotWithShape="0">
                <a:prstClr val="black">
                  <a:alpha val="40000"/>
                </a:prstClr>
              </a:outerShdw>
            </a:effectLst>
          </p:spPr>
        </p:pic>
      </p:grpSp>
      <p:sp>
        <p:nvSpPr>
          <p:cNvPr id="2" name="Title 1">
            <a:extLst>
              <a:ext uri="{FF2B5EF4-FFF2-40B4-BE49-F238E27FC236}">
                <a16:creationId xmlns:a16="http://schemas.microsoft.com/office/drawing/2014/main" id="{ADAA9245-CE3E-66F4-B487-374BC444693C}"/>
              </a:ext>
            </a:extLst>
          </p:cNvPr>
          <p:cNvSpPr>
            <a:spLocks noGrp="1"/>
          </p:cNvSpPr>
          <p:nvPr>
            <p:ph type="title"/>
          </p:nvPr>
        </p:nvSpPr>
        <p:spPr>
          <a:xfrm>
            <a:off x="581129" y="485158"/>
            <a:ext cx="11025654" cy="553998"/>
          </a:xfrm>
        </p:spPr>
        <p:txBody>
          <a:bodyPr wrap="square">
            <a:spAutoFit/>
          </a:bodyPr>
          <a:lstStyle/>
          <a:p>
            <a:r>
              <a:rPr lang="en-US" dirty="0"/>
              <a:t>Try it!</a:t>
            </a:r>
          </a:p>
        </p:txBody>
      </p:sp>
      <p:graphicFrame>
        <p:nvGraphicFramePr>
          <p:cNvPr id="5" name="Table 4">
            <a:extLst>
              <a:ext uri="{FF2B5EF4-FFF2-40B4-BE49-F238E27FC236}">
                <a16:creationId xmlns:a16="http://schemas.microsoft.com/office/drawing/2014/main" id="{AC9455D6-C37F-9B93-0FDE-BC21D80974AA}"/>
              </a:ext>
            </a:extLst>
          </p:cNvPr>
          <p:cNvGraphicFramePr>
            <a:graphicFrameLocks noGrp="1"/>
          </p:cNvGraphicFramePr>
          <p:nvPr>
            <p:extLst>
              <p:ext uri="{D42A27DB-BD31-4B8C-83A1-F6EECF244321}">
                <p14:modId xmlns:p14="http://schemas.microsoft.com/office/powerpoint/2010/main" val="337988781"/>
              </p:ext>
            </p:extLst>
          </p:nvPr>
        </p:nvGraphicFramePr>
        <p:xfrm>
          <a:off x="575073" y="2576038"/>
          <a:ext cx="11041854" cy="3459737"/>
        </p:xfrm>
        <a:graphic>
          <a:graphicData uri="http://schemas.openxmlformats.org/drawingml/2006/table">
            <a:tbl>
              <a:tblPr firstRow="1" firstCol="1" bandRow="1">
                <a:tableStyleId>{5C22544A-7EE6-4342-B048-85BDC9FD1C3A}</a:tableStyleId>
              </a:tblPr>
              <a:tblGrid>
                <a:gridCol w="1069989">
                  <a:extLst>
                    <a:ext uri="{9D8B030D-6E8A-4147-A177-3AD203B41FA5}">
                      <a16:colId xmlns:a16="http://schemas.microsoft.com/office/drawing/2014/main" val="419529123"/>
                    </a:ext>
                  </a:extLst>
                </a:gridCol>
                <a:gridCol w="1932313">
                  <a:extLst>
                    <a:ext uri="{9D8B030D-6E8A-4147-A177-3AD203B41FA5}">
                      <a16:colId xmlns:a16="http://schemas.microsoft.com/office/drawing/2014/main" val="1793691201"/>
                    </a:ext>
                  </a:extLst>
                </a:gridCol>
                <a:gridCol w="1858341">
                  <a:extLst>
                    <a:ext uri="{9D8B030D-6E8A-4147-A177-3AD203B41FA5}">
                      <a16:colId xmlns:a16="http://schemas.microsoft.com/office/drawing/2014/main" val="757685473"/>
                    </a:ext>
                  </a:extLst>
                </a:gridCol>
                <a:gridCol w="2061994">
                  <a:extLst>
                    <a:ext uri="{9D8B030D-6E8A-4147-A177-3AD203B41FA5}">
                      <a16:colId xmlns:a16="http://schemas.microsoft.com/office/drawing/2014/main" val="1936690869"/>
                    </a:ext>
                  </a:extLst>
                </a:gridCol>
                <a:gridCol w="1972895">
                  <a:extLst>
                    <a:ext uri="{9D8B030D-6E8A-4147-A177-3AD203B41FA5}">
                      <a16:colId xmlns:a16="http://schemas.microsoft.com/office/drawing/2014/main" val="717494166"/>
                    </a:ext>
                  </a:extLst>
                </a:gridCol>
                <a:gridCol w="2146322">
                  <a:extLst>
                    <a:ext uri="{9D8B030D-6E8A-4147-A177-3AD203B41FA5}">
                      <a16:colId xmlns:a16="http://schemas.microsoft.com/office/drawing/2014/main" val="2661904891"/>
                    </a:ext>
                  </a:extLst>
                </a:gridCol>
              </a:tblGrid>
              <a:tr h="396497">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endParaRPr kumimoji="0" lang="en-US" sz="1400" b="0" i="0" u="none" strike="noStrike" kern="1200" cap="none" spc="0" normalizeH="0" baseline="0" dirty="0">
                        <a:ln>
                          <a:noFill/>
                        </a:ln>
                        <a:gradFill>
                          <a:gsLst>
                            <a:gs pos="100000">
                              <a:srgbClr val="C03BC4"/>
                            </a:gs>
                            <a:gs pos="43000">
                              <a:srgbClr val="0078D4"/>
                            </a:gs>
                          </a:gsLst>
                          <a:lin ang="0" scaled="0"/>
                        </a:gradFill>
                        <a:effectLst/>
                        <a:uLnTx/>
                        <a:uFillTx/>
                        <a:latin typeface="+mn-lt"/>
                        <a:ea typeface="+mn-ea"/>
                        <a:cs typeface="+mn-cs"/>
                      </a:endParaRPr>
                    </a:p>
                  </a:txBody>
                  <a:tcPr marL="91499" marR="91499" marT="91499" marB="91499">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200" b="0" i="0" u="none" strike="noStrike" kern="1200" cap="none" spc="0" normalizeH="0" baseline="0" dirty="0">
                          <a:ln>
                            <a:noFill/>
                          </a:ln>
                          <a:solidFill>
                            <a:schemeClr val="bg1"/>
                          </a:solidFill>
                          <a:effectLst/>
                          <a:uLnTx/>
                          <a:uFillTx/>
                          <a:latin typeface="+mj-lt"/>
                          <a:ea typeface="+mn-ea"/>
                          <a:cs typeface="+mn-cs"/>
                        </a:rPr>
                        <a:t>Customer Service</a:t>
                      </a:r>
                    </a:p>
                  </a:txBody>
                  <a:tcPr marL="91499" marR="91499" marT="91499" marB="91499">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200" b="0" i="0" u="none" strike="noStrike" kern="1200" cap="none" spc="0" normalizeH="0" baseline="0" dirty="0">
                          <a:ln>
                            <a:noFill/>
                          </a:ln>
                          <a:solidFill>
                            <a:schemeClr val="bg1"/>
                          </a:solidFill>
                          <a:effectLst/>
                          <a:uLnTx/>
                          <a:uFillTx/>
                          <a:latin typeface="+mj-lt"/>
                          <a:ea typeface="+mn-ea"/>
                          <a:cs typeface="+mn-cs"/>
                        </a:rPr>
                        <a:t>Sales</a:t>
                      </a:r>
                    </a:p>
                  </a:txBody>
                  <a:tcPr marL="91499" marR="91499" marT="91499" marB="91499">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200" b="0" i="0" u="none" strike="noStrike" kern="1200" cap="none" spc="0" normalizeH="0" baseline="0" dirty="0">
                          <a:ln>
                            <a:noFill/>
                          </a:ln>
                          <a:solidFill>
                            <a:schemeClr val="bg1"/>
                          </a:solidFill>
                          <a:effectLst/>
                          <a:uLnTx/>
                          <a:uFillTx/>
                          <a:latin typeface="+mj-lt"/>
                          <a:ea typeface="+mn-ea"/>
                          <a:cs typeface="+mn-cs"/>
                        </a:rPr>
                        <a:t>Finance</a:t>
                      </a:r>
                    </a:p>
                  </a:txBody>
                  <a:tcPr marL="91499" marR="91499" marT="91499" marB="91499">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200" b="0" i="0" u="none" strike="noStrike" kern="1200" cap="none" spc="0" normalizeH="0" baseline="0" dirty="0">
                          <a:ln>
                            <a:noFill/>
                          </a:ln>
                          <a:solidFill>
                            <a:schemeClr val="bg1"/>
                          </a:solidFill>
                          <a:effectLst/>
                          <a:uLnTx/>
                          <a:uFillTx/>
                          <a:latin typeface="+mj-lt"/>
                          <a:ea typeface="+mn-ea"/>
                          <a:cs typeface="+mn-cs"/>
                        </a:rPr>
                        <a:t>Marketing</a:t>
                      </a:r>
                    </a:p>
                  </a:txBody>
                  <a:tcPr marL="91499" marR="91499" marT="91499" marB="91499">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200" b="0" i="0" u="none" strike="noStrike" kern="1200" cap="none" spc="0" normalizeH="0" baseline="0" dirty="0">
                          <a:ln>
                            <a:noFill/>
                          </a:ln>
                          <a:solidFill>
                            <a:schemeClr val="bg1"/>
                          </a:solidFill>
                          <a:effectLst/>
                          <a:uLnTx/>
                          <a:uFillTx/>
                          <a:latin typeface="+mj-lt"/>
                          <a:ea typeface="+mn-ea"/>
                          <a:cs typeface="+mn-cs"/>
                        </a:rPr>
                        <a:t>HR</a:t>
                      </a:r>
                    </a:p>
                  </a:txBody>
                  <a:tcPr marL="91499" marR="91499" marT="91499" marB="91499">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5780946"/>
                  </a:ext>
                </a:extLst>
              </a:tr>
              <a:tr h="930242">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mj-lt"/>
                          <a:ea typeface="+mj-ea"/>
                          <a:cs typeface="+mj-cs"/>
                        </a:rPr>
                        <a:t>Pain point</a:t>
                      </a:r>
                    </a:p>
                  </a:txBody>
                  <a:tcPr marL="91499" marR="91499" marT="91440" marB="91440">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rtl="0">
                        <a:buNone/>
                      </a:pPr>
                      <a:r>
                        <a:rPr lang="en-US" sz="1100" b="0" dirty="0">
                          <a:solidFill>
                            <a:schemeClr val="bg1"/>
                          </a:solidFill>
                          <a:effectLst/>
                          <a:latin typeface="+mn-lt"/>
                        </a:rPr>
                        <a:t>Lack of visibility into customer service trends and feedback </a:t>
                      </a:r>
                    </a:p>
                  </a:txBody>
                  <a:tcPr marL="91499" marR="91499" marT="91440" marB="91440">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100" b="0" i="0" dirty="0">
                          <a:solidFill>
                            <a:schemeClr val="bg1"/>
                          </a:solidFill>
                          <a:effectLst/>
                          <a:latin typeface="+mn-lt"/>
                        </a:rPr>
                        <a:t>Lack understanding of pipeline health and probability of meeting quarterly or year-end close targets</a:t>
                      </a:r>
                      <a:endParaRPr lang="en-US" sz="1100" b="0" strike="noStrike" spc="0" dirty="0">
                        <a:solidFill>
                          <a:schemeClr val="bg1"/>
                        </a:solidFill>
                        <a:latin typeface="+mn-lt"/>
                        <a:ea typeface="+mn-ea"/>
                        <a:cs typeface="+mn-cs"/>
                      </a:endParaRPr>
                    </a:p>
                  </a:txBody>
                  <a:tcPr marL="91499" marR="91499"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100" b="0" dirty="0">
                          <a:solidFill>
                            <a:schemeClr val="bg1"/>
                          </a:solidFill>
                          <a:latin typeface="+mn-lt"/>
                        </a:rPr>
                        <a:t>Strategic decisions require complex modeling across multiple business drivers</a:t>
                      </a:r>
                      <a:endParaRPr lang="en-US" sz="1100" b="0" spc="0" dirty="0">
                        <a:solidFill>
                          <a:schemeClr val="bg1"/>
                        </a:solidFill>
                        <a:latin typeface="+mn-lt"/>
                        <a:ea typeface="+mn-ea"/>
                        <a:cs typeface="+mn-cs"/>
                      </a:endParaRPr>
                    </a:p>
                  </a:txBody>
                  <a:tcPr marL="91499" marR="91499"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100" b="0" i="0" dirty="0">
                          <a:solidFill>
                            <a:schemeClr val="bg1"/>
                          </a:solidFill>
                          <a:effectLst/>
                          <a:latin typeface="+mn-lt"/>
                        </a:rPr>
                        <a:t>Limited understanding of campaign insights</a:t>
                      </a:r>
                      <a:endParaRPr lang="en-US" sz="1100" b="0" spc="0" dirty="0">
                        <a:solidFill>
                          <a:schemeClr val="bg1"/>
                        </a:solidFill>
                        <a:latin typeface="+mn-lt"/>
                        <a:ea typeface="+mn-ea"/>
                        <a:cs typeface="+mn-cs"/>
                      </a:endParaRPr>
                    </a:p>
                  </a:txBody>
                  <a:tcPr marL="91499" marR="91499"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100" b="0" dirty="0">
                          <a:solidFill>
                            <a:schemeClr val="bg1"/>
                          </a:solidFill>
                          <a:latin typeface="+mn-lt"/>
                        </a:rPr>
                        <a:t>Managers need to generate and modify team strategies while quickly assessing project performance for clarity and continuous improvement</a:t>
                      </a:r>
                      <a:endParaRPr lang="en-US" sz="1100" b="0" kern="1200" spc="0" dirty="0">
                        <a:solidFill>
                          <a:schemeClr val="bg1"/>
                        </a:solidFill>
                        <a:latin typeface="+mn-lt"/>
                        <a:ea typeface="+mn-ea"/>
                        <a:cs typeface="+mn-cs"/>
                      </a:endParaRPr>
                    </a:p>
                  </a:txBody>
                  <a:tcPr marL="91499" marR="91499" marT="91440" marB="91440">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5874527"/>
                  </a:ext>
                </a:extLst>
              </a:tr>
              <a:tr h="930242">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mj-lt"/>
                          <a:ea typeface="+mj-ea"/>
                          <a:cs typeface="+mj-cs"/>
                        </a:rPr>
                        <a:t>Scenario</a:t>
                      </a:r>
                    </a:p>
                  </a:txBody>
                  <a:tcPr marL="91499" marR="91499" marT="91440" marB="91440">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bg1"/>
                          </a:solidFill>
                          <a:latin typeface="+mn-lt"/>
                        </a:rPr>
                        <a:t>Gain visibility into larger trends and patterns of customer feedback</a:t>
                      </a:r>
                    </a:p>
                    <a:p>
                      <a:pPr algn="ctr" rtl="0">
                        <a:buNone/>
                      </a:pPr>
                      <a:endParaRPr lang="en-US" sz="1100" b="0" dirty="0">
                        <a:solidFill>
                          <a:schemeClr val="bg1"/>
                        </a:solidFill>
                        <a:effectLst/>
                        <a:latin typeface="+mn-lt"/>
                      </a:endParaRPr>
                    </a:p>
                  </a:txBody>
                  <a:tcPr marL="91499" marR="91499" marT="91440" marB="91440">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300"/>
                        </a:spcBef>
                        <a:spcAft>
                          <a:spcPts val="0"/>
                        </a:spcAft>
                        <a:buClrTx/>
                        <a:buSzTx/>
                        <a:buFontTx/>
                        <a:buNone/>
                        <a:tabLst/>
                        <a:defRPr/>
                      </a:pPr>
                      <a:r>
                        <a:rPr lang="en-US" sz="1100" b="0" i="0" dirty="0">
                          <a:solidFill>
                            <a:schemeClr val="bg1"/>
                          </a:solidFill>
                          <a:effectLst/>
                          <a:latin typeface="+mn-lt"/>
                        </a:rPr>
                        <a:t>Gain real-time visibility into pipeline trends and sales performance </a:t>
                      </a:r>
                      <a:endParaRPr lang="en-US" sz="1100" b="0" strike="sngStrike" spc="0" dirty="0">
                        <a:solidFill>
                          <a:schemeClr val="bg1"/>
                        </a:solidFill>
                        <a:latin typeface="+mn-lt"/>
                        <a:ea typeface="+mn-ea"/>
                        <a:cs typeface="+mn-cs"/>
                      </a:endParaRPr>
                    </a:p>
                  </a:txBody>
                  <a:tcPr marL="91499" marR="91499"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300"/>
                        </a:spcBef>
                        <a:spcAft>
                          <a:spcPts val="0"/>
                        </a:spcAft>
                        <a:buClrTx/>
                        <a:buSzTx/>
                        <a:buFontTx/>
                        <a:buNone/>
                        <a:tabLst/>
                        <a:defRPr/>
                      </a:pPr>
                      <a:r>
                        <a:rPr lang="en-US" sz="1100" b="0" dirty="0">
                          <a:solidFill>
                            <a:schemeClr val="bg1"/>
                          </a:solidFill>
                          <a:latin typeface="+mn-lt"/>
                        </a:rPr>
                        <a:t>Analyze P&amp;L, market growth, and cost structure data to evaluate the financial impact of launching a new product line</a:t>
                      </a:r>
                      <a:endParaRPr lang="en-US" sz="1100" b="0" spc="0" dirty="0">
                        <a:solidFill>
                          <a:schemeClr val="bg1"/>
                        </a:solidFill>
                        <a:latin typeface="+mn-lt"/>
                        <a:ea typeface="+mn-ea"/>
                        <a:cs typeface="+mn-cs"/>
                      </a:endParaRPr>
                    </a:p>
                  </a:txBody>
                  <a:tcPr marL="91499" marR="91499"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300"/>
                        </a:spcBef>
                        <a:spcAft>
                          <a:spcPts val="0"/>
                        </a:spcAft>
                        <a:buClrTx/>
                        <a:buSzTx/>
                        <a:buFontTx/>
                        <a:buNone/>
                        <a:tabLst/>
                        <a:defRPr/>
                      </a:pPr>
                      <a:r>
                        <a:rPr lang="en-US" sz="1100" b="0" dirty="0">
                          <a:solidFill>
                            <a:schemeClr val="bg1"/>
                          </a:solidFill>
                          <a:latin typeface="+mn-lt"/>
                        </a:rPr>
                        <a:t>Gain insights into efficacy and outcomes of marketing levers and investments</a:t>
                      </a:r>
                      <a:endParaRPr lang="en-US" sz="1100" b="0" spc="0" dirty="0">
                        <a:solidFill>
                          <a:schemeClr val="bg1"/>
                        </a:solidFill>
                        <a:latin typeface="+mn-lt"/>
                        <a:ea typeface="+mn-ea"/>
                        <a:cs typeface="+mn-cs"/>
                      </a:endParaRPr>
                    </a:p>
                  </a:txBody>
                  <a:tcPr marL="91499" marR="91499"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300"/>
                        </a:spcBef>
                        <a:spcAft>
                          <a:spcPts val="0"/>
                        </a:spcAft>
                        <a:buClrTx/>
                        <a:buSzTx/>
                        <a:buFontTx/>
                        <a:buNone/>
                        <a:tabLst/>
                        <a:defRPr/>
                      </a:pPr>
                      <a:r>
                        <a:rPr lang="en-US" sz="1100" b="0" dirty="0">
                          <a:solidFill>
                            <a:schemeClr val="bg1"/>
                          </a:solidFill>
                          <a:latin typeface="+mn-lt"/>
                        </a:rPr>
                        <a:t>Co-create and draft team strategy based on team goals and expected outcomes and use lessons learned to feed a continuous improvement loop</a:t>
                      </a:r>
                      <a:endParaRPr lang="en-US" sz="1100" b="0" kern="1200" spc="0" dirty="0">
                        <a:solidFill>
                          <a:schemeClr val="bg1"/>
                        </a:solidFill>
                        <a:latin typeface="+mn-lt"/>
                        <a:ea typeface="+mn-ea"/>
                        <a:cs typeface="+mn-cs"/>
                      </a:endParaRPr>
                    </a:p>
                  </a:txBody>
                  <a:tcPr marL="91499" marR="91499" marT="91440" marB="91440">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9596279"/>
                  </a:ext>
                </a:extLst>
              </a:tr>
              <a:tr h="930242">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mj-lt"/>
                          <a:ea typeface="+mj-ea"/>
                          <a:cs typeface="+mj-cs"/>
                        </a:rPr>
                        <a:t>How Analyst can help</a:t>
                      </a:r>
                      <a:endParaRPr lang="en-US" sz="1100" b="0" spc="0" dirty="0">
                        <a:solidFill>
                          <a:schemeClr val="bg1"/>
                        </a:solidFill>
                        <a:latin typeface="+mj-lt"/>
                        <a:ea typeface="+mj-ea"/>
                        <a:cs typeface="+mj-cs"/>
                      </a:endParaRPr>
                    </a:p>
                  </a:txBody>
                  <a:tcPr marL="91499" marR="91499" marT="91440" marB="91440">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bg1"/>
                          </a:solidFill>
                          <a:latin typeface="+mj-lt"/>
                        </a:rPr>
                        <a:t>Use Analyst to understand sentiment across customer reviews and comments</a:t>
                      </a:r>
                    </a:p>
                  </a:txBody>
                  <a:tcPr marL="91499" marR="91499" marT="91440" marB="91440">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300"/>
                        </a:spcBef>
                        <a:spcAft>
                          <a:spcPts val="0"/>
                        </a:spcAft>
                        <a:buClrTx/>
                        <a:buSzTx/>
                        <a:buFontTx/>
                        <a:buNone/>
                        <a:tabLst/>
                        <a:defRPr/>
                      </a:pPr>
                      <a:r>
                        <a:rPr lang="en-US" sz="1100" b="0" dirty="0">
                          <a:solidFill>
                            <a:schemeClr val="bg1"/>
                          </a:solidFill>
                          <a:latin typeface="+mj-lt"/>
                        </a:rPr>
                        <a:t>Use Analyst to analyze data to determine sales targeting opportunities</a:t>
                      </a:r>
                      <a:endParaRPr lang="en-US" sz="1100" b="0" spc="0" dirty="0">
                        <a:solidFill>
                          <a:schemeClr val="bg1"/>
                        </a:solidFill>
                        <a:latin typeface="+mj-lt"/>
                        <a:ea typeface="+mn-ea"/>
                        <a:cs typeface="+mn-cs"/>
                      </a:endParaRPr>
                    </a:p>
                  </a:txBody>
                  <a:tcPr marL="91499" marR="91499"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300"/>
                        </a:spcBef>
                        <a:spcAft>
                          <a:spcPts val="0"/>
                        </a:spcAft>
                        <a:buClrTx/>
                        <a:buSzTx/>
                        <a:buFontTx/>
                        <a:buNone/>
                        <a:tabLst/>
                        <a:defRPr/>
                      </a:pPr>
                      <a:r>
                        <a:rPr lang="en-US" sz="1100" b="0" dirty="0">
                          <a:solidFill>
                            <a:schemeClr val="bg1"/>
                          </a:solidFill>
                          <a:latin typeface="+mj-lt"/>
                        </a:rPr>
                        <a:t>Use Analyst to simulate financial outcomes, compare scenarios, and generate decision-ready insights for leadership.</a:t>
                      </a:r>
                      <a:endParaRPr lang="en-US" sz="1100" b="0" spc="0" dirty="0">
                        <a:solidFill>
                          <a:schemeClr val="bg1"/>
                        </a:solidFill>
                        <a:latin typeface="+mj-lt"/>
                        <a:ea typeface="+mn-ea"/>
                        <a:cs typeface="+mn-cs"/>
                      </a:endParaRPr>
                    </a:p>
                  </a:txBody>
                  <a:tcPr marL="91499" marR="91499"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300"/>
                        </a:spcBef>
                        <a:spcAft>
                          <a:spcPts val="0"/>
                        </a:spcAft>
                        <a:buClrTx/>
                        <a:buSzTx/>
                        <a:buFontTx/>
                        <a:buNone/>
                        <a:tabLst/>
                        <a:defRPr/>
                      </a:pPr>
                      <a:r>
                        <a:rPr lang="en-US" sz="1100" b="0" dirty="0">
                          <a:solidFill>
                            <a:schemeClr val="bg1"/>
                          </a:solidFill>
                          <a:latin typeface="+mj-lt"/>
                        </a:rPr>
                        <a:t>Use Analyst to understand marketing results data (e.g. SEO, web traffic, conversion rates, etc.) to determine investments</a:t>
                      </a:r>
                      <a:endParaRPr lang="en-US" sz="1100" b="0" spc="0" dirty="0">
                        <a:solidFill>
                          <a:schemeClr val="bg1"/>
                        </a:solidFill>
                        <a:latin typeface="+mj-lt"/>
                        <a:ea typeface="+mn-ea"/>
                        <a:cs typeface="+mn-cs"/>
                      </a:endParaRPr>
                    </a:p>
                  </a:txBody>
                  <a:tcPr marL="91499" marR="91499"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300"/>
                        </a:spcBef>
                        <a:spcAft>
                          <a:spcPts val="0"/>
                        </a:spcAft>
                        <a:buClrTx/>
                        <a:buSzTx/>
                        <a:buFontTx/>
                        <a:buNone/>
                        <a:tabLst/>
                        <a:defRPr/>
                      </a:pPr>
                      <a:r>
                        <a:rPr lang="en-US" sz="1100" b="0" i="0" dirty="0">
                          <a:solidFill>
                            <a:schemeClr val="bg1"/>
                          </a:solidFill>
                          <a:effectLst/>
                          <a:latin typeface="+mj-lt"/>
                        </a:rPr>
                        <a:t>Use Analyst to assess project outcomes for effectiveness, timeliness, and other metrics</a:t>
                      </a:r>
                      <a:endParaRPr lang="en-US" sz="1100" b="0" spc="0" dirty="0">
                        <a:solidFill>
                          <a:schemeClr val="bg1"/>
                        </a:solidFill>
                        <a:latin typeface="+mj-lt"/>
                        <a:ea typeface="+mn-ea"/>
                        <a:cs typeface="+mn-cs"/>
                      </a:endParaRPr>
                    </a:p>
                  </a:txBody>
                  <a:tcPr marL="91499" marR="91499" marT="91440" marB="91440">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1219429"/>
                  </a:ext>
                </a:extLst>
              </a:tr>
            </a:tbl>
          </a:graphicData>
        </a:graphic>
      </p:graphicFrame>
    </p:spTree>
    <p:extLst>
      <p:ext uri="{BB962C8B-B14F-4D97-AF65-F5344CB8AC3E}">
        <p14:creationId xmlns:p14="http://schemas.microsoft.com/office/powerpoint/2010/main" val="1973146878"/>
      </p:ext>
    </p:extLst>
  </p:cSld>
  <p:clrMapOvr>
    <a:masterClrMapping/>
  </p:clrMapOvr>
  <p:transition>
    <p:fade/>
  </p:transition>
</p:sld>
</file>

<file path=ppt/theme/theme1.xml><?xml version="1.0" encoding="utf-8"?>
<a:theme xmlns:a="http://schemas.openxmlformats.org/drawingml/2006/main" name="1_Customer Hub Template">
  <a:themeElements>
    <a:clrScheme name="Customer Hub">
      <a:dk1>
        <a:srgbClr val="091F2C"/>
      </a:dk1>
      <a:lt1>
        <a:sysClr val="window" lastClr="FFFFFF"/>
      </a:lt1>
      <a:dk2>
        <a:srgbClr val="091F2C"/>
      </a:dk2>
      <a:lt2>
        <a:srgbClr val="EFF8FF"/>
      </a:lt2>
      <a:accent1>
        <a:srgbClr val="8DC8E8"/>
      </a:accent1>
      <a:accent2>
        <a:srgbClr val="0078D4"/>
      </a:accent2>
      <a:accent3>
        <a:srgbClr val="D59ED7"/>
      </a:accent3>
      <a:accent4>
        <a:srgbClr val="C03BC4"/>
      </a:accent4>
      <a:accent5>
        <a:srgbClr val="FFA38B"/>
      </a:accent5>
      <a:accent6>
        <a:srgbClr val="702573"/>
      </a:accent6>
      <a:hlink>
        <a:srgbClr val="006ECC"/>
      </a:hlink>
      <a:folHlink>
        <a:srgbClr val="3399F0"/>
      </a:folHlink>
    </a:clrScheme>
    <a:fontScheme name="Custom 7">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CBA34F88785244A9D44957A9952D4B" ma:contentTypeVersion="21" ma:contentTypeDescription="Create a new document." ma:contentTypeScope="" ma:versionID="0475b6c3b325ef0003fc2a09642f8873">
  <xsd:schema xmlns:xsd="http://www.w3.org/2001/XMLSchema" xmlns:xs="http://www.w3.org/2001/XMLSchema" xmlns:p="http://schemas.microsoft.com/office/2006/metadata/properties" xmlns:ns2="0ff949b1-9c15-4322-9642-8d24550bf5cc" xmlns:ns3="a824321e-48e8-40ca-9871-15250553b758" targetNamespace="http://schemas.microsoft.com/office/2006/metadata/properties" ma:root="true" ma:fieldsID="97835e150ceffcda7c8a3575a8bd722e" ns2:_="" ns3:_="">
    <xsd:import namespace="0ff949b1-9c15-4322-9642-8d24550bf5cc"/>
    <xsd:import namespace="a824321e-48e8-40ca-9871-15250553b75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ServiceLocation" minOccurs="0"/>
                <xsd:element ref="ns2:MediaServiceAutoKeyPoints" minOccurs="0"/>
                <xsd:element ref="ns2:MediaServiceKeyPoints" minOccurs="0"/>
                <xsd:element ref="ns3:TaxCatchAll" minOccurs="0"/>
                <xsd:element ref="ns2:lcf76f155ced4ddcb4097134ff3c332f" minOccurs="0"/>
                <xsd:element ref="ns2:MediaServiceObjectDetectorVersions" minOccurs="0"/>
                <xsd:element ref="ns2:MediaLengthInSecond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f949b1-9c15-4322-9642-8d24550bf5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6d14119-9ae9-4cc6-a406-008d392c1a1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24321e-48e8-40ca-9871-15250553b75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ef02ba00-ce7d-4fec-913c-46b042464bd8}" ma:internalName="TaxCatchAll" ma:showField="CatchAllData" ma:web="a824321e-48e8-40ca-9871-15250553b75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ff949b1-9c15-4322-9642-8d24550bf5cc">
      <Terms xmlns="http://schemas.microsoft.com/office/infopath/2007/PartnerControls"/>
    </lcf76f155ced4ddcb4097134ff3c332f>
    <TaxCatchAll xmlns="a824321e-48e8-40ca-9871-15250553b758" xsi:nil="true"/>
  </documentManagement>
</p:properties>
</file>

<file path=customXml/itemProps1.xml><?xml version="1.0" encoding="utf-8"?>
<ds:datastoreItem xmlns:ds="http://schemas.openxmlformats.org/officeDocument/2006/customXml" ds:itemID="{26E2903E-EB4A-4E62-9E9C-F9D388CC2C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f949b1-9c15-4322-9642-8d24550bf5cc"/>
    <ds:schemaRef ds:uri="a824321e-48e8-40ca-9871-15250553b7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990F116-B58F-4255-B05B-DA3808E0E5C6}">
  <ds:schemaRefs>
    <ds:schemaRef ds:uri="http://www.w3.org/XML/1998/namespace"/>
    <ds:schemaRef ds:uri="http://schemas.microsoft.com/office/2006/documentManagement/types"/>
    <ds:schemaRef ds:uri="http://purl.org/dc/elements/1.1/"/>
    <ds:schemaRef ds:uri="http://schemas.microsoft.com/office/infopath/2007/PartnerControls"/>
    <ds:schemaRef ds:uri="0ff949b1-9c15-4322-9642-8d24550bf5cc"/>
    <ds:schemaRef ds:uri="http://schemas.openxmlformats.org/package/2006/metadata/core-properties"/>
    <ds:schemaRef ds:uri="a824321e-48e8-40ca-9871-15250553b758"/>
    <ds:schemaRef ds:uri="http://purl.org/dc/dcmitype/"/>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1099</TotalTime>
  <Words>4002</Words>
  <Application>Microsoft Office PowerPoint</Application>
  <PresentationFormat>Widescreen</PresentationFormat>
  <Paragraphs>224</Paragraphs>
  <Slides>16</Slides>
  <Notes>13</Notes>
  <HiddenSlides>0</HiddenSlides>
  <MMClips>1</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1_Customer Hub Template</vt:lpstr>
      <vt:lpstr>Analyst Deep Dive</vt:lpstr>
      <vt:lpstr>Analyst</vt:lpstr>
      <vt:lpstr>Challenges in data analysis</vt:lpstr>
      <vt:lpstr>How does Analyst work?</vt:lpstr>
      <vt:lpstr>How to use Analyst</vt:lpstr>
      <vt:lpstr>When to use Analyst </vt:lpstr>
      <vt:lpstr>Analyst in Action</vt:lpstr>
      <vt:lpstr>Analyst demo video</vt:lpstr>
      <vt:lpstr>Try it!</vt:lpstr>
      <vt:lpstr>Scenario Library </vt:lpstr>
      <vt:lpstr>Resources</vt:lpstr>
      <vt:lpstr>Next Steps and Call to Action</vt:lpstr>
      <vt:lpstr>Customer Hub</vt:lpstr>
      <vt:lpstr>Copilot Chat Adoption Hub</vt:lpstr>
      <vt:lpstr>Use Copilot Chat on the go</vt:lpstr>
      <vt:lpstr>Thank-you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Jignesh.Thakkar@microsoft.com</dc:creator>
  <cp:keywords/>
  <dc:description/>
  <cp:lastModifiedBy>Robert Nongneng [Chillibreeze]</cp:lastModifiedBy>
  <cp:revision>7</cp:revision>
  <cp:lastPrinted>2023-02-15T20:48:24Z</cp:lastPrinted>
  <dcterms:created xsi:type="dcterms:W3CDTF">2025-03-03T10:30:40Z</dcterms:created>
  <dcterms:modified xsi:type="dcterms:W3CDTF">2025-11-20T20:59:50Z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0x010100A7CBA34F88785244A9D44957A9952D4B</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SetDate">
    <vt:lpwstr>2017-08-29T14:27:20.8568347-07:00</vt:lpwstr>
  </property>
  <property fmtid="{D5CDD505-2E9C-101B-9397-08002B2CF9AE}" pid="15" name="MSIP_Label_f42aa342-8706-4288-bd11-ebb85995028c_Name">
    <vt:lpwstr>General</vt:lpwstr>
  </property>
  <property fmtid="{D5CDD505-2E9C-101B-9397-08002B2CF9AE}" pid="16" name="MSIP_Label_f42aa342-8706-4288-bd11-ebb85995028c_Extended_MSFT_Method">
    <vt:lpwstr>Automatic</vt:lpwstr>
  </property>
  <property fmtid="{D5CDD505-2E9C-101B-9397-08002B2CF9AE}" pid="17" name="Sensitivity">
    <vt:lpwstr>General</vt:lpwstr>
  </property>
  <property fmtid="{D5CDD505-2E9C-101B-9397-08002B2CF9AE}" pid="18" name="j7ed6b1749d644c580569ee38d7710d7">
    <vt:lpwstr/>
  </property>
  <property fmtid="{D5CDD505-2E9C-101B-9397-08002B2CF9AE}" pid="19" name="e93e2550f0ac4199ae3cf1406d72085e">
    <vt:lpwstr/>
  </property>
  <property fmtid="{D5CDD505-2E9C-101B-9397-08002B2CF9AE}" pid="20" name="o92d4232daec467abb08246282070aa9">
    <vt:lpwstr/>
  </property>
  <property fmtid="{D5CDD505-2E9C-101B-9397-08002B2CF9AE}" pid="21" name="bc8cca776fa8455c8c00307ee3c527ad">
    <vt:lpwstr/>
  </property>
  <property fmtid="{D5CDD505-2E9C-101B-9397-08002B2CF9AE}" pid="22" name="_dlc_DocIdItemGuid">
    <vt:lpwstr>4230617f-e31b-4f22-8a5a-7761a22ded76</vt:lpwstr>
  </property>
  <property fmtid="{D5CDD505-2E9C-101B-9397-08002B2CF9AE}" pid="23" name="o1dbacbd0e564fc293d11b6c4775302e">
    <vt:lpwstr/>
  </property>
  <property fmtid="{D5CDD505-2E9C-101B-9397-08002B2CF9AE}" pid="24" name="MediaServiceImageTags">
    <vt:lpwstr/>
  </property>
  <property fmtid="{D5CDD505-2E9C-101B-9397-08002B2CF9AE}" pid="25" name="epPlatforms">
    <vt:lpwstr/>
  </property>
</Properties>
</file>