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47" r:id="rId4"/>
  </p:sldMasterIdLst>
  <p:notesMasterIdLst>
    <p:notesMasterId r:id="rId73"/>
  </p:notesMasterIdLst>
  <p:handoutMasterIdLst>
    <p:handoutMasterId r:id="rId74"/>
  </p:handoutMasterIdLst>
  <p:sldIdLst>
    <p:sldId id="2147482456" r:id="rId5"/>
    <p:sldId id="2147482451" r:id="rId6"/>
    <p:sldId id="2147482463" r:id="rId7"/>
    <p:sldId id="2147482466" r:id="rId8"/>
    <p:sldId id="2147482464" r:id="rId9"/>
    <p:sldId id="2147483621" r:id="rId10"/>
    <p:sldId id="2147483622" r:id="rId11"/>
    <p:sldId id="2147483623" r:id="rId12"/>
    <p:sldId id="2147483624" r:id="rId13"/>
    <p:sldId id="2147483629" r:id="rId14"/>
    <p:sldId id="2147483625" r:id="rId15"/>
    <p:sldId id="2147483626" r:id="rId16"/>
    <p:sldId id="2147483627" r:id="rId17"/>
    <p:sldId id="276" r:id="rId18"/>
    <p:sldId id="2147483630" r:id="rId19"/>
    <p:sldId id="2147482458" r:id="rId20"/>
    <p:sldId id="2147483618" r:id="rId21"/>
    <p:sldId id="2147483619" r:id="rId22"/>
    <p:sldId id="2147483631" r:id="rId23"/>
    <p:sldId id="2147483632" r:id="rId24"/>
    <p:sldId id="2147483633" r:id="rId25"/>
    <p:sldId id="279" r:id="rId26"/>
    <p:sldId id="2147483634" r:id="rId27"/>
    <p:sldId id="2147483635" r:id="rId28"/>
    <p:sldId id="2147483636" r:id="rId29"/>
    <p:sldId id="2147483637" r:id="rId30"/>
    <p:sldId id="2147483638" r:id="rId31"/>
    <p:sldId id="260" r:id="rId32"/>
    <p:sldId id="280" r:id="rId33"/>
    <p:sldId id="2147483639" r:id="rId34"/>
    <p:sldId id="2147483640" r:id="rId35"/>
    <p:sldId id="2147483643" r:id="rId36"/>
    <p:sldId id="2147483644" r:id="rId37"/>
    <p:sldId id="2147483641" r:id="rId38"/>
    <p:sldId id="2147483642" r:id="rId39"/>
    <p:sldId id="2147483645" r:id="rId40"/>
    <p:sldId id="256" r:id="rId41"/>
    <p:sldId id="258" r:id="rId42"/>
    <p:sldId id="2147482478" r:id="rId43"/>
    <p:sldId id="257" r:id="rId44"/>
    <p:sldId id="261" r:id="rId45"/>
    <p:sldId id="262" r:id="rId46"/>
    <p:sldId id="264" r:id="rId47"/>
    <p:sldId id="281" r:id="rId48"/>
    <p:sldId id="265" r:id="rId49"/>
    <p:sldId id="266" r:id="rId50"/>
    <p:sldId id="2147482479" r:id="rId51"/>
    <p:sldId id="263" r:id="rId52"/>
    <p:sldId id="259" r:id="rId53"/>
    <p:sldId id="270" r:id="rId54"/>
    <p:sldId id="269" r:id="rId55"/>
    <p:sldId id="271" r:id="rId56"/>
    <p:sldId id="277" r:id="rId57"/>
    <p:sldId id="272" r:id="rId58"/>
    <p:sldId id="273" r:id="rId59"/>
    <p:sldId id="274" r:id="rId60"/>
    <p:sldId id="275" r:id="rId61"/>
    <p:sldId id="2147483646" r:id="rId62"/>
    <p:sldId id="2147483647" r:id="rId63"/>
    <p:sldId id="278" r:id="rId64"/>
    <p:sldId id="268" r:id="rId65"/>
    <p:sldId id="267" r:id="rId66"/>
    <p:sldId id="2147482472" r:id="rId67"/>
    <p:sldId id="2147482459" r:id="rId68"/>
    <p:sldId id="282" r:id="rId69"/>
    <p:sldId id="2147482462" r:id="rId70"/>
    <p:sldId id="2147482471" r:id="rId71"/>
    <p:sldId id="2147482470" r:id="rId72"/>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MW Customer Hub slides" id="{0CB07BD8-A729-44C3-AF36-735DAE1433D6}">
          <p14:sldIdLst>
            <p14:sldId id="2147482456"/>
            <p14:sldId id="2147482451"/>
            <p14:sldId id="2147482463"/>
            <p14:sldId id="2147482466"/>
            <p14:sldId id="2147482464"/>
            <p14:sldId id="2147483621"/>
            <p14:sldId id="2147483622"/>
            <p14:sldId id="2147483623"/>
            <p14:sldId id="2147483624"/>
            <p14:sldId id="2147483629"/>
            <p14:sldId id="2147483625"/>
            <p14:sldId id="2147483626"/>
            <p14:sldId id="2147483627"/>
            <p14:sldId id="276"/>
            <p14:sldId id="2147483630"/>
            <p14:sldId id="2147482458"/>
            <p14:sldId id="2147483618"/>
            <p14:sldId id="2147483619"/>
            <p14:sldId id="2147483631"/>
            <p14:sldId id="2147483632"/>
            <p14:sldId id="2147483633"/>
            <p14:sldId id="279"/>
            <p14:sldId id="2147483634"/>
            <p14:sldId id="2147483635"/>
            <p14:sldId id="2147483636"/>
            <p14:sldId id="2147483637"/>
            <p14:sldId id="2147483638"/>
            <p14:sldId id="260"/>
            <p14:sldId id="280"/>
            <p14:sldId id="2147483639"/>
            <p14:sldId id="2147483640"/>
            <p14:sldId id="2147483643"/>
            <p14:sldId id="2147483644"/>
            <p14:sldId id="2147483641"/>
            <p14:sldId id="2147483642"/>
            <p14:sldId id="2147483645"/>
            <p14:sldId id="256"/>
            <p14:sldId id="258"/>
            <p14:sldId id="2147482478"/>
            <p14:sldId id="257"/>
            <p14:sldId id="261"/>
            <p14:sldId id="262"/>
            <p14:sldId id="264"/>
            <p14:sldId id="281"/>
            <p14:sldId id="265"/>
            <p14:sldId id="266"/>
            <p14:sldId id="2147482479"/>
            <p14:sldId id="263"/>
            <p14:sldId id="259"/>
            <p14:sldId id="270"/>
            <p14:sldId id="269"/>
            <p14:sldId id="271"/>
            <p14:sldId id="277"/>
            <p14:sldId id="272"/>
            <p14:sldId id="273"/>
            <p14:sldId id="274"/>
            <p14:sldId id="275"/>
            <p14:sldId id="2147483646"/>
            <p14:sldId id="2147483647"/>
            <p14:sldId id="278"/>
            <p14:sldId id="268"/>
            <p14:sldId id="267"/>
            <p14:sldId id="2147482472"/>
            <p14:sldId id="2147482459"/>
            <p14:sldId id="282"/>
            <p14:sldId id="2147482462"/>
            <p14:sldId id="2147482471"/>
            <p14:sldId id="2147482470"/>
          </p14:sldIdLst>
        </p14:section>
      </p14:sectionLst>
    </p:ext>
    <p:ext uri="{EFAFB233-063F-42B5-8137-9DF3F51BA10A}">
      <p15:sldGuideLst xmlns:p15="http://schemas.microsoft.com/office/powerpoint/2012/main">
        <p15:guide id="1" orient="horz" pos="528" userDrawn="1">
          <p15:clr>
            <a:srgbClr val="A4A3A4"/>
          </p15:clr>
        </p15:guide>
        <p15:guide id="2" orient="horz" pos="960" userDrawn="1">
          <p15:clr>
            <a:srgbClr val="A4A3A4"/>
          </p15:clr>
        </p15:guide>
        <p15:guide id="3" pos="55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31313"/>
    <a:srgbClr val="151E47"/>
    <a:srgbClr val="091F2C"/>
    <a:srgbClr val="3F3C3E"/>
    <a:srgbClr val="FEFEFF"/>
    <a:srgbClr val="E9F2F8"/>
    <a:srgbClr val="2A446F"/>
    <a:srgbClr val="94D8FE"/>
    <a:srgbClr val="C03B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81"/>
  </p:normalViewPr>
  <p:slideViewPr>
    <p:cSldViewPr snapToGrid="0">
      <p:cViewPr varScale="1">
        <p:scale>
          <a:sx n="102" d="100"/>
          <a:sy n="102" d="100"/>
        </p:scale>
        <p:origin x="856" y="472"/>
      </p:cViewPr>
      <p:guideLst>
        <p:guide orient="horz" pos="528"/>
        <p:guide orient="horz" pos="960"/>
        <p:guide pos="552"/>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diagrams/_rels/data1.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svg"/><Relationship Id="rId3" Type="http://schemas.openxmlformats.org/officeDocument/2006/relationships/hyperlink" Target="https://www.microsoft.com/en-us/power-platform/blog/2025/07/21/agent-costs-controls/?msockid=0d6b521cf0d1644f346046eaf18f6547" TargetMode="External"/><Relationship Id="rId7" Type="http://schemas.openxmlformats.org/officeDocument/2006/relationships/image" Target="../media/image133.svg"/><Relationship Id="rId12" Type="http://schemas.openxmlformats.org/officeDocument/2006/relationships/image" Target="../media/image138.png"/><Relationship Id="rId2" Type="http://schemas.openxmlformats.org/officeDocument/2006/relationships/hyperlink" Target="https://aka.ms/MSFTAgentGovCustZero" TargetMode="External"/><Relationship Id="rId1" Type="http://schemas.openxmlformats.org/officeDocument/2006/relationships/hyperlink" Target="https://www.microsoft.com/en-us/power-platform/blog/it-pro/confidently-adopt-and-administer-microsoft-copilot-studio-with-managed-security-and-governance/" TargetMode="External"/><Relationship Id="rId6" Type="http://schemas.openxmlformats.org/officeDocument/2006/relationships/image" Target="../media/image132.png"/><Relationship Id="rId11" Type="http://schemas.openxmlformats.org/officeDocument/2006/relationships/image" Target="../media/image137.svg"/><Relationship Id="rId5" Type="http://schemas.openxmlformats.org/officeDocument/2006/relationships/hyperlink" Target="https://aka.ms/AgentCostManagement_Ebook" TargetMode="External"/><Relationship Id="rId15" Type="http://schemas.openxmlformats.org/officeDocument/2006/relationships/image" Target="../media/image141.svg"/><Relationship Id="rId10" Type="http://schemas.openxmlformats.org/officeDocument/2006/relationships/image" Target="../media/image136.png"/><Relationship Id="rId4" Type="http://schemas.openxmlformats.org/officeDocument/2006/relationships/hyperlink" Target="https://aka.ms/AgentGovernanceAndSecurity" TargetMode="External"/><Relationship Id="rId9" Type="http://schemas.openxmlformats.org/officeDocument/2006/relationships/image" Target="../media/image135.svg"/><Relationship Id="rId14" Type="http://schemas.openxmlformats.org/officeDocument/2006/relationships/image" Target="../media/image14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140.png"/><Relationship Id="rId3" Type="http://schemas.openxmlformats.org/officeDocument/2006/relationships/hyperlink" Target="https://aka.ms/AgentGovernanceAndSecurity" TargetMode="External"/><Relationship Id="rId7" Type="http://schemas.openxmlformats.org/officeDocument/2006/relationships/image" Target="../media/image136.png"/><Relationship Id="rId12" Type="http://schemas.openxmlformats.org/officeDocument/2006/relationships/hyperlink" Target="https://www.microsoft.com/en-us/power-platform/blog/2025/07/21/agent-costs-controls/?msockid=0d6b521cf0d1644f346046eaf18f6547" TargetMode="External"/><Relationship Id="rId2" Type="http://schemas.openxmlformats.org/officeDocument/2006/relationships/image" Target="../media/image133.svg"/><Relationship Id="rId1" Type="http://schemas.openxmlformats.org/officeDocument/2006/relationships/image" Target="../media/image132.png"/><Relationship Id="rId6" Type="http://schemas.openxmlformats.org/officeDocument/2006/relationships/hyperlink" Target="https://www.microsoft.com/en-us/power-platform/blog/it-pro/confidently-adopt-and-administer-microsoft-copilot-studio-with-managed-security-and-governance/" TargetMode="External"/><Relationship Id="rId11" Type="http://schemas.openxmlformats.org/officeDocument/2006/relationships/image" Target="../media/image139.svg"/><Relationship Id="rId5" Type="http://schemas.openxmlformats.org/officeDocument/2006/relationships/image" Target="../media/image135.svg"/><Relationship Id="rId15" Type="http://schemas.openxmlformats.org/officeDocument/2006/relationships/hyperlink" Target="https://aka.ms/AgentCostManagement_Ebook" TargetMode="External"/><Relationship Id="rId10" Type="http://schemas.openxmlformats.org/officeDocument/2006/relationships/image" Target="../media/image138.png"/><Relationship Id="rId4" Type="http://schemas.openxmlformats.org/officeDocument/2006/relationships/image" Target="../media/image134.png"/><Relationship Id="rId9" Type="http://schemas.openxmlformats.org/officeDocument/2006/relationships/hyperlink" Target="https://aka.ms/MSFTAgentGovCustZero" TargetMode="External"/><Relationship Id="rId14" Type="http://schemas.openxmlformats.org/officeDocument/2006/relationships/image" Target="../media/image14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5D36D2-33B3-439B-AEAE-9572A650762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C5269D1-358D-4D81-B28F-0AD6F55B1467}">
      <dgm:prSet/>
      <dgm:spPr/>
      <dgm:t>
        <a:bodyPr/>
        <a:lstStyle/>
        <a:p>
          <a:pPr>
            <a:lnSpc>
              <a:spcPct val="100000"/>
            </a:lnSpc>
          </a:pPr>
          <a:r>
            <a:rPr lang="en-US">
              <a:hlinkClick xmlns:r="http://schemas.openxmlformats.org/officeDocument/2006/relationships" r:id="rId1"/>
            </a:rPr>
            <a:t>Confidently adopt and administer Microsoft Copilot Studio with managed security and governance</a:t>
          </a:r>
          <a:endParaRPr lang="en-US"/>
        </a:p>
      </dgm:t>
    </dgm:pt>
    <dgm:pt modelId="{8ACDD7B8-ABBC-48D7-AB33-6579FAA75153}" type="parTrans" cxnId="{E2948123-37D4-4E59-874A-538F43A6942B}">
      <dgm:prSet/>
      <dgm:spPr/>
      <dgm:t>
        <a:bodyPr/>
        <a:lstStyle/>
        <a:p>
          <a:endParaRPr lang="en-US"/>
        </a:p>
      </dgm:t>
    </dgm:pt>
    <dgm:pt modelId="{F9D00B46-CA60-4152-86C0-E385B0FDE91C}" type="sibTrans" cxnId="{E2948123-37D4-4E59-874A-538F43A6942B}">
      <dgm:prSet/>
      <dgm:spPr/>
      <dgm:t>
        <a:bodyPr/>
        <a:lstStyle/>
        <a:p>
          <a:endParaRPr lang="en-US"/>
        </a:p>
      </dgm:t>
    </dgm:pt>
    <dgm:pt modelId="{E15E9A19-CD99-4165-A249-1D15DA5B9FCB}">
      <dgm:prSet/>
      <dgm:spPr/>
      <dgm:t>
        <a:bodyPr/>
        <a:lstStyle/>
        <a:p>
          <a:pPr>
            <a:lnSpc>
              <a:spcPct val="100000"/>
            </a:lnSpc>
          </a:pPr>
          <a:r>
            <a:rPr lang="en-US">
              <a:hlinkClick xmlns:r="http://schemas.openxmlformats.org/officeDocument/2006/relationships" r:id="rId2"/>
            </a:rPr>
            <a:t>Microsoft as Customer Zero: The Employee Self-Service Agent Roll Out</a:t>
          </a:r>
          <a:endParaRPr lang="en-US"/>
        </a:p>
      </dgm:t>
    </dgm:pt>
    <dgm:pt modelId="{5D718EBB-12C3-4E60-B25D-FF58344B0CC9}" type="parTrans" cxnId="{0CBE580F-C6B7-4A75-8378-E76129BC1E0A}">
      <dgm:prSet/>
      <dgm:spPr/>
      <dgm:t>
        <a:bodyPr/>
        <a:lstStyle/>
        <a:p>
          <a:endParaRPr lang="en-US"/>
        </a:p>
      </dgm:t>
    </dgm:pt>
    <dgm:pt modelId="{E1FF2E0F-81B9-4556-9FDA-E7327308C28F}" type="sibTrans" cxnId="{0CBE580F-C6B7-4A75-8378-E76129BC1E0A}">
      <dgm:prSet/>
      <dgm:spPr/>
      <dgm:t>
        <a:bodyPr/>
        <a:lstStyle/>
        <a:p>
          <a:endParaRPr lang="en-US"/>
        </a:p>
      </dgm:t>
    </dgm:pt>
    <dgm:pt modelId="{89BCF98B-2BC9-48D6-B676-D9250E2182CC}">
      <dgm:prSet/>
      <dgm:spPr/>
      <dgm:t>
        <a:bodyPr/>
        <a:lstStyle/>
        <a:p>
          <a:pPr>
            <a:lnSpc>
              <a:spcPct val="100000"/>
            </a:lnSpc>
          </a:pPr>
          <a:r>
            <a:rPr lang="en-US">
              <a:hlinkClick xmlns:r="http://schemas.openxmlformats.org/officeDocument/2006/relationships" r:id="rId3"/>
            </a:rPr>
            <a:t>Cost Control Blog : Take Control of Agent Costs</a:t>
          </a:r>
          <a:endParaRPr lang="en-US"/>
        </a:p>
      </dgm:t>
    </dgm:pt>
    <dgm:pt modelId="{FBDE80CE-35A3-4291-A6A7-425944FADB36}" type="parTrans" cxnId="{ACEE00C3-F161-406E-AD2A-B14A21E2113B}">
      <dgm:prSet/>
      <dgm:spPr/>
      <dgm:t>
        <a:bodyPr/>
        <a:lstStyle/>
        <a:p>
          <a:endParaRPr lang="en-US"/>
        </a:p>
      </dgm:t>
    </dgm:pt>
    <dgm:pt modelId="{D1AADC8C-7520-49BF-96A8-0D734F8F7C03}" type="sibTrans" cxnId="{ACEE00C3-F161-406E-AD2A-B14A21E2113B}">
      <dgm:prSet/>
      <dgm:spPr/>
      <dgm:t>
        <a:bodyPr/>
        <a:lstStyle/>
        <a:p>
          <a:endParaRPr lang="en-US"/>
        </a:p>
      </dgm:t>
    </dgm:pt>
    <dgm:pt modelId="{4C090860-3FC6-41ED-BCA8-F4936B4B6561}">
      <dgm:prSet/>
      <dgm:spPr/>
      <dgm:t>
        <a:bodyPr/>
        <a:lstStyle/>
        <a:p>
          <a:pPr>
            <a:lnSpc>
              <a:spcPct val="100000"/>
            </a:lnSpc>
          </a:pPr>
          <a:r>
            <a:rPr lang="en-US">
              <a:hlinkClick xmlns:r="http://schemas.openxmlformats.org/officeDocument/2006/relationships" r:id="rId4"/>
            </a:rPr>
            <a:t>Administering &amp; Governing Agents E-book</a:t>
          </a:r>
          <a:endParaRPr lang="en-US"/>
        </a:p>
      </dgm:t>
    </dgm:pt>
    <dgm:pt modelId="{A87AF075-F8B2-4AD2-B502-C2B3FA86BD72}" type="parTrans" cxnId="{B0198C4B-BB91-4B63-B142-26F50AB2C938}">
      <dgm:prSet/>
      <dgm:spPr/>
      <dgm:t>
        <a:bodyPr/>
        <a:lstStyle/>
        <a:p>
          <a:endParaRPr lang="en-US"/>
        </a:p>
      </dgm:t>
    </dgm:pt>
    <dgm:pt modelId="{D1DDB153-4A7B-48EE-B792-A2B94AFA654A}" type="sibTrans" cxnId="{B0198C4B-BB91-4B63-B142-26F50AB2C938}">
      <dgm:prSet/>
      <dgm:spPr/>
      <dgm:t>
        <a:bodyPr/>
        <a:lstStyle/>
        <a:p>
          <a:endParaRPr lang="en-US"/>
        </a:p>
      </dgm:t>
    </dgm:pt>
    <dgm:pt modelId="{6118C95E-DAF1-4A17-AE97-FA465BF65647}">
      <dgm:prSet/>
      <dgm:spPr/>
      <dgm:t>
        <a:bodyPr/>
        <a:lstStyle/>
        <a:p>
          <a:pPr>
            <a:lnSpc>
              <a:spcPct val="100000"/>
            </a:lnSpc>
          </a:pPr>
          <a:r>
            <a:rPr lang="en-US">
              <a:hlinkClick xmlns:r="http://schemas.openxmlformats.org/officeDocument/2006/relationships" r:id="rId5"/>
            </a:rPr>
            <a:t>Cost Control </a:t>
          </a:r>
          <a:r>
            <a:rPr lang="en-US" err="1">
              <a:hlinkClick xmlns:r="http://schemas.openxmlformats.org/officeDocument/2006/relationships" r:id="rId5"/>
            </a:rPr>
            <a:t>Ebook</a:t>
          </a:r>
          <a:r>
            <a:rPr lang="en-US">
              <a:hlinkClick xmlns:r="http://schemas.openxmlformats.org/officeDocument/2006/relationships" r:id="rId5"/>
            </a:rPr>
            <a:t> : Agent Cost Management</a:t>
          </a:r>
          <a:endParaRPr lang="en-US"/>
        </a:p>
      </dgm:t>
    </dgm:pt>
    <dgm:pt modelId="{885B6C3E-2900-49B3-99F5-5D2A751B91DD}" type="parTrans" cxnId="{5730B846-54F6-488B-BD96-0DEDFBE61704}">
      <dgm:prSet/>
      <dgm:spPr/>
      <dgm:t>
        <a:bodyPr/>
        <a:lstStyle/>
        <a:p>
          <a:endParaRPr lang="en-US"/>
        </a:p>
      </dgm:t>
    </dgm:pt>
    <dgm:pt modelId="{E4D0ABFC-1BFC-4BB8-85E9-154BAEB203F7}" type="sibTrans" cxnId="{5730B846-54F6-488B-BD96-0DEDFBE61704}">
      <dgm:prSet/>
      <dgm:spPr/>
      <dgm:t>
        <a:bodyPr/>
        <a:lstStyle/>
        <a:p>
          <a:endParaRPr lang="en-US"/>
        </a:p>
      </dgm:t>
    </dgm:pt>
    <dgm:pt modelId="{AE09F341-591E-4ADE-8166-DD96ACB9297A}" type="pres">
      <dgm:prSet presAssocID="{1D5D36D2-33B3-439B-AEAE-9572A6507624}" presName="root" presStyleCnt="0">
        <dgm:presLayoutVars>
          <dgm:dir/>
          <dgm:resizeHandles val="exact"/>
        </dgm:presLayoutVars>
      </dgm:prSet>
      <dgm:spPr/>
    </dgm:pt>
    <dgm:pt modelId="{3BFA7DC9-E5C8-4D60-A857-41DC5BDC5818}" type="pres">
      <dgm:prSet presAssocID="{4C090860-3FC6-41ED-BCA8-F4936B4B6561}" presName="compNode" presStyleCnt="0"/>
      <dgm:spPr/>
    </dgm:pt>
    <dgm:pt modelId="{4B5676C0-F5E0-4225-8522-70FF68F649AC}" type="pres">
      <dgm:prSet presAssocID="{4C090860-3FC6-41ED-BCA8-F4936B4B6561}" presName="bgRect" presStyleLbl="bgShp" presStyleIdx="0" presStyleCnt="5"/>
      <dgm:spPr/>
    </dgm:pt>
    <dgm:pt modelId="{3BC6A3C0-110D-43A6-BFE2-170618F0B592}" type="pres">
      <dgm:prSet presAssocID="{4C090860-3FC6-41ED-BCA8-F4936B4B6561}" presName="iconRect" presStyleLbl="node1" presStyleIdx="0"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Diploma Roll"/>
        </a:ext>
      </dgm:extLst>
    </dgm:pt>
    <dgm:pt modelId="{363B7EE5-40C6-489C-9F9C-FACCDAE62B77}" type="pres">
      <dgm:prSet presAssocID="{4C090860-3FC6-41ED-BCA8-F4936B4B6561}" presName="spaceRect" presStyleCnt="0"/>
      <dgm:spPr/>
    </dgm:pt>
    <dgm:pt modelId="{FC29E780-8EA2-47DB-9E78-ABE1761E3803}" type="pres">
      <dgm:prSet presAssocID="{4C090860-3FC6-41ED-BCA8-F4936B4B6561}" presName="parTx" presStyleLbl="revTx" presStyleIdx="0" presStyleCnt="5">
        <dgm:presLayoutVars>
          <dgm:chMax val="0"/>
          <dgm:chPref val="0"/>
        </dgm:presLayoutVars>
      </dgm:prSet>
      <dgm:spPr/>
    </dgm:pt>
    <dgm:pt modelId="{4BF69B56-4198-49BA-886C-A0D3ADA09B30}" type="pres">
      <dgm:prSet presAssocID="{D1DDB153-4A7B-48EE-B792-A2B94AFA654A}" presName="sibTrans" presStyleCnt="0"/>
      <dgm:spPr/>
    </dgm:pt>
    <dgm:pt modelId="{748F8E4D-565F-4A01-B259-A3BB807B0932}" type="pres">
      <dgm:prSet presAssocID="{EC5269D1-358D-4D81-B28F-0AD6F55B1467}" presName="compNode" presStyleCnt="0"/>
      <dgm:spPr/>
    </dgm:pt>
    <dgm:pt modelId="{71DDF223-7F91-440D-A192-7D33203DFC63}" type="pres">
      <dgm:prSet presAssocID="{EC5269D1-358D-4D81-B28F-0AD6F55B1467}" presName="bgRect" presStyleLbl="bgShp" presStyleIdx="1" presStyleCnt="5"/>
      <dgm:spPr/>
    </dgm:pt>
    <dgm:pt modelId="{1191AD97-0D91-49BC-922C-394C57276CD7}" type="pres">
      <dgm:prSet presAssocID="{EC5269D1-358D-4D81-B28F-0AD6F55B1467}" presName="iconRect" presStyleLbl="node1" presStyleIdx="1"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Checkmark"/>
        </a:ext>
      </dgm:extLst>
    </dgm:pt>
    <dgm:pt modelId="{FE00BCB6-AAB6-4C2E-B66D-96D46E43E3D9}" type="pres">
      <dgm:prSet presAssocID="{EC5269D1-358D-4D81-B28F-0AD6F55B1467}" presName="spaceRect" presStyleCnt="0"/>
      <dgm:spPr/>
    </dgm:pt>
    <dgm:pt modelId="{D3ADFFBD-9388-4DE5-B392-B44D65A52AA1}" type="pres">
      <dgm:prSet presAssocID="{EC5269D1-358D-4D81-B28F-0AD6F55B1467}" presName="parTx" presStyleLbl="revTx" presStyleIdx="1" presStyleCnt="5">
        <dgm:presLayoutVars>
          <dgm:chMax val="0"/>
          <dgm:chPref val="0"/>
        </dgm:presLayoutVars>
      </dgm:prSet>
      <dgm:spPr/>
    </dgm:pt>
    <dgm:pt modelId="{E682BD87-9952-4D0C-8A0F-43AEAD37C812}" type="pres">
      <dgm:prSet presAssocID="{F9D00B46-CA60-4152-86C0-E385B0FDE91C}" presName="sibTrans" presStyleCnt="0"/>
      <dgm:spPr/>
    </dgm:pt>
    <dgm:pt modelId="{A9D07627-F0CD-49DA-AD56-BCB8260CC252}" type="pres">
      <dgm:prSet presAssocID="{E15E9A19-CD99-4165-A249-1D15DA5B9FCB}" presName="compNode" presStyleCnt="0"/>
      <dgm:spPr/>
    </dgm:pt>
    <dgm:pt modelId="{7FB8DC94-339D-4B57-90CA-2B9C83B3E34F}" type="pres">
      <dgm:prSet presAssocID="{E15E9A19-CD99-4165-A249-1D15DA5B9FCB}" presName="bgRect" presStyleLbl="bgShp" presStyleIdx="2" presStyleCnt="5"/>
      <dgm:spPr/>
    </dgm:pt>
    <dgm:pt modelId="{79B1BD2B-9234-40E6-BD34-89A83831009D}" type="pres">
      <dgm:prSet presAssocID="{E15E9A19-CD99-4165-A249-1D15DA5B9FCB}" presName="iconRect" presStyleLbl="node1" presStyleIdx="2" presStyleCnt="5"/>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dgm:spPr>
      <dgm:extLst>
        <a:ext uri="{E40237B7-FDA0-4F09-8148-C483321AD2D9}">
          <dgm14:cNvPr xmlns:dgm14="http://schemas.microsoft.com/office/drawing/2010/diagram" id="0" name="" descr="Call center"/>
        </a:ext>
      </dgm:extLst>
    </dgm:pt>
    <dgm:pt modelId="{B3DAD55D-322C-4C2B-9858-2E4875279DD3}" type="pres">
      <dgm:prSet presAssocID="{E15E9A19-CD99-4165-A249-1D15DA5B9FCB}" presName="spaceRect" presStyleCnt="0"/>
      <dgm:spPr/>
    </dgm:pt>
    <dgm:pt modelId="{99F6DB6C-9CD5-4375-B671-0B50CBC25D9C}" type="pres">
      <dgm:prSet presAssocID="{E15E9A19-CD99-4165-A249-1D15DA5B9FCB}" presName="parTx" presStyleLbl="revTx" presStyleIdx="2" presStyleCnt="5">
        <dgm:presLayoutVars>
          <dgm:chMax val="0"/>
          <dgm:chPref val="0"/>
        </dgm:presLayoutVars>
      </dgm:prSet>
      <dgm:spPr/>
    </dgm:pt>
    <dgm:pt modelId="{51316977-EFDB-486B-A710-908E72BEA417}" type="pres">
      <dgm:prSet presAssocID="{E1FF2E0F-81B9-4556-9FDA-E7327308C28F}" presName="sibTrans" presStyleCnt="0"/>
      <dgm:spPr/>
    </dgm:pt>
    <dgm:pt modelId="{4E3B789A-F649-4DE4-97C7-05FD44FFFF00}" type="pres">
      <dgm:prSet presAssocID="{89BCF98B-2BC9-48D6-B676-D9250E2182CC}" presName="compNode" presStyleCnt="0"/>
      <dgm:spPr/>
    </dgm:pt>
    <dgm:pt modelId="{31D2A3FE-E12C-40BF-877E-1D2F00A1B432}" type="pres">
      <dgm:prSet presAssocID="{89BCF98B-2BC9-48D6-B676-D9250E2182CC}" presName="bgRect" presStyleLbl="bgShp" presStyleIdx="3" presStyleCnt="5"/>
      <dgm:spPr/>
    </dgm:pt>
    <dgm:pt modelId="{855C4969-284D-4D1A-AE83-9F69BB65CB03}" type="pres">
      <dgm:prSet presAssocID="{89BCF98B-2BC9-48D6-B676-D9250E2182CC}" presName="iconRect" presStyleLbl="node1" presStyleIdx="3" presStyleCnt="5"/>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dgm:spPr>
      <dgm:extLst>
        <a:ext uri="{E40237B7-FDA0-4F09-8148-C483321AD2D9}">
          <dgm14:cNvPr xmlns:dgm14="http://schemas.microsoft.com/office/drawing/2010/diagram" id="0" name="" descr="Podcast"/>
        </a:ext>
      </dgm:extLst>
    </dgm:pt>
    <dgm:pt modelId="{78E164C4-DCB7-47D3-9639-F2848DF1CBC9}" type="pres">
      <dgm:prSet presAssocID="{89BCF98B-2BC9-48D6-B676-D9250E2182CC}" presName="spaceRect" presStyleCnt="0"/>
      <dgm:spPr/>
    </dgm:pt>
    <dgm:pt modelId="{274F0026-6889-49F0-BBE5-1FF9AA427138}" type="pres">
      <dgm:prSet presAssocID="{89BCF98B-2BC9-48D6-B676-D9250E2182CC}" presName="parTx" presStyleLbl="revTx" presStyleIdx="3" presStyleCnt="5">
        <dgm:presLayoutVars>
          <dgm:chMax val="0"/>
          <dgm:chPref val="0"/>
        </dgm:presLayoutVars>
      </dgm:prSet>
      <dgm:spPr/>
    </dgm:pt>
    <dgm:pt modelId="{8528EEFC-08F0-40B8-9EFF-556D4D28DE64}" type="pres">
      <dgm:prSet presAssocID="{D1AADC8C-7520-49BF-96A8-0D734F8F7C03}" presName="sibTrans" presStyleCnt="0"/>
      <dgm:spPr/>
    </dgm:pt>
    <dgm:pt modelId="{EC1BA42C-13D5-4632-B58D-CA25A2621522}" type="pres">
      <dgm:prSet presAssocID="{6118C95E-DAF1-4A17-AE97-FA465BF65647}" presName="compNode" presStyleCnt="0"/>
      <dgm:spPr/>
    </dgm:pt>
    <dgm:pt modelId="{38420487-385B-4120-B504-3368EE34D151}" type="pres">
      <dgm:prSet presAssocID="{6118C95E-DAF1-4A17-AE97-FA465BF65647}" presName="bgRect" presStyleLbl="bgShp" presStyleIdx="4" presStyleCnt="5" custLinFactNeighborX="-19302" custLinFactNeighborY="10287"/>
      <dgm:spPr/>
    </dgm:pt>
    <dgm:pt modelId="{9A0F09DD-F061-47BD-907F-61BD88C063BD}" type="pres">
      <dgm:prSet presAssocID="{6118C95E-DAF1-4A17-AE97-FA465BF65647}" presName="iconRect" presStyleLbl="node1" presStyleIdx="4" presStyleCnt="5"/>
      <dgm:spPr>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dgm:spPr>
      <dgm:extLst>
        <a:ext uri="{E40237B7-FDA0-4F09-8148-C483321AD2D9}">
          <dgm14:cNvPr xmlns:dgm14="http://schemas.microsoft.com/office/drawing/2010/diagram" id="0" name="" descr="Books on Shelf"/>
        </a:ext>
      </dgm:extLst>
    </dgm:pt>
    <dgm:pt modelId="{62611BA4-045A-4189-AF7D-88C18E3288EA}" type="pres">
      <dgm:prSet presAssocID="{6118C95E-DAF1-4A17-AE97-FA465BF65647}" presName="spaceRect" presStyleCnt="0"/>
      <dgm:spPr/>
    </dgm:pt>
    <dgm:pt modelId="{E426804C-E443-4DD9-AC47-BF55000A56B5}" type="pres">
      <dgm:prSet presAssocID="{6118C95E-DAF1-4A17-AE97-FA465BF65647}" presName="parTx" presStyleLbl="revTx" presStyleIdx="4" presStyleCnt="5">
        <dgm:presLayoutVars>
          <dgm:chMax val="0"/>
          <dgm:chPref val="0"/>
        </dgm:presLayoutVars>
      </dgm:prSet>
      <dgm:spPr/>
    </dgm:pt>
  </dgm:ptLst>
  <dgm:cxnLst>
    <dgm:cxn modelId="{0CBE580F-C6B7-4A75-8378-E76129BC1E0A}" srcId="{1D5D36D2-33B3-439B-AEAE-9572A6507624}" destId="{E15E9A19-CD99-4165-A249-1D15DA5B9FCB}" srcOrd="2" destOrd="0" parTransId="{5D718EBB-12C3-4E60-B25D-FF58344B0CC9}" sibTransId="{E1FF2E0F-81B9-4556-9FDA-E7327308C28F}"/>
    <dgm:cxn modelId="{E2948123-37D4-4E59-874A-538F43A6942B}" srcId="{1D5D36D2-33B3-439B-AEAE-9572A6507624}" destId="{EC5269D1-358D-4D81-B28F-0AD6F55B1467}" srcOrd="1" destOrd="0" parTransId="{8ACDD7B8-ABBC-48D7-AB33-6579FAA75153}" sibTransId="{F9D00B46-CA60-4152-86C0-E385B0FDE91C}"/>
    <dgm:cxn modelId="{B8C7D82E-5EDA-46E5-B3FC-DF62AC5CE7B9}" type="presOf" srcId="{4C090860-3FC6-41ED-BCA8-F4936B4B6561}" destId="{FC29E780-8EA2-47DB-9E78-ABE1761E3803}" srcOrd="0" destOrd="0" presId="urn:microsoft.com/office/officeart/2018/2/layout/IconVerticalSolidList"/>
    <dgm:cxn modelId="{6AC0A140-4A6C-40F4-98E7-810B536045D0}" type="presOf" srcId="{1D5D36D2-33B3-439B-AEAE-9572A6507624}" destId="{AE09F341-591E-4ADE-8166-DD96ACB9297A}" srcOrd="0" destOrd="0" presId="urn:microsoft.com/office/officeart/2018/2/layout/IconVerticalSolidList"/>
    <dgm:cxn modelId="{5730B846-54F6-488B-BD96-0DEDFBE61704}" srcId="{1D5D36D2-33B3-439B-AEAE-9572A6507624}" destId="{6118C95E-DAF1-4A17-AE97-FA465BF65647}" srcOrd="4" destOrd="0" parTransId="{885B6C3E-2900-49B3-99F5-5D2A751B91DD}" sibTransId="{E4D0ABFC-1BFC-4BB8-85E9-154BAEB203F7}"/>
    <dgm:cxn modelId="{B0198C4B-BB91-4B63-B142-26F50AB2C938}" srcId="{1D5D36D2-33B3-439B-AEAE-9572A6507624}" destId="{4C090860-3FC6-41ED-BCA8-F4936B4B6561}" srcOrd="0" destOrd="0" parTransId="{A87AF075-F8B2-4AD2-B502-C2B3FA86BD72}" sibTransId="{D1DDB153-4A7B-48EE-B792-A2B94AFA654A}"/>
    <dgm:cxn modelId="{7072C88E-17C1-4DC8-A6F8-356331D79291}" type="presOf" srcId="{E15E9A19-CD99-4165-A249-1D15DA5B9FCB}" destId="{99F6DB6C-9CD5-4375-B671-0B50CBC25D9C}" srcOrd="0" destOrd="0" presId="urn:microsoft.com/office/officeart/2018/2/layout/IconVerticalSolidList"/>
    <dgm:cxn modelId="{3EC13E8F-C6C6-46A3-ACBA-802D33362D03}" type="presOf" srcId="{EC5269D1-358D-4D81-B28F-0AD6F55B1467}" destId="{D3ADFFBD-9388-4DE5-B392-B44D65A52AA1}" srcOrd="0" destOrd="0" presId="urn:microsoft.com/office/officeart/2018/2/layout/IconVerticalSolidList"/>
    <dgm:cxn modelId="{ACEE00C3-F161-406E-AD2A-B14A21E2113B}" srcId="{1D5D36D2-33B3-439B-AEAE-9572A6507624}" destId="{89BCF98B-2BC9-48D6-B676-D9250E2182CC}" srcOrd="3" destOrd="0" parTransId="{FBDE80CE-35A3-4291-A6A7-425944FADB36}" sibTransId="{D1AADC8C-7520-49BF-96A8-0D734F8F7C03}"/>
    <dgm:cxn modelId="{B91AC5CF-27BF-4082-AEA3-8F07B780A8C8}" type="presOf" srcId="{89BCF98B-2BC9-48D6-B676-D9250E2182CC}" destId="{274F0026-6889-49F0-BBE5-1FF9AA427138}" srcOrd="0" destOrd="0" presId="urn:microsoft.com/office/officeart/2018/2/layout/IconVerticalSolidList"/>
    <dgm:cxn modelId="{975849E0-6C30-43FE-87E7-11A16A00D03C}" type="presOf" srcId="{6118C95E-DAF1-4A17-AE97-FA465BF65647}" destId="{E426804C-E443-4DD9-AC47-BF55000A56B5}" srcOrd="0" destOrd="0" presId="urn:microsoft.com/office/officeart/2018/2/layout/IconVerticalSolidList"/>
    <dgm:cxn modelId="{EF368D45-D2E1-4F96-B2E2-D7DE470C5778}" type="presParOf" srcId="{AE09F341-591E-4ADE-8166-DD96ACB9297A}" destId="{3BFA7DC9-E5C8-4D60-A857-41DC5BDC5818}" srcOrd="0" destOrd="0" presId="urn:microsoft.com/office/officeart/2018/2/layout/IconVerticalSolidList"/>
    <dgm:cxn modelId="{E5B9B31C-E8A7-4A42-9F20-FF491E125425}" type="presParOf" srcId="{3BFA7DC9-E5C8-4D60-A857-41DC5BDC5818}" destId="{4B5676C0-F5E0-4225-8522-70FF68F649AC}" srcOrd="0" destOrd="0" presId="urn:microsoft.com/office/officeart/2018/2/layout/IconVerticalSolidList"/>
    <dgm:cxn modelId="{FB84CECD-7B9F-4AF4-9FA2-B0520CF58842}" type="presParOf" srcId="{3BFA7DC9-E5C8-4D60-A857-41DC5BDC5818}" destId="{3BC6A3C0-110D-43A6-BFE2-170618F0B592}" srcOrd="1" destOrd="0" presId="urn:microsoft.com/office/officeart/2018/2/layout/IconVerticalSolidList"/>
    <dgm:cxn modelId="{6122B18E-497D-4F94-9EE4-B60C89846722}" type="presParOf" srcId="{3BFA7DC9-E5C8-4D60-A857-41DC5BDC5818}" destId="{363B7EE5-40C6-489C-9F9C-FACCDAE62B77}" srcOrd="2" destOrd="0" presId="urn:microsoft.com/office/officeart/2018/2/layout/IconVerticalSolidList"/>
    <dgm:cxn modelId="{4A63F0C0-E015-4B76-8DD6-2BA018409380}" type="presParOf" srcId="{3BFA7DC9-E5C8-4D60-A857-41DC5BDC5818}" destId="{FC29E780-8EA2-47DB-9E78-ABE1761E3803}" srcOrd="3" destOrd="0" presId="urn:microsoft.com/office/officeart/2018/2/layout/IconVerticalSolidList"/>
    <dgm:cxn modelId="{D72ACBC6-4040-42A1-AE29-166A7A82CFFD}" type="presParOf" srcId="{AE09F341-591E-4ADE-8166-DD96ACB9297A}" destId="{4BF69B56-4198-49BA-886C-A0D3ADA09B30}" srcOrd="1" destOrd="0" presId="urn:microsoft.com/office/officeart/2018/2/layout/IconVerticalSolidList"/>
    <dgm:cxn modelId="{7E778450-DEC5-43CA-AD03-D3E37D4D6743}" type="presParOf" srcId="{AE09F341-591E-4ADE-8166-DD96ACB9297A}" destId="{748F8E4D-565F-4A01-B259-A3BB807B0932}" srcOrd="2" destOrd="0" presId="urn:microsoft.com/office/officeart/2018/2/layout/IconVerticalSolidList"/>
    <dgm:cxn modelId="{5DBBEA17-557B-48AF-BE8D-D6E336BCBD0B}" type="presParOf" srcId="{748F8E4D-565F-4A01-B259-A3BB807B0932}" destId="{71DDF223-7F91-440D-A192-7D33203DFC63}" srcOrd="0" destOrd="0" presId="urn:microsoft.com/office/officeart/2018/2/layout/IconVerticalSolidList"/>
    <dgm:cxn modelId="{9CBC18F0-F0FD-428A-839B-F33512878926}" type="presParOf" srcId="{748F8E4D-565F-4A01-B259-A3BB807B0932}" destId="{1191AD97-0D91-49BC-922C-394C57276CD7}" srcOrd="1" destOrd="0" presId="urn:microsoft.com/office/officeart/2018/2/layout/IconVerticalSolidList"/>
    <dgm:cxn modelId="{14CA9798-44A6-45B4-BC12-923E794C94B3}" type="presParOf" srcId="{748F8E4D-565F-4A01-B259-A3BB807B0932}" destId="{FE00BCB6-AAB6-4C2E-B66D-96D46E43E3D9}" srcOrd="2" destOrd="0" presId="urn:microsoft.com/office/officeart/2018/2/layout/IconVerticalSolidList"/>
    <dgm:cxn modelId="{1AE671D8-2711-46C5-94E9-E7CB8949E337}" type="presParOf" srcId="{748F8E4D-565F-4A01-B259-A3BB807B0932}" destId="{D3ADFFBD-9388-4DE5-B392-B44D65A52AA1}" srcOrd="3" destOrd="0" presId="urn:microsoft.com/office/officeart/2018/2/layout/IconVerticalSolidList"/>
    <dgm:cxn modelId="{07A0FDA9-F459-4D90-9185-C4CB5F0B4666}" type="presParOf" srcId="{AE09F341-591E-4ADE-8166-DD96ACB9297A}" destId="{E682BD87-9952-4D0C-8A0F-43AEAD37C812}" srcOrd="3" destOrd="0" presId="urn:microsoft.com/office/officeart/2018/2/layout/IconVerticalSolidList"/>
    <dgm:cxn modelId="{EA99D0EA-2C13-4326-BC2C-6D004ABD48D8}" type="presParOf" srcId="{AE09F341-591E-4ADE-8166-DD96ACB9297A}" destId="{A9D07627-F0CD-49DA-AD56-BCB8260CC252}" srcOrd="4" destOrd="0" presId="urn:microsoft.com/office/officeart/2018/2/layout/IconVerticalSolidList"/>
    <dgm:cxn modelId="{8625C06C-D280-481B-9709-B4FDB676C129}" type="presParOf" srcId="{A9D07627-F0CD-49DA-AD56-BCB8260CC252}" destId="{7FB8DC94-339D-4B57-90CA-2B9C83B3E34F}" srcOrd="0" destOrd="0" presId="urn:microsoft.com/office/officeart/2018/2/layout/IconVerticalSolidList"/>
    <dgm:cxn modelId="{DE4FEE9C-511A-4408-BA43-3D8744D224E4}" type="presParOf" srcId="{A9D07627-F0CD-49DA-AD56-BCB8260CC252}" destId="{79B1BD2B-9234-40E6-BD34-89A83831009D}" srcOrd="1" destOrd="0" presId="urn:microsoft.com/office/officeart/2018/2/layout/IconVerticalSolidList"/>
    <dgm:cxn modelId="{D3A6FFB0-5C40-4212-918F-D9F4D5F380FF}" type="presParOf" srcId="{A9D07627-F0CD-49DA-AD56-BCB8260CC252}" destId="{B3DAD55D-322C-4C2B-9858-2E4875279DD3}" srcOrd="2" destOrd="0" presId="urn:microsoft.com/office/officeart/2018/2/layout/IconVerticalSolidList"/>
    <dgm:cxn modelId="{A8C2A868-1F14-4E73-A730-43EF306981A3}" type="presParOf" srcId="{A9D07627-F0CD-49DA-AD56-BCB8260CC252}" destId="{99F6DB6C-9CD5-4375-B671-0B50CBC25D9C}" srcOrd="3" destOrd="0" presId="urn:microsoft.com/office/officeart/2018/2/layout/IconVerticalSolidList"/>
    <dgm:cxn modelId="{DCF279B3-CD82-42B2-B3A5-5499927F79CA}" type="presParOf" srcId="{AE09F341-591E-4ADE-8166-DD96ACB9297A}" destId="{51316977-EFDB-486B-A710-908E72BEA417}" srcOrd="5" destOrd="0" presId="urn:microsoft.com/office/officeart/2018/2/layout/IconVerticalSolidList"/>
    <dgm:cxn modelId="{B4772586-4A74-4CB7-AFC5-DC68B0AE34A1}" type="presParOf" srcId="{AE09F341-591E-4ADE-8166-DD96ACB9297A}" destId="{4E3B789A-F649-4DE4-97C7-05FD44FFFF00}" srcOrd="6" destOrd="0" presId="urn:microsoft.com/office/officeart/2018/2/layout/IconVerticalSolidList"/>
    <dgm:cxn modelId="{CB46440F-E765-4441-B396-0F9477989790}" type="presParOf" srcId="{4E3B789A-F649-4DE4-97C7-05FD44FFFF00}" destId="{31D2A3FE-E12C-40BF-877E-1D2F00A1B432}" srcOrd="0" destOrd="0" presId="urn:microsoft.com/office/officeart/2018/2/layout/IconVerticalSolidList"/>
    <dgm:cxn modelId="{250CA682-82AF-4E2A-801F-74D6E00C0656}" type="presParOf" srcId="{4E3B789A-F649-4DE4-97C7-05FD44FFFF00}" destId="{855C4969-284D-4D1A-AE83-9F69BB65CB03}" srcOrd="1" destOrd="0" presId="urn:microsoft.com/office/officeart/2018/2/layout/IconVerticalSolidList"/>
    <dgm:cxn modelId="{3666F132-B3FE-4019-8124-D9CF52EB3DFB}" type="presParOf" srcId="{4E3B789A-F649-4DE4-97C7-05FD44FFFF00}" destId="{78E164C4-DCB7-47D3-9639-F2848DF1CBC9}" srcOrd="2" destOrd="0" presId="urn:microsoft.com/office/officeart/2018/2/layout/IconVerticalSolidList"/>
    <dgm:cxn modelId="{D8491B4B-1BED-4FEB-B1F2-0D0F12D93F6F}" type="presParOf" srcId="{4E3B789A-F649-4DE4-97C7-05FD44FFFF00}" destId="{274F0026-6889-49F0-BBE5-1FF9AA427138}" srcOrd="3" destOrd="0" presId="urn:microsoft.com/office/officeart/2018/2/layout/IconVerticalSolidList"/>
    <dgm:cxn modelId="{B69D7B3D-3DC0-4351-9DD0-A14C98E32155}" type="presParOf" srcId="{AE09F341-591E-4ADE-8166-DD96ACB9297A}" destId="{8528EEFC-08F0-40B8-9EFF-556D4D28DE64}" srcOrd="7" destOrd="0" presId="urn:microsoft.com/office/officeart/2018/2/layout/IconVerticalSolidList"/>
    <dgm:cxn modelId="{51457603-0067-40C6-8671-4B4003CAE23A}" type="presParOf" srcId="{AE09F341-591E-4ADE-8166-DD96ACB9297A}" destId="{EC1BA42C-13D5-4632-B58D-CA25A2621522}" srcOrd="8" destOrd="0" presId="urn:microsoft.com/office/officeart/2018/2/layout/IconVerticalSolidList"/>
    <dgm:cxn modelId="{AD9B527C-F886-424B-AD96-778C4AA9F914}" type="presParOf" srcId="{EC1BA42C-13D5-4632-B58D-CA25A2621522}" destId="{38420487-385B-4120-B504-3368EE34D151}" srcOrd="0" destOrd="0" presId="urn:microsoft.com/office/officeart/2018/2/layout/IconVerticalSolidList"/>
    <dgm:cxn modelId="{688D35C3-B455-4933-A8BB-AB02539EF646}" type="presParOf" srcId="{EC1BA42C-13D5-4632-B58D-CA25A2621522}" destId="{9A0F09DD-F061-47BD-907F-61BD88C063BD}" srcOrd="1" destOrd="0" presId="urn:microsoft.com/office/officeart/2018/2/layout/IconVerticalSolidList"/>
    <dgm:cxn modelId="{80862189-3EEF-4F74-89CD-92F8A3B79004}" type="presParOf" srcId="{EC1BA42C-13D5-4632-B58D-CA25A2621522}" destId="{62611BA4-045A-4189-AF7D-88C18E3288EA}" srcOrd="2" destOrd="0" presId="urn:microsoft.com/office/officeart/2018/2/layout/IconVerticalSolidList"/>
    <dgm:cxn modelId="{BF4DCEBB-42D7-471F-85CE-8FD506C15614}" type="presParOf" srcId="{EC1BA42C-13D5-4632-B58D-CA25A2621522}" destId="{E426804C-E443-4DD9-AC47-BF55000A56B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5676C0-F5E0-4225-8522-70FF68F649AC}">
      <dsp:nvSpPr>
        <dsp:cNvPr id="0" name=""/>
        <dsp:cNvSpPr/>
      </dsp:nvSpPr>
      <dsp:spPr>
        <a:xfrm>
          <a:off x="0" y="3053"/>
          <a:ext cx="11018520" cy="65044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C6A3C0-110D-43A6-BFE2-170618F0B592}">
      <dsp:nvSpPr>
        <dsp:cNvPr id="0" name=""/>
        <dsp:cNvSpPr/>
      </dsp:nvSpPr>
      <dsp:spPr>
        <a:xfrm>
          <a:off x="196758" y="149403"/>
          <a:ext cx="357743" cy="3577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29E780-8EA2-47DB-9E78-ABE1761E3803}">
      <dsp:nvSpPr>
        <dsp:cNvPr id="0" name=""/>
        <dsp:cNvSpPr/>
      </dsp:nvSpPr>
      <dsp:spPr>
        <a:xfrm>
          <a:off x="751261" y="3053"/>
          <a:ext cx="10267258" cy="650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838" tIns="68838" rIns="68838" bIns="68838" numCol="1" spcCol="1270" anchor="ctr" anchorCtr="0">
          <a:noAutofit/>
        </a:bodyPr>
        <a:lstStyle/>
        <a:p>
          <a:pPr marL="0" lvl="0" indent="0" algn="l" defTabSz="800100">
            <a:lnSpc>
              <a:spcPct val="100000"/>
            </a:lnSpc>
            <a:spcBef>
              <a:spcPct val="0"/>
            </a:spcBef>
            <a:spcAft>
              <a:spcPct val="35000"/>
            </a:spcAft>
            <a:buNone/>
          </a:pPr>
          <a:r>
            <a:rPr lang="en-US" sz="1800" kern="1200">
              <a:hlinkClick xmlns:r="http://schemas.openxmlformats.org/officeDocument/2006/relationships" r:id="rId3"/>
            </a:rPr>
            <a:t>Administering &amp; Governing Agents E-book</a:t>
          </a:r>
          <a:endParaRPr lang="en-US" sz="1800" kern="1200"/>
        </a:p>
      </dsp:txBody>
      <dsp:txXfrm>
        <a:off x="751261" y="3053"/>
        <a:ext cx="10267258" cy="650442"/>
      </dsp:txXfrm>
    </dsp:sp>
    <dsp:sp modelId="{71DDF223-7F91-440D-A192-7D33203DFC63}">
      <dsp:nvSpPr>
        <dsp:cNvPr id="0" name=""/>
        <dsp:cNvSpPr/>
      </dsp:nvSpPr>
      <dsp:spPr>
        <a:xfrm>
          <a:off x="0" y="816106"/>
          <a:ext cx="11018520" cy="65044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91AD97-0D91-49BC-922C-394C57276CD7}">
      <dsp:nvSpPr>
        <dsp:cNvPr id="0" name=""/>
        <dsp:cNvSpPr/>
      </dsp:nvSpPr>
      <dsp:spPr>
        <a:xfrm>
          <a:off x="196758" y="962456"/>
          <a:ext cx="357743" cy="357743"/>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ADFFBD-9388-4DE5-B392-B44D65A52AA1}">
      <dsp:nvSpPr>
        <dsp:cNvPr id="0" name=""/>
        <dsp:cNvSpPr/>
      </dsp:nvSpPr>
      <dsp:spPr>
        <a:xfrm>
          <a:off x="751261" y="816106"/>
          <a:ext cx="10267258" cy="650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838" tIns="68838" rIns="68838" bIns="68838" numCol="1" spcCol="1270" anchor="ctr" anchorCtr="0">
          <a:noAutofit/>
        </a:bodyPr>
        <a:lstStyle/>
        <a:p>
          <a:pPr marL="0" lvl="0" indent="0" algn="l" defTabSz="800100">
            <a:lnSpc>
              <a:spcPct val="100000"/>
            </a:lnSpc>
            <a:spcBef>
              <a:spcPct val="0"/>
            </a:spcBef>
            <a:spcAft>
              <a:spcPct val="35000"/>
            </a:spcAft>
            <a:buNone/>
          </a:pPr>
          <a:r>
            <a:rPr lang="en-US" sz="1800" kern="1200">
              <a:hlinkClick xmlns:r="http://schemas.openxmlformats.org/officeDocument/2006/relationships" r:id="rId6"/>
            </a:rPr>
            <a:t>Confidently adopt and administer Microsoft Copilot Studio with managed security and governance</a:t>
          </a:r>
          <a:endParaRPr lang="en-US" sz="1800" kern="1200"/>
        </a:p>
      </dsp:txBody>
      <dsp:txXfrm>
        <a:off x="751261" y="816106"/>
        <a:ext cx="10267258" cy="650442"/>
      </dsp:txXfrm>
    </dsp:sp>
    <dsp:sp modelId="{7FB8DC94-339D-4B57-90CA-2B9C83B3E34F}">
      <dsp:nvSpPr>
        <dsp:cNvPr id="0" name=""/>
        <dsp:cNvSpPr/>
      </dsp:nvSpPr>
      <dsp:spPr>
        <a:xfrm>
          <a:off x="0" y="1629159"/>
          <a:ext cx="11018520" cy="65044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B1BD2B-9234-40E6-BD34-89A83831009D}">
      <dsp:nvSpPr>
        <dsp:cNvPr id="0" name=""/>
        <dsp:cNvSpPr/>
      </dsp:nvSpPr>
      <dsp:spPr>
        <a:xfrm>
          <a:off x="196758" y="1775509"/>
          <a:ext cx="357743" cy="35774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F6DB6C-9CD5-4375-B671-0B50CBC25D9C}">
      <dsp:nvSpPr>
        <dsp:cNvPr id="0" name=""/>
        <dsp:cNvSpPr/>
      </dsp:nvSpPr>
      <dsp:spPr>
        <a:xfrm>
          <a:off x="751261" y="1629159"/>
          <a:ext cx="10267258" cy="650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838" tIns="68838" rIns="68838" bIns="68838" numCol="1" spcCol="1270" anchor="ctr" anchorCtr="0">
          <a:noAutofit/>
        </a:bodyPr>
        <a:lstStyle/>
        <a:p>
          <a:pPr marL="0" lvl="0" indent="0" algn="l" defTabSz="800100">
            <a:lnSpc>
              <a:spcPct val="100000"/>
            </a:lnSpc>
            <a:spcBef>
              <a:spcPct val="0"/>
            </a:spcBef>
            <a:spcAft>
              <a:spcPct val="35000"/>
            </a:spcAft>
            <a:buNone/>
          </a:pPr>
          <a:r>
            <a:rPr lang="en-US" sz="1800" kern="1200">
              <a:hlinkClick xmlns:r="http://schemas.openxmlformats.org/officeDocument/2006/relationships" r:id="rId9"/>
            </a:rPr>
            <a:t>Microsoft as Customer Zero: The Employee Self-Service Agent Roll Out</a:t>
          </a:r>
          <a:endParaRPr lang="en-US" sz="1800" kern="1200"/>
        </a:p>
      </dsp:txBody>
      <dsp:txXfrm>
        <a:off x="751261" y="1629159"/>
        <a:ext cx="10267258" cy="650442"/>
      </dsp:txXfrm>
    </dsp:sp>
    <dsp:sp modelId="{31D2A3FE-E12C-40BF-877E-1D2F00A1B432}">
      <dsp:nvSpPr>
        <dsp:cNvPr id="0" name=""/>
        <dsp:cNvSpPr/>
      </dsp:nvSpPr>
      <dsp:spPr>
        <a:xfrm>
          <a:off x="0" y="2442212"/>
          <a:ext cx="11018520" cy="65044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5C4969-284D-4D1A-AE83-9F69BB65CB03}">
      <dsp:nvSpPr>
        <dsp:cNvPr id="0" name=""/>
        <dsp:cNvSpPr/>
      </dsp:nvSpPr>
      <dsp:spPr>
        <a:xfrm>
          <a:off x="196758" y="2588562"/>
          <a:ext cx="357743" cy="357743"/>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4F0026-6889-49F0-BBE5-1FF9AA427138}">
      <dsp:nvSpPr>
        <dsp:cNvPr id="0" name=""/>
        <dsp:cNvSpPr/>
      </dsp:nvSpPr>
      <dsp:spPr>
        <a:xfrm>
          <a:off x="751261" y="2442212"/>
          <a:ext cx="10267258" cy="650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838" tIns="68838" rIns="68838" bIns="68838" numCol="1" spcCol="1270" anchor="ctr" anchorCtr="0">
          <a:noAutofit/>
        </a:bodyPr>
        <a:lstStyle/>
        <a:p>
          <a:pPr marL="0" lvl="0" indent="0" algn="l" defTabSz="800100">
            <a:lnSpc>
              <a:spcPct val="100000"/>
            </a:lnSpc>
            <a:spcBef>
              <a:spcPct val="0"/>
            </a:spcBef>
            <a:spcAft>
              <a:spcPct val="35000"/>
            </a:spcAft>
            <a:buNone/>
          </a:pPr>
          <a:r>
            <a:rPr lang="en-US" sz="1800" kern="1200">
              <a:hlinkClick xmlns:r="http://schemas.openxmlformats.org/officeDocument/2006/relationships" r:id="rId12"/>
            </a:rPr>
            <a:t>Cost Control Blog : Take Control of Agent Costs</a:t>
          </a:r>
          <a:endParaRPr lang="en-US" sz="1800" kern="1200"/>
        </a:p>
      </dsp:txBody>
      <dsp:txXfrm>
        <a:off x="751261" y="2442212"/>
        <a:ext cx="10267258" cy="650442"/>
      </dsp:txXfrm>
    </dsp:sp>
    <dsp:sp modelId="{38420487-385B-4120-B504-3368EE34D151}">
      <dsp:nvSpPr>
        <dsp:cNvPr id="0" name=""/>
        <dsp:cNvSpPr/>
      </dsp:nvSpPr>
      <dsp:spPr>
        <a:xfrm>
          <a:off x="0" y="3258319"/>
          <a:ext cx="11018520" cy="65044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0F09DD-F061-47BD-907F-61BD88C063BD}">
      <dsp:nvSpPr>
        <dsp:cNvPr id="0" name=""/>
        <dsp:cNvSpPr/>
      </dsp:nvSpPr>
      <dsp:spPr>
        <a:xfrm>
          <a:off x="196758" y="3401615"/>
          <a:ext cx="357743" cy="357743"/>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26804C-E443-4DD9-AC47-BF55000A56B5}">
      <dsp:nvSpPr>
        <dsp:cNvPr id="0" name=""/>
        <dsp:cNvSpPr/>
      </dsp:nvSpPr>
      <dsp:spPr>
        <a:xfrm>
          <a:off x="751261" y="3255265"/>
          <a:ext cx="10267258" cy="650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838" tIns="68838" rIns="68838" bIns="68838" numCol="1" spcCol="1270" anchor="ctr" anchorCtr="0">
          <a:noAutofit/>
        </a:bodyPr>
        <a:lstStyle/>
        <a:p>
          <a:pPr marL="0" lvl="0" indent="0" algn="l" defTabSz="800100">
            <a:lnSpc>
              <a:spcPct val="100000"/>
            </a:lnSpc>
            <a:spcBef>
              <a:spcPct val="0"/>
            </a:spcBef>
            <a:spcAft>
              <a:spcPct val="35000"/>
            </a:spcAft>
            <a:buNone/>
          </a:pPr>
          <a:r>
            <a:rPr lang="en-US" sz="1800" kern="1200">
              <a:hlinkClick xmlns:r="http://schemas.openxmlformats.org/officeDocument/2006/relationships" r:id="rId15"/>
            </a:rPr>
            <a:t>Cost Control </a:t>
          </a:r>
          <a:r>
            <a:rPr lang="en-US" sz="1800" kern="1200" err="1">
              <a:hlinkClick xmlns:r="http://schemas.openxmlformats.org/officeDocument/2006/relationships" r:id="rId15"/>
            </a:rPr>
            <a:t>Ebook</a:t>
          </a:r>
          <a:r>
            <a:rPr lang="en-US" sz="1800" kern="1200">
              <a:hlinkClick xmlns:r="http://schemas.openxmlformats.org/officeDocument/2006/relationships" r:id="rId15"/>
            </a:rPr>
            <a:t> : Agent Cost Management</a:t>
          </a:r>
          <a:endParaRPr lang="en-US" sz="1800" kern="1200"/>
        </a:p>
      </dsp:txBody>
      <dsp:txXfrm>
        <a:off x="751261" y="3255265"/>
        <a:ext cx="10267258" cy="65044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9/29/25 8:00 PM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9/29/25 8:00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C31F3-3EC7-4501-3379-FCC4DA182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23114A-1EDF-4299-DE0C-0C97A05344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C686A8-3F20-CC0E-30F4-7E975AC2E54B}"/>
              </a:ext>
            </a:extLst>
          </p:cNvPr>
          <p:cNvSpPr>
            <a:spLocks noGrp="1"/>
          </p:cNvSpPr>
          <p:nvPr>
            <p:ph type="body" idx="1"/>
          </p:nvPr>
        </p:nvSpPr>
        <p:spPr/>
        <p:txBody>
          <a:bodyPr/>
          <a:lstStyle/>
          <a:p>
            <a:endParaRPr lang="en-FI"/>
          </a:p>
        </p:txBody>
      </p:sp>
      <p:sp>
        <p:nvSpPr>
          <p:cNvPr id="4" name="Header Placeholder 3">
            <a:extLst>
              <a:ext uri="{FF2B5EF4-FFF2-40B4-BE49-F238E27FC236}">
                <a16:creationId xmlns:a16="http://schemas.microsoft.com/office/drawing/2014/main" id="{BEC98227-12DC-0F7C-1424-650676FA8FC9}"/>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3E6A1693-534E-E241-F925-623D6CE800C4}"/>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152B170C-C5E7-8533-1D53-F8D5F4478BD7}"/>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BB6DA565-779A-7FD7-3EAC-8E85A9FC3C10}"/>
              </a:ext>
            </a:extLst>
          </p:cNvPr>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1063028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86ED7-5DAD-A301-DDDB-21D2EA02A5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4D5595-DBC5-450E-3E8E-14A5AD2FD1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8C2311-6CFE-4D09-FFC7-79255E2C14CE}"/>
              </a:ext>
            </a:extLst>
          </p:cNvPr>
          <p:cNvSpPr>
            <a:spLocks noGrp="1"/>
          </p:cNvSpPr>
          <p:nvPr>
            <p:ph type="body" idx="1"/>
          </p:nvPr>
        </p:nvSpPr>
        <p:spPr/>
        <p:txBody>
          <a:bodyPr/>
          <a:lstStyle/>
          <a:p>
            <a:endParaRPr lang="en-FI"/>
          </a:p>
        </p:txBody>
      </p:sp>
      <p:sp>
        <p:nvSpPr>
          <p:cNvPr id="4" name="Header Placeholder 3">
            <a:extLst>
              <a:ext uri="{FF2B5EF4-FFF2-40B4-BE49-F238E27FC236}">
                <a16:creationId xmlns:a16="http://schemas.microsoft.com/office/drawing/2014/main" id="{BAF8F1CB-5D64-AC1E-EA19-438B4CF781B3}"/>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5F682331-C03A-9AF8-5D64-EA4658577A2C}"/>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E089FB01-27D9-2F75-5BDF-12FA377195F4}"/>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B4A935CB-81F2-CA96-5CCB-C14B10D96922}"/>
              </a:ext>
            </a:extLst>
          </p:cNvPr>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3845539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2545316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67D65-89D8-03C9-0B32-5DF053E270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DC5312-4AF8-BE2E-56CC-28093459E9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521B9F-E76E-F302-44C3-DE9B43677B22}"/>
              </a:ext>
            </a:extLst>
          </p:cNvPr>
          <p:cNvSpPr>
            <a:spLocks noGrp="1"/>
          </p:cNvSpPr>
          <p:nvPr>
            <p:ph type="body" idx="1"/>
          </p:nvPr>
        </p:nvSpPr>
        <p:spPr/>
        <p:txBody>
          <a:bodyPr/>
          <a:lstStyle/>
          <a:p>
            <a:endParaRPr lang="en-FI"/>
          </a:p>
        </p:txBody>
      </p:sp>
      <p:sp>
        <p:nvSpPr>
          <p:cNvPr id="4" name="Header Placeholder 3">
            <a:extLst>
              <a:ext uri="{FF2B5EF4-FFF2-40B4-BE49-F238E27FC236}">
                <a16:creationId xmlns:a16="http://schemas.microsoft.com/office/drawing/2014/main" id="{E12D0C06-0571-63B5-B6E2-1B3B58E753C8}"/>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CD512300-D4B7-108D-CA8B-91B15E1ABC1C}"/>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67BB99E-67F4-202F-1EE2-E94E4052D91B}"/>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DB4DA886-FA3D-82CE-37B9-BDCF2FB3CFAF}"/>
              </a:ext>
            </a:extLst>
          </p:cNvPr>
          <p:cNvSpPr>
            <a:spLocks noGrp="1"/>
          </p:cNvSpPr>
          <p:nvPr>
            <p:ph type="sldNum" sz="quarter" idx="5"/>
          </p:nvPr>
        </p:nvSpPr>
        <p:spPr/>
        <p:txBody>
          <a:bodyPr/>
          <a:lstStyle/>
          <a:p>
            <a:fld id="{B4008EB6-D09E-4580-8CD6-DDB14511944F}" type="slidenum">
              <a:rPr lang="en-US" smtClean="0"/>
              <a:pPr/>
              <a:t>19</a:t>
            </a:fld>
            <a:endParaRPr lang="en-US"/>
          </a:p>
        </p:txBody>
      </p:sp>
    </p:spTree>
    <p:extLst>
      <p:ext uri="{BB962C8B-B14F-4D97-AF65-F5344CB8AC3E}">
        <p14:creationId xmlns:p14="http://schemas.microsoft.com/office/powerpoint/2010/main" val="579589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D52C0-B9FD-04DC-6288-BCAE81B324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48B049-05E1-08E8-1612-4D2CA6D983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4F12D2-4813-2E56-3B74-139EDF8EAE86}"/>
              </a:ext>
            </a:extLst>
          </p:cNvPr>
          <p:cNvSpPr>
            <a:spLocks noGrp="1"/>
          </p:cNvSpPr>
          <p:nvPr>
            <p:ph type="body" idx="1"/>
          </p:nvPr>
        </p:nvSpPr>
        <p:spPr/>
        <p:txBody>
          <a:bodyPr/>
          <a:lstStyle/>
          <a:p>
            <a:endParaRPr lang="en-FI"/>
          </a:p>
        </p:txBody>
      </p:sp>
      <p:sp>
        <p:nvSpPr>
          <p:cNvPr id="4" name="Header Placeholder 3">
            <a:extLst>
              <a:ext uri="{FF2B5EF4-FFF2-40B4-BE49-F238E27FC236}">
                <a16:creationId xmlns:a16="http://schemas.microsoft.com/office/drawing/2014/main" id="{BDA0822A-C287-3B48-AEF4-C39E937FED06}"/>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100F2346-5EF8-4E8D-EA2B-F80CB06A143A}"/>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F2089E0-53C3-C121-C081-259F656B3C94}"/>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5DD5589E-9EC8-DFC1-AC5E-2C3D4960E728}"/>
              </a:ext>
            </a:extLst>
          </p:cNvPr>
          <p:cNvSpPr>
            <a:spLocks noGrp="1"/>
          </p:cNvSpPr>
          <p:nvPr>
            <p:ph type="sldNum" sz="quarter" idx="5"/>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675189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FE89D-1282-0B72-B804-8CD4B3D5C5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828DC-E3ED-30C1-58A1-423A2BE1F4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83CCF9-51F8-0A70-EA04-089D1969D417}"/>
              </a:ext>
            </a:extLst>
          </p:cNvPr>
          <p:cNvSpPr>
            <a:spLocks noGrp="1"/>
          </p:cNvSpPr>
          <p:nvPr>
            <p:ph type="body" idx="1"/>
          </p:nvPr>
        </p:nvSpPr>
        <p:spPr/>
        <p:txBody>
          <a:bodyPr/>
          <a:lstStyle/>
          <a:p>
            <a:endParaRPr lang="en-FI"/>
          </a:p>
        </p:txBody>
      </p:sp>
      <p:sp>
        <p:nvSpPr>
          <p:cNvPr id="4" name="Header Placeholder 3">
            <a:extLst>
              <a:ext uri="{FF2B5EF4-FFF2-40B4-BE49-F238E27FC236}">
                <a16:creationId xmlns:a16="http://schemas.microsoft.com/office/drawing/2014/main" id="{906DFF7C-487C-3FEB-8DD3-DBBCB9634B90}"/>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5AD4D432-46E2-0982-8820-3EEA7F858E13}"/>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4A3943A-CF03-F4ED-9ECE-DE3613AA1751}"/>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BCDA4910-5F72-BD7A-2B61-E0ADFB3B6227}"/>
              </a:ext>
            </a:extLst>
          </p:cNvPr>
          <p:cNvSpPr>
            <a:spLocks noGrp="1"/>
          </p:cNvSpPr>
          <p:nvPr>
            <p:ph type="sldNum" sz="quarter" idx="5"/>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2856775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B1797-62CB-BEAE-947A-5D7C4B61FD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93EA34-6B47-283C-6B3D-0A0DC05717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CF8FA0-6960-A6B0-99DC-1D1B5195412A}"/>
              </a:ext>
            </a:extLst>
          </p:cNvPr>
          <p:cNvSpPr>
            <a:spLocks noGrp="1"/>
          </p:cNvSpPr>
          <p:nvPr>
            <p:ph type="body" idx="1"/>
          </p:nvPr>
        </p:nvSpPr>
        <p:spPr/>
        <p:txBody>
          <a:bodyPr/>
          <a:lstStyle/>
          <a:p>
            <a:endParaRPr lang="en-FI"/>
          </a:p>
        </p:txBody>
      </p:sp>
      <p:sp>
        <p:nvSpPr>
          <p:cNvPr id="4" name="Header Placeholder 3">
            <a:extLst>
              <a:ext uri="{FF2B5EF4-FFF2-40B4-BE49-F238E27FC236}">
                <a16:creationId xmlns:a16="http://schemas.microsoft.com/office/drawing/2014/main" id="{DA68A509-1F25-4FB2-F849-8673C3C8BEA6}"/>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75FDF892-DE1B-1A1A-E0A3-06DCFE5C063E}"/>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E812E230-2243-CEEE-A023-3F00AE55B118}"/>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138B9149-CCC8-D714-24B4-0C4A6BFE7BA9}"/>
              </a:ext>
            </a:extLst>
          </p:cNvPr>
          <p:cNvSpPr>
            <a:spLocks noGrp="1"/>
          </p:cNvSpPr>
          <p:nvPr>
            <p:ph type="sldNum" sz="quarter" idx="5"/>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326404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EC790-D262-A388-CADB-C0328C65A1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BE3E8B-B6F6-941F-0890-37E580BED0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FC7516-1045-7D03-A1D9-046C5160A8F8}"/>
              </a:ext>
            </a:extLst>
          </p:cNvPr>
          <p:cNvSpPr>
            <a:spLocks noGrp="1"/>
          </p:cNvSpPr>
          <p:nvPr>
            <p:ph type="body" idx="1"/>
          </p:nvPr>
        </p:nvSpPr>
        <p:spPr/>
        <p:txBody>
          <a:bodyPr/>
          <a:lstStyle/>
          <a:p>
            <a:endParaRPr lang="en-FI"/>
          </a:p>
        </p:txBody>
      </p:sp>
      <p:sp>
        <p:nvSpPr>
          <p:cNvPr id="4" name="Header Placeholder 3">
            <a:extLst>
              <a:ext uri="{FF2B5EF4-FFF2-40B4-BE49-F238E27FC236}">
                <a16:creationId xmlns:a16="http://schemas.microsoft.com/office/drawing/2014/main" id="{B105C0B1-50EB-86E1-800F-F3E8936699FF}"/>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ED709AF9-7D9D-5A0A-0875-24C40B50143B}"/>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A46942C-7646-43E1-FA17-BDA691B29979}"/>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BE61B7F5-A582-CE6C-AC00-09817711F90C}"/>
              </a:ext>
            </a:extLst>
          </p:cNvPr>
          <p:cNvSpPr>
            <a:spLocks noGrp="1"/>
          </p:cNvSpPr>
          <p:nvPr>
            <p:ph type="sldNum" sz="quarter" idx="5"/>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884915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23664-DBB3-BB58-E31D-0894BCDDA0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FDD456-9E19-3329-C532-500123868E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A4B7E2-4F18-8D23-059A-AA65A8B5BAED}"/>
              </a:ext>
            </a:extLst>
          </p:cNvPr>
          <p:cNvSpPr>
            <a:spLocks noGrp="1"/>
          </p:cNvSpPr>
          <p:nvPr>
            <p:ph type="body" idx="1"/>
          </p:nvPr>
        </p:nvSpPr>
        <p:spPr/>
        <p:txBody>
          <a:bodyPr/>
          <a:lstStyle/>
          <a:p>
            <a:endParaRPr lang="en-FI"/>
          </a:p>
        </p:txBody>
      </p:sp>
      <p:sp>
        <p:nvSpPr>
          <p:cNvPr id="4" name="Header Placeholder 3">
            <a:extLst>
              <a:ext uri="{FF2B5EF4-FFF2-40B4-BE49-F238E27FC236}">
                <a16:creationId xmlns:a16="http://schemas.microsoft.com/office/drawing/2014/main" id="{5F850E07-837A-ED00-7489-A30D653F2003}"/>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4775901D-D5BA-B29A-B2EC-AF1F129A278C}"/>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BE1F6BC-6B68-D606-2CB3-716CA8FD5F87}"/>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CC15C576-F3A3-5805-28B8-7F359D34B7EE}"/>
              </a:ext>
            </a:extLst>
          </p:cNvPr>
          <p:cNvSpPr>
            <a:spLocks noGrp="1"/>
          </p:cNvSpPr>
          <p:nvPr>
            <p:ph type="sldNum" sz="quarter" idx="5"/>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3279503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27394-A4B6-3B9F-F7DD-D6A724D77C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DCBEA6-E5BE-CA34-7388-F2FBAE0E4B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47505F-6EA1-6038-83BB-B027B2FABBB4}"/>
              </a:ext>
            </a:extLst>
          </p:cNvPr>
          <p:cNvSpPr>
            <a:spLocks noGrp="1"/>
          </p:cNvSpPr>
          <p:nvPr>
            <p:ph type="body" idx="1"/>
          </p:nvPr>
        </p:nvSpPr>
        <p:spPr/>
        <p:txBody>
          <a:bodyPr/>
          <a:lstStyle/>
          <a:p>
            <a:endParaRPr lang="en-FI"/>
          </a:p>
        </p:txBody>
      </p:sp>
      <p:sp>
        <p:nvSpPr>
          <p:cNvPr id="4" name="Header Placeholder 3">
            <a:extLst>
              <a:ext uri="{FF2B5EF4-FFF2-40B4-BE49-F238E27FC236}">
                <a16:creationId xmlns:a16="http://schemas.microsoft.com/office/drawing/2014/main" id="{3E75BA03-D241-DDC3-B1FC-FD6C3F78D6CA}"/>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087397EA-6F36-CD5F-4E27-F67C93272251}"/>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C3A83BE2-CE17-B78B-1738-640083357D82}"/>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9FF4C278-25E7-3849-384B-AEAB0F6921AA}"/>
              </a:ext>
            </a:extLst>
          </p:cNvPr>
          <p:cNvSpPr>
            <a:spLocks noGrp="1"/>
          </p:cNvSpPr>
          <p:nvPr>
            <p:ph type="sldNum" sz="quarter" idx="5"/>
          </p:nvPr>
        </p:nvSpPr>
        <p:spPr/>
        <p:txBody>
          <a:bodyPr/>
          <a:lstStyle/>
          <a:p>
            <a:fld id="{B4008EB6-D09E-4580-8CD6-DDB14511944F}" type="slidenum">
              <a:rPr lang="en-US" smtClean="0"/>
              <a:pPr/>
              <a:t>25</a:t>
            </a:fld>
            <a:endParaRPr lang="en-US"/>
          </a:p>
        </p:txBody>
      </p:sp>
    </p:spTree>
    <p:extLst>
      <p:ext uri="{BB962C8B-B14F-4D97-AF65-F5344CB8AC3E}">
        <p14:creationId xmlns:p14="http://schemas.microsoft.com/office/powerpoint/2010/main" val="8442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39B8B-4D71-CE95-709C-9A0A7E5333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D725F4-8908-DE5A-96C3-5CA8DC367B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738221-9608-7988-4C87-298D77431874}"/>
              </a:ext>
            </a:extLst>
          </p:cNvPr>
          <p:cNvSpPr>
            <a:spLocks noGrp="1"/>
          </p:cNvSpPr>
          <p:nvPr>
            <p:ph type="body" idx="1"/>
          </p:nvPr>
        </p:nvSpPr>
        <p:spPr/>
        <p:txBody>
          <a:bodyPr/>
          <a:lstStyle/>
          <a:p>
            <a:endParaRPr lang="en-FI"/>
          </a:p>
        </p:txBody>
      </p:sp>
      <p:sp>
        <p:nvSpPr>
          <p:cNvPr id="4" name="Header Placeholder 3">
            <a:extLst>
              <a:ext uri="{FF2B5EF4-FFF2-40B4-BE49-F238E27FC236}">
                <a16:creationId xmlns:a16="http://schemas.microsoft.com/office/drawing/2014/main" id="{2E23D4BB-51C9-BAED-A48D-B1EA3166DE92}"/>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A46752C1-A34A-3943-7C2C-3F55DE609428}"/>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15A3DD4-91D9-CB68-9817-54DD7A09DDDA}"/>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AF9852F0-229E-ED1E-06BB-4171A77184EE}"/>
              </a:ext>
            </a:extLst>
          </p:cNvPr>
          <p:cNvSpPr>
            <a:spLocks noGrp="1"/>
          </p:cNvSpPr>
          <p:nvPr>
            <p:ph type="sldNum" sz="quarter" idx="5"/>
          </p:nvPr>
        </p:nvSpPr>
        <p:spPr/>
        <p:txBody>
          <a:bodyPr/>
          <a:lstStyle/>
          <a:p>
            <a:fld id="{B4008EB6-D09E-4580-8CD6-DDB14511944F}" type="slidenum">
              <a:rPr lang="en-US" smtClean="0"/>
              <a:pPr/>
              <a:t>26</a:t>
            </a:fld>
            <a:endParaRPr lang="en-US"/>
          </a:p>
        </p:txBody>
      </p:sp>
    </p:spTree>
    <p:extLst>
      <p:ext uri="{BB962C8B-B14F-4D97-AF65-F5344CB8AC3E}">
        <p14:creationId xmlns:p14="http://schemas.microsoft.com/office/powerpoint/2010/main" val="2082997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85AD1-80CB-2EAF-F715-D1D384B4C2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563F0F-469E-7376-30F6-5E5016F5E2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D07226-CA5E-979F-FBCE-F574C28D86C2}"/>
              </a:ext>
            </a:extLst>
          </p:cNvPr>
          <p:cNvSpPr>
            <a:spLocks noGrp="1"/>
          </p:cNvSpPr>
          <p:nvPr>
            <p:ph type="body" idx="1"/>
          </p:nvPr>
        </p:nvSpPr>
        <p:spPr/>
        <p:txBody>
          <a:bodyPr/>
          <a:lstStyle/>
          <a:p>
            <a:endParaRPr lang="en-FI"/>
          </a:p>
        </p:txBody>
      </p:sp>
      <p:sp>
        <p:nvSpPr>
          <p:cNvPr id="4" name="Header Placeholder 3">
            <a:extLst>
              <a:ext uri="{FF2B5EF4-FFF2-40B4-BE49-F238E27FC236}">
                <a16:creationId xmlns:a16="http://schemas.microsoft.com/office/drawing/2014/main" id="{10A1A90B-6608-794B-1024-0C1EF1377740}"/>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6C1FEB26-E1FC-11BB-2A9F-2157B7D7B5CD}"/>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E0CB4C71-D5A3-EFF8-88C8-72D397565A93}"/>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C4977A7E-0A10-D55C-FA02-10B625E9FA94}"/>
              </a:ext>
            </a:extLst>
          </p:cNvPr>
          <p:cNvSpPr>
            <a:spLocks noGrp="1"/>
          </p:cNvSpPr>
          <p:nvPr>
            <p:ph type="sldNum" sz="quarter" idx="5"/>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1485542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DAAB3-87FD-A7A5-F0CE-AE28538A5C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A6DF96-B323-1F10-92BB-7E92F14154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7D07BF-4A05-2192-5574-7023AA1C3076}"/>
              </a:ext>
            </a:extLst>
          </p:cNvPr>
          <p:cNvSpPr>
            <a:spLocks noGrp="1"/>
          </p:cNvSpPr>
          <p:nvPr>
            <p:ph type="body" idx="1"/>
          </p:nvPr>
        </p:nvSpPr>
        <p:spPr/>
        <p:txBody>
          <a:bodyPr/>
          <a:lstStyle/>
          <a:p>
            <a:endParaRPr lang="en-FI"/>
          </a:p>
        </p:txBody>
      </p:sp>
      <p:sp>
        <p:nvSpPr>
          <p:cNvPr id="4" name="Header Placeholder 3">
            <a:extLst>
              <a:ext uri="{FF2B5EF4-FFF2-40B4-BE49-F238E27FC236}">
                <a16:creationId xmlns:a16="http://schemas.microsoft.com/office/drawing/2014/main" id="{41019D81-F966-9564-D2BD-31FBD9D90598}"/>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6DFE5F66-35B8-D226-6F2B-4236FE8AD52A}"/>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AE9A3D4B-142D-293C-2859-FD48E2E72FEA}"/>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59AE980E-679C-36C6-BF66-6AF09BE7B01A}"/>
              </a:ext>
            </a:extLst>
          </p:cNvPr>
          <p:cNvSpPr>
            <a:spLocks noGrp="1"/>
          </p:cNvSpPr>
          <p:nvPr>
            <p:ph type="sldNum" sz="quarter" idx="5"/>
          </p:nvPr>
        </p:nvSpPr>
        <p:spPr/>
        <p:txBody>
          <a:bodyPr/>
          <a:lstStyle/>
          <a:p>
            <a:fld id="{B4008EB6-D09E-4580-8CD6-DDB14511944F}" type="slidenum">
              <a:rPr lang="en-US" smtClean="0"/>
              <a:pPr/>
              <a:t>27</a:t>
            </a:fld>
            <a:endParaRPr lang="en-US"/>
          </a:p>
        </p:txBody>
      </p:sp>
    </p:spTree>
    <p:extLst>
      <p:ext uri="{BB962C8B-B14F-4D97-AF65-F5344CB8AC3E}">
        <p14:creationId xmlns:p14="http://schemas.microsoft.com/office/powerpoint/2010/main" val="871245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32C91-E857-863A-A60A-A61CA3A25A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9B7150-97BA-DD33-866C-1E229FB171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CFA4E6-76EA-A5DC-E5E2-F464F5DCD3D4}"/>
              </a:ext>
            </a:extLst>
          </p:cNvPr>
          <p:cNvSpPr>
            <a:spLocks noGrp="1"/>
          </p:cNvSpPr>
          <p:nvPr>
            <p:ph type="body" idx="1"/>
          </p:nvPr>
        </p:nvSpPr>
        <p:spPr/>
        <p:txBody>
          <a:bodyPr/>
          <a:lstStyle/>
          <a:p>
            <a:endParaRPr lang="en-FI"/>
          </a:p>
        </p:txBody>
      </p:sp>
      <p:sp>
        <p:nvSpPr>
          <p:cNvPr id="4" name="Header Placeholder 3">
            <a:extLst>
              <a:ext uri="{FF2B5EF4-FFF2-40B4-BE49-F238E27FC236}">
                <a16:creationId xmlns:a16="http://schemas.microsoft.com/office/drawing/2014/main" id="{900A623C-6999-C224-DBA5-3BAD98880598}"/>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2F445D7D-EE86-6EE4-2F0E-458C2FC5BEDC}"/>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520EB64C-57A1-283A-4BA4-78BF073B0B41}"/>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FF3D3CDD-6F77-B8ED-47BB-0C9F918F1F08}"/>
              </a:ext>
            </a:extLst>
          </p:cNvPr>
          <p:cNvSpPr>
            <a:spLocks noGrp="1"/>
          </p:cNvSpPr>
          <p:nvPr>
            <p:ph type="sldNum" sz="quarter" idx="5"/>
          </p:nvPr>
        </p:nvSpPr>
        <p:spPr/>
        <p:txBody>
          <a:bodyPr/>
          <a:lstStyle/>
          <a:p>
            <a:fld id="{B4008EB6-D09E-4580-8CD6-DDB14511944F}" type="slidenum">
              <a:rPr lang="en-US" smtClean="0"/>
              <a:pPr/>
              <a:t>28</a:t>
            </a:fld>
            <a:endParaRPr lang="en-US"/>
          </a:p>
        </p:txBody>
      </p:sp>
    </p:spTree>
    <p:extLst>
      <p:ext uri="{BB962C8B-B14F-4D97-AF65-F5344CB8AC3E}">
        <p14:creationId xmlns:p14="http://schemas.microsoft.com/office/powerpoint/2010/main" val="3602349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72DED-A307-0B73-D9A3-E3D1C77E30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D10AC2-D3E5-5375-F988-506CB96115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1FE543-9458-9E7B-564E-322D85A870AC}"/>
              </a:ext>
            </a:extLst>
          </p:cNvPr>
          <p:cNvSpPr>
            <a:spLocks noGrp="1"/>
          </p:cNvSpPr>
          <p:nvPr>
            <p:ph type="body" idx="1"/>
          </p:nvPr>
        </p:nvSpPr>
        <p:spPr/>
        <p:txBody>
          <a:bodyPr/>
          <a:lstStyle/>
          <a:p>
            <a:endParaRPr lang="en-FI"/>
          </a:p>
        </p:txBody>
      </p:sp>
      <p:sp>
        <p:nvSpPr>
          <p:cNvPr id="4" name="Header Placeholder 3">
            <a:extLst>
              <a:ext uri="{FF2B5EF4-FFF2-40B4-BE49-F238E27FC236}">
                <a16:creationId xmlns:a16="http://schemas.microsoft.com/office/drawing/2014/main" id="{467E91AA-E120-3607-9B06-A66A0F69B64E}"/>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570F15FC-2EED-29ED-3D34-933E7F10B2DF}"/>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569BF7B5-B8ED-291E-C0FB-CE49D502AA00}"/>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4C63E3EB-475A-3906-3465-B1F0B513632A}"/>
              </a:ext>
            </a:extLst>
          </p:cNvPr>
          <p:cNvSpPr>
            <a:spLocks noGrp="1"/>
          </p:cNvSpPr>
          <p:nvPr>
            <p:ph type="sldNum" sz="quarter" idx="5"/>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2131340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D66F6-7614-D436-0E12-42EB352179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5A7CBE-6383-DD68-C293-02598ECE77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837AAF-E61D-6D31-FD88-C20E80823F63}"/>
              </a:ext>
            </a:extLst>
          </p:cNvPr>
          <p:cNvSpPr>
            <a:spLocks noGrp="1"/>
          </p:cNvSpPr>
          <p:nvPr>
            <p:ph type="body" idx="1"/>
          </p:nvPr>
        </p:nvSpPr>
        <p:spPr/>
        <p:txBody>
          <a:bodyPr/>
          <a:lstStyle/>
          <a:p>
            <a:endParaRPr lang="en-FI"/>
          </a:p>
        </p:txBody>
      </p:sp>
      <p:sp>
        <p:nvSpPr>
          <p:cNvPr id="4" name="Header Placeholder 3">
            <a:extLst>
              <a:ext uri="{FF2B5EF4-FFF2-40B4-BE49-F238E27FC236}">
                <a16:creationId xmlns:a16="http://schemas.microsoft.com/office/drawing/2014/main" id="{DDBB367B-C727-6F34-D278-140B9F3568FD}"/>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6BC45335-9AC2-7EAF-7DA4-C79595B6CCAE}"/>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12A8766-001B-4345-02BC-9BEF2E0660E6}"/>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250C4D6C-4828-5A51-A95A-67F1D64D6E18}"/>
              </a:ext>
            </a:extLst>
          </p:cNvPr>
          <p:cNvSpPr>
            <a:spLocks noGrp="1"/>
          </p:cNvSpPr>
          <p:nvPr>
            <p:ph type="sldNum" sz="quarter" idx="5"/>
          </p:nvPr>
        </p:nvSpPr>
        <p:spPr/>
        <p:txBody>
          <a:bodyPr/>
          <a:lstStyle/>
          <a:p>
            <a:fld id="{B4008EB6-D09E-4580-8CD6-DDB14511944F}" type="slidenum">
              <a:rPr lang="en-US" smtClean="0"/>
              <a:pPr/>
              <a:t>30</a:t>
            </a:fld>
            <a:endParaRPr lang="en-US"/>
          </a:p>
        </p:txBody>
      </p:sp>
    </p:spTree>
    <p:extLst>
      <p:ext uri="{BB962C8B-B14F-4D97-AF65-F5344CB8AC3E}">
        <p14:creationId xmlns:p14="http://schemas.microsoft.com/office/powerpoint/2010/main" val="3324087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3D4A4-77A1-FE82-3972-DBA4A74D7D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BE1C04-DADD-D457-BE1D-9167339B1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068E28-FFDF-54EB-7FC6-477C16A024F1}"/>
              </a:ext>
            </a:extLst>
          </p:cNvPr>
          <p:cNvSpPr>
            <a:spLocks noGrp="1"/>
          </p:cNvSpPr>
          <p:nvPr>
            <p:ph type="body" idx="1"/>
          </p:nvPr>
        </p:nvSpPr>
        <p:spPr/>
        <p:txBody>
          <a:bodyPr/>
          <a:lstStyle/>
          <a:p>
            <a:endParaRPr lang="en-FI"/>
          </a:p>
        </p:txBody>
      </p:sp>
      <p:sp>
        <p:nvSpPr>
          <p:cNvPr id="4" name="Header Placeholder 3">
            <a:extLst>
              <a:ext uri="{FF2B5EF4-FFF2-40B4-BE49-F238E27FC236}">
                <a16:creationId xmlns:a16="http://schemas.microsoft.com/office/drawing/2014/main" id="{5D261F6A-F2E6-1D77-6978-23ED7E994D3C}"/>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F1363FE6-29A0-F6C2-6F90-51B17149220F}"/>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12A94C3-6BAF-226E-9D45-5AE0EDBC0CA0}"/>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4204CBC8-9C5F-B059-BAFF-6C0A732561D5}"/>
              </a:ext>
            </a:extLst>
          </p:cNvPr>
          <p:cNvSpPr>
            <a:spLocks noGrp="1"/>
          </p:cNvSpPr>
          <p:nvPr>
            <p:ph type="sldNum" sz="quarter" idx="5"/>
          </p:nvPr>
        </p:nvSpPr>
        <p:spPr/>
        <p:txBody>
          <a:bodyPr/>
          <a:lstStyle/>
          <a:p>
            <a:fld id="{B4008EB6-D09E-4580-8CD6-DDB14511944F}" type="slidenum">
              <a:rPr lang="en-US" smtClean="0"/>
              <a:pPr/>
              <a:t>31</a:t>
            </a:fld>
            <a:endParaRPr lang="en-US"/>
          </a:p>
        </p:txBody>
      </p:sp>
    </p:spTree>
    <p:extLst>
      <p:ext uri="{BB962C8B-B14F-4D97-AF65-F5344CB8AC3E}">
        <p14:creationId xmlns:p14="http://schemas.microsoft.com/office/powerpoint/2010/main" val="5208518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41483-6098-A0EE-ACAA-46BA4D3C46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9A8A51-7C32-E945-6701-C9940C69B1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AC4715-CAC8-DFE0-A2B4-3EEDBE6E1136}"/>
              </a:ext>
            </a:extLst>
          </p:cNvPr>
          <p:cNvSpPr>
            <a:spLocks noGrp="1"/>
          </p:cNvSpPr>
          <p:nvPr>
            <p:ph type="body" idx="1"/>
          </p:nvPr>
        </p:nvSpPr>
        <p:spPr/>
        <p:txBody>
          <a:bodyPr/>
          <a:lstStyle/>
          <a:p>
            <a:endParaRPr lang="en-FI"/>
          </a:p>
        </p:txBody>
      </p:sp>
      <p:sp>
        <p:nvSpPr>
          <p:cNvPr id="4" name="Header Placeholder 3">
            <a:extLst>
              <a:ext uri="{FF2B5EF4-FFF2-40B4-BE49-F238E27FC236}">
                <a16:creationId xmlns:a16="http://schemas.microsoft.com/office/drawing/2014/main" id="{F742C49E-1475-E704-D5A0-11DA91878965}"/>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D38F0BA6-EDDF-51C2-3E57-97835099E528}"/>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CDF5E0F1-8865-8EE9-3CD0-CF0706569950}"/>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C454FB46-E763-50E7-E576-76F1CDF7658A}"/>
              </a:ext>
            </a:extLst>
          </p:cNvPr>
          <p:cNvSpPr>
            <a:spLocks noGrp="1"/>
          </p:cNvSpPr>
          <p:nvPr>
            <p:ph type="sldNum" sz="quarter" idx="5"/>
          </p:nvPr>
        </p:nvSpPr>
        <p:spPr/>
        <p:txBody>
          <a:bodyPr/>
          <a:lstStyle/>
          <a:p>
            <a:fld id="{B4008EB6-D09E-4580-8CD6-DDB14511944F}" type="slidenum">
              <a:rPr lang="en-US" smtClean="0"/>
              <a:pPr/>
              <a:t>32</a:t>
            </a:fld>
            <a:endParaRPr lang="en-US"/>
          </a:p>
        </p:txBody>
      </p:sp>
    </p:spTree>
    <p:extLst>
      <p:ext uri="{BB962C8B-B14F-4D97-AF65-F5344CB8AC3E}">
        <p14:creationId xmlns:p14="http://schemas.microsoft.com/office/powerpoint/2010/main" val="1374697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3423B-F586-028A-ACAC-DA46CEFDD9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396DA6-231A-EE55-8576-83F355C6D9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9DFA2F-3463-9A1D-8F23-DD27666891B8}"/>
              </a:ext>
            </a:extLst>
          </p:cNvPr>
          <p:cNvSpPr>
            <a:spLocks noGrp="1"/>
          </p:cNvSpPr>
          <p:nvPr>
            <p:ph type="body" idx="1"/>
          </p:nvPr>
        </p:nvSpPr>
        <p:spPr/>
        <p:txBody>
          <a:bodyPr/>
          <a:lstStyle/>
          <a:p>
            <a:endParaRPr lang="en-FI"/>
          </a:p>
        </p:txBody>
      </p:sp>
      <p:sp>
        <p:nvSpPr>
          <p:cNvPr id="4" name="Header Placeholder 3">
            <a:extLst>
              <a:ext uri="{FF2B5EF4-FFF2-40B4-BE49-F238E27FC236}">
                <a16:creationId xmlns:a16="http://schemas.microsoft.com/office/drawing/2014/main" id="{9FBFCE75-D338-9FCE-2A55-BFF1ECC4D822}"/>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D5B1D6C0-A651-4064-DAFF-5CC4727A74A4}"/>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96EBB62-7589-78AE-8617-78C76FB9AA0E}"/>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1A310B16-E82D-376D-5349-A160037187DE}"/>
              </a:ext>
            </a:extLst>
          </p:cNvPr>
          <p:cNvSpPr>
            <a:spLocks noGrp="1"/>
          </p:cNvSpPr>
          <p:nvPr>
            <p:ph type="sldNum" sz="quarter" idx="5"/>
          </p:nvPr>
        </p:nvSpPr>
        <p:spPr/>
        <p:txBody>
          <a:bodyPr/>
          <a:lstStyle/>
          <a:p>
            <a:fld id="{B4008EB6-D09E-4580-8CD6-DDB14511944F}" type="slidenum">
              <a:rPr lang="en-US" smtClean="0"/>
              <a:pPr/>
              <a:t>33</a:t>
            </a:fld>
            <a:endParaRPr lang="en-US"/>
          </a:p>
        </p:txBody>
      </p:sp>
    </p:spTree>
    <p:extLst>
      <p:ext uri="{BB962C8B-B14F-4D97-AF65-F5344CB8AC3E}">
        <p14:creationId xmlns:p14="http://schemas.microsoft.com/office/powerpoint/2010/main" val="24192250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6992D-1B42-D230-80D0-73AA60BA0C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6E653E-3C4F-0143-A458-79C7C35002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E53B64-9981-B9E5-3FD3-5EAE3FC35321}"/>
              </a:ext>
            </a:extLst>
          </p:cNvPr>
          <p:cNvSpPr>
            <a:spLocks noGrp="1"/>
          </p:cNvSpPr>
          <p:nvPr>
            <p:ph type="body" idx="1"/>
          </p:nvPr>
        </p:nvSpPr>
        <p:spPr/>
        <p:txBody>
          <a:bodyPr/>
          <a:lstStyle/>
          <a:p>
            <a:endParaRPr lang="en-FI"/>
          </a:p>
        </p:txBody>
      </p:sp>
      <p:sp>
        <p:nvSpPr>
          <p:cNvPr id="4" name="Header Placeholder 3">
            <a:extLst>
              <a:ext uri="{FF2B5EF4-FFF2-40B4-BE49-F238E27FC236}">
                <a16:creationId xmlns:a16="http://schemas.microsoft.com/office/drawing/2014/main" id="{1C107C80-95AA-F801-F53E-512E9A188BD6}"/>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BCD591F5-22D3-3B5F-4E4B-B8DE1CEEDC4C}"/>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91F01B96-1475-8FA1-0176-2AEC1277CD22}"/>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B5DCDD49-7066-915F-2978-3E56A1DB3CBC}"/>
              </a:ext>
            </a:extLst>
          </p:cNvPr>
          <p:cNvSpPr>
            <a:spLocks noGrp="1"/>
          </p:cNvSpPr>
          <p:nvPr>
            <p:ph type="sldNum" sz="quarter" idx="5"/>
          </p:nvPr>
        </p:nvSpPr>
        <p:spPr/>
        <p:txBody>
          <a:bodyPr/>
          <a:lstStyle/>
          <a:p>
            <a:fld id="{B4008EB6-D09E-4580-8CD6-DDB14511944F}" type="slidenum">
              <a:rPr lang="en-US" smtClean="0"/>
              <a:pPr/>
              <a:t>34</a:t>
            </a:fld>
            <a:endParaRPr lang="en-US"/>
          </a:p>
        </p:txBody>
      </p:sp>
    </p:spTree>
    <p:extLst>
      <p:ext uri="{BB962C8B-B14F-4D97-AF65-F5344CB8AC3E}">
        <p14:creationId xmlns:p14="http://schemas.microsoft.com/office/powerpoint/2010/main" val="26827828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A04F6-979C-89E3-BED8-E8C28E21AC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FEDD6B-5E3B-2B5F-1735-67DE6DB4B1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DF6C4B-B053-77A8-78F0-CA5185524E74}"/>
              </a:ext>
            </a:extLst>
          </p:cNvPr>
          <p:cNvSpPr>
            <a:spLocks noGrp="1"/>
          </p:cNvSpPr>
          <p:nvPr>
            <p:ph type="body" idx="1"/>
          </p:nvPr>
        </p:nvSpPr>
        <p:spPr/>
        <p:txBody>
          <a:bodyPr/>
          <a:lstStyle/>
          <a:p>
            <a:endParaRPr lang="en-FI"/>
          </a:p>
        </p:txBody>
      </p:sp>
      <p:sp>
        <p:nvSpPr>
          <p:cNvPr id="4" name="Header Placeholder 3">
            <a:extLst>
              <a:ext uri="{FF2B5EF4-FFF2-40B4-BE49-F238E27FC236}">
                <a16:creationId xmlns:a16="http://schemas.microsoft.com/office/drawing/2014/main" id="{89126B0E-3C1D-B92E-15EB-C59EDAF9D627}"/>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56190115-7682-070A-4E15-14E81EA42BDA}"/>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09239C04-84AE-0FFF-47DF-C315D3C58602}"/>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9223E241-5E56-ED66-FBDF-79FF2422A3A2}"/>
              </a:ext>
            </a:extLst>
          </p:cNvPr>
          <p:cNvSpPr>
            <a:spLocks noGrp="1"/>
          </p:cNvSpPr>
          <p:nvPr>
            <p:ph type="sldNum" sz="quarter" idx="5"/>
          </p:nvPr>
        </p:nvSpPr>
        <p:spPr/>
        <p:txBody>
          <a:bodyPr/>
          <a:lstStyle/>
          <a:p>
            <a:fld id="{B4008EB6-D09E-4580-8CD6-DDB14511944F}" type="slidenum">
              <a:rPr lang="en-US" smtClean="0"/>
              <a:pPr/>
              <a:t>35</a:t>
            </a:fld>
            <a:endParaRPr lang="en-US"/>
          </a:p>
        </p:txBody>
      </p:sp>
    </p:spTree>
    <p:extLst>
      <p:ext uri="{BB962C8B-B14F-4D97-AF65-F5344CB8AC3E}">
        <p14:creationId xmlns:p14="http://schemas.microsoft.com/office/powerpoint/2010/main" val="941549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497B6-A283-8D73-6EE2-695B9049A2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7DAA65-E151-6CDE-47BF-82E7F7E3B9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C4973D-ED5C-5010-6A42-265D007F7FB0}"/>
              </a:ext>
            </a:extLst>
          </p:cNvPr>
          <p:cNvSpPr>
            <a:spLocks noGrp="1"/>
          </p:cNvSpPr>
          <p:nvPr>
            <p:ph type="body" idx="1"/>
          </p:nvPr>
        </p:nvSpPr>
        <p:spPr/>
        <p:txBody>
          <a:bodyPr/>
          <a:lstStyle/>
          <a:p>
            <a:endParaRPr lang="en-FI"/>
          </a:p>
        </p:txBody>
      </p:sp>
      <p:sp>
        <p:nvSpPr>
          <p:cNvPr id="4" name="Header Placeholder 3">
            <a:extLst>
              <a:ext uri="{FF2B5EF4-FFF2-40B4-BE49-F238E27FC236}">
                <a16:creationId xmlns:a16="http://schemas.microsoft.com/office/drawing/2014/main" id="{E10DF7E8-A0E9-F161-9737-FAA63D3DFD43}"/>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90B457AD-2833-9DF0-6CD0-C579DCEBEC9A}"/>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0663F70-CB27-D644-D94B-809A935DF7A8}"/>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CEC357CE-7380-BF32-F072-079C25336E30}"/>
              </a:ext>
            </a:extLst>
          </p:cNvPr>
          <p:cNvSpPr>
            <a:spLocks noGrp="1"/>
          </p:cNvSpPr>
          <p:nvPr>
            <p:ph type="sldNum" sz="quarter" idx="5"/>
          </p:nvPr>
        </p:nvSpPr>
        <p:spPr/>
        <p:txBody>
          <a:bodyPr/>
          <a:lstStyle/>
          <a:p>
            <a:fld id="{B4008EB6-D09E-4580-8CD6-DDB14511944F}" type="slidenum">
              <a:rPr lang="en-US" smtClean="0"/>
              <a:pPr/>
              <a:t>36</a:t>
            </a:fld>
            <a:endParaRPr lang="en-US"/>
          </a:p>
        </p:txBody>
      </p:sp>
    </p:spTree>
    <p:extLst>
      <p:ext uri="{BB962C8B-B14F-4D97-AF65-F5344CB8AC3E}">
        <p14:creationId xmlns:p14="http://schemas.microsoft.com/office/powerpoint/2010/main" val="4266051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B1F62-2A1F-D2F8-0C97-DEFED3DE99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A22DA2-C7AA-7344-E33B-E0D4E52DB7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003541-B7BF-B8E4-C8A0-9AE7DCB44C3E}"/>
              </a:ext>
            </a:extLst>
          </p:cNvPr>
          <p:cNvSpPr>
            <a:spLocks noGrp="1"/>
          </p:cNvSpPr>
          <p:nvPr>
            <p:ph type="body" idx="1"/>
          </p:nvPr>
        </p:nvSpPr>
        <p:spPr/>
        <p:txBody>
          <a:bodyPr/>
          <a:lstStyle/>
          <a:p>
            <a:endParaRPr lang="en-FI"/>
          </a:p>
        </p:txBody>
      </p:sp>
      <p:sp>
        <p:nvSpPr>
          <p:cNvPr id="4" name="Header Placeholder 3">
            <a:extLst>
              <a:ext uri="{FF2B5EF4-FFF2-40B4-BE49-F238E27FC236}">
                <a16:creationId xmlns:a16="http://schemas.microsoft.com/office/drawing/2014/main" id="{EE03061C-CA28-CB62-BDAA-B75708F5341A}"/>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952D9CDB-2532-59A9-8BBC-A5C1895626CB}"/>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0FCB9E56-443B-C77B-C93D-17F37ECFFA3D}"/>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0AE0FA06-2B7A-504A-0144-C6C964C475AE}"/>
              </a:ext>
            </a:extLst>
          </p:cNvPr>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24722014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96F7F-9D82-3D47-BD68-0508339B68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E7760A-7F3A-B727-3B08-DC1DEF7E09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DE607A-3BB6-C4D0-7241-F19D007B0902}"/>
              </a:ext>
            </a:extLst>
          </p:cNvPr>
          <p:cNvSpPr>
            <a:spLocks noGrp="1"/>
          </p:cNvSpPr>
          <p:nvPr>
            <p:ph type="body" idx="1"/>
          </p:nvPr>
        </p:nvSpPr>
        <p:spPr/>
        <p:txBody>
          <a:bodyPr/>
          <a:lstStyle/>
          <a:p>
            <a:endParaRPr lang="en-FI"/>
          </a:p>
        </p:txBody>
      </p:sp>
      <p:sp>
        <p:nvSpPr>
          <p:cNvPr id="4" name="Header Placeholder 3">
            <a:extLst>
              <a:ext uri="{FF2B5EF4-FFF2-40B4-BE49-F238E27FC236}">
                <a16:creationId xmlns:a16="http://schemas.microsoft.com/office/drawing/2014/main" id="{3F98AE55-2039-2CF0-F43F-3BDF162B7F3F}"/>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5AE6D796-EA4C-FC79-A7EA-52BF6B82F963}"/>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C1640B8-193C-50BA-0827-CA61719300F9}"/>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C46C179A-A3AA-1D9F-AD27-DD578019BFDC}"/>
              </a:ext>
            </a:extLst>
          </p:cNvPr>
          <p:cNvSpPr>
            <a:spLocks noGrp="1"/>
          </p:cNvSpPr>
          <p:nvPr>
            <p:ph type="sldNum" sz="quarter" idx="5"/>
          </p:nvPr>
        </p:nvSpPr>
        <p:spPr/>
        <p:txBody>
          <a:bodyPr/>
          <a:lstStyle/>
          <a:p>
            <a:fld id="{B4008EB6-D09E-4580-8CD6-DDB14511944F}" type="slidenum">
              <a:rPr lang="en-US" smtClean="0"/>
              <a:pPr/>
              <a:t>37</a:t>
            </a:fld>
            <a:endParaRPr lang="en-US"/>
          </a:p>
        </p:txBody>
      </p:sp>
    </p:spTree>
    <p:extLst>
      <p:ext uri="{BB962C8B-B14F-4D97-AF65-F5344CB8AC3E}">
        <p14:creationId xmlns:p14="http://schemas.microsoft.com/office/powerpoint/2010/main" val="9969810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64E0F-CD81-92A6-8875-36732ECC4E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04797-2EBF-39AD-5D58-5B2594A327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45D491-E2E7-4B87-2C36-8CFAD310ED49}"/>
              </a:ext>
            </a:extLst>
          </p:cNvPr>
          <p:cNvSpPr>
            <a:spLocks noGrp="1"/>
          </p:cNvSpPr>
          <p:nvPr>
            <p:ph type="body" idx="1"/>
          </p:nvPr>
        </p:nvSpPr>
        <p:spPr/>
        <p:txBody>
          <a:bodyPr/>
          <a:lstStyle/>
          <a:p>
            <a:endParaRPr lang="en-FI"/>
          </a:p>
        </p:txBody>
      </p:sp>
      <p:sp>
        <p:nvSpPr>
          <p:cNvPr id="4" name="Header Placeholder 3">
            <a:extLst>
              <a:ext uri="{FF2B5EF4-FFF2-40B4-BE49-F238E27FC236}">
                <a16:creationId xmlns:a16="http://schemas.microsoft.com/office/drawing/2014/main" id="{3BD701FA-0158-B148-7F2E-5E35611CD9FC}"/>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753349DE-2CD9-0F7E-FB1B-4AB67385F180}"/>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5858CA6-96FC-0DA1-534E-BDD5809294F2}"/>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460E4D57-CE2B-6DAF-15DE-B902CFC6D027}"/>
              </a:ext>
            </a:extLst>
          </p:cNvPr>
          <p:cNvSpPr>
            <a:spLocks noGrp="1"/>
          </p:cNvSpPr>
          <p:nvPr>
            <p:ph type="sldNum" sz="quarter" idx="5"/>
          </p:nvPr>
        </p:nvSpPr>
        <p:spPr/>
        <p:txBody>
          <a:bodyPr/>
          <a:lstStyle/>
          <a:p>
            <a:fld id="{B4008EB6-D09E-4580-8CD6-DDB14511944F}" type="slidenum">
              <a:rPr lang="en-US" smtClean="0"/>
              <a:pPr/>
              <a:t>38</a:t>
            </a:fld>
            <a:endParaRPr lang="en-US"/>
          </a:p>
        </p:txBody>
      </p:sp>
    </p:spTree>
    <p:extLst>
      <p:ext uri="{BB962C8B-B14F-4D97-AF65-F5344CB8AC3E}">
        <p14:creationId xmlns:p14="http://schemas.microsoft.com/office/powerpoint/2010/main" val="13722193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3F500-BA2E-2B55-6A4C-1661696BBC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8BE26-F94F-1B04-824B-BCFDC23EF1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6D7D99-7323-8DA8-57EF-66DE1B7170D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FI"/>
          </a:p>
        </p:txBody>
      </p:sp>
      <p:sp>
        <p:nvSpPr>
          <p:cNvPr id="4" name="Header Placeholder 3">
            <a:extLst>
              <a:ext uri="{FF2B5EF4-FFF2-40B4-BE49-F238E27FC236}">
                <a16:creationId xmlns:a16="http://schemas.microsoft.com/office/drawing/2014/main" id="{8F8D22A0-2F96-A3FE-0EB3-5A32B736CB11}"/>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5F9D3264-9F78-8183-5A7A-9198DDCC0705}"/>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1C0E083-51B6-8925-505C-C4BDC7D9EB4D}"/>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18B6FE05-9B69-E5A5-A051-EBA4BFD0D15A}"/>
              </a:ext>
            </a:extLst>
          </p:cNvPr>
          <p:cNvSpPr>
            <a:spLocks noGrp="1"/>
          </p:cNvSpPr>
          <p:nvPr>
            <p:ph type="sldNum" sz="quarter" idx="5"/>
          </p:nvPr>
        </p:nvSpPr>
        <p:spPr/>
        <p:txBody>
          <a:bodyPr/>
          <a:lstStyle/>
          <a:p>
            <a:fld id="{B4008EB6-D09E-4580-8CD6-DDB14511944F}" type="slidenum">
              <a:rPr lang="en-US" smtClean="0"/>
              <a:pPr/>
              <a:t>40</a:t>
            </a:fld>
            <a:endParaRPr lang="en-US"/>
          </a:p>
        </p:txBody>
      </p:sp>
    </p:spTree>
    <p:extLst>
      <p:ext uri="{BB962C8B-B14F-4D97-AF65-F5344CB8AC3E}">
        <p14:creationId xmlns:p14="http://schemas.microsoft.com/office/powerpoint/2010/main" val="31645232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29639-A485-CCF2-91FB-42889BD2EE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F6B42E-4CB7-8E78-4A97-0D38753855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C99681-2C70-3F23-FD2D-D38838D3C663}"/>
              </a:ext>
            </a:extLst>
          </p:cNvPr>
          <p:cNvSpPr>
            <a:spLocks noGrp="1"/>
          </p:cNvSpPr>
          <p:nvPr>
            <p:ph type="body" idx="1"/>
          </p:nvPr>
        </p:nvSpPr>
        <p:spPr/>
        <p:txBody>
          <a:bodyPr/>
          <a:lstStyle/>
          <a:p>
            <a:endParaRPr lang="en-FI"/>
          </a:p>
        </p:txBody>
      </p:sp>
      <p:sp>
        <p:nvSpPr>
          <p:cNvPr id="4" name="Header Placeholder 3">
            <a:extLst>
              <a:ext uri="{FF2B5EF4-FFF2-40B4-BE49-F238E27FC236}">
                <a16:creationId xmlns:a16="http://schemas.microsoft.com/office/drawing/2014/main" id="{60540C99-2DB0-167F-3FD1-DC6FFDF1D808}"/>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1AF8D103-04B8-EA96-D27F-0E27202644AF}"/>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7D4F777-9D4D-7280-40FF-03386F86ED43}"/>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DCD1E102-8707-1998-6250-C8D5CE4EC0CD}"/>
              </a:ext>
            </a:extLst>
          </p:cNvPr>
          <p:cNvSpPr>
            <a:spLocks noGrp="1"/>
          </p:cNvSpPr>
          <p:nvPr>
            <p:ph type="sldNum" sz="quarter" idx="5"/>
          </p:nvPr>
        </p:nvSpPr>
        <p:spPr/>
        <p:txBody>
          <a:bodyPr/>
          <a:lstStyle/>
          <a:p>
            <a:fld id="{B4008EB6-D09E-4580-8CD6-DDB14511944F}" type="slidenum">
              <a:rPr lang="en-US" smtClean="0"/>
              <a:pPr/>
              <a:t>41</a:t>
            </a:fld>
            <a:endParaRPr lang="en-US"/>
          </a:p>
        </p:txBody>
      </p:sp>
    </p:spTree>
    <p:extLst>
      <p:ext uri="{BB962C8B-B14F-4D97-AF65-F5344CB8AC3E}">
        <p14:creationId xmlns:p14="http://schemas.microsoft.com/office/powerpoint/2010/main" val="30903836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30D90-2222-82AE-6933-21740BF2BA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D8E22E-38CA-FAB9-EBE7-8DFC0CA3C3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D1D59B-669B-0CEA-B3EC-FBDE90F7F59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FI"/>
          </a:p>
        </p:txBody>
      </p:sp>
      <p:sp>
        <p:nvSpPr>
          <p:cNvPr id="4" name="Header Placeholder 3">
            <a:extLst>
              <a:ext uri="{FF2B5EF4-FFF2-40B4-BE49-F238E27FC236}">
                <a16:creationId xmlns:a16="http://schemas.microsoft.com/office/drawing/2014/main" id="{874825FA-E914-5D6A-4F96-F7116FD3279C}"/>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E884F513-312D-6065-A27A-A2B6FF6A92BF}"/>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A2C7BF61-50DF-3A0B-171F-A180A61D1534}"/>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6250CD20-18EB-F49A-B8B8-EA1E352CF02E}"/>
              </a:ext>
            </a:extLst>
          </p:cNvPr>
          <p:cNvSpPr>
            <a:spLocks noGrp="1"/>
          </p:cNvSpPr>
          <p:nvPr>
            <p:ph type="sldNum" sz="quarter" idx="5"/>
          </p:nvPr>
        </p:nvSpPr>
        <p:spPr/>
        <p:txBody>
          <a:bodyPr/>
          <a:lstStyle/>
          <a:p>
            <a:fld id="{B4008EB6-D09E-4580-8CD6-DDB14511944F}" type="slidenum">
              <a:rPr lang="en-US" smtClean="0"/>
              <a:pPr/>
              <a:t>42</a:t>
            </a:fld>
            <a:endParaRPr lang="en-US"/>
          </a:p>
        </p:txBody>
      </p:sp>
    </p:spTree>
    <p:extLst>
      <p:ext uri="{BB962C8B-B14F-4D97-AF65-F5344CB8AC3E}">
        <p14:creationId xmlns:p14="http://schemas.microsoft.com/office/powerpoint/2010/main" val="23330617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FDF80-F7C0-0C8B-ECD1-5EF341DB00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C1AF5-8545-F991-8D55-6CB3B4C591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34D297-F754-6AFB-0943-4C5C8B4BBEBF}"/>
              </a:ext>
            </a:extLst>
          </p:cNvPr>
          <p:cNvSpPr>
            <a:spLocks noGrp="1"/>
          </p:cNvSpPr>
          <p:nvPr>
            <p:ph type="body" idx="1"/>
          </p:nvPr>
        </p:nvSpPr>
        <p:spPr/>
        <p:txBody>
          <a:bodyPr/>
          <a:lstStyle/>
          <a:p>
            <a:endParaRPr lang="en-FI"/>
          </a:p>
        </p:txBody>
      </p:sp>
      <p:sp>
        <p:nvSpPr>
          <p:cNvPr id="4" name="Header Placeholder 3">
            <a:extLst>
              <a:ext uri="{FF2B5EF4-FFF2-40B4-BE49-F238E27FC236}">
                <a16:creationId xmlns:a16="http://schemas.microsoft.com/office/drawing/2014/main" id="{0AEB87F3-AEC7-E0A6-47CD-A192CED15714}"/>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868A3A15-71D8-4AE4-BB39-E91FBBC23E32}"/>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E7374787-CD0D-4BA6-E513-90453EE960D2}"/>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83050DFE-BA06-F72C-85A2-6FDAE9773D48}"/>
              </a:ext>
            </a:extLst>
          </p:cNvPr>
          <p:cNvSpPr>
            <a:spLocks noGrp="1"/>
          </p:cNvSpPr>
          <p:nvPr>
            <p:ph type="sldNum" sz="quarter" idx="5"/>
          </p:nvPr>
        </p:nvSpPr>
        <p:spPr/>
        <p:txBody>
          <a:bodyPr/>
          <a:lstStyle/>
          <a:p>
            <a:fld id="{B4008EB6-D09E-4580-8CD6-DDB14511944F}" type="slidenum">
              <a:rPr lang="en-US" smtClean="0"/>
              <a:pPr/>
              <a:t>43</a:t>
            </a:fld>
            <a:endParaRPr lang="en-US"/>
          </a:p>
        </p:txBody>
      </p:sp>
    </p:spTree>
    <p:extLst>
      <p:ext uri="{BB962C8B-B14F-4D97-AF65-F5344CB8AC3E}">
        <p14:creationId xmlns:p14="http://schemas.microsoft.com/office/powerpoint/2010/main" val="1510723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E696C-0CD7-88A3-76A4-54CF6217F2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E8056F-FFCE-9680-6A16-20D6A69FDB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F430FB-4949-88FC-2A26-FF6E0497022B}"/>
              </a:ext>
            </a:extLst>
          </p:cNvPr>
          <p:cNvSpPr>
            <a:spLocks noGrp="1"/>
          </p:cNvSpPr>
          <p:nvPr>
            <p:ph type="body" idx="1"/>
          </p:nvPr>
        </p:nvSpPr>
        <p:spPr/>
        <p:txBody>
          <a:bodyPr/>
          <a:lstStyle/>
          <a:p>
            <a:endParaRPr lang="en-FI"/>
          </a:p>
        </p:txBody>
      </p:sp>
      <p:sp>
        <p:nvSpPr>
          <p:cNvPr id="4" name="Header Placeholder 3">
            <a:extLst>
              <a:ext uri="{FF2B5EF4-FFF2-40B4-BE49-F238E27FC236}">
                <a16:creationId xmlns:a16="http://schemas.microsoft.com/office/drawing/2014/main" id="{E0609145-56FD-D75A-88FD-DFF1CEF17EAD}"/>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C2D6B1B2-4D37-02B5-B85B-C80D141E88FB}"/>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652DE41-D3CE-1B98-22DB-0AB06A7EDB36}"/>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50405BFB-891E-5DF6-6A28-FF72A6825572}"/>
              </a:ext>
            </a:extLst>
          </p:cNvPr>
          <p:cNvSpPr>
            <a:spLocks noGrp="1"/>
          </p:cNvSpPr>
          <p:nvPr>
            <p:ph type="sldNum" sz="quarter" idx="5"/>
          </p:nvPr>
        </p:nvSpPr>
        <p:spPr/>
        <p:txBody>
          <a:bodyPr/>
          <a:lstStyle/>
          <a:p>
            <a:fld id="{B4008EB6-D09E-4580-8CD6-DDB14511944F}" type="slidenum">
              <a:rPr lang="en-US" smtClean="0"/>
              <a:pPr/>
              <a:t>44</a:t>
            </a:fld>
            <a:endParaRPr lang="en-US"/>
          </a:p>
        </p:txBody>
      </p:sp>
    </p:spTree>
    <p:extLst>
      <p:ext uri="{BB962C8B-B14F-4D97-AF65-F5344CB8AC3E}">
        <p14:creationId xmlns:p14="http://schemas.microsoft.com/office/powerpoint/2010/main" val="14821153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67FFA-134D-CF64-8885-17BC70D0C6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F1BAB8-4CB2-8DCB-C32C-D4EAA8B12C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F73D2F-0470-259D-4C2C-5EF50AFC1C6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Header Placeholder 3">
            <a:extLst>
              <a:ext uri="{FF2B5EF4-FFF2-40B4-BE49-F238E27FC236}">
                <a16:creationId xmlns:a16="http://schemas.microsoft.com/office/drawing/2014/main" id="{E5A15C28-228C-A737-D0C4-11124E9205A3}"/>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D413194B-6B34-6FCB-9CCE-B138E0646931}"/>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00FA3E20-401A-6E70-9812-43E00A12333D}"/>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1D1E2FBA-2899-179F-B1B3-865BD70DE76C}"/>
              </a:ext>
            </a:extLst>
          </p:cNvPr>
          <p:cNvSpPr>
            <a:spLocks noGrp="1"/>
          </p:cNvSpPr>
          <p:nvPr>
            <p:ph type="sldNum" sz="quarter" idx="5"/>
          </p:nvPr>
        </p:nvSpPr>
        <p:spPr/>
        <p:txBody>
          <a:bodyPr/>
          <a:lstStyle/>
          <a:p>
            <a:fld id="{B4008EB6-D09E-4580-8CD6-DDB14511944F}" type="slidenum">
              <a:rPr lang="en-US" smtClean="0"/>
              <a:pPr/>
              <a:t>45</a:t>
            </a:fld>
            <a:endParaRPr lang="en-US"/>
          </a:p>
        </p:txBody>
      </p:sp>
    </p:spTree>
    <p:extLst>
      <p:ext uri="{BB962C8B-B14F-4D97-AF65-F5344CB8AC3E}">
        <p14:creationId xmlns:p14="http://schemas.microsoft.com/office/powerpoint/2010/main" val="23732559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62ABE-C0AE-13E7-788E-D7C219C3AF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596946-9F5B-9C49-95D5-67D7CEC8E3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84B467-952F-358A-B349-ACDC9B1C8DF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Header Placeholder 3">
            <a:extLst>
              <a:ext uri="{FF2B5EF4-FFF2-40B4-BE49-F238E27FC236}">
                <a16:creationId xmlns:a16="http://schemas.microsoft.com/office/drawing/2014/main" id="{62B443A6-6CBF-E810-0EA7-99DDD6C6E57B}"/>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7764A7D3-C152-D3FE-DB40-D6CA3FADB9A6}"/>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132EFB41-E4C4-4EA7-39A0-D8CB84E685AC}"/>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B11CA57E-2FCA-904B-F657-138706237194}"/>
              </a:ext>
            </a:extLst>
          </p:cNvPr>
          <p:cNvSpPr>
            <a:spLocks noGrp="1"/>
          </p:cNvSpPr>
          <p:nvPr>
            <p:ph type="sldNum" sz="quarter" idx="5"/>
          </p:nvPr>
        </p:nvSpPr>
        <p:spPr/>
        <p:txBody>
          <a:bodyPr/>
          <a:lstStyle/>
          <a:p>
            <a:fld id="{B4008EB6-D09E-4580-8CD6-DDB14511944F}" type="slidenum">
              <a:rPr lang="en-US" smtClean="0"/>
              <a:pPr/>
              <a:t>46</a:t>
            </a:fld>
            <a:endParaRPr lang="en-US"/>
          </a:p>
        </p:txBody>
      </p:sp>
    </p:spTree>
    <p:extLst>
      <p:ext uri="{BB962C8B-B14F-4D97-AF65-F5344CB8AC3E}">
        <p14:creationId xmlns:p14="http://schemas.microsoft.com/office/powerpoint/2010/main" val="11436864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47</a:t>
            </a:fld>
            <a:endParaRPr lang="en-US"/>
          </a:p>
        </p:txBody>
      </p:sp>
    </p:spTree>
    <p:extLst>
      <p:ext uri="{BB962C8B-B14F-4D97-AF65-F5344CB8AC3E}">
        <p14:creationId xmlns:p14="http://schemas.microsoft.com/office/powerpoint/2010/main" val="893366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BF0AD-E498-B5F0-C958-E50ABF3D03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EF534E-28CA-2A28-D190-A8478034C5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E4F174-DA86-EA2D-9845-8AA455647EB6}"/>
              </a:ext>
            </a:extLst>
          </p:cNvPr>
          <p:cNvSpPr>
            <a:spLocks noGrp="1"/>
          </p:cNvSpPr>
          <p:nvPr>
            <p:ph type="body" idx="1"/>
          </p:nvPr>
        </p:nvSpPr>
        <p:spPr/>
        <p:txBody>
          <a:bodyPr/>
          <a:lstStyle/>
          <a:p>
            <a:endParaRPr lang="en-FI"/>
          </a:p>
        </p:txBody>
      </p:sp>
      <p:sp>
        <p:nvSpPr>
          <p:cNvPr id="4" name="Header Placeholder 3">
            <a:extLst>
              <a:ext uri="{FF2B5EF4-FFF2-40B4-BE49-F238E27FC236}">
                <a16:creationId xmlns:a16="http://schemas.microsoft.com/office/drawing/2014/main" id="{B2EB440D-0424-CE7D-07DC-44A5847F74B4}"/>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A380980D-E72A-8F94-09BC-6083B8120E19}"/>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51E00C61-1E55-1BC5-3043-E503DD27D6E3}"/>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56FCB362-5460-A3F0-CA46-2B7CED90DB34}"/>
              </a:ext>
            </a:extLst>
          </p:cNvPr>
          <p:cNvSpPr>
            <a:spLocks noGrp="1"/>
          </p:cNvSpPr>
          <p:nvPr>
            <p:ph type="sldNum" sz="quarter" idx="5"/>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4518520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88277-3DF8-4323-56EB-9348251467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A75702-A684-6840-7B54-ECFEB6F9FE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7CA644-A7AF-3AC2-C98E-CCC2F14E5270}"/>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D7148D66-1DD9-573F-CC58-CB550CC162CE}"/>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D7478062-957B-31B6-8D8A-710AB320717E}"/>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7EE7E40-1A5F-04E0-7EC5-9C6D3E59826A}"/>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92140D18-2935-6627-122C-FDE20E02CFC9}"/>
              </a:ext>
            </a:extLst>
          </p:cNvPr>
          <p:cNvSpPr>
            <a:spLocks noGrp="1"/>
          </p:cNvSpPr>
          <p:nvPr>
            <p:ph type="sldNum" sz="quarter" idx="5"/>
          </p:nvPr>
        </p:nvSpPr>
        <p:spPr/>
        <p:txBody>
          <a:bodyPr/>
          <a:lstStyle/>
          <a:p>
            <a:fld id="{B4008EB6-D09E-4580-8CD6-DDB14511944F}" type="slidenum">
              <a:rPr lang="en-US" smtClean="0"/>
              <a:pPr/>
              <a:t>48</a:t>
            </a:fld>
            <a:endParaRPr lang="en-US"/>
          </a:p>
        </p:txBody>
      </p:sp>
    </p:spTree>
    <p:extLst>
      <p:ext uri="{BB962C8B-B14F-4D97-AF65-F5344CB8AC3E}">
        <p14:creationId xmlns:p14="http://schemas.microsoft.com/office/powerpoint/2010/main" val="26080281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590E4-45D2-AA0C-D5D9-D4864C9E8A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E66795-C764-8B0F-97FF-39C8751E06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CB0A67-0A02-6E2B-C404-3BC0C7B8AD86}"/>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44356C40-13FC-9557-936F-068A572E2D58}"/>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DA735CA7-190E-4A4B-45B2-046965F5F48C}"/>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7CF7CA7-C10F-5A67-8D9C-460215B383C9}"/>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BF9E215F-9718-5FDE-74E8-84A8BCFEF62F}"/>
              </a:ext>
            </a:extLst>
          </p:cNvPr>
          <p:cNvSpPr>
            <a:spLocks noGrp="1"/>
          </p:cNvSpPr>
          <p:nvPr>
            <p:ph type="sldNum" sz="quarter" idx="5"/>
          </p:nvPr>
        </p:nvSpPr>
        <p:spPr/>
        <p:txBody>
          <a:bodyPr/>
          <a:lstStyle/>
          <a:p>
            <a:fld id="{B4008EB6-D09E-4580-8CD6-DDB14511944F}" type="slidenum">
              <a:rPr lang="en-US" smtClean="0"/>
              <a:pPr/>
              <a:t>49</a:t>
            </a:fld>
            <a:endParaRPr lang="en-US"/>
          </a:p>
        </p:txBody>
      </p:sp>
    </p:spTree>
    <p:extLst>
      <p:ext uri="{BB962C8B-B14F-4D97-AF65-F5344CB8AC3E}">
        <p14:creationId xmlns:p14="http://schemas.microsoft.com/office/powerpoint/2010/main" val="41252197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3918D-BE11-6B83-5FE4-74ED8F2281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C48788-BAC0-5752-E880-AF93D0FCF1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AED116-862C-A2C8-3A86-B469189188B8}"/>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F11FBFD8-9BD2-C286-CF80-EB5F2FA08DC1}"/>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8CE721D9-653A-8764-0D9E-0574B45FEBE9}"/>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0333B9EA-F1DE-31F1-F183-7A7B3B7BDFF0}"/>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A5B4A5C9-4A7F-0352-3569-1BB77AA6C8F5}"/>
              </a:ext>
            </a:extLst>
          </p:cNvPr>
          <p:cNvSpPr>
            <a:spLocks noGrp="1"/>
          </p:cNvSpPr>
          <p:nvPr>
            <p:ph type="sldNum" sz="quarter" idx="5"/>
          </p:nvPr>
        </p:nvSpPr>
        <p:spPr/>
        <p:txBody>
          <a:bodyPr/>
          <a:lstStyle/>
          <a:p>
            <a:fld id="{B4008EB6-D09E-4580-8CD6-DDB14511944F}" type="slidenum">
              <a:rPr lang="en-US" smtClean="0"/>
              <a:pPr/>
              <a:t>50</a:t>
            </a:fld>
            <a:endParaRPr lang="en-US"/>
          </a:p>
        </p:txBody>
      </p:sp>
    </p:spTree>
    <p:extLst>
      <p:ext uri="{BB962C8B-B14F-4D97-AF65-F5344CB8AC3E}">
        <p14:creationId xmlns:p14="http://schemas.microsoft.com/office/powerpoint/2010/main" val="28873732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61E46-195B-1FF4-3B59-7027B627D8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6D0EF5-1CA4-45EA-8F48-EFE899C8BF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C66204-DBAC-05E7-7D9B-0443CCB15D2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FI"/>
          </a:p>
        </p:txBody>
      </p:sp>
      <p:sp>
        <p:nvSpPr>
          <p:cNvPr id="4" name="Header Placeholder 3">
            <a:extLst>
              <a:ext uri="{FF2B5EF4-FFF2-40B4-BE49-F238E27FC236}">
                <a16:creationId xmlns:a16="http://schemas.microsoft.com/office/drawing/2014/main" id="{C7B460DA-8759-A3EA-D3A9-BDD18184B4DF}"/>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66B005D2-DF82-F471-CEBF-AF7B72D9AD8D}"/>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0C7ECAA-1E8F-D4F8-6E76-EC141E3CC2CF}"/>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A17F4627-A0AA-F5BC-C7E5-F0A273D1B7D4}"/>
              </a:ext>
            </a:extLst>
          </p:cNvPr>
          <p:cNvSpPr>
            <a:spLocks noGrp="1"/>
          </p:cNvSpPr>
          <p:nvPr>
            <p:ph type="sldNum" sz="quarter" idx="5"/>
          </p:nvPr>
        </p:nvSpPr>
        <p:spPr/>
        <p:txBody>
          <a:bodyPr/>
          <a:lstStyle/>
          <a:p>
            <a:fld id="{B4008EB6-D09E-4580-8CD6-DDB14511944F}" type="slidenum">
              <a:rPr lang="en-US" smtClean="0"/>
              <a:pPr/>
              <a:t>51</a:t>
            </a:fld>
            <a:endParaRPr lang="en-US"/>
          </a:p>
        </p:txBody>
      </p:sp>
    </p:spTree>
    <p:extLst>
      <p:ext uri="{BB962C8B-B14F-4D97-AF65-F5344CB8AC3E}">
        <p14:creationId xmlns:p14="http://schemas.microsoft.com/office/powerpoint/2010/main" val="23579556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6309B-E3E8-1D41-41EC-DB886C0EB5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AD6DC3-C442-6DF6-A994-A3280AB876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2C1286-0AD0-523A-C3C0-B8F4C1D3994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FI"/>
          </a:p>
        </p:txBody>
      </p:sp>
      <p:sp>
        <p:nvSpPr>
          <p:cNvPr id="4" name="Header Placeholder 3">
            <a:extLst>
              <a:ext uri="{FF2B5EF4-FFF2-40B4-BE49-F238E27FC236}">
                <a16:creationId xmlns:a16="http://schemas.microsoft.com/office/drawing/2014/main" id="{13D093A6-D8ED-7651-63A0-F814C70441E2}"/>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0C49228B-17A2-5582-D7FA-925BD53D1948}"/>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3470831-7575-E980-5959-85F72CEF4B92}"/>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1B72C7CA-5E85-D69A-FB83-4126358FEA86}"/>
              </a:ext>
            </a:extLst>
          </p:cNvPr>
          <p:cNvSpPr>
            <a:spLocks noGrp="1"/>
          </p:cNvSpPr>
          <p:nvPr>
            <p:ph type="sldNum" sz="quarter" idx="5"/>
          </p:nvPr>
        </p:nvSpPr>
        <p:spPr/>
        <p:txBody>
          <a:bodyPr/>
          <a:lstStyle/>
          <a:p>
            <a:fld id="{B4008EB6-D09E-4580-8CD6-DDB14511944F}" type="slidenum">
              <a:rPr lang="en-US" smtClean="0"/>
              <a:pPr/>
              <a:t>52</a:t>
            </a:fld>
            <a:endParaRPr lang="en-US"/>
          </a:p>
        </p:txBody>
      </p:sp>
    </p:spTree>
    <p:extLst>
      <p:ext uri="{BB962C8B-B14F-4D97-AF65-F5344CB8AC3E}">
        <p14:creationId xmlns:p14="http://schemas.microsoft.com/office/powerpoint/2010/main" val="37614736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67780-E600-F38F-8013-55287AFABB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E04872-E189-AF9F-94AD-97DFDFE2E2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4CFEB7-6302-5F14-013E-BEE0323D0A2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FI"/>
          </a:p>
        </p:txBody>
      </p:sp>
      <p:sp>
        <p:nvSpPr>
          <p:cNvPr id="4" name="Header Placeholder 3">
            <a:extLst>
              <a:ext uri="{FF2B5EF4-FFF2-40B4-BE49-F238E27FC236}">
                <a16:creationId xmlns:a16="http://schemas.microsoft.com/office/drawing/2014/main" id="{26E6765B-A4B7-AC99-7C84-53A872F935C0}"/>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CF08B703-2CF4-2118-75B8-BF286075C30C}"/>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1314D7AD-02B0-AABB-4C6A-050F234BFD6A}"/>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3D2A4F04-B639-AAAB-ADF5-9D949178E5A1}"/>
              </a:ext>
            </a:extLst>
          </p:cNvPr>
          <p:cNvSpPr>
            <a:spLocks noGrp="1"/>
          </p:cNvSpPr>
          <p:nvPr>
            <p:ph type="sldNum" sz="quarter" idx="5"/>
          </p:nvPr>
        </p:nvSpPr>
        <p:spPr/>
        <p:txBody>
          <a:bodyPr/>
          <a:lstStyle/>
          <a:p>
            <a:fld id="{B4008EB6-D09E-4580-8CD6-DDB14511944F}" type="slidenum">
              <a:rPr lang="en-US" smtClean="0"/>
              <a:pPr/>
              <a:t>53</a:t>
            </a:fld>
            <a:endParaRPr lang="en-US"/>
          </a:p>
        </p:txBody>
      </p:sp>
    </p:spTree>
    <p:extLst>
      <p:ext uri="{BB962C8B-B14F-4D97-AF65-F5344CB8AC3E}">
        <p14:creationId xmlns:p14="http://schemas.microsoft.com/office/powerpoint/2010/main" val="40416113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C5234-704F-C366-E22E-28AF25A184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773408-5301-76CC-23C1-0A1800212B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8AD7A9-1FE9-89FC-75A6-81EAC7AAA200}"/>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F44EF91-952C-12FD-F2D5-ADFEA819691F}"/>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1CE54F34-6E14-E03B-0140-FFDFB7DF1F38}"/>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20E704B-4387-9D9B-B1DE-BC38B891A6DC}"/>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F6382D83-584C-3F3A-F27C-B0A4BD77E74D}"/>
              </a:ext>
            </a:extLst>
          </p:cNvPr>
          <p:cNvSpPr>
            <a:spLocks noGrp="1"/>
          </p:cNvSpPr>
          <p:nvPr>
            <p:ph type="sldNum" sz="quarter" idx="5"/>
          </p:nvPr>
        </p:nvSpPr>
        <p:spPr/>
        <p:txBody>
          <a:bodyPr/>
          <a:lstStyle/>
          <a:p>
            <a:fld id="{B4008EB6-D09E-4580-8CD6-DDB14511944F}" type="slidenum">
              <a:rPr lang="en-US" smtClean="0"/>
              <a:pPr/>
              <a:t>54</a:t>
            </a:fld>
            <a:endParaRPr lang="en-US"/>
          </a:p>
        </p:txBody>
      </p:sp>
    </p:spTree>
    <p:extLst>
      <p:ext uri="{BB962C8B-B14F-4D97-AF65-F5344CB8AC3E}">
        <p14:creationId xmlns:p14="http://schemas.microsoft.com/office/powerpoint/2010/main" val="16166176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98B3F-451D-77F4-59E2-A3A19D9DE6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CE3C42-C271-D52E-1FF2-7A9881CEA7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97F32A-FE15-270A-FD68-B2D33299691A}"/>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3271CD4C-9826-27A9-2FEE-A72F46B96C15}"/>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A4B6FD83-97B4-F296-4E4B-AE75E7D069C1}"/>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876A220-DD44-CD0B-1C95-9CCF9E9FDF40}"/>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A7573D6C-550E-B96C-B89A-9358B6D07CA6}"/>
              </a:ext>
            </a:extLst>
          </p:cNvPr>
          <p:cNvSpPr>
            <a:spLocks noGrp="1"/>
          </p:cNvSpPr>
          <p:nvPr>
            <p:ph type="sldNum" sz="quarter" idx="5"/>
          </p:nvPr>
        </p:nvSpPr>
        <p:spPr/>
        <p:txBody>
          <a:bodyPr/>
          <a:lstStyle/>
          <a:p>
            <a:fld id="{B4008EB6-D09E-4580-8CD6-DDB14511944F}" type="slidenum">
              <a:rPr lang="en-US" smtClean="0"/>
              <a:pPr/>
              <a:t>55</a:t>
            </a:fld>
            <a:endParaRPr lang="en-US"/>
          </a:p>
        </p:txBody>
      </p:sp>
    </p:spTree>
    <p:extLst>
      <p:ext uri="{BB962C8B-B14F-4D97-AF65-F5344CB8AC3E}">
        <p14:creationId xmlns:p14="http://schemas.microsoft.com/office/powerpoint/2010/main" val="32237740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9C8DC-3A35-5BD0-BD05-E34BCE6E8E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962C79-B40D-A174-797A-8AF151442D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EE416E-15F2-1202-34AC-CE929E17019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FI"/>
          </a:p>
        </p:txBody>
      </p:sp>
      <p:sp>
        <p:nvSpPr>
          <p:cNvPr id="4" name="Header Placeholder 3">
            <a:extLst>
              <a:ext uri="{FF2B5EF4-FFF2-40B4-BE49-F238E27FC236}">
                <a16:creationId xmlns:a16="http://schemas.microsoft.com/office/drawing/2014/main" id="{EEEC5F08-CF18-7FC5-3E99-41827DC851E4}"/>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C614BFC9-A595-43FA-934E-DC5A56AC4171}"/>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0F0C7D7C-DB48-41C4-8235-780566A8D89D}"/>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11CA8626-1499-13C5-D571-4A9D46DA8755}"/>
              </a:ext>
            </a:extLst>
          </p:cNvPr>
          <p:cNvSpPr>
            <a:spLocks noGrp="1"/>
          </p:cNvSpPr>
          <p:nvPr>
            <p:ph type="sldNum" sz="quarter" idx="5"/>
          </p:nvPr>
        </p:nvSpPr>
        <p:spPr/>
        <p:txBody>
          <a:bodyPr/>
          <a:lstStyle/>
          <a:p>
            <a:fld id="{B4008EB6-D09E-4580-8CD6-DDB14511944F}" type="slidenum">
              <a:rPr lang="en-US" smtClean="0"/>
              <a:pPr/>
              <a:t>56</a:t>
            </a:fld>
            <a:endParaRPr lang="en-US"/>
          </a:p>
        </p:txBody>
      </p:sp>
    </p:spTree>
    <p:extLst>
      <p:ext uri="{BB962C8B-B14F-4D97-AF65-F5344CB8AC3E}">
        <p14:creationId xmlns:p14="http://schemas.microsoft.com/office/powerpoint/2010/main" val="4285495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3BFAF-0C65-792A-E817-1FDD7652EA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C3A63A-98D6-1925-7DBC-D4F6983B2D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1CB69F-A276-B60F-7C19-795CAE0A4AB8}"/>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18F25496-9347-667B-C954-F15084370084}"/>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5464E68F-84CD-9773-AF0C-B9662D27E009}"/>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B0D605A-3F83-12F6-86D8-0CBD3B675FC8}"/>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9BECE4C7-C734-211C-544A-C0C893B623A9}"/>
              </a:ext>
            </a:extLst>
          </p:cNvPr>
          <p:cNvSpPr>
            <a:spLocks noGrp="1"/>
          </p:cNvSpPr>
          <p:nvPr>
            <p:ph type="sldNum" sz="quarter" idx="5"/>
          </p:nvPr>
        </p:nvSpPr>
        <p:spPr/>
        <p:txBody>
          <a:bodyPr/>
          <a:lstStyle/>
          <a:p>
            <a:fld id="{B4008EB6-D09E-4580-8CD6-DDB14511944F}" type="slidenum">
              <a:rPr lang="en-US" smtClean="0"/>
              <a:pPr/>
              <a:t>57</a:t>
            </a:fld>
            <a:endParaRPr lang="en-US"/>
          </a:p>
        </p:txBody>
      </p:sp>
    </p:spTree>
    <p:extLst>
      <p:ext uri="{BB962C8B-B14F-4D97-AF65-F5344CB8AC3E}">
        <p14:creationId xmlns:p14="http://schemas.microsoft.com/office/powerpoint/2010/main" val="475980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6234A-A5A6-542F-3C91-1E36D0F0A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5BCCEF-0B7E-B706-01FF-E5494B2D40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705ADE-0981-6FA6-C9D6-EA9D9D98213B}"/>
              </a:ext>
            </a:extLst>
          </p:cNvPr>
          <p:cNvSpPr>
            <a:spLocks noGrp="1"/>
          </p:cNvSpPr>
          <p:nvPr>
            <p:ph type="body" idx="1"/>
          </p:nvPr>
        </p:nvSpPr>
        <p:spPr/>
        <p:txBody>
          <a:bodyPr/>
          <a:lstStyle/>
          <a:p>
            <a:endParaRPr lang="en-FI"/>
          </a:p>
        </p:txBody>
      </p:sp>
      <p:sp>
        <p:nvSpPr>
          <p:cNvPr id="4" name="Header Placeholder 3">
            <a:extLst>
              <a:ext uri="{FF2B5EF4-FFF2-40B4-BE49-F238E27FC236}">
                <a16:creationId xmlns:a16="http://schemas.microsoft.com/office/drawing/2014/main" id="{46067B72-F9EF-20B9-860B-A8B39FE7F54D}"/>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E600DA14-3D61-5960-0D96-B969802FE296}"/>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5A53CE8-098C-EA04-D429-5C848E5869A4}"/>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67659B99-9468-13DE-7211-28562750146D}"/>
              </a:ext>
            </a:extLst>
          </p:cNvPr>
          <p:cNvSpPr>
            <a:spLocks noGrp="1"/>
          </p:cNvSpPr>
          <p:nvPr>
            <p:ph type="sldNum" sz="quarter" idx="5"/>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3297696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98DF2-48B5-78D8-8B4B-892126FE11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25AAB7-BD61-1904-E694-859F73BE98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01E8BE-D679-6883-CD29-81D42456472D}"/>
              </a:ext>
            </a:extLst>
          </p:cNvPr>
          <p:cNvSpPr>
            <a:spLocks noGrp="1"/>
          </p:cNvSpPr>
          <p:nvPr>
            <p:ph type="body" idx="1"/>
          </p:nvPr>
        </p:nvSpPr>
        <p:spPr/>
        <p:txBody>
          <a:bodyPr/>
          <a:lstStyle/>
          <a:p>
            <a:endParaRPr lang="en-FI"/>
          </a:p>
        </p:txBody>
      </p:sp>
      <p:sp>
        <p:nvSpPr>
          <p:cNvPr id="4" name="Header Placeholder 3">
            <a:extLst>
              <a:ext uri="{FF2B5EF4-FFF2-40B4-BE49-F238E27FC236}">
                <a16:creationId xmlns:a16="http://schemas.microsoft.com/office/drawing/2014/main" id="{179AB8E5-A3F2-D4C9-991F-71C4DDFA8224}"/>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225330F0-8860-615E-B652-CBC68977FB0E}"/>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7C83C4C-2FC7-9FD6-EE30-9A625EE39108}"/>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9ACD9DA1-B725-F7E6-C280-A6E8888FEF01}"/>
              </a:ext>
            </a:extLst>
          </p:cNvPr>
          <p:cNvSpPr>
            <a:spLocks noGrp="1"/>
          </p:cNvSpPr>
          <p:nvPr>
            <p:ph type="sldNum" sz="quarter" idx="5"/>
          </p:nvPr>
        </p:nvSpPr>
        <p:spPr/>
        <p:txBody>
          <a:bodyPr/>
          <a:lstStyle/>
          <a:p>
            <a:fld id="{B4008EB6-D09E-4580-8CD6-DDB14511944F}" type="slidenum">
              <a:rPr lang="en-US" smtClean="0"/>
              <a:pPr/>
              <a:t>59</a:t>
            </a:fld>
            <a:endParaRPr lang="en-US"/>
          </a:p>
        </p:txBody>
      </p:sp>
    </p:spTree>
    <p:extLst>
      <p:ext uri="{BB962C8B-B14F-4D97-AF65-F5344CB8AC3E}">
        <p14:creationId xmlns:p14="http://schemas.microsoft.com/office/powerpoint/2010/main" val="1457580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D9EA5-0A02-FEC3-03EA-838C56E965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64537D-3ADD-D77A-25D2-479D851D47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A3B806-AE8C-6941-70F6-664BEC3F8EEA}"/>
              </a:ext>
            </a:extLst>
          </p:cNvPr>
          <p:cNvSpPr>
            <a:spLocks noGrp="1"/>
          </p:cNvSpPr>
          <p:nvPr>
            <p:ph type="body" idx="1"/>
          </p:nvPr>
        </p:nvSpPr>
        <p:spPr/>
        <p:txBody>
          <a:bodyPr/>
          <a:lstStyle/>
          <a:p>
            <a:endParaRPr lang="en-FI"/>
          </a:p>
        </p:txBody>
      </p:sp>
      <p:sp>
        <p:nvSpPr>
          <p:cNvPr id="4" name="Header Placeholder 3">
            <a:extLst>
              <a:ext uri="{FF2B5EF4-FFF2-40B4-BE49-F238E27FC236}">
                <a16:creationId xmlns:a16="http://schemas.microsoft.com/office/drawing/2014/main" id="{CBDC876A-3714-08F6-92F0-58B7B49CA778}"/>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0E046A62-525C-01D8-F25B-40CA3C57EB77}"/>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924ED43D-E609-79CC-902B-7739FEC01BBD}"/>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EEC0C6E9-01A0-D690-ADE3-EB6D025E7858}"/>
              </a:ext>
            </a:extLst>
          </p:cNvPr>
          <p:cNvSpPr>
            <a:spLocks noGrp="1"/>
          </p:cNvSpPr>
          <p:nvPr>
            <p:ph type="sldNum" sz="quarter" idx="5"/>
          </p:nvPr>
        </p:nvSpPr>
        <p:spPr/>
        <p:txBody>
          <a:bodyPr/>
          <a:lstStyle/>
          <a:p>
            <a:fld id="{B4008EB6-D09E-4580-8CD6-DDB14511944F}" type="slidenum">
              <a:rPr lang="en-US" smtClean="0"/>
              <a:pPr/>
              <a:t>60</a:t>
            </a:fld>
            <a:endParaRPr lang="en-US"/>
          </a:p>
        </p:txBody>
      </p:sp>
    </p:spTree>
    <p:extLst>
      <p:ext uri="{BB962C8B-B14F-4D97-AF65-F5344CB8AC3E}">
        <p14:creationId xmlns:p14="http://schemas.microsoft.com/office/powerpoint/2010/main" val="5967143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92A20-230E-4AC9-4152-65F7814180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3006E0-A578-5F06-22B1-D4A1536D8F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036078-2A64-C0A0-5242-59A098F25932}"/>
              </a:ext>
            </a:extLst>
          </p:cNvPr>
          <p:cNvSpPr>
            <a:spLocks noGrp="1"/>
          </p:cNvSpPr>
          <p:nvPr>
            <p:ph type="body" idx="1"/>
          </p:nvPr>
        </p:nvSpPr>
        <p:spPr/>
        <p:txBody>
          <a:bodyPr/>
          <a:lstStyle/>
          <a:p>
            <a:endParaRPr lang="en-FI"/>
          </a:p>
        </p:txBody>
      </p:sp>
      <p:sp>
        <p:nvSpPr>
          <p:cNvPr id="4" name="Header Placeholder 3">
            <a:extLst>
              <a:ext uri="{FF2B5EF4-FFF2-40B4-BE49-F238E27FC236}">
                <a16:creationId xmlns:a16="http://schemas.microsoft.com/office/drawing/2014/main" id="{EDEE903B-01C4-0C3C-C641-6D50A1A12885}"/>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410BC7DB-16A7-7331-8445-3A53DB821CF9}"/>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87E53DA-A869-F2D3-87A6-942AEA0F33C4}"/>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0431A2DC-6BE6-61C1-EDA9-1D52B9E2C705}"/>
              </a:ext>
            </a:extLst>
          </p:cNvPr>
          <p:cNvSpPr>
            <a:spLocks noGrp="1"/>
          </p:cNvSpPr>
          <p:nvPr>
            <p:ph type="sldNum" sz="quarter" idx="5"/>
          </p:nvPr>
        </p:nvSpPr>
        <p:spPr/>
        <p:txBody>
          <a:bodyPr/>
          <a:lstStyle/>
          <a:p>
            <a:fld id="{B4008EB6-D09E-4580-8CD6-DDB14511944F}" type="slidenum">
              <a:rPr lang="en-US" smtClean="0"/>
              <a:pPr/>
              <a:t>62</a:t>
            </a:fld>
            <a:endParaRPr lang="en-US"/>
          </a:p>
        </p:txBody>
      </p:sp>
    </p:spTree>
    <p:extLst>
      <p:ext uri="{BB962C8B-B14F-4D97-AF65-F5344CB8AC3E}">
        <p14:creationId xmlns:p14="http://schemas.microsoft.com/office/powerpoint/2010/main" val="1921694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41821-7D62-F9B9-A3C0-BE52B154FD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D541B5-51F7-6345-5675-D0151700B6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2D01AD-3720-D37C-BA7F-C6F5F2B34765}"/>
              </a:ext>
            </a:extLst>
          </p:cNvPr>
          <p:cNvSpPr>
            <a:spLocks noGrp="1"/>
          </p:cNvSpPr>
          <p:nvPr>
            <p:ph type="body" idx="1"/>
          </p:nvPr>
        </p:nvSpPr>
        <p:spPr/>
        <p:txBody>
          <a:bodyPr/>
          <a:lstStyle/>
          <a:p>
            <a:endParaRPr lang="en-FI"/>
          </a:p>
        </p:txBody>
      </p:sp>
      <p:sp>
        <p:nvSpPr>
          <p:cNvPr id="4" name="Header Placeholder 3">
            <a:extLst>
              <a:ext uri="{FF2B5EF4-FFF2-40B4-BE49-F238E27FC236}">
                <a16:creationId xmlns:a16="http://schemas.microsoft.com/office/drawing/2014/main" id="{D3480022-FA6F-7A1C-7AAD-B33C65FD1869}"/>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C173AC15-6372-1028-F512-DCE704A4F6E2}"/>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DE834AD-CAC3-9B71-216B-77FAD92F2A8D}"/>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BF3F2CAD-882A-5D34-F489-E9685509C945}"/>
              </a:ext>
            </a:extLst>
          </p:cNvPr>
          <p:cNvSpPr>
            <a:spLocks noGrp="1"/>
          </p:cNvSpPr>
          <p:nvPr>
            <p:ph type="sldNum" sz="quarter" idx="5"/>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1096657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C4B2D-0922-DDD4-0F1E-8161010E97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BC3693-7935-9656-FD8F-F1C33736A9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EE34A5-3A91-37AF-A7A4-FC012B261D87}"/>
              </a:ext>
            </a:extLst>
          </p:cNvPr>
          <p:cNvSpPr>
            <a:spLocks noGrp="1"/>
          </p:cNvSpPr>
          <p:nvPr>
            <p:ph type="body" idx="1"/>
          </p:nvPr>
        </p:nvSpPr>
        <p:spPr/>
        <p:txBody>
          <a:bodyPr/>
          <a:lstStyle/>
          <a:p>
            <a:endParaRPr lang="en-FI"/>
          </a:p>
        </p:txBody>
      </p:sp>
      <p:sp>
        <p:nvSpPr>
          <p:cNvPr id="4" name="Header Placeholder 3">
            <a:extLst>
              <a:ext uri="{FF2B5EF4-FFF2-40B4-BE49-F238E27FC236}">
                <a16:creationId xmlns:a16="http://schemas.microsoft.com/office/drawing/2014/main" id="{6F5439B3-834C-F9B7-B5F5-A401210C1AD3}"/>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C2FBFA5D-D209-D13B-F9AD-6E272DBF5CA1}"/>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6F98953-320C-FC8C-CE9F-13DB8A5B51A3}"/>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6E183CDE-7C7F-0DBA-6FEF-DB6235BA04B2}"/>
              </a:ext>
            </a:extLst>
          </p:cNvPr>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3274224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FD1DD-D215-B4A4-2428-DD0B493DF6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FB2409-827C-4978-661D-3C24552914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45C664-40B3-8F23-9BE5-140409E85CE2}"/>
              </a:ext>
            </a:extLst>
          </p:cNvPr>
          <p:cNvSpPr>
            <a:spLocks noGrp="1"/>
          </p:cNvSpPr>
          <p:nvPr>
            <p:ph type="body" idx="1"/>
          </p:nvPr>
        </p:nvSpPr>
        <p:spPr/>
        <p:txBody>
          <a:bodyPr/>
          <a:lstStyle/>
          <a:p>
            <a:endParaRPr lang="en-FI"/>
          </a:p>
        </p:txBody>
      </p:sp>
      <p:sp>
        <p:nvSpPr>
          <p:cNvPr id="4" name="Header Placeholder 3">
            <a:extLst>
              <a:ext uri="{FF2B5EF4-FFF2-40B4-BE49-F238E27FC236}">
                <a16:creationId xmlns:a16="http://schemas.microsoft.com/office/drawing/2014/main" id="{9A07A636-B836-606D-0E12-92B175CE45FB}"/>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44EB6B16-5E6C-F891-C695-2C4E8C632376}"/>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54D10855-5D32-7D6A-C8DA-0F54FD93FEAE}"/>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F15AAFFE-908B-81AB-330B-6732C61AAE72}"/>
              </a:ext>
            </a:extLst>
          </p:cNvPr>
          <p:cNvSpPr>
            <a:spLocks noGrp="1"/>
          </p:cNvSpPr>
          <p:nvPr>
            <p:ph type="sldNum" sz="quarter" idx="5"/>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1935741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DF945-DE7E-BA52-3F3E-1BAD0C01D0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AFFF76-BA0C-5E05-E7C3-9BFC11B388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885560-15AC-F604-E62B-1B754D9135E0}"/>
              </a:ext>
            </a:extLst>
          </p:cNvPr>
          <p:cNvSpPr>
            <a:spLocks noGrp="1"/>
          </p:cNvSpPr>
          <p:nvPr>
            <p:ph type="body" idx="1"/>
          </p:nvPr>
        </p:nvSpPr>
        <p:spPr/>
        <p:txBody>
          <a:bodyPr/>
          <a:lstStyle/>
          <a:p>
            <a:endParaRPr lang="en-FI"/>
          </a:p>
        </p:txBody>
      </p:sp>
      <p:sp>
        <p:nvSpPr>
          <p:cNvPr id="4" name="Header Placeholder 3">
            <a:extLst>
              <a:ext uri="{FF2B5EF4-FFF2-40B4-BE49-F238E27FC236}">
                <a16:creationId xmlns:a16="http://schemas.microsoft.com/office/drawing/2014/main" id="{D0526371-B030-D5BD-A56F-515CFB29F49F}"/>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A680F3F8-C9D4-BC86-C0B6-4E01D5D7DD14}"/>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53FD5C09-0D7A-AC0B-5DE0-E0B22955ADD0}"/>
              </a:ext>
            </a:extLst>
          </p:cNvPr>
          <p:cNvSpPr>
            <a:spLocks noGrp="1"/>
          </p:cNvSpPr>
          <p:nvPr>
            <p:ph type="dt" idx="1"/>
          </p:nvPr>
        </p:nvSpPr>
        <p:spPr/>
        <p:txBody>
          <a:bodyPr/>
          <a:lstStyle/>
          <a:p>
            <a:fld id="{386CE63F-9E7F-4C04-9D0D-FCA25A8E9E86}" type="datetime8">
              <a:rPr lang="en-US" smtClean="0"/>
              <a:pPr/>
              <a:t>9/29/25 8:00 PM</a:t>
            </a:fld>
            <a:endParaRPr lang="en-US"/>
          </a:p>
        </p:txBody>
      </p:sp>
      <p:sp>
        <p:nvSpPr>
          <p:cNvPr id="7" name="Slide Number Placeholder 6">
            <a:extLst>
              <a:ext uri="{FF2B5EF4-FFF2-40B4-BE49-F238E27FC236}">
                <a16:creationId xmlns:a16="http://schemas.microsoft.com/office/drawing/2014/main" id="{BACC3733-87B1-D445-EFB2-1DAEAC2075F5}"/>
              </a:ext>
            </a:extLst>
          </p:cNvPr>
          <p:cNvSpPr>
            <a:spLocks noGrp="1"/>
          </p:cNvSpPr>
          <p:nvPr>
            <p:ph type="sldNum" sz="quarter" idx="5"/>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28120364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emf"/><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22.png"/></Relationships>
</file>

<file path=ppt/slideLayouts/_rels/slideLayout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29.emf"/></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14.svg"/><Relationship Id="rId4"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8.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33.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8.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36.png"/><Relationship Id="rId4" Type="http://schemas.openxmlformats.org/officeDocument/2006/relationships/image" Target="../media/image35.jpe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53FBF24-EE52-9152-2D40-87550FF4CB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09893" cy="6858000"/>
          </a:xfrm>
          <a:prstGeom prst="rect">
            <a:avLst/>
          </a:prstGeom>
        </p:spPr>
      </p:pic>
      <p:pic>
        <p:nvPicPr>
          <p:cNvPr id="6" name="Picture 5" descr="A close up of a corner of a paper&#10;&#10;AI-generated content may be incorrect.">
            <a:extLst>
              <a:ext uri="{FF2B5EF4-FFF2-40B4-BE49-F238E27FC236}">
                <a16:creationId xmlns:a16="http://schemas.microsoft.com/office/drawing/2014/main" id="{58082223-228D-0D73-1BE9-2EF2BFACD893}"/>
              </a:ext>
            </a:extLst>
          </p:cNvPr>
          <p:cNvPicPr>
            <a:picLocks noChangeAspect="1"/>
          </p:cNvPicPr>
          <p:nvPr userDrawn="1"/>
        </p:nvPicPr>
        <p:blipFill>
          <a:blip r:embed="rId3">
            <a:alphaModFix amt="8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835" t="-3489" r="308" b="3489"/>
          <a:stretch>
            <a:fillRect/>
          </a:stretch>
        </p:blipFill>
        <p:spPr>
          <a:xfrm rot="5400000" flipV="1">
            <a:off x="5793471" y="281511"/>
            <a:ext cx="6730538" cy="6125480"/>
          </a:xfrm>
          <a:prstGeom prst="rect">
            <a:avLst/>
          </a:prstGeom>
        </p:spPr>
      </p:pic>
      <p:pic>
        <p:nvPicPr>
          <p:cNvPr id="9" name="Graphic 8">
            <a:extLst>
              <a:ext uri="{FF2B5EF4-FFF2-40B4-BE49-F238E27FC236}">
                <a16:creationId xmlns:a16="http://schemas.microsoft.com/office/drawing/2014/main" id="{2D81F35F-51EF-1A05-D21F-30E9EB908F3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1040" y="713232"/>
            <a:ext cx="1337566" cy="705394"/>
          </a:xfrm>
          <a:prstGeom prst="rect">
            <a:avLst/>
          </a:prstGeom>
        </p:spPr>
      </p:pic>
      <p:pic>
        <p:nvPicPr>
          <p:cNvPr id="13" name="Picture 12">
            <a:extLst>
              <a:ext uri="{FF2B5EF4-FFF2-40B4-BE49-F238E27FC236}">
                <a16:creationId xmlns:a16="http://schemas.microsoft.com/office/drawing/2014/main" id="{5349DB46-2E1F-33DC-CBA7-D279F98549A8}"/>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B0CEF29F-AD69-0E43-342A-9B87F2F60C02}"/>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B3CE10E-3DEF-3797-28AD-A45FD0739AA4}"/>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499750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6">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a:src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5" name="Title Placeholder 1">
            <a:extLst>
              <a:ext uri="{FF2B5EF4-FFF2-40B4-BE49-F238E27FC236}">
                <a16:creationId xmlns:a16="http://schemas.microsoft.com/office/drawing/2014/main" id="{ABB3877C-3695-9A63-E3CF-23A2DD86137C}"/>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93548173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4" name="Picture 3" descr="A close up of a corner of a paper&#10;&#10;AI-generated content may be incorrect.">
            <a:extLst>
              <a:ext uri="{FF2B5EF4-FFF2-40B4-BE49-F238E27FC236}">
                <a16:creationId xmlns:a16="http://schemas.microsoft.com/office/drawing/2014/main" id="{738AF8BF-88B4-941B-796C-002169F5D81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40746" t="4251" r="284" b="4637"/>
          <a:stretch>
            <a:fillRect/>
          </a:stretch>
        </p:blipFill>
        <p:spPr>
          <a:xfrm rot="10800000" flipH="1" flipV="1">
            <a:off x="-4" y="4289179"/>
            <a:ext cx="4267201" cy="2391535"/>
          </a:xfrm>
          <a:prstGeom prst="rect">
            <a:avLst/>
          </a:pr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hasCustomPrompt="1"/>
          </p:nvPr>
        </p:nvSpPr>
        <p:spPr>
          <a:xfrm>
            <a:off x="5178287"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
        <p:nvSpPr>
          <p:cNvPr id="5" name="Text Placeholder 3">
            <a:extLst>
              <a:ext uri="{FF2B5EF4-FFF2-40B4-BE49-F238E27FC236}">
                <a16:creationId xmlns:a16="http://schemas.microsoft.com/office/drawing/2014/main" id="{481F9AB0-2AFF-1686-C6D2-FA4E95E9CF7A}"/>
              </a:ext>
            </a:extLst>
          </p:cNvPr>
          <p:cNvSpPr>
            <a:spLocks noGrp="1"/>
          </p:cNvSpPr>
          <p:nvPr>
            <p:ph idx="10" hasCustomPrompt="1"/>
          </p:nvPr>
        </p:nvSpPr>
        <p:spPr>
          <a:xfrm>
            <a:off x="8873985"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0" name="Text Placeholder 3">
            <a:extLst>
              <a:ext uri="{FF2B5EF4-FFF2-40B4-BE49-F238E27FC236}">
                <a16:creationId xmlns:a16="http://schemas.microsoft.com/office/drawing/2014/main" id="{E521278D-83E6-60F0-DE85-9BBB167AD000}"/>
              </a:ext>
            </a:extLst>
          </p:cNvPr>
          <p:cNvSpPr>
            <a:spLocks noGrp="1"/>
          </p:cNvSpPr>
          <p:nvPr>
            <p:ph idx="11" hasCustomPrompt="1"/>
          </p:nvPr>
        </p:nvSpPr>
        <p:spPr>
          <a:xfrm>
            <a:off x="5178287"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1" name="Text Placeholder 3">
            <a:extLst>
              <a:ext uri="{FF2B5EF4-FFF2-40B4-BE49-F238E27FC236}">
                <a16:creationId xmlns:a16="http://schemas.microsoft.com/office/drawing/2014/main" id="{A21CEE09-B3B0-47A7-6B86-65FF85C6967C}"/>
              </a:ext>
            </a:extLst>
          </p:cNvPr>
          <p:cNvSpPr>
            <a:spLocks noGrp="1"/>
          </p:cNvSpPr>
          <p:nvPr>
            <p:ph idx="12" hasCustomPrompt="1"/>
          </p:nvPr>
        </p:nvSpPr>
        <p:spPr>
          <a:xfrm>
            <a:off x="8873985"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4" name="Text Placeholder 3">
            <a:extLst>
              <a:ext uri="{FF2B5EF4-FFF2-40B4-BE49-F238E27FC236}">
                <a16:creationId xmlns:a16="http://schemas.microsoft.com/office/drawing/2014/main" id="{45337E61-848B-2D2F-C9C0-746F07AA0467}"/>
              </a:ext>
            </a:extLst>
          </p:cNvPr>
          <p:cNvSpPr>
            <a:spLocks noGrp="1"/>
          </p:cNvSpPr>
          <p:nvPr>
            <p:ph idx="13" hasCustomPrompt="1"/>
          </p:nvPr>
        </p:nvSpPr>
        <p:spPr>
          <a:xfrm>
            <a:off x="5178287"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5" name="Text Placeholder 3">
            <a:extLst>
              <a:ext uri="{FF2B5EF4-FFF2-40B4-BE49-F238E27FC236}">
                <a16:creationId xmlns:a16="http://schemas.microsoft.com/office/drawing/2014/main" id="{C23AA298-3C87-59E0-54D9-D70EB4EF262F}"/>
              </a:ext>
            </a:extLst>
          </p:cNvPr>
          <p:cNvSpPr>
            <a:spLocks noGrp="1"/>
          </p:cNvSpPr>
          <p:nvPr>
            <p:ph idx="14" hasCustomPrompt="1"/>
          </p:nvPr>
        </p:nvSpPr>
        <p:spPr>
          <a:xfrm>
            <a:off x="8873985"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Tree>
    <p:extLst>
      <p:ext uri="{BB962C8B-B14F-4D97-AF65-F5344CB8AC3E}">
        <p14:creationId xmlns:p14="http://schemas.microsoft.com/office/powerpoint/2010/main" val="138275276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r="-43958"/>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228772451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69842472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09879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00088318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37723193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ground 4">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E3AEC7EF-E1D3-2298-1DBE-67672CD44B5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1"/>
            <a:ext cx="12201333"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90CC1B2A-918B-0FDA-2DDE-31F074644669}"/>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00196029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5">
    <p:spTree>
      <p:nvGrpSpPr>
        <p:cNvPr id="1" name=""/>
        <p:cNvGrpSpPr/>
        <p:nvPr/>
      </p:nvGrpSpPr>
      <p:grpSpPr>
        <a:xfrm>
          <a:off x="0" y="0"/>
          <a:ext cx="0" cy="0"/>
          <a:chOff x="0" y="0"/>
          <a:chExt cx="0" cy="0"/>
        </a:xfrm>
      </p:grpSpPr>
      <p:pic>
        <p:nvPicPr>
          <p:cNvPr id="2" name="Picture 1" descr="A blue and black background&#10;&#10;AI-generated content may be incorrect.">
            <a:extLst>
              <a:ext uri="{FF2B5EF4-FFF2-40B4-BE49-F238E27FC236}">
                <a16:creationId xmlns:a16="http://schemas.microsoft.com/office/drawing/2014/main" id="{01333BD5-0115-B424-BB58-BBB0B87C1CE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 y="0"/>
            <a:ext cx="12201331"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itle 1">
            <a:extLst>
              <a:ext uri="{FF2B5EF4-FFF2-40B4-BE49-F238E27FC236}">
                <a16:creationId xmlns:a16="http://schemas.microsoft.com/office/drawing/2014/main" id="{847134EB-8BAD-722F-C9AD-CF4EF682FF56}"/>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9420795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ground 6">
    <p:spTree>
      <p:nvGrpSpPr>
        <p:cNvPr id="1" name=""/>
        <p:cNvGrpSpPr/>
        <p:nvPr/>
      </p:nvGrpSpPr>
      <p:grpSpPr>
        <a:xfrm>
          <a:off x="0" y="0"/>
          <a:ext cx="0" cy="0"/>
          <a:chOff x="0" y="0"/>
          <a:chExt cx="0" cy="0"/>
        </a:xfrm>
      </p:grpSpPr>
      <p:pic>
        <p:nvPicPr>
          <p:cNvPr id="3" name="Picture 2" descr="A blue background with a light&#10;&#10;AI-generated content may be incorrect.">
            <a:extLst>
              <a:ext uri="{FF2B5EF4-FFF2-40B4-BE49-F238E27FC236}">
                <a16:creationId xmlns:a16="http://schemas.microsoft.com/office/drawing/2014/main" id="{58CC931A-0D2A-512C-EAB0-14D8857A356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32F7015F-B3C8-994E-AF5D-DEDEF171EB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34605491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7894" y="0"/>
            <a:ext cx="12209894" cy="6868066"/>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6" name="Graphic 25">
            <a:extLst>
              <a:ext uri="{FF2B5EF4-FFF2-40B4-BE49-F238E27FC236}">
                <a16:creationId xmlns:a16="http://schemas.microsoft.com/office/drawing/2014/main" id="{D68EE504-0061-C86F-7C4A-E4787ED6DEB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1040" y="713232"/>
            <a:ext cx="1337566" cy="705394"/>
          </a:xfrm>
          <a:prstGeom prst="rect">
            <a:avLst/>
          </a:pr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F8EC1A4-C990-1806-D162-5E0CA8201959}"/>
              </a:ext>
            </a:extLst>
          </p:cNvPr>
          <p:cNvSpPr>
            <a:spLocks noGrp="1"/>
          </p:cNvSpPr>
          <p:nvPr>
            <p:ph type="title"/>
          </p:nvPr>
        </p:nvSpPr>
        <p:spPr>
          <a:xfrm>
            <a:off x="591451" y="2511166"/>
            <a:ext cx="5504550"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65ED941-89EA-A7B1-0F7E-AB2C3A360992}"/>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5985455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ckground 7">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15B616D5-ACB3-F40B-E303-B79FE7D1C934}"/>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56370C7-A3D5-E477-12B1-A448861CBE35}"/>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6447557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383054059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vy Background">
    <p:bg>
      <p:bgPr>
        <a:solidFill>
          <a:srgbClr val="151E4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49841215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pic>
        <p:nvPicPr>
          <p:cNvPr id="11" name="Picture 10" descr="A blue background with a light&#10;&#10;AI-generated content may be incorrect.">
            <a:extLst>
              <a:ext uri="{FF2B5EF4-FFF2-40B4-BE49-F238E27FC236}">
                <a16:creationId xmlns:a16="http://schemas.microsoft.com/office/drawing/2014/main" id="{3FC72557-3C59-DB05-F117-34400904D0D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pic>
        <p:nvPicPr>
          <p:cNvPr id="6" name="Picture 5">
            <a:extLst>
              <a:ext uri="{FF2B5EF4-FFF2-40B4-BE49-F238E27FC236}">
                <a16:creationId xmlns:a16="http://schemas.microsoft.com/office/drawing/2014/main" id="{B9EE9B54-C910-AF4F-330A-965CE1B959D5}"/>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mn-lt"/>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mn-lt"/>
                <a:cs typeface="Segoe UI Semibold" panose="020B0502040204020203" pitchFamily="34" charset="0"/>
              </a:defRPr>
            </a:lvl1pPr>
          </a:lstStyle>
          <a:p>
            <a:pPr lvl="0"/>
            <a:r>
              <a:rPr lang="en-US"/>
              <a:t>Name</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4"/>
          <a:stretch>
            <a:fillRect/>
          </a:stretch>
        </p:blipFill>
        <p:spPr>
          <a:xfrm>
            <a:off x="584200" y="1490472"/>
            <a:ext cx="2226687" cy="1938528"/>
          </a:xfrm>
          <a:prstGeom prst="rect">
            <a:avLst/>
          </a:prstGeom>
          <a:noFill/>
        </p:spPr>
      </p:pic>
      <p:sp>
        <p:nvSpPr>
          <p:cNvPr id="3" name="Title 1">
            <a:extLst>
              <a:ext uri="{FF2B5EF4-FFF2-40B4-BE49-F238E27FC236}">
                <a16:creationId xmlns:a16="http://schemas.microsoft.com/office/drawing/2014/main" id="{C62AA90A-06F1-29E3-2ABB-61028BFA1A77}"/>
              </a:ext>
            </a:extLst>
          </p:cNvPr>
          <p:cNvSpPr>
            <a:spLocks noGrp="1"/>
          </p:cNvSpPr>
          <p:nvPr>
            <p:ph type="title"/>
          </p:nvPr>
        </p:nvSpPr>
        <p:spPr>
          <a:xfrm>
            <a:off x="3582416" y="3088260"/>
            <a:ext cx="8025384" cy="498598"/>
          </a:xfrm>
          <a:prstGeom prst="rect">
            <a:avLst/>
          </a:prstGeom>
        </p:spPr>
        <p:txBody>
          <a:bodyPr lIns="0" rIns="0"/>
          <a:lstStyle>
            <a:lvl1pPr marL="0" algn="l" defTabSz="457200" rtl="0" eaLnBrk="1" latinLnBrk="0" hangingPunct="1">
              <a:lnSpc>
                <a:spcPct val="90000"/>
              </a:lnSpc>
              <a:spcBef>
                <a:spcPts val="0"/>
              </a:spcBef>
              <a:buNone/>
              <a:defRPr lang="en-US" sz="3600" b="0" kern="1200" cap="none" spc="0" baseline="0" dirty="0">
                <a:ln>
                  <a:noFill/>
                </a:ln>
                <a:gradFill flip="none" rotWithShape="1">
                  <a:gsLst>
                    <a:gs pos="0">
                      <a:srgbClr val="94D8FE"/>
                    </a:gs>
                    <a:gs pos="100000">
                      <a:prstClr val="white"/>
                    </a:gs>
                  </a:gsLst>
                  <a:lin ang="162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847841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170BB12D-8CE0-A385-EFC8-00809E995063}"/>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5841A6FB-2885-3BFF-70D4-A220E7814E50}"/>
              </a:ext>
            </a:extLst>
          </p:cNvPr>
          <p:cNvSpPr>
            <a:spLocks noGrp="1"/>
          </p:cNvSpPr>
          <p:nvPr>
            <p:ph type="title"/>
          </p:nvPr>
        </p:nvSpPr>
        <p:spPr>
          <a:xfrm>
            <a:off x="588263" y="2090220"/>
            <a:ext cx="5624968" cy="1588127"/>
          </a:xfrm>
          <a:prstGeom prst="rect">
            <a:avLst/>
          </a:prstGeom>
        </p:spPr>
        <p:txBody>
          <a:bodyPr wrap="square" lIns="0" tIns="45720" rIns="0" bIns="45720">
            <a:spAutoFit/>
          </a:bodyPr>
          <a:lstStyle>
            <a:lvl1pPr>
              <a:defRPr lang="en-US" sz="5400" spc="0" baseline="0">
                <a:ln>
                  <a:noFill/>
                </a:ln>
                <a:gradFill flip="none" rotWithShape="1">
                  <a:gsLst>
                    <a:gs pos="0">
                      <a:srgbClr val="94D8FE"/>
                    </a:gs>
                    <a:gs pos="100000">
                      <a:prstClr val="white"/>
                    </a:gs>
                  </a:gsLst>
                  <a:lin ang="16200000" scaled="1"/>
                  <a:tileRect/>
                </a:gradFill>
              </a:defRPr>
            </a:lvl1pPr>
          </a:lstStyle>
          <a:p>
            <a:pPr marL="0" lvl="0" defTabSz="457200">
              <a:lnSpc>
                <a:spcPct val="90000"/>
              </a:lnSpc>
              <a:spcBef>
                <a:spcPts val="0"/>
              </a:spcBef>
            </a:pPr>
            <a:r>
              <a:rPr lang="en-US"/>
              <a:t>Click to edit Master title style</a:t>
            </a:r>
          </a:p>
        </p:txBody>
      </p:sp>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4200" y="4253049"/>
            <a:ext cx="11018520" cy="1138773"/>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66898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0E162CF-D51E-042E-52CB-B4C7AD85FF93}"/>
              </a:ext>
            </a:extLst>
          </p:cNvPr>
          <p:cNvSpPr/>
          <p:nvPr userDrawn="1"/>
        </p:nvSpPr>
        <p:spPr bwMode="auto">
          <a:xfrm rot="16200000" flipH="1">
            <a:off x="3202634" y="-2045346"/>
            <a:ext cx="5786733" cy="1104900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1182813" y="940284"/>
            <a:ext cx="10098100" cy="498598"/>
          </a:xfrm>
          <a:prstGeom prst="rect">
            <a:avLst/>
          </a:prstGeom>
        </p:spPr>
        <p:txBody>
          <a:bodyPr lIns="0" rIns="0"/>
          <a:lstStyle>
            <a:lvl1pPr>
              <a:defRPr spc="0" baseline="0">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1182813" y="1741480"/>
            <a:ext cx="10098100" cy="1612749"/>
          </a:xfrm>
          <a:prstGeom prst="rect">
            <a:avLst/>
          </a:prstGeom>
        </p:spPr>
        <p:txBody>
          <a:bodyPr vert="horz" wrap="square" lIns="0" tIns="0" rIns="0" bIns="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25369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83708218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9DEF3-0942-1417-41F0-756470802144}"/>
              </a:ext>
            </a:extLst>
          </p:cNvPr>
          <p:cNvSpPr/>
          <p:nvPr userDrawn="1"/>
        </p:nvSpPr>
        <p:spPr bwMode="auto">
          <a:xfrm>
            <a:off x="3048" y="0"/>
            <a:ext cx="12188952" cy="6858000"/>
          </a:xfrm>
          <a:prstGeom prst="rect">
            <a:avLst/>
          </a:prstGeom>
          <a:solidFill>
            <a:srgbClr val="151E47"/>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9DDE651D-7217-BBE7-49BC-45969F3319F3}"/>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flipH="1" flipV="1">
            <a:off x="6096000" y="4492"/>
            <a:ext cx="6095994"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9279"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79" y="1140036"/>
            <a:ext cx="4589008" cy="1297925"/>
          </a:xfrm>
          <a:prstGeom prst="rect">
            <a:avLst/>
          </a:prstGeom>
        </p:spPr>
        <p:txBody>
          <a:bodyPr lIns="0" rIns="0"/>
          <a:lstStyle>
            <a:lvl1pPr>
              <a:defRPr spc="0" baseline="0"/>
            </a:lvl1pPr>
          </a:lstStyle>
          <a:p>
            <a:r>
              <a:rPr lang="en-US"/>
              <a:t>Click to edit Master title style</a:t>
            </a:r>
          </a:p>
        </p:txBody>
      </p:sp>
      <p:sp>
        <p:nvSpPr>
          <p:cNvPr id="7" name="Text Placeholder 3">
            <a:extLst>
              <a:ext uri="{FF2B5EF4-FFF2-40B4-BE49-F238E27FC236}">
                <a16:creationId xmlns:a16="http://schemas.microsoft.com/office/drawing/2014/main" id="{8C2EA7BC-13E3-34AE-5CA1-6EACB20A3A70}"/>
              </a:ext>
            </a:extLst>
          </p:cNvPr>
          <p:cNvSpPr>
            <a:spLocks noGrp="1"/>
          </p:cNvSpPr>
          <p:nvPr>
            <p:ph idx="10"/>
          </p:nvPr>
        </p:nvSpPr>
        <p:spPr>
          <a:xfrm>
            <a:off x="7031492"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19FC8DB7-4630-1E38-B757-DD8B179A530D}"/>
              </a:ext>
            </a:extLst>
          </p:cNvPr>
          <p:cNvSpPr>
            <a:spLocks noGrp="1"/>
          </p:cNvSpPr>
          <p:nvPr>
            <p:ph idx="11" hasCustomPrompt="1"/>
          </p:nvPr>
        </p:nvSpPr>
        <p:spPr>
          <a:xfrm>
            <a:off x="7031492" y="1140036"/>
            <a:ext cx="4589008" cy="1107996"/>
          </a:xfrm>
          <a:prstGeom prst="rect">
            <a:avLst/>
          </a:prstGeom>
        </p:spPr>
        <p:txBody>
          <a:bodyPr vert="horz" wrap="square" lIns="0" tIns="0" rIns="0" bIns="0" rtlCol="0">
            <a:spAutoFit/>
          </a:bodyPr>
          <a:lstStyle>
            <a:lvl1pPr marL="0" indent="0" algn="l" defTabSz="932742" rtl="0" eaLnBrk="1" latinLnBrk="0" hangingPunct="1">
              <a:lnSpc>
                <a:spcPct val="100000"/>
              </a:lnSpc>
              <a:spcBef>
                <a:spcPct val="0"/>
              </a:spcBef>
              <a:buFontTx/>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title style</a:t>
            </a:r>
          </a:p>
        </p:txBody>
      </p:sp>
    </p:spTree>
    <p:extLst>
      <p:ext uri="{BB962C8B-B14F-4D97-AF65-F5344CB8AC3E}">
        <p14:creationId xmlns:p14="http://schemas.microsoft.com/office/powerpoint/2010/main" val="264570937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86725FD6-88E3-D175-3BB1-C08805073F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32D0726-123A-C3BC-D902-F43835E657A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4" name="Title 1">
            <a:extLst>
              <a:ext uri="{FF2B5EF4-FFF2-40B4-BE49-F238E27FC236}">
                <a16:creationId xmlns:a16="http://schemas.microsoft.com/office/drawing/2014/main" id="{DEE10654-E662-486A-91E4-A0B519907B3A}"/>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4458403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column bullet">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EC0129C9-611E-40C7-935F-FE79CCB43F1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F402B5-027B-5EC2-96FF-0F2D2940C8EC}"/>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itle 1">
            <a:extLst>
              <a:ext uri="{FF2B5EF4-FFF2-40B4-BE49-F238E27FC236}">
                <a16:creationId xmlns:a16="http://schemas.microsoft.com/office/drawing/2014/main" id="{E069B642-F814-0105-94A5-568EB275A72B}"/>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12703015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title 3">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537"/>
          <a:stretch>
            <a:fillRect/>
          </a:stretch>
        </p:blipFill>
        <p:spPr>
          <a:xfrm>
            <a:off x="5488599" y="-1"/>
            <a:ext cx="6721295" cy="6704117"/>
          </a:xfrm>
          <a:prstGeom prst="rect">
            <a:avLst/>
          </a:prstGeom>
        </p:spPr>
      </p:pic>
      <p:pic>
        <p:nvPicPr>
          <p:cNvPr id="9" name="Graphic 8">
            <a:extLst>
              <a:ext uri="{FF2B5EF4-FFF2-40B4-BE49-F238E27FC236}">
                <a16:creationId xmlns:a16="http://schemas.microsoft.com/office/drawing/2014/main" id="{E56B8725-F274-0386-69F7-43D4973C88FB}"/>
              </a:ext>
            </a:extLst>
          </p:cNvPr>
          <p:cNvPicPr>
            <a:picLocks noChangeAspect="1"/>
          </p:cNvPicPr>
          <p:nvPr userDrawn="1"/>
        </p:nvPicPr>
        <p:blipFill>
          <a:blip r:embed="rId4">
            <a:extLst>
              <a:ext uri="{96DAC541-7B7A-43D3-8B79-37D633B846F1}">
                <asvg:svgBlip xmlns:asvg="http://schemas.microsoft.com/office/drawing/2016/SVG/main" r:embed="rId5"/>
              </a:ext>
            </a:extLst>
          </a:blip>
          <a:srcRect l="42711"/>
          <a:stretch>
            <a:fillRect/>
          </a:stretch>
        </p:blipFill>
        <p:spPr>
          <a:xfrm>
            <a:off x="553107" y="645732"/>
            <a:ext cx="1187697" cy="787800"/>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90DDCB4A-090E-DB77-E702-EFFDB3D32280}"/>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8599F99-D574-5D55-8723-03233D2B17BF}"/>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9314936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84830D14-0F50-91A0-8E6A-E336C41030D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6"/>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1618146"/>
            <a:ext cx="5367528"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6" name="Picture 5">
            <a:extLst>
              <a:ext uri="{FF2B5EF4-FFF2-40B4-BE49-F238E27FC236}">
                <a16:creationId xmlns:a16="http://schemas.microsoft.com/office/drawing/2014/main" id="{EA9B12E0-2F4A-3379-ADB3-EBE82CFC317D}"/>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3" name="Title 1">
            <a:extLst>
              <a:ext uri="{FF2B5EF4-FFF2-40B4-BE49-F238E27FC236}">
                <a16:creationId xmlns:a16="http://schemas.microsoft.com/office/drawing/2014/main" id="{74A51CF8-7460-331F-A702-675E514AAA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CB772E2F-77B4-7D2D-FBA0-B04CAA0DD5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5"/>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1618145"/>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1618145"/>
            <a:ext cx="3474720" cy="3474720"/>
          </a:xfrm>
          <a:prstGeom prst="rect">
            <a:avLst/>
          </a:prstGeom>
          <a:blipFill>
            <a:blip r:embed="rId5"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C6B2DF11-B020-17DD-ECE5-E997AF073F0A}"/>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pic>
        <p:nvPicPr>
          <p:cNvPr id="6" name="Picture 5">
            <a:extLst>
              <a:ext uri="{FF2B5EF4-FFF2-40B4-BE49-F238E27FC236}">
                <a16:creationId xmlns:a16="http://schemas.microsoft.com/office/drawing/2014/main" id="{D91CBE31-E5B4-E569-7834-1EB2C63206A3}"/>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A30EF81F-2C86-F935-8EF6-F64F7E255C36}"/>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bg1"/>
                </a:solidFill>
                <a:latin typeface="+mn-lt"/>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9" name="Picture 8">
            <a:extLst>
              <a:ext uri="{FF2B5EF4-FFF2-40B4-BE49-F238E27FC236}">
                <a16:creationId xmlns:a16="http://schemas.microsoft.com/office/drawing/2014/main" id="{52D052A6-D7A7-1A83-F3DB-CB85339C32AA}"/>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cxnSp>
        <p:nvCxnSpPr>
          <p:cNvPr id="12" name="Straight Connector 11">
            <a:extLst>
              <a:ext uri="{FF2B5EF4-FFF2-40B4-BE49-F238E27FC236}">
                <a16:creationId xmlns:a16="http://schemas.microsoft.com/office/drawing/2014/main" id="{A07110ED-B1D6-28CC-E2DD-7818577AFE6B}"/>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6CD54E-4D0E-5619-759C-8BCEADCCBCF9}"/>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90432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139416"/>
            <a:ext cx="7331228" cy="2579168"/>
          </a:xfrm>
          <a:prstGeom prst="rect">
            <a:avLst/>
          </a:prstGeom>
          <a:noFill/>
          <a:ln>
            <a:noFill/>
            <a:prstDash/>
          </a:ln>
          <a:effectLst/>
        </p:spPr>
        <p:txBody>
          <a:bodyPr wrap="square" lIns="0" rIns="0">
            <a:spAutoFit/>
          </a:bodyPr>
          <a:lstStyle/>
          <a:p>
            <a:pPr>
              <a:lnSpc>
                <a:spcPct val="80000"/>
              </a:lnSpc>
              <a:spcAft>
                <a:spcPts val="600"/>
              </a:spcAft>
            </a:pP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Thank</a:t>
            </a:r>
            <a:b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b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      you!</a:t>
            </a:r>
          </a:p>
        </p:txBody>
      </p:sp>
    </p:spTree>
    <p:extLst>
      <p:ext uri="{BB962C8B-B14F-4D97-AF65-F5344CB8AC3E}">
        <p14:creationId xmlns:p14="http://schemas.microsoft.com/office/powerpoint/2010/main" val="2734547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1 - ligh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8E53CB7-242F-DE31-5043-E20246F1EB33}"/>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
        <p:nvSpPr>
          <p:cNvPr id="19" name="Title 1">
            <a:extLst>
              <a:ext uri="{FF2B5EF4-FFF2-40B4-BE49-F238E27FC236}">
                <a16:creationId xmlns:a16="http://schemas.microsoft.com/office/drawing/2014/main" id="{72535865-A229-5507-A2C7-11ECB16F392F}"/>
              </a:ext>
            </a:extLst>
          </p:cNvPr>
          <p:cNvSpPr>
            <a:spLocks noGrp="1"/>
          </p:cNvSpPr>
          <p:nvPr>
            <p:ph type="title"/>
          </p:nvPr>
        </p:nvSpPr>
        <p:spPr>
          <a:xfrm>
            <a:off x="588263" y="485481"/>
            <a:ext cx="11018520" cy="498598"/>
          </a:xfrm>
          <a:prstGeom prst="rect">
            <a:avLst/>
          </a:prstGeom>
        </p:spPr>
        <p:txBody>
          <a:bodyPr lIns="0" rIns="0"/>
          <a:lstStyle>
            <a:lvl1pPr>
              <a:defRPr spc="0" baseline="0">
                <a:solidFill>
                  <a:srgbClr val="151E47"/>
                </a:solidFill>
                <a:latin typeface="Segoe Sans Display Semibold" pitchFamily="2" charset="0"/>
                <a:cs typeface="Segoe Sans Display Semibold" pitchFamily="2" charset="0"/>
              </a:defRPr>
            </a:lvl1pPr>
          </a:lstStyle>
          <a:p>
            <a:r>
              <a:rPr lang="en-US"/>
              <a:t>Click to edit Master title style</a:t>
            </a:r>
          </a:p>
        </p:txBody>
      </p:sp>
      <p:sp>
        <p:nvSpPr>
          <p:cNvPr id="21" name="Text Placeholder 3">
            <a:extLst>
              <a:ext uri="{FF2B5EF4-FFF2-40B4-BE49-F238E27FC236}">
                <a16:creationId xmlns:a16="http://schemas.microsoft.com/office/drawing/2014/main" id="{C221563D-9D7D-59D4-15F5-691342AAF2A4}"/>
              </a:ext>
            </a:extLst>
          </p:cNvPr>
          <p:cNvSpPr>
            <a:spLocks noGrp="1"/>
          </p:cNvSpPr>
          <p:nvPr>
            <p:ph idx="1"/>
          </p:nvPr>
        </p:nvSpPr>
        <p:spPr>
          <a:xfrm>
            <a:off x="584200" y="1435503"/>
            <a:ext cx="11018520" cy="1428083"/>
          </a:xfrm>
          <a:prstGeom prst="rect">
            <a:avLst/>
          </a:prstGeom>
        </p:spPr>
        <p:txBody>
          <a:bodyPr vert="horz" wrap="square" lIns="0" tIns="0" rIns="0" bIns="0" rtlCol="0">
            <a:spAutoFit/>
          </a:bodyPr>
          <a:lstStyle>
            <a:lvl1pPr>
              <a:defRPr sz="1600">
                <a:solidFill>
                  <a:srgbClr val="151E47"/>
                </a:solidFill>
              </a:defRPr>
            </a:lvl1pPr>
            <a:lvl2pPr>
              <a:defRPr sz="1600">
                <a:solidFill>
                  <a:srgbClr val="151E47"/>
                </a:solidFill>
              </a:defRPr>
            </a:lvl2pPr>
            <a:lvl3pPr>
              <a:defRPr sz="1600">
                <a:solidFill>
                  <a:srgbClr val="151E47"/>
                </a:solidFill>
              </a:defRPr>
            </a:lvl3pPr>
            <a:lvl4pPr>
              <a:defRPr sz="1600">
                <a:solidFill>
                  <a:srgbClr val="151E47"/>
                </a:solidFill>
              </a:defRPr>
            </a:lvl4pPr>
            <a:lvl5pPr>
              <a:defRPr sz="1600">
                <a:solidFill>
                  <a:srgbClr val="151E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10102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2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C099-894E-0D88-9D9C-CE47048BD8A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 light">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C100DC9-F079-8524-5830-3A36378B22B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column bullet - light">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D947218-CB56-374F-5584-04BA67C1703D}"/>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86B7CA03-C864-862E-0B28-6FF509BF2D0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6319485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0ECD512D-523B-6987-EBE4-CD6774F2456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97676906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a:src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18" name="Graphic 17">
            <a:extLst>
              <a:ext uri="{FF2B5EF4-FFF2-40B4-BE49-F238E27FC236}">
                <a16:creationId xmlns:a16="http://schemas.microsoft.com/office/drawing/2014/main" id="{A34BDEDB-DBBC-A920-0DAA-C092A8054208}"/>
              </a:ext>
            </a:extLst>
          </p:cNvPr>
          <p:cNvPicPr>
            <a:picLocks noChangeAspect="1"/>
          </p:cNvPicPr>
          <p:nvPr userDrawn="1"/>
        </p:nvPicPr>
        <p:blipFill>
          <a:blip r:embed="rId7">
            <a:extLst>
              <a:ext uri="{96DAC541-7B7A-43D3-8B79-37D633B846F1}">
                <asvg:svgBlip xmlns:asvg="http://schemas.microsoft.com/office/drawing/2016/SVG/main" r:embed="rId8"/>
              </a:ext>
            </a:extLst>
          </a:blip>
          <a:srcRect l="42711"/>
          <a:stretch>
            <a:fillRect/>
          </a:stretch>
        </p:blipFill>
        <p:spPr>
          <a:xfrm>
            <a:off x="553107" y="645732"/>
            <a:ext cx="1187697" cy="787800"/>
          </a:xfrm>
          <a:prstGeom prst="rect">
            <a:avLst/>
          </a:pr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9"/>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3C2A488F-B855-8BA1-7EAB-FAFD6264E835}"/>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DC3852C-4431-C777-7E3A-08951A007D72}"/>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27778110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text side by sid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tx1"/>
                </a:solidFill>
                <a:latin typeface="Segoe Sans Display "/>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10" name="Straight Connector 9">
            <a:extLst>
              <a:ext uri="{FF2B5EF4-FFF2-40B4-BE49-F238E27FC236}">
                <a16:creationId xmlns:a16="http://schemas.microsoft.com/office/drawing/2014/main" id="{4B7175DD-9188-BAB1-B7F0-9EEC45E7818C}"/>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7901086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8029559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7894" y="0"/>
            <a:ext cx="12209894" cy="6868066"/>
          </a:xfrm>
          <a:prstGeom prst="rect">
            <a:avLst/>
          </a:prstGeom>
        </p:spPr>
      </p:pic>
      <p:pic>
        <p:nvPicPr>
          <p:cNvPr id="11" name="Picture 10" descr="A blue and orange background&#10;&#10;AI-generated content may be incorrect.">
            <a:extLst>
              <a:ext uri="{FF2B5EF4-FFF2-40B4-BE49-F238E27FC236}">
                <a16:creationId xmlns:a16="http://schemas.microsoft.com/office/drawing/2014/main" id="{051DD8BC-6E15-4478-EACE-6ADFF16CF9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0F261CA3-A777-DE33-D141-CA5CC5633FDA}"/>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61471768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5">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537"/>
          <a:stretch>
            <a:fillRect/>
          </a:stretch>
        </p:blipFill>
        <p:spPr>
          <a:xfrm>
            <a:off x="5488599" y="-1"/>
            <a:ext cx="6721295" cy="6704117"/>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8291BFD-F619-0250-71BD-ED5F5475E9F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06013483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3.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B07C2E4-0DFA-F8B9-B096-ECFDEA07D54A}"/>
              </a:ext>
              <a:ext uri="{C183D7F6-B498-43B3-948B-1728B52AA6E4}">
                <adec:decorative xmlns:adec="http://schemas.microsoft.com/office/drawing/2017/decorative" val="1"/>
              </a:ext>
            </a:extLst>
          </p:cNvPr>
          <p:cNvPicPr>
            <a:picLocks noChangeAspect="1"/>
          </p:cNvPicPr>
          <p:nvPr userDrawn="1"/>
        </p:nvPicPr>
        <p:blipFill rotWithShape="1">
          <a:blip r:embed="rId42"/>
          <a:srcRect l="370" t="1" r="531" b="29523"/>
          <a:stretch>
            <a:fillRect/>
          </a:stretch>
        </p:blipFill>
        <p:spPr>
          <a:xfrm rot="10800000" flipV="1">
            <a:off x="-9333" y="6675119"/>
            <a:ext cx="12201331" cy="182880"/>
          </a:xfrm>
          <a:prstGeom prst="rect">
            <a:avLst/>
          </a:prstGeom>
          <a:ln>
            <a:noFill/>
          </a:ln>
          <a:effectLst/>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43">
            <a:extLst>
              <a:ext uri="{96DAC541-7B7A-43D3-8B79-37D633B846F1}">
                <asvg:svgBlip xmlns:asvg="http://schemas.microsoft.com/office/drawing/2016/SVG/main" r:embed="rId4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808" r:id="rId1"/>
    <p:sldLayoutId id="2147485809" r:id="rId2"/>
    <p:sldLayoutId id="2147485810" r:id="rId3"/>
    <p:sldLayoutId id="2147485811" r:id="rId4"/>
    <p:sldLayoutId id="2147485824" r:id="rId5"/>
    <p:sldLayoutId id="2147485524" r:id="rId6"/>
    <p:sldLayoutId id="2147485827" r:id="rId7"/>
    <p:sldLayoutId id="2147485821" r:id="rId8"/>
    <p:sldLayoutId id="2147485822" r:id="rId9"/>
    <p:sldLayoutId id="2147485823" r:id="rId10"/>
    <p:sldLayoutId id="2147485829" r:id="rId11"/>
    <p:sldLayoutId id="2147485830" r:id="rId12"/>
    <p:sldLayoutId id="2147485828" r:id="rId13"/>
    <p:sldLayoutId id="2147485814" r:id="rId14"/>
    <p:sldLayoutId id="2147485815" r:id="rId15"/>
    <p:sldLayoutId id="2147485816" r:id="rId16"/>
    <p:sldLayoutId id="2147485817" r:id="rId17"/>
    <p:sldLayoutId id="2147485818" r:id="rId18"/>
    <p:sldLayoutId id="2147485819" r:id="rId19"/>
    <p:sldLayoutId id="2147485838" r:id="rId20"/>
    <p:sldLayoutId id="2147485839" r:id="rId21"/>
    <p:sldLayoutId id="2147485840" r:id="rId22"/>
    <p:sldLayoutId id="2147485732" r:id="rId23"/>
    <p:sldLayoutId id="2147485813" r:id="rId24"/>
    <p:sldLayoutId id="2147485820" r:id="rId25"/>
    <p:sldLayoutId id="2147485837" r:id="rId26"/>
    <p:sldLayoutId id="2147485826" r:id="rId27"/>
    <p:sldLayoutId id="2147485832" r:id="rId28"/>
    <p:sldLayoutId id="2147485833" r:id="rId29"/>
    <p:sldLayoutId id="2147485472" r:id="rId30"/>
    <p:sldLayoutId id="2147485473" r:id="rId31"/>
    <p:sldLayoutId id="2147485836" r:id="rId32"/>
    <p:sldLayoutId id="2147485831" r:id="rId33"/>
    <p:sldLayoutId id="2147485812" r:id="rId34"/>
    <p:sldLayoutId id="2147485462" r:id="rId35"/>
    <p:sldLayoutId id="2147485455" r:id="rId36"/>
    <p:sldLayoutId id="2147485459" r:id="rId37"/>
    <p:sldLayoutId id="2147485834" r:id="rId38"/>
    <p:sldLayoutId id="2147485835" r:id="rId39"/>
    <p:sldLayoutId id="2147485482" r:id="rId4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84.png"/><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2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15.xml"/><Relationship Id="rId5" Type="http://schemas.openxmlformats.org/officeDocument/2006/relationships/image" Target="../media/image88.png"/><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91.png"/><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94.png"/></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9.png"/><Relationship Id="rId4"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image" Target="../media/image106.png"/><Relationship Id="rId4" Type="http://schemas.openxmlformats.org/officeDocument/2006/relationships/image" Target="../media/image10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6.xml"/><Relationship Id="rId1" Type="http://schemas.openxmlformats.org/officeDocument/2006/relationships/slideLayout" Target="../slideLayouts/slideLayout15.xml"/><Relationship Id="rId5" Type="http://schemas.openxmlformats.org/officeDocument/2006/relationships/image" Target="../media/image112.png"/><Relationship Id="rId4" Type="http://schemas.openxmlformats.org/officeDocument/2006/relationships/image" Target="../media/image111.png"/></Relationships>
</file>

<file path=ppt/slides/_rels/slide4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11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0.xml"/><Relationship Id="rId1" Type="http://schemas.openxmlformats.org/officeDocument/2006/relationships/slideLayout" Target="../slideLayouts/slideLayout15.xml"/><Relationship Id="rId4" Type="http://schemas.openxmlformats.org/officeDocument/2006/relationships/image" Target="../media/image117.png"/></Relationships>
</file>

<file path=ppt/slides/_rels/slide4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1.xml"/><Relationship Id="rId1" Type="http://schemas.openxmlformats.org/officeDocument/2006/relationships/slideLayout" Target="../slideLayouts/slideLayout15.xml"/><Relationship Id="rId4" Type="http://schemas.openxmlformats.org/officeDocument/2006/relationships/image" Target="../media/image1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3.xml"/><Relationship Id="rId1" Type="http://schemas.openxmlformats.org/officeDocument/2006/relationships/slideLayout" Target="../slideLayouts/slideLayout15.xml"/><Relationship Id="rId4" Type="http://schemas.openxmlformats.org/officeDocument/2006/relationships/image" Target="../media/image122.png"/></Relationships>
</file>

<file path=ppt/slides/_rels/slide5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7.xml"/><Relationship Id="rId1" Type="http://schemas.openxmlformats.org/officeDocument/2006/relationships/slideLayout" Target="../slideLayouts/slideLayout15.xml"/><Relationship Id="rId4" Type="http://schemas.openxmlformats.org/officeDocument/2006/relationships/image" Target="../media/image127.png"/></Relationships>
</file>

<file path=ppt/slides/_rels/slide5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9.xml"/><Relationship Id="rId1" Type="http://schemas.openxmlformats.org/officeDocument/2006/relationships/slideLayout" Target="../slideLayouts/slideLayout15.xml"/><Relationship Id="rId5" Type="http://schemas.openxmlformats.org/officeDocument/2006/relationships/image" Target="../media/image131.png"/><Relationship Id="rId4" Type="http://schemas.openxmlformats.org/officeDocument/2006/relationships/image" Target="../media/image13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2.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3.xml.rels><?xml version="1.0" encoding="UTF-8" standalone="yes"?>
<Relationships xmlns="http://schemas.openxmlformats.org/package/2006/relationships"><Relationship Id="rId3" Type="http://schemas.openxmlformats.org/officeDocument/2006/relationships/hyperlink" Target="https://aka.ms/CustomerHubSurvey" TargetMode="External"/><Relationship Id="rId2" Type="http://schemas.openxmlformats.org/officeDocument/2006/relationships/image" Target="../media/image142.png"/><Relationship Id="rId1" Type="http://schemas.openxmlformats.org/officeDocument/2006/relationships/slideLayout" Target="../slideLayouts/slideLayout22.xml"/><Relationship Id="rId5" Type="http://schemas.microsoft.com/office/2007/relationships/hdphoto" Target="../media/hdphoto6.wdp"/><Relationship Id="rId4" Type="http://schemas.openxmlformats.org/officeDocument/2006/relationships/image" Target="../media/image143.png"/></Relationships>
</file>

<file path=ppt/slides/_rels/slide64.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6.png"/><Relationship Id="rId7" Type="http://schemas.openxmlformats.org/officeDocument/2006/relationships/hyperlink" Target="https://aka.ms/CustomerHubSessions" TargetMode="External"/><Relationship Id="rId2" Type="http://schemas.openxmlformats.org/officeDocument/2006/relationships/image" Target="../media/image144.png"/><Relationship Id="rId1" Type="http://schemas.openxmlformats.org/officeDocument/2006/relationships/slideLayout" Target="../slideLayouts/slideLayout26.xml"/><Relationship Id="rId6" Type="http://schemas.microsoft.com/office/2007/relationships/hdphoto" Target="../media/hdphoto7.wdp"/><Relationship Id="rId5" Type="http://schemas.openxmlformats.org/officeDocument/2006/relationships/image" Target="../media/image145.png"/><Relationship Id="rId4" Type="http://schemas.openxmlformats.org/officeDocument/2006/relationships/image" Target="../media/image7.svg"/></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aka.ms/CustomerHubSessions" TargetMode="External"/><Relationship Id="rId2" Type="http://schemas.openxmlformats.org/officeDocument/2006/relationships/image" Target="../media/image144.png"/><Relationship Id="rId1" Type="http://schemas.openxmlformats.org/officeDocument/2006/relationships/slideLayout" Target="../slideLayouts/slideLayout26.xml"/><Relationship Id="rId6" Type="http://schemas.microsoft.com/office/2007/relationships/hdphoto" Target="../media/hdphoto7.wdp"/><Relationship Id="rId5" Type="http://schemas.openxmlformats.org/officeDocument/2006/relationships/image" Target="../media/image145.png"/><Relationship Id="rId4" Type="http://schemas.openxmlformats.org/officeDocument/2006/relationships/image" Target="../media/image7.svg"/></Relationships>
</file>

<file path=ppt/slides/_rels/slide66.xml.rels><?xml version="1.0" encoding="UTF-8" standalone="yes"?>
<Relationships xmlns="http://schemas.openxmlformats.org/package/2006/relationships"><Relationship Id="rId3" Type="http://schemas.openxmlformats.org/officeDocument/2006/relationships/hyperlink" Target="https://aka.ms/M365Champions" TargetMode="External"/><Relationship Id="rId2" Type="http://schemas.openxmlformats.org/officeDocument/2006/relationships/image" Target="../media/image1.emf"/><Relationship Id="rId1" Type="http://schemas.openxmlformats.org/officeDocument/2006/relationships/slideLayout" Target="../slideLayouts/slideLayout21.xml"/><Relationship Id="rId5" Type="http://schemas.openxmlformats.org/officeDocument/2006/relationships/image" Target="../media/image148.svg"/><Relationship Id="rId4" Type="http://schemas.openxmlformats.org/officeDocument/2006/relationships/image" Target="../media/image147.png"/></Relationships>
</file>

<file path=ppt/slides/_rels/slide6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54.png"/><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DAB78B8C-EFEA-2E5D-EE39-A01559AB7FAC}"/>
              </a:ext>
            </a:extLst>
          </p:cNvPr>
          <p:cNvSpPr>
            <a:spLocks noGrp="1"/>
          </p:cNvSpPr>
          <p:nvPr>
            <p:ph type="title"/>
          </p:nvPr>
        </p:nvSpPr>
        <p:spPr>
          <a:xfrm>
            <a:off x="584199" y="2162063"/>
            <a:ext cx="5957278" cy="1421928"/>
          </a:xfrm>
          <a:prstGeom prst="rect">
            <a:avLst/>
          </a:prstGeom>
        </p:spPr>
        <p:txBody>
          <a:bodyPr wrap="square" lIns="0" tIns="45720" rIns="0" bIns="45720" anchor="t">
            <a:spAutoFit/>
          </a:bodyPr>
          <a:lstStyle/>
          <a:p>
            <a:pPr defTabSz="457200">
              <a:lnSpc>
                <a:spcPct val="90000"/>
              </a:lnSpc>
              <a:spcBef>
                <a:spcPts val="0"/>
              </a:spcBef>
              <a:defRPr/>
            </a:pPr>
            <a:r>
              <a:rPr lang="en-US" sz="4800">
                <a:ln>
                  <a:noFill/>
                </a:ln>
                <a:gradFill flip="none">
                  <a:gsLst>
                    <a:gs pos="0">
                      <a:srgbClr val="94D8FE"/>
                    </a:gs>
                    <a:gs pos="100000">
                      <a:srgbClr val="FFFFFF"/>
                    </a:gs>
                  </a:gsLst>
                  <a:lin ang="16200000" scaled="1"/>
                  <a:tileRect/>
                </a:gradFill>
                <a:latin typeface="Segoe Sans Display Semibold"/>
                <a:cs typeface="Segoe Sans Display Semibold"/>
              </a:rPr>
              <a:t>Hello and welcome to</a:t>
            </a:r>
            <a:r>
              <a:rPr lang="en-US" sz="4800">
                <a:gradFill flip="none">
                  <a:gsLst>
                    <a:gs pos="0">
                      <a:srgbClr val="94D8FE"/>
                    </a:gs>
                    <a:gs pos="100000">
                      <a:srgbClr val="FFFFFF"/>
                    </a:gs>
                  </a:gsLst>
                  <a:lin ang="16200000" scaled="1"/>
                  <a:tileRect/>
                </a:gradFill>
                <a:latin typeface="Segoe Sans Display Semibold"/>
                <a:cs typeface="Segoe Sans Display Semibold"/>
              </a:rPr>
              <a:t> </a:t>
            </a:r>
            <a:r>
              <a:rPr lang="en-US" sz="4800">
                <a:ln>
                  <a:noFill/>
                </a:ln>
                <a:gradFill flip="none">
                  <a:gsLst>
                    <a:gs pos="0">
                      <a:srgbClr val="94D8FE"/>
                    </a:gs>
                    <a:gs pos="100000">
                      <a:srgbClr val="FFFFFF"/>
                    </a:gs>
                  </a:gsLst>
                  <a:lin ang="16200000" scaled="1"/>
                  <a:tileRect/>
                </a:gradFill>
                <a:latin typeface="Segoe Sans Display Semibold"/>
                <a:cs typeface="Segoe Sans Display Semibold"/>
              </a:rPr>
              <a:t>Customer Hub</a:t>
            </a:r>
          </a:p>
        </p:txBody>
      </p:sp>
      <p:sp>
        <p:nvSpPr>
          <p:cNvPr id="6" name="Text Placeholder 16">
            <a:extLst>
              <a:ext uri="{FF2B5EF4-FFF2-40B4-BE49-F238E27FC236}">
                <a16:creationId xmlns:a16="http://schemas.microsoft.com/office/drawing/2014/main" id="{8CB8FEB4-F53C-D2A1-3501-916E64E29296}"/>
              </a:ext>
            </a:extLst>
          </p:cNvPr>
          <p:cNvSpPr txBox="1">
            <a:spLocks/>
          </p:cNvSpPr>
          <p:nvPr/>
        </p:nvSpPr>
        <p:spPr>
          <a:xfrm>
            <a:off x="584200" y="4834378"/>
            <a:ext cx="6858000" cy="276999"/>
          </a:xfrm>
          <a:prstGeom prst="rect">
            <a:avLst/>
          </a:prstGeom>
        </p:spPr>
        <p:txBody>
          <a:bodyPr lIns="0" rIns="0"/>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457200">
              <a:lnSpc>
                <a:spcPct val="90000"/>
              </a:lnSpc>
              <a:buSzTx/>
              <a:defRPr/>
            </a:pPr>
            <a:r>
              <a:rPr lang="en-US" sz="2000">
                <a:solidFill>
                  <a:prstClr val="white"/>
                </a:solidFill>
                <a:latin typeface="Segoe Sans Display" pitchFamily="2" charset="0"/>
              </a:rPr>
              <a:t>We’ll get started at </a:t>
            </a:r>
            <a:r>
              <a:rPr lang="en-US" sz="2000">
                <a:solidFill>
                  <a:prstClr val="white"/>
                </a:solidFill>
                <a:latin typeface="+mj-lt"/>
              </a:rPr>
              <a:t>2 minutes </a:t>
            </a:r>
            <a:r>
              <a:rPr lang="en-US" sz="2000">
                <a:solidFill>
                  <a:prstClr val="white"/>
                </a:solidFill>
                <a:latin typeface="Segoe Sans Display" pitchFamily="2" charset="0"/>
              </a:rPr>
              <a:t>past the hour</a:t>
            </a:r>
          </a:p>
        </p:txBody>
      </p:sp>
    </p:spTree>
    <p:extLst>
      <p:ext uri="{BB962C8B-B14F-4D97-AF65-F5344CB8AC3E}">
        <p14:creationId xmlns:p14="http://schemas.microsoft.com/office/powerpoint/2010/main" val="216504367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73207-F634-A645-5C68-25BFBC188C7B}"/>
            </a:ext>
          </a:extLst>
        </p:cNvPr>
        <p:cNvGrpSpPr/>
        <p:nvPr/>
      </p:nvGrpSpPr>
      <p:grpSpPr>
        <a:xfrm>
          <a:off x="0" y="0"/>
          <a:ext cx="0" cy="0"/>
          <a:chOff x="0" y="0"/>
          <a:chExt cx="0" cy="0"/>
        </a:xfrm>
      </p:grpSpPr>
      <p:sp>
        <p:nvSpPr>
          <p:cNvPr id="29" name="Title 3">
            <a:extLst>
              <a:ext uri="{FF2B5EF4-FFF2-40B4-BE49-F238E27FC236}">
                <a16:creationId xmlns:a16="http://schemas.microsoft.com/office/drawing/2014/main" id="{A0049E00-18ED-485F-1779-58412F4D4A35}"/>
              </a:ext>
            </a:extLst>
          </p:cNvPr>
          <p:cNvSpPr>
            <a:spLocks noGrp="1"/>
          </p:cNvSpPr>
          <p:nvPr>
            <p:ph type="title"/>
          </p:nvPr>
        </p:nvSpPr>
        <p:spPr>
          <a:xfrm>
            <a:off x="588263" y="485481"/>
            <a:ext cx="11018520" cy="498598"/>
          </a:xfrm>
        </p:spPr>
        <p:txBody>
          <a:bodyPr/>
          <a:lstStyle/>
          <a:p>
            <a:r>
              <a:rPr lang="en-US"/>
              <a:t>Advanced agents require more advanced governance and security</a:t>
            </a:r>
            <a:br>
              <a:rPr lang="en-US"/>
            </a:br>
            <a:endParaRPr lang="en-US"/>
          </a:p>
        </p:txBody>
      </p:sp>
      <p:sp>
        <p:nvSpPr>
          <p:cNvPr id="3" name="Rectangle: Rounded Corners 2">
            <a:extLst>
              <a:ext uri="{FF2B5EF4-FFF2-40B4-BE49-F238E27FC236}">
                <a16:creationId xmlns:a16="http://schemas.microsoft.com/office/drawing/2014/main" id="{63C8D357-D8BB-0AD4-CDC9-F6CD0506324E}"/>
              </a:ext>
              <a:ext uri="{C183D7F6-B498-43B3-948B-1728B52AA6E4}">
                <adec:decorative xmlns:adec="http://schemas.microsoft.com/office/drawing/2017/decorative" val="1"/>
              </a:ext>
            </a:extLst>
          </p:cNvPr>
          <p:cNvSpPr>
            <a:spLocks/>
          </p:cNvSpPr>
          <p:nvPr/>
        </p:nvSpPr>
        <p:spPr bwMode="auto">
          <a:xfrm>
            <a:off x="533829" y="1749031"/>
            <a:ext cx="11383851" cy="4706197"/>
          </a:xfrm>
          <a:prstGeom prst="roundRect">
            <a:avLst>
              <a:gd name="adj" fmla="val 5361"/>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Segoe UI"/>
            </a:endParaRPr>
          </a:p>
        </p:txBody>
      </p:sp>
      <p:sp>
        <p:nvSpPr>
          <p:cNvPr id="4" name="Rectangle: Rounded Corners 3">
            <a:extLst>
              <a:ext uri="{FF2B5EF4-FFF2-40B4-BE49-F238E27FC236}">
                <a16:creationId xmlns:a16="http://schemas.microsoft.com/office/drawing/2014/main" id="{9AE0AF3A-4C81-10DA-9F5B-DAD9F61A11C3}"/>
              </a:ext>
              <a:ext uri="{C183D7F6-B498-43B3-948B-1728B52AA6E4}">
                <adec:decorative xmlns:adec="http://schemas.microsoft.com/office/drawing/2017/decorative" val="1"/>
              </a:ext>
            </a:extLst>
          </p:cNvPr>
          <p:cNvSpPr/>
          <p:nvPr/>
        </p:nvSpPr>
        <p:spPr bwMode="auto">
          <a:xfrm>
            <a:off x="705852" y="3308568"/>
            <a:ext cx="11049399" cy="523220"/>
          </a:xfrm>
          <a:prstGeom prst="roundRect">
            <a:avLst>
              <a:gd name="adj" fmla="val 50000"/>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spcAft>
                <a:spcPts val="600"/>
              </a:spcAft>
            </a:pPr>
            <a:endParaRPr lang="en-US" sz="1600" kern="0">
              <a:solidFill>
                <a:srgbClr val="FFFFFF"/>
              </a:solidFill>
              <a:latin typeface="Segoe UI Semibold"/>
            </a:endParaRPr>
          </a:p>
        </p:txBody>
      </p:sp>
      <p:grpSp>
        <p:nvGrpSpPr>
          <p:cNvPr id="5" name="Group 4">
            <a:extLst>
              <a:ext uri="{FF2B5EF4-FFF2-40B4-BE49-F238E27FC236}">
                <a16:creationId xmlns:a16="http://schemas.microsoft.com/office/drawing/2014/main" id="{AA61E4AE-18FE-663D-B82B-B5E0CA9772B1}"/>
              </a:ext>
              <a:ext uri="{C183D7F6-B498-43B3-948B-1728B52AA6E4}">
                <adec:decorative xmlns:adec="http://schemas.microsoft.com/office/drawing/2017/decorative" val="1"/>
              </a:ext>
            </a:extLst>
          </p:cNvPr>
          <p:cNvGrpSpPr/>
          <p:nvPr/>
        </p:nvGrpSpPr>
        <p:grpSpPr>
          <a:xfrm>
            <a:off x="2329990" y="3074507"/>
            <a:ext cx="991344" cy="991341"/>
            <a:chOff x="3031090" y="2734209"/>
            <a:chExt cx="752625" cy="752623"/>
          </a:xfrm>
        </p:grpSpPr>
        <p:sp>
          <p:nvSpPr>
            <p:cNvPr id="6" name="Oval 5">
              <a:extLst>
                <a:ext uri="{FF2B5EF4-FFF2-40B4-BE49-F238E27FC236}">
                  <a16:creationId xmlns:a16="http://schemas.microsoft.com/office/drawing/2014/main" id="{21951D6A-937A-360E-0333-D0C5D65B929C}"/>
                </a:ext>
              </a:extLst>
            </p:cNvPr>
            <p:cNvSpPr/>
            <p:nvPr/>
          </p:nvSpPr>
          <p:spPr bwMode="auto">
            <a:xfrm>
              <a:off x="3031090"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 name="Oval 6">
              <a:extLst>
                <a:ext uri="{FF2B5EF4-FFF2-40B4-BE49-F238E27FC236}">
                  <a16:creationId xmlns:a16="http://schemas.microsoft.com/office/drawing/2014/main" id="{D474BE1F-80E7-4657-A771-1585D9389463}"/>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sp>
        <p:nvSpPr>
          <p:cNvPr id="8" name="Oval 7">
            <a:extLst>
              <a:ext uri="{FF2B5EF4-FFF2-40B4-BE49-F238E27FC236}">
                <a16:creationId xmlns:a16="http://schemas.microsoft.com/office/drawing/2014/main" id="{56B6FA0C-7080-3BCD-D81B-99B7A6ADA827}"/>
              </a:ext>
              <a:ext uri="{C183D7F6-B498-43B3-948B-1728B52AA6E4}">
                <adec:decorative xmlns:adec="http://schemas.microsoft.com/office/drawing/2017/decorative" val="1"/>
              </a:ext>
            </a:extLst>
          </p:cNvPr>
          <p:cNvSpPr/>
          <p:nvPr/>
        </p:nvSpPr>
        <p:spPr bwMode="auto">
          <a:xfrm>
            <a:off x="8557588" y="3046530"/>
            <a:ext cx="991344" cy="991341"/>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Oval 8">
            <a:extLst>
              <a:ext uri="{FF2B5EF4-FFF2-40B4-BE49-F238E27FC236}">
                <a16:creationId xmlns:a16="http://schemas.microsoft.com/office/drawing/2014/main" id="{50F95F90-9649-6D72-ADFC-D48FE80441D2}"/>
              </a:ext>
              <a:ext uri="{C183D7F6-B498-43B3-948B-1728B52AA6E4}">
                <adec:decorative xmlns:adec="http://schemas.microsoft.com/office/drawing/2017/decorative" val="1"/>
              </a:ext>
            </a:extLst>
          </p:cNvPr>
          <p:cNvSpPr/>
          <p:nvPr/>
        </p:nvSpPr>
        <p:spPr bwMode="auto">
          <a:xfrm>
            <a:off x="8654917" y="3156312"/>
            <a:ext cx="796686" cy="796680"/>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10" name="TextBox 9">
            <a:extLst>
              <a:ext uri="{FF2B5EF4-FFF2-40B4-BE49-F238E27FC236}">
                <a16:creationId xmlns:a16="http://schemas.microsoft.com/office/drawing/2014/main" id="{6BE857ED-32BD-0526-3694-FA81421695D1}"/>
              </a:ext>
            </a:extLst>
          </p:cNvPr>
          <p:cNvSpPr txBox="1"/>
          <p:nvPr/>
        </p:nvSpPr>
        <p:spPr>
          <a:xfrm>
            <a:off x="854512" y="3449008"/>
            <a:ext cx="1536655" cy="21544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Conversational</a:t>
            </a:r>
          </a:p>
        </p:txBody>
      </p:sp>
      <p:sp>
        <p:nvSpPr>
          <p:cNvPr id="11" name="TextBox 10">
            <a:extLst>
              <a:ext uri="{FF2B5EF4-FFF2-40B4-BE49-F238E27FC236}">
                <a16:creationId xmlns:a16="http://schemas.microsoft.com/office/drawing/2014/main" id="{C358D14A-30D0-14D5-7F65-46EEAC1A8A0A}"/>
              </a:ext>
            </a:extLst>
          </p:cNvPr>
          <p:cNvSpPr txBox="1"/>
          <p:nvPr/>
        </p:nvSpPr>
        <p:spPr>
          <a:xfrm>
            <a:off x="10338537" y="3466555"/>
            <a:ext cx="1229181" cy="215444"/>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a:solidFill>
                  <a:srgbClr val="FFFFFF"/>
                </a:solidFill>
                <a:latin typeface="Segoe UI Semibold"/>
              </a:rPr>
              <a:t>Advanced</a:t>
            </a:r>
            <a:endParaRPr kumimoji="0" lang="en-US" sz="1400" b="0" i="0" u="none" strike="noStrike" kern="1200" cap="none" spc="0" normalizeH="0" baseline="0" noProof="0">
              <a:ln>
                <a:noFill/>
              </a:ln>
              <a:solidFill>
                <a:srgbClr val="FFFFFF"/>
              </a:solidFill>
              <a:effectLst/>
              <a:uLnTx/>
              <a:uFillTx/>
              <a:latin typeface="Segoe UI Semibold"/>
              <a:ea typeface="+mn-ea"/>
              <a:cs typeface="+mn-cs"/>
            </a:endParaRPr>
          </a:p>
        </p:txBody>
      </p:sp>
      <p:pic>
        <p:nvPicPr>
          <p:cNvPr id="12" name="Picture 11" descr="Azure logo">
            <a:extLst>
              <a:ext uri="{FF2B5EF4-FFF2-40B4-BE49-F238E27FC236}">
                <a16:creationId xmlns:a16="http://schemas.microsoft.com/office/drawing/2014/main" id="{8668C51F-2178-1227-FCF8-89C3428A8D7E}"/>
              </a:ext>
            </a:extLst>
          </p:cNvPr>
          <p:cNvPicPr>
            <a:picLocks noChangeAspect="1"/>
          </p:cNvPicPr>
          <p:nvPr/>
        </p:nvPicPr>
        <p:blipFill>
          <a:blip r:embed="rId3"/>
          <a:stretch>
            <a:fillRect/>
          </a:stretch>
        </p:blipFill>
        <p:spPr>
          <a:xfrm>
            <a:off x="8812172" y="3315642"/>
            <a:ext cx="482176" cy="482176"/>
          </a:xfrm>
          <a:prstGeom prst="rect">
            <a:avLst/>
          </a:prstGeom>
          <a:ln w="7441" cap="flat">
            <a:noFill/>
            <a:prstDash val="solid"/>
            <a:miter/>
          </a:ln>
          <a:effectLst>
            <a:outerShdw blurRad="50800" dist="38100" dir="5400000" algn="t" rotWithShape="0">
              <a:prstClr val="black">
                <a:alpha val="40000"/>
              </a:prstClr>
            </a:outerShdw>
          </a:effectLst>
        </p:spPr>
      </p:pic>
      <p:pic>
        <p:nvPicPr>
          <p:cNvPr id="13" name="Picture 12">
            <a:extLst>
              <a:ext uri="{FF2B5EF4-FFF2-40B4-BE49-F238E27FC236}">
                <a16:creationId xmlns:a16="http://schemas.microsoft.com/office/drawing/2014/main" id="{35DD5CB4-1861-1FFF-62F8-8784F422BC2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t="2923" b="2923"/>
          <a:stretch/>
        </p:blipFill>
        <p:spPr>
          <a:xfrm>
            <a:off x="2552891" y="3315216"/>
            <a:ext cx="538849" cy="507350"/>
          </a:xfrm>
          <a:prstGeom prst="rect">
            <a:avLst/>
          </a:prstGeom>
          <a:ln w="7441" cap="flat">
            <a:noFill/>
            <a:prstDash val="solid"/>
            <a:miter/>
          </a:ln>
          <a:effectLst>
            <a:outerShdw blurRad="50800" dist="38100" dir="5400000" algn="t" rotWithShape="0">
              <a:prstClr val="black">
                <a:alpha val="40000"/>
              </a:prstClr>
            </a:outerShdw>
          </a:effectLst>
        </p:spPr>
      </p:pic>
      <p:grpSp>
        <p:nvGrpSpPr>
          <p:cNvPr id="14" name="Group 13">
            <a:extLst>
              <a:ext uri="{FF2B5EF4-FFF2-40B4-BE49-F238E27FC236}">
                <a16:creationId xmlns:a16="http://schemas.microsoft.com/office/drawing/2014/main" id="{81E485E2-8A24-8DCB-2C9F-26157077A42C}"/>
              </a:ext>
              <a:ext uri="{C183D7F6-B498-43B3-948B-1728B52AA6E4}">
                <adec:decorative xmlns:adec="http://schemas.microsoft.com/office/drawing/2017/decorative" val="1"/>
              </a:ext>
            </a:extLst>
          </p:cNvPr>
          <p:cNvGrpSpPr/>
          <p:nvPr/>
        </p:nvGrpSpPr>
        <p:grpSpPr>
          <a:xfrm>
            <a:off x="5736589" y="3090089"/>
            <a:ext cx="991344" cy="991341"/>
            <a:chOff x="5600328" y="2260733"/>
            <a:chExt cx="991344" cy="991341"/>
          </a:xfrm>
        </p:grpSpPr>
        <p:grpSp>
          <p:nvGrpSpPr>
            <p:cNvPr id="15" name="Group 14">
              <a:extLst>
                <a:ext uri="{FF2B5EF4-FFF2-40B4-BE49-F238E27FC236}">
                  <a16:creationId xmlns:a16="http://schemas.microsoft.com/office/drawing/2014/main" id="{2DDDC223-72D8-37E7-D15E-9122B6E3D87E}"/>
                </a:ext>
              </a:extLst>
            </p:cNvPr>
            <p:cNvGrpSpPr/>
            <p:nvPr/>
          </p:nvGrpSpPr>
          <p:grpSpPr>
            <a:xfrm>
              <a:off x="5600328" y="2260733"/>
              <a:ext cx="991344" cy="991341"/>
              <a:chOff x="3031090" y="2734209"/>
              <a:chExt cx="752625" cy="752623"/>
            </a:xfrm>
          </p:grpSpPr>
          <p:sp>
            <p:nvSpPr>
              <p:cNvPr id="19" name="Oval 18">
                <a:extLst>
                  <a:ext uri="{FF2B5EF4-FFF2-40B4-BE49-F238E27FC236}">
                    <a16:creationId xmlns:a16="http://schemas.microsoft.com/office/drawing/2014/main" id="{9CD85609-F532-098F-FCAD-6516AD25A7E4}"/>
                  </a:ext>
                </a:extLst>
              </p:cNvPr>
              <p:cNvSpPr/>
              <p:nvPr/>
            </p:nvSpPr>
            <p:spPr bwMode="auto">
              <a:xfrm>
                <a:off x="3031090"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0" name="Oval 19">
                <a:extLst>
                  <a:ext uri="{FF2B5EF4-FFF2-40B4-BE49-F238E27FC236}">
                    <a16:creationId xmlns:a16="http://schemas.microsoft.com/office/drawing/2014/main" id="{3B6291A0-CB95-344E-B1D7-791333384B37}"/>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16" name="Graphic 15">
              <a:extLst>
                <a:ext uri="{FF2B5EF4-FFF2-40B4-BE49-F238E27FC236}">
                  <a16:creationId xmlns:a16="http://schemas.microsoft.com/office/drawing/2014/main" id="{4242179E-FEE7-EB57-4A3F-779C7BFED5E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35399" y="2488972"/>
              <a:ext cx="521199" cy="521199"/>
            </a:xfrm>
            <a:prstGeom prst="rect">
              <a:avLst/>
            </a:prstGeom>
            <a:effectLst>
              <a:outerShdw blurRad="50800" dist="38100" dir="5400000" algn="t" rotWithShape="0">
                <a:prstClr val="black">
                  <a:alpha val="40000"/>
                </a:prstClr>
              </a:outerShdw>
            </a:effectLst>
          </p:spPr>
        </p:pic>
      </p:grpSp>
      <p:sp>
        <p:nvSpPr>
          <p:cNvPr id="21" name="Rectangle: Rounded Corners 20">
            <a:extLst>
              <a:ext uri="{FF2B5EF4-FFF2-40B4-BE49-F238E27FC236}">
                <a16:creationId xmlns:a16="http://schemas.microsoft.com/office/drawing/2014/main" id="{621C890E-8933-F7C1-6488-F976D5686A50}"/>
              </a:ext>
            </a:extLst>
          </p:cNvPr>
          <p:cNvSpPr/>
          <p:nvPr/>
        </p:nvSpPr>
        <p:spPr bwMode="auto">
          <a:xfrm>
            <a:off x="2701805" y="4361184"/>
            <a:ext cx="1397863" cy="222587"/>
          </a:xfrm>
          <a:prstGeom prst="roundRect">
            <a:avLst>
              <a:gd name="adj" fmla="val 50000"/>
            </a:avLst>
          </a:prstGeom>
          <a:solidFill>
            <a:srgbClr val="FF5C39"/>
          </a:solidFill>
          <a:ln>
            <a:noFill/>
            <a:headEnd type="none" w="med" len="med"/>
            <a:tailEnd type="none" w="med" len="med"/>
          </a:ln>
          <a:effectLst>
            <a:outerShdw blurRad="76200" sx="102000" sy="1020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Users</a:t>
            </a:r>
            <a:r>
              <a:rPr lang="en-US" sz="1100">
                <a:solidFill>
                  <a:srgbClr val="000000"/>
                </a:solidFill>
                <a:latin typeface="Segoe UI Semibold"/>
                <a:ea typeface="Segoe UI" pitchFamily="34" charset="0"/>
                <a:cs typeface="Segoe UI" pitchFamily="34" charset="0"/>
              </a:rPr>
              <a:t>/Creators</a:t>
            </a:r>
            <a:endParaRPr kumimoji="0" lang="en-US" sz="11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p:txBody>
      </p:sp>
      <p:grpSp>
        <p:nvGrpSpPr>
          <p:cNvPr id="22" name="Group 21">
            <a:extLst>
              <a:ext uri="{FF2B5EF4-FFF2-40B4-BE49-F238E27FC236}">
                <a16:creationId xmlns:a16="http://schemas.microsoft.com/office/drawing/2014/main" id="{B1D82F86-5335-67D2-D0E7-9FD2B36B6D55}"/>
              </a:ext>
              <a:ext uri="{C183D7F6-B498-43B3-948B-1728B52AA6E4}">
                <adec:decorative xmlns:adec="http://schemas.microsoft.com/office/drawing/2017/decorative" val="1"/>
              </a:ext>
            </a:extLst>
          </p:cNvPr>
          <p:cNvGrpSpPr/>
          <p:nvPr/>
        </p:nvGrpSpPr>
        <p:grpSpPr>
          <a:xfrm>
            <a:off x="2333150" y="1749032"/>
            <a:ext cx="2208302" cy="2638275"/>
            <a:chOff x="2261415" y="596145"/>
            <a:chExt cx="2208302" cy="2497783"/>
          </a:xfrm>
        </p:grpSpPr>
        <p:pic>
          <p:nvPicPr>
            <p:cNvPr id="24" name="Picture 23" descr="A screenshot of a computer&#10;&#10;Description automatically generated">
              <a:extLst>
                <a:ext uri="{FF2B5EF4-FFF2-40B4-BE49-F238E27FC236}">
                  <a16:creationId xmlns:a16="http://schemas.microsoft.com/office/drawing/2014/main" id="{8D41969E-E424-A316-6B32-BB677F4F13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1415" y="596145"/>
              <a:ext cx="2208302" cy="1372988"/>
            </a:xfrm>
            <a:prstGeom prst="rect">
              <a:avLst/>
            </a:prstGeom>
          </p:spPr>
        </p:pic>
        <p:sp>
          <p:nvSpPr>
            <p:cNvPr id="23" name="TextBox 22">
              <a:extLst>
                <a:ext uri="{FF2B5EF4-FFF2-40B4-BE49-F238E27FC236}">
                  <a16:creationId xmlns:a16="http://schemas.microsoft.com/office/drawing/2014/main" id="{0B641BBA-28BF-16DC-655E-350FB1486334}"/>
                </a:ext>
              </a:extLst>
            </p:cNvPr>
            <p:cNvSpPr txBox="1"/>
            <p:nvPr/>
          </p:nvSpPr>
          <p:spPr>
            <a:xfrm>
              <a:off x="2274706" y="2739985"/>
              <a:ext cx="2186573" cy="353943"/>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Copilot Studio Lite</a:t>
              </a:r>
            </a:p>
          </p:txBody>
        </p:sp>
      </p:grpSp>
      <p:grpSp>
        <p:nvGrpSpPr>
          <p:cNvPr id="25" name="Group 24">
            <a:extLst>
              <a:ext uri="{FF2B5EF4-FFF2-40B4-BE49-F238E27FC236}">
                <a16:creationId xmlns:a16="http://schemas.microsoft.com/office/drawing/2014/main" id="{A5455298-6AC4-2751-6989-41E283D65F2C}"/>
              </a:ext>
              <a:ext uri="{C183D7F6-B498-43B3-948B-1728B52AA6E4}">
                <adec:decorative xmlns:adec="http://schemas.microsoft.com/office/drawing/2017/decorative" val="1"/>
              </a:ext>
            </a:extLst>
          </p:cNvPr>
          <p:cNvGrpSpPr/>
          <p:nvPr/>
        </p:nvGrpSpPr>
        <p:grpSpPr>
          <a:xfrm>
            <a:off x="7350605" y="1892643"/>
            <a:ext cx="3415235" cy="2700040"/>
            <a:chOff x="7306963" y="747411"/>
            <a:chExt cx="3415235" cy="2700040"/>
          </a:xfrm>
        </p:grpSpPr>
        <p:sp>
          <p:nvSpPr>
            <p:cNvPr id="26" name="Rectangle: Rounded Corners 25">
              <a:extLst>
                <a:ext uri="{FF2B5EF4-FFF2-40B4-BE49-F238E27FC236}">
                  <a16:creationId xmlns:a16="http://schemas.microsoft.com/office/drawing/2014/main" id="{34349BD6-52FD-A83A-1AEB-F26A03DCE170}"/>
                </a:ext>
              </a:extLst>
            </p:cNvPr>
            <p:cNvSpPr/>
            <p:nvPr/>
          </p:nvSpPr>
          <p:spPr bwMode="auto">
            <a:xfrm>
              <a:off x="8319518" y="3224864"/>
              <a:ext cx="1397863" cy="222587"/>
            </a:xfrm>
            <a:prstGeom prst="roundRect">
              <a:avLst>
                <a:gd name="adj" fmla="val 50000"/>
              </a:avLst>
            </a:prstGeom>
            <a:solidFill>
              <a:srgbClr val="2CC6C3"/>
            </a:solidFill>
            <a:ln>
              <a:noFill/>
              <a:headEnd type="none" w="med" len="med"/>
              <a:tailEnd type="none" w="med" len="med"/>
            </a:ln>
            <a:effectLst>
              <a:outerShdw blurRad="76200" sx="102000" sy="1020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131313"/>
                  </a:solidFill>
                  <a:effectLst/>
                  <a:uLnTx/>
                  <a:uFillTx/>
                  <a:latin typeface="Segoe UI Semibold"/>
                  <a:ea typeface="+mn-ea"/>
                  <a:cs typeface="Segoe UI" pitchFamily="34" charset="0"/>
                </a:rPr>
                <a:t>Developers</a:t>
              </a:r>
            </a:p>
          </p:txBody>
        </p:sp>
        <p:grpSp>
          <p:nvGrpSpPr>
            <p:cNvPr id="27" name="Group 26">
              <a:extLst>
                <a:ext uri="{FF2B5EF4-FFF2-40B4-BE49-F238E27FC236}">
                  <a16:creationId xmlns:a16="http://schemas.microsoft.com/office/drawing/2014/main" id="{299CFEBA-6243-492F-97C5-FDC7271EAFC3}"/>
                </a:ext>
              </a:extLst>
            </p:cNvPr>
            <p:cNvGrpSpPr/>
            <p:nvPr/>
          </p:nvGrpSpPr>
          <p:grpSpPr>
            <a:xfrm>
              <a:off x="7306963" y="747411"/>
              <a:ext cx="3415235" cy="2470571"/>
              <a:chOff x="7306963" y="732171"/>
              <a:chExt cx="3415235" cy="2470571"/>
            </a:xfrm>
          </p:grpSpPr>
          <p:sp>
            <p:nvSpPr>
              <p:cNvPr id="28" name="TextBox 27">
                <a:extLst>
                  <a:ext uri="{FF2B5EF4-FFF2-40B4-BE49-F238E27FC236}">
                    <a16:creationId xmlns:a16="http://schemas.microsoft.com/office/drawing/2014/main" id="{E4EFA5F7-5D06-54E7-8AB8-0CA9B14C24A5}"/>
                  </a:ext>
                </a:extLst>
              </p:cNvPr>
              <p:cNvSpPr txBox="1"/>
              <p:nvPr/>
            </p:nvSpPr>
            <p:spPr>
              <a:xfrm>
                <a:off x="7306963" y="2848799"/>
                <a:ext cx="3415235" cy="3539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Copilot Studio + Azure AI</a:t>
                </a:r>
              </a:p>
            </p:txBody>
          </p:sp>
          <p:pic>
            <p:nvPicPr>
              <p:cNvPr id="30" name="Picture 29">
                <a:extLst>
                  <a:ext uri="{FF2B5EF4-FFF2-40B4-BE49-F238E27FC236}">
                    <a16:creationId xmlns:a16="http://schemas.microsoft.com/office/drawing/2014/main" id="{D291505B-552D-3392-E3E2-38A19F80C7D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081158" y="732171"/>
                <a:ext cx="1874581" cy="1162977"/>
              </a:xfrm>
              <a:prstGeom prst="rect">
                <a:avLst/>
              </a:prstGeom>
            </p:spPr>
          </p:pic>
        </p:grpSp>
      </p:grpSp>
      <p:grpSp>
        <p:nvGrpSpPr>
          <p:cNvPr id="31" name="Group 30">
            <a:extLst>
              <a:ext uri="{FF2B5EF4-FFF2-40B4-BE49-F238E27FC236}">
                <a16:creationId xmlns:a16="http://schemas.microsoft.com/office/drawing/2014/main" id="{AD3B9A4D-2620-A48A-A52E-53AA1F82B217}"/>
              </a:ext>
              <a:ext uri="{C183D7F6-B498-43B3-948B-1728B52AA6E4}">
                <adec:decorative xmlns:adec="http://schemas.microsoft.com/office/drawing/2017/decorative" val="1"/>
              </a:ext>
            </a:extLst>
          </p:cNvPr>
          <p:cNvGrpSpPr/>
          <p:nvPr/>
        </p:nvGrpSpPr>
        <p:grpSpPr>
          <a:xfrm>
            <a:off x="5256164" y="1898328"/>
            <a:ext cx="1911203" cy="2708995"/>
            <a:chOff x="5125532" y="780830"/>
            <a:chExt cx="1911203" cy="2708995"/>
          </a:xfrm>
        </p:grpSpPr>
        <p:grpSp>
          <p:nvGrpSpPr>
            <p:cNvPr id="32" name="Group 31">
              <a:extLst>
                <a:ext uri="{FF2B5EF4-FFF2-40B4-BE49-F238E27FC236}">
                  <a16:creationId xmlns:a16="http://schemas.microsoft.com/office/drawing/2014/main" id="{07EE94E2-6116-0FBA-621A-EF430473D0C2}"/>
                </a:ext>
              </a:extLst>
            </p:cNvPr>
            <p:cNvGrpSpPr/>
            <p:nvPr/>
          </p:nvGrpSpPr>
          <p:grpSpPr>
            <a:xfrm>
              <a:off x="5125532" y="780830"/>
              <a:ext cx="1911203" cy="2479506"/>
              <a:chOff x="4845007" y="962538"/>
              <a:chExt cx="2377195" cy="2712508"/>
            </a:xfrm>
          </p:grpSpPr>
          <p:pic>
            <p:nvPicPr>
              <p:cNvPr id="35" name="Picture 34" descr="A screenshot showing the in product experience of copilot studio">
                <a:extLst>
                  <a:ext uri="{FF2B5EF4-FFF2-40B4-BE49-F238E27FC236}">
                    <a16:creationId xmlns:a16="http://schemas.microsoft.com/office/drawing/2014/main" id="{0E6828BB-C0E4-39B0-E58F-8A119F3279A9}"/>
                  </a:ext>
                  <a:ext uri="{C183D7F6-B498-43B3-948B-1728B52AA6E4}">
                    <adec:decorative xmlns:adec="http://schemas.microsoft.com/office/drawing/2017/decorative" val="0"/>
                  </a:ext>
                </a:extLst>
              </p:cNvPr>
              <p:cNvPicPr>
                <a:picLocks/>
              </p:cNvPicPr>
              <p:nvPr/>
            </p:nvPicPr>
            <p:blipFill rotWithShape="1">
              <a:blip r:embed="rId9">
                <a:extLst>
                  <a:ext uri="{28A0092B-C50C-407E-A947-70E740481C1C}">
                    <a14:useLocalDpi xmlns:a14="http://schemas.microsoft.com/office/drawing/2010/main" val="0"/>
                  </a:ext>
                </a:extLst>
              </a:blip>
              <a:srcRect/>
              <a:stretch/>
            </p:blipFill>
            <p:spPr>
              <a:xfrm>
                <a:off x="4845007" y="962538"/>
                <a:ext cx="2377195" cy="1252072"/>
              </a:xfrm>
              <a:prstGeom prst="roundRect">
                <a:avLst>
                  <a:gd name="adj" fmla="val 2856"/>
                </a:avLst>
              </a:prstGeom>
              <a:noFill/>
              <a:effectLst>
                <a:outerShdw blurRad="279400" algn="ctr" rotWithShape="0">
                  <a:prstClr val="black">
                    <a:alpha val="20000"/>
                  </a:prstClr>
                </a:outerShdw>
              </a:effectLst>
            </p:spPr>
          </p:pic>
          <p:sp>
            <p:nvSpPr>
              <p:cNvPr id="34" name="TextBox 33">
                <a:extLst>
                  <a:ext uri="{FF2B5EF4-FFF2-40B4-BE49-F238E27FC236}">
                    <a16:creationId xmlns:a16="http://schemas.microsoft.com/office/drawing/2014/main" id="{053B64FC-F753-B3E9-C676-CED537D4EB15}"/>
                  </a:ext>
                </a:extLst>
              </p:cNvPr>
              <p:cNvSpPr txBox="1"/>
              <p:nvPr/>
            </p:nvSpPr>
            <p:spPr>
              <a:xfrm>
                <a:off x="4975465" y="3287842"/>
                <a:ext cx="2241070" cy="38720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Copilot Studio</a:t>
                </a:r>
              </a:p>
            </p:txBody>
          </p:sp>
        </p:grpSp>
        <p:sp>
          <p:nvSpPr>
            <p:cNvPr id="33" name="Rectangle: Rounded Corners 32">
              <a:extLst>
                <a:ext uri="{FF2B5EF4-FFF2-40B4-BE49-F238E27FC236}">
                  <a16:creationId xmlns:a16="http://schemas.microsoft.com/office/drawing/2014/main" id="{9691F5D1-F737-0090-E34C-228B4CC5CAE3}"/>
                </a:ext>
              </a:extLst>
            </p:cNvPr>
            <p:cNvSpPr/>
            <p:nvPr/>
          </p:nvSpPr>
          <p:spPr bwMode="auto">
            <a:xfrm>
              <a:off x="5379603" y="3269100"/>
              <a:ext cx="1432793" cy="220725"/>
            </a:xfrm>
            <a:prstGeom prst="roundRect">
              <a:avLst>
                <a:gd name="adj" fmla="val 50000"/>
              </a:avLst>
            </a:prstGeom>
            <a:solidFill>
              <a:srgbClr val="0078D4"/>
            </a:solidFill>
            <a:ln>
              <a:noFill/>
              <a:headEnd type="none" w="med" len="med"/>
              <a:tailEnd type="none" w="med" len="med"/>
            </a:ln>
            <a:effectLst>
              <a:outerShdw blurRad="76200" sx="102000" sy="1020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UI Semibold"/>
                  <a:ea typeface="+mn-ea"/>
                  <a:cs typeface="Segoe UI" pitchFamily="34" charset="0"/>
                </a:rPr>
                <a:t>Makers</a:t>
              </a:r>
            </a:p>
          </p:txBody>
        </p:sp>
      </p:grpSp>
      <p:sp>
        <p:nvSpPr>
          <p:cNvPr id="36" name="TextBox 35">
            <a:extLst>
              <a:ext uri="{FF2B5EF4-FFF2-40B4-BE49-F238E27FC236}">
                <a16:creationId xmlns:a16="http://schemas.microsoft.com/office/drawing/2014/main" id="{9DDCC6AC-EF4F-DA4A-AC60-56670A4975FA}"/>
              </a:ext>
            </a:extLst>
          </p:cNvPr>
          <p:cNvSpPr txBox="1"/>
          <p:nvPr/>
        </p:nvSpPr>
        <p:spPr>
          <a:xfrm>
            <a:off x="346034" y="4645644"/>
            <a:ext cx="1801554" cy="307777"/>
          </a:xfrm>
          <a:prstGeom prst="rect">
            <a:avLst/>
          </a:prstGeom>
          <a:noFill/>
        </p:spPr>
        <p:txBody>
          <a:bodyPr wrap="square" lIns="91440" tIns="45720" rIns="91440" bIns="4572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Knowledge</a:t>
            </a:r>
          </a:p>
        </p:txBody>
      </p:sp>
      <p:cxnSp>
        <p:nvCxnSpPr>
          <p:cNvPr id="37" name="Straight Arrow Connector 36">
            <a:extLst>
              <a:ext uri="{FF2B5EF4-FFF2-40B4-BE49-F238E27FC236}">
                <a16:creationId xmlns:a16="http://schemas.microsoft.com/office/drawing/2014/main" id="{8FCA4755-64DC-FAC2-B31A-DC373BCDFF6D}"/>
              </a:ext>
              <a:ext uri="{C183D7F6-B498-43B3-948B-1728B52AA6E4}">
                <adec:decorative xmlns:adec="http://schemas.microsoft.com/office/drawing/2017/decorative" val="1"/>
              </a:ext>
            </a:extLst>
          </p:cNvPr>
          <p:cNvCxnSpPr>
            <a:cxnSpLocks/>
          </p:cNvCxnSpPr>
          <p:nvPr/>
        </p:nvCxnSpPr>
        <p:spPr>
          <a:xfrm flipH="1">
            <a:off x="2523606" y="4822616"/>
            <a:ext cx="7814931" cy="0"/>
          </a:xfrm>
          <a:prstGeom prst="straightConnector1">
            <a:avLst/>
          </a:prstGeom>
          <a:ln w="22225">
            <a:solidFill>
              <a:schemeClr val="tx1"/>
            </a:solidFill>
            <a:prstDash val="sysDot"/>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1CB57A5A-8D31-0B37-EB6B-8F443386E490}"/>
              </a:ext>
            </a:extLst>
          </p:cNvPr>
          <p:cNvSpPr txBox="1"/>
          <p:nvPr/>
        </p:nvSpPr>
        <p:spPr>
          <a:xfrm>
            <a:off x="2781519" y="4733111"/>
            <a:ext cx="1254363" cy="169277"/>
          </a:xfrm>
          <a:prstGeom prst="rect">
            <a:avLst/>
          </a:prstGeom>
          <a:solidFill>
            <a:srgbClr val="F8F8F8"/>
          </a:solidFill>
        </p:spPr>
        <p:txBody>
          <a:bodyPr wrap="none" lIns="91440" tIns="0" rIns="9144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Microsoft Graph</a:t>
            </a:r>
          </a:p>
        </p:txBody>
      </p:sp>
      <p:sp>
        <p:nvSpPr>
          <p:cNvPr id="39" name="TextBox 38">
            <a:extLst>
              <a:ext uri="{FF2B5EF4-FFF2-40B4-BE49-F238E27FC236}">
                <a16:creationId xmlns:a16="http://schemas.microsoft.com/office/drawing/2014/main" id="{26C72292-3242-C674-3B4D-4396EFF8CDEC}"/>
              </a:ext>
            </a:extLst>
          </p:cNvPr>
          <p:cNvSpPr txBox="1"/>
          <p:nvPr/>
        </p:nvSpPr>
        <p:spPr>
          <a:xfrm>
            <a:off x="8713822" y="4726073"/>
            <a:ext cx="1397863" cy="169277"/>
          </a:xfrm>
          <a:prstGeom prst="rect">
            <a:avLst/>
          </a:prstGeom>
          <a:solidFill>
            <a:srgbClr val="F8F8F8"/>
          </a:solidFill>
        </p:spPr>
        <p:txBody>
          <a:bodyPr wrap="square" lIns="91440" tIns="0" rIns="9144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Your Business Data </a:t>
            </a:r>
          </a:p>
        </p:txBody>
      </p:sp>
      <p:sp>
        <p:nvSpPr>
          <p:cNvPr id="40" name="TextBox 39">
            <a:extLst>
              <a:ext uri="{FF2B5EF4-FFF2-40B4-BE49-F238E27FC236}">
                <a16:creationId xmlns:a16="http://schemas.microsoft.com/office/drawing/2014/main" id="{6CF81FBA-DA66-9BE8-BC3E-F32597AAE4E1}"/>
              </a:ext>
            </a:extLst>
          </p:cNvPr>
          <p:cNvSpPr txBox="1"/>
          <p:nvPr/>
        </p:nvSpPr>
        <p:spPr>
          <a:xfrm>
            <a:off x="346034" y="4959084"/>
            <a:ext cx="1801554" cy="307777"/>
          </a:xfrm>
          <a:prstGeom prst="rect">
            <a:avLst/>
          </a:prstGeom>
          <a:noFill/>
        </p:spPr>
        <p:txBody>
          <a:bodyPr wrap="square" lIns="91440" tIns="45720" rIns="91440" bIns="4572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Actions</a:t>
            </a:r>
          </a:p>
        </p:txBody>
      </p:sp>
      <p:cxnSp>
        <p:nvCxnSpPr>
          <p:cNvPr id="41" name="Straight Arrow Connector 40">
            <a:extLst>
              <a:ext uri="{FF2B5EF4-FFF2-40B4-BE49-F238E27FC236}">
                <a16:creationId xmlns:a16="http://schemas.microsoft.com/office/drawing/2014/main" id="{DD8A3772-D5D0-C168-3D7E-AC0945A558BF}"/>
              </a:ext>
              <a:ext uri="{C183D7F6-B498-43B3-948B-1728B52AA6E4}">
                <adec:decorative xmlns:adec="http://schemas.microsoft.com/office/drawing/2017/decorative" val="1"/>
              </a:ext>
            </a:extLst>
          </p:cNvPr>
          <p:cNvCxnSpPr>
            <a:cxnSpLocks/>
          </p:cNvCxnSpPr>
          <p:nvPr/>
        </p:nvCxnSpPr>
        <p:spPr>
          <a:xfrm flipH="1">
            <a:off x="2523606" y="5136056"/>
            <a:ext cx="7814931" cy="0"/>
          </a:xfrm>
          <a:prstGeom prst="straightConnector1">
            <a:avLst/>
          </a:prstGeom>
          <a:ln w="22225">
            <a:solidFill>
              <a:schemeClr val="tx1"/>
            </a:solidFill>
            <a:prstDash val="sysDot"/>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36816BFF-1D1E-AED1-3F4E-F4A119738524}"/>
              </a:ext>
            </a:extLst>
          </p:cNvPr>
          <p:cNvSpPr txBox="1"/>
          <p:nvPr/>
        </p:nvSpPr>
        <p:spPr>
          <a:xfrm>
            <a:off x="2781519" y="5047577"/>
            <a:ext cx="1083950" cy="169277"/>
          </a:xfrm>
          <a:prstGeom prst="rect">
            <a:avLst/>
          </a:prstGeom>
          <a:solidFill>
            <a:srgbClr val="F8F8F8"/>
          </a:solidFill>
        </p:spPr>
        <p:txBody>
          <a:bodyPr wrap="none" lIns="91440" tIns="0" rIns="9144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Retrieval Only</a:t>
            </a:r>
          </a:p>
        </p:txBody>
      </p:sp>
      <p:sp>
        <p:nvSpPr>
          <p:cNvPr id="43" name="TextBox 42">
            <a:extLst>
              <a:ext uri="{FF2B5EF4-FFF2-40B4-BE49-F238E27FC236}">
                <a16:creationId xmlns:a16="http://schemas.microsoft.com/office/drawing/2014/main" id="{1FFBEAA6-3F3A-B586-BD2F-83DB6690B3D3}"/>
              </a:ext>
            </a:extLst>
          </p:cNvPr>
          <p:cNvSpPr txBox="1"/>
          <p:nvPr/>
        </p:nvSpPr>
        <p:spPr>
          <a:xfrm>
            <a:off x="8673471" y="5039513"/>
            <a:ext cx="1438214" cy="169277"/>
          </a:xfrm>
          <a:prstGeom prst="rect">
            <a:avLst/>
          </a:prstGeom>
          <a:solidFill>
            <a:srgbClr val="F8F8F8"/>
          </a:solidFill>
        </p:spPr>
        <p:txBody>
          <a:bodyPr wrap="none" lIns="91440" tIns="0" rIns="9144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Task / Autonomous</a:t>
            </a:r>
          </a:p>
        </p:txBody>
      </p:sp>
      <p:sp>
        <p:nvSpPr>
          <p:cNvPr id="44" name="TextBox 43">
            <a:extLst>
              <a:ext uri="{FF2B5EF4-FFF2-40B4-BE49-F238E27FC236}">
                <a16:creationId xmlns:a16="http://schemas.microsoft.com/office/drawing/2014/main" id="{95E84C00-5529-80F9-D7CB-162653FEC4D7}"/>
              </a:ext>
            </a:extLst>
          </p:cNvPr>
          <p:cNvSpPr txBox="1"/>
          <p:nvPr/>
        </p:nvSpPr>
        <p:spPr>
          <a:xfrm>
            <a:off x="346034" y="5272524"/>
            <a:ext cx="1801554" cy="307777"/>
          </a:xfrm>
          <a:prstGeom prst="rect">
            <a:avLst/>
          </a:prstGeom>
          <a:noFill/>
        </p:spPr>
        <p:txBody>
          <a:bodyPr wrap="square" lIns="91440" tIns="45720" rIns="91440" bIns="4572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Channels</a:t>
            </a:r>
          </a:p>
        </p:txBody>
      </p:sp>
      <p:cxnSp>
        <p:nvCxnSpPr>
          <p:cNvPr id="45" name="Straight Arrow Connector 44">
            <a:extLst>
              <a:ext uri="{FF2B5EF4-FFF2-40B4-BE49-F238E27FC236}">
                <a16:creationId xmlns:a16="http://schemas.microsoft.com/office/drawing/2014/main" id="{93E840DD-4E3E-44E1-5F32-C498558EA119}"/>
              </a:ext>
              <a:ext uri="{C183D7F6-B498-43B3-948B-1728B52AA6E4}">
                <adec:decorative xmlns:adec="http://schemas.microsoft.com/office/drawing/2017/decorative" val="1"/>
              </a:ext>
            </a:extLst>
          </p:cNvPr>
          <p:cNvCxnSpPr>
            <a:cxnSpLocks/>
          </p:cNvCxnSpPr>
          <p:nvPr/>
        </p:nvCxnSpPr>
        <p:spPr>
          <a:xfrm flipH="1">
            <a:off x="2523606" y="5449496"/>
            <a:ext cx="7814931" cy="0"/>
          </a:xfrm>
          <a:prstGeom prst="straightConnector1">
            <a:avLst/>
          </a:prstGeom>
          <a:ln w="22225">
            <a:solidFill>
              <a:schemeClr val="tx1"/>
            </a:solidFill>
            <a:prstDash val="sysDot"/>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4A672E94-7954-B94B-E480-D36ACFC619CA}"/>
              </a:ext>
            </a:extLst>
          </p:cNvPr>
          <p:cNvSpPr txBox="1"/>
          <p:nvPr/>
        </p:nvSpPr>
        <p:spPr>
          <a:xfrm>
            <a:off x="2781519" y="5363833"/>
            <a:ext cx="1397863" cy="169277"/>
          </a:xfrm>
          <a:prstGeom prst="rect">
            <a:avLst/>
          </a:prstGeom>
          <a:solidFill>
            <a:srgbClr val="F8F8F8"/>
          </a:solidFill>
        </p:spPr>
        <p:txBody>
          <a:bodyPr wrap="none" lIns="91440" tIns="0" rIns="9144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Microsoft 365 Only</a:t>
            </a:r>
          </a:p>
        </p:txBody>
      </p:sp>
      <p:sp>
        <p:nvSpPr>
          <p:cNvPr id="47" name="TextBox 46">
            <a:extLst>
              <a:ext uri="{FF2B5EF4-FFF2-40B4-BE49-F238E27FC236}">
                <a16:creationId xmlns:a16="http://schemas.microsoft.com/office/drawing/2014/main" id="{8A7BF198-8F71-A6C9-B55B-7C2B1282BAB9}"/>
              </a:ext>
            </a:extLst>
          </p:cNvPr>
          <p:cNvSpPr txBox="1"/>
          <p:nvPr/>
        </p:nvSpPr>
        <p:spPr>
          <a:xfrm>
            <a:off x="7546559" y="5309482"/>
            <a:ext cx="2565126" cy="169277"/>
          </a:xfrm>
          <a:prstGeom prst="rect">
            <a:avLst/>
          </a:prstGeom>
          <a:solidFill>
            <a:srgbClr val="F8F8F8"/>
          </a:solidFill>
        </p:spPr>
        <p:txBody>
          <a:bodyPr wrap="none" lIns="91440" tIns="0" rIns="9144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Multiple Internal &amp; External Channels</a:t>
            </a:r>
          </a:p>
        </p:txBody>
      </p:sp>
      <p:cxnSp>
        <p:nvCxnSpPr>
          <p:cNvPr id="48" name="Straight Arrow Connector 47">
            <a:extLst>
              <a:ext uri="{FF2B5EF4-FFF2-40B4-BE49-F238E27FC236}">
                <a16:creationId xmlns:a16="http://schemas.microsoft.com/office/drawing/2014/main" id="{B30B4679-E7B5-9805-4401-87103929730C}"/>
              </a:ext>
              <a:ext uri="{C183D7F6-B498-43B3-948B-1728B52AA6E4}">
                <adec:decorative xmlns:adec="http://schemas.microsoft.com/office/drawing/2017/decorative" val="1"/>
              </a:ext>
            </a:extLst>
          </p:cNvPr>
          <p:cNvCxnSpPr>
            <a:cxnSpLocks/>
          </p:cNvCxnSpPr>
          <p:nvPr/>
        </p:nvCxnSpPr>
        <p:spPr>
          <a:xfrm>
            <a:off x="2468587" y="5791826"/>
            <a:ext cx="7869950" cy="0"/>
          </a:xfrm>
          <a:prstGeom prst="straightConnector1">
            <a:avLst/>
          </a:prstGeom>
          <a:ln w="38100">
            <a:solidFill>
              <a:srgbClr val="C00000"/>
            </a:solidFill>
            <a:prstDash val="sysDot"/>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AA44016C-17B6-085C-8DEA-2274ACF8AD2D}"/>
              </a:ext>
            </a:extLst>
          </p:cNvPr>
          <p:cNvSpPr txBox="1"/>
          <p:nvPr/>
        </p:nvSpPr>
        <p:spPr>
          <a:xfrm>
            <a:off x="3834489" y="5592209"/>
            <a:ext cx="4402615" cy="430887"/>
          </a:xfrm>
          <a:prstGeom prst="rect">
            <a:avLst/>
          </a:prstGeom>
          <a:solidFill>
            <a:srgbClr val="F8F8F8"/>
          </a:solidFill>
        </p:spPr>
        <p:txBody>
          <a:bodyPr wrap="none" lIns="91440" tIns="0" rIns="9144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Segoe UI Semibold"/>
                <a:ea typeface="+mn-ea"/>
                <a:cs typeface="+mn-cs"/>
              </a:rPr>
              <a:t>Increasing advanced governance and security needs</a:t>
            </a:r>
            <a:br>
              <a:rPr kumimoji="0" lang="en-US" sz="1400" b="0" i="0" u="none" strike="noStrike" kern="1200" cap="none" spc="0" normalizeH="0" baseline="0" noProof="0">
                <a:ln>
                  <a:noFill/>
                </a:ln>
                <a:solidFill>
                  <a:srgbClr val="C00000"/>
                </a:solidFill>
                <a:effectLst/>
                <a:uLnTx/>
                <a:uFillTx/>
                <a:latin typeface="Segoe UI Semibold"/>
                <a:ea typeface="+mn-ea"/>
                <a:cs typeface="+mn-cs"/>
              </a:rPr>
            </a:br>
            <a:r>
              <a:rPr kumimoji="0" lang="en-US" sz="1400" b="0" i="0" u="none" strike="noStrike" kern="1200" cap="none" spc="0" normalizeH="0" baseline="0" noProof="0">
                <a:ln>
                  <a:noFill/>
                </a:ln>
                <a:solidFill>
                  <a:srgbClr val="000000"/>
                </a:solidFill>
                <a:effectLst/>
                <a:uLnTx/>
                <a:uFillTx/>
                <a:latin typeface="Segoe UI Semibold"/>
                <a:ea typeface="+mn-ea"/>
                <a:cs typeface="+mn-cs"/>
              </a:rPr>
              <a:t>throughout agent lifecycle</a:t>
            </a:r>
          </a:p>
        </p:txBody>
      </p:sp>
      <p:grpSp>
        <p:nvGrpSpPr>
          <p:cNvPr id="50" name="Group 49">
            <a:extLst>
              <a:ext uri="{FF2B5EF4-FFF2-40B4-BE49-F238E27FC236}">
                <a16:creationId xmlns:a16="http://schemas.microsoft.com/office/drawing/2014/main" id="{1338663B-4306-B45D-3A8B-AC086583955F}"/>
              </a:ext>
              <a:ext uri="{C183D7F6-B498-43B3-948B-1728B52AA6E4}">
                <adec:decorative xmlns:adec="http://schemas.microsoft.com/office/drawing/2017/decorative" val="1"/>
              </a:ext>
            </a:extLst>
          </p:cNvPr>
          <p:cNvGrpSpPr/>
          <p:nvPr/>
        </p:nvGrpSpPr>
        <p:grpSpPr>
          <a:xfrm>
            <a:off x="2290153" y="6116684"/>
            <a:ext cx="7611694" cy="222587"/>
            <a:chOff x="2290152" y="6039307"/>
            <a:chExt cx="7611694" cy="222587"/>
          </a:xfrm>
        </p:grpSpPr>
        <p:sp>
          <p:nvSpPr>
            <p:cNvPr id="51" name="Rectangle: Rounded Corners 50">
              <a:extLst>
                <a:ext uri="{FF2B5EF4-FFF2-40B4-BE49-F238E27FC236}">
                  <a16:creationId xmlns:a16="http://schemas.microsoft.com/office/drawing/2014/main" id="{009EB1D6-3986-2C0F-ED92-E2F1F5F4DE1D}"/>
                </a:ext>
              </a:extLst>
            </p:cNvPr>
            <p:cNvSpPr/>
            <p:nvPr/>
          </p:nvSpPr>
          <p:spPr bwMode="auto">
            <a:xfrm>
              <a:off x="2290152" y="6039307"/>
              <a:ext cx="2194560" cy="222587"/>
            </a:xfrm>
            <a:prstGeom prst="roundRect">
              <a:avLst>
                <a:gd name="adj" fmla="val 50000"/>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spcAft>
                  <a:spcPts val="600"/>
                </a:spcAft>
              </a:pPr>
              <a:r>
                <a:rPr lang="en-US" sz="1000" kern="0">
                  <a:solidFill>
                    <a:srgbClr val="FFFFFF"/>
                  </a:solidFill>
                  <a:latin typeface="Segoe UI Semibold"/>
                </a:rPr>
                <a:t>1. Development &amp; Testing</a:t>
              </a:r>
            </a:p>
          </p:txBody>
        </p:sp>
        <p:sp>
          <p:nvSpPr>
            <p:cNvPr id="52" name="Rectangle: Rounded Corners 51">
              <a:extLst>
                <a:ext uri="{FF2B5EF4-FFF2-40B4-BE49-F238E27FC236}">
                  <a16:creationId xmlns:a16="http://schemas.microsoft.com/office/drawing/2014/main" id="{CA1AFC51-7576-69FF-354F-D4E9D1288089}"/>
                </a:ext>
              </a:extLst>
            </p:cNvPr>
            <p:cNvSpPr/>
            <p:nvPr/>
          </p:nvSpPr>
          <p:spPr bwMode="auto">
            <a:xfrm>
              <a:off x="4998719" y="6039307"/>
              <a:ext cx="2194560" cy="222587"/>
            </a:xfrm>
            <a:prstGeom prst="roundRect">
              <a:avLst>
                <a:gd name="adj" fmla="val 50000"/>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spcAft>
                  <a:spcPts val="600"/>
                </a:spcAft>
              </a:pPr>
              <a:r>
                <a:rPr lang="en-US" sz="1000" kern="0">
                  <a:solidFill>
                    <a:srgbClr val="FFFFFF"/>
                  </a:solidFill>
                  <a:latin typeface="Segoe UI Semibold"/>
                </a:rPr>
                <a:t>2. Deployment</a:t>
              </a:r>
            </a:p>
          </p:txBody>
        </p:sp>
        <p:sp>
          <p:nvSpPr>
            <p:cNvPr id="53" name="Rectangle: Rounded Corners 52">
              <a:extLst>
                <a:ext uri="{FF2B5EF4-FFF2-40B4-BE49-F238E27FC236}">
                  <a16:creationId xmlns:a16="http://schemas.microsoft.com/office/drawing/2014/main" id="{164253F0-6DD0-54BC-7345-A7BA988C2F8B}"/>
                </a:ext>
              </a:extLst>
            </p:cNvPr>
            <p:cNvSpPr/>
            <p:nvPr/>
          </p:nvSpPr>
          <p:spPr bwMode="auto">
            <a:xfrm>
              <a:off x="7707286" y="6039307"/>
              <a:ext cx="2194560" cy="222587"/>
            </a:xfrm>
            <a:prstGeom prst="roundRect">
              <a:avLst>
                <a:gd name="adj" fmla="val 50000"/>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spcAft>
                  <a:spcPts val="600"/>
                </a:spcAft>
              </a:pPr>
              <a:r>
                <a:rPr lang="en-US" sz="1000" kern="0">
                  <a:solidFill>
                    <a:srgbClr val="FFFFFF"/>
                  </a:solidFill>
                  <a:latin typeface="Segoe UI Semibold"/>
                </a:rPr>
                <a:t>3. Optimization</a:t>
              </a:r>
            </a:p>
          </p:txBody>
        </p:sp>
        <p:cxnSp>
          <p:nvCxnSpPr>
            <p:cNvPr id="54" name="Straight Arrow Connector 53">
              <a:extLst>
                <a:ext uri="{FF2B5EF4-FFF2-40B4-BE49-F238E27FC236}">
                  <a16:creationId xmlns:a16="http://schemas.microsoft.com/office/drawing/2014/main" id="{1653F495-B94A-C89F-ADDA-4FF64D445C02}"/>
                </a:ext>
              </a:extLst>
            </p:cNvPr>
            <p:cNvCxnSpPr>
              <a:stCxn id="51" idx="3"/>
              <a:endCxn id="52" idx="1"/>
            </p:cNvCxnSpPr>
            <p:nvPr/>
          </p:nvCxnSpPr>
          <p:spPr>
            <a:xfrm>
              <a:off x="4484712" y="6150601"/>
              <a:ext cx="514007" cy="0"/>
            </a:xfrm>
            <a:prstGeom prst="straightConnector1">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cxnSp>
        <p:cxnSp>
          <p:nvCxnSpPr>
            <p:cNvPr id="55" name="Straight Arrow Connector 54">
              <a:extLst>
                <a:ext uri="{FF2B5EF4-FFF2-40B4-BE49-F238E27FC236}">
                  <a16:creationId xmlns:a16="http://schemas.microsoft.com/office/drawing/2014/main" id="{3D2B651F-5A7D-1C09-B44A-BF453E3F5D15}"/>
                </a:ext>
              </a:extLst>
            </p:cNvPr>
            <p:cNvCxnSpPr>
              <a:cxnSpLocks/>
              <a:stCxn id="52" idx="3"/>
              <a:endCxn id="53" idx="1"/>
            </p:cNvCxnSpPr>
            <p:nvPr/>
          </p:nvCxnSpPr>
          <p:spPr>
            <a:xfrm>
              <a:off x="7193279" y="6150601"/>
              <a:ext cx="514007" cy="0"/>
            </a:xfrm>
            <a:prstGeom prst="straightConnector1">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cxnSp>
      </p:grpSp>
      <p:grpSp>
        <p:nvGrpSpPr>
          <p:cNvPr id="80" name="Group 79">
            <a:extLst>
              <a:ext uri="{FF2B5EF4-FFF2-40B4-BE49-F238E27FC236}">
                <a16:creationId xmlns:a16="http://schemas.microsoft.com/office/drawing/2014/main" id="{1E7662B9-9124-7841-6282-85856E5E8DDA}"/>
              </a:ext>
              <a:ext uri="{C183D7F6-B498-43B3-948B-1728B52AA6E4}">
                <adec:decorative xmlns:adec="http://schemas.microsoft.com/office/drawing/2017/decorative" val="1"/>
              </a:ext>
            </a:extLst>
          </p:cNvPr>
          <p:cNvGrpSpPr/>
          <p:nvPr/>
        </p:nvGrpSpPr>
        <p:grpSpPr>
          <a:xfrm>
            <a:off x="3510745" y="3094590"/>
            <a:ext cx="991344" cy="991341"/>
            <a:chOff x="3031090" y="2734209"/>
            <a:chExt cx="752625" cy="752623"/>
          </a:xfrm>
        </p:grpSpPr>
        <p:sp>
          <p:nvSpPr>
            <p:cNvPr id="81" name="Oval 80">
              <a:extLst>
                <a:ext uri="{FF2B5EF4-FFF2-40B4-BE49-F238E27FC236}">
                  <a16:creationId xmlns:a16="http://schemas.microsoft.com/office/drawing/2014/main" id="{BF5675CD-ED52-07B3-D3D1-677ACA536A2B}"/>
                </a:ext>
              </a:extLst>
            </p:cNvPr>
            <p:cNvSpPr/>
            <p:nvPr/>
          </p:nvSpPr>
          <p:spPr bwMode="auto">
            <a:xfrm>
              <a:off x="3031090"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2" name="Oval 81">
              <a:extLst>
                <a:ext uri="{FF2B5EF4-FFF2-40B4-BE49-F238E27FC236}">
                  <a16:creationId xmlns:a16="http://schemas.microsoft.com/office/drawing/2014/main" id="{1D2F4D2E-6599-648B-FB92-440BC12902B4}"/>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83" name="Picture 82" descr="A logo with a black background">
            <a:extLst>
              <a:ext uri="{FF2B5EF4-FFF2-40B4-BE49-F238E27FC236}">
                <a16:creationId xmlns:a16="http://schemas.microsoft.com/office/drawing/2014/main" id="{97C435B8-4B6D-8960-AF36-C682E99AC6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46793" y="2995236"/>
            <a:ext cx="1167382" cy="1167382"/>
          </a:xfrm>
          <a:prstGeom prst="rect">
            <a:avLst/>
          </a:prstGeom>
        </p:spPr>
      </p:pic>
    </p:spTree>
    <p:extLst>
      <p:ext uri="{BB962C8B-B14F-4D97-AF65-F5344CB8AC3E}">
        <p14:creationId xmlns:p14="http://schemas.microsoft.com/office/powerpoint/2010/main" val="351344842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59117-8EB8-690E-A1A5-D0B86D796799}"/>
            </a:ext>
          </a:extLst>
        </p:cNvPr>
        <p:cNvGrpSpPr/>
        <p:nvPr/>
      </p:nvGrpSpPr>
      <p:grpSpPr>
        <a:xfrm>
          <a:off x="0" y="0"/>
          <a:ext cx="0" cy="0"/>
          <a:chOff x="0" y="0"/>
          <a:chExt cx="0" cy="0"/>
        </a:xfrm>
      </p:grpSpPr>
      <p:sp>
        <p:nvSpPr>
          <p:cNvPr id="29" name="Title 3">
            <a:extLst>
              <a:ext uri="{FF2B5EF4-FFF2-40B4-BE49-F238E27FC236}">
                <a16:creationId xmlns:a16="http://schemas.microsoft.com/office/drawing/2014/main" id="{A67191EA-14CF-313D-9611-66B023208207}"/>
              </a:ext>
            </a:extLst>
          </p:cNvPr>
          <p:cNvSpPr>
            <a:spLocks noGrp="1"/>
          </p:cNvSpPr>
          <p:nvPr>
            <p:ph type="title"/>
          </p:nvPr>
        </p:nvSpPr>
        <p:spPr>
          <a:xfrm>
            <a:off x="588263" y="485481"/>
            <a:ext cx="11018520" cy="498598"/>
          </a:xfrm>
        </p:spPr>
        <p:txBody>
          <a:bodyPr/>
          <a:lstStyle/>
          <a:p>
            <a:r>
              <a:rPr lang="en-US"/>
              <a:t>Copilot Studio Licensing</a:t>
            </a:r>
          </a:p>
        </p:txBody>
      </p:sp>
      <p:sp>
        <p:nvSpPr>
          <p:cNvPr id="3" name="Rectangle: Rounded Corners 2">
            <a:extLst>
              <a:ext uri="{FF2B5EF4-FFF2-40B4-BE49-F238E27FC236}">
                <a16:creationId xmlns:a16="http://schemas.microsoft.com/office/drawing/2014/main" id="{25E8E571-CF44-01DE-F662-A8A027EAA50D}"/>
              </a:ext>
              <a:ext uri="{C183D7F6-B498-43B3-948B-1728B52AA6E4}">
                <adec:decorative xmlns:adec="http://schemas.microsoft.com/office/drawing/2017/decorative" val="1"/>
              </a:ext>
            </a:extLst>
          </p:cNvPr>
          <p:cNvSpPr/>
          <p:nvPr/>
        </p:nvSpPr>
        <p:spPr bwMode="auto">
          <a:xfrm>
            <a:off x="947057" y="1886239"/>
            <a:ext cx="10297455" cy="4156748"/>
          </a:xfrm>
          <a:prstGeom prst="roundRect">
            <a:avLst>
              <a:gd name="adj" fmla="val 6831"/>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Segoe UI"/>
              <a:ea typeface="+mn-ea"/>
              <a:cs typeface="Segoe UI"/>
            </a:endParaRPr>
          </a:p>
        </p:txBody>
      </p:sp>
      <p:cxnSp>
        <p:nvCxnSpPr>
          <p:cNvPr id="4" name="Straight Connector 3">
            <a:extLst>
              <a:ext uri="{FF2B5EF4-FFF2-40B4-BE49-F238E27FC236}">
                <a16:creationId xmlns:a16="http://schemas.microsoft.com/office/drawing/2014/main" id="{95912FF4-CAA9-4251-94F8-7488632C0702}"/>
              </a:ext>
              <a:ext uri="{C183D7F6-B498-43B3-948B-1728B52AA6E4}">
                <adec:decorative xmlns:adec="http://schemas.microsoft.com/office/drawing/2017/decorative" val="1"/>
              </a:ext>
            </a:extLst>
          </p:cNvPr>
          <p:cNvCxnSpPr>
            <a:cxnSpLocks/>
          </p:cNvCxnSpPr>
          <p:nvPr/>
        </p:nvCxnSpPr>
        <p:spPr>
          <a:xfrm>
            <a:off x="7839237" y="1886239"/>
            <a:ext cx="0" cy="4156748"/>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Rounded Rectangle 59">
            <a:extLst>
              <a:ext uri="{FF2B5EF4-FFF2-40B4-BE49-F238E27FC236}">
                <a16:creationId xmlns:a16="http://schemas.microsoft.com/office/drawing/2014/main" id="{BB7D9146-F91E-17A0-E3EE-53BBDD475CDE}"/>
              </a:ext>
            </a:extLst>
          </p:cNvPr>
          <p:cNvSpPr/>
          <p:nvPr/>
        </p:nvSpPr>
        <p:spPr bwMode="auto">
          <a:xfrm>
            <a:off x="4809668" y="2310314"/>
            <a:ext cx="2705634" cy="759665"/>
          </a:xfrm>
          <a:prstGeom prst="roundRect">
            <a:avLst>
              <a:gd name="adj" fmla="val 50000"/>
            </a:avLst>
          </a:prstGeom>
          <a:solidFill>
            <a:schemeClr val="accent1">
              <a:lumMod val="75000"/>
            </a:schemeClr>
          </a:solidFill>
          <a:ln>
            <a:noFill/>
          </a:ln>
          <a:effectLst>
            <a:outerShdw blurRad="63500" dist="381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schemeClr val="tx1"/>
                </a:solidFill>
                <a:effectLst/>
                <a:uLnTx/>
                <a:uFillTx/>
                <a:latin typeface="Segoe UI Semibold"/>
                <a:ea typeface="+mn-ea"/>
                <a:cs typeface="Segoe UI Semibold" panose="020B0702040204020203" pitchFamily="34" charset="0"/>
              </a:rPr>
              <a:t>Copilot Credit Packs</a:t>
            </a:r>
          </a:p>
        </p:txBody>
      </p:sp>
      <p:sp>
        <p:nvSpPr>
          <p:cNvPr id="6" name="Rounded Rectangle 59">
            <a:extLst>
              <a:ext uri="{FF2B5EF4-FFF2-40B4-BE49-F238E27FC236}">
                <a16:creationId xmlns:a16="http://schemas.microsoft.com/office/drawing/2014/main" id="{AFD26256-DF73-0057-8508-63DB70198C3C}"/>
              </a:ext>
            </a:extLst>
          </p:cNvPr>
          <p:cNvSpPr/>
          <p:nvPr/>
        </p:nvSpPr>
        <p:spPr bwMode="auto">
          <a:xfrm>
            <a:off x="8202706" y="2310314"/>
            <a:ext cx="2705634" cy="759665"/>
          </a:xfrm>
          <a:prstGeom prst="roundRect">
            <a:avLst>
              <a:gd name="adj" fmla="val 50000"/>
            </a:avLst>
          </a:prstGeom>
          <a:solidFill>
            <a:schemeClr val="tx2"/>
          </a:solidFill>
          <a:ln>
            <a:noFill/>
          </a:ln>
          <a:effectLst>
            <a:outerShdw blurRad="63500" dist="381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chemeClr val="bg1"/>
                </a:solidFill>
                <a:effectLst/>
                <a:uLnTx/>
                <a:uFillTx/>
                <a:latin typeface="Segoe UI Semibold"/>
                <a:ea typeface="+mn-ea"/>
                <a:cs typeface="Segoe UI Semibold" panose="020B0702040204020203" pitchFamily="34" charset="0"/>
              </a:rPr>
              <a:t>Pay-as-you-go</a:t>
            </a:r>
          </a:p>
        </p:txBody>
      </p:sp>
      <p:grpSp>
        <p:nvGrpSpPr>
          <p:cNvPr id="7" name="Group 6">
            <a:extLst>
              <a:ext uri="{FF2B5EF4-FFF2-40B4-BE49-F238E27FC236}">
                <a16:creationId xmlns:a16="http://schemas.microsoft.com/office/drawing/2014/main" id="{07EFA956-98FA-802C-D620-4A0C0677E269}"/>
              </a:ext>
              <a:ext uri="{C183D7F6-B498-43B3-948B-1728B52AA6E4}">
                <adec:decorative xmlns:adec="http://schemas.microsoft.com/office/drawing/2017/decorative" val="1"/>
              </a:ext>
            </a:extLst>
          </p:cNvPr>
          <p:cNvGrpSpPr/>
          <p:nvPr/>
        </p:nvGrpSpPr>
        <p:grpSpPr>
          <a:xfrm>
            <a:off x="4874619" y="3663931"/>
            <a:ext cx="2575733" cy="1785104"/>
            <a:chOff x="5285145" y="3496809"/>
            <a:chExt cx="2575733" cy="1785104"/>
          </a:xfrm>
        </p:grpSpPr>
        <p:sp>
          <p:nvSpPr>
            <p:cNvPr id="8" name="TextBox 7">
              <a:extLst>
                <a:ext uri="{FF2B5EF4-FFF2-40B4-BE49-F238E27FC236}">
                  <a16:creationId xmlns:a16="http://schemas.microsoft.com/office/drawing/2014/main" id="{CC3766C0-8359-6C30-C709-0B8AB1DB8AD2}"/>
                </a:ext>
              </a:extLst>
            </p:cNvPr>
            <p:cNvSpPr txBox="1"/>
            <p:nvPr/>
          </p:nvSpPr>
          <p:spPr>
            <a:xfrm>
              <a:off x="5622879" y="3496809"/>
              <a:ext cx="2237999" cy="178510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effectLst/>
                  <a:uLnTx/>
                  <a:uFillTx/>
                  <a:latin typeface="Segoe UI"/>
                  <a:ea typeface="+mn-ea"/>
                  <a:cs typeface="Segoe Sans Display" pitchFamily="2" charset="0"/>
                </a:rPr>
                <a:t>Tenant-wide </a:t>
              </a:r>
              <a:br>
                <a:rPr kumimoji="0" lang="en-US" sz="1600" b="0" i="0" u="none" strike="noStrike" kern="1200" cap="none" spc="0" normalizeH="0" baseline="0" noProof="0">
                  <a:ln>
                    <a:noFill/>
                  </a:ln>
                  <a:effectLst/>
                  <a:uLnTx/>
                  <a:uFillTx/>
                  <a:latin typeface="Segoe UI"/>
                  <a:ea typeface="+mn-ea"/>
                  <a:cs typeface="Segoe Sans Display" pitchFamily="2" charset="0"/>
                </a:rPr>
              </a:br>
              <a:r>
                <a:rPr kumimoji="0" lang="en-US" sz="1600" b="0" i="0" u="none" strike="noStrike" kern="1200" cap="none" spc="0" normalizeH="0" baseline="0" noProof="0">
                  <a:ln>
                    <a:noFill/>
                  </a:ln>
                  <a:effectLst/>
                  <a:uLnTx/>
                  <a:uFillTx/>
                  <a:latin typeface="Segoe UI"/>
                  <a:ea typeface="+mn-ea"/>
                  <a:cs typeface="Segoe Sans Display" pitchFamily="2" charset="0"/>
                </a:rPr>
                <a:t>Copilot Credit packs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a:ln>
                  <a:noFill/>
                </a:ln>
                <a:effectLst/>
                <a:uLnTx/>
                <a:uFillTx/>
                <a:latin typeface="Segoe UI"/>
                <a:ea typeface="+mn-ea"/>
                <a:cs typeface="Segoe Sans Display"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effectLst/>
                  <a:uLnTx/>
                  <a:uFillTx/>
                  <a:latin typeface="Segoe UI"/>
                  <a:ea typeface="+mn-ea"/>
                  <a:cs typeface="Segoe Sans Display" pitchFamily="2" charset="0"/>
                </a:rPr>
                <a:t>25,000 credit/month</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a:ln>
                  <a:noFill/>
                </a:ln>
                <a:effectLst/>
                <a:uLnTx/>
                <a:uFillTx/>
                <a:latin typeface="Segoe UI"/>
                <a:ea typeface="+mn-ea"/>
                <a:cs typeface="Segoe Sans Display"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effectLst/>
                  <a:uLnTx/>
                  <a:uFillTx/>
                  <a:latin typeface="Segoe UI"/>
                  <a:ea typeface="+mn-ea"/>
                  <a:cs typeface="Segoe Sans Display" pitchFamily="2" charset="0"/>
                </a:rPr>
                <a:t>$200 per pack/month</a:t>
              </a:r>
              <a:endParaRPr kumimoji="0" lang="en-US" sz="2000" b="0" i="0" u="none" strike="noStrike" kern="1200" cap="none" spc="0" normalizeH="0" baseline="0" noProof="0">
                <a:ln>
                  <a:noFill/>
                </a:ln>
                <a:effectLst/>
                <a:uLnTx/>
                <a:uFillTx/>
                <a:latin typeface="Segoe UI"/>
                <a:ea typeface="+mn-ea"/>
                <a:cs typeface="Segoe Sans Display" pitchFamily="2" charset="0"/>
              </a:endParaRPr>
            </a:p>
          </p:txBody>
        </p:sp>
        <p:sp>
          <p:nvSpPr>
            <p:cNvPr id="9" name="Graphic 21" descr="Badge Tick1 with solid fill">
              <a:extLst>
                <a:ext uri="{FF2B5EF4-FFF2-40B4-BE49-F238E27FC236}">
                  <a16:creationId xmlns:a16="http://schemas.microsoft.com/office/drawing/2014/main" id="{E659C1D8-239D-795B-2C42-544BF5E957DA}"/>
                </a:ext>
              </a:extLst>
            </p:cNvPr>
            <p:cNvSpPr/>
            <p:nvPr/>
          </p:nvSpPr>
          <p:spPr>
            <a:xfrm>
              <a:off x="5285145" y="3526426"/>
              <a:ext cx="224968" cy="224968"/>
            </a:xfrm>
            <a:custGeom>
              <a:avLst/>
              <a:gdLst>
                <a:gd name="connsiteX0" fmla="*/ 112484 w 224968"/>
                <a:gd name="connsiteY0" fmla="*/ 0 h 224968"/>
                <a:gd name="connsiteX1" fmla="*/ 0 w 224968"/>
                <a:gd name="connsiteY1" fmla="*/ 112484 h 224968"/>
                <a:gd name="connsiteX2" fmla="*/ 112484 w 224968"/>
                <a:gd name="connsiteY2" fmla="*/ 224969 h 224968"/>
                <a:gd name="connsiteX3" fmla="*/ 224969 w 224968"/>
                <a:gd name="connsiteY3" fmla="*/ 112484 h 224968"/>
                <a:gd name="connsiteX4" fmla="*/ 224969 w 224968"/>
                <a:gd name="connsiteY4" fmla="*/ 112475 h 224968"/>
                <a:gd name="connsiteX5" fmla="*/ 112570 w 224968"/>
                <a:gd name="connsiteY5" fmla="*/ 0 h 224968"/>
                <a:gd name="connsiteX6" fmla="*/ 112484 w 224968"/>
                <a:gd name="connsiteY6" fmla="*/ 0 h 224968"/>
                <a:gd name="connsiteX7" fmla="*/ 139732 w 224968"/>
                <a:gd name="connsiteY7" fmla="*/ 117857 h 224968"/>
                <a:gd name="connsiteX8" fmla="*/ 90271 w 224968"/>
                <a:gd name="connsiteY8" fmla="*/ 167369 h 224968"/>
                <a:gd name="connsiteX9" fmla="*/ 47889 w 224968"/>
                <a:gd name="connsiteY9" fmla="*/ 124986 h 224968"/>
                <a:gd name="connsiteX10" fmla="*/ 62049 w 224968"/>
                <a:gd name="connsiteY10" fmla="*/ 110826 h 224968"/>
                <a:gd name="connsiteX11" fmla="*/ 90271 w 224968"/>
                <a:gd name="connsiteY11" fmla="*/ 139048 h 224968"/>
                <a:gd name="connsiteX12" fmla="*/ 131143 w 224968"/>
                <a:gd name="connsiteY12" fmla="*/ 97646 h 224968"/>
                <a:gd name="connsiteX13" fmla="*/ 166213 w 224968"/>
                <a:gd name="connsiteY13" fmla="*/ 63020 h 224968"/>
                <a:gd name="connsiteX14" fmla="*/ 167490 w 224968"/>
                <a:gd name="connsiteY14" fmla="*/ 61835 h 224968"/>
                <a:gd name="connsiteX15" fmla="*/ 168675 w 224968"/>
                <a:gd name="connsiteY15" fmla="*/ 60556 h 224968"/>
                <a:gd name="connsiteX16" fmla="*/ 183033 w 224968"/>
                <a:gd name="connsiteY16" fmla="*/ 74716 h 224968"/>
                <a:gd name="connsiteX17" fmla="*/ 139729 w 224968"/>
                <a:gd name="connsiteY17" fmla="*/ 117848 h 22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4968" h="224968">
                  <a:moveTo>
                    <a:pt x="112484" y="0"/>
                  </a:moveTo>
                  <a:cubicBezTo>
                    <a:pt x="50361" y="0"/>
                    <a:pt x="0" y="50361"/>
                    <a:pt x="0" y="112484"/>
                  </a:cubicBezTo>
                  <a:cubicBezTo>
                    <a:pt x="0" y="174608"/>
                    <a:pt x="50361" y="224969"/>
                    <a:pt x="112484" y="224969"/>
                  </a:cubicBezTo>
                  <a:cubicBezTo>
                    <a:pt x="174608" y="224969"/>
                    <a:pt x="224969" y="174608"/>
                    <a:pt x="224969" y="112484"/>
                  </a:cubicBezTo>
                  <a:cubicBezTo>
                    <a:pt x="224969" y="112481"/>
                    <a:pt x="224969" y="112478"/>
                    <a:pt x="224969" y="112475"/>
                  </a:cubicBezTo>
                  <a:cubicBezTo>
                    <a:pt x="224990" y="50378"/>
                    <a:pt x="174667" y="21"/>
                    <a:pt x="112570" y="0"/>
                  </a:cubicBezTo>
                  <a:cubicBezTo>
                    <a:pt x="112541" y="0"/>
                    <a:pt x="112513" y="0"/>
                    <a:pt x="112484" y="0"/>
                  </a:cubicBezTo>
                  <a:close/>
                  <a:moveTo>
                    <a:pt x="139732" y="117857"/>
                  </a:moveTo>
                  <a:cubicBezTo>
                    <a:pt x="123344" y="134216"/>
                    <a:pt x="106857" y="150720"/>
                    <a:pt x="90271" y="167369"/>
                  </a:cubicBezTo>
                  <a:cubicBezTo>
                    <a:pt x="76177" y="153207"/>
                    <a:pt x="62050" y="139080"/>
                    <a:pt x="47889" y="124986"/>
                  </a:cubicBezTo>
                  <a:lnTo>
                    <a:pt x="62049" y="110826"/>
                  </a:lnTo>
                  <a:lnTo>
                    <a:pt x="90271" y="139048"/>
                  </a:lnTo>
                  <a:cubicBezTo>
                    <a:pt x="103972" y="125150"/>
                    <a:pt x="117596" y="111349"/>
                    <a:pt x="131143" y="97646"/>
                  </a:cubicBezTo>
                  <a:cubicBezTo>
                    <a:pt x="144681" y="83945"/>
                    <a:pt x="152172" y="76591"/>
                    <a:pt x="166213" y="63020"/>
                  </a:cubicBezTo>
                  <a:cubicBezTo>
                    <a:pt x="166607" y="62626"/>
                    <a:pt x="167031" y="62235"/>
                    <a:pt x="167490" y="61835"/>
                  </a:cubicBezTo>
                  <a:cubicBezTo>
                    <a:pt x="167935" y="61458"/>
                    <a:pt x="168333" y="61029"/>
                    <a:pt x="168675" y="60556"/>
                  </a:cubicBezTo>
                  <a:lnTo>
                    <a:pt x="183033" y="74716"/>
                  </a:lnTo>
                  <a:cubicBezTo>
                    <a:pt x="166356" y="91302"/>
                    <a:pt x="156120" y="101490"/>
                    <a:pt x="139729" y="117848"/>
                  </a:cubicBezTo>
                  <a:close/>
                </a:path>
              </a:pathLst>
            </a:custGeom>
            <a:solidFill>
              <a:srgbClr val="0070C0"/>
            </a:solidFill>
            <a:ln w="287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Segoe UI"/>
                <a:ea typeface="+mn-ea"/>
                <a:cs typeface="+mn-cs"/>
              </a:endParaRPr>
            </a:p>
          </p:txBody>
        </p:sp>
        <p:sp>
          <p:nvSpPr>
            <p:cNvPr id="10" name="Graphic 21" descr="Badge Tick1 with solid fill">
              <a:extLst>
                <a:ext uri="{FF2B5EF4-FFF2-40B4-BE49-F238E27FC236}">
                  <a16:creationId xmlns:a16="http://schemas.microsoft.com/office/drawing/2014/main" id="{0875D660-81AD-48A8-40F1-433E1855BF70}"/>
                </a:ext>
              </a:extLst>
            </p:cNvPr>
            <p:cNvSpPr/>
            <p:nvPr/>
          </p:nvSpPr>
          <p:spPr>
            <a:xfrm>
              <a:off x="5285145" y="4388611"/>
              <a:ext cx="224968" cy="224968"/>
            </a:xfrm>
            <a:custGeom>
              <a:avLst/>
              <a:gdLst>
                <a:gd name="connsiteX0" fmla="*/ 112484 w 224968"/>
                <a:gd name="connsiteY0" fmla="*/ 0 h 224968"/>
                <a:gd name="connsiteX1" fmla="*/ 0 w 224968"/>
                <a:gd name="connsiteY1" fmla="*/ 112484 h 224968"/>
                <a:gd name="connsiteX2" fmla="*/ 112484 w 224968"/>
                <a:gd name="connsiteY2" fmla="*/ 224969 h 224968"/>
                <a:gd name="connsiteX3" fmla="*/ 224969 w 224968"/>
                <a:gd name="connsiteY3" fmla="*/ 112484 h 224968"/>
                <a:gd name="connsiteX4" fmla="*/ 224969 w 224968"/>
                <a:gd name="connsiteY4" fmla="*/ 112475 h 224968"/>
                <a:gd name="connsiteX5" fmla="*/ 112570 w 224968"/>
                <a:gd name="connsiteY5" fmla="*/ 0 h 224968"/>
                <a:gd name="connsiteX6" fmla="*/ 112484 w 224968"/>
                <a:gd name="connsiteY6" fmla="*/ 0 h 224968"/>
                <a:gd name="connsiteX7" fmla="*/ 139732 w 224968"/>
                <a:gd name="connsiteY7" fmla="*/ 117857 h 224968"/>
                <a:gd name="connsiteX8" fmla="*/ 90271 w 224968"/>
                <a:gd name="connsiteY8" fmla="*/ 167369 h 224968"/>
                <a:gd name="connsiteX9" fmla="*/ 47889 w 224968"/>
                <a:gd name="connsiteY9" fmla="*/ 124986 h 224968"/>
                <a:gd name="connsiteX10" fmla="*/ 62049 w 224968"/>
                <a:gd name="connsiteY10" fmla="*/ 110826 h 224968"/>
                <a:gd name="connsiteX11" fmla="*/ 90271 w 224968"/>
                <a:gd name="connsiteY11" fmla="*/ 139048 h 224968"/>
                <a:gd name="connsiteX12" fmla="*/ 131143 w 224968"/>
                <a:gd name="connsiteY12" fmla="*/ 97646 h 224968"/>
                <a:gd name="connsiteX13" fmla="*/ 166213 w 224968"/>
                <a:gd name="connsiteY13" fmla="*/ 63020 h 224968"/>
                <a:gd name="connsiteX14" fmla="*/ 167490 w 224968"/>
                <a:gd name="connsiteY14" fmla="*/ 61835 h 224968"/>
                <a:gd name="connsiteX15" fmla="*/ 168675 w 224968"/>
                <a:gd name="connsiteY15" fmla="*/ 60556 h 224968"/>
                <a:gd name="connsiteX16" fmla="*/ 183033 w 224968"/>
                <a:gd name="connsiteY16" fmla="*/ 74716 h 224968"/>
                <a:gd name="connsiteX17" fmla="*/ 139729 w 224968"/>
                <a:gd name="connsiteY17" fmla="*/ 117848 h 22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4968" h="224968">
                  <a:moveTo>
                    <a:pt x="112484" y="0"/>
                  </a:moveTo>
                  <a:cubicBezTo>
                    <a:pt x="50361" y="0"/>
                    <a:pt x="0" y="50361"/>
                    <a:pt x="0" y="112484"/>
                  </a:cubicBezTo>
                  <a:cubicBezTo>
                    <a:pt x="0" y="174608"/>
                    <a:pt x="50361" y="224969"/>
                    <a:pt x="112484" y="224969"/>
                  </a:cubicBezTo>
                  <a:cubicBezTo>
                    <a:pt x="174608" y="224969"/>
                    <a:pt x="224969" y="174608"/>
                    <a:pt x="224969" y="112484"/>
                  </a:cubicBezTo>
                  <a:cubicBezTo>
                    <a:pt x="224969" y="112481"/>
                    <a:pt x="224969" y="112478"/>
                    <a:pt x="224969" y="112475"/>
                  </a:cubicBezTo>
                  <a:cubicBezTo>
                    <a:pt x="224990" y="50378"/>
                    <a:pt x="174667" y="21"/>
                    <a:pt x="112570" y="0"/>
                  </a:cubicBezTo>
                  <a:cubicBezTo>
                    <a:pt x="112541" y="0"/>
                    <a:pt x="112513" y="0"/>
                    <a:pt x="112484" y="0"/>
                  </a:cubicBezTo>
                  <a:close/>
                  <a:moveTo>
                    <a:pt x="139732" y="117857"/>
                  </a:moveTo>
                  <a:cubicBezTo>
                    <a:pt x="123344" y="134216"/>
                    <a:pt x="106857" y="150720"/>
                    <a:pt x="90271" y="167369"/>
                  </a:cubicBezTo>
                  <a:cubicBezTo>
                    <a:pt x="76177" y="153207"/>
                    <a:pt x="62050" y="139080"/>
                    <a:pt x="47889" y="124986"/>
                  </a:cubicBezTo>
                  <a:lnTo>
                    <a:pt x="62049" y="110826"/>
                  </a:lnTo>
                  <a:lnTo>
                    <a:pt x="90271" y="139048"/>
                  </a:lnTo>
                  <a:cubicBezTo>
                    <a:pt x="103972" y="125150"/>
                    <a:pt x="117596" y="111349"/>
                    <a:pt x="131143" y="97646"/>
                  </a:cubicBezTo>
                  <a:cubicBezTo>
                    <a:pt x="144681" y="83945"/>
                    <a:pt x="152172" y="76591"/>
                    <a:pt x="166213" y="63020"/>
                  </a:cubicBezTo>
                  <a:cubicBezTo>
                    <a:pt x="166607" y="62626"/>
                    <a:pt x="167031" y="62235"/>
                    <a:pt x="167490" y="61835"/>
                  </a:cubicBezTo>
                  <a:cubicBezTo>
                    <a:pt x="167935" y="61458"/>
                    <a:pt x="168333" y="61029"/>
                    <a:pt x="168675" y="60556"/>
                  </a:cubicBezTo>
                  <a:lnTo>
                    <a:pt x="183033" y="74716"/>
                  </a:lnTo>
                  <a:cubicBezTo>
                    <a:pt x="166356" y="91302"/>
                    <a:pt x="156120" y="101490"/>
                    <a:pt x="139729" y="117848"/>
                  </a:cubicBezTo>
                  <a:close/>
                </a:path>
              </a:pathLst>
            </a:custGeom>
            <a:solidFill>
              <a:srgbClr val="0070C0"/>
            </a:solidFill>
            <a:ln w="287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Segoe UI"/>
                <a:ea typeface="+mn-ea"/>
                <a:cs typeface="+mn-cs"/>
              </a:endParaRPr>
            </a:p>
          </p:txBody>
        </p:sp>
        <p:sp>
          <p:nvSpPr>
            <p:cNvPr id="11" name="Graphic 21" descr="Badge Tick1 with solid fill">
              <a:extLst>
                <a:ext uri="{FF2B5EF4-FFF2-40B4-BE49-F238E27FC236}">
                  <a16:creationId xmlns:a16="http://schemas.microsoft.com/office/drawing/2014/main" id="{EED8A49C-7C1B-BE64-5DA1-56FB46858922}"/>
                </a:ext>
              </a:extLst>
            </p:cNvPr>
            <p:cNvSpPr/>
            <p:nvPr/>
          </p:nvSpPr>
          <p:spPr>
            <a:xfrm>
              <a:off x="5285145" y="5028290"/>
              <a:ext cx="224968" cy="224968"/>
            </a:xfrm>
            <a:custGeom>
              <a:avLst/>
              <a:gdLst>
                <a:gd name="connsiteX0" fmla="*/ 112484 w 224968"/>
                <a:gd name="connsiteY0" fmla="*/ 0 h 224968"/>
                <a:gd name="connsiteX1" fmla="*/ 0 w 224968"/>
                <a:gd name="connsiteY1" fmla="*/ 112484 h 224968"/>
                <a:gd name="connsiteX2" fmla="*/ 112484 w 224968"/>
                <a:gd name="connsiteY2" fmla="*/ 224969 h 224968"/>
                <a:gd name="connsiteX3" fmla="*/ 224969 w 224968"/>
                <a:gd name="connsiteY3" fmla="*/ 112484 h 224968"/>
                <a:gd name="connsiteX4" fmla="*/ 224969 w 224968"/>
                <a:gd name="connsiteY4" fmla="*/ 112475 h 224968"/>
                <a:gd name="connsiteX5" fmla="*/ 112570 w 224968"/>
                <a:gd name="connsiteY5" fmla="*/ 0 h 224968"/>
                <a:gd name="connsiteX6" fmla="*/ 112484 w 224968"/>
                <a:gd name="connsiteY6" fmla="*/ 0 h 224968"/>
                <a:gd name="connsiteX7" fmla="*/ 139732 w 224968"/>
                <a:gd name="connsiteY7" fmla="*/ 117857 h 224968"/>
                <a:gd name="connsiteX8" fmla="*/ 90271 w 224968"/>
                <a:gd name="connsiteY8" fmla="*/ 167369 h 224968"/>
                <a:gd name="connsiteX9" fmla="*/ 47889 w 224968"/>
                <a:gd name="connsiteY9" fmla="*/ 124986 h 224968"/>
                <a:gd name="connsiteX10" fmla="*/ 62049 w 224968"/>
                <a:gd name="connsiteY10" fmla="*/ 110826 h 224968"/>
                <a:gd name="connsiteX11" fmla="*/ 90271 w 224968"/>
                <a:gd name="connsiteY11" fmla="*/ 139048 h 224968"/>
                <a:gd name="connsiteX12" fmla="*/ 131143 w 224968"/>
                <a:gd name="connsiteY12" fmla="*/ 97646 h 224968"/>
                <a:gd name="connsiteX13" fmla="*/ 166213 w 224968"/>
                <a:gd name="connsiteY13" fmla="*/ 63020 h 224968"/>
                <a:gd name="connsiteX14" fmla="*/ 167490 w 224968"/>
                <a:gd name="connsiteY14" fmla="*/ 61835 h 224968"/>
                <a:gd name="connsiteX15" fmla="*/ 168675 w 224968"/>
                <a:gd name="connsiteY15" fmla="*/ 60556 h 224968"/>
                <a:gd name="connsiteX16" fmla="*/ 183033 w 224968"/>
                <a:gd name="connsiteY16" fmla="*/ 74716 h 224968"/>
                <a:gd name="connsiteX17" fmla="*/ 139729 w 224968"/>
                <a:gd name="connsiteY17" fmla="*/ 117848 h 22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4968" h="224968">
                  <a:moveTo>
                    <a:pt x="112484" y="0"/>
                  </a:moveTo>
                  <a:cubicBezTo>
                    <a:pt x="50361" y="0"/>
                    <a:pt x="0" y="50361"/>
                    <a:pt x="0" y="112484"/>
                  </a:cubicBezTo>
                  <a:cubicBezTo>
                    <a:pt x="0" y="174608"/>
                    <a:pt x="50361" y="224969"/>
                    <a:pt x="112484" y="224969"/>
                  </a:cubicBezTo>
                  <a:cubicBezTo>
                    <a:pt x="174608" y="224969"/>
                    <a:pt x="224969" y="174608"/>
                    <a:pt x="224969" y="112484"/>
                  </a:cubicBezTo>
                  <a:cubicBezTo>
                    <a:pt x="224969" y="112481"/>
                    <a:pt x="224969" y="112478"/>
                    <a:pt x="224969" y="112475"/>
                  </a:cubicBezTo>
                  <a:cubicBezTo>
                    <a:pt x="224990" y="50378"/>
                    <a:pt x="174667" y="21"/>
                    <a:pt x="112570" y="0"/>
                  </a:cubicBezTo>
                  <a:cubicBezTo>
                    <a:pt x="112541" y="0"/>
                    <a:pt x="112513" y="0"/>
                    <a:pt x="112484" y="0"/>
                  </a:cubicBezTo>
                  <a:close/>
                  <a:moveTo>
                    <a:pt x="139732" y="117857"/>
                  </a:moveTo>
                  <a:cubicBezTo>
                    <a:pt x="123344" y="134216"/>
                    <a:pt x="106857" y="150720"/>
                    <a:pt x="90271" y="167369"/>
                  </a:cubicBezTo>
                  <a:cubicBezTo>
                    <a:pt x="76177" y="153207"/>
                    <a:pt x="62050" y="139080"/>
                    <a:pt x="47889" y="124986"/>
                  </a:cubicBezTo>
                  <a:lnTo>
                    <a:pt x="62049" y="110826"/>
                  </a:lnTo>
                  <a:lnTo>
                    <a:pt x="90271" y="139048"/>
                  </a:lnTo>
                  <a:cubicBezTo>
                    <a:pt x="103972" y="125150"/>
                    <a:pt x="117596" y="111349"/>
                    <a:pt x="131143" y="97646"/>
                  </a:cubicBezTo>
                  <a:cubicBezTo>
                    <a:pt x="144681" y="83945"/>
                    <a:pt x="152172" y="76591"/>
                    <a:pt x="166213" y="63020"/>
                  </a:cubicBezTo>
                  <a:cubicBezTo>
                    <a:pt x="166607" y="62626"/>
                    <a:pt x="167031" y="62235"/>
                    <a:pt x="167490" y="61835"/>
                  </a:cubicBezTo>
                  <a:cubicBezTo>
                    <a:pt x="167935" y="61458"/>
                    <a:pt x="168333" y="61029"/>
                    <a:pt x="168675" y="60556"/>
                  </a:cubicBezTo>
                  <a:lnTo>
                    <a:pt x="183033" y="74716"/>
                  </a:lnTo>
                  <a:cubicBezTo>
                    <a:pt x="166356" y="91302"/>
                    <a:pt x="156120" y="101490"/>
                    <a:pt x="139729" y="117848"/>
                  </a:cubicBezTo>
                  <a:close/>
                </a:path>
              </a:pathLst>
            </a:custGeom>
            <a:solidFill>
              <a:srgbClr val="0070C0"/>
            </a:solidFill>
            <a:ln w="287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Segoe UI"/>
                <a:ea typeface="+mn-ea"/>
                <a:cs typeface="+mn-cs"/>
              </a:endParaRPr>
            </a:p>
          </p:txBody>
        </p:sp>
      </p:grpSp>
      <p:grpSp>
        <p:nvGrpSpPr>
          <p:cNvPr id="12" name="Group 11">
            <a:extLst>
              <a:ext uri="{FF2B5EF4-FFF2-40B4-BE49-F238E27FC236}">
                <a16:creationId xmlns:a16="http://schemas.microsoft.com/office/drawing/2014/main" id="{F48724FC-58B6-BD87-C1C6-ED8DCE2007C8}"/>
              </a:ext>
              <a:ext uri="{C183D7F6-B498-43B3-948B-1728B52AA6E4}">
                <adec:decorative xmlns:adec="http://schemas.microsoft.com/office/drawing/2017/decorative" val="1"/>
              </a:ext>
            </a:extLst>
          </p:cNvPr>
          <p:cNvGrpSpPr/>
          <p:nvPr/>
        </p:nvGrpSpPr>
        <p:grpSpPr>
          <a:xfrm>
            <a:off x="8267656" y="3786763"/>
            <a:ext cx="2575733" cy="1538883"/>
            <a:chOff x="8626880" y="3496809"/>
            <a:chExt cx="2575733" cy="1538883"/>
          </a:xfrm>
        </p:grpSpPr>
        <p:sp>
          <p:nvSpPr>
            <p:cNvPr id="13" name="TextBox 12">
              <a:extLst>
                <a:ext uri="{FF2B5EF4-FFF2-40B4-BE49-F238E27FC236}">
                  <a16:creationId xmlns:a16="http://schemas.microsoft.com/office/drawing/2014/main" id="{80135A6E-2438-DC7F-01E3-B17E26DDDA47}"/>
                </a:ext>
              </a:extLst>
            </p:cNvPr>
            <p:cNvSpPr txBox="1"/>
            <p:nvPr/>
          </p:nvSpPr>
          <p:spPr>
            <a:xfrm>
              <a:off x="8964614" y="3496809"/>
              <a:ext cx="2237999" cy="15388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effectLst/>
                  <a:uLnTx/>
                  <a:uFillTx/>
                  <a:latin typeface="Segoe UI"/>
                  <a:ea typeface="+mn-ea"/>
                  <a:cs typeface="Segoe Sans Display" pitchFamily="2" charset="0"/>
                </a:rPr>
                <a:t>New PAYG meter</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a:ln>
                  <a:noFill/>
                </a:ln>
                <a:effectLst/>
                <a:uLnTx/>
                <a:uFillTx/>
                <a:latin typeface="Segoe UI"/>
                <a:ea typeface="+mn-ea"/>
                <a:cs typeface="Segoe Sans Display"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effectLst/>
                  <a:uLnTx/>
                  <a:uFillTx/>
                  <a:latin typeface="Segoe UI"/>
                  <a:ea typeface="+mn-ea"/>
                  <a:cs typeface="Segoe Sans Display" pitchFamily="2" charset="0"/>
                </a:rPr>
                <a:t>$0.01/credit</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a:ln>
                  <a:noFill/>
                </a:ln>
                <a:effectLst/>
                <a:uLnTx/>
                <a:uFillTx/>
                <a:latin typeface="Segoe UI"/>
                <a:ea typeface="+mn-ea"/>
                <a:cs typeface="Segoe Sans Display"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effectLst/>
                  <a:uLnTx/>
                  <a:uFillTx/>
                  <a:latin typeface="Segoe UI"/>
                  <a:ea typeface="+mn-ea"/>
                  <a:cs typeface="Segoe Sans Display" pitchFamily="2" charset="0"/>
                </a:rPr>
                <a:t>Can decrement MACC</a:t>
              </a:r>
            </a:p>
          </p:txBody>
        </p:sp>
        <p:sp>
          <p:nvSpPr>
            <p:cNvPr id="14" name="Graphic 21" descr="Badge Tick1 with solid fill">
              <a:extLst>
                <a:ext uri="{FF2B5EF4-FFF2-40B4-BE49-F238E27FC236}">
                  <a16:creationId xmlns:a16="http://schemas.microsoft.com/office/drawing/2014/main" id="{7D323EDA-CABF-6680-4C60-A2365CB7BDE3}"/>
                </a:ext>
              </a:extLst>
            </p:cNvPr>
            <p:cNvSpPr/>
            <p:nvPr/>
          </p:nvSpPr>
          <p:spPr>
            <a:xfrm>
              <a:off x="8626880" y="3526426"/>
              <a:ext cx="224968" cy="224968"/>
            </a:xfrm>
            <a:custGeom>
              <a:avLst/>
              <a:gdLst>
                <a:gd name="connsiteX0" fmla="*/ 112484 w 224968"/>
                <a:gd name="connsiteY0" fmla="*/ 0 h 224968"/>
                <a:gd name="connsiteX1" fmla="*/ 0 w 224968"/>
                <a:gd name="connsiteY1" fmla="*/ 112484 h 224968"/>
                <a:gd name="connsiteX2" fmla="*/ 112484 w 224968"/>
                <a:gd name="connsiteY2" fmla="*/ 224969 h 224968"/>
                <a:gd name="connsiteX3" fmla="*/ 224969 w 224968"/>
                <a:gd name="connsiteY3" fmla="*/ 112484 h 224968"/>
                <a:gd name="connsiteX4" fmla="*/ 224969 w 224968"/>
                <a:gd name="connsiteY4" fmla="*/ 112475 h 224968"/>
                <a:gd name="connsiteX5" fmla="*/ 112570 w 224968"/>
                <a:gd name="connsiteY5" fmla="*/ 0 h 224968"/>
                <a:gd name="connsiteX6" fmla="*/ 112484 w 224968"/>
                <a:gd name="connsiteY6" fmla="*/ 0 h 224968"/>
                <a:gd name="connsiteX7" fmla="*/ 139732 w 224968"/>
                <a:gd name="connsiteY7" fmla="*/ 117857 h 224968"/>
                <a:gd name="connsiteX8" fmla="*/ 90271 w 224968"/>
                <a:gd name="connsiteY8" fmla="*/ 167369 h 224968"/>
                <a:gd name="connsiteX9" fmla="*/ 47889 w 224968"/>
                <a:gd name="connsiteY9" fmla="*/ 124986 h 224968"/>
                <a:gd name="connsiteX10" fmla="*/ 62049 w 224968"/>
                <a:gd name="connsiteY10" fmla="*/ 110826 h 224968"/>
                <a:gd name="connsiteX11" fmla="*/ 90271 w 224968"/>
                <a:gd name="connsiteY11" fmla="*/ 139048 h 224968"/>
                <a:gd name="connsiteX12" fmla="*/ 131143 w 224968"/>
                <a:gd name="connsiteY12" fmla="*/ 97646 h 224968"/>
                <a:gd name="connsiteX13" fmla="*/ 166213 w 224968"/>
                <a:gd name="connsiteY13" fmla="*/ 63020 h 224968"/>
                <a:gd name="connsiteX14" fmla="*/ 167490 w 224968"/>
                <a:gd name="connsiteY14" fmla="*/ 61835 h 224968"/>
                <a:gd name="connsiteX15" fmla="*/ 168675 w 224968"/>
                <a:gd name="connsiteY15" fmla="*/ 60556 h 224968"/>
                <a:gd name="connsiteX16" fmla="*/ 183033 w 224968"/>
                <a:gd name="connsiteY16" fmla="*/ 74716 h 224968"/>
                <a:gd name="connsiteX17" fmla="*/ 139729 w 224968"/>
                <a:gd name="connsiteY17" fmla="*/ 117848 h 22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4968" h="224968">
                  <a:moveTo>
                    <a:pt x="112484" y="0"/>
                  </a:moveTo>
                  <a:cubicBezTo>
                    <a:pt x="50361" y="0"/>
                    <a:pt x="0" y="50361"/>
                    <a:pt x="0" y="112484"/>
                  </a:cubicBezTo>
                  <a:cubicBezTo>
                    <a:pt x="0" y="174608"/>
                    <a:pt x="50361" y="224969"/>
                    <a:pt x="112484" y="224969"/>
                  </a:cubicBezTo>
                  <a:cubicBezTo>
                    <a:pt x="174608" y="224969"/>
                    <a:pt x="224969" y="174608"/>
                    <a:pt x="224969" y="112484"/>
                  </a:cubicBezTo>
                  <a:cubicBezTo>
                    <a:pt x="224969" y="112481"/>
                    <a:pt x="224969" y="112478"/>
                    <a:pt x="224969" y="112475"/>
                  </a:cubicBezTo>
                  <a:cubicBezTo>
                    <a:pt x="224990" y="50378"/>
                    <a:pt x="174667" y="21"/>
                    <a:pt x="112570" y="0"/>
                  </a:cubicBezTo>
                  <a:cubicBezTo>
                    <a:pt x="112541" y="0"/>
                    <a:pt x="112513" y="0"/>
                    <a:pt x="112484" y="0"/>
                  </a:cubicBezTo>
                  <a:close/>
                  <a:moveTo>
                    <a:pt x="139732" y="117857"/>
                  </a:moveTo>
                  <a:cubicBezTo>
                    <a:pt x="123344" y="134216"/>
                    <a:pt x="106857" y="150720"/>
                    <a:pt x="90271" y="167369"/>
                  </a:cubicBezTo>
                  <a:cubicBezTo>
                    <a:pt x="76177" y="153207"/>
                    <a:pt x="62050" y="139080"/>
                    <a:pt x="47889" y="124986"/>
                  </a:cubicBezTo>
                  <a:lnTo>
                    <a:pt x="62049" y="110826"/>
                  </a:lnTo>
                  <a:lnTo>
                    <a:pt x="90271" y="139048"/>
                  </a:lnTo>
                  <a:cubicBezTo>
                    <a:pt x="103972" y="125150"/>
                    <a:pt x="117596" y="111349"/>
                    <a:pt x="131143" y="97646"/>
                  </a:cubicBezTo>
                  <a:cubicBezTo>
                    <a:pt x="144681" y="83945"/>
                    <a:pt x="152172" y="76591"/>
                    <a:pt x="166213" y="63020"/>
                  </a:cubicBezTo>
                  <a:cubicBezTo>
                    <a:pt x="166607" y="62626"/>
                    <a:pt x="167031" y="62235"/>
                    <a:pt x="167490" y="61835"/>
                  </a:cubicBezTo>
                  <a:cubicBezTo>
                    <a:pt x="167935" y="61458"/>
                    <a:pt x="168333" y="61029"/>
                    <a:pt x="168675" y="60556"/>
                  </a:cubicBezTo>
                  <a:lnTo>
                    <a:pt x="183033" y="74716"/>
                  </a:lnTo>
                  <a:cubicBezTo>
                    <a:pt x="166356" y="91302"/>
                    <a:pt x="156120" y="101490"/>
                    <a:pt x="139729" y="117848"/>
                  </a:cubicBezTo>
                  <a:close/>
                </a:path>
              </a:pathLst>
            </a:custGeom>
            <a:solidFill>
              <a:schemeClr val="tx2"/>
            </a:solidFill>
            <a:ln w="287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Segoe UI"/>
                <a:ea typeface="+mn-ea"/>
                <a:cs typeface="+mn-cs"/>
              </a:endParaRPr>
            </a:p>
          </p:txBody>
        </p:sp>
        <p:sp>
          <p:nvSpPr>
            <p:cNvPr id="15" name="Graphic 21" descr="Badge Tick1 with solid fill">
              <a:extLst>
                <a:ext uri="{FF2B5EF4-FFF2-40B4-BE49-F238E27FC236}">
                  <a16:creationId xmlns:a16="http://schemas.microsoft.com/office/drawing/2014/main" id="{5EA982D7-5F6A-2673-5D64-2C34A537DBC4}"/>
                </a:ext>
              </a:extLst>
            </p:cNvPr>
            <p:cNvSpPr/>
            <p:nvPr/>
          </p:nvSpPr>
          <p:spPr>
            <a:xfrm>
              <a:off x="8626880" y="4156595"/>
              <a:ext cx="224968" cy="224968"/>
            </a:xfrm>
            <a:custGeom>
              <a:avLst/>
              <a:gdLst>
                <a:gd name="connsiteX0" fmla="*/ 112484 w 224968"/>
                <a:gd name="connsiteY0" fmla="*/ 0 h 224968"/>
                <a:gd name="connsiteX1" fmla="*/ 0 w 224968"/>
                <a:gd name="connsiteY1" fmla="*/ 112484 h 224968"/>
                <a:gd name="connsiteX2" fmla="*/ 112484 w 224968"/>
                <a:gd name="connsiteY2" fmla="*/ 224969 h 224968"/>
                <a:gd name="connsiteX3" fmla="*/ 224969 w 224968"/>
                <a:gd name="connsiteY3" fmla="*/ 112484 h 224968"/>
                <a:gd name="connsiteX4" fmla="*/ 224969 w 224968"/>
                <a:gd name="connsiteY4" fmla="*/ 112475 h 224968"/>
                <a:gd name="connsiteX5" fmla="*/ 112570 w 224968"/>
                <a:gd name="connsiteY5" fmla="*/ 0 h 224968"/>
                <a:gd name="connsiteX6" fmla="*/ 112484 w 224968"/>
                <a:gd name="connsiteY6" fmla="*/ 0 h 224968"/>
                <a:gd name="connsiteX7" fmla="*/ 139732 w 224968"/>
                <a:gd name="connsiteY7" fmla="*/ 117857 h 224968"/>
                <a:gd name="connsiteX8" fmla="*/ 90271 w 224968"/>
                <a:gd name="connsiteY8" fmla="*/ 167369 h 224968"/>
                <a:gd name="connsiteX9" fmla="*/ 47889 w 224968"/>
                <a:gd name="connsiteY9" fmla="*/ 124986 h 224968"/>
                <a:gd name="connsiteX10" fmla="*/ 62049 w 224968"/>
                <a:gd name="connsiteY10" fmla="*/ 110826 h 224968"/>
                <a:gd name="connsiteX11" fmla="*/ 90271 w 224968"/>
                <a:gd name="connsiteY11" fmla="*/ 139048 h 224968"/>
                <a:gd name="connsiteX12" fmla="*/ 131143 w 224968"/>
                <a:gd name="connsiteY12" fmla="*/ 97646 h 224968"/>
                <a:gd name="connsiteX13" fmla="*/ 166213 w 224968"/>
                <a:gd name="connsiteY13" fmla="*/ 63020 h 224968"/>
                <a:gd name="connsiteX14" fmla="*/ 167490 w 224968"/>
                <a:gd name="connsiteY14" fmla="*/ 61835 h 224968"/>
                <a:gd name="connsiteX15" fmla="*/ 168675 w 224968"/>
                <a:gd name="connsiteY15" fmla="*/ 60556 h 224968"/>
                <a:gd name="connsiteX16" fmla="*/ 183033 w 224968"/>
                <a:gd name="connsiteY16" fmla="*/ 74716 h 224968"/>
                <a:gd name="connsiteX17" fmla="*/ 139729 w 224968"/>
                <a:gd name="connsiteY17" fmla="*/ 117848 h 22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4968" h="224968">
                  <a:moveTo>
                    <a:pt x="112484" y="0"/>
                  </a:moveTo>
                  <a:cubicBezTo>
                    <a:pt x="50361" y="0"/>
                    <a:pt x="0" y="50361"/>
                    <a:pt x="0" y="112484"/>
                  </a:cubicBezTo>
                  <a:cubicBezTo>
                    <a:pt x="0" y="174608"/>
                    <a:pt x="50361" y="224969"/>
                    <a:pt x="112484" y="224969"/>
                  </a:cubicBezTo>
                  <a:cubicBezTo>
                    <a:pt x="174608" y="224969"/>
                    <a:pt x="224969" y="174608"/>
                    <a:pt x="224969" y="112484"/>
                  </a:cubicBezTo>
                  <a:cubicBezTo>
                    <a:pt x="224969" y="112481"/>
                    <a:pt x="224969" y="112478"/>
                    <a:pt x="224969" y="112475"/>
                  </a:cubicBezTo>
                  <a:cubicBezTo>
                    <a:pt x="224990" y="50378"/>
                    <a:pt x="174667" y="21"/>
                    <a:pt x="112570" y="0"/>
                  </a:cubicBezTo>
                  <a:cubicBezTo>
                    <a:pt x="112541" y="0"/>
                    <a:pt x="112513" y="0"/>
                    <a:pt x="112484" y="0"/>
                  </a:cubicBezTo>
                  <a:close/>
                  <a:moveTo>
                    <a:pt x="139732" y="117857"/>
                  </a:moveTo>
                  <a:cubicBezTo>
                    <a:pt x="123344" y="134216"/>
                    <a:pt x="106857" y="150720"/>
                    <a:pt x="90271" y="167369"/>
                  </a:cubicBezTo>
                  <a:cubicBezTo>
                    <a:pt x="76177" y="153207"/>
                    <a:pt x="62050" y="139080"/>
                    <a:pt x="47889" y="124986"/>
                  </a:cubicBezTo>
                  <a:lnTo>
                    <a:pt x="62049" y="110826"/>
                  </a:lnTo>
                  <a:lnTo>
                    <a:pt x="90271" y="139048"/>
                  </a:lnTo>
                  <a:cubicBezTo>
                    <a:pt x="103972" y="125150"/>
                    <a:pt x="117596" y="111349"/>
                    <a:pt x="131143" y="97646"/>
                  </a:cubicBezTo>
                  <a:cubicBezTo>
                    <a:pt x="144681" y="83945"/>
                    <a:pt x="152172" y="76591"/>
                    <a:pt x="166213" y="63020"/>
                  </a:cubicBezTo>
                  <a:cubicBezTo>
                    <a:pt x="166607" y="62626"/>
                    <a:pt x="167031" y="62235"/>
                    <a:pt x="167490" y="61835"/>
                  </a:cubicBezTo>
                  <a:cubicBezTo>
                    <a:pt x="167935" y="61458"/>
                    <a:pt x="168333" y="61029"/>
                    <a:pt x="168675" y="60556"/>
                  </a:cubicBezTo>
                  <a:lnTo>
                    <a:pt x="183033" y="74716"/>
                  </a:lnTo>
                  <a:cubicBezTo>
                    <a:pt x="166356" y="91302"/>
                    <a:pt x="156120" y="101490"/>
                    <a:pt x="139729" y="117848"/>
                  </a:cubicBezTo>
                  <a:close/>
                </a:path>
              </a:pathLst>
            </a:custGeom>
            <a:solidFill>
              <a:schemeClr val="tx2"/>
            </a:solidFill>
            <a:ln w="287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Segoe UI"/>
                <a:ea typeface="+mn-ea"/>
                <a:cs typeface="+mn-cs"/>
              </a:endParaRPr>
            </a:p>
          </p:txBody>
        </p:sp>
        <p:sp>
          <p:nvSpPr>
            <p:cNvPr id="16" name="Graphic 21" descr="Badge Tick1 with solid fill">
              <a:extLst>
                <a:ext uri="{FF2B5EF4-FFF2-40B4-BE49-F238E27FC236}">
                  <a16:creationId xmlns:a16="http://schemas.microsoft.com/office/drawing/2014/main" id="{BB5A31F0-78A1-D256-50A3-AD89713820D0}"/>
                </a:ext>
              </a:extLst>
            </p:cNvPr>
            <p:cNvSpPr/>
            <p:nvPr/>
          </p:nvSpPr>
          <p:spPr>
            <a:xfrm>
              <a:off x="8626880" y="4809925"/>
              <a:ext cx="224968" cy="224968"/>
            </a:xfrm>
            <a:custGeom>
              <a:avLst/>
              <a:gdLst>
                <a:gd name="connsiteX0" fmla="*/ 112484 w 224968"/>
                <a:gd name="connsiteY0" fmla="*/ 0 h 224968"/>
                <a:gd name="connsiteX1" fmla="*/ 0 w 224968"/>
                <a:gd name="connsiteY1" fmla="*/ 112484 h 224968"/>
                <a:gd name="connsiteX2" fmla="*/ 112484 w 224968"/>
                <a:gd name="connsiteY2" fmla="*/ 224969 h 224968"/>
                <a:gd name="connsiteX3" fmla="*/ 224969 w 224968"/>
                <a:gd name="connsiteY3" fmla="*/ 112484 h 224968"/>
                <a:gd name="connsiteX4" fmla="*/ 224969 w 224968"/>
                <a:gd name="connsiteY4" fmla="*/ 112475 h 224968"/>
                <a:gd name="connsiteX5" fmla="*/ 112570 w 224968"/>
                <a:gd name="connsiteY5" fmla="*/ 0 h 224968"/>
                <a:gd name="connsiteX6" fmla="*/ 112484 w 224968"/>
                <a:gd name="connsiteY6" fmla="*/ 0 h 224968"/>
                <a:gd name="connsiteX7" fmla="*/ 139732 w 224968"/>
                <a:gd name="connsiteY7" fmla="*/ 117857 h 224968"/>
                <a:gd name="connsiteX8" fmla="*/ 90271 w 224968"/>
                <a:gd name="connsiteY8" fmla="*/ 167369 h 224968"/>
                <a:gd name="connsiteX9" fmla="*/ 47889 w 224968"/>
                <a:gd name="connsiteY9" fmla="*/ 124986 h 224968"/>
                <a:gd name="connsiteX10" fmla="*/ 62049 w 224968"/>
                <a:gd name="connsiteY10" fmla="*/ 110826 h 224968"/>
                <a:gd name="connsiteX11" fmla="*/ 90271 w 224968"/>
                <a:gd name="connsiteY11" fmla="*/ 139048 h 224968"/>
                <a:gd name="connsiteX12" fmla="*/ 131143 w 224968"/>
                <a:gd name="connsiteY12" fmla="*/ 97646 h 224968"/>
                <a:gd name="connsiteX13" fmla="*/ 166213 w 224968"/>
                <a:gd name="connsiteY13" fmla="*/ 63020 h 224968"/>
                <a:gd name="connsiteX14" fmla="*/ 167490 w 224968"/>
                <a:gd name="connsiteY14" fmla="*/ 61835 h 224968"/>
                <a:gd name="connsiteX15" fmla="*/ 168675 w 224968"/>
                <a:gd name="connsiteY15" fmla="*/ 60556 h 224968"/>
                <a:gd name="connsiteX16" fmla="*/ 183033 w 224968"/>
                <a:gd name="connsiteY16" fmla="*/ 74716 h 224968"/>
                <a:gd name="connsiteX17" fmla="*/ 139729 w 224968"/>
                <a:gd name="connsiteY17" fmla="*/ 117848 h 22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4968" h="224968">
                  <a:moveTo>
                    <a:pt x="112484" y="0"/>
                  </a:moveTo>
                  <a:cubicBezTo>
                    <a:pt x="50361" y="0"/>
                    <a:pt x="0" y="50361"/>
                    <a:pt x="0" y="112484"/>
                  </a:cubicBezTo>
                  <a:cubicBezTo>
                    <a:pt x="0" y="174608"/>
                    <a:pt x="50361" y="224969"/>
                    <a:pt x="112484" y="224969"/>
                  </a:cubicBezTo>
                  <a:cubicBezTo>
                    <a:pt x="174608" y="224969"/>
                    <a:pt x="224969" y="174608"/>
                    <a:pt x="224969" y="112484"/>
                  </a:cubicBezTo>
                  <a:cubicBezTo>
                    <a:pt x="224969" y="112481"/>
                    <a:pt x="224969" y="112478"/>
                    <a:pt x="224969" y="112475"/>
                  </a:cubicBezTo>
                  <a:cubicBezTo>
                    <a:pt x="224990" y="50378"/>
                    <a:pt x="174667" y="21"/>
                    <a:pt x="112570" y="0"/>
                  </a:cubicBezTo>
                  <a:cubicBezTo>
                    <a:pt x="112541" y="0"/>
                    <a:pt x="112513" y="0"/>
                    <a:pt x="112484" y="0"/>
                  </a:cubicBezTo>
                  <a:close/>
                  <a:moveTo>
                    <a:pt x="139732" y="117857"/>
                  </a:moveTo>
                  <a:cubicBezTo>
                    <a:pt x="123344" y="134216"/>
                    <a:pt x="106857" y="150720"/>
                    <a:pt x="90271" y="167369"/>
                  </a:cubicBezTo>
                  <a:cubicBezTo>
                    <a:pt x="76177" y="153207"/>
                    <a:pt x="62050" y="139080"/>
                    <a:pt x="47889" y="124986"/>
                  </a:cubicBezTo>
                  <a:lnTo>
                    <a:pt x="62049" y="110826"/>
                  </a:lnTo>
                  <a:lnTo>
                    <a:pt x="90271" y="139048"/>
                  </a:lnTo>
                  <a:cubicBezTo>
                    <a:pt x="103972" y="125150"/>
                    <a:pt x="117596" y="111349"/>
                    <a:pt x="131143" y="97646"/>
                  </a:cubicBezTo>
                  <a:cubicBezTo>
                    <a:pt x="144681" y="83945"/>
                    <a:pt x="152172" y="76591"/>
                    <a:pt x="166213" y="63020"/>
                  </a:cubicBezTo>
                  <a:cubicBezTo>
                    <a:pt x="166607" y="62626"/>
                    <a:pt x="167031" y="62235"/>
                    <a:pt x="167490" y="61835"/>
                  </a:cubicBezTo>
                  <a:cubicBezTo>
                    <a:pt x="167935" y="61458"/>
                    <a:pt x="168333" y="61029"/>
                    <a:pt x="168675" y="60556"/>
                  </a:cubicBezTo>
                  <a:lnTo>
                    <a:pt x="183033" y="74716"/>
                  </a:lnTo>
                  <a:cubicBezTo>
                    <a:pt x="166356" y="91302"/>
                    <a:pt x="156120" y="101490"/>
                    <a:pt x="139729" y="117848"/>
                  </a:cubicBezTo>
                  <a:close/>
                </a:path>
              </a:pathLst>
            </a:custGeom>
            <a:solidFill>
              <a:schemeClr val="tx2"/>
            </a:solidFill>
            <a:ln w="287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Segoe UI"/>
                <a:ea typeface="+mn-ea"/>
                <a:cs typeface="+mn-cs"/>
              </a:endParaRPr>
            </a:p>
          </p:txBody>
        </p:sp>
      </p:grpSp>
      <p:cxnSp>
        <p:nvCxnSpPr>
          <p:cNvPr id="19" name="Straight Connector 18">
            <a:extLst>
              <a:ext uri="{FF2B5EF4-FFF2-40B4-BE49-F238E27FC236}">
                <a16:creationId xmlns:a16="http://schemas.microsoft.com/office/drawing/2014/main" id="{41809A0C-F8DB-B514-A443-7ABECF1CB01D}"/>
              </a:ext>
              <a:ext uri="{C183D7F6-B498-43B3-948B-1728B52AA6E4}">
                <adec:decorative xmlns:adec="http://schemas.microsoft.com/office/drawing/2017/decorative" val="1"/>
              </a:ext>
            </a:extLst>
          </p:cNvPr>
          <p:cNvCxnSpPr>
            <a:cxnSpLocks/>
          </p:cNvCxnSpPr>
          <p:nvPr/>
        </p:nvCxnSpPr>
        <p:spPr>
          <a:xfrm>
            <a:off x="4350366" y="1886239"/>
            <a:ext cx="0" cy="4156748"/>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Rounded Rectangle 59">
            <a:extLst>
              <a:ext uri="{FF2B5EF4-FFF2-40B4-BE49-F238E27FC236}">
                <a16:creationId xmlns:a16="http://schemas.microsoft.com/office/drawing/2014/main" id="{B991E006-FB05-3424-7093-7E2A736C1B21}"/>
              </a:ext>
            </a:extLst>
          </p:cNvPr>
          <p:cNvSpPr/>
          <p:nvPr/>
        </p:nvSpPr>
        <p:spPr bwMode="auto">
          <a:xfrm>
            <a:off x="1216314" y="2310313"/>
            <a:ext cx="2705634" cy="759665"/>
          </a:xfrm>
          <a:prstGeom prst="roundRect">
            <a:avLst>
              <a:gd name="adj" fmla="val 50000"/>
            </a:avLst>
          </a:prstGeom>
          <a:solidFill>
            <a:schemeClr val="accent1"/>
          </a:solidFill>
          <a:ln>
            <a:noFill/>
          </a:ln>
          <a:effectLst>
            <a:outerShdw blurRad="63500" dist="381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pt-BR" kern="0">
                <a:solidFill>
                  <a:schemeClr val="tx1"/>
                </a:solidFill>
                <a:latin typeface="Segoe UI Semibold"/>
                <a:cs typeface="Segoe UI Semibold" panose="020B0702040204020203" pitchFamily="34" charset="0"/>
              </a:rPr>
              <a:t>C</a:t>
            </a:r>
            <a:r>
              <a:rPr lang="en-US" kern="0" err="1">
                <a:solidFill>
                  <a:schemeClr val="tx1"/>
                </a:solidFill>
                <a:latin typeface="Segoe UI Semibold"/>
                <a:cs typeface="Segoe UI Semibold" panose="020B0702040204020203" pitchFamily="34" charset="0"/>
              </a:rPr>
              <a:t>opilot</a:t>
            </a:r>
            <a:r>
              <a:rPr lang="en-US" kern="0">
                <a:solidFill>
                  <a:schemeClr val="tx1"/>
                </a:solidFill>
                <a:latin typeface="Segoe UI Semibold"/>
                <a:cs typeface="Segoe UI Semibold" panose="020B0702040204020203" pitchFamily="34" charset="0"/>
              </a:rPr>
              <a:t> Studio in M365 Copilot</a:t>
            </a:r>
            <a:endParaRPr kumimoji="0" lang="en-US" sz="1800" b="0" i="0" u="none" strike="noStrike" kern="0" cap="none" spc="0" normalizeH="0" baseline="0" noProof="0">
              <a:ln>
                <a:noFill/>
              </a:ln>
              <a:solidFill>
                <a:schemeClr val="tx1"/>
              </a:solidFill>
              <a:effectLst/>
              <a:uLnTx/>
              <a:uFillTx/>
              <a:latin typeface="Segoe UI Semibold"/>
              <a:ea typeface="+mn-ea"/>
              <a:cs typeface="Segoe UI Semibold" panose="020B0702040204020203" pitchFamily="34" charset="0"/>
            </a:endParaRPr>
          </a:p>
        </p:txBody>
      </p:sp>
      <p:grpSp>
        <p:nvGrpSpPr>
          <p:cNvPr id="21" name="Group 20">
            <a:extLst>
              <a:ext uri="{FF2B5EF4-FFF2-40B4-BE49-F238E27FC236}">
                <a16:creationId xmlns:a16="http://schemas.microsoft.com/office/drawing/2014/main" id="{CD34CC58-D6C1-0A22-056E-153A52D470DA}"/>
              </a:ext>
              <a:ext uri="{C183D7F6-B498-43B3-948B-1728B52AA6E4}">
                <adec:decorative xmlns:adec="http://schemas.microsoft.com/office/drawing/2017/decorative" val="1"/>
              </a:ext>
            </a:extLst>
          </p:cNvPr>
          <p:cNvGrpSpPr/>
          <p:nvPr/>
        </p:nvGrpSpPr>
        <p:grpSpPr>
          <a:xfrm>
            <a:off x="1391557" y="3446761"/>
            <a:ext cx="2575733" cy="1954381"/>
            <a:chOff x="5285145" y="3496809"/>
            <a:chExt cx="2575733" cy="1954381"/>
          </a:xfrm>
        </p:grpSpPr>
        <p:sp>
          <p:nvSpPr>
            <p:cNvPr id="22" name="TextBox 21">
              <a:extLst>
                <a:ext uri="{FF2B5EF4-FFF2-40B4-BE49-F238E27FC236}">
                  <a16:creationId xmlns:a16="http://schemas.microsoft.com/office/drawing/2014/main" id="{3B57B8B4-4DE7-A13B-A20C-3E693975AD8D}"/>
                </a:ext>
              </a:extLst>
            </p:cNvPr>
            <p:cNvSpPr txBox="1"/>
            <p:nvPr/>
          </p:nvSpPr>
          <p:spPr>
            <a:xfrm>
              <a:off x="5622879" y="3496809"/>
              <a:ext cx="2237999" cy="195438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a:latin typeface="Segoe UI"/>
                  <a:cs typeface="Segoe Sans Display" pitchFamily="2" charset="0"/>
                </a:rPr>
                <a:t>Licensed per User</a:t>
              </a:r>
              <a:endParaRPr kumimoji="0" lang="en-US" sz="1600" b="0" i="0" u="none" strike="noStrike" kern="1200" cap="none" spc="0" normalizeH="0" baseline="0" noProof="0">
                <a:ln>
                  <a:noFill/>
                </a:ln>
                <a:effectLst/>
                <a:uLnTx/>
                <a:uFillTx/>
                <a:latin typeface="Segoe UI"/>
                <a:ea typeface="+mn-ea"/>
                <a:cs typeface="Segoe Sans Display"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a:ln>
                  <a:noFill/>
                </a:ln>
                <a:effectLst/>
                <a:uLnTx/>
                <a:uFillTx/>
                <a:latin typeface="Segoe UI"/>
                <a:ea typeface="+mn-ea"/>
                <a:cs typeface="Segoe Sans Display" pitchFamily="2" charset="0"/>
              </a:endParaRPr>
            </a:p>
            <a:p>
              <a:pPr lvl="0">
                <a:spcAft>
                  <a:spcPts val="600"/>
                </a:spcAft>
                <a:defRPr/>
              </a:pPr>
              <a:r>
                <a:rPr lang="en-US" sz="1600"/>
                <a:t>Most of the features, except Autonomous Triggers</a:t>
              </a:r>
              <a:br>
                <a:rPr lang="en-US" sz="1600"/>
              </a:br>
              <a:endParaRPr kumimoji="0" lang="en-US" sz="1600" b="0" i="0" u="none" strike="noStrike" kern="1200" cap="none" spc="0" normalizeH="0" baseline="0" noProof="0">
                <a:ln>
                  <a:noFill/>
                </a:ln>
                <a:effectLst/>
                <a:uLnTx/>
                <a:uFillTx/>
                <a:latin typeface="Segoe UI"/>
                <a:ea typeface="+mn-ea"/>
                <a:cs typeface="Segoe Sans Display"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effectLst/>
                  <a:uLnTx/>
                  <a:uFillTx/>
                  <a:latin typeface="Segoe UI"/>
                  <a:ea typeface="+mn-ea"/>
                  <a:cs typeface="Segoe Sans Display" pitchFamily="2" charset="0"/>
                </a:rPr>
                <a:t>$</a:t>
              </a:r>
              <a:r>
                <a:rPr lang="en-US" sz="1600">
                  <a:latin typeface="Segoe UI"/>
                  <a:cs typeface="Segoe Sans Display" pitchFamily="2" charset="0"/>
                </a:rPr>
                <a:t>30</a:t>
              </a:r>
              <a:r>
                <a:rPr kumimoji="0" lang="en-US" sz="1600" b="0" i="0" u="none" strike="noStrike" kern="1200" cap="none" spc="0" normalizeH="0" baseline="0" noProof="0">
                  <a:ln>
                    <a:noFill/>
                  </a:ln>
                  <a:effectLst/>
                  <a:uLnTx/>
                  <a:uFillTx/>
                  <a:latin typeface="Segoe UI"/>
                  <a:ea typeface="+mn-ea"/>
                  <a:cs typeface="Segoe Sans Display" pitchFamily="2" charset="0"/>
                </a:rPr>
                <a:t> per </a:t>
              </a:r>
              <a:r>
                <a:rPr lang="en-US" sz="1600">
                  <a:latin typeface="Segoe UI"/>
                  <a:cs typeface="Segoe Sans Display" pitchFamily="2" charset="0"/>
                </a:rPr>
                <a:t>user</a:t>
              </a:r>
              <a:r>
                <a:rPr kumimoji="0" lang="en-US" sz="1600" b="0" i="0" u="none" strike="noStrike" kern="1200" cap="none" spc="0" normalizeH="0" baseline="0" noProof="0">
                  <a:ln>
                    <a:noFill/>
                  </a:ln>
                  <a:effectLst/>
                  <a:uLnTx/>
                  <a:uFillTx/>
                  <a:latin typeface="Segoe UI"/>
                  <a:ea typeface="+mn-ea"/>
                  <a:cs typeface="Segoe Sans Display" pitchFamily="2" charset="0"/>
                </a:rPr>
                <a:t>/month</a:t>
              </a:r>
              <a:endParaRPr kumimoji="0" lang="en-US" sz="2000" b="0" i="0" u="none" strike="noStrike" kern="1200" cap="none" spc="0" normalizeH="0" baseline="0" noProof="0">
                <a:ln>
                  <a:noFill/>
                </a:ln>
                <a:effectLst/>
                <a:uLnTx/>
                <a:uFillTx/>
                <a:latin typeface="Segoe UI"/>
                <a:ea typeface="+mn-ea"/>
                <a:cs typeface="Segoe Sans Display" pitchFamily="2" charset="0"/>
              </a:endParaRPr>
            </a:p>
          </p:txBody>
        </p:sp>
        <p:sp>
          <p:nvSpPr>
            <p:cNvPr id="23" name="Graphic 21" descr="Badge Tick1 with solid fill">
              <a:extLst>
                <a:ext uri="{FF2B5EF4-FFF2-40B4-BE49-F238E27FC236}">
                  <a16:creationId xmlns:a16="http://schemas.microsoft.com/office/drawing/2014/main" id="{112AC26F-A226-0A7F-E53E-741489B2B8FE}"/>
                </a:ext>
              </a:extLst>
            </p:cNvPr>
            <p:cNvSpPr/>
            <p:nvPr/>
          </p:nvSpPr>
          <p:spPr>
            <a:xfrm>
              <a:off x="5285145" y="3526426"/>
              <a:ext cx="224968" cy="224968"/>
            </a:xfrm>
            <a:custGeom>
              <a:avLst/>
              <a:gdLst>
                <a:gd name="connsiteX0" fmla="*/ 112484 w 224968"/>
                <a:gd name="connsiteY0" fmla="*/ 0 h 224968"/>
                <a:gd name="connsiteX1" fmla="*/ 0 w 224968"/>
                <a:gd name="connsiteY1" fmla="*/ 112484 h 224968"/>
                <a:gd name="connsiteX2" fmla="*/ 112484 w 224968"/>
                <a:gd name="connsiteY2" fmla="*/ 224969 h 224968"/>
                <a:gd name="connsiteX3" fmla="*/ 224969 w 224968"/>
                <a:gd name="connsiteY3" fmla="*/ 112484 h 224968"/>
                <a:gd name="connsiteX4" fmla="*/ 224969 w 224968"/>
                <a:gd name="connsiteY4" fmla="*/ 112475 h 224968"/>
                <a:gd name="connsiteX5" fmla="*/ 112570 w 224968"/>
                <a:gd name="connsiteY5" fmla="*/ 0 h 224968"/>
                <a:gd name="connsiteX6" fmla="*/ 112484 w 224968"/>
                <a:gd name="connsiteY6" fmla="*/ 0 h 224968"/>
                <a:gd name="connsiteX7" fmla="*/ 139732 w 224968"/>
                <a:gd name="connsiteY7" fmla="*/ 117857 h 224968"/>
                <a:gd name="connsiteX8" fmla="*/ 90271 w 224968"/>
                <a:gd name="connsiteY8" fmla="*/ 167369 h 224968"/>
                <a:gd name="connsiteX9" fmla="*/ 47889 w 224968"/>
                <a:gd name="connsiteY9" fmla="*/ 124986 h 224968"/>
                <a:gd name="connsiteX10" fmla="*/ 62049 w 224968"/>
                <a:gd name="connsiteY10" fmla="*/ 110826 h 224968"/>
                <a:gd name="connsiteX11" fmla="*/ 90271 w 224968"/>
                <a:gd name="connsiteY11" fmla="*/ 139048 h 224968"/>
                <a:gd name="connsiteX12" fmla="*/ 131143 w 224968"/>
                <a:gd name="connsiteY12" fmla="*/ 97646 h 224968"/>
                <a:gd name="connsiteX13" fmla="*/ 166213 w 224968"/>
                <a:gd name="connsiteY13" fmla="*/ 63020 h 224968"/>
                <a:gd name="connsiteX14" fmla="*/ 167490 w 224968"/>
                <a:gd name="connsiteY14" fmla="*/ 61835 h 224968"/>
                <a:gd name="connsiteX15" fmla="*/ 168675 w 224968"/>
                <a:gd name="connsiteY15" fmla="*/ 60556 h 224968"/>
                <a:gd name="connsiteX16" fmla="*/ 183033 w 224968"/>
                <a:gd name="connsiteY16" fmla="*/ 74716 h 224968"/>
                <a:gd name="connsiteX17" fmla="*/ 139729 w 224968"/>
                <a:gd name="connsiteY17" fmla="*/ 117848 h 22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4968" h="224968">
                  <a:moveTo>
                    <a:pt x="112484" y="0"/>
                  </a:moveTo>
                  <a:cubicBezTo>
                    <a:pt x="50361" y="0"/>
                    <a:pt x="0" y="50361"/>
                    <a:pt x="0" y="112484"/>
                  </a:cubicBezTo>
                  <a:cubicBezTo>
                    <a:pt x="0" y="174608"/>
                    <a:pt x="50361" y="224969"/>
                    <a:pt x="112484" y="224969"/>
                  </a:cubicBezTo>
                  <a:cubicBezTo>
                    <a:pt x="174608" y="224969"/>
                    <a:pt x="224969" y="174608"/>
                    <a:pt x="224969" y="112484"/>
                  </a:cubicBezTo>
                  <a:cubicBezTo>
                    <a:pt x="224969" y="112481"/>
                    <a:pt x="224969" y="112478"/>
                    <a:pt x="224969" y="112475"/>
                  </a:cubicBezTo>
                  <a:cubicBezTo>
                    <a:pt x="224990" y="50378"/>
                    <a:pt x="174667" y="21"/>
                    <a:pt x="112570" y="0"/>
                  </a:cubicBezTo>
                  <a:cubicBezTo>
                    <a:pt x="112541" y="0"/>
                    <a:pt x="112513" y="0"/>
                    <a:pt x="112484" y="0"/>
                  </a:cubicBezTo>
                  <a:close/>
                  <a:moveTo>
                    <a:pt x="139732" y="117857"/>
                  </a:moveTo>
                  <a:cubicBezTo>
                    <a:pt x="123344" y="134216"/>
                    <a:pt x="106857" y="150720"/>
                    <a:pt x="90271" y="167369"/>
                  </a:cubicBezTo>
                  <a:cubicBezTo>
                    <a:pt x="76177" y="153207"/>
                    <a:pt x="62050" y="139080"/>
                    <a:pt x="47889" y="124986"/>
                  </a:cubicBezTo>
                  <a:lnTo>
                    <a:pt x="62049" y="110826"/>
                  </a:lnTo>
                  <a:lnTo>
                    <a:pt x="90271" y="139048"/>
                  </a:lnTo>
                  <a:cubicBezTo>
                    <a:pt x="103972" y="125150"/>
                    <a:pt x="117596" y="111349"/>
                    <a:pt x="131143" y="97646"/>
                  </a:cubicBezTo>
                  <a:cubicBezTo>
                    <a:pt x="144681" y="83945"/>
                    <a:pt x="152172" y="76591"/>
                    <a:pt x="166213" y="63020"/>
                  </a:cubicBezTo>
                  <a:cubicBezTo>
                    <a:pt x="166607" y="62626"/>
                    <a:pt x="167031" y="62235"/>
                    <a:pt x="167490" y="61835"/>
                  </a:cubicBezTo>
                  <a:cubicBezTo>
                    <a:pt x="167935" y="61458"/>
                    <a:pt x="168333" y="61029"/>
                    <a:pt x="168675" y="60556"/>
                  </a:cubicBezTo>
                  <a:lnTo>
                    <a:pt x="183033" y="74716"/>
                  </a:lnTo>
                  <a:cubicBezTo>
                    <a:pt x="166356" y="91302"/>
                    <a:pt x="156120" y="101490"/>
                    <a:pt x="139729" y="117848"/>
                  </a:cubicBezTo>
                  <a:close/>
                </a:path>
              </a:pathLst>
            </a:custGeom>
            <a:solidFill>
              <a:srgbClr val="0070C0"/>
            </a:solidFill>
            <a:ln w="287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Segoe UI"/>
                <a:ea typeface="+mn-ea"/>
                <a:cs typeface="+mn-cs"/>
              </a:endParaRPr>
            </a:p>
          </p:txBody>
        </p:sp>
        <p:sp>
          <p:nvSpPr>
            <p:cNvPr id="24" name="Graphic 21" descr="Badge Tick1 with solid fill">
              <a:extLst>
                <a:ext uri="{FF2B5EF4-FFF2-40B4-BE49-F238E27FC236}">
                  <a16:creationId xmlns:a16="http://schemas.microsoft.com/office/drawing/2014/main" id="{EFC5665E-BDC3-1DCF-A72A-252A9D7CD750}"/>
                </a:ext>
              </a:extLst>
            </p:cNvPr>
            <p:cNvSpPr/>
            <p:nvPr/>
          </p:nvSpPr>
          <p:spPr>
            <a:xfrm>
              <a:off x="5285145" y="4171441"/>
              <a:ext cx="224968" cy="224968"/>
            </a:xfrm>
            <a:custGeom>
              <a:avLst/>
              <a:gdLst>
                <a:gd name="connsiteX0" fmla="*/ 112484 w 224968"/>
                <a:gd name="connsiteY0" fmla="*/ 0 h 224968"/>
                <a:gd name="connsiteX1" fmla="*/ 0 w 224968"/>
                <a:gd name="connsiteY1" fmla="*/ 112484 h 224968"/>
                <a:gd name="connsiteX2" fmla="*/ 112484 w 224968"/>
                <a:gd name="connsiteY2" fmla="*/ 224969 h 224968"/>
                <a:gd name="connsiteX3" fmla="*/ 224969 w 224968"/>
                <a:gd name="connsiteY3" fmla="*/ 112484 h 224968"/>
                <a:gd name="connsiteX4" fmla="*/ 224969 w 224968"/>
                <a:gd name="connsiteY4" fmla="*/ 112475 h 224968"/>
                <a:gd name="connsiteX5" fmla="*/ 112570 w 224968"/>
                <a:gd name="connsiteY5" fmla="*/ 0 h 224968"/>
                <a:gd name="connsiteX6" fmla="*/ 112484 w 224968"/>
                <a:gd name="connsiteY6" fmla="*/ 0 h 224968"/>
                <a:gd name="connsiteX7" fmla="*/ 139732 w 224968"/>
                <a:gd name="connsiteY7" fmla="*/ 117857 h 224968"/>
                <a:gd name="connsiteX8" fmla="*/ 90271 w 224968"/>
                <a:gd name="connsiteY8" fmla="*/ 167369 h 224968"/>
                <a:gd name="connsiteX9" fmla="*/ 47889 w 224968"/>
                <a:gd name="connsiteY9" fmla="*/ 124986 h 224968"/>
                <a:gd name="connsiteX10" fmla="*/ 62049 w 224968"/>
                <a:gd name="connsiteY10" fmla="*/ 110826 h 224968"/>
                <a:gd name="connsiteX11" fmla="*/ 90271 w 224968"/>
                <a:gd name="connsiteY11" fmla="*/ 139048 h 224968"/>
                <a:gd name="connsiteX12" fmla="*/ 131143 w 224968"/>
                <a:gd name="connsiteY12" fmla="*/ 97646 h 224968"/>
                <a:gd name="connsiteX13" fmla="*/ 166213 w 224968"/>
                <a:gd name="connsiteY13" fmla="*/ 63020 h 224968"/>
                <a:gd name="connsiteX14" fmla="*/ 167490 w 224968"/>
                <a:gd name="connsiteY14" fmla="*/ 61835 h 224968"/>
                <a:gd name="connsiteX15" fmla="*/ 168675 w 224968"/>
                <a:gd name="connsiteY15" fmla="*/ 60556 h 224968"/>
                <a:gd name="connsiteX16" fmla="*/ 183033 w 224968"/>
                <a:gd name="connsiteY16" fmla="*/ 74716 h 224968"/>
                <a:gd name="connsiteX17" fmla="*/ 139729 w 224968"/>
                <a:gd name="connsiteY17" fmla="*/ 117848 h 22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4968" h="224968">
                  <a:moveTo>
                    <a:pt x="112484" y="0"/>
                  </a:moveTo>
                  <a:cubicBezTo>
                    <a:pt x="50361" y="0"/>
                    <a:pt x="0" y="50361"/>
                    <a:pt x="0" y="112484"/>
                  </a:cubicBezTo>
                  <a:cubicBezTo>
                    <a:pt x="0" y="174608"/>
                    <a:pt x="50361" y="224969"/>
                    <a:pt x="112484" y="224969"/>
                  </a:cubicBezTo>
                  <a:cubicBezTo>
                    <a:pt x="174608" y="224969"/>
                    <a:pt x="224969" y="174608"/>
                    <a:pt x="224969" y="112484"/>
                  </a:cubicBezTo>
                  <a:cubicBezTo>
                    <a:pt x="224969" y="112481"/>
                    <a:pt x="224969" y="112478"/>
                    <a:pt x="224969" y="112475"/>
                  </a:cubicBezTo>
                  <a:cubicBezTo>
                    <a:pt x="224990" y="50378"/>
                    <a:pt x="174667" y="21"/>
                    <a:pt x="112570" y="0"/>
                  </a:cubicBezTo>
                  <a:cubicBezTo>
                    <a:pt x="112541" y="0"/>
                    <a:pt x="112513" y="0"/>
                    <a:pt x="112484" y="0"/>
                  </a:cubicBezTo>
                  <a:close/>
                  <a:moveTo>
                    <a:pt x="139732" y="117857"/>
                  </a:moveTo>
                  <a:cubicBezTo>
                    <a:pt x="123344" y="134216"/>
                    <a:pt x="106857" y="150720"/>
                    <a:pt x="90271" y="167369"/>
                  </a:cubicBezTo>
                  <a:cubicBezTo>
                    <a:pt x="76177" y="153207"/>
                    <a:pt x="62050" y="139080"/>
                    <a:pt x="47889" y="124986"/>
                  </a:cubicBezTo>
                  <a:lnTo>
                    <a:pt x="62049" y="110826"/>
                  </a:lnTo>
                  <a:lnTo>
                    <a:pt x="90271" y="139048"/>
                  </a:lnTo>
                  <a:cubicBezTo>
                    <a:pt x="103972" y="125150"/>
                    <a:pt x="117596" y="111349"/>
                    <a:pt x="131143" y="97646"/>
                  </a:cubicBezTo>
                  <a:cubicBezTo>
                    <a:pt x="144681" y="83945"/>
                    <a:pt x="152172" y="76591"/>
                    <a:pt x="166213" y="63020"/>
                  </a:cubicBezTo>
                  <a:cubicBezTo>
                    <a:pt x="166607" y="62626"/>
                    <a:pt x="167031" y="62235"/>
                    <a:pt x="167490" y="61835"/>
                  </a:cubicBezTo>
                  <a:cubicBezTo>
                    <a:pt x="167935" y="61458"/>
                    <a:pt x="168333" y="61029"/>
                    <a:pt x="168675" y="60556"/>
                  </a:cubicBezTo>
                  <a:lnTo>
                    <a:pt x="183033" y="74716"/>
                  </a:lnTo>
                  <a:cubicBezTo>
                    <a:pt x="166356" y="91302"/>
                    <a:pt x="156120" y="101490"/>
                    <a:pt x="139729" y="117848"/>
                  </a:cubicBezTo>
                  <a:close/>
                </a:path>
              </a:pathLst>
            </a:custGeom>
            <a:solidFill>
              <a:srgbClr val="0070C0"/>
            </a:solidFill>
            <a:ln w="287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Segoe UI"/>
                <a:ea typeface="+mn-ea"/>
                <a:cs typeface="+mn-cs"/>
              </a:endParaRPr>
            </a:p>
          </p:txBody>
        </p:sp>
        <p:sp>
          <p:nvSpPr>
            <p:cNvPr id="25" name="Graphic 21" descr="Badge Tick1 with solid fill">
              <a:extLst>
                <a:ext uri="{FF2B5EF4-FFF2-40B4-BE49-F238E27FC236}">
                  <a16:creationId xmlns:a16="http://schemas.microsoft.com/office/drawing/2014/main" id="{7FD42AC9-BC88-7FD5-BD6F-82489C5E9B2D}"/>
                </a:ext>
              </a:extLst>
            </p:cNvPr>
            <p:cNvSpPr/>
            <p:nvPr/>
          </p:nvSpPr>
          <p:spPr>
            <a:xfrm>
              <a:off x="5285145" y="5177911"/>
              <a:ext cx="224968" cy="224968"/>
            </a:xfrm>
            <a:custGeom>
              <a:avLst/>
              <a:gdLst>
                <a:gd name="connsiteX0" fmla="*/ 112484 w 224968"/>
                <a:gd name="connsiteY0" fmla="*/ 0 h 224968"/>
                <a:gd name="connsiteX1" fmla="*/ 0 w 224968"/>
                <a:gd name="connsiteY1" fmla="*/ 112484 h 224968"/>
                <a:gd name="connsiteX2" fmla="*/ 112484 w 224968"/>
                <a:gd name="connsiteY2" fmla="*/ 224969 h 224968"/>
                <a:gd name="connsiteX3" fmla="*/ 224969 w 224968"/>
                <a:gd name="connsiteY3" fmla="*/ 112484 h 224968"/>
                <a:gd name="connsiteX4" fmla="*/ 224969 w 224968"/>
                <a:gd name="connsiteY4" fmla="*/ 112475 h 224968"/>
                <a:gd name="connsiteX5" fmla="*/ 112570 w 224968"/>
                <a:gd name="connsiteY5" fmla="*/ 0 h 224968"/>
                <a:gd name="connsiteX6" fmla="*/ 112484 w 224968"/>
                <a:gd name="connsiteY6" fmla="*/ 0 h 224968"/>
                <a:gd name="connsiteX7" fmla="*/ 139732 w 224968"/>
                <a:gd name="connsiteY7" fmla="*/ 117857 h 224968"/>
                <a:gd name="connsiteX8" fmla="*/ 90271 w 224968"/>
                <a:gd name="connsiteY8" fmla="*/ 167369 h 224968"/>
                <a:gd name="connsiteX9" fmla="*/ 47889 w 224968"/>
                <a:gd name="connsiteY9" fmla="*/ 124986 h 224968"/>
                <a:gd name="connsiteX10" fmla="*/ 62049 w 224968"/>
                <a:gd name="connsiteY10" fmla="*/ 110826 h 224968"/>
                <a:gd name="connsiteX11" fmla="*/ 90271 w 224968"/>
                <a:gd name="connsiteY11" fmla="*/ 139048 h 224968"/>
                <a:gd name="connsiteX12" fmla="*/ 131143 w 224968"/>
                <a:gd name="connsiteY12" fmla="*/ 97646 h 224968"/>
                <a:gd name="connsiteX13" fmla="*/ 166213 w 224968"/>
                <a:gd name="connsiteY13" fmla="*/ 63020 h 224968"/>
                <a:gd name="connsiteX14" fmla="*/ 167490 w 224968"/>
                <a:gd name="connsiteY14" fmla="*/ 61835 h 224968"/>
                <a:gd name="connsiteX15" fmla="*/ 168675 w 224968"/>
                <a:gd name="connsiteY15" fmla="*/ 60556 h 224968"/>
                <a:gd name="connsiteX16" fmla="*/ 183033 w 224968"/>
                <a:gd name="connsiteY16" fmla="*/ 74716 h 224968"/>
                <a:gd name="connsiteX17" fmla="*/ 139729 w 224968"/>
                <a:gd name="connsiteY17" fmla="*/ 117848 h 22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4968" h="224968">
                  <a:moveTo>
                    <a:pt x="112484" y="0"/>
                  </a:moveTo>
                  <a:cubicBezTo>
                    <a:pt x="50361" y="0"/>
                    <a:pt x="0" y="50361"/>
                    <a:pt x="0" y="112484"/>
                  </a:cubicBezTo>
                  <a:cubicBezTo>
                    <a:pt x="0" y="174608"/>
                    <a:pt x="50361" y="224969"/>
                    <a:pt x="112484" y="224969"/>
                  </a:cubicBezTo>
                  <a:cubicBezTo>
                    <a:pt x="174608" y="224969"/>
                    <a:pt x="224969" y="174608"/>
                    <a:pt x="224969" y="112484"/>
                  </a:cubicBezTo>
                  <a:cubicBezTo>
                    <a:pt x="224969" y="112481"/>
                    <a:pt x="224969" y="112478"/>
                    <a:pt x="224969" y="112475"/>
                  </a:cubicBezTo>
                  <a:cubicBezTo>
                    <a:pt x="224990" y="50378"/>
                    <a:pt x="174667" y="21"/>
                    <a:pt x="112570" y="0"/>
                  </a:cubicBezTo>
                  <a:cubicBezTo>
                    <a:pt x="112541" y="0"/>
                    <a:pt x="112513" y="0"/>
                    <a:pt x="112484" y="0"/>
                  </a:cubicBezTo>
                  <a:close/>
                  <a:moveTo>
                    <a:pt x="139732" y="117857"/>
                  </a:moveTo>
                  <a:cubicBezTo>
                    <a:pt x="123344" y="134216"/>
                    <a:pt x="106857" y="150720"/>
                    <a:pt x="90271" y="167369"/>
                  </a:cubicBezTo>
                  <a:cubicBezTo>
                    <a:pt x="76177" y="153207"/>
                    <a:pt x="62050" y="139080"/>
                    <a:pt x="47889" y="124986"/>
                  </a:cubicBezTo>
                  <a:lnTo>
                    <a:pt x="62049" y="110826"/>
                  </a:lnTo>
                  <a:lnTo>
                    <a:pt x="90271" y="139048"/>
                  </a:lnTo>
                  <a:cubicBezTo>
                    <a:pt x="103972" y="125150"/>
                    <a:pt x="117596" y="111349"/>
                    <a:pt x="131143" y="97646"/>
                  </a:cubicBezTo>
                  <a:cubicBezTo>
                    <a:pt x="144681" y="83945"/>
                    <a:pt x="152172" y="76591"/>
                    <a:pt x="166213" y="63020"/>
                  </a:cubicBezTo>
                  <a:cubicBezTo>
                    <a:pt x="166607" y="62626"/>
                    <a:pt x="167031" y="62235"/>
                    <a:pt x="167490" y="61835"/>
                  </a:cubicBezTo>
                  <a:cubicBezTo>
                    <a:pt x="167935" y="61458"/>
                    <a:pt x="168333" y="61029"/>
                    <a:pt x="168675" y="60556"/>
                  </a:cubicBezTo>
                  <a:lnTo>
                    <a:pt x="183033" y="74716"/>
                  </a:lnTo>
                  <a:cubicBezTo>
                    <a:pt x="166356" y="91302"/>
                    <a:pt x="156120" y="101490"/>
                    <a:pt x="139729" y="117848"/>
                  </a:cubicBezTo>
                  <a:close/>
                </a:path>
              </a:pathLst>
            </a:custGeom>
            <a:solidFill>
              <a:srgbClr val="0070C0"/>
            </a:solidFill>
            <a:ln w="287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Segoe UI"/>
                <a:ea typeface="+mn-ea"/>
                <a:cs typeface="+mn-cs"/>
              </a:endParaRPr>
            </a:p>
          </p:txBody>
        </p:sp>
      </p:grpSp>
    </p:spTree>
    <p:extLst>
      <p:ext uri="{BB962C8B-B14F-4D97-AF65-F5344CB8AC3E}">
        <p14:creationId xmlns:p14="http://schemas.microsoft.com/office/powerpoint/2010/main" val="346467581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13EA7-ED6C-BC6D-082E-E878AB68F5F5}"/>
            </a:ext>
          </a:extLst>
        </p:cNvPr>
        <p:cNvGrpSpPr/>
        <p:nvPr/>
      </p:nvGrpSpPr>
      <p:grpSpPr>
        <a:xfrm>
          <a:off x="0" y="0"/>
          <a:ext cx="0" cy="0"/>
          <a:chOff x="0" y="0"/>
          <a:chExt cx="0" cy="0"/>
        </a:xfrm>
      </p:grpSpPr>
      <p:sp>
        <p:nvSpPr>
          <p:cNvPr id="29" name="Title 3">
            <a:extLst>
              <a:ext uri="{FF2B5EF4-FFF2-40B4-BE49-F238E27FC236}">
                <a16:creationId xmlns:a16="http://schemas.microsoft.com/office/drawing/2014/main" id="{347DFBDC-7D55-2DAC-3E7C-EBC045793357}"/>
              </a:ext>
            </a:extLst>
          </p:cNvPr>
          <p:cNvSpPr>
            <a:spLocks noGrp="1"/>
          </p:cNvSpPr>
          <p:nvPr>
            <p:ph type="title"/>
          </p:nvPr>
        </p:nvSpPr>
        <p:spPr>
          <a:xfrm>
            <a:off x="588263" y="485481"/>
            <a:ext cx="11018520" cy="766174"/>
          </a:xfrm>
        </p:spPr>
        <p:txBody>
          <a:bodyPr/>
          <a:lstStyle/>
          <a:p>
            <a:r>
              <a:rPr lang="en-US"/>
              <a:t>Billing Rates (Copilot Credits)</a:t>
            </a:r>
          </a:p>
        </p:txBody>
      </p:sp>
      <p:sp>
        <p:nvSpPr>
          <p:cNvPr id="28" name="Rectangle: Top Corners Rounded 27">
            <a:extLst>
              <a:ext uri="{FF2B5EF4-FFF2-40B4-BE49-F238E27FC236}">
                <a16:creationId xmlns:a16="http://schemas.microsoft.com/office/drawing/2014/main" id="{6B5685E9-178D-96DA-8E43-4E8E9CC062B6}"/>
              </a:ext>
              <a:ext uri="{C183D7F6-B498-43B3-948B-1728B52AA6E4}">
                <adec:decorative xmlns:adec="http://schemas.microsoft.com/office/drawing/2017/decorative" val="1"/>
              </a:ext>
            </a:extLst>
          </p:cNvPr>
          <p:cNvSpPr/>
          <p:nvPr/>
        </p:nvSpPr>
        <p:spPr bwMode="auto">
          <a:xfrm>
            <a:off x="383420" y="1251657"/>
            <a:ext cx="11483480" cy="569978"/>
          </a:xfrm>
          <a:prstGeom prst="round2SameRect">
            <a:avLst>
              <a:gd name="adj1" fmla="val 50000"/>
              <a:gd name="adj2" fmla="val 0"/>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err="1">
              <a:solidFill>
                <a:srgbClr val="FFFFFF"/>
              </a:solidFill>
              <a:latin typeface="Segoe UI Semibold"/>
            </a:endParaRPr>
          </a:p>
        </p:txBody>
      </p:sp>
      <p:graphicFrame>
        <p:nvGraphicFramePr>
          <p:cNvPr id="30" name="Table 29">
            <a:extLst>
              <a:ext uri="{FF2B5EF4-FFF2-40B4-BE49-F238E27FC236}">
                <a16:creationId xmlns:a16="http://schemas.microsoft.com/office/drawing/2014/main" id="{B6690EC2-A778-8515-3714-D7F8ACCFADFF}"/>
              </a:ext>
            </a:extLst>
          </p:cNvPr>
          <p:cNvGraphicFramePr>
            <a:graphicFrameLocks noGrp="1"/>
          </p:cNvGraphicFramePr>
          <p:nvPr>
            <p:extLst>
              <p:ext uri="{D42A27DB-BD31-4B8C-83A1-F6EECF244321}">
                <p14:modId xmlns:p14="http://schemas.microsoft.com/office/powerpoint/2010/main" val="1578978461"/>
              </p:ext>
            </p:extLst>
          </p:nvPr>
        </p:nvGraphicFramePr>
        <p:xfrm>
          <a:off x="383420" y="1251656"/>
          <a:ext cx="11483480" cy="5145269"/>
        </p:xfrm>
        <a:graphic>
          <a:graphicData uri="http://schemas.openxmlformats.org/drawingml/2006/table">
            <a:tbl>
              <a:tblPr>
                <a:effectLst/>
              </a:tblPr>
              <a:tblGrid>
                <a:gridCol w="7746168">
                  <a:extLst>
                    <a:ext uri="{9D8B030D-6E8A-4147-A177-3AD203B41FA5}">
                      <a16:colId xmlns:a16="http://schemas.microsoft.com/office/drawing/2014/main" val="589559021"/>
                    </a:ext>
                  </a:extLst>
                </a:gridCol>
                <a:gridCol w="1343025">
                  <a:extLst>
                    <a:ext uri="{9D8B030D-6E8A-4147-A177-3AD203B41FA5}">
                      <a16:colId xmlns:a16="http://schemas.microsoft.com/office/drawing/2014/main" val="86005208"/>
                    </a:ext>
                  </a:extLst>
                </a:gridCol>
                <a:gridCol w="1114425">
                  <a:extLst>
                    <a:ext uri="{9D8B030D-6E8A-4147-A177-3AD203B41FA5}">
                      <a16:colId xmlns:a16="http://schemas.microsoft.com/office/drawing/2014/main" val="3793448644"/>
                    </a:ext>
                  </a:extLst>
                </a:gridCol>
                <a:gridCol w="1279862">
                  <a:extLst>
                    <a:ext uri="{9D8B030D-6E8A-4147-A177-3AD203B41FA5}">
                      <a16:colId xmlns:a16="http://schemas.microsoft.com/office/drawing/2014/main" val="115807747"/>
                    </a:ext>
                  </a:extLst>
                </a:gridCol>
              </a:tblGrid>
              <a:tr h="476218">
                <a:tc>
                  <a:txBody>
                    <a:bodyPr/>
                    <a:lstStyle/>
                    <a:p>
                      <a:endParaRPr lang="en-US" sz="1400">
                        <a:solidFill>
                          <a:schemeClr val="bg1"/>
                        </a:solidFill>
                      </a:endParaRPr>
                    </a:p>
                  </a:txBody>
                  <a:tcPr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mpd="sng">
                      <a:noFill/>
                      <a:prstDash val="soli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a:solidFill>
                            <a:schemeClr val="bg1"/>
                          </a:solidFill>
                          <a:latin typeface="+mj-lt"/>
                          <a:cs typeface="Segoe Sans Display" pitchFamily="2" charset="0"/>
                        </a:rPr>
                        <a:t>M365 Copilot Users</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28575"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a:solidFill>
                            <a:schemeClr val="bg1"/>
                          </a:solidFill>
                          <a:latin typeface="+mj-lt"/>
                          <a:cs typeface="Segoe Sans Display" pitchFamily="2" charset="0"/>
                        </a:rPr>
                        <a:t>Copilot Chat Users</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28575"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a:solidFill>
                            <a:schemeClr val="bg1"/>
                          </a:solidFill>
                          <a:latin typeface="+mj-lt"/>
                          <a:cs typeface="Segoe Sans Display" pitchFamily="2" charset="0"/>
                        </a:rPr>
                        <a:t>Autonomous Agents</a:t>
                      </a:r>
                    </a:p>
                  </a:txBody>
                  <a:tcPr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9653662"/>
                  </a:ext>
                </a:extLst>
              </a:tr>
              <a:tr h="618552">
                <a:tc>
                  <a:txBody>
                    <a:bodyPr/>
                    <a:lstStyle/>
                    <a:p>
                      <a:pPr algn="l"/>
                      <a:r>
                        <a:rPr lang="en-US" sz="1400" b="1">
                          <a:latin typeface="+mj-lt"/>
                        </a:rPr>
                        <a:t>Classic </a:t>
                      </a:r>
                      <a:r>
                        <a:rPr lang="en-US" sz="1400" b="1" kern="1200">
                          <a:solidFill>
                            <a:schemeClr val="tx1"/>
                          </a:solidFill>
                          <a:latin typeface="+mj-lt"/>
                          <a:ea typeface="+mn-ea"/>
                          <a:cs typeface="Segoe Sans Display" pitchFamily="2" charset="0"/>
                        </a:rPr>
                        <a:t>answers</a:t>
                      </a:r>
                    </a:p>
                    <a:p>
                      <a:pPr algn="l"/>
                      <a:r>
                        <a:rPr lang="en-GB" sz="1200">
                          <a:latin typeface="Segoe UI Semilight" panose="020B0402040204020203" pitchFamily="34" charset="0"/>
                          <a:cs typeface="Segoe UI Semilight" panose="020B0402040204020203" pitchFamily="34" charset="0"/>
                        </a:rPr>
                        <a:t>Predefined static responses manually authored by makers through topics (messages, connectors, flows etc.)</a:t>
                      </a:r>
                      <a:endParaRPr lang="en-US" sz="1200" b="1">
                        <a:latin typeface="Segoe UI Semilight" panose="020B0402040204020203" pitchFamily="34" charset="0"/>
                        <a:cs typeface="Segoe UI Semilight" panose="020B0402040204020203" pitchFamily="34" charset="0"/>
                      </a:endParaRPr>
                    </a:p>
                  </a:txBody>
                  <a:tcPr marL="108000" marR="108000" marT="108000" marB="10800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a:latin typeface="Segoe UI Semilight" panose="020B0402040204020203" pitchFamily="34" charset="0"/>
                          <a:cs typeface="Segoe UI Semilight" panose="020B0402040204020203" pitchFamily="34" charset="0"/>
                        </a:rPr>
                        <a:t>No charge</a:t>
                      </a:r>
                    </a:p>
                  </a:txBody>
                  <a:tcPr marL="108000" marR="108000" marT="108000" marB="10800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a:latin typeface="Segoe UI Semilight" panose="020B0402040204020203" pitchFamily="34" charset="0"/>
                          <a:cs typeface="Segoe UI Semilight" panose="020B0402040204020203" pitchFamily="34" charset="0"/>
                        </a:rPr>
                        <a:t>1</a:t>
                      </a:r>
                    </a:p>
                  </a:txBody>
                  <a:tcPr marL="108000" marR="108000" marT="108000" marB="10800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a:latin typeface="Segoe UI Semilight" panose="020B0402040204020203" pitchFamily="34" charset="0"/>
                          <a:cs typeface="Segoe UI Semilight" panose="020B0402040204020203" pitchFamily="34" charset="0"/>
                        </a:rPr>
                        <a:t>N/A</a:t>
                      </a:r>
                    </a:p>
                  </a:txBody>
                  <a:tcPr marL="108000" marR="108000" marT="108000" marB="10800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57141068"/>
                  </a:ext>
                </a:extLst>
              </a:tr>
              <a:tr h="610621">
                <a:tc>
                  <a:txBody>
                    <a:bodyPr/>
                    <a:lstStyle/>
                    <a:p>
                      <a:pPr marL="0" algn="l" defTabSz="932742" rtl="0" eaLnBrk="1" latinLnBrk="0" hangingPunct="1">
                        <a:lnSpc>
                          <a:spcPts val="1600"/>
                        </a:lnSpc>
                      </a:pPr>
                      <a:r>
                        <a:rPr lang="en-US" sz="1400" b="1" kern="1200">
                          <a:solidFill>
                            <a:schemeClr val="tx1"/>
                          </a:solidFill>
                          <a:latin typeface="+mj-lt"/>
                          <a:ea typeface="+mn-ea"/>
                          <a:cs typeface="Segoe Sans Display" pitchFamily="2" charset="0"/>
                        </a:rPr>
                        <a:t>Web-grounded answers</a:t>
                      </a:r>
                    </a:p>
                    <a:p>
                      <a:pPr>
                        <a:lnSpc>
                          <a:spcPts val="1600"/>
                        </a:lnSpc>
                      </a:pPr>
                      <a:r>
                        <a:rPr kumimoji="0" lang="en-US" sz="1200" b="0" i="0" u="none" strike="noStrike" kern="1200" cap="none" spc="0" normalizeH="0" baseline="0" noProof="0">
                          <a:ln>
                            <a:noFill/>
                          </a:ln>
                          <a:solidFill>
                            <a:srgbClr val="000000"/>
                          </a:solidFill>
                          <a:effectLst/>
                          <a:uLnTx/>
                          <a:uFillTx/>
                          <a:latin typeface="Segoe UI Semilight" panose="020B0402040204020203" pitchFamily="34" charset="0"/>
                          <a:ea typeface="+mn-ea"/>
                          <a:cs typeface="Segoe UI Semilight" panose="020B0402040204020203" pitchFamily="34" charset="0"/>
                        </a:rPr>
                        <a:t>Dynamically-generated responses based on the web as a knowledge source.</a:t>
                      </a:r>
                      <a:endParaRPr kumimoji="0" lang="en-US" sz="1200" b="0" i="0" u="none" strike="noStrike" kern="1200" cap="none" spc="0" normalizeH="0" baseline="0">
                        <a:ln>
                          <a:noFill/>
                        </a:ln>
                        <a:solidFill>
                          <a:srgbClr val="000000"/>
                        </a:solidFill>
                        <a:effectLst/>
                        <a:uLnTx/>
                        <a:uFillTx/>
                        <a:latin typeface="Segoe UI Semilight" panose="020B0402040204020203" pitchFamily="34" charset="0"/>
                        <a:ea typeface="+mn-ea"/>
                        <a:cs typeface="Segoe UI Semilight" panose="020B0402040204020203" pitchFamily="34" charset="0"/>
                      </a:endParaRPr>
                    </a:p>
                  </a:txBody>
                  <a:tcPr marL="108000" marR="108000" marT="108000" marB="10800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a:latin typeface="Segoe UI Semilight" panose="020B0402040204020203" pitchFamily="34" charset="0"/>
                          <a:cs typeface="Segoe UI Semilight" panose="020B0402040204020203" pitchFamily="34" charset="0"/>
                        </a:rPr>
                        <a:t>No charge</a:t>
                      </a:r>
                      <a:r>
                        <a:rPr lang="en-GB" sz="1400" b="1"/>
                        <a:t> </a:t>
                      </a:r>
                      <a:r>
                        <a:rPr lang="en-GB" sz="1400" b="1" baseline="30000"/>
                        <a:t>3</a:t>
                      </a:r>
                      <a:endParaRPr lang="en-US" sz="1400">
                        <a:latin typeface="Segoe UI Semilight" panose="020B0402040204020203" pitchFamily="34" charset="0"/>
                        <a:cs typeface="Segoe UI Semilight" panose="020B0402040204020203" pitchFamily="34" charset="0"/>
                      </a:endParaRPr>
                    </a:p>
                  </a:txBody>
                  <a:tcPr marL="108000" marR="108000" marT="108000" marB="10800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a:latin typeface="Segoe UI Semilight" panose="020B0402040204020203" pitchFamily="34" charset="0"/>
                          <a:cs typeface="Segoe UI Semilight" panose="020B0402040204020203" pitchFamily="34" charset="0"/>
                        </a:rPr>
                        <a:t>0</a:t>
                      </a:r>
                    </a:p>
                  </a:txBody>
                  <a:tcPr marL="108000" marR="108000" marT="108000" marB="10800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a:latin typeface="Segoe UI Semilight" panose="020B0402040204020203" pitchFamily="34" charset="0"/>
                          <a:cs typeface="Segoe UI Semilight" panose="020B0402040204020203" pitchFamily="34" charset="0"/>
                        </a:rPr>
                        <a:t>2</a:t>
                      </a:r>
                    </a:p>
                  </a:txBody>
                  <a:tcPr marL="108000" marR="108000" marT="108000" marB="10800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3475665"/>
                  </a:ext>
                </a:extLst>
              </a:tr>
              <a:tr h="797373">
                <a:tc>
                  <a:txBody>
                    <a:bodyPr/>
                    <a:lstStyle/>
                    <a:p>
                      <a:pPr marL="0" algn="l" defTabSz="932742" rtl="0" eaLnBrk="1" latinLnBrk="0" hangingPunct="1">
                        <a:lnSpc>
                          <a:spcPts val="1600"/>
                        </a:lnSpc>
                      </a:pPr>
                      <a:r>
                        <a:rPr lang="en-US" sz="1400" b="1" kern="1200">
                          <a:solidFill>
                            <a:schemeClr val="tx1"/>
                          </a:solidFill>
                          <a:latin typeface="+mj-lt"/>
                          <a:ea typeface="+mn-ea"/>
                          <a:cs typeface="Segoe Sans Display" pitchFamily="2" charset="0"/>
                        </a:rPr>
                        <a:t>Generative answers</a:t>
                      </a:r>
                      <a:r>
                        <a:rPr lang="en-GB" sz="1400" b="1"/>
                        <a:t> </a:t>
                      </a:r>
                      <a:r>
                        <a:rPr lang="en-GB" sz="1400" b="1" baseline="30000"/>
                        <a:t>4</a:t>
                      </a:r>
                      <a:endParaRPr lang="en-US" sz="1400" b="1" kern="1200">
                        <a:solidFill>
                          <a:schemeClr val="tx1"/>
                        </a:solidFill>
                        <a:latin typeface="+mj-lt"/>
                        <a:ea typeface="+mn-ea"/>
                        <a:cs typeface="Segoe Sans Display" pitchFamily="2" charset="0"/>
                      </a:endParaRPr>
                    </a:p>
                    <a:p>
                      <a:pPr>
                        <a:lnSpc>
                          <a:spcPts val="1600"/>
                        </a:lnSpc>
                      </a:pPr>
                      <a:r>
                        <a:rPr kumimoji="0" lang="en-US" sz="1200" b="0" i="0" u="none" strike="noStrike" kern="1200" cap="none" spc="0" normalizeH="0" baseline="0" noProof="0">
                          <a:ln>
                            <a:noFill/>
                          </a:ln>
                          <a:solidFill>
                            <a:srgbClr val="000000"/>
                          </a:solidFill>
                          <a:effectLst/>
                          <a:uLnTx/>
                          <a:uFillTx/>
                          <a:latin typeface="Segoe UI Semilight" panose="020B0402040204020203" pitchFamily="34" charset="0"/>
                          <a:ea typeface="+mn-ea"/>
                          <a:cs typeface="Segoe UI Semilight" panose="020B0402040204020203" pitchFamily="34" charset="0"/>
                        </a:rPr>
                        <a:t>Dynamically-generated responses based on knowledge sources and context that provide flexible and natural interactions.</a:t>
                      </a:r>
                      <a:endParaRPr kumimoji="0" lang="en-US" sz="1200" b="0" i="0" u="none" strike="noStrike" kern="1200" cap="none" spc="0" normalizeH="0" baseline="0">
                        <a:ln>
                          <a:noFill/>
                        </a:ln>
                        <a:solidFill>
                          <a:srgbClr val="000000"/>
                        </a:solidFill>
                        <a:effectLst/>
                        <a:uLnTx/>
                        <a:uFillTx/>
                        <a:latin typeface="Segoe UI Semilight" panose="020B0402040204020203" pitchFamily="34" charset="0"/>
                        <a:ea typeface="+mn-ea"/>
                        <a:cs typeface="Segoe UI Semilight" panose="020B0402040204020203" pitchFamily="34" charset="0"/>
                      </a:endParaRPr>
                    </a:p>
                  </a:txBody>
                  <a:tcPr marL="108000" marR="108000" marT="108000" marB="10800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a:latin typeface="Segoe UI Semilight" panose="020B0402040204020203" pitchFamily="34" charset="0"/>
                          <a:cs typeface="Segoe UI Semilight" panose="020B0402040204020203" pitchFamily="34" charset="0"/>
                        </a:rPr>
                        <a:t>No charge</a:t>
                      </a:r>
                    </a:p>
                  </a:txBody>
                  <a:tcPr marL="108000" marR="108000" marT="108000" marB="10800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a:latin typeface="Segoe UI Semilight" panose="020B0402040204020203" pitchFamily="34" charset="0"/>
                          <a:cs typeface="Segoe UI Semilight" panose="020B0402040204020203" pitchFamily="34" charset="0"/>
                        </a:rPr>
                        <a:t>2</a:t>
                      </a:r>
                    </a:p>
                  </a:txBody>
                  <a:tcPr marL="108000" marR="108000" marT="108000" marB="10800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a:latin typeface="Segoe UI Semilight" panose="020B0402040204020203" pitchFamily="34" charset="0"/>
                          <a:cs typeface="Segoe UI Semilight" panose="020B0402040204020203" pitchFamily="34" charset="0"/>
                        </a:rPr>
                        <a:t>2</a:t>
                      </a:r>
                    </a:p>
                  </a:txBody>
                  <a:tcPr marL="108000" marR="108000" marT="108000" marB="10800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67389625"/>
                  </a:ext>
                </a:extLst>
              </a:tr>
              <a:tr h="797373">
                <a:tc>
                  <a:txBody>
                    <a:bodyPr/>
                    <a:lstStyle/>
                    <a:p>
                      <a:pPr marL="0" algn="l" defTabSz="932742" rtl="0" eaLnBrk="1" latinLnBrk="0" hangingPunct="1">
                        <a:lnSpc>
                          <a:spcPts val="1600"/>
                        </a:lnSpc>
                      </a:pPr>
                      <a:r>
                        <a:rPr lang="en-US" sz="1400" b="1" kern="1200">
                          <a:solidFill>
                            <a:schemeClr val="tx1"/>
                          </a:solidFill>
                          <a:latin typeface="+mj-lt"/>
                          <a:ea typeface="+mn-ea"/>
                          <a:cs typeface="Segoe Sans Display" pitchFamily="2" charset="0"/>
                        </a:rPr>
                        <a:t>Tenant graph grounding for messages</a:t>
                      </a:r>
                      <a:r>
                        <a:rPr lang="en-GB" sz="1400" b="1"/>
                        <a:t> </a:t>
                      </a:r>
                      <a:r>
                        <a:rPr lang="en-GB" sz="1400" b="1" baseline="30000"/>
                        <a:t>4</a:t>
                      </a:r>
                      <a:endParaRPr lang="en-US" sz="1400" b="1" kern="1200">
                        <a:solidFill>
                          <a:schemeClr val="tx1"/>
                        </a:solidFill>
                        <a:latin typeface="+mj-lt"/>
                        <a:ea typeface="+mn-ea"/>
                        <a:cs typeface="Segoe Sans Display" pitchFamily="2" charset="0"/>
                      </a:endParaRPr>
                    </a:p>
                    <a:p>
                      <a:pPr>
                        <a:lnSpc>
                          <a:spcPts val="1600"/>
                        </a:lnSpc>
                      </a:pPr>
                      <a:r>
                        <a:rPr kumimoji="0" lang="en-US" sz="1200" b="0" i="0" u="none" strike="noStrike" kern="1200" cap="none" spc="0" normalizeH="0" baseline="0" noProof="0">
                          <a:ln>
                            <a:noFill/>
                          </a:ln>
                          <a:solidFill>
                            <a:srgbClr val="000000"/>
                          </a:solidFill>
                          <a:effectLst/>
                          <a:uLnTx/>
                          <a:uFillTx/>
                          <a:latin typeface="Segoe UI Semilight" panose="020B0402040204020203" pitchFamily="34" charset="0"/>
                          <a:ea typeface="+mn-ea"/>
                          <a:cs typeface="Segoe UI Semilight" panose="020B0402040204020203" pitchFamily="34" charset="0"/>
                        </a:rPr>
                        <a:t>Grounding to enhance AI agents with up-to-date, context-aware knowledge from Microsoft 365 and external data, offering built-in security and inheriting data access governance policies</a:t>
                      </a:r>
                    </a:p>
                  </a:txBody>
                  <a:tcPr marL="108000" marR="108000" marT="108000" marB="10800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a:latin typeface="Segoe UI Semilight" panose="020B0402040204020203" pitchFamily="34" charset="0"/>
                          <a:cs typeface="Segoe UI Semilight" panose="020B0402040204020203" pitchFamily="34" charset="0"/>
                        </a:rPr>
                        <a:t>No charge</a:t>
                      </a:r>
                    </a:p>
                  </a:txBody>
                  <a:tcPr marL="108000" marR="108000" marT="108000" marB="10800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a:latin typeface="Segoe UI Semilight" panose="020B0402040204020203" pitchFamily="34" charset="0"/>
                          <a:cs typeface="Segoe UI Semilight" panose="020B0402040204020203" pitchFamily="34" charset="0"/>
                        </a:rPr>
                        <a:t>10</a:t>
                      </a:r>
                    </a:p>
                  </a:txBody>
                  <a:tcPr marL="108000" marR="108000" marT="108000" marB="10800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a:latin typeface="Segoe UI Semilight" panose="020B0402040204020203" pitchFamily="34" charset="0"/>
                          <a:cs typeface="Segoe UI Semilight" panose="020B0402040204020203" pitchFamily="34" charset="0"/>
                        </a:rPr>
                        <a:t>10</a:t>
                      </a:r>
                    </a:p>
                  </a:txBody>
                  <a:tcPr marL="108000" marR="108000" marT="108000" marB="10800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4342325"/>
                  </a:ext>
                </a:extLst>
              </a:tr>
              <a:tr h="797373">
                <a:tc>
                  <a:txBody>
                    <a:bodyPr/>
                    <a:lstStyle/>
                    <a:p>
                      <a:pPr>
                        <a:lnSpc>
                          <a:spcPts val="1600"/>
                        </a:lnSpc>
                      </a:pPr>
                      <a:r>
                        <a:rPr lang="en-US" sz="1400" b="1">
                          <a:solidFill>
                            <a:schemeClr val="tx1"/>
                          </a:solidFill>
                          <a:latin typeface="+mj-lt"/>
                          <a:cs typeface="Segoe Sans Display" pitchFamily="2" charset="0"/>
                        </a:rPr>
                        <a:t>Agent tools</a:t>
                      </a:r>
                      <a:r>
                        <a:rPr lang="en-GB" sz="1400" b="1"/>
                        <a:t> </a:t>
                      </a:r>
                      <a:r>
                        <a:rPr lang="en-GB" sz="1400" b="1" baseline="30000"/>
                        <a:t>4 </a:t>
                      </a:r>
                      <a:endParaRPr lang="en-GB" sz="1200" b="1" baseline="30000"/>
                    </a:p>
                    <a:p>
                      <a:pPr algn="l"/>
                      <a:r>
                        <a:rPr lang="en-GB" sz="1200"/>
                        <a:t>AI-led orchestration for triggers, topics, agent flows, text &amp; generative AI tools, Power Platform premium connectors and custom connectors</a:t>
                      </a:r>
                      <a:endParaRPr lang="en-US" sz="1200"/>
                    </a:p>
                  </a:txBody>
                  <a:tcPr marL="108000" marR="108000" marT="108000" marB="10800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a:latin typeface="Segoe UI Semilight" panose="020B0402040204020203" pitchFamily="34" charset="0"/>
                          <a:cs typeface="Segoe UI Semilight" panose="020B0402040204020203" pitchFamily="34" charset="0"/>
                        </a:rPr>
                        <a:t>No charge</a:t>
                      </a:r>
                    </a:p>
                  </a:txBody>
                  <a:tcPr marL="108000" marR="108000" marT="108000" marB="10800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a:latin typeface="Segoe UI Semilight" panose="020B0402040204020203" pitchFamily="34" charset="0"/>
                          <a:cs typeface="Segoe UI Semilight" panose="020B0402040204020203" pitchFamily="34" charset="0"/>
                        </a:rPr>
                        <a:t>5</a:t>
                      </a:r>
                    </a:p>
                  </a:txBody>
                  <a:tcPr marL="108000" marR="108000" marT="108000" marB="10800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a:latin typeface="Segoe UI Semilight" panose="020B0402040204020203" pitchFamily="34" charset="0"/>
                          <a:cs typeface="Segoe UI Semilight" panose="020B0402040204020203" pitchFamily="34" charset="0"/>
                        </a:rPr>
                        <a:t>5</a:t>
                      </a:r>
                    </a:p>
                  </a:txBody>
                  <a:tcPr marL="108000" marR="108000" marT="108000" marB="10800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261219"/>
                  </a:ext>
                </a:extLst>
              </a:tr>
              <a:tr h="797373">
                <a:tc>
                  <a:txBody>
                    <a:bodyPr/>
                    <a:lstStyle/>
                    <a:p>
                      <a:pPr algn="l"/>
                      <a:r>
                        <a:rPr lang="en-GB" sz="1400" b="1">
                          <a:latin typeface="+mj-lt"/>
                        </a:rPr>
                        <a:t>Agent flow actions </a:t>
                      </a:r>
                      <a:r>
                        <a:rPr lang="en-GB" sz="1400">
                          <a:latin typeface="+mj-lt"/>
                        </a:rPr>
                        <a:t>(Message rate per 100 flow actions) </a:t>
                      </a:r>
                    </a:p>
                    <a:p>
                      <a:pPr algn="l"/>
                      <a:r>
                        <a:rPr lang="en-GB" sz="1200">
                          <a:latin typeface="Segoe UI Semilight" panose="020B0402040204020203" pitchFamily="34" charset="0"/>
                          <a:cs typeface="Segoe UI Semilight" panose="020B0402040204020203" pitchFamily="34" charset="0"/>
                        </a:rPr>
                        <a:t>Item used </a:t>
                      </a:r>
                      <a:r>
                        <a:rPr kumimoji="0" lang="en-GB" sz="1200" b="0" i="0" u="none" strike="noStrike" kern="1200" cap="none" spc="0" normalizeH="0" baseline="0">
                          <a:ln>
                            <a:noFill/>
                          </a:ln>
                          <a:solidFill>
                            <a:srgbClr val="000000"/>
                          </a:solidFill>
                          <a:effectLst/>
                          <a:uLnTx/>
                          <a:uFillTx/>
                          <a:latin typeface="Segoe UI Semilight" panose="020B0402040204020203" pitchFamily="34" charset="0"/>
                          <a:ea typeface="+mn-ea"/>
                          <a:cs typeface="Segoe UI Semilight" panose="020B0402040204020203" pitchFamily="34" charset="0"/>
                        </a:rPr>
                        <a:t>to charge for agent flows, which are predefined sequences of flow actions to execute repetitive tasks quickly, without requiring agent reasoning and orchestration at each step. </a:t>
                      </a:r>
                      <a:endParaRPr kumimoji="0" lang="en-US" sz="1200" b="0" i="0" u="none" strike="noStrike" kern="1200" cap="none" spc="0" normalizeH="0" baseline="0">
                        <a:ln>
                          <a:noFill/>
                        </a:ln>
                        <a:solidFill>
                          <a:srgbClr val="000000"/>
                        </a:solidFill>
                        <a:effectLst/>
                        <a:uLnTx/>
                        <a:uFillTx/>
                        <a:latin typeface="Segoe UI Semilight" panose="020B0402040204020203" pitchFamily="34" charset="0"/>
                        <a:ea typeface="+mn-ea"/>
                        <a:cs typeface="Segoe UI Semilight" panose="020B0402040204020203" pitchFamily="34" charset="0"/>
                      </a:endParaRPr>
                    </a:p>
                    <a:p>
                      <a:pPr>
                        <a:lnSpc>
                          <a:spcPts val="1600"/>
                        </a:lnSpc>
                      </a:pPr>
                      <a:endParaRPr lang="en-US" sz="1200" b="1">
                        <a:latin typeface="Segoe UI Semilight" panose="020B0402040204020203" pitchFamily="34" charset="0"/>
                        <a:cs typeface="Segoe UI Semilight" panose="020B0402040204020203" pitchFamily="34" charset="0"/>
                      </a:endParaRPr>
                    </a:p>
                  </a:txBody>
                  <a:tcPr marL="108000" marR="108000" marT="108000" marB="10800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a:latin typeface="Segoe UI Semilight" panose="020B0402040204020203" pitchFamily="34" charset="0"/>
                          <a:cs typeface="Segoe UI Semilight" panose="020B0402040204020203" pitchFamily="34" charset="0"/>
                        </a:rPr>
                        <a:t>No charge</a:t>
                      </a:r>
                    </a:p>
                  </a:txBody>
                  <a:tcPr marL="108000" marR="108000" marT="108000" marB="10800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a:latin typeface="Segoe UI Semilight" panose="020B0402040204020203" pitchFamily="34" charset="0"/>
                          <a:cs typeface="Segoe UI Semilight" panose="020B0402040204020203" pitchFamily="34" charset="0"/>
                        </a:rPr>
                        <a:t>13</a:t>
                      </a:r>
                    </a:p>
                  </a:txBody>
                  <a:tcPr marL="108000" marR="108000" marT="108000" marB="10800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a:latin typeface="Segoe UI Semilight" panose="020B0402040204020203" pitchFamily="34" charset="0"/>
                          <a:cs typeface="Segoe UI Semilight" panose="020B0402040204020203" pitchFamily="34" charset="0"/>
                        </a:rPr>
                        <a:t>13</a:t>
                      </a:r>
                    </a:p>
                  </a:txBody>
                  <a:tcPr marL="108000" marR="108000" marT="108000" marB="10800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513008"/>
                  </a:ext>
                </a:extLst>
              </a:tr>
            </a:tbl>
          </a:graphicData>
        </a:graphic>
      </p:graphicFrame>
    </p:spTree>
    <p:extLst>
      <p:ext uri="{BB962C8B-B14F-4D97-AF65-F5344CB8AC3E}">
        <p14:creationId xmlns:p14="http://schemas.microsoft.com/office/powerpoint/2010/main" val="89131519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13E96-1EB8-54C1-3A8D-71E00C44F300}"/>
            </a:ext>
          </a:extLst>
        </p:cNvPr>
        <p:cNvGrpSpPr/>
        <p:nvPr/>
      </p:nvGrpSpPr>
      <p:grpSpPr>
        <a:xfrm>
          <a:off x="0" y="0"/>
          <a:ext cx="0" cy="0"/>
          <a:chOff x="0" y="0"/>
          <a:chExt cx="0" cy="0"/>
        </a:xfrm>
      </p:grpSpPr>
      <p:sp>
        <p:nvSpPr>
          <p:cNvPr id="29" name="Title 3">
            <a:extLst>
              <a:ext uri="{FF2B5EF4-FFF2-40B4-BE49-F238E27FC236}">
                <a16:creationId xmlns:a16="http://schemas.microsoft.com/office/drawing/2014/main" id="{61A601BF-32FB-A26A-0F39-29846851F50D}"/>
              </a:ext>
            </a:extLst>
          </p:cNvPr>
          <p:cNvSpPr>
            <a:spLocks noGrp="1"/>
          </p:cNvSpPr>
          <p:nvPr>
            <p:ph type="title"/>
          </p:nvPr>
        </p:nvSpPr>
        <p:spPr>
          <a:xfrm>
            <a:off x="588263" y="485481"/>
            <a:ext cx="11018520" cy="766174"/>
          </a:xfrm>
        </p:spPr>
        <p:txBody>
          <a:bodyPr/>
          <a:lstStyle/>
          <a:p>
            <a:r>
              <a:rPr lang="en-US"/>
              <a:t>Billing Rates (Copilot Credits)</a:t>
            </a:r>
          </a:p>
        </p:txBody>
      </p:sp>
      <p:sp>
        <p:nvSpPr>
          <p:cNvPr id="28" name="Rectangle: Top Corners Rounded 27">
            <a:extLst>
              <a:ext uri="{FF2B5EF4-FFF2-40B4-BE49-F238E27FC236}">
                <a16:creationId xmlns:a16="http://schemas.microsoft.com/office/drawing/2014/main" id="{2BA9576F-2947-3134-B071-1F75D32D25AE}"/>
              </a:ext>
              <a:ext uri="{C183D7F6-B498-43B3-948B-1728B52AA6E4}">
                <adec:decorative xmlns:adec="http://schemas.microsoft.com/office/drawing/2017/decorative" val="1"/>
              </a:ext>
            </a:extLst>
          </p:cNvPr>
          <p:cNvSpPr/>
          <p:nvPr/>
        </p:nvSpPr>
        <p:spPr bwMode="auto">
          <a:xfrm>
            <a:off x="383420" y="1251657"/>
            <a:ext cx="11483480" cy="569978"/>
          </a:xfrm>
          <a:prstGeom prst="round2SameRect">
            <a:avLst>
              <a:gd name="adj1" fmla="val 50000"/>
              <a:gd name="adj2" fmla="val 0"/>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err="1">
              <a:solidFill>
                <a:srgbClr val="FFFFFF"/>
              </a:solidFill>
              <a:latin typeface="Segoe UI Semibold"/>
            </a:endParaRPr>
          </a:p>
        </p:txBody>
      </p:sp>
      <p:graphicFrame>
        <p:nvGraphicFramePr>
          <p:cNvPr id="30" name="Table 29">
            <a:extLst>
              <a:ext uri="{FF2B5EF4-FFF2-40B4-BE49-F238E27FC236}">
                <a16:creationId xmlns:a16="http://schemas.microsoft.com/office/drawing/2014/main" id="{139230AC-88A2-33F7-562A-E5BFFFEEBFEB}"/>
              </a:ext>
            </a:extLst>
          </p:cNvPr>
          <p:cNvGraphicFramePr>
            <a:graphicFrameLocks noGrp="1"/>
          </p:cNvGraphicFramePr>
          <p:nvPr>
            <p:extLst>
              <p:ext uri="{D42A27DB-BD31-4B8C-83A1-F6EECF244321}">
                <p14:modId xmlns:p14="http://schemas.microsoft.com/office/powerpoint/2010/main" val="293004301"/>
              </p:ext>
            </p:extLst>
          </p:nvPr>
        </p:nvGraphicFramePr>
        <p:xfrm>
          <a:off x="383420" y="1251656"/>
          <a:ext cx="11483480" cy="3084351"/>
        </p:xfrm>
        <a:graphic>
          <a:graphicData uri="http://schemas.openxmlformats.org/drawingml/2006/table">
            <a:tbl>
              <a:tblPr>
                <a:effectLst/>
              </a:tblPr>
              <a:tblGrid>
                <a:gridCol w="7746168">
                  <a:extLst>
                    <a:ext uri="{9D8B030D-6E8A-4147-A177-3AD203B41FA5}">
                      <a16:colId xmlns:a16="http://schemas.microsoft.com/office/drawing/2014/main" val="589559021"/>
                    </a:ext>
                  </a:extLst>
                </a:gridCol>
                <a:gridCol w="1343025">
                  <a:extLst>
                    <a:ext uri="{9D8B030D-6E8A-4147-A177-3AD203B41FA5}">
                      <a16:colId xmlns:a16="http://schemas.microsoft.com/office/drawing/2014/main" val="86005208"/>
                    </a:ext>
                  </a:extLst>
                </a:gridCol>
                <a:gridCol w="1114425">
                  <a:extLst>
                    <a:ext uri="{9D8B030D-6E8A-4147-A177-3AD203B41FA5}">
                      <a16:colId xmlns:a16="http://schemas.microsoft.com/office/drawing/2014/main" val="3793448644"/>
                    </a:ext>
                  </a:extLst>
                </a:gridCol>
                <a:gridCol w="1279862">
                  <a:extLst>
                    <a:ext uri="{9D8B030D-6E8A-4147-A177-3AD203B41FA5}">
                      <a16:colId xmlns:a16="http://schemas.microsoft.com/office/drawing/2014/main" val="115807747"/>
                    </a:ext>
                  </a:extLst>
                </a:gridCol>
              </a:tblGrid>
              <a:tr h="476218">
                <a:tc>
                  <a:txBody>
                    <a:bodyPr/>
                    <a:lstStyle/>
                    <a:p>
                      <a:endParaRPr lang="en-US" sz="1400">
                        <a:solidFill>
                          <a:schemeClr val="bg1"/>
                        </a:solidFill>
                      </a:endParaRPr>
                    </a:p>
                  </a:txBody>
                  <a:tcPr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mpd="sng">
                      <a:noFill/>
                      <a:prstDash val="soli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a:solidFill>
                            <a:schemeClr val="bg1"/>
                          </a:solidFill>
                          <a:latin typeface="+mj-lt"/>
                          <a:cs typeface="Segoe Sans Display" pitchFamily="2" charset="0"/>
                        </a:rPr>
                        <a:t>M365 Copilot Users</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28575"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a:solidFill>
                            <a:schemeClr val="bg1"/>
                          </a:solidFill>
                          <a:latin typeface="+mj-lt"/>
                          <a:cs typeface="Segoe Sans Display" pitchFamily="2" charset="0"/>
                        </a:rPr>
                        <a:t>Copilot Chat Users</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28575"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a:solidFill>
                            <a:schemeClr val="bg1"/>
                          </a:solidFill>
                          <a:latin typeface="+mj-lt"/>
                          <a:cs typeface="Segoe Sans Display" pitchFamily="2" charset="0"/>
                        </a:rPr>
                        <a:t>Autonomous Agents</a:t>
                      </a:r>
                    </a:p>
                  </a:txBody>
                  <a:tcPr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9653662"/>
                  </a:ext>
                </a:extLst>
              </a:tr>
              <a:tr h="618552">
                <a:tc gridSpan="4">
                  <a:txBody>
                    <a:bodyPr/>
                    <a:lstStyle/>
                    <a:p>
                      <a:pPr algn="l"/>
                      <a:r>
                        <a:rPr lang="en-US" sz="1400" b="1"/>
                        <a:t>Text &amp; generative AI tools (prompts via AI Builder)</a:t>
                      </a:r>
                    </a:p>
                    <a:p>
                      <a:pPr algn="l"/>
                      <a:r>
                        <a:rPr lang="en-GB" sz="1200"/>
                        <a:t>Specialized tools and models that extend agents capabilities by teaching them to perform specific tasks.</a:t>
                      </a:r>
                      <a:endParaRPr lang="en-US" sz="1200" b="1"/>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400">
                        <a:latin typeface="Segoe UI Semilight" panose="020B0402040204020203" pitchFamily="34" charset="0"/>
                        <a:cs typeface="Segoe UI Semilight" panose="020B0402040204020203" pitchFamily="34" charset="0"/>
                      </a:endParaRPr>
                    </a:p>
                  </a:txBody>
                  <a:tcPr marL="108000" marR="108000" marT="108000" marB="10800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400">
                        <a:latin typeface="Segoe UI Semilight" panose="020B0402040204020203" pitchFamily="34" charset="0"/>
                        <a:cs typeface="Segoe UI Semilight" panose="020B0402040204020203" pitchFamily="34" charset="0"/>
                      </a:endParaRPr>
                    </a:p>
                  </a:txBody>
                  <a:tcPr marL="108000" marR="108000" marT="108000" marB="10800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400">
                        <a:latin typeface="Segoe UI Semilight" panose="020B0402040204020203" pitchFamily="34" charset="0"/>
                        <a:cs typeface="Segoe UI Semilight" panose="020B0402040204020203" pitchFamily="34" charset="0"/>
                      </a:endParaRPr>
                    </a:p>
                  </a:txBody>
                  <a:tcPr marL="108000" marR="108000" marT="108000" marB="10800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57141068"/>
                  </a:ext>
                </a:extLst>
              </a:tr>
              <a:tr h="426270">
                <a:tc>
                  <a:txBody>
                    <a:bodyPr/>
                    <a:lstStyle/>
                    <a:p>
                      <a:pPr marL="466371" lvl="1" algn="l" defTabSz="932742" rtl="0" eaLnBrk="1" latinLnBrk="0" hangingPunct="1">
                        <a:lnSpc>
                          <a:spcPts val="1600"/>
                        </a:lnSpc>
                      </a:pPr>
                      <a:r>
                        <a:rPr lang="en-GB" sz="1200" b="1">
                          <a:latin typeface="+mj-lt"/>
                        </a:rPr>
                        <a:t>Basic </a:t>
                      </a:r>
                      <a:r>
                        <a:rPr lang="en-GB" sz="1200" b="0">
                          <a:latin typeface="+mj-lt"/>
                        </a:rPr>
                        <a:t>(</a:t>
                      </a:r>
                      <a:r>
                        <a:rPr lang="en-GB" sz="1200">
                          <a:latin typeface="+mj-lt"/>
                        </a:rPr>
                        <a:t>per 10 responses</a:t>
                      </a:r>
                      <a:r>
                        <a:rPr lang="en-GB" sz="1200" b="1" baseline="30000">
                          <a:latin typeface="+mj-lt"/>
                        </a:rPr>
                        <a:t>5</a:t>
                      </a:r>
                      <a:r>
                        <a:rPr lang="en-GB" sz="1200">
                          <a:latin typeface="+mj-lt"/>
                        </a:rPr>
                        <a:t>) </a:t>
                      </a:r>
                      <a:endParaRPr kumimoji="0" lang="en-US" sz="1200" b="0" i="0" u="none" strike="noStrike" kern="1200" cap="none" spc="0" normalizeH="0" baseline="0">
                        <a:ln>
                          <a:noFill/>
                        </a:ln>
                        <a:solidFill>
                          <a:srgbClr val="000000"/>
                        </a:solidFill>
                        <a:effectLst/>
                        <a:uLnTx/>
                        <a:uFillTx/>
                        <a:latin typeface="+mj-lt"/>
                        <a:ea typeface="+mn-ea"/>
                        <a:cs typeface="Segoe UI Semilight" panose="020B0402040204020203" pitchFamily="34" charset="0"/>
                      </a:endParaRPr>
                    </a:p>
                  </a:txBody>
                  <a:tcPr marL="108000" marR="108000" marT="108000" marB="10800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400">
                          <a:latin typeface="Segoe UI Semilight" panose="020B0402040204020203" pitchFamily="34" charset="0"/>
                          <a:cs typeface="Segoe UI Semilight" panose="020B0402040204020203" pitchFamily="34" charset="0"/>
                        </a:rPr>
                        <a:t>No charge</a:t>
                      </a:r>
                    </a:p>
                  </a:txBody>
                  <a:tcPr marL="108000" marR="108000" marT="108000" marB="10800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a:latin typeface="Segoe UI Semilight" panose="020B0402040204020203" pitchFamily="34" charset="0"/>
                          <a:cs typeface="Segoe UI Semilight" panose="020B0402040204020203" pitchFamily="34" charset="0"/>
                        </a:rPr>
                        <a:t>1</a:t>
                      </a:r>
                    </a:p>
                  </a:txBody>
                  <a:tcPr marL="108000" marR="108000" marT="108000" marB="10800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a:latin typeface="Segoe UI Semilight" panose="020B0402040204020203" pitchFamily="34" charset="0"/>
                          <a:cs typeface="Segoe UI Semilight" panose="020B0402040204020203" pitchFamily="34" charset="0"/>
                        </a:rPr>
                        <a:t>1</a:t>
                      </a:r>
                    </a:p>
                  </a:txBody>
                  <a:tcPr marL="108000" marR="108000" marT="108000" marB="10800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3475665"/>
                  </a:ext>
                </a:extLst>
              </a:tr>
              <a:tr h="0">
                <a:tc>
                  <a:txBody>
                    <a:bodyPr/>
                    <a:lstStyle/>
                    <a:p>
                      <a:pPr marL="466371" marR="0" lvl="1" indent="0" algn="l" defTabSz="932742" rtl="0" eaLnBrk="1" fontAlgn="auto" latinLnBrk="0" hangingPunct="1">
                        <a:lnSpc>
                          <a:spcPts val="1600"/>
                        </a:lnSpc>
                        <a:spcBef>
                          <a:spcPts val="0"/>
                        </a:spcBef>
                        <a:spcAft>
                          <a:spcPts val="0"/>
                        </a:spcAft>
                        <a:buClrTx/>
                        <a:buSzTx/>
                        <a:buFontTx/>
                        <a:buNone/>
                        <a:tabLst/>
                        <a:defRPr/>
                      </a:pPr>
                      <a:r>
                        <a:rPr lang="en-GB" sz="1200" b="1" kern="1200">
                          <a:solidFill>
                            <a:schemeClr val="tx1"/>
                          </a:solidFill>
                          <a:latin typeface="+mn-lt"/>
                          <a:ea typeface="+mn-ea"/>
                          <a:cs typeface="+mn-cs"/>
                        </a:rPr>
                        <a:t>Standard </a:t>
                      </a:r>
                      <a:r>
                        <a:rPr lang="en-GB" sz="1200" b="0" kern="1200">
                          <a:solidFill>
                            <a:schemeClr val="tx1"/>
                          </a:solidFill>
                          <a:latin typeface="+mn-lt"/>
                          <a:ea typeface="+mn-ea"/>
                          <a:cs typeface="+mn-cs"/>
                        </a:rPr>
                        <a:t>(</a:t>
                      </a:r>
                      <a:r>
                        <a:rPr lang="en-GB" sz="1200" kern="1200">
                          <a:solidFill>
                            <a:schemeClr val="tx1"/>
                          </a:solidFill>
                          <a:latin typeface="+mn-lt"/>
                          <a:ea typeface="+mn-ea"/>
                          <a:cs typeface="+mn-cs"/>
                        </a:rPr>
                        <a:t>per 10 responses</a:t>
                      </a:r>
                      <a:r>
                        <a:rPr lang="en-GB" sz="1200" b="1" kern="1200" baseline="30000">
                          <a:solidFill>
                            <a:schemeClr val="tx1"/>
                          </a:solidFill>
                          <a:latin typeface="+mn-lt"/>
                          <a:ea typeface="+mn-ea"/>
                          <a:cs typeface="+mn-cs"/>
                        </a:rPr>
                        <a:t>5</a:t>
                      </a:r>
                      <a:r>
                        <a:rPr lang="en-GB" sz="1200" kern="1200">
                          <a:solidFill>
                            <a:schemeClr val="tx1"/>
                          </a:solidFill>
                          <a:latin typeface="+mn-lt"/>
                          <a:ea typeface="+mn-ea"/>
                          <a:cs typeface="+mn-cs"/>
                        </a:rPr>
                        <a:t>) </a:t>
                      </a:r>
                      <a:endParaRPr kumimoji="0" lang="en-US" sz="1200" b="0" i="0" u="none" strike="noStrike" kern="1200" cap="none" spc="0" normalizeH="0" baseline="0">
                        <a:ln>
                          <a:noFill/>
                        </a:ln>
                        <a:solidFill>
                          <a:srgbClr val="000000"/>
                        </a:solidFill>
                        <a:effectLst/>
                        <a:uLnTx/>
                        <a:uFillTx/>
                        <a:latin typeface="+mn-lt"/>
                        <a:ea typeface="+mn-ea"/>
                        <a:cs typeface="Segoe UI Semilight" panose="020B0402040204020203" pitchFamily="34" charset="0"/>
                      </a:endParaRPr>
                    </a:p>
                  </a:txBody>
                  <a:tcPr marL="108000" marR="108000" marT="108000" marB="10800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400">
                          <a:latin typeface="Segoe UI Semilight" panose="020B0402040204020203" pitchFamily="34" charset="0"/>
                          <a:cs typeface="Segoe UI Semilight" panose="020B0402040204020203" pitchFamily="34" charset="0"/>
                        </a:rPr>
                        <a:t>No charge</a:t>
                      </a:r>
                    </a:p>
                  </a:txBody>
                  <a:tcPr marL="108000" marR="108000" marT="108000" marB="10800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a:latin typeface="Segoe UI Semilight" panose="020B0402040204020203" pitchFamily="34" charset="0"/>
                          <a:cs typeface="Segoe UI Semilight" panose="020B0402040204020203" pitchFamily="34" charset="0"/>
                        </a:rPr>
                        <a:t>5</a:t>
                      </a:r>
                    </a:p>
                  </a:txBody>
                  <a:tcPr marL="108000" marR="108000" marT="108000" marB="10800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a:latin typeface="Segoe UI Semilight" panose="020B0402040204020203" pitchFamily="34" charset="0"/>
                          <a:cs typeface="Segoe UI Semilight" panose="020B0402040204020203" pitchFamily="34" charset="0"/>
                        </a:rPr>
                        <a:t>5</a:t>
                      </a:r>
                    </a:p>
                  </a:txBody>
                  <a:tcPr marL="108000" marR="108000" marT="108000" marB="10800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67389625"/>
                  </a:ext>
                </a:extLst>
              </a:tr>
              <a:tr h="476679">
                <a:tc>
                  <a:txBody>
                    <a:bodyPr/>
                    <a:lstStyle/>
                    <a:p>
                      <a:pPr marL="466371" marR="0" lvl="1" indent="0" algn="l" defTabSz="932742" rtl="0" eaLnBrk="1" fontAlgn="auto" latinLnBrk="0" hangingPunct="1">
                        <a:lnSpc>
                          <a:spcPts val="1600"/>
                        </a:lnSpc>
                        <a:spcBef>
                          <a:spcPts val="0"/>
                        </a:spcBef>
                        <a:spcAft>
                          <a:spcPts val="0"/>
                        </a:spcAft>
                        <a:buClrTx/>
                        <a:buSzTx/>
                        <a:buFontTx/>
                        <a:buNone/>
                        <a:tabLst/>
                        <a:defRPr/>
                      </a:pPr>
                      <a:r>
                        <a:rPr lang="en-GB" sz="1200" b="1" kern="1200">
                          <a:solidFill>
                            <a:schemeClr val="tx1"/>
                          </a:solidFill>
                          <a:latin typeface="+mn-lt"/>
                          <a:ea typeface="+mn-ea"/>
                          <a:cs typeface="+mn-cs"/>
                        </a:rPr>
                        <a:t>Premium </a:t>
                      </a:r>
                      <a:r>
                        <a:rPr lang="en-GB" sz="1200" b="0" kern="1200">
                          <a:solidFill>
                            <a:schemeClr val="tx1"/>
                          </a:solidFill>
                          <a:latin typeface="+mn-lt"/>
                          <a:ea typeface="+mn-ea"/>
                          <a:cs typeface="+mn-cs"/>
                        </a:rPr>
                        <a:t>(</a:t>
                      </a:r>
                      <a:r>
                        <a:rPr lang="en-GB" sz="1200" kern="1200">
                          <a:solidFill>
                            <a:schemeClr val="tx1"/>
                          </a:solidFill>
                          <a:latin typeface="+mn-lt"/>
                          <a:ea typeface="+mn-ea"/>
                          <a:cs typeface="+mn-cs"/>
                        </a:rPr>
                        <a:t>per 10 responses</a:t>
                      </a:r>
                      <a:r>
                        <a:rPr lang="en-GB" sz="1200" b="1" kern="1200" baseline="30000">
                          <a:solidFill>
                            <a:schemeClr val="tx1"/>
                          </a:solidFill>
                          <a:latin typeface="+mn-lt"/>
                          <a:ea typeface="+mn-ea"/>
                          <a:cs typeface="+mn-cs"/>
                        </a:rPr>
                        <a:t>5</a:t>
                      </a:r>
                      <a:r>
                        <a:rPr lang="en-GB" sz="1200" kern="1200">
                          <a:solidFill>
                            <a:schemeClr val="tx1"/>
                          </a:solidFill>
                          <a:latin typeface="+mn-lt"/>
                          <a:ea typeface="+mn-ea"/>
                          <a:cs typeface="+mn-cs"/>
                        </a:rPr>
                        <a:t>) </a:t>
                      </a:r>
                      <a:endParaRPr kumimoji="0" lang="en-US" sz="1200" b="0" i="0" u="none" strike="noStrike" kern="1200" cap="none" spc="0" normalizeH="0" baseline="0">
                        <a:ln>
                          <a:noFill/>
                        </a:ln>
                        <a:solidFill>
                          <a:srgbClr val="000000"/>
                        </a:solidFill>
                        <a:effectLst/>
                        <a:uLnTx/>
                        <a:uFillTx/>
                        <a:latin typeface="+mn-lt"/>
                        <a:ea typeface="+mn-ea"/>
                        <a:cs typeface="Segoe UI Semilight" panose="020B0402040204020203" pitchFamily="34" charset="0"/>
                      </a:endParaRPr>
                    </a:p>
                  </a:txBody>
                  <a:tcPr marL="108000" marR="108000" marT="108000" marB="10800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400">
                          <a:latin typeface="Segoe UI Semilight" panose="020B0402040204020203" pitchFamily="34" charset="0"/>
                          <a:cs typeface="Segoe UI Semilight" panose="020B0402040204020203" pitchFamily="34" charset="0"/>
                        </a:rPr>
                        <a:t>No charge</a:t>
                      </a:r>
                    </a:p>
                  </a:txBody>
                  <a:tcPr marL="108000" marR="108000" marT="108000" marB="10800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a:latin typeface="Segoe UI Semilight" panose="020B0402040204020203" pitchFamily="34" charset="0"/>
                          <a:cs typeface="Segoe UI Semilight" panose="020B0402040204020203" pitchFamily="34" charset="0"/>
                        </a:rPr>
                        <a:t>100</a:t>
                      </a:r>
                    </a:p>
                  </a:txBody>
                  <a:tcPr marL="108000" marR="108000" marT="108000" marB="10800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a:latin typeface="Segoe UI Semilight" panose="020B0402040204020203" pitchFamily="34" charset="0"/>
                          <a:cs typeface="Segoe UI Semilight" panose="020B0402040204020203" pitchFamily="34" charset="0"/>
                        </a:rPr>
                        <a:t>100</a:t>
                      </a:r>
                    </a:p>
                  </a:txBody>
                  <a:tcPr marL="108000" marR="108000" marT="108000" marB="10800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4342325"/>
                  </a:ext>
                </a:extLst>
              </a:tr>
              <a:tr h="476679">
                <a:tc>
                  <a:txBody>
                    <a:bodyPr/>
                    <a:lstStyle/>
                    <a:p>
                      <a:pPr algn="l"/>
                      <a:r>
                        <a:rPr lang="en-US" sz="1400" b="1" kern="1200">
                          <a:solidFill>
                            <a:schemeClr val="tx1"/>
                          </a:solidFill>
                          <a:latin typeface="+mj-lt"/>
                          <a:ea typeface="+mn-ea"/>
                          <a:cs typeface="Segoe Sans Display" pitchFamily="2" charset="0"/>
                        </a:rPr>
                        <a:t>Content processing tools (models via AI Builder)</a:t>
                      </a:r>
                    </a:p>
                    <a:p>
                      <a:pPr algn="l"/>
                      <a:r>
                        <a:rPr lang="en-GB" sz="1200">
                          <a:latin typeface="Segoe UI Semilight" panose="020B0402040204020203" pitchFamily="34" charset="0"/>
                          <a:cs typeface="Segoe UI Semilight" panose="020B0402040204020203" pitchFamily="34" charset="0"/>
                        </a:rPr>
                        <a:t>Predefined static responses manually authored by makers through topics (messages, connectors, flows etc.)</a:t>
                      </a:r>
                      <a:endParaRPr lang="en-US" sz="1200" b="1">
                        <a:latin typeface="Segoe UI Semilight" panose="020B0402040204020203" pitchFamily="34" charset="0"/>
                        <a:cs typeface="Segoe UI Semilight" panose="020B0402040204020203" pitchFamily="34" charset="0"/>
                      </a:endParaRPr>
                    </a:p>
                  </a:txBody>
                  <a:tcPr marL="108000" marR="108000" marT="108000" marB="10800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400">
                          <a:latin typeface="Segoe UI Semilight" panose="020B0402040204020203" pitchFamily="34" charset="0"/>
                          <a:cs typeface="Segoe UI Semilight" panose="020B0402040204020203" pitchFamily="34" charset="0"/>
                        </a:rPr>
                        <a:t>No charge</a:t>
                      </a:r>
                    </a:p>
                  </a:txBody>
                  <a:tcPr marL="108000" marR="108000" marT="108000" marB="10800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a:latin typeface="Segoe UI Semilight" panose="020B0402040204020203" pitchFamily="34" charset="0"/>
                          <a:cs typeface="Segoe UI Semilight" panose="020B0402040204020203" pitchFamily="34" charset="0"/>
                        </a:rPr>
                        <a:t>8</a:t>
                      </a:r>
                    </a:p>
                  </a:txBody>
                  <a:tcPr marL="108000" marR="108000" marT="108000" marB="10800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a:latin typeface="Segoe UI Semilight" panose="020B0402040204020203" pitchFamily="34" charset="0"/>
                          <a:cs typeface="Segoe UI Semilight" panose="020B0402040204020203" pitchFamily="34" charset="0"/>
                        </a:rPr>
                        <a:t>8</a:t>
                      </a:r>
                    </a:p>
                  </a:txBody>
                  <a:tcPr marL="108000" marR="108000" marT="108000" marB="10800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27491595"/>
                  </a:ext>
                </a:extLst>
              </a:tr>
            </a:tbl>
          </a:graphicData>
        </a:graphic>
      </p:graphicFrame>
      <p:sp>
        <p:nvSpPr>
          <p:cNvPr id="2" name="TextBox 1">
            <a:extLst>
              <a:ext uri="{FF2B5EF4-FFF2-40B4-BE49-F238E27FC236}">
                <a16:creationId xmlns:a16="http://schemas.microsoft.com/office/drawing/2014/main" id="{027FD974-E1C3-3A6F-E0BA-B4CCA5E4658E}"/>
              </a:ext>
            </a:extLst>
          </p:cNvPr>
          <p:cNvSpPr txBox="1"/>
          <p:nvPr/>
        </p:nvSpPr>
        <p:spPr>
          <a:xfrm>
            <a:off x="383420" y="4503139"/>
            <a:ext cx="11483480" cy="1846659"/>
          </a:xfrm>
          <a:prstGeom prst="rect">
            <a:avLst/>
          </a:prstGeom>
          <a:noFill/>
        </p:spPr>
        <p:txBody>
          <a:bodyPr wrap="square" lIns="0" tIns="0" rIns="0" bIns="0" rtlCol="0">
            <a:spAutoFit/>
          </a:bodyPr>
          <a:lstStyle/>
          <a:p>
            <a:pPr marL="228600" indent="-228600">
              <a:buAutoNum type="arabicPeriod"/>
            </a:pPr>
            <a:r>
              <a:rPr lang="en-GB" sz="1200">
                <a:solidFill>
                  <a:schemeClr val="bg1"/>
                </a:solidFill>
              </a:rPr>
              <a:t>Interactive use of classic answers, generative answers, tenant graph grounding and agent actions by authenticated Microsoft 365 Copilot users, in Microsoft 365 apps and services, will be included at no additional cost. </a:t>
            </a:r>
          </a:p>
          <a:p>
            <a:pPr marL="228600" indent="-228600">
              <a:buAutoNum type="arabicPeriod"/>
            </a:pPr>
            <a:r>
              <a:rPr lang="en-GB" sz="1200">
                <a:solidFill>
                  <a:schemeClr val="bg1"/>
                </a:solidFill>
              </a:rPr>
              <a:t>Autonomous triggers refer to events or conditions that automatically initiate an agent to take action, without requiring a user to manually invoke it.</a:t>
            </a:r>
          </a:p>
          <a:p>
            <a:pPr marL="228600" indent="-228600">
              <a:buAutoNum type="arabicPeriod"/>
            </a:pPr>
            <a:r>
              <a:rPr lang="en-GB" sz="1200">
                <a:solidFill>
                  <a:schemeClr val="bg1"/>
                </a:solidFill>
              </a:rPr>
              <a:t>Use of Declarative Agents grounded in web data is free on Microsoft 365 Copilot Chat. </a:t>
            </a:r>
          </a:p>
          <a:p>
            <a:pPr marL="228600" indent="-228600">
              <a:buAutoNum type="arabicPeriod"/>
            </a:pPr>
            <a:r>
              <a:rPr lang="en-GB" sz="1200">
                <a:solidFill>
                  <a:schemeClr val="bg1"/>
                </a:solidFill>
              </a:rPr>
              <a:t>Each interaction with an agent could utilize multiple utilization rates simultaneously i.e., an agent grounded in tenant graph could use 12 credits (10 for the graph grounding and 2 for Generative Answer) to respond to a single complex prompt from the user. Most agents built natively in SharePoint or Copilot Chat will have tenant graph grounding enabled by default. </a:t>
            </a:r>
          </a:p>
          <a:p>
            <a:pPr marL="228600" indent="-228600">
              <a:buAutoNum type="arabicPeriod"/>
            </a:pPr>
            <a:r>
              <a:rPr lang="en-GB" sz="1200">
                <a:solidFill>
                  <a:schemeClr val="bg1"/>
                </a:solidFill>
              </a:rPr>
              <a:t>Using a prompt in an agent generates a Text &amp; generative AI Tools event. An agent can use prompts within a topic or an action. 1 response = 1,000 tokens for LLM models, 1 image for image processing, 1,000 characters for text processing and 1 row when processing rows for prediction. Billing will be prorated to the exact number of responses. Refer to the AI Builder section of this guide for more information on AI Builder capabilities, Copilot Studio/AI Tools and feature mapping. </a:t>
            </a:r>
            <a:endParaRPr lang="en-US" sz="1200">
              <a:solidFill>
                <a:schemeClr val="bg1"/>
              </a:solidFill>
            </a:endParaRPr>
          </a:p>
        </p:txBody>
      </p:sp>
    </p:spTree>
    <p:extLst>
      <p:ext uri="{BB962C8B-B14F-4D97-AF65-F5344CB8AC3E}">
        <p14:creationId xmlns:p14="http://schemas.microsoft.com/office/powerpoint/2010/main" val="370048944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2C2F7-BABB-4C98-2ACB-A6E906FA17C7}"/>
            </a:ext>
          </a:extLst>
        </p:cNvPr>
        <p:cNvGrpSpPr/>
        <p:nvPr/>
      </p:nvGrpSpPr>
      <p:grpSpPr>
        <a:xfrm>
          <a:off x="0" y="0"/>
          <a:ext cx="0" cy="0"/>
          <a:chOff x="0" y="0"/>
          <a:chExt cx="0" cy="0"/>
        </a:xfrm>
      </p:grpSpPr>
      <p:sp>
        <p:nvSpPr>
          <p:cNvPr id="29" name="Title 3">
            <a:extLst>
              <a:ext uri="{FF2B5EF4-FFF2-40B4-BE49-F238E27FC236}">
                <a16:creationId xmlns:a16="http://schemas.microsoft.com/office/drawing/2014/main" id="{63B460B3-B7E6-C1BA-D14B-BCEE9642830C}"/>
              </a:ext>
            </a:extLst>
          </p:cNvPr>
          <p:cNvSpPr>
            <a:spLocks noGrp="1"/>
          </p:cNvSpPr>
          <p:nvPr>
            <p:ph type="title"/>
          </p:nvPr>
        </p:nvSpPr>
        <p:spPr>
          <a:xfrm>
            <a:off x="588263" y="485481"/>
            <a:ext cx="11018520" cy="766174"/>
          </a:xfrm>
        </p:spPr>
        <p:txBody>
          <a:bodyPr/>
          <a:lstStyle/>
          <a:p>
            <a:r>
              <a:rPr lang="en-US"/>
              <a:t>Cost Estimator</a:t>
            </a:r>
          </a:p>
        </p:txBody>
      </p:sp>
      <p:sp>
        <p:nvSpPr>
          <p:cNvPr id="2" name="TextBox 1">
            <a:extLst>
              <a:ext uri="{FF2B5EF4-FFF2-40B4-BE49-F238E27FC236}">
                <a16:creationId xmlns:a16="http://schemas.microsoft.com/office/drawing/2014/main" id="{AEE8646F-1D48-B5C1-E08B-10C7D00EF0C0}"/>
              </a:ext>
            </a:extLst>
          </p:cNvPr>
          <p:cNvSpPr txBox="1"/>
          <p:nvPr/>
        </p:nvSpPr>
        <p:spPr>
          <a:xfrm>
            <a:off x="557441" y="1784621"/>
            <a:ext cx="6163399" cy="4462760"/>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800"/>
              </a:spcAft>
              <a:buClrTx/>
              <a:buSzTx/>
              <a:tabLst/>
              <a:defRPr/>
            </a:pPr>
            <a:r>
              <a:rPr kumimoji="0" lang="en-US" sz="2200" b="0" i="0" u="none" strike="noStrike" kern="1200" cap="none" spc="0" normalizeH="0" baseline="0" noProof="0">
                <a:ln>
                  <a:noFill/>
                </a:ln>
                <a:solidFill>
                  <a:schemeClr val="bg1"/>
                </a:solidFill>
                <a:effectLst/>
                <a:uLnTx/>
                <a:uFillTx/>
                <a:latin typeface="Segoe UI"/>
                <a:ea typeface="+mn-ea"/>
                <a:cs typeface="+mn-cs"/>
              </a:rPr>
              <a:t>With estimator you can forecast your agent's message volume. </a:t>
            </a:r>
          </a:p>
          <a:p>
            <a:pPr marR="0" lvl="0" algn="l" defTabSz="457200" rtl="0" eaLnBrk="1" fontAlgn="auto" latinLnBrk="0" hangingPunct="1">
              <a:lnSpc>
                <a:spcPct val="100000"/>
              </a:lnSpc>
              <a:spcBef>
                <a:spcPts val="0"/>
              </a:spcBef>
              <a:spcAft>
                <a:spcPts val="800"/>
              </a:spcAft>
              <a:buClrTx/>
              <a:buSzTx/>
              <a:tabLst/>
              <a:defRPr/>
            </a:pPr>
            <a:r>
              <a:rPr kumimoji="0" lang="en-US" sz="2200" b="0" i="0" u="none" strike="noStrike" kern="1200" cap="none" spc="0" normalizeH="0" baseline="0" noProof="0">
                <a:ln>
                  <a:noFill/>
                </a:ln>
                <a:solidFill>
                  <a:schemeClr val="bg1"/>
                </a:solidFill>
                <a:effectLst/>
                <a:uLnTx/>
                <a:uFillTx/>
                <a:latin typeface="Segoe UI"/>
                <a:ea typeface="+mn-ea"/>
                <a:cs typeface="+mn-cs"/>
              </a:rPr>
              <a:t>Select from licensing options, agent types, and the features your agent leverages to respond to your end users. </a:t>
            </a:r>
          </a:p>
          <a:p>
            <a:pPr marR="0" lvl="0" algn="l" defTabSz="457200" rtl="0" eaLnBrk="1" fontAlgn="auto" latinLnBrk="0" hangingPunct="1">
              <a:lnSpc>
                <a:spcPct val="100000"/>
              </a:lnSpc>
              <a:spcBef>
                <a:spcPts val="0"/>
              </a:spcBef>
              <a:spcAft>
                <a:spcPts val="800"/>
              </a:spcAft>
              <a:buClrTx/>
              <a:buSzTx/>
              <a:tabLst/>
              <a:defRPr/>
            </a:pPr>
            <a:r>
              <a:rPr lang="en-US" sz="2200">
                <a:solidFill>
                  <a:schemeClr val="bg1"/>
                </a:solidFill>
                <a:latin typeface="Segoe UI"/>
              </a:rPr>
              <a:t>Estimator</a:t>
            </a:r>
            <a:r>
              <a:rPr kumimoji="0" lang="en-US" sz="2200" b="0" i="0" u="none" strike="noStrike" kern="1200" cap="none" spc="0" normalizeH="0" baseline="0" noProof="0">
                <a:ln>
                  <a:noFill/>
                </a:ln>
                <a:solidFill>
                  <a:schemeClr val="bg1"/>
                </a:solidFill>
                <a:effectLst/>
                <a:uLnTx/>
                <a:uFillTx/>
                <a:latin typeface="Segoe UI"/>
                <a:ea typeface="+mn-ea"/>
                <a:cs typeface="+mn-cs"/>
              </a:rPr>
              <a:t> will calculate message consumption impact and provides a monthly estimate for a single agent and makes no guarantees of final costs. </a:t>
            </a:r>
          </a:p>
          <a:p>
            <a:pPr marR="0" lvl="0" algn="l" defTabSz="457200" rtl="0" eaLnBrk="1" fontAlgn="auto" latinLnBrk="0" hangingPunct="1">
              <a:lnSpc>
                <a:spcPct val="100000"/>
              </a:lnSpc>
              <a:spcBef>
                <a:spcPts val="0"/>
              </a:spcBef>
              <a:spcAft>
                <a:spcPts val="800"/>
              </a:spcAft>
              <a:buClrTx/>
              <a:buSzTx/>
              <a:tabLst/>
              <a:defRPr/>
            </a:pPr>
            <a:r>
              <a:rPr kumimoji="0" lang="en-US" sz="2200" b="0" i="0" u="none" strike="noStrike" kern="1200" cap="none" spc="0" normalizeH="0" baseline="0" noProof="0">
                <a:ln>
                  <a:noFill/>
                </a:ln>
                <a:solidFill>
                  <a:schemeClr val="bg1"/>
                </a:solidFill>
                <a:effectLst/>
                <a:uLnTx/>
                <a:uFillTx/>
                <a:latin typeface="Segoe UI"/>
                <a:ea typeface="+mn-ea"/>
                <a:cs typeface="+mn-cs"/>
              </a:rPr>
              <a:t>This </a:t>
            </a:r>
            <a:r>
              <a:rPr kumimoji="0" lang="en-US" sz="2200" b="0" i="0" u="sng" strike="noStrike" kern="1200" cap="none" spc="0" normalizeH="0" baseline="0" noProof="0">
                <a:ln>
                  <a:noFill/>
                </a:ln>
                <a:solidFill>
                  <a:schemeClr val="bg1"/>
                </a:solidFill>
                <a:effectLst/>
                <a:uLnTx/>
                <a:uFillTx/>
                <a:latin typeface="Segoe UI"/>
                <a:ea typeface="+mn-ea"/>
                <a:cs typeface="+mn-cs"/>
              </a:rPr>
              <a:t>isn't a pricing calculator</a:t>
            </a:r>
            <a:r>
              <a:rPr kumimoji="0" lang="en-US" sz="2200" b="0" i="0" u="none" strike="noStrike" kern="1200" cap="none" spc="0" normalizeH="0" baseline="0" noProof="0">
                <a:ln>
                  <a:noFill/>
                </a:ln>
                <a:solidFill>
                  <a:schemeClr val="bg1"/>
                </a:solidFill>
                <a:effectLst/>
                <a:uLnTx/>
                <a:uFillTx/>
                <a:latin typeface="Segoe UI"/>
                <a:ea typeface="+mn-ea"/>
                <a:cs typeface="+mn-cs"/>
              </a:rPr>
              <a:t>, so we can't provide total costs or make any definite forecasts around your monthly expenses.</a:t>
            </a:r>
          </a:p>
        </p:txBody>
      </p:sp>
      <p:pic>
        <p:nvPicPr>
          <p:cNvPr id="8" name="Picture 7" descr="A screenshot of a computer">
            <a:extLst>
              <a:ext uri="{FF2B5EF4-FFF2-40B4-BE49-F238E27FC236}">
                <a16:creationId xmlns:a16="http://schemas.microsoft.com/office/drawing/2014/main" id="{78346294-63C2-F7F0-0F65-32384559E740}"/>
              </a:ext>
            </a:extLst>
          </p:cNvPr>
          <p:cNvPicPr>
            <a:picLocks noChangeAspect="1"/>
          </p:cNvPicPr>
          <p:nvPr/>
        </p:nvPicPr>
        <p:blipFill>
          <a:blip r:embed="rId3"/>
          <a:srcRect/>
          <a:stretch>
            <a:fillRect/>
          </a:stretch>
        </p:blipFill>
        <p:spPr>
          <a:xfrm>
            <a:off x="6938010" y="242740"/>
            <a:ext cx="5158546" cy="6372519"/>
          </a:xfrm>
          <a:prstGeom prst="roundRect">
            <a:avLst>
              <a:gd name="adj" fmla="val 1643"/>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5185499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F0D9A-B71F-2C45-1871-E8B263BE3FAF}"/>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BC68D0C8-DC21-FB75-860E-FF685ED8FDA0}"/>
              </a:ext>
            </a:extLst>
          </p:cNvPr>
          <p:cNvSpPr>
            <a:spLocks noGrp="1"/>
          </p:cNvSpPr>
          <p:nvPr>
            <p:ph type="title"/>
          </p:nvPr>
        </p:nvSpPr>
        <p:spPr>
          <a:xfrm>
            <a:off x="588263" y="485481"/>
            <a:ext cx="11018520" cy="766174"/>
          </a:xfrm>
        </p:spPr>
        <p:txBody>
          <a:bodyPr/>
          <a:lstStyle/>
          <a:p>
            <a:pPr algn="ctr"/>
            <a:r>
              <a:rPr lang="en-US"/>
              <a:t>Copilot Control System</a:t>
            </a:r>
          </a:p>
        </p:txBody>
      </p:sp>
      <p:pic>
        <p:nvPicPr>
          <p:cNvPr id="3" name="Picture 2">
            <a:extLst>
              <a:ext uri="{FF2B5EF4-FFF2-40B4-BE49-F238E27FC236}">
                <a16:creationId xmlns:a16="http://schemas.microsoft.com/office/drawing/2014/main" id="{CF2029B1-1F3F-313B-DAF1-5F73231D2DEC}"/>
              </a:ext>
              <a:ext uri="{C183D7F6-B498-43B3-948B-1728B52AA6E4}">
                <adec:decorative xmlns:adec="http://schemas.microsoft.com/office/drawing/2017/decorative" val="1"/>
              </a:ext>
            </a:extLst>
          </p:cNvPr>
          <p:cNvPicPr>
            <a:picLocks/>
          </p:cNvPicPr>
          <p:nvPr/>
        </p:nvPicPr>
        <p:blipFill>
          <a:blip r:embed="rId3"/>
          <a:srcRect l="2434" t="98557" r="65625"/>
          <a:stretch>
            <a:fillRect/>
          </a:stretch>
        </p:blipFill>
        <p:spPr>
          <a:xfrm flipH="1">
            <a:off x="4560887" y="6301226"/>
            <a:ext cx="3070226" cy="61474"/>
          </a:xfrm>
          <a:custGeom>
            <a:avLst/>
            <a:gdLst>
              <a:gd name="connsiteX0" fmla="*/ 3070226 w 3070226"/>
              <a:gd name="connsiteY0" fmla="*/ 0 h 61474"/>
              <a:gd name="connsiteX1" fmla="*/ 2061029 w 3070226"/>
              <a:gd name="connsiteY1" fmla="*/ 0 h 61474"/>
              <a:gd name="connsiteX2" fmla="*/ 1009198 w 3070226"/>
              <a:gd name="connsiteY2" fmla="*/ 0 h 61474"/>
              <a:gd name="connsiteX3" fmla="*/ 1009197 w 3070226"/>
              <a:gd name="connsiteY3" fmla="*/ 0 h 61474"/>
              <a:gd name="connsiteX4" fmla="*/ 826317 w 3070226"/>
              <a:gd name="connsiteY4" fmla="*/ 0 h 61474"/>
              <a:gd name="connsiteX5" fmla="*/ 0 w 3070226"/>
              <a:gd name="connsiteY5" fmla="*/ 0 h 61474"/>
              <a:gd name="connsiteX6" fmla="*/ 18570 w 3070226"/>
              <a:gd name="connsiteY6" fmla="*/ 16014 h 61474"/>
              <a:gd name="connsiteX7" fmla="*/ 160954 w 3070226"/>
              <a:gd name="connsiteY7" fmla="*/ 61474 h 61474"/>
              <a:gd name="connsiteX8" fmla="*/ 826317 w 3070226"/>
              <a:gd name="connsiteY8" fmla="*/ 61474 h 61474"/>
              <a:gd name="connsiteX9" fmla="*/ 1009197 w 3070226"/>
              <a:gd name="connsiteY9" fmla="*/ 61474 h 61474"/>
              <a:gd name="connsiteX10" fmla="*/ 1009198 w 3070226"/>
              <a:gd name="connsiteY10" fmla="*/ 61474 h 61474"/>
              <a:gd name="connsiteX11" fmla="*/ 2061029 w 3070226"/>
              <a:gd name="connsiteY11" fmla="*/ 61474 h 61474"/>
              <a:gd name="connsiteX12" fmla="*/ 2909272 w 3070226"/>
              <a:gd name="connsiteY12" fmla="*/ 61474 h 61474"/>
              <a:gd name="connsiteX13" fmla="*/ 3051657 w 3070226"/>
              <a:gd name="connsiteY13" fmla="*/ 16014 h 6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0226" h="61474">
                <a:moveTo>
                  <a:pt x="3070226" y="0"/>
                </a:moveTo>
                <a:lnTo>
                  <a:pt x="2061029" y="0"/>
                </a:lnTo>
                <a:lnTo>
                  <a:pt x="1009198" y="0"/>
                </a:lnTo>
                <a:lnTo>
                  <a:pt x="1009197" y="0"/>
                </a:lnTo>
                <a:lnTo>
                  <a:pt x="826317" y="0"/>
                </a:lnTo>
                <a:lnTo>
                  <a:pt x="0" y="0"/>
                </a:lnTo>
                <a:lnTo>
                  <a:pt x="18570" y="16014"/>
                </a:lnTo>
                <a:cubicBezTo>
                  <a:pt x="59214" y="44715"/>
                  <a:pt x="108211" y="61474"/>
                  <a:pt x="160954" y="61474"/>
                </a:cubicBezTo>
                <a:lnTo>
                  <a:pt x="826317" y="61474"/>
                </a:lnTo>
                <a:lnTo>
                  <a:pt x="1009197" y="61474"/>
                </a:lnTo>
                <a:lnTo>
                  <a:pt x="1009198" y="61474"/>
                </a:lnTo>
                <a:lnTo>
                  <a:pt x="2061029" y="61474"/>
                </a:lnTo>
                <a:lnTo>
                  <a:pt x="2909272" y="61474"/>
                </a:lnTo>
                <a:cubicBezTo>
                  <a:pt x="2962015" y="61474"/>
                  <a:pt x="3011012" y="44715"/>
                  <a:pt x="3051657" y="16014"/>
                </a:cubicBezTo>
                <a:close/>
              </a:path>
            </a:pathLst>
          </a:custGeom>
        </p:spPr>
      </p:pic>
      <p:sp>
        <p:nvSpPr>
          <p:cNvPr id="22" name="Rectangle: Rounded Corners 50">
            <a:extLst>
              <a:ext uri="{FF2B5EF4-FFF2-40B4-BE49-F238E27FC236}">
                <a16:creationId xmlns:a16="http://schemas.microsoft.com/office/drawing/2014/main" id="{D8D896B5-17FB-28C8-E23B-30F0B2755CC7}"/>
              </a:ext>
              <a:ext uri="{C183D7F6-B498-43B3-948B-1728B52AA6E4}">
                <adec:decorative xmlns:adec="http://schemas.microsoft.com/office/drawing/2017/decorative" val="1"/>
              </a:ext>
            </a:extLst>
          </p:cNvPr>
          <p:cNvSpPr/>
          <p:nvPr/>
        </p:nvSpPr>
        <p:spPr bwMode="auto">
          <a:xfrm>
            <a:off x="924560" y="1710176"/>
            <a:ext cx="10342880" cy="4591050"/>
          </a:xfrm>
          <a:prstGeom prst="roundRect">
            <a:avLst>
              <a:gd name="adj" fmla="val 3527"/>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br>
              <a:rPr lang="en-US" sz="2000">
                <a:solidFill>
                  <a:srgbClr val="000000"/>
                </a:solidFill>
              </a:rPr>
            </a:br>
            <a:br>
              <a:rPr lang="en-US" sz="2000">
                <a:solidFill>
                  <a:srgbClr val="000000"/>
                </a:solidFill>
              </a:rPr>
            </a:br>
            <a:endParaRPr lang="en-US" sz="2000">
              <a:solidFill>
                <a:srgbClr val="000000"/>
              </a:solidFill>
            </a:endParaRPr>
          </a:p>
        </p:txBody>
      </p:sp>
      <p:sp>
        <p:nvSpPr>
          <p:cNvPr id="23" name="TextBox 22">
            <a:extLst>
              <a:ext uri="{FF2B5EF4-FFF2-40B4-BE49-F238E27FC236}">
                <a16:creationId xmlns:a16="http://schemas.microsoft.com/office/drawing/2014/main" id="{191DF4A9-D245-A3E4-3784-8DD89B687E7E}"/>
              </a:ext>
              <a:ext uri="{C183D7F6-B498-43B3-948B-1728B52AA6E4}">
                <adec:decorative xmlns:adec="http://schemas.microsoft.com/office/drawing/2017/decorative" val="1"/>
              </a:ext>
            </a:extLst>
          </p:cNvPr>
          <p:cNvSpPr txBox="1">
            <a:spLocks/>
          </p:cNvSpPr>
          <p:nvPr/>
        </p:nvSpPr>
        <p:spPr>
          <a:xfrm rot="10800000">
            <a:off x="4356100" y="1710175"/>
            <a:ext cx="3479800" cy="795684"/>
          </a:xfrm>
          <a:prstGeom prst="round2SameRect">
            <a:avLst>
              <a:gd name="adj1" fmla="val 19295"/>
              <a:gd name="adj2" fmla="val 0"/>
            </a:avLst>
          </a:prstGeom>
          <a:solidFill>
            <a:schemeClr val="accent2">
              <a:lumMod val="20000"/>
              <a:lumOff val="80000"/>
              <a:alpha val="50000"/>
            </a:scheme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fontAlgn="base">
              <a:spcBef>
                <a:spcPct val="0"/>
              </a:spcBef>
              <a:spcAft>
                <a:spcPts val="600"/>
              </a:spcAft>
              <a:defRPr>
                <a:ln w="3175">
                  <a:noFill/>
                </a:ln>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R="0" lvl="0" indent="0">
              <a:lnSpc>
                <a:spcPct val="100000"/>
              </a:lnSpc>
              <a:buClrTx/>
              <a:buSzTx/>
              <a:buFontTx/>
              <a:buNone/>
              <a:tabLst>
                <a:tab pos="3701239" algn="l"/>
              </a:tabLst>
              <a:defRPr/>
            </a:pPr>
            <a:endParaRPr lang="en-US" sz="2200">
              <a:solidFill>
                <a:schemeClr val="tx1"/>
              </a:solidFill>
            </a:endParaRPr>
          </a:p>
        </p:txBody>
      </p:sp>
      <p:sp>
        <p:nvSpPr>
          <p:cNvPr id="24" name="Oval 23">
            <a:extLst>
              <a:ext uri="{FF2B5EF4-FFF2-40B4-BE49-F238E27FC236}">
                <a16:creationId xmlns:a16="http://schemas.microsoft.com/office/drawing/2014/main" id="{C4DD4120-783C-F308-C742-8883197793FF}"/>
              </a:ext>
              <a:ext uri="{C183D7F6-B498-43B3-948B-1728B52AA6E4}">
                <adec:decorative xmlns:adec="http://schemas.microsoft.com/office/drawing/2017/decorative" val="1"/>
              </a:ext>
            </a:extLst>
          </p:cNvPr>
          <p:cNvSpPr/>
          <p:nvPr/>
        </p:nvSpPr>
        <p:spPr>
          <a:xfrm>
            <a:off x="5743110" y="2813634"/>
            <a:ext cx="703354" cy="703352"/>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endParaRPr lang="en-IN" sz="1600">
              <a:solidFill>
                <a:schemeClr val="tx1"/>
              </a:solidFill>
              <a:latin typeface="+mj-lt"/>
            </a:endParaRPr>
          </a:p>
        </p:txBody>
      </p:sp>
      <p:sp>
        <p:nvSpPr>
          <p:cNvPr id="25" name="Rectangle: Rounded Corners 24">
            <a:extLst>
              <a:ext uri="{FF2B5EF4-FFF2-40B4-BE49-F238E27FC236}">
                <a16:creationId xmlns:a16="http://schemas.microsoft.com/office/drawing/2014/main" id="{FB0C0AEC-3311-3995-3700-A471A8FE7BA5}"/>
              </a:ext>
              <a:ext uri="{C183D7F6-B498-43B3-948B-1728B52AA6E4}">
                <adec:decorative xmlns:adec="http://schemas.microsoft.com/office/drawing/2017/decorative" val="1"/>
              </a:ext>
            </a:extLst>
          </p:cNvPr>
          <p:cNvSpPr>
            <a:spLocks/>
          </p:cNvSpPr>
          <p:nvPr/>
        </p:nvSpPr>
        <p:spPr bwMode="auto">
          <a:xfrm>
            <a:off x="1107440" y="4364023"/>
            <a:ext cx="3203787" cy="1754323"/>
          </a:xfrm>
          <a:prstGeom prst="roundRect">
            <a:avLst>
              <a:gd name="adj" fmla="val 2737"/>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b="1" kern="0">
              <a:latin typeface="Segoe UI Variable Display Semibold" pitchFamily="2" charset="0"/>
              <a:cs typeface="Segoe UI" pitchFamily="34" charset="0"/>
            </a:endParaRPr>
          </a:p>
        </p:txBody>
      </p:sp>
      <p:sp>
        <p:nvSpPr>
          <p:cNvPr id="26" name="Rectangle: Rounded Corners 25">
            <a:extLst>
              <a:ext uri="{FF2B5EF4-FFF2-40B4-BE49-F238E27FC236}">
                <a16:creationId xmlns:a16="http://schemas.microsoft.com/office/drawing/2014/main" id="{CDB07CFB-356E-6805-0F1B-39C9273A23FA}"/>
              </a:ext>
              <a:ext uri="{C183D7F6-B498-43B3-948B-1728B52AA6E4}">
                <adec:decorative xmlns:adec="http://schemas.microsoft.com/office/drawing/2017/decorative" val="1"/>
              </a:ext>
            </a:extLst>
          </p:cNvPr>
          <p:cNvSpPr>
            <a:spLocks/>
          </p:cNvSpPr>
          <p:nvPr/>
        </p:nvSpPr>
        <p:spPr bwMode="auto">
          <a:xfrm>
            <a:off x="4494107" y="4364023"/>
            <a:ext cx="3203787" cy="1754323"/>
          </a:xfrm>
          <a:prstGeom prst="roundRect">
            <a:avLst>
              <a:gd name="adj" fmla="val 2737"/>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b="1" kern="0">
              <a:latin typeface="Segoe UI Variable Display Semibold" pitchFamily="2" charset="0"/>
              <a:cs typeface="Segoe UI" pitchFamily="34" charset="0"/>
            </a:endParaRPr>
          </a:p>
        </p:txBody>
      </p:sp>
      <p:sp>
        <p:nvSpPr>
          <p:cNvPr id="27" name="Rectangle: Rounded Corners 26">
            <a:extLst>
              <a:ext uri="{FF2B5EF4-FFF2-40B4-BE49-F238E27FC236}">
                <a16:creationId xmlns:a16="http://schemas.microsoft.com/office/drawing/2014/main" id="{97462FAA-3C49-7F75-ADE4-87B714E4AE78}"/>
              </a:ext>
              <a:ext uri="{C183D7F6-B498-43B3-948B-1728B52AA6E4}">
                <adec:decorative xmlns:adec="http://schemas.microsoft.com/office/drawing/2017/decorative" val="1"/>
              </a:ext>
            </a:extLst>
          </p:cNvPr>
          <p:cNvSpPr>
            <a:spLocks/>
          </p:cNvSpPr>
          <p:nvPr/>
        </p:nvSpPr>
        <p:spPr bwMode="auto">
          <a:xfrm>
            <a:off x="7880774" y="4364023"/>
            <a:ext cx="3203787" cy="1754323"/>
          </a:xfrm>
          <a:prstGeom prst="roundRect">
            <a:avLst>
              <a:gd name="adj" fmla="val 2737"/>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b="1" kern="0">
              <a:latin typeface="Segoe UI Variable Display Semibold" pitchFamily="2" charset="0"/>
              <a:cs typeface="Segoe UI" pitchFamily="34" charset="0"/>
            </a:endParaRPr>
          </a:p>
        </p:txBody>
      </p:sp>
      <p:sp>
        <p:nvSpPr>
          <p:cNvPr id="28" name="Oval 27">
            <a:extLst>
              <a:ext uri="{FF2B5EF4-FFF2-40B4-BE49-F238E27FC236}">
                <a16:creationId xmlns:a16="http://schemas.microsoft.com/office/drawing/2014/main" id="{6D2579BB-480E-195E-9590-B86B825B28A3}"/>
              </a:ext>
              <a:ext uri="{C183D7F6-B498-43B3-948B-1728B52AA6E4}">
                <adec:decorative xmlns:adec="http://schemas.microsoft.com/office/drawing/2017/decorative" val="1"/>
              </a:ext>
            </a:extLst>
          </p:cNvPr>
          <p:cNvSpPr/>
          <p:nvPr/>
        </p:nvSpPr>
        <p:spPr>
          <a:xfrm>
            <a:off x="2337098" y="2813634"/>
            <a:ext cx="703354" cy="703352"/>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endParaRPr lang="en-IN" sz="1600">
              <a:solidFill>
                <a:schemeClr val="tx1"/>
              </a:solidFill>
              <a:latin typeface="+mj-lt"/>
            </a:endParaRPr>
          </a:p>
        </p:txBody>
      </p:sp>
      <p:sp>
        <p:nvSpPr>
          <p:cNvPr id="29" name="Oval 28">
            <a:extLst>
              <a:ext uri="{FF2B5EF4-FFF2-40B4-BE49-F238E27FC236}">
                <a16:creationId xmlns:a16="http://schemas.microsoft.com/office/drawing/2014/main" id="{AA15BFEF-DAB6-B406-28F9-A167F5D8FCF2}"/>
              </a:ext>
              <a:ext uri="{C183D7F6-B498-43B3-948B-1728B52AA6E4}">
                <adec:decorative xmlns:adec="http://schemas.microsoft.com/office/drawing/2017/decorative" val="1"/>
              </a:ext>
            </a:extLst>
          </p:cNvPr>
          <p:cNvSpPr/>
          <p:nvPr/>
        </p:nvSpPr>
        <p:spPr>
          <a:xfrm>
            <a:off x="9130991" y="2813634"/>
            <a:ext cx="703354" cy="703352"/>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endParaRPr lang="en-IN" sz="1600">
              <a:solidFill>
                <a:schemeClr val="tx1"/>
              </a:solidFill>
              <a:latin typeface="+mj-lt"/>
            </a:endParaRPr>
          </a:p>
        </p:txBody>
      </p:sp>
      <p:sp>
        <p:nvSpPr>
          <p:cNvPr id="30" name="Graphic 55">
            <a:extLst>
              <a:ext uri="{FF2B5EF4-FFF2-40B4-BE49-F238E27FC236}">
                <a16:creationId xmlns:a16="http://schemas.microsoft.com/office/drawing/2014/main" id="{2B02B2EE-0093-51CF-2767-39EA3AC1ECF1}"/>
              </a:ext>
              <a:ext uri="{C183D7F6-B498-43B3-948B-1728B52AA6E4}">
                <adec:decorative xmlns:adec="http://schemas.microsoft.com/office/drawing/2017/decorative" val="1"/>
              </a:ext>
            </a:extLst>
          </p:cNvPr>
          <p:cNvSpPr/>
          <p:nvPr/>
        </p:nvSpPr>
        <p:spPr>
          <a:xfrm>
            <a:off x="5913810" y="2964223"/>
            <a:ext cx="361958" cy="402174"/>
          </a:xfrm>
          <a:custGeom>
            <a:avLst/>
            <a:gdLst>
              <a:gd name="connsiteX0" fmla="*/ 339367 w 444042"/>
              <a:gd name="connsiteY0" fmla="*/ 180155 h 493380"/>
              <a:gd name="connsiteX1" fmla="*/ 340504 w 444042"/>
              <a:gd name="connsiteY1" fmla="*/ 154014 h 493380"/>
              <a:gd name="connsiteX2" fmla="*/ 314363 w 444042"/>
              <a:gd name="connsiteY2" fmla="*/ 152878 h 493380"/>
              <a:gd name="connsiteX3" fmla="*/ 179408 w 444042"/>
              <a:gd name="connsiteY3" fmla="*/ 276587 h 493380"/>
              <a:gd name="connsiteX4" fmla="*/ 130261 w 444042"/>
              <a:gd name="connsiteY4" fmla="*/ 227441 h 493380"/>
              <a:gd name="connsiteX5" fmla="*/ 104095 w 444042"/>
              <a:gd name="connsiteY5" fmla="*/ 227441 h 493380"/>
              <a:gd name="connsiteX6" fmla="*/ 104095 w 444042"/>
              <a:gd name="connsiteY6" fmla="*/ 253605 h 493380"/>
              <a:gd name="connsiteX7" fmla="*/ 165768 w 444042"/>
              <a:gd name="connsiteY7" fmla="*/ 315278 h 493380"/>
              <a:gd name="connsiteX8" fmla="*/ 191353 w 444042"/>
              <a:gd name="connsiteY8" fmla="*/ 315835 h 493380"/>
              <a:gd name="connsiteX9" fmla="*/ 339367 w 444042"/>
              <a:gd name="connsiteY9" fmla="*/ 180155 h 493380"/>
              <a:gd name="connsiteX10" fmla="*/ 425541 w 444042"/>
              <a:gd name="connsiteY10" fmla="*/ 74007 h 493380"/>
              <a:gd name="connsiteX11" fmla="*/ 233122 w 444042"/>
              <a:gd name="connsiteY11" fmla="*/ 3700 h 493380"/>
              <a:gd name="connsiteX12" fmla="*/ 210920 w 444042"/>
              <a:gd name="connsiteY12" fmla="*/ 3700 h 493380"/>
              <a:gd name="connsiteX13" fmla="*/ 18502 w 444042"/>
              <a:gd name="connsiteY13" fmla="*/ 74007 h 493380"/>
              <a:gd name="connsiteX14" fmla="*/ 0 w 444042"/>
              <a:gd name="connsiteY14" fmla="*/ 92509 h 493380"/>
              <a:gd name="connsiteX15" fmla="*/ 0 w 444042"/>
              <a:gd name="connsiteY15" fmla="*/ 222021 h 493380"/>
              <a:gd name="connsiteX16" fmla="*/ 215240 w 444042"/>
              <a:gd name="connsiteY16" fmla="*/ 492093 h 493380"/>
              <a:gd name="connsiteX17" fmla="*/ 228803 w 444042"/>
              <a:gd name="connsiteY17" fmla="*/ 492093 h 493380"/>
              <a:gd name="connsiteX18" fmla="*/ 444043 w 444042"/>
              <a:gd name="connsiteY18" fmla="*/ 222021 h 493380"/>
              <a:gd name="connsiteX19" fmla="*/ 444043 w 444042"/>
              <a:gd name="connsiteY19" fmla="*/ 92509 h 493380"/>
              <a:gd name="connsiteX20" fmla="*/ 425541 w 444042"/>
              <a:gd name="connsiteY20" fmla="*/ 74007 h 493380"/>
              <a:gd name="connsiteX21" fmla="*/ 37004 w 444042"/>
              <a:gd name="connsiteY21" fmla="*/ 110466 h 493380"/>
              <a:gd name="connsiteX22" fmla="*/ 222021 w 444042"/>
              <a:gd name="connsiteY22" fmla="*/ 41390 h 493380"/>
              <a:gd name="connsiteX23" fmla="*/ 407039 w 444042"/>
              <a:gd name="connsiteY23" fmla="*/ 110466 h 493380"/>
              <a:gd name="connsiteX24" fmla="*/ 407039 w 444042"/>
              <a:gd name="connsiteY24" fmla="*/ 222021 h 493380"/>
              <a:gd name="connsiteX25" fmla="*/ 222021 w 444042"/>
              <a:gd name="connsiteY25" fmla="*/ 454944 h 493380"/>
              <a:gd name="connsiteX26" fmla="*/ 37004 w 444042"/>
              <a:gd name="connsiteY26" fmla="*/ 222021 h 493380"/>
              <a:gd name="connsiteX27" fmla="*/ 37004 w 444042"/>
              <a:gd name="connsiteY27" fmla="*/ 110466 h 4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4042" h="493380">
                <a:moveTo>
                  <a:pt x="339367" y="180155"/>
                </a:moveTo>
                <a:cubicBezTo>
                  <a:pt x="346899" y="173250"/>
                  <a:pt x="347409" y="161546"/>
                  <a:pt x="340504" y="154014"/>
                </a:cubicBezTo>
                <a:cubicBezTo>
                  <a:pt x="333599" y="146482"/>
                  <a:pt x="321894" y="145973"/>
                  <a:pt x="314363" y="152878"/>
                </a:cubicBezTo>
                <a:lnTo>
                  <a:pt x="179408" y="276587"/>
                </a:lnTo>
                <a:lnTo>
                  <a:pt x="130261" y="227441"/>
                </a:lnTo>
                <a:cubicBezTo>
                  <a:pt x="123035" y="220216"/>
                  <a:pt x="111321" y="220216"/>
                  <a:pt x="104095" y="227441"/>
                </a:cubicBezTo>
                <a:cubicBezTo>
                  <a:pt x="96870" y="234667"/>
                  <a:pt x="96870" y="246380"/>
                  <a:pt x="104095" y="253605"/>
                </a:cubicBezTo>
                <a:lnTo>
                  <a:pt x="165768" y="315278"/>
                </a:lnTo>
                <a:cubicBezTo>
                  <a:pt x="172772" y="322284"/>
                  <a:pt x="184051" y="322528"/>
                  <a:pt x="191353" y="315835"/>
                </a:cubicBezTo>
                <a:lnTo>
                  <a:pt x="339367" y="180155"/>
                </a:lnTo>
                <a:close/>
                <a:moveTo>
                  <a:pt x="425541" y="74007"/>
                </a:moveTo>
                <a:cubicBezTo>
                  <a:pt x="359837" y="74007"/>
                  <a:pt x="295831" y="50732"/>
                  <a:pt x="233122" y="3700"/>
                </a:cubicBezTo>
                <a:cubicBezTo>
                  <a:pt x="226543" y="-1233"/>
                  <a:pt x="217500" y="-1233"/>
                  <a:pt x="210920" y="3700"/>
                </a:cubicBezTo>
                <a:cubicBezTo>
                  <a:pt x="148211" y="50732"/>
                  <a:pt x="84206" y="74007"/>
                  <a:pt x="18502" y="74007"/>
                </a:cubicBezTo>
                <a:cubicBezTo>
                  <a:pt x="8284" y="74007"/>
                  <a:pt x="0" y="82291"/>
                  <a:pt x="0" y="92509"/>
                </a:cubicBezTo>
                <a:lnTo>
                  <a:pt x="0" y="222021"/>
                </a:lnTo>
                <a:cubicBezTo>
                  <a:pt x="0" y="345396"/>
                  <a:pt x="72960" y="436043"/>
                  <a:pt x="215240" y="492093"/>
                </a:cubicBezTo>
                <a:cubicBezTo>
                  <a:pt x="219599" y="493810"/>
                  <a:pt x="224444" y="493810"/>
                  <a:pt x="228803" y="492093"/>
                </a:cubicBezTo>
                <a:cubicBezTo>
                  <a:pt x="371082" y="436043"/>
                  <a:pt x="444043" y="345396"/>
                  <a:pt x="444043" y="222021"/>
                </a:cubicBezTo>
                <a:lnTo>
                  <a:pt x="444043" y="92509"/>
                </a:lnTo>
                <a:cubicBezTo>
                  <a:pt x="444043" y="82291"/>
                  <a:pt x="435759" y="74007"/>
                  <a:pt x="425541" y="74007"/>
                </a:cubicBezTo>
                <a:close/>
                <a:moveTo>
                  <a:pt x="37004" y="110466"/>
                </a:moveTo>
                <a:cubicBezTo>
                  <a:pt x="100584" y="106715"/>
                  <a:pt x="162343" y="83586"/>
                  <a:pt x="222021" y="41390"/>
                </a:cubicBezTo>
                <a:cubicBezTo>
                  <a:pt x="281701" y="83586"/>
                  <a:pt x="343460" y="106715"/>
                  <a:pt x="407039" y="110466"/>
                </a:cubicBezTo>
                <a:lnTo>
                  <a:pt x="407039" y="222021"/>
                </a:lnTo>
                <a:cubicBezTo>
                  <a:pt x="407039" y="327003"/>
                  <a:pt x="346516" y="404052"/>
                  <a:pt x="222021" y="454944"/>
                </a:cubicBezTo>
                <a:cubicBezTo>
                  <a:pt x="97526" y="404052"/>
                  <a:pt x="37004" y="327003"/>
                  <a:pt x="37004" y="222021"/>
                </a:cubicBezTo>
                <a:lnTo>
                  <a:pt x="37004" y="110466"/>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457200">
              <a:spcAft>
                <a:spcPts val="800"/>
              </a:spcAft>
            </a:pPr>
            <a:endParaRPr lang="en-US" sz="1400" i="1">
              <a:solidFill>
                <a:schemeClr val="bg1"/>
              </a:solidFill>
              <a:latin typeface="+mj-lt"/>
              <a:ea typeface="+mj-ea"/>
              <a:cs typeface="+mj-cs"/>
            </a:endParaRPr>
          </a:p>
        </p:txBody>
      </p:sp>
      <p:sp>
        <p:nvSpPr>
          <p:cNvPr id="31" name="Graphic 124">
            <a:extLst>
              <a:ext uri="{FF2B5EF4-FFF2-40B4-BE49-F238E27FC236}">
                <a16:creationId xmlns:a16="http://schemas.microsoft.com/office/drawing/2014/main" id="{67E616DD-F8D2-1892-3935-67DCEC3F7DC9}"/>
              </a:ext>
              <a:ext uri="{C183D7F6-B498-43B3-948B-1728B52AA6E4}">
                <adec:decorative xmlns:adec="http://schemas.microsoft.com/office/drawing/2017/decorative" val="1"/>
              </a:ext>
            </a:extLst>
          </p:cNvPr>
          <p:cNvSpPr/>
          <p:nvPr/>
        </p:nvSpPr>
        <p:spPr>
          <a:xfrm>
            <a:off x="9300788" y="2983430"/>
            <a:ext cx="363760" cy="363760"/>
          </a:xfrm>
          <a:custGeom>
            <a:avLst/>
            <a:gdLst>
              <a:gd name="connsiteX0" fmla="*/ 234937 w 318558"/>
              <a:gd name="connsiteY0" fmla="*/ 0 h 318558"/>
              <a:gd name="connsiteX1" fmla="*/ 286703 w 318558"/>
              <a:gd name="connsiteY1" fmla="*/ 51766 h 318558"/>
              <a:gd name="connsiteX2" fmla="*/ 286703 w 318558"/>
              <a:gd name="connsiteY2" fmla="*/ 160076 h 318558"/>
              <a:gd name="connsiteX3" fmla="*/ 270775 w 318558"/>
              <a:gd name="connsiteY3" fmla="*/ 167240 h 318558"/>
              <a:gd name="connsiteX4" fmla="*/ 262811 w 318558"/>
              <a:gd name="connsiteY4" fmla="*/ 143348 h 318558"/>
              <a:gd name="connsiteX5" fmla="*/ 262811 w 318558"/>
              <a:gd name="connsiteY5" fmla="*/ 87604 h 318558"/>
              <a:gd name="connsiteX6" fmla="*/ 23892 w 318558"/>
              <a:gd name="connsiteY6" fmla="*/ 87604 h 318558"/>
              <a:gd name="connsiteX7" fmla="*/ 23892 w 318558"/>
              <a:gd name="connsiteY7" fmla="*/ 234937 h 318558"/>
              <a:gd name="connsiteX8" fmla="*/ 51766 w 318558"/>
              <a:gd name="connsiteY8" fmla="*/ 262811 h 318558"/>
              <a:gd name="connsiteX9" fmla="*/ 127423 w 318558"/>
              <a:gd name="connsiteY9" fmla="*/ 262811 h 318558"/>
              <a:gd name="connsiteX10" fmla="*/ 127423 w 318558"/>
              <a:gd name="connsiteY10" fmla="*/ 286703 h 318558"/>
              <a:gd name="connsiteX11" fmla="*/ 51766 w 318558"/>
              <a:gd name="connsiteY11" fmla="*/ 286703 h 318558"/>
              <a:gd name="connsiteX12" fmla="*/ 0 w 318558"/>
              <a:gd name="connsiteY12" fmla="*/ 234937 h 318558"/>
              <a:gd name="connsiteX13" fmla="*/ 0 w 318558"/>
              <a:gd name="connsiteY13" fmla="*/ 51766 h 318558"/>
              <a:gd name="connsiteX14" fmla="*/ 51766 w 318558"/>
              <a:gd name="connsiteY14" fmla="*/ 0 h 318558"/>
              <a:gd name="connsiteX15" fmla="*/ 234937 w 318558"/>
              <a:gd name="connsiteY15" fmla="*/ 0 h 318558"/>
              <a:gd name="connsiteX16" fmla="*/ 234937 w 318558"/>
              <a:gd name="connsiteY16" fmla="*/ 23892 h 318558"/>
              <a:gd name="connsiteX17" fmla="*/ 51766 w 318558"/>
              <a:gd name="connsiteY17" fmla="*/ 23892 h 318558"/>
              <a:gd name="connsiteX18" fmla="*/ 23892 w 318558"/>
              <a:gd name="connsiteY18" fmla="*/ 51766 h 318558"/>
              <a:gd name="connsiteX19" fmla="*/ 23892 w 318558"/>
              <a:gd name="connsiteY19" fmla="*/ 63712 h 318558"/>
              <a:gd name="connsiteX20" fmla="*/ 262811 w 318558"/>
              <a:gd name="connsiteY20" fmla="*/ 63712 h 318558"/>
              <a:gd name="connsiteX21" fmla="*/ 262811 w 318558"/>
              <a:gd name="connsiteY21" fmla="*/ 51766 h 318558"/>
              <a:gd name="connsiteX22" fmla="*/ 234937 w 318558"/>
              <a:gd name="connsiteY22" fmla="*/ 23892 h 318558"/>
              <a:gd name="connsiteX23" fmla="*/ 230955 w 318558"/>
              <a:gd name="connsiteY23" fmla="*/ 143351 h 318558"/>
              <a:gd name="connsiteX24" fmla="*/ 207063 w 318558"/>
              <a:gd name="connsiteY24" fmla="*/ 167243 h 318558"/>
              <a:gd name="connsiteX25" fmla="*/ 207063 w 318558"/>
              <a:gd name="connsiteY25" fmla="*/ 294666 h 318558"/>
              <a:gd name="connsiteX26" fmla="*/ 230955 w 318558"/>
              <a:gd name="connsiteY26" fmla="*/ 318558 h 318558"/>
              <a:gd name="connsiteX27" fmla="*/ 254847 w 318558"/>
              <a:gd name="connsiteY27" fmla="*/ 294666 h 318558"/>
              <a:gd name="connsiteX28" fmla="*/ 254847 w 318558"/>
              <a:gd name="connsiteY28" fmla="*/ 167243 h 318558"/>
              <a:gd name="connsiteX29" fmla="*/ 230955 w 318558"/>
              <a:gd name="connsiteY29" fmla="*/ 143351 h 318558"/>
              <a:gd name="connsiteX30" fmla="*/ 167243 w 318558"/>
              <a:gd name="connsiteY30" fmla="*/ 207063 h 318558"/>
              <a:gd name="connsiteX31" fmla="*/ 143351 w 318558"/>
              <a:gd name="connsiteY31" fmla="*/ 230955 h 318558"/>
              <a:gd name="connsiteX32" fmla="*/ 143351 w 318558"/>
              <a:gd name="connsiteY32" fmla="*/ 294666 h 318558"/>
              <a:gd name="connsiteX33" fmla="*/ 167243 w 318558"/>
              <a:gd name="connsiteY33" fmla="*/ 318558 h 318558"/>
              <a:gd name="connsiteX34" fmla="*/ 191135 w 318558"/>
              <a:gd name="connsiteY34" fmla="*/ 294666 h 318558"/>
              <a:gd name="connsiteX35" fmla="*/ 191135 w 318558"/>
              <a:gd name="connsiteY35" fmla="*/ 230955 h 318558"/>
              <a:gd name="connsiteX36" fmla="*/ 167243 w 318558"/>
              <a:gd name="connsiteY36" fmla="*/ 207063 h 318558"/>
              <a:gd name="connsiteX37" fmla="*/ 270775 w 318558"/>
              <a:gd name="connsiteY37" fmla="*/ 199099 h 318558"/>
              <a:gd name="connsiteX38" fmla="*/ 294666 w 318558"/>
              <a:gd name="connsiteY38" fmla="*/ 175207 h 318558"/>
              <a:gd name="connsiteX39" fmla="*/ 318558 w 318558"/>
              <a:gd name="connsiteY39" fmla="*/ 199099 h 318558"/>
              <a:gd name="connsiteX40" fmla="*/ 318558 w 318558"/>
              <a:gd name="connsiteY40" fmla="*/ 294666 h 318558"/>
              <a:gd name="connsiteX41" fmla="*/ 294666 w 318558"/>
              <a:gd name="connsiteY41" fmla="*/ 318558 h 318558"/>
              <a:gd name="connsiteX42" fmla="*/ 270775 w 318558"/>
              <a:gd name="connsiteY42" fmla="*/ 294666 h 318558"/>
              <a:gd name="connsiteX43" fmla="*/ 270775 w 318558"/>
              <a:gd name="connsiteY43" fmla="*/ 199099 h 31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18558" h="318558">
                <a:moveTo>
                  <a:pt x="234937" y="0"/>
                </a:moveTo>
                <a:cubicBezTo>
                  <a:pt x="263526" y="0"/>
                  <a:pt x="286703" y="23176"/>
                  <a:pt x="286703" y="51766"/>
                </a:cubicBezTo>
                <a:lnTo>
                  <a:pt x="286703" y="160076"/>
                </a:lnTo>
                <a:cubicBezTo>
                  <a:pt x="280819" y="161270"/>
                  <a:pt x="275405" y="163763"/>
                  <a:pt x="270775" y="167240"/>
                </a:cubicBezTo>
                <a:cubicBezTo>
                  <a:pt x="270775" y="158276"/>
                  <a:pt x="267810" y="150003"/>
                  <a:pt x="262811" y="143348"/>
                </a:cubicBezTo>
                <a:lnTo>
                  <a:pt x="262811" y="87604"/>
                </a:lnTo>
                <a:lnTo>
                  <a:pt x="23892" y="87604"/>
                </a:lnTo>
                <a:lnTo>
                  <a:pt x="23892" y="234937"/>
                </a:lnTo>
                <a:cubicBezTo>
                  <a:pt x="23892" y="250331"/>
                  <a:pt x="36371" y="262811"/>
                  <a:pt x="51766" y="262811"/>
                </a:cubicBezTo>
                <a:lnTo>
                  <a:pt x="127423" y="262811"/>
                </a:lnTo>
                <a:lnTo>
                  <a:pt x="127423" y="286703"/>
                </a:lnTo>
                <a:lnTo>
                  <a:pt x="51766" y="286703"/>
                </a:lnTo>
                <a:cubicBezTo>
                  <a:pt x="23176" y="286703"/>
                  <a:pt x="0" y="263526"/>
                  <a:pt x="0" y="234937"/>
                </a:cubicBezTo>
                <a:lnTo>
                  <a:pt x="0" y="51766"/>
                </a:lnTo>
                <a:cubicBezTo>
                  <a:pt x="0" y="23176"/>
                  <a:pt x="23176" y="0"/>
                  <a:pt x="51766" y="0"/>
                </a:cubicBezTo>
                <a:lnTo>
                  <a:pt x="234937" y="0"/>
                </a:lnTo>
                <a:close/>
                <a:moveTo>
                  <a:pt x="234937" y="23892"/>
                </a:moveTo>
                <a:lnTo>
                  <a:pt x="51766" y="23892"/>
                </a:lnTo>
                <a:cubicBezTo>
                  <a:pt x="36371" y="23892"/>
                  <a:pt x="23892" y="36371"/>
                  <a:pt x="23892" y="51766"/>
                </a:cubicBezTo>
                <a:lnTo>
                  <a:pt x="23892" y="63712"/>
                </a:lnTo>
                <a:lnTo>
                  <a:pt x="262811" y="63712"/>
                </a:lnTo>
                <a:lnTo>
                  <a:pt x="262811" y="51766"/>
                </a:lnTo>
                <a:cubicBezTo>
                  <a:pt x="262811" y="36371"/>
                  <a:pt x="250331" y="23892"/>
                  <a:pt x="234937" y="23892"/>
                </a:cubicBezTo>
                <a:close/>
                <a:moveTo>
                  <a:pt x="230955" y="143351"/>
                </a:moveTo>
                <a:cubicBezTo>
                  <a:pt x="217760" y="143351"/>
                  <a:pt x="207063" y="154048"/>
                  <a:pt x="207063" y="167243"/>
                </a:cubicBezTo>
                <a:lnTo>
                  <a:pt x="207063" y="294666"/>
                </a:lnTo>
                <a:cubicBezTo>
                  <a:pt x="207063" y="307861"/>
                  <a:pt x="217760" y="318558"/>
                  <a:pt x="230955" y="318558"/>
                </a:cubicBezTo>
                <a:cubicBezTo>
                  <a:pt x="244149" y="318558"/>
                  <a:pt x="254847" y="307861"/>
                  <a:pt x="254847" y="294666"/>
                </a:cubicBezTo>
                <a:lnTo>
                  <a:pt x="254847" y="167243"/>
                </a:lnTo>
                <a:cubicBezTo>
                  <a:pt x="254847" y="154048"/>
                  <a:pt x="244149" y="143351"/>
                  <a:pt x="230955" y="143351"/>
                </a:cubicBezTo>
                <a:close/>
                <a:moveTo>
                  <a:pt x="167243" y="207063"/>
                </a:moveTo>
                <a:cubicBezTo>
                  <a:pt x="154048" y="207063"/>
                  <a:pt x="143351" y="217760"/>
                  <a:pt x="143351" y="230955"/>
                </a:cubicBezTo>
                <a:lnTo>
                  <a:pt x="143351" y="294666"/>
                </a:lnTo>
                <a:cubicBezTo>
                  <a:pt x="143351" y="307861"/>
                  <a:pt x="154048" y="318558"/>
                  <a:pt x="167243" y="318558"/>
                </a:cubicBezTo>
                <a:cubicBezTo>
                  <a:pt x="180438" y="318558"/>
                  <a:pt x="191135" y="307861"/>
                  <a:pt x="191135" y="294666"/>
                </a:cubicBezTo>
                <a:lnTo>
                  <a:pt x="191135" y="230955"/>
                </a:lnTo>
                <a:cubicBezTo>
                  <a:pt x="191135" y="217760"/>
                  <a:pt x="180438" y="207063"/>
                  <a:pt x="167243" y="207063"/>
                </a:cubicBezTo>
                <a:close/>
                <a:moveTo>
                  <a:pt x="270775" y="199099"/>
                </a:moveTo>
                <a:cubicBezTo>
                  <a:pt x="270775" y="185904"/>
                  <a:pt x="281472" y="175207"/>
                  <a:pt x="294666" y="175207"/>
                </a:cubicBezTo>
                <a:cubicBezTo>
                  <a:pt x="307861" y="175207"/>
                  <a:pt x="318558" y="185904"/>
                  <a:pt x="318558" y="199099"/>
                </a:cubicBezTo>
                <a:lnTo>
                  <a:pt x="318558" y="294666"/>
                </a:lnTo>
                <a:cubicBezTo>
                  <a:pt x="318558" y="307861"/>
                  <a:pt x="307861" y="318558"/>
                  <a:pt x="294666" y="318558"/>
                </a:cubicBezTo>
                <a:cubicBezTo>
                  <a:pt x="281472" y="318558"/>
                  <a:pt x="270775" y="307861"/>
                  <a:pt x="270775" y="294666"/>
                </a:cubicBezTo>
                <a:lnTo>
                  <a:pt x="270775" y="199099"/>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457200">
              <a:spcAft>
                <a:spcPts val="800"/>
              </a:spcAft>
            </a:pPr>
            <a:endParaRPr lang="en-US" sz="1400" i="1">
              <a:solidFill>
                <a:schemeClr val="bg1"/>
              </a:solidFill>
              <a:latin typeface="+mj-lt"/>
              <a:ea typeface="+mj-ea"/>
              <a:cs typeface="+mj-cs"/>
            </a:endParaRPr>
          </a:p>
        </p:txBody>
      </p:sp>
      <p:sp>
        <p:nvSpPr>
          <p:cNvPr id="32" name="Graphic 74">
            <a:extLst>
              <a:ext uri="{FF2B5EF4-FFF2-40B4-BE49-F238E27FC236}">
                <a16:creationId xmlns:a16="http://schemas.microsoft.com/office/drawing/2014/main" id="{0ED42503-06DB-3046-B397-258C7B274549}"/>
              </a:ext>
              <a:ext uri="{C183D7F6-B498-43B3-948B-1728B52AA6E4}">
                <adec:decorative xmlns:adec="http://schemas.microsoft.com/office/drawing/2017/decorative" val="1"/>
              </a:ext>
            </a:extLst>
          </p:cNvPr>
          <p:cNvSpPr/>
          <p:nvPr/>
        </p:nvSpPr>
        <p:spPr>
          <a:xfrm>
            <a:off x="2504912" y="2973826"/>
            <a:ext cx="367726" cy="382968"/>
          </a:xfrm>
          <a:custGeom>
            <a:avLst/>
            <a:gdLst>
              <a:gd name="connsiteX0" fmla="*/ 89274 w 178343"/>
              <a:gd name="connsiteY0" fmla="*/ 0 h 185737"/>
              <a:gd name="connsiteX1" fmla="*/ 110052 w 178343"/>
              <a:gd name="connsiteY1" fmla="*/ 2410 h 185737"/>
              <a:gd name="connsiteX2" fmla="*/ 115597 w 178343"/>
              <a:gd name="connsiteY2" fmla="*/ 8591 h 185737"/>
              <a:gd name="connsiteX3" fmla="*/ 117218 w 178343"/>
              <a:gd name="connsiteY3" fmla="*/ 23134 h 185737"/>
              <a:gd name="connsiteX4" fmla="*/ 130311 w 178343"/>
              <a:gd name="connsiteY4" fmla="*/ 34877 h 185737"/>
              <a:gd name="connsiteX5" fmla="*/ 135575 w 178343"/>
              <a:gd name="connsiteY5" fmla="*/ 33765 h 185737"/>
              <a:gd name="connsiteX6" fmla="*/ 148915 w 178343"/>
              <a:gd name="connsiteY6" fmla="*/ 27904 h 185737"/>
              <a:gd name="connsiteX7" fmla="*/ 157003 w 178343"/>
              <a:gd name="connsiteY7" fmla="*/ 29562 h 185737"/>
              <a:gd name="connsiteX8" fmla="*/ 178004 w 178343"/>
              <a:gd name="connsiteY8" fmla="*/ 65680 h 185737"/>
              <a:gd name="connsiteX9" fmla="*/ 175419 w 178343"/>
              <a:gd name="connsiteY9" fmla="*/ 73547 h 185737"/>
              <a:gd name="connsiteX10" fmla="*/ 163594 w 178343"/>
              <a:gd name="connsiteY10" fmla="*/ 82264 h 185737"/>
              <a:gd name="connsiteX11" fmla="*/ 158229 w 178343"/>
              <a:gd name="connsiteY11" fmla="*/ 92864 h 185737"/>
              <a:gd name="connsiteX12" fmla="*/ 163601 w 178343"/>
              <a:gd name="connsiteY12" fmla="*/ 103469 h 185737"/>
              <a:gd name="connsiteX13" fmla="*/ 175437 w 178343"/>
              <a:gd name="connsiteY13" fmla="*/ 112188 h 185737"/>
              <a:gd name="connsiteX14" fmla="*/ 178023 w 178343"/>
              <a:gd name="connsiteY14" fmla="*/ 120056 h 185737"/>
              <a:gd name="connsiteX15" fmla="*/ 157034 w 178343"/>
              <a:gd name="connsiteY15" fmla="*/ 156173 h 185737"/>
              <a:gd name="connsiteX16" fmla="*/ 148951 w 178343"/>
              <a:gd name="connsiteY16" fmla="*/ 157835 h 185737"/>
              <a:gd name="connsiteX17" fmla="*/ 135555 w 178343"/>
              <a:gd name="connsiteY17" fmla="*/ 151967 h 185737"/>
              <a:gd name="connsiteX18" fmla="*/ 123700 w 178343"/>
              <a:gd name="connsiteY18" fmla="*/ 152629 h 185737"/>
              <a:gd name="connsiteX19" fmla="*/ 117208 w 178343"/>
              <a:gd name="connsiteY19" fmla="*/ 162570 h 185737"/>
              <a:gd name="connsiteX20" fmla="*/ 115598 w 178343"/>
              <a:gd name="connsiteY20" fmla="*/ 177112 h 185737"/>
              <a:gd name="connsiteX21" fmla="*/ 110151 w 178343"/>
              <a:gd name="connsiteY21" fmla="*/ 183275 h 185737"/>
              <a:gd name="connsiteX22" fmla="*/ 68184 w 178343"/>
              <a:gd name="connsiteY22" fmla="*/ 183275 h 185737"/>
              <a:gd name="connsiteX23" fmla="*/ 62737 w 178343"/>
              <a:gd name="connsiteY23" fmla="*/ 177112 h 185737"/>
              <a:gd name="connsiteX24" fmla="*/ 61129 w 178343"/>
              <a:gd name="connsiteY24" fmla="*/ 162592 h 185737"/>
              <a:gd name="connsiteX25" fmla="*/ 54624 w 178343"/>
              <a:gd name="connsiteY25" fmla="*/ 152676 h 185737"/>
              <a:gd name="connsiteX26" fmla="*/ 42792 w 178343"/>
              <a:gd name="connsiteY26" fmla="*/ 152013 h 185737"/>
              <a:gd name="connsiteX27" fmla="*/ 29393 w 178343"/>
              <a:gd name="connsiteY27" fmla="*/ 157883 h 185737"/>
              <a:gd name="connsiteX28" fmla="*/ 21309 w 178343"/>
              <a:gd name="connsiteY28" fmla="*/ 156219 h 185737"/>
              <a:gd name="connsiteX29" fmla="*/ 320 w 178343"/>
              <a:gd name="connsiteY29" fmla="*/ 120061 h 185737"/>
              <a:gd name="connsiteX30" fmla="*/ 2907 w 178343"/>
              <a:gd name="connsiteY30" fmla="*/ 112198 h 185737"/>
              <a:gd name="connsiteX31" fmla="*/ 14750 w 178343"/>
              <a:gd name="connsiteY31" fmla="*/ 103473 h 185737"/>
              <a:gd name="connsiteX32" fmla="*/ 20115 w 178343"/>
              <a:gd name="connsiteY32" fmla="*/ 92874 h 185737"/>
              <a:gd name="connsiteX33" fmla="*/ 14745 w 178343"/>
              <a:gd name="connsiteY33" fmla="*/ 82270 h 185737"/>
              <a:gd name="connsiteX34" fmla="*/ 2910 w 178343"/>
              <a:gd name="connsiteY34" fmla="*/ 73560 h 185737"/>
              <a:gd name="connsiteX35" fmla="*/ 321 w 178343"/>
              <a:gd name="connsiteY35" fmla="*/ 65690 h 185737"/>
              <a:gd name="connsiteX36" fmla="*/ 21321 w 178343"/>
              <a:gd name="connsiteY36" fmla="*/ 29572 h 185737"/>
              <a:gd name="connsiteX37" fmla="*/ 29409 w 178343"/>
              <a:gd name="connsiteY37" fmla="*/ 27914 h 185737"/>
              <a:gd name="connsiteX38" fmla="*/ 42748 w 178343"/>
              <a:gd name="connsiteY38" fmla="*/ 33773 h 185737"/>
              <a:gd name="connsiteX39" fmla="*/ 54637 w 178343"/>
              <a:gd name="connsiteY39" fmla="*/ 33077 h 185737"/>
              <a:gd name="connsiteX40" fmla="*/ 61136 w 178343"/>
              <a:gd name="connsiteY40" fmla="*/ 23123 h 185737"/>
              <a:gd name="connsiteX41" fmla="*/ 62756 w 178343"/>
              <a:gd name="connsiteY41" fmla="*/ 8591 h 185737"/>
              <a:gd name="connsiteX42" fmla="*/ 68305 w 178343"/>
              <a:gd name="connsiteY42" fmla="*/ 2409 h 185737"/>
              <a:gd name="connsiteX43" fmla="*/ 89274 w 178343"/>
              <a:gd name="connsiteY43" fmla="*/ 0 h 185737"/>
              <a:gd name="connsiteX44" fmla="*/ 89275 w 178343"/>
              <a:gd name="connsiteY44" fmla="*/ 14287 h 185737"/>
              <a:gd name="connsiteX45" fmla="*/ 76373 w 178343"/>
              <a:gd name="connsiteY45" fmla="*/ 15402 h 185737"/>
              <a:gd name="connsiteX46" fmla="*/ 75336 w 178343"/>
              <a:gd name="connsiteY46" fmla="*/ 24710 h 185737"/>
              <a:gd name="connsiteX47" fmla="*/ 61825 w 178343"/>
              <a:gd name="connsiteY47" fmla="*/ 45425 h 185737"/>
              <a:gd name="connsiteX48" fmla="*/ 37004 w 178343"/>
              <a:gd name="connsiteY48" fmla="*/ 46855 h 185737"/>
              <a:gd name="connsiteX49" fmla="*/ 28448 w 178343"/>
              <a:gd name="connsiteY49" fmla="*/ 43096 h 185737"/>
              <a:gd name="connsiteX50" fmla="*/ 15610 w 178343"/>
              <a:gd name="connsiteY50" fmla="*/ 65167 h 185737"/>
              <a:gd name="connsiteX51" fmla="*/ 23209 w 178343"/>
              <a:gd name="connsiteY51" fmla="*/ 70759 h 185737"/>
              <a:gd name="connsiteX52" fmla="*/ 34403 w 178343"/>
              <a:gd name="connsiteY52" fmla="*/ 92874 h 185737"/>
              <a:gd name="connsiteX53" fmla="*/ 23217 w 178343"/>
              <a:gd name="connsiteY53" fmla="*/ 114981 h 185737"/>
              <a:gd name="connsiteX54" fmla="*/ 15606 w 178343"/>
              <a:gd name="connsiteY54" fmla="*/ 120588 h 185737"/>
              <a:gd name="connsiteX55" fmla="*/ 28445 w 178343"/>
              <a:gd name="connsiteY55" fmla="*/ 142700 h 185737"/>
              <a:gd name="connsiteX56" fmla="*/ 37066 w 178343"/>
              <a:gd name="connsiteY56" fmla="*/ 138923 h 185737"/>
              <a:gd name="connsiteX57" fmla="*/ 61759 w 178343"/>
              <a:gd name="connsiteY57" fmla="*/ 140298 h 185737"/>
              <a:gd name="connsiteX58" fmla="*/ 75327 w 178343"/>
              <a:gd name="connsiteY58" fmla="*/ 160997 h 185737"/>
              <a:gd name="connsiteX59" fmla="*/ 76364 w 178343"/>
              <a:gd name="connsiteY59" fmla="*/ 170369 h 185737"/>
              <a:gd name="connsiteX60" fmla="*/ 101970 w 178343"/>
              <a:gd name="connsiteY60" fmla="*/ 170369 h 185737"/>
              <a:gd name="connsiteX61" fmla="*/ 103007 w 178343"/>
              <a:gd name="connsiteY61" fmla="*/ 160998 h 185737"/>
              <a:gd name="connsiteX62" fmla="*/ 116551 w 178343"/>
              <a:gd name="connsiteY62" fmla="*/ 140258 h 185737"/>
              <a:gd name="connsiteX63" fmla="*/ 141286 w 178343"/>
              <a:gd name="connsiteY63" fmla="*/ 138879 h 185737"/>
              <a:gd name="connsiteX64" fmla="*/ 149900 w 178343"/>
              <a:gd name="connsiteY64" fmla="*/ 142653 h 185737"/>
              <a:gd name="connsiteX65" fmla="*/ 162735 w 178343"/>
              <a:gd name="connsiteY65" fmla="*/ 120577 h 185737"/>
              <a:gd name="connsiteX66" fmla="*/ 155134 w 178343"/>
              <a:gd name="connsiteY66" fmla="*/ 114977 h 185737"/>
              <a:gd name="connsiteX67" fmla="*/ 143941 w 178343"/>
              <a:gd name="connsiteY67" fmla="*/ 92864 h 185737"/>
              <a:gd name="connsiteX68" fmla="*/ 155126 w 178343"/>
              <a:gd name="connsiteY68" fmla="*/ 70756 h 185737"/>
              <a:gd name="connsiteX69" fmla="*/ 162716 w 178343"/>
              <a:gd name="connsiteY69" fmla="*/ 65161 h 185737"/>
              <a:gd name="connsiteX70" fmla="*/ 149877 w 178343"/>
              <a:gd name="connsiteY70" fmla="*/ 43087 h 185737"/>
              <a:gd name="connsiteX71" fmla="*/ 141338 w 178343"/>
              <a:gd name="connsiteY71" fmla="*/ 46838 h 185737"/>
              <a:gd name="connsiteX72" fmla="*/ 130293 w 178343"/>
              <a:gd name="connsiteY72" fmla="*/ 49164 h 185737"/>
              <a:gd name="connsiteX73" fmla="*/ 103017 w 178343"/>
              <a:gd name="connsiteY73" fmla="*/ 24706 h 185737"/>
              <a:gd name="connsiteX74" fmla="*/ 101980 w 178343"/>
              <a:gd name="connsiteY74" fmla="*/ 15399 h 185737"/>
              <a:gd name="connsiteX75" fmla="*/ 89275 w 178343"/>
              <a:gd name="connsiteY75" fmla="*/ 14287 h 185737"/>
              <a:gd name="connsiteX76" fmla="*/ 89155 w 178343"/>
              <a:gd name="connsiteY76" fmla="*/ 57150 h 185737"/>
              <a:gd name="connsiteX77" fmla="*/ 124873 w 178343"/>
              <a:gd name="connsiteY77" fmla="*/ 92869 h 185737"/>
              <a:gd name="connsiteX78" fmla="*/ 89155 w 178343"/>
              <a:gd name="connsiteY78" fmla="*/ 128588 h 185737"/>
              <a:gd name="connsiteX79" fmla="*/ 53436 w 178343"/>
              <a:gd name="connsiteY79" fmla="*/ 92869 h 185737"/>
              <a:gd name="connsiteX80" fmla="*/ 89155 w 178343"/>
              <a:gd name="connsiteY80" fmla="*/ 57150 h 185737"/>
              <a:gd name="connsiteX81" fmla="*/ 89155 w 178343"/>
              <a:gd name="connsiteY81" fmla="*/ 71437 h 185737"/>
              <a:gd name="connsiteX82" fmla="*/ 67723 w 178343"/>
              <a:gd name="connsiteY82" fmla="*/ 92869 h 185737"/>
              <a:gd name="connsiteX83" fmla="*/ 89155 w 178343"/>
              <a:gd name="connsiteY83" fmla="*/ 114300 h 185737"/>
              <a:gd name="connsiteX84" fmla="*/ 110586 w 178343"/>
              <a:gd name="connsiteY84" fmla="*/ 92869 h 185737"/>
              <a:gd name="connsiteX85" fmla="*/ 89155 w 178343"/>
              <a:gd name="connsiteY85" fmla="*/ 71437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8343" h="185737">
                <a:moveTo>
                  <a:pt x="89274" y="0"/>
                </a:moveTo>
                <a:cubicBezTo>
                  <a:pt x="96264" y="81"/>
                  <a:pt x="103228" y="888"/>
                  <a:pt x="110052" y="2410"/>
                </a:cubicBezTo>
                <a:cubicBezTo>
                  <a:pt x="113031" y="3075"/>
                  <a:pt x="115259" y="5558"/>
                  <a:pt x="115597" y="8591"/>
                </a:cubicBezTo>
                <a:lnTo>
                  <a:pt x="117218" y="23134"/>
                </a:lnTo>
                <a:cubicBezTo>
                  <a:pt x="117952" y="29812"/>
                  <a:pt x="123590" y="34870"/>
                  <a:pt x="130311" y="34877"/>
                </a:cubicBezTo>
                <a:cubicBezTo>
                  <a:pt x="132118" y="34879"/>
                  <a:pt x="133905" y="34503"/>
                  <a:pt x="135575" y="33765"/>
                </a:cubicBezTo>
                <a:lnTo>
                  <a:pt x="148915" y="27904"/>
                </a:lnTo>
                <a:cubicBezTo>
                  <a:pt x="151690" y="26685"/>
                  <a:pt x="154932" y="27350"/>
                  <a:pt x="157003" y="29562"/>
                </a:cubicBezTo>
                <a:cubicBezTo>
                  <a:pt x="166644" y="39859"/>
                  <a:pt x="173824" y="52208"/>
                  <a:pt x="178004" y="65680"/>
                </a:cubicBezTo>
                <a:cubicBezTo>
                  <a:pt x="178905" y="68586"/>
                  <a:pt x="177868" y="71743"/>
                  <a:pt x="175419" y="73547"/>
                </a:cubicBezTo>
                <a:lnTo>
                  <a:pt x="163594" y="82264"/>
                </a:lnTo>
                <a:cubicBezTo>
                  <a:pt x="160221" y="84742"/>
                  <a:pt x="158229" y="88678"/>
                  <a:pt x="158229" y="92864"/>
                </a:cubicBezTo>
                <a:cubicBezTo>
                  <a:pt x="158229" y="97049"/>
                  <a:pt x="160221" y="100985"/>
                  <a:pt x="163601" y="103469"/>
                </a:cubicBezTo>
                <a:lnTo>
                  <a:pt x="175437" y="112188"/>
                </a:lnTo>
                <a:cubicBezTo>
                  <a:pt x="177886" y="113992"/>
                  <a:pt x="178924" y="117150"/>
                  <a:pt x="178023" y="120056"/>
                </a:cubicBezTo>
                <a:cubicBezTo>
                  <a:pt x="173845" y="133526"/>
                  <a:pt x="166669" y="145874"/>
                  <a:pt x="157034" y="156173"/>
                </a:cubicBezTo>
                <a:cubicBezTo>
                  <a:pt x="154964" y="158385"/>
                  <a:pt x="151725" y="159051"/>
                  <a:pt x="148951" y="157835"/>
                </a:cubicBezTo>
                <a:lnTo>
                  <a:pt x="135555" y="151967"/>
                </a:lnTo>
                <a:cubicBezTo>
                  <a:pt x="131723" y="150289"/>
                  <a:pt x="127321" y="150535"/>
                  <a:pt x="123700" y="152629"/>
                </a:cubicBezTo>
                <a:cubicBezTo>
                  <a:pt x="120078" y="154721"/>
                  <a:pt x="117669" y="158412"/>
                  <a:pt x="117208" y="162570"/>
                </a:cubicBezTo>
                <a:lnTo>
                  <a:pt x="115598" y="177112"/>
                </a:lnTo>
                <a:cubicBezTo>
                  <a:pt x="115265" y="180110"/>
                  <a:pt x="113085" y="182577"/>
                  <a:pt x="110151" y="183275"/>
                </a:cubicBezTo>
                <a:cubicBezTo>
                  <a:pt x="96355" y="186558"/>
                  <a:pt x="81980" y="186558"/>
                  <a:pt x="68184" y="183275"/>
                </a:cubicBezTo>
                <a:cubicBezTo>
                  <a:pt x="65249" y="182577"/>
                  <a:pt x="63069" y="180110"/>
                  <a:pt x="62737" y="177112"/>
                </a:cubicBezTo>
                <a:lnTo>
                  <a:pt x="61129" y="162592"/>
                </a:lnTo>
                <a:cubicBezTo>
                  <a:pt x="60656" y="158442"/>
                  <a:pt x="58242" y="154762"/>
                  <a:pt x="54624" y="152676"/>
                </a:cubicBezTo>
                <a:cubicBezTo>
                  <a:pt x="51005" y="150590"/>
                  <a:pt x="46611" y="150345"/>
                  <a:pt x="42792" y="152013"/>
                </a:cubicBezTo>
                <a:lnTo>
                  <a:pt x="29393" y="157883"/>
                </a:lnTo>
                <a:cubicBezTo>
                  <a:pt x="26618" y="159099"/>
                  <a:pt x="23378" y="158432"/>
                  <a:pt x="21309" y="156219"/>
                </a:cubicBezTo>
                <a:cubicBezTo>
                  <a:pt x="11668" y="145909"/>
                  <a:pt x="4491" y="133545"/>
                  <a:pt x="320" y="120061"/>
                </a:cubicBezTo>
                <a:cubicBezTo>
                  <a:pt x="-579" y="117157"/>
                  <a:pt x="459" y="114001"/>
                  <a:pt x="2907" y="112198"/>
                </a:cubicBezTo>
                <a:lnTo>
                  <a:pt x="14750" y="103473"/>
                </a:lnTo>
                <a:cubicBezTo>
                  <a:pt x="18123" y="100995"/>
                  <a:pt x="20115" y="97059"/>
                  <a:pt x="20115" y="92874"/>
                </a:cubicBezTo>
                <a:cubicBezTo>
                  <a:pt x="20115" y="88687"/>
                  <a:pt x="18123" y="84752"/>
                  <a:pt x="14745" y="82270"/>
                </a:cubicBezTo>
                <a:lnTo>
                  <a:pt x="2910" y="73560"/>
                </a:lnTo>
                <a:cubicBezTo>
                  <a:pt x="459" y="71756"/>
                  <a:pt x="-581" y="68597"/>
                  <a:pt x="321" y="65690"/>
                </a:cubicBezTo>
                <a:cubicBezTo>
                  <a:pt x="4500" y="52217"/>
                  <a:pt x="11680" y="39868"/>
                  <a:pt x="21321" y="29572"/>
                </a:cubicBezTo>
                <a:cubicBezTo>
                  <a:pt x="23393" y="27359"/>
                  <a:pt x="26635" y="26695"/>
                  <a:pt x="29409" y="27914"/>
                </a:cubicBezTo>
                <a:lnTo>
                  <a:pt x="42748" y="33773"/>
                </a:lnTo>
                <a:cubicBezTo>
                  <a:pt x="46586" y="35457"/>
                  <a:pt x="50998" y="35203"/>
                  <a:pt x="54637" y="33077"/>
                </a:cubicBezTo>
                <a:cubicBezTo>
                  <a:pt x="58259" y="30976"/>
                  <a:pt x="60671" y="27282"/>
                  <a:pt x="61136" y="23123"/>
                </a:cubicBezTo>
                <a:lnTo>
                  <a:pt x="62756" y="8591"/>
                </a:lnTo>
                <a:cubicBezTo>
                  <a:pt x="63095" y="5556"/>
                  <a:pt x="65324" y="3072"/>
                  <a:pt x="68305" y="2409"/>
                </a:cubicBezTo>
                <a:cubicBezTo>
                  <a:pt x="75138" y="890"/>
                  <a:pt x="82108" y="82"/>
                  <a:pt x="89274" y="0"/>
                </a:cubicBezTo>
                <a:close/>
                <a:moveTo>
                  <a:pt x="89275" y="14287"/>
                </a:moveTo>
                <a:cubicBezTo>
                  <a:pt x="84950" y="14337"/>
                  <a:pt x="80637" y="14711"/>
                  <a:pt x="76373" y="15402"/>
                </a:cubicBezTo>
                <a:lnTo>
                  <a:pt x="75336" y="24710"/>
                </a:lnTo>
                <a:cubicBezTo>
                  <a:pt x="74366" y="33373"/>
                  <a:pt x="69346" y="41062"/>
                  <a:pt x="61825" y="45425"/>
                </a:cubicBezTo>
                <a:cubicBezTo>
                  <a:pt x="54257" y="49846"/>
                  <a:pt x="45031" y="50378"/>
                  <a:pt x="37004" y="46855"/>
                </a:cubicBezTo>
                <a:lnTo>
                  <a:pt x="28448" y="43096"/>
                </a:lnTo>
                <a:cubicBezTo>
                  <a:pt x="23000" y="49708"/>
                  <a:pt x="18664" y="57163"/>
                  <a:pt x="15610" y="65167"/>
                </a:cubicBezTo>
                <a:lnTo>
                  <a:pt x="23209" y="70759"/>
                </a:lnTo>
                <a:cubicBezTo>
                  <a:pt x="30246" y="75929"/>
                  <a:pt x="34403" y="84141"/>
                  <a:pt x="34403" y="92874"/>
                </a:cubicBezTo>
                <a:cubicBezTo>
                  <a:pt x="34403" y="101605"/>
                  <a:pt x="30246" y="109817"/>
                  <a:pt x="23217" y="114981"/>
                </a:cubicBezTo>
                <a:lnTo>
                  <a:pt x="15606" y="120588"/>
                </a:lnTo>
                <a:cubicBezTo>
                  <a:pt x="18657" y="128607"/>
                  <a:pt x="22994" y="136075"/>
                  <a:pt x="28445" y="142700"/>
                </a:cubicBezTo>
                <a:lnTo>
                  <a:pt x="37066" y="138923"/>
                </a:lnTo>
                <a:cubicBezTo>
                  <a:pt x="45049" y="135438"/>
                  <a:pt x="54212" y="135947"/>
                  <a:pt x="61759" y="140298"/>
                </a:cubicBezTo>
                <a:cubicBezTo>
                  <a:pt x="69305" y="144648"/>
                  <a:pt x="74339" y="152321"/>
                  <a:pt x="75327" y="160997"/>
                </a:cubicBezTo>
                <a:lnTo>
                  <a:pt x="76364" y="170369"/>
                </a:lnTo>
                <a:cubicBezTo>
                  <a:pt x="84839" y="171810"/>
                  <a:pt x="93495" y="171810"/>
                  <a:pt x="101970" y="170369"/>
                </a:cubicBezTo>
                <a:lnTo>
                  <a:pt x="103007" y="160998"/>
                </a:lnTo>
                <a:cubicBezTo>
                  <a:pt x="103967" y="152325"/>
                  <a:pt x="108995" y="144625"/>
                  <a:pt x="116551" y="140258"/>
                </a:cubicBezTo>
                <a:cubicBezTo>
                  <a:pt x="124107" y="135891"/>
                  <a:pt x="133289" y="135379"/>
                  <a:pt x="141286" y="138879"/>
                </a:cubicBezTo>
                <a:lnTo>
                  <a:pt x="149900" y="142653"/>
                </a:lnTo>
                <a:cubicBezTo>
                  <a:pt x="155347" y="136039"/>
                  <a:pt x="159682" y="128583"/>
                  <a:pt x="162735" y="120577"/>
                </a:cubicBezTo>
                <a:lnTo>
                  <a:pt x="155134" y="114977"/>
                </a:lnTo>
                <a:cubicBezTo>
                  <a:pt x="148097" y="109807"/>
                  <a:pt x="143941" y="101596"/>
                  <a:pt x="143941" y="92864"/>
                </a:cubicBezTo>
                <a:cubicBezTo>
                  <a:pt x="143941" y="84131"/>
                  <a:pt x="148097" y="75920"/>
                  <a:pt x="155126" y="70756"/>
                </a:cubicBezTo>
                <a:lnTo>
                  <a:pt x="162716" y="65161"/>
                </a:lnTo>
                <a:cubicBezTo>
                  <a:pt x="159662" y="57156"/>
                  <a:pt x="155326" y="49700"/>
                  <a:pt x="149877" y="43087"/>
                </a:cubicBezTo>
                <a:lnTo>
                  <a:pt x="141338" y="46838"/>
                </a:lnTo>
                <a:cubicBezTo>
                  <a:pt x="137858" y="48378"/>
                  <a:pt x="134095" y="49170"/>
                  <a:pt x="130293" y="49164"/>
                </a:cubicBezTo>
                <a:cubicBezTo>
                  <a:pt x="116294" y="49149"/>
                  <a:pt x="104545" y="38610"/>
                  <a:pt x="103017" y="24706"/>
                </a:cubicBezTo>
                <a:lnTo>
                  <a:pt x="101980" y="15399"/>
                </a:lnTo>
                <a:cubicBezTo>
                  <a:pt x="97737" y="14709"/>
                  <a:pt x="93468" y="14336"/>
                  <a:pt x="89275" y="14287"/>
                </a:cubicBezTo>
                <a:close/>
                <a:moveTo>
                  <a:pt x="89155" y="57150"/>
                </a:moveTo>
                <a:cubicBezTo>
                  <a:pt x="108882" y="57150"/>
                  <a:pt x="124873" y="73141"/>
                  <a:pt x="124873" y="92869"/>
                </a:cubicBezTo>
                <a:cubicBezTo>
                  <a:pt x="124873" y="112595"/>
                  <a:pt x="108882" y="128588"/>
                  <a:pt x="89155" y="128588"/>
                </a:cubicBezTo>
                <a:cubicBezTo>
                  <a:pt x="69428" y="128588"/>
                  <a:pt x="53436" y="112595"/>
                  <a:pt x="53436" y="92869"/>
                </a:cubicBezTo>
                <a:cubicBezTo>
                  <a:pt x="53436" y="73141"/>
                  <a:pt x="69428" y="57150"/>
                  <a:pt x="89155" y="57150"/>
                </a:cubicBezTo>
                <a:close/>
                <a:moveTo>
                  <a:pt x="89155" y="71437"/>
                </a:moveTo>
                <a:cubicBezTo>
                  <a:pt x="77318" y="71437"/>
                  <a:pt x="67723" y="81032"/>
                  <a:pt x="67723" y="92869"/>
                </a:cubicBezTo>
                <a:cubicBezTo>
                  <a:pt x="67723" y="104705"/>
                  <a:pt x="77318" y="114300"/>
                  <a:pt x="89155" y="114300"/>
                </a:cubicBezTo>
                <a:cubicBezTo>
                  <a:pt x="100990" y="114300"/>
                  <a:pt x="110586" y="104705"/>
                  <a:pt x="110586" y="92869"/>
                </a:cubicBezTo>
                <a:cubicBezTo>
                  <a:pt x="110586" y="81032"/>
                  <a:pt x="100990" y="71437"/>
                  <a:pt x="89155" y="71437"/>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457200">
              <a:spcAft>
                <a:spcPts val="800"/>
              </a:spcAft>
            </a:pPr>
            <a:endParaRPr lang="en-IN" sz="1400" i="1">
              <a:solidFill>
                <a:schemeClr val="bg1"/>
              </a:solidFill>
              <a:latin typeface="+mj-lt"/>
              <a:ea typeface="+mj-ea"/>
              <a:cs typeface="+mj-cs"/>
            </a:endParaRPr>
          </a:p>
        </p:txBody>
      </p:sp>
      <p:pic>
        <p:nvPicPr>
          <p:cNvPr id="33" name="Picture 4" descr="Microsoft 365 Copilot logo">
            <a:extLst>
              <a:ext uri="{FF2B5EF4-FFF2-40B4-BE49-F238E27FC236}">
                <a16:creationId xmlns:a16="http://schemas.microsoft.com/office/drawing/2014/main" id="{565D5E7F-BC56-4B6E-BC53-757B8746E063}"/>
              </a:ext>
            </a:extLst>
          </p:cNvPr>
          <p:cNvPicPr>
            <a:picLocks noChangeAspect="1" noChangeArrowheads="1"/>
          </p:cNvPicPr>
          <p:nvPr/>
        </p:nvPicPr>
        <p:blipFill>
          <a:blip r:embed="rId4"/>
          <a:srcRect/>
          <a:stretch/>
        </p:blipFill>
        <p:spPr bwMode="auto">
          <a:xfrm>
            <a:off x="4740216" y="1820306"/>
            <a:ext cx="575423" cy="575423"/>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2C0D8D13-AA10-1DCD-29C6-3C262A195980}"/>
              </a:ext>
            </a:extLst>
          </p:cNvPr>
          <p:cNvSpPr txBox="1"/>
          <p:nvPr/>
        </p:nvSpPr>
        <p:spPr>
          <a:xfrm>
            <a:off x="5473759" y="1954129"/>
            <a:ext cx="1978025" cy="307777"/>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r>
              <a:rPr lang="en-US" sz="2000">
                <a:solidFill>
                  <a:schemeClr val="tx1"/>
                </a:solidFill>
                <a:ea typeface="+mj-ea"/>
                <a:cs typeface="+mj-cs"/>
              </a:rPr>
              <a:t>Copilot + Agents</a:t>
            </a:r>
            <a:endParaRPr kumimoji="0" lang="en-US" sz="2000" i="0" u="none" strike="noStrike" kern="1200" cap="none" spc="0" normalizeH="0" baseline="0" noProof="0">
              <a:ln w="3175">
                <a:noFill/>
              </a:ln>
              <a:solidFill>
                <a:schemeClr val="tx1"/>
              </a:solidFill>
              <a:effectLst/>
              <a:uLnTx/>
              <a:uFillTx/>
              <a:ea typeface="+mj-ea"/>
              <a:cs typeface="+mj-cs"/>
            </a:endParaRPr>
          </a:p>
        </p:txBody>
      </p:sp>
      <p:sp>
        <p:nvSpPr>
          <p:cNvPr id="35" name="TextBox 34">
            <a:extLst>
              <a:ext uri="{FF2B5EF4-FFF2-40B4-BE49-F238E27FC236}">
                <a16:creationId xmlns:a16="http://schemas.microsoft.com/office/drawing/2014/main" id="{512B44AE-6884-E0A1-DEE2-742C1095FF11}"/>
              </a:ext>
            </a:extLst>
          </p:cNvPr>
          <p:cNvSpPr txBox="1">
            <a:spLocks/>
          </p:cNvSpPr>
          <p:nvPr/>
        </p:nvSpPr>
        <p:spPr>
          <a:xfrm>
            <a:off x="5132766" y="3654146"/>
            <a:ext cx="1924046" cy="553998"/>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lang="en-US" sz="1800">
                <a:solidFill>
                  <a:schemeClr val="accent2"/>
                </a:solidFill>
                <a:ea typeface="+mj-ea"/>
                <a:cs typeface="+mj-cs"/>
              </a:rPr>
              <a:t>Security &amp; Governance</a:t>
            </a:r>
            <a:endParaRPr kumimoji="0" lang="en-US" sz="1800" i="0" u="none" strike="noStrike" kern="1200" cap="none" spc="0" normalizeH="0" baseline="0" noProof="0">
              <a:ln w="3175">
                <a:noFill/>
              </a:ln>
              <a:solidFill>
                <a:schemeClr val="accent2"/>
              </a:solidFill>
              <a:effectLst/>
              <a:uLnTx/>
              <a:uFillTx/>
              <a:ea typeface="+mj-ea"/>
              <a:cs typeface="+mj-cs"/>
            </a:endParaRPr>
          </a:p>
        </p:txBody>
      </p:sp>
      <p:sp>
        <p:nvSpPr>
          <p:cNvPr id="36" name="TextBox 35">
            <a:extLst>
              <a:ext uri="{FF2B5EF4-FFF2-40B4-BE49-F238E27FC236}">
                <a16:creationId xmlns:a16="http://schemas.microsoft.com/office/drawing/2014/main" id="{740AEDE9-9701-29F5-40B8-3754A1B1903F}"/>
              </a:ext>
            </a:extLst>
          </p:cNvPr>
          <p:cNvSpPr txBox="1"/>
          <p:nvPr/>
        </p:nvSpPr>
        <p:spPr>
          <a:xfrm>
            <a:off x="4492895" y="4671798"/>
            <a:ext cx="3203787" cy="1138773"/>
          </a:xfrm>
          <a:prstGeom prst="rect">
            <a:avLst/>
          </a:prstGeom>
          <a:noFill/>
        </p:spPr>
        <p:txBody>
          <a:bodyPr wrap="square" lIns="0" tIns="0" rIns="0" bIns="0">
            <a:spAutoFit/>
          </a:bodyPr>
          <a:lstStyle/>
          <a:p>
            <a:pPr lvl="0" algn="ctr">
              <a:spcAft>
                <a:spcPts val="1200"/>
              </a:spcAft>
              <a:buNone/>
            </a:pPr>
            <a:r>
              <a:rPr lang="en-US" sz="1800"/>
              <a:t>Data security</a:t>
            </a:r>
          </a:p>
          <a:p>
            <a:pPr algn="ctr">
              <a:spcAft>
                <a:spcPts val="1200"/>
              </a:spcAft>
            </a:pPr>
            <a:r>
              <a:rPr lang="en-US" sz="1800"/>
              <a:t>AI security</a:t>
            </a:r>
          </a:p>
          <a:p>
            <a:pPr algn="ctr">
              <a:spcAft>
                <a:spcPts val="1200"/>
              </a:spcAft>
            </a:pPr>
            <a:r>
              <a:rPr lang="en-US" sz="1800"/>
              <a:t>Compliance &amp; privacy</a:t>
            </a:r>
          </a:p>
        </p:txBody>
      </p:sp>
      <p:sp>
        <p:nvSpPr>
          <p:cNvPr id="37" name="TextBox 36">
            <a:extLst>
              <a:ext uri="{FF2B5EF4-FFF2-40B4-BE49-F238E27FC236}">
                <a16:creationId xmlns:a16="http://schemas.microsoft.com/office/drawing/2014/main" id="{5A30A375-E684-9393-1F92-69BA1D397C90}"/>
              </a:ext>
            </a:extLst>
          </p:cNvPr>
          <p:cNvSpPr txBox="1">
            <a:spLocks/>
          </p:cNvSpPr>
          <p:nvPr/>
        </p:nvSpPr>
        <p:spPr>
          <a:xfrm>
            <a:off x="1726752" y="3654146"/>
            <a:ext cx="1924046" cy="553998"/>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lang="en-US" sz="1800">
                <a:solidFill>
                  <a:schemeClr val="accent2"/>
                </a:solidFill>
                <a:ea typeface="+mj-ea"/>
                <a:cs typeface="+mj-cs"/>
              </a:rPr>
              <a:t>Management Controls</a:t>
            </a:r>
            <a:endParaRPr kumimoji="0" lang="en-US" sz="1800" i="0" u="none" strike="noStrike" kern="1200" cap="none" spc="0" normalizeH="0" baseline="0" noProof="0">
              <a:ln w="3175">
                <a:noFill/>
              </a:ln>
              <a:solidFill>
                <a:schemeClr val="accent2"/>
              </a:solidFill>
              <a:effectLst/>
              <a:uLnTx/>
              <a:uFillTx/>
              <a:ea typeface="+mj-ea"/>
              <a:cs typeface="+mj-cs"/>
            </a:endParaRPr>
          </a:p>
        </p:txBody>
      </p:sp>
      <p:sp>
        <p:nvSpPr>
          <p:cNvPr id="38" name="TextBox 37">
            <a:extLst>
              <a:ext uri="{FF2B5EF4-FFF2-40B4-BE49-F238E27FC236}">
                <a16:creationId xmlns:a16="http://schemas.microsoft.com/office/drawing/2014/main" id="{A5C0346F-D213-20A7-BD9D-4605C100A1D5}"/>
              </a:ext>
            </a:extLst>
          </p:cNvPr>
          <p:cNvSpPr txBox="1"/>
          <p:nvPr/>
        </p:nvSpPr>
        <p:spPr>
          <a:xfrm>
            <a:off x="1097764" y="4671798"/>
            <a:ext cx="3203787" cy="1138773"/>
          </a:xfrm>
          <a:prstGeom prst="rect">
            <a:avLst/>
          </a:prstGeom>
          <a:noFill/>
        </p:spPr>
        <p:txBody>
          <a:bodyPr wrap="square" lIns="0" tIns="0" rIns="0" bIns="0">
            <a:spAutoFit/>
          </a:bodyPr>
          <a:lstStyle/>
          <a:p>
            <a:pPr algn="ctr">
              <a:spcAft>
                <a:spcPts val="1200"/>
              </a:spcAft>
            </a:pPr>
            <a:r>
              <a:rPr lang="en-US"/>
              <a:t>Licensing &amp; metering</a:t>
            </a:r>
          </a:p>
          <a:p>
            <a:pPr algn="ctr">
              <a:spcAft>
                <a:spcPts val="1200"/>
              </a:spcAft>
            </a:pPr>
            <a:r>
              <a:rPr lang="en-US" sz="1800"/>
              <a:t>Agent lifecycle</a:t>
            </a:r>
          </a:p>
          <a:p>
            <a:pPr algn="ctr">
              <a:spcAft>
                <a:spcPts val="1200"/>
              </a:spcAft>
            </a:pPr>
            <a:r>
              <a:rPr lang="en-US"/>
              <a:t>Customization</a:t>
            </a:r>
          </a:p>
        </p:txBody>
      </p:sp>
      <p:sp>
        <p:nvSpPr>
          <p:cNvPr id="39" name="TextBox 38">
            <a:extLst>
              <a:ext uri="{FF2B5EF4-FFF2-40B4-BE49-F238E27FC236}">
                <a16:creationId xmlns:a16="http://schemas.microsoft.com/office/drawing/2014/main" id="{B17AF164-B060-5BC1-7D74-69B9F0B5BE73}"/>
              </a:ext>
            </a:extLst>
          </p:cNvPr>
          <p:cNvSpPr txBox="1">
            <a:spLocks/>
          </p:cNvSpPr>
          <p:nvPr/>
        </p:nvSpPr>
        <p:spPr>
          <a:xfrm>
            <a:off x="8520645" y="3654146"/>
            <a:ext cx="1924046" cy="553998"/>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lang="en-US" sz="1800">
                <a:solidFill>
                  <a:schemeClr val="accent2"/>
                </a:solidFill>
                <a:ea typeface="+mj-ea"/>
                <a:cs typeface="+mj-cs"/>
              </a:rPr>
              <a:t>Measurement &amp; Reporting</a:t>
            </a:r>
            <a:endParaRPr kumimoji="0" lang="en-US" sz="1800" i="0" u="none" strike="noStrike" kern="1200" cap="none" spc="0" normalizeH="0" baseline="0" noProof="0">
              <a:ln w="3175">
                <a:noFill/>
              </a:ln>
              <a:solidFill>
                <a:schemeClr val="accent2"/>
              </a:solidFill>
              <a:effectLst/>
              <a:uLnTx/>
              <a:uFillTx/>
              <a:ea typeface="+mj-ea"/>
              <a:cs typeface="+mj-cs"/>
            </a:endParaRPr>
          </a:p>
        </p:txBody>
      </p:sp>
      <p:sp>
        <p:nvSpPr>
          <p:cNvPr id="40" name="TextBox 39">
            <a:extLst>
              <a:ext uri="{FF2B5EF4-FFF2-40B4-BE49-F238E27FC236}">
                <a16:creationId xmlns:a16="http://schemas.microsoft.com/office/drawing/2014/main" id="{4BB70143-E7A0-FD26-55FA-5013CC17424A}"/>
              </a:ext>
            </a:extLst>
          </p:cNvPr>
          <p:cNvSpPr txBox="1"/>
          <p:nvPr/>
        </p:nvSpPr>
        <p:spPr>
          <a:xfrm>
            <a:off x="7880774" y="4671798"/>
            <a:ext cx="3203787" cy="1138773"/>
          </a:xfrm>
          <a:prstGeom prst="rect">
            <a:avLst/>
          </a:prstGeom>
          <a:noFill/>
        </p:spPr>
        <p:txBody>
          <a:bodyPr wrap="square" lIns="0" tIns="0" rIns="0" bIns="0">
            <a:spAutoFit/>
          </a:bodyPr>
          <a:lstStyle/>
          <a:p>
            <a:pPr algn="ctr">
              <a:spcAft>
                <a:spcPts val="1200"/>
              </a:spcAft>
            </a:pPr>
            <a:r>
              <a:rPr lang="en-US"/>
              <a:t>Readiness and adoption</a:t>
            </a:r>
          </a:p>
          <a:p>
            <a:pPr algn="ctr">
              <a:spcAft>
                <a:spcPts val="1200"/>
              </a:spcAft>
            </a:pPr>
            <a:r>
              <a:rPr lang="en-US"/>
              <a:t>Productivity impact</a:t>
            </a:r>
          </a:p>
          <a:p>
            <a:pPr algn="ctr">
              <a:spcAft>
                <a:spcPts val="1200"/>
              </a:spcAft>
            </a:pPr>
            <a:r>
              <a:rPr lang="en-US"/>
              <a:t>Business value &amp; ROI</a:t>
            </a:r>
          </a:p>
        </p:txBody>
      </p:sp>
    </p:spTree>
    <p:extLst>
      <p:ext uri="{BB962C8B-B14F-4D97-AF65-F5344CB8AC3E}">
        <p14:creationId xmlns:p14="http://schemas.microsoft.com/office/powerpoint/2010/main" val="1838329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42" presetClass="path" presetSubtype="0" decel="100000" fill="hold" grpId="1" nodeType="withEffect">
                                  <p:stCondLst>
                                    <p:cond delay="200"/>
                                  </p:stCondLst>
                                  <p:childTnLst>
                                    <p:animMotion origin="layout" path="M -1.04167E-6 7.40741E-7 L -1.04167E-6 0.03542 " pathEditMode="relative" rAng="0" ptsTypes="AA">
                                      <p:cBhvr>
                                        <p:cTn id="9" dur="700" spd="-100000" fill="hold"/>
                                        <p:tgtEl>
                                          <p:spTgt spid="34"/>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42" presetClass="path" presetSubtype="0" decel="100000" fill="hold" nodeType="withEffect">
                                  <p:stCondLst>
                                    <p:cond delay="200"/>
                                  </p:stCondLst>
                                  <p:childTnLst>
                                    <p:animMotion origin="layout" path="M -1.04167E-6 7.40741E-7 L -1.04167E-6 0.03542 " pathEditMode="relative" rAng="0" ptsTypes="AA">
                                      <p:cBhvr>
                                        <p:cTn id="14" dur="700" spd="-100000" fill="hold"/>
                                        <p:tgtEl>
                                          <p:spTgt spid="33"/>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42" presetClass="path" presetSubtype="0" decel="100000" fill="hold" grpId="1" nodeType="withEffect">
                                  <p:stCondLst>
                                    <p:cond delay="200"/>
                                  </p:stCondLst>
                                  <p:childTnLst>
                                    <p:animMotion origin="layout" path="M -1.04167E-6 7.40741E-7 L -1.04167E-6 0.03542 " pathEditMode="relative" rAng="0" ptsTypes="AA">
                                      <p:cBhvr>
                                        <p:cTn id="19" dur="700" spd="-100000" fill="hold"/>
                                        <p:tgtEl>
                                          <p:spTgt spid="23"/>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42" presetClass="path" presetSubtype="0" decel="100000" fill="hold" grpId="1" nodeType="withEffect">
                                  <p:stCondLst>
                                    <p:cond delay="200"/>
                                  </p:stCondLst>
                                  <p:childTnLst>
                                    <p:animMotion origin="layout" path="M -1.04167E-6 7.40741E-7 L -1.04167E-6 0.03542 " pathEditMode="relative" rAng="0" ptsTypes="AA">
                                      <p:cBhvr>
                                        <p:cTn id="24" dur="700" spd="-100000" fill="hold"/>
                                        <p:tgtEl>
                                          <p:spTgt spid="22"/>
                                        </p:tgtEl>
                                        <p:attrNameLst>
                                          <p:attrName>ppt_x</p:attrName>
                                          <p:attrName>ppt_y</p:attrName>
                                        </p:attrNameLst>
                                      </p:cBhvr>
                                      <p:rCtr x="0" y="1759"/>
                                    </p:animMotion>
                                  </p:childTnLst>
                                </p:cTn>
                              </p:par>
                              <p:par>
                                <p:cTn id="25" presetID="10" presetClass="entr" presetSubtype="0" fill="hold" grpId="0" nodeType="withEffect">
                                  <p:stCondLst>
                                    <p:cond delay="20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42" presetClass="path" presetSubtype="0" decel="100000" fill="hold" grpId="1" nodeType="withEffect">
                                  <p:stCondLst>
                                    <p:cond delay="200"/>
                                  </p:stCondLst>
                                  <p:childTnLst>
                                    <p:animMotion origin="layout" path="M -1.04167E-6 7.40741E-7 L -1.04167E-6 0.03542 " pathEditMode="relative" rAng="0" ptsTypes="AA">
                                      <p:cBhvr>
                                        <p:cTn id="29" dur="700" spd="-100000" fill="hold"/>
                                        <p:tgtEl>
                                          <p:spTgt spid="30"/>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42" presetClass="path" presetSubtype="0" decel="100000" fill="hold" grpId="1" nodeType="withEffect">
                                  <p:stCondLst>
                                    <p:cond delay="200"/>
                                  </p:stCondLst>
                                  <p:childTnLst>
                                    <p:animMotion origin="layout" path="M -1.04167E-6 7.40741E-7 L -1.04167E-6 0.03542 " pathEditMode="relative" rAng="0" ptsTypes="AA">
                                      <p:cBhvr>
                                        <p:cTn id="34" dur="700" spd="-100000" fill="hold"/>
                                        <p:tgtEl>
                                          <p:spTgt spid="24"/>
                                        </p:tgtEl>
                                        <p:attrNameLst>
                                          <p:attrName>ppt_x</p:attrName>
                                          <p:attrName>ppt_y</p:attrName>
                                        </p:attrNameLst>
                                      </p:cBhvr>
                                      <p:rCtr x="0" y="1759"/>
                                    </p:animMotion>
                                  </p:childTnLst>
                                </p:cTn>
                              </p:par>
                              <p:par>
                                <p:cTn id="35" presetID="10" presetClass="entr" presetSubtype="0" fill="hold" grpId="0" nodeType="withEffect">
                                  <p:stCondLst>
                                    <p:cond delay="20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42" presetClass="path" presetSubtype="0" decel="100000" fill="hold" grpId="1" nodeType="withEffect">
                                  <p:stCondLst>
                                    <p:cond delay="200"/>
                                  </p:stCondLst>
                                  <p:childTnLst>
                                    <p:animMotion origin="layout" path="M -1.04167E-6 7.40741E-7 L -1.04167E-6 0.03542 " pathEditMode="relative" rAng="0" ptsTypes="AA">
                                      <p:cBhvr>
                                        <p:cTn id="39" dur="700" spd="-100000" fill="hold"/>
                                        <p:tgtEl>
                                          <p:spTgt spid="35"/>
                                        </p:tgtEl>
                                        <p:attrNameLst>
                                          <p:attrName>ppt_x</p:attrName>
                                          <p:attrName>ppt_y</p:attrName>
                                        </p:attrNameLst>
                                      </p:cBhvr>
                                      <p:rCtr x="0" y="1759"/>
                                    </p:animMotion>
                                  </p:childTnLst>
                                </p:cTn>
                              </p:par>
                              <p:par>
                                <p:cTn id="40" presetID="10" presetClass="entr" presetSubtype="0" fill="hold" grpId="0" nodeType="withEffect">
                                  <p:stCondLst>
                                    <p:cond delay="20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par>
                                <p:cTn id="43" presetID="42" presetClass="path" presetSubtype="0" decel="100000" fill="hold" grpId="1" nodeType="withEffect">
                                  <p:stCondLst>
                                    <p:cond delay="200"/>
                                  </p:stCondLst>
                                  <p:childTnLst>
                                    <p:animMotion origin="layout" path="M -1.04167E-6 7.40741E-7 L -1.04167E-6 0.03542 " pathEditMode="relative" rAng="0" ptsTypes="AA">
                                      <p:cBhvr>
                                        <p:cTn id="44" dur="700" spd="-100000" fill="hold"/>
                                        <p:tgtEl>
                                          <p:spTgt spid="36"/>
                                        </p:tgtEl>
                                        <p:attrNameLst>
                                          <p:attrName>ppt_x</p:attrName>
                                          <p:attrName>ppt_y</p:attrName>
                                        </p:attrNameLst>
                                      </p:cBhvr>
                                      <p:rCtr x="0" y="1759"/>
                                    </p:animMotion>
                                  </p:childTnLst>
                                </p:cTn>
                              </p:par>
                              <p:par>
                                <p:cTn id="45" presetID="10" presetClass="entr" presetSubtype="0" fill="hold" grpId="0" nodeType="withEffect">
                                  <p:stCondLst>
                                    <p:cond delay="20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42" presetClass="path" presetSubtype="0" decel="100000" fill="hold" grpId="1" nodeType="withEffect">
                                  <p:stCondLst>
                                    <p:cond delay="200"/>
                                  </p:stCondLst>
                                  <p:childTnLst>
                                    <p:animMotion origin="layout" path="M -1.04167E-6 7.40741E-7 L -1.04167E-6 0.03542 " pathEditMode="relative" rAng="0" ptsTypes="AA">
                                      <p:cBhvr>
                                        <p:cTn id="49" dur="700" spd="-100000" fill="hold"/>
                                        <p:tgtEl>
                                          <p:spTgt spid="25"/>
                                        </p:tgtEl>
                                        <p:attrNameLst>
                                          <p:attrName>ppt_x</p:attrName>
                                          <p:attrName>ppt_y</p:attrName>
                                        </p:attrNameLst>
                                      </p:cBhvr>
                                      <p:rCtr x="0" y="1759"/>
                                    </p:animMotion>
                                  </p:childTnLst>
                                </p:cTn>
                              </p:par>
                              <p:par>
                                <p:cTn id="50" presetID="10" presetClass="entr" presetSubtype="0" fill="hold" grpId="0" nodeType="withEffect">
                                  <p:stCondLst>
                                    <p:cond delay="20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par>
                                <p:cTn id="53" presetID="42" presetClass="path" presetSubtype="0" decel="100000" fill="hold" grpId="1" nodeType="withEffect">
                                  <p:stCondLst>
                                    <p:cond delay="200"/>
                                  </p:stCondLst>
                                  <p:childTnLst>
                                    <p:animMotion origin="layout" path="M -1.04167E-6 7.40741E-7 L -1.04167E-6 0.03542 " pathEditMode="relative" rAng="0" ptsTypes="AA">
                                      <p:cBhvr>
                                        <p:cTn id="54" dur="700" spd="-100000" fill="hold"/>
                                        <p:tgtEl>
                                          <p:spTgt spid="32"/>
                                        </p:tgtEl>
                                        <p:attrNameLst>
                                          <p:attrName>ppt_x</p:attrName>
                                          <p:attrName>ppt_y</p:attrName>
                                        </p:attrNameLst>
                                      </p:cBhvr>
                                      <p:rCtr x="0" y="1759"/>
                                    </p:animMotion>
                                  </p:childTnLst>
                                </p:cTn>
                              </p:par>
                              <p:par>
                                <p:cTn id="55" presetID="10" presetClass="entr" presetSubtype="0" fill="hold" grpId="0" nodeType="withEffect">
                                  <p:stCondLst>
                                    <p:cond delay="20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par>
                                <p:cTn id="58" presetID="42" presetClass="path" presetSubtype="0" decel="100000" fill="hold" grpId="1" nodeType="withEffect">
                                  <p:stCondLst>
                                    <p:cond delay="200"/>
                                  </p:stCondLst>
                                  <p:childTnLst>
                                    <p:animMotion origin="layout" path="M -1.04167E-6 7.40741E-7 L -1.04167E-6 0.03542 " pathEditMode="relative" rAng="0" ptsTypes="AA">
                                      <p:cBhvr>
                                        <p:cTn id="59" dur="700" spd="-100000" fill="hold"/>
                                        <p:tgtEl>
                                          <p:spTgt spid="28"/>
                                        </p:tgtEl>
                                        <p:attrNameLst>
                                          <p:attrName>ppt_x</p:attrName>
                                          <p:attrName>ppt_y</p:attrName>
                                        </p:attrNameLst>
                                      </p:cBhvr>
                                      <p:rCtr x="0" y="1759"/>
                                    </p:animMotion>
                                  </p:childTnLst>
                                </p:cTn>
                              </p:par>
                              <p:par>
                                <p:cTn id="60" presetID="10" presetClass="entr" presetSubtype="0" fill="hold" grpId="0" nodeType="withEffect">
                                  <p:stCondLst>
                                    <p:cond delay="20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500"/>
                                        <p:tgtEl>
                                          <p:spTgt spid="37"/>
                                        </p:tgtEl>
                                      </p:cBhvr>
                                    </p:animEffect>
                                  </p:childTnLst>
                                </p:cTn>
                              </p:par>
                              <p:par>
                                <p:cTn id="63" presetID="42" presetClass="path" presetSubtype="0" decel="100000" fill="hold" grpId="1" nodeType="withEffect">
                                  <p:stCondLst>
                                    <p:cond delay="200"/>
                                  </p:stCondLst>
                                  <p:childTnLst>
                                    <p:animMotion origin="layout" path="M -1.04167E-6 7.40741E-7 L -1.04167E-6 0.03542 " pathEditMode="relative" rAng="0" ptsTypes="AA">
                                      <p:cBhvr>
                                        <p:cTn id="64" dur="700" spd="-100000" fill="hold"/>
                                        <p:tgtEl>
                                          <p:spTgt spid="37"/>
                                        </p:tgtEl>
                                        <p:attrNameLst>
                                          <p:attrName>ppt_x</p:attrName>
                                          <p:attrName>ppt_y</p:attrName>
                                        </p:attrNameLst>
                                      </p:cBhvr>
                                      <p:rCtr x="0" y="1759"/>
                                    </p:animMotion>
                                  </p:childTnLst>
                                </p:cTn>
                              </p:par>
                              <p:par>
                                <p:cTn id="65" presetID="10" presetClass="entr" presetSubtype="0" fill="hold" grpId="0" nodeType="withEffect">
                                  <p:stCondLst>
                                    <p:cond delay="20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500"/>
                                        <p:tgtEl>
                                          <p:spTgt spid="38"/>
                                        </p:tgtEl>
                                      </p:cBhvr>
                                    </p:animEffect>
                                  </p:childTnLst>
                                </p:cTn>
                              </p:par>
                              <p:par>
                                <p:cTn id="68" presetID="42" presetClass="path" presetSubtype="0" decel="100000" fill="hold" grpId="1" nodeType="withEffect">
                                  <p:stCondLst>
                                    <p:cond delay="200"/>
                                  </p:stCondLst>
                                  <p:childTnLst>
                                    <p:animMotion origin="layout" path="M -1.04167E-6 7.40741E-7 L -1.04167E-6 0.03542 " pathEditMode="relative" rAng="0" ptsTypes="AA">
                                      <p:cBhvr>
                                        <p:cTn id="69" dur="700" spd="-100000" fill="hold"/>
                                        <p:tgtEl>
                                          <p:spTgt spid="38"/>
                                        </p:tgtEl>
                                        <p:attrNameLst>
                                          <p:attrName>ppt_x</p:attrName>
                                          <p:attrName>ppt_y</p:attrName>
                                        </p:attrNameLst>
                                      </p:cBhvr>
                                      <p:rCtr x="0" y="1759"/>
                                    </p:animMotion>
                                  </p:childTnLst>
                                </p:cTn>
                              </p:par>
                              <p:par>
                                <p:cTn id="70" presetID="10" presetClass="entr" presetSubtype="0" fill="hold" grpId="0" nodeType="withEffect">
                                  <p:stCondLst>
                                    <p:cond delay="20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par>
                                <p:cTn id="73" presetID="42" presetClass="path" presetSubtype="0" decel="100000" fill="hold" grpId="1" nodeType="withEffect">
                                  <p:stCondLst>
                                    <p:cond delay="200"/>
                                  </p:stCondLst>
                                  <p:childTnLst>
                                    <p:animMotion origin="layout" path="M -1.04167E-6 7.40741E-7 L -1.04167E-6 0.03542 " pathEditMode="relative" rAng="0" ptsTypes="AA">
                                      <p:cBhvr>
                                        <p:cTn id="74" dur="700" spd="-100000" fill="hold"/>
                                        <p:tgtEl>
                                          <p:spTgt spid="26"/>
                                        </p:tgtEl>
                                        <p:attrNameLst>
                                          <p:attrName>ppt_x</p:attrName>
                                          <p:attrName>ppt_y</p:attrName>
                                        </p:attrNameLst>
                                      </p:cBhvr>
                                      <p:rCtr x="0" y="1759"/>
                                    </p:animMotion>
                                  </p:childTnLst>
                                </p:cTn>
                              </p:par>
                              <p:par>
                                <p:cTn id="75" presetID="10" presetClass="entr" presetSubtype="0" fill="hold" nodeType="withEffect">
                                  <p:stCondLst>
                                    <p:cond delay="20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500"/>
                                        <p:tgtEl>
                                          <p:spTgt spid="3"/>
                                        </p:tgtEl>
                                      </p:cBhvr>
                                    </p:animEffect>
                                  </p:childTnLst>
                                </p:cTn>
                              </p:par>
                              <p:par>
                                <p:cTn id="78" presetID="42" presetClass="path" presetSubtype="0" decel="100000" fill="hold" nodeType="withEffect">
                                  <p:stCondLst>
                                    <p:cond delay="200"/>
                                  </p:stCondLst>
                                  <p:childTnLst>
                                    <p:animMotion origin="layout" path="M -1.04167E-6 7.40741E-7 L -1.04167E-6 0.03542 " pathEditMode="relative" rAng="0" ptsTypes="AA">
                                      <p:cBhvr>
                                        <p:cTn id="79" dur="700" spd="-100000" fill="hold"/>
                                        <p:tgtEl>
                                          <p:spTgt spid="3"/>
                                        </p:tgtEl>
                                        <p:attrNameLst>
                                          <p:attrName>ppt_x</p:attrName>
                                          <p:attrName>ppt_y</p:attrName>
                                        </p:attrNameLst>
                                      </p:cBhvr>
                                      <p:rCtr x="0" y="1759"/>
                                    </p:animMotion>
                                  </p:childTnLst>
                                </p:cTn>
                              </p:par>
                              <p:par>
                                <p:cTn id="80" presetID="10" presetClass="entr" presetSubtype="0" fill="hold" grpId="0" nodeType="withEffect">
                                  <p:stCondLst>
                                    <p:cond delay="20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500"/>
                                        <p:tgtEl>
                                          <p:spTgt spid="27"/>
                                        </p:tgtEl>
                                      </p:cBhvr>
                                    </p:animEffect>
                                  </p:childTnLst>
                                </p:cTn>
                              </p:par>
                              <p:par>
                                <p:cTn id="83" presetID="42" presetClass="path" presetSubtype="0" decel="100000" fill="hold" grpId="1" nodeType="withEffect">
                                  <p:stCondLst>
                                    <p:cond delay="200"/>
                                  </p:stCondLst>
                                  <p:childTnLst>
                                    <p:animMotion origin="layout" path="M -1.04167E-6 7.40741E-7 L -1.04167E-6 0.03542 " pathEditMode="relative" rAng="0" ptsTypes="AA">
                                      <p:cBhvr>
                                        <p:cTn id="84" dur="700" spd="-100000" fill="hold"/>
                                        <p:tgtEl>
                                          <p:spTgt spid="27"/>
                                        </p:tgtEl>
                                        <p:attrNameLst>
                                          <p:attrName>ppt_x</p:attrName>
                                          <p:attrName>ppt_y</p:attrName>
                                        </p:attrNameLst>
                                      </p:cBhvr>
                                      <p:rCtr x="0" y="1759"/>
                                    </p:animMotion>
                                  </p:childTnLst>
                                </p:cTn>
                              </p:par>
                              <p:par>
                                <p:cTn id="85" presetID="10" presetClass="entr" presetSubtype="0" fill="hold" grpId="0" nodeType="withEffect">
                                  <p:stCondLst>
                                    <p:cond delay="200"/>
                                  </p:stCondLst>
                                  <p:childTnLst>
                                    <p:set>
                                      <p:cBhvr>
                                        <p:cTn id="86" dur="1" fill="hold">
                                          <p:stCondLst>
                                            <p:cond delay="0"/>
                                          </p:stCondLst>
                                        </p:cTn>
                                        <p:tgtEl>
                                          <p:spTgt spid="40"/>
                                        </p:tgtEl>
                                        <p:attrNameLst>
                                          <p:attrName>style.visibility</p:attrName>
                                        </p:attrNameLst>
                                      </p:cBhvr>
                                      <p:to>
                                        <p:strVal val="visible"/>
                                      </p:to>
                                    </p:set>
                                    <p:animEffect transition="in" filter="fade">
                                      <p:cBhvr>
                                        <p:cTn id="87" dur="500"/>
                                        <p:tgtEl>
                                          <p:spTgt spid="40"/>
                                        </p:tgtEl>
                                      </p:cBhvr>
                                    </p:animEffect>
                                  </p:childTnLst>
                                </p:cTn>
                              </p:par>
                              <p:par>
                                <p:cTn id="88" presetID="42" presetClass="path" presetSubtype="0" decel="100000" fill="hold" grpId="1" nodeType="withEffect">
                                  <p:stCondLst>
                                    <p:cond delay="200"/>
                                  </p:stCondLst>
                                  <p:childTnLst>
                                    <p:animMotion origin="layout" path="M -1.04167E-6 7.40741E-7 L -1.04167E-6 0.03542 " pathEditMode="relative" rAng="0" ptsTypes="AA">
                                      <p:cBhvr>
                                        <p:cTn id="89" dur="700" spd="-100000" fill="hold"/>
                                        <p:tgtEl>
                                          <p:spTgt spid="40"/>
                                        </p:tgtEl>
                                        <p:attrNameLst>
                                          <p:attrName>ppt_x</p:attrName>
                                          <p:attrName>ppt_y</p:attrName>
                                        </p:attrNameLst>
                                      </p:cBhvr>
                                      <p:rCtr x="0" y="1759"/>
                                    </p:animMotion>
                                  </p:childTnLst>
                                </p:cTn>
                              </p:par>
                              <p:par>
                                <p:cTn id="90" presetID="10" presetClass="entr" presetSubtype="0" fill="hold" grpId="0" nodeType="withEffect">
                                  <p:stCondLst>
                                    <p:cond delay="200"/>
                                  </p:stCondLst>
                                  <p:childTnLst>
                                    <p:set>
                                      <p:cBhvr>
                                        <p:cTn id="91" dur="1" fill="hold">
                                          <p:stCondLst>
                                            <p:cond delay="0"/>
                                          </p:stCondLst>
                                        </p:cTn>
                                        <p:tgtEl>
                                          <p:spTgt spid="39"/>
                                        </p:tgtEl>
                                        <p:attrNameLst>
                                          <p:attrName>style.visibility</p:attrName>
                                        </p:attrNameLst>
                                      </p:cBhvr>
                                      <p:to>
                                        <p:strVal val="visible"/>
                                      </p:to>
                                    </p:set>
                                    <p:animEffect transition="in" filter="fade">
                                      <p:cBhvr>
                                        <p:cTn id="92" dur="500"/>
                                        <p:tgtEl>
                                          <p:spTgt spid="39"/>
                                        </p:tgtEl>
                                      </p:cBhvr>
                                    </p:animEffect>
                                  </p:childTnLst>
                                </p:cTn>
                              </p:par>
                              <p:par>
                                <p:cTn id="93" presetID="42" presetClass="path" presetSubtype="0" decel="100000" fill="hold" grpId="1" nodeType="withEffect">
                                  <p:stCondLst>
                                    <p:cond delay="200"/>
                                  </p:stCondLst>
                                  <p:childTnLst>
                                    <p:animMotion origin="layout" path="M -1.04167E-6 7.40741E-7 L -1.04167E-6 0.03542 " pathEditMode="relative" rAng="0" ptsTypes="AA">
                                      <p:cBhvr>
                                        <p:cTn id="94" dur="700" spd="-100000" fill="hold"/>
                                        <p:tgtEl>
                                          <p:spTgt spid="39"/>
                                        </p:tgtEl>
                                        <p:attrNameLst>
                                          <p:attrName>ppt_x</p:attrName>
                                          <p:attrName>ppt_y</p:attrName>
                                        </p:attrNameLst>
                                      </p:cBhvr>
                                      <p:rCtr x="0" y="1759"/>
                                    </p:animMotion>
                                  </p:childTnLst>
                                </p:cTn>
                              </p:par>
                              <p:par>
                                <p:cTn id="95" presetID="10" presetClass="entr" presetSubtype="0" fill="hold" grpId="0" nodeType="withEffect">
                                  <p:stCondLst>
                                    <p:cond delay="200"/>
                                  </p:stCondLst>
                                  <p:childTnLst>
                                    <p:set>
                                      <p:cBhvr>
                                        <p:cTn id="96" dur="1" fill="hold">
                                          <p:stCondLst>
                                            <p:cond delay="0"/>
                                          </p:stCondLst>
                                        </p:cTn>
                                        <p:tgtEl>
                                          <p:spTgt spid="31"/>
                                        </p:tgtEl>
                                        <p:attrNameLst>
                                          <p:attrName>style.visibility</p:attrName>
                                        </p:attrNameLst>
                                      </p:cBhvr>
                                      <p:to>
                                        <p:strVal val="visible"/>
                                      </p:to>
                                    </p:set>
                                    <p:animEffect transition="in" filter="fade">
                                      <p:cBhvr>
                                        <p:cTn id="97" dur="500"/>
                                        <p:tgtEl>
                                          <p:spTgt spid="31"/>
                                        </p:tgtEl>
                                      </p:cBhvr>
                                    </p:animEffect>
                                  </p:childTnLst>
                                </p:cTn>
                              </p:par>
                              <p:par>
                                <p:cTn id="98" presetID="42" presetClass="path" presetSubtype="0" decel="100000" fill="hold" grpId="1" nodeType="withEffect">
                                  <p:stCondLst>
                                    <p:cond delay="200"/>
                                  </p:stCondLst>
                                  <p:childTnLst>
                                    <p:animMotion origin="layout" path="M -1.04167E-6 7.40741E-7 L -1.04167E-6 0.03542 " pathEditMode="relative" rAng="0" ptsTypes="AA">
                                      <p:cBhvr>
                                        <p:cTn id="99" dur="700" spd="-100000" fill="hold"/>
                                        <p:tgtEl>
                                          <p:spTgt spid="31"/>
                                        </p:tgtEl>
                                        <p:attrNameLst>
                                          <p:attrName>ppt_x</p:attrName>
                                          <p:attrName>ppt_y</p:attrName>
                                        </p:attrNameLst>
                                      </p:cBhvr>
                                      <p:rCtr x="0" y="1759"/>
                                    </p:animMotion>
                                  </p:childTnLst>
                                </p:cTn>
                              </p:par>
                              <p:par>
                                <p:cTn id="100" presetID="10" presetClass="entr" presetSubtype="0" fill="hold" grpId="0" nodeType="withEffect">
                                  <p:stCondLst>
                                    <p:cond delay="200"/>
                                  </p:stCondLst>
                                  <p:childTnLst>
                                    <p:set>
                                      <p:cBhvr>
                                        <p:cTn id="101" dur="1" fill="hold">
                                          <p:stCondLst>
                                            <p:cond delay="0"/>
                                          </p:stCondLst>
                                        </p:cTn>
                                        <p:tgtEl>
                                          <p:spTgt spid="29"/>
                                        </p:tgtEl>
                                        <p:attrNameLst>
                                          <p:attrName>style.visibility</p:attrName>
                                        </p:attrNameLst>
                                      </p:cBhvr>
                                      <p:to>
                                        <p:strVal val="visible"/>
                                      </p:to>
                                    </p:set>
                                    <p:animEffect transition="in" filter="fade">
                                      <p:cBhvr>
                                        <p:cTn id="102" dur="500"/>
                                        <p:tgtEl>
                                          <p:spTgt spid="29"/>
                                        </p:tgtEl>
                                      </p:cBhvr>
                                    </p:animEffect>
                                  </p:childTnLst>
                                </p:cTn>
                              </p:par>
                              <p:par>
                                <p:cTn id="103" presetID="42" presetClass="path" presetSubtype="0" decel="100000" fill="hold" grpId="1" nodeType="withEffect">
                                  <p:stCondLst>
                                    <p:cond delay="200"/>
                                  </p:stCondLst>
                                  <p:childTnLst>
                                    <p:animMotion origin="layout" path="M -1.04167E-6 7.40741E-7 L -1.04167E-6 0.03542 " pathEditMode="relative" rAng="0" ptsTypes="AA">
                                      <p:cBhvr>
                                        <p:cTn id="104" dur="700" spd="-100000" fill="hold"/>
                                        <p:tgtEl>
                                          <p:spTgt spid="2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4" grpId="0"/>
      <p:bldP spid="34" grpId="1"/>
      <p:bldP spid="35" grpId="0"/>
      <p:bldP spid="35" grpId="1"/>
      <p:bldP spid="36" grpId="0"/>
      <p:bldP spid="36" grpId="1"/>
      <p:bldP spid="37" grpId="0"/>
      <p:bldP spid="37" grpId="1"/>
      <p:bldP spid="38" grpId="0"/>
      <p:bldP spid="38" grpId="1"/>
      <p:bldP spid="39" grpId="0"/>
      <p:bldP spid="39" grpId="1"/>
      <p:bldP spid="40" grpId="0"/>
      <p:bldP spid="4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735EB-A140-C502-FB5E-014C6849EC42}"/>
              </a:ext>
            </a:extLst>
          </p:cNvPr>
          <p:cNvSpPr>
            <a:spLocks noGrp="1"/>
          </p:cNvSpPr>
          <p:nvPr>
            <p:ph type="title"/>
          </p:nvPr>
        </p:nvSpPr>
        <p:spPr>
          <a:xfrm>
            <a:off x="571499" y="2792795"/>
            <a:ext cx="4898275" cy="646331"/>
          </a:xfrm>
          <a:prstGeom prst="rect">
            <a:avLst/>
          </a:prstGeom>
        </p:spPr>
        <p:txBody>
          <a:bodyPr/>
          <a:lstStyle/>
          <a:p>
            <a:r>
              <a:rPr lang="en-US" spc="0"/>
              <a:t>Management Controls</a:t>
            </a:r>
          </a:p>
        </p:txBody>
      </p:sp>
    </p:spTree>
    <p:extLst>
      <p:ext uri="{BB962C8B-B14F-4D97-AF65-F5344CB8AC3E}">
        <p14:creationId xmlns:p14="http://schemas.microsoft.com/office/powerpoint/2010/main" val="193459793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8E501-B1B9-BDF0-39C6-95A0B2D3887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9944FF-22CB-545D-6E96-3B592FC4323C}"/>
              </a:ext>
            </a:extLst>
          </p:cNvPr>
          <p:cNvSpPr>
            <a:spLocks noGrp="1"/>
          </p:cNvSpPr>
          <p:nvPr>
            <p:ph type="title"/>
          </p:nvPr>
        </p:nvSpPr>
        <p:spPr/>
        <p:txBody>
          <a:bodyPr/>
          <a:lstStyle/>
          <a:p>
            <a:r>
              <a:rPr lang="en-US"/>
              <a:t>Use Copilot extensibility control to control agent access in Copilot Chat</a:t>
            </a:r>
          </a:p>
        </p:txBody>
      </p:sp>
      <p:sp>
        <p:nvSpPr>
          <p:cNvPr id="17" name="TextBox 16">
            <a:extLst>
              <a:ext uri="{FF2B5EF4-FFF2-40B4-BE49-F238E27FC236}">
                <a16:creationId xmlns:a16="http://schemas.microsoft.com/office/drawing/2014/main" id="{FC31E23E-CFE5-3275-4B9A-0C2A90E7F92C}"/>
              </a:ext>
            </a:extLst>
          </p:cNvPr>
          <p:cNvSpPr txBox="1"/>
          <p:nvPr/>
        </p:nvSpPr>
        <p:spPr>
          <a:xfrm>
            <a:off x="557441" y="1784621"/>
            <a:ext cx="5966649" cy="4370427"/>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200" b="0" i="0" u="none" strike="noStrike" kern="1200" cap="none" spc="0" normalizeH="0" baseline="0" noProof="0">
                <a:ln>
                  <a:noFill/>
                </a:ln>
                <a:solidFill>
                  <a:schemeClr val="bg1"/>
                </a:solidFill>
                <a:effectLst/>
                <a:uLnTx/>
                <a:uFillTx/>
                <a:latin typeface="Segoe UI"/>
                <a:ea typeface="+mn-ea"/>
                <a:cs typeface="+mn-cs"/>
              </a:rPr>
              <a:t>IT admins can control who are able to create and use agents in Copilot Chat</a:t>
            </a:r>
          </a:p>
          <a:p>
            <a:pPr marL="285750" marR="0" lvl="0"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en-US" sz="2200">
                <a:solidFill>
                  <a:schemeClr val="bg1"/>
                </a:solidFill>
                <a:latin typeface="Segoe UI"/>
              </a:rPr>
              <a:t>Options are </a:t>
            </a:r>
            <a:r>
              <a:rPr kumimoji="0" lang="en-US" sz="2200" b="0" i="0" u="none" strike="noStrike" kern="1200" cap="none" spc="0" normalizeH="0" baseline="0" noProof="0">
                <a:ln>
                  <a:noFill/>
                </a:ln>
                <a:solidFill>
                  <a:schemeClr val="bg1"/>
                </a:solidFill>
                <a:effectLst/>
                <a:uLnTx/>
                <a:uFillTx/>
                <a:latin typeface="Segoe UI"/>
                <a:ea typeface="+mn-ea"/>
                <a:cs typeface="+mn-cs"/>
              </a:rPr>
              <a:t>all users, no users or specific groups/users</a:t>
            </a:r>
          </a:p>
          <a:p>
            <a:pPr marL="285750" marR="0" lvl="0"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en-US" sz="2200">
                <a:solidFill>
                  <a:schemeClr val="bg1"/>
                </a:solidFill>
                <a:latin typeface="Segoe UI"/>
              </a:rPr>
              <a:t>This option is also available in </a:t>
            </a:r>
          </a:p>
          <a:p>
            <a:pPr marL="742950" lvl="1" indent="-285750" defTabSz="457200">
              <a:spcAft>
                <a:spcPts val="800"/>
              </a:spcAft>
              <a:buFont typeface="Arial" panose="020B0604020202020204" pitchFamily="34" charset="0"/>
              <a:buChar char="•"/>
              <a:defRPr/>
            </a:pPr>
            <a:r>
              <a:rPr lang="en-US" sz="2000">
                <a:solidFill>
                  <a:schemeClr val="bg1"/>
                </a:solidFill>
                <a:latin typeface="Segoe UI"/>
              </a:rPr>
              <a:t>Copilot &gt; Settings &gt; Data access &gt; Agents</a:t>
            </a:r>
          </a:p>
          <a:p>
            <a:pPr marL="742950" lvl="1" indent="-285750" defTabSz="457200">
              <a:spcAft>
                <a:spcPts val="800"/>
              </a:spcAft>
              <a:buFont typeface="Arial" panose="020B0604020202020204" pitchFamily="34" charset="0"/>
              <a:buChar char="•"/>
              <a:defRPr/>
            </a:pPr>
            <a:r>
              <a:rPr kumimoji="0" lang="en-US" sz="2000" b="0" i="0" u="none" strike="noStrike" kern="1200" cap="none" spc="0" normalizeH="0" baseline="0" noProof="0">
                <a:ln>
                  <a:noFill/>
                </a:ln>
                <a:solidFill>
                  <a:schemeClr val="bg1"/>
                </a:solidFill>
                <a:effectLst/>
                <a:uLnTx/>
                <a:uFillTx/>
                <a:latin typeface="Segoe UI"/>
                <a:ea typeface="+mn-ea"/>
                <a:cs typeface="+mn-cs"/>
              </a:rPr>
              <a:t>Settings &gt; In</a:t>
            </a:r>
            <a:r>
              <a:rPr lang="en-US" sz="2000" err="1">
                <a:solidFill>
                  <a:schemeClr val="bg1"/>
                </a:solidFill>
                <a:latin typeface="Segoe UI"/>
              </a:rPr>
              <a:t>tegrated</a:t>
            </a:r>
            <a:r>
              <a:rPr lang="en-US" sz="2000">
                <a:solidFill>
                  <a:schemeClr val="bg1"/>
                </a:solidFill>
                <a:latin typeface="Segoe UI"/>
              </a:rPr>
              <a:t> Apps &gt; Available Apps</a:t>
            </a:r>
          </a:p>
          <a:p>
            <a:pPr marL="285750" indent="-285750" defTabSz="457200">
              <a:spcAft>
                <a:spcPts val="800"/>
              </a:spcAft>
              <a:buFont typeface="Arial" panose="020B0604020202020204" pitchFamily="34" charset="0"/>
              <a:buChar char="•"/>
              <a:defRPr/>
            </a:pPr>
            <a:r>
              <a:rPr kumimoji="0" lang="en-US" sz="2200" b="0" i="0" u="none" strike="noStrike" kern="1200" cap="none" spc="0" normalizeH="0" baseline="0" noProof="0">
                <a:ln>
                  <a:noFill/>
                </a:ln>
                <a:solidFill>
                  <a:schemeClr val="bg1"/>
                </a:solidFill>
                <a:effectLst/>
                <a:uLnTx/>
                <a:uFillTx/>
                <a:latin typeface="Segoe UI"/>
                <a:ea typeface="+mn-ea"/>
                <a:cs typeface="+mn-cs"/>
              </a:rPr>
              <a:t>This control</a:t>
            </a:r>
            <a:r>
              <a:rPr lang="en-US" sz="2200">
                <a:solidFill>
                  <a:schemeClr val="bg1"/>
                </a:solidFill>
                <a:latin typeface="Segoe UI"/>
              </a:rPr>
              <a:t> doesn’t govern SharePoint agents</a:t>
            </a:r>
          </a:p>
          <a:p>
            <a:pPr marL="285750" indent="-285750" defTabSz="457200">
              <a:spcAft>
                <a:spcPts val="800"/>
              </a:spcAft>
              <a:buFont typeface="Arial" panose="020B0604020202020204" pitchFamily="34" charset="0"/>
              <a:buChar char="•"/>
              <a:defRPr/>
            </a:pPr>
            <a:r>
              <a:rPr kumimoji="0" lang="en-US" sz="2200" b="0" i="0" u="none" strike="noStrike" kern="1200" cap="none" spc="0" normalizeH="0" baseline="0" noProof="0">
                <a:ln>
                  <a:noFill/>
                </a:ln>
                <a:solidFill>
                  <a:schemeClr val="bg1"/>
                </a:solidFill>
                <a:effectLst/>
                <a:uLnTx/>
                <a:uFillTx/>
                <a:latin typeface="Segoe UI"/>
                <a:ea typeface="+mn-ea"/>
                <a:cs typeface="+mn-cs"/>
              </a:rPr>
              <a:t>Define which types of </a:t>
            </a:r>
            <a:r>
              <a:rPr lang="en-US" sz="2200">
                <a:solidFill>
                  <a:schemeClr val="bg1"/>
                </a:solidFill>
                <a:latin typeface="Segoe UI"/>
              </a:rPr>
              <a:t>apps and agents are allowed to be installed</a:t>
            </a:r>
            <a:endParaRPr kumimoji="0" lang="en-US" sz="2200" b="0" i="0" u="none" strike="noStrike" kern="1200" cap="none" spc="0" normalizeH="0" baseline="0" noProof="0">
              <a:ln>
                <a:noFill/>
              </a:ln>
              <a:solidFill>
                <a:schemeClr val="bg1"/>
              </a:solidFill>
              <a:effectLst/>
              <a:uLnTx/>
              <a:uFillTx/>
              <a:latin typeface="Segoe UI"/>
              <a:ea typeface="+mn-ea"/>
              <a:cs typeface="+mn-cs"/>
            </a:endParaRPr>
          </a:p>
        </p:txBody>
      </p:sp>
      <p:pic>
        <p:nvPicPr>
          <p:cNvPr id="20" name="Picture 19">
            <a:extLst>
              <a:ext uri="{FF2B5EF4-FFF2-40B4-BE49-F238E27FC236}">
                <a16:creationId xmlns:a16="http://schemas.microsoft.com/office/drawing/2014/main" id="{6CB724CB-3AD7-29A8-0897-A957A7C7070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739848" y="1856539"/>
            <a:ext cx="5206637" cy="3601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6135343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D6151-2BAA-BFA7-8424-D544207F595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18C194E-4A3E-D478-99E5-F451BAE56287}"/>
              </a:ext>
            </a:extLst>
          </p:cNvPr>
          <p:cNvSpPr>
            <a:spLocks noGrp="1"/>
          </p:cNvSpPr>
          <p:nvPr>
            <p:ph type="title"/>
          </p:nvPr>
        </p:nvSpPr>
        <p:spPr/>
        <p:txBody>
          <a:bodyPr/>
          <a:lstStyle/>
          <a:p>
            <a:r>
              <a:rPr lang="en-US"/>
              <a:t>Agents management</a:t>
            </a:r>
          </a:p>
        </p:txBody>
      </p:sp>
      <p:pic>
        <p:nvPicPr>
          <p:cNvPr id="2" name="Picture 1">
            <a:extLst>
              <a:ext uri="{FF2B5EF4-FFF2-40B4-BE49-F238E27FC236}">
                <a16:creationId xmlns:a16="http://schemas.microsoft.com/office/drawing/2014/main" id="{4668F1E3-AC33-F4BC-13F6-CCAAE3A1435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37951" y="1928671"/>
            <a:ext cx="6205537" cy="3435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 Placeholder 14">
            <a:extLst>
              <a:ext uri="{FF2B5EF4-FFF2-40B4-BE49-F238E27FC236}">
                <a16:creationId xmlns:a16="http://schemas.microsoft.com/office/drawing/2014/main" id="{1A806BBE-DB6D-4C7A-38CA-1F332CBC7A50}"/>
              </a:ext>
            </a:extLst>
          </p:cNvPr>
          <p:cNvSpPr txBox="1">
            <a:spLocks/>
          </p:cNvSpPr>
          <p:nvPr/>
        </p:nvSpPr>
        <p:spPr>
          <a:xfrm>
            <a:off x="356905" y="1924346"/>
            <a:ext cx="5233997" cy="4520533"/>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3000"/>
              </a:lnSpc>
              <a:spcBef>
                <a:spcPts val="360"/>
              </a:spcBef>
              <a:spcAft>
                <a:spcPts val="600"/>
              </a:spcAft>
              <a:buClr>
                <a:srgbClr val="000000"/>
              </a:buClr>
              <a:buNone/>
              <a:defRPr/>
            </a:pPr>
            <a:r>
              <a:rPr lang="en-US" sz="1800" b="1">
                <a:solidFill>
                  <a:schemeClr val="bg1"/>
                </a:solidFill>
                <a:latin typeface="Segoe UI"/>
                <a:cs typeface="Segoe UI"/>
              </a:rPr>
              <a:t>Agent Inventory &amp; Metadata: </a:t>
            </a:r>
            <a:r>
              <a:rPr lang="en-US" sz="1800">
                <a:solidFill>
                  <a:schemeClr val="bg1"/>
                </a:solidFill>
                <a:latin typeface="Segoe UI"/>
                <a:cs typeface="Segoe UI"/>
              </a:rPr>
              <a:t>View all agents -store, Microsoft, external, and shared - with metadata like capabilities, data sources, and custom actions.</a:t>
            </a:r>
          </a:p>
          <a:p>
            <a:pPr marL="0" indent="0">
              <a:lnSpc>
                <a:spcPct val="113000"/>
              </a:lnSpc>
              <a:spcBef>
                <a:spcPts val="360"/>
              </a:spcBef>
              <a:spcAft>
                <a:spcPts val="600"/>
              </a:spcAft>
              <a:buClr>
                <a:srgbClr val="000000"/>
              </a:buClr>
              <a:buNone/>
              <a:defRPr/>
            </a:pPr>
            <a:r>
              <a:rPr lang="en-US" sz="1800" b="1">
                <a:solidFill>
                  <a:schemeClr val="bg1"/>
                </a:solidFill>
                <a:latin typeface="Segoe UI" panose="020B0502040204020203" pitchFamily="34" charset="0"/>
              </a:rPr>
              <a:t>Access Controls: </a:t>
            </a:r>
            <a:r>
              <a:rPr lang="en-US" sz="1800">
                <a:solidFill>
                  <a:schemeClr val="bg1"/>
                </a:solidFill>
                <a:latin typeface="Segoe UI" panose="020B0502040204020203" pitchFamily="34" charset="0"/>
              </a:rPr>
              <a:t>Scope agent availability by user or group, block or delete agents</a:t>
            </a:r>
          </a:p>
          <a:p>
            <a:pPr marL="0" indent="0">
              <a:lnSpc>
                <a:spcPct val="113000"/>
              </a:lnSpc>
              <a:spcBef>
                <a:spcPts val="360"/>
              </a:spcBef>
              <a:spcAft>
                <a:spcPts val="600"/>
              </a:spcAft>
              <a:buClr>
                <a:srgbClr val="000000"/>
              </a:buClr>
              <a:buNone/>
              <a:defRPr/>
            </a:pPr>
            <a:r>
              <a:rPr lang="en-US" sz="1800" b="1">
                <a:solidFill>
                  <a:schemeClr val="bg1"/>
                </a:solidFill>
                <a:latin typeface="Segoe UI" panose="020B0502040204020203" pitchFamily="34" charset="0"/>
              </a:rPr>
              <a:t>Lifecycle Management: </a:t>
            </a:r>
            <a:r>
              <a:rPr lang="en-US" sz="1800">
                <a:solidFill>
                  <a:schemeClr val="bg1"/>
                </a:solidFill>
                <a:latin typeface="Segoe UI" panose="020B0502040204020203" pitchFamily="34" charset="0"/>
              </a:rPr>
              <a:t>Ownerless agents, transfer ownership (Coming Soon), monitor usage (reports), and enforce governance policies across the agent spectrum -from end-user-created to IT-managed agents. </a:t>
            </a:r>
          </a:p>
          <a:p>
            <a:pPr marL="0" indent="0">
              <a:lnSpc>
                <a:spcPct val="113000"/>
              </a:lnSpc>
              <a:spcBef>
                <a:spcPts val="360"/>
              </a:spcBef>
              <a:spcAft>
                <a:spcPts val="600"/>
              </a:spcAft>
              <a:buClr>
                <a:srgbClr val="000000"/>
              </a:buClr>
              <a:buNone/>
              <a:defRPr/>
            </a:pPr>
            <a:r>
              <a:rPr lang="en-US" sz="1800" b="1">
                <a:solidFill>
                  <a:schemeClr val="bg1"/>
                </a:solidFill>
                <a:latin typeface="Segoe UI" panose="020B0502040204020203" pitchFamily="34" charset="0"/>
              </a:rPr>
              <a:t>Staged Rollouts: </a:t>
            </a:r>
            <a:r>
              <a:rPr lang="en-US" sz="1800">
                <a:solidFill>
                  <a:schemeClr val="bg1"/>
                </a:solidFill>
                <a:latin typeface="Segoe UI" panose="020B0502040204020203" pitchFamily="34" charset="0"/>
              </a:rPr>
              <a:t>Control agent visibility and deployment pace across the organization.</a:t>
            </a:r>
            <a:endParaRPr lang="en-US" sz="1800">
              <a:solidFill>
                <a:schemeClr val="bg1"/>
              </a:solidFill>
              <a:latin typeface="Segoe UI"/>
              <a:cs typeface="Segoe UI"/>
            </a:endParaRPr>
          </a:p>
        </p:txBody>
      </p:sp>
    </p:spTree>
    <p:extLst>
      <p:ext uri="{BB962C8B-B14F-4D97-AF65-F5344CB8AC3E}">
        <p14:creationId xmlns:p14="http://schemas.microsoft.com/office/powerpoint/2010/main" val="143082451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ACD5A-9DE7-93EB-6C9D-2F461083F96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43087BA-7BB5-110F-A1B8-A9475168952C}"/>
              </a:ext>
            </a:extLst>
          </p:cNvPr>
          <p:cNvSpPr>
            <a:spLocks noGrp="1"/>
          </p:cNvSpPr>
          <p:nvPr>
            <p:ph type="title"/>
          </p:nvPr>
        </p:nvSpPr>
        <p:spPr/>
        <p:txBody>
          <a:bodyPr/>
          <a:lstStyle/>
          <a:p>
            <a:r>
              <a:rPr lang="en-US"/>
              <a:t>Agent admin approval</a:t>
            </a:r>
          </a:p>
        </p:txBody>
      </p:sp>
      <p:grpSp>
        <p:nvGrpSpPr>
          <p:cNvPr id="3" name="Group 2">
            <a:extLst>
              <a:ext uri="{FF2B5EF4-FFF2-40B4-BE49-F238E27FC236}">
                <a16:creationId xmlns:a16="http://schemas.microsoft.com/office/drawing/2014/main" id="{67F168AE-DFFF-ED4F-5250-A4D4C6F56D46}"/>
              </a:ext>
              <a:ext uri="{C183D7F6-B498-43B3-948B-1728B52AA6E4}">
                <adec:decorative xmlns:adec="http://schemas.microsoft.com/office/drawing/2017/decorative" val="1"/>
              </a:ext>
            </a:extLst>
          </p:cNvPr>
          <p:cNvGrpSpPr/>
          <p:nvPr/>
        </p:nvGrpSpPr>
        <p:grpSpPr>
          <a:xfrm>
            <a:off x="8528966" y="2064345"/>
            <a:ext cx="3486821" cy="3175342"/>
            <a:chOff x="8426372" y="3604556"/>
            <a:chExt cx="3531251" cy="2935210"/>
          </a:xfrm>
        </p:grpSpPr>
        <p:pic>
          <p:nvPicPr>
            <p:cNvPr id="9" name="Picture 8">
              <a:extLst>
                <a:ext uri="{FF2B5EF4-FFF2-40B4-BE49-F238E27FC236}">
                  <a16:creationId xmlns:a16="http://schemas.microsoft.com/office/drawing/2014/main" id="{9AF3E1EF-5AF1-85B0-47ED-3A3355BF3A83}"/>
                </a:ext>
              </a:extLst>
            </p:cNvPr>
            <p:cNvPicPr>
              <a:picLocks noChangeAspect="1"/>
            </p:cNvPicPr>
            <p:nvPr/>
          </p:nvPicPr>
          <p:blipFill>
            <a:blip r:embed="rId3"/>
            <a:srcRect r="6269"/>
            <a:stretch/>
          </p:blipFill>
          <p:spPr>
            <a:xfrm>
              <a:off x="8426372" y="3604556"/>
              <a:ext cx="3531251" cy="29352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Rounded Corners 9">
              <a:extLst>
                <a:ext uri="{FF2B5EF4-FFF2-40B4-BE49-F238E27FC236}">
                  <a16:creationId xmlns:a16="http://schemas.microsoft.com/office/drawing/2014/main" id="{3195B076-29D4-9E2E-EA7F-1228D601D209}"/>
                </a:ext>
                <a:ext uri="{C183D7F6-B498-43B3-948B-1728B52AA6E4}">
                  <adec:decorative xmlns:adec="http://schemas.microsoft.com/office/drawing/2017/decorative" val="1"/>
                </a:ext>
              </a:extLst>
            </p:cNvPr>
            <p:cNvSpPr/>
            <p:nvPr/>
          </p:nvSpPr>
          <p:spPr bwMode="auto">
            <a:xfrm>
              <a:off x="10600353" y="4538481"/>
              <a:ext cx="719687" cy="402364"/>
            </a:xfrm>
            <a:prstGeom prst="roundRect">
              <a:avLst>
                <a:gd name="adj" fmla="val 15428"/>
              </a:avLst>
            </a:prstGeom>
            <a:ln w="19050" cap="rnd">
              <a:gradFill flip="none" rotWithShape="1">
                <a:gsLst>
                  <a:gs pos="0">
                    <a:srgbClr val="FF5C39"/>
                  </a:gs>
                  <a:gs pos="32000">
                    <a:srgbClr val="C03BC4"/>
                  </a:gs>
                  <a:gs pos="68000">
                    <a:srgbClr val="0078D4"/>
                  </a:gs>
                  <a:gs pos="100000">
                    <a:srgbClr val="399A91"/>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FI" sz="2000" b="0" i="0" u="none" strike="noStrike" kern="1200" cap="none" spc="0" normalizeH="0" baseline="0" noProof="0" err="1">
                <a:ln>
                  <a:noFill/>
                </a:ln>
                <a:solidFill>
                  <a:srgbClr val="FFFFFF"/>
                </a:solidFill>
                <a:effectLst/>
                <a:uLnTx/>
                <a:uFillTx/>
                <a:latin typeface="Segoe UI Semibold"/>
                <a:ea typeface="+mn-ea"/>
                <a:cs typeface="Segoe UI" panose="020B0502040204020203" pitchFamily="34" charset="0"/>
              </a:endParaRPr>
            </a:p>
          </p:txBody>
        </p:sp>
      </p:grpSp>
      <p:sp>
        <p:nvSpPr>
          <p:cNvPr id="17" name="TextBox 16">
            <a:extLst>
              <a:ext uri="{FF2B5EF4-FFF2-40B4-BE49-F238E27FC236}">
                <a16:creationId xmlns:a16="http://schemas.microsoft.com/office/drawing/2014/main" id="{8A4A73FF-DEDD-66DC-2D8C-717DF91172D7}"/>
              </a:ext>
            </a:extLst>
          </p:cNvPr>
          <p:cNvSpPr txBox="1"/>
          <p:nvPr/>
        </p:nvSpPr>
        <p:spPr>
          <a:xfrm>
            <a:off x="563189" y="1953599"/>
            <a:ext cx="4521156" cy="3936975"/>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200" b="0" i="0" u="none" strike="noStrike" kern="1200" cap="none" spc="0" normalizeH="0" baseline="0" noProof="0">
                <a:ln>
                  <a:noFill/>
                </a:ln>
                <a:solidFill>
                  <a:schemeClr val="bg1"/>
                </a:solidFill>
                <a:effectLst/>
                <a:uLnTx/>
                <a:uFillTx/>
                <a:latin typeface="Segoe UI"/>
                <a:ea typeface="+mn-ea"/>
                <a:cs typeface="+mn-cs"/>
              </a:rPr>
              <a:t>Agent authors can publish their </a:t>
            </a:r>
            <a:r>
              <a:rPr lang="en-US" sz="2200">
                <a:solidFill>
                  <a:schemeClr val="bg1"/>
                </a:solidFill>
                <a:latin typeface="Segoe UI"/>
              </a:rPr>
              <a:t>agents created in Copilot Studio or Agents Toolkit to tenant’s app catalog</a:t>
            </a:r>
          </a:p>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200" b="0" i="0" u="none" strike="noStrike" kern="1200" cap="none" spc="0" normalizeH="0" baseline="0" noProof="0">
                <a:ln>
                  <a:noFill/>
                </a:ln>
                <a:solidFill>
                  <a:schemeClr val="bg1"/>
                </a:solidFill>
                <a:effectLst/>
                <a:uLnTx/>
                <a:uFillTx/>
                <a:latin typeface="Segoe UI"/>
                <a:ea typeface="+mn-ea"/>
                <a:cs typeface="+mn-cs"/>
              </a:rPr>
              <a:t>Admins </a:t>
            </a:r>
            <a:r>
              <a:rPr lang="en-US" sz="2200">
                <a:solidFill>
                  <a:schemeClr val="bg1"/>
                </a:solidFill>
                <a:latin typeface="Segoe UI"/>
              </a:rPr>
              <a:t>need to approve/reject publishing which can be done in</a:t>
            </a:r>
            <a:endParaRPr lang="en-US" sz="2200" noProof="0">
              <a:solidFill>
                <a:schemeClr val="bg1"/>
              </a:solidFill>
              <a:latin typeface="Segoe UI"/>
            </a:endParaRPr>
          </a:p>
          <a:p>
            <a:pPr marL="285750" marR="0" lvl="0"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en-US" sz="1800" noProof="0">
                <a:solidFill>
                  <a:schemeClr val="bg1"/>
                </a:solidFill>
                <a:latin typeface="Segoe UI"/>
              </a:rPr>
              <a:t>MAC &gt; Copilot &gt; Agents</a:t>
            </a:r>
          </a:p>
          <a:p>
            <a:pPr marL="285750" marR="0" lvl="0"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a:ln>
                  <a:noFill/>
                </a:ln>
                <a:solidFill>
                  <a:schemeClr val="bg1"/>
                </a:solidFill>
                <a:effectLst/>
                <a:uLnTx/>
                <a:uFillTx/>
                <a:latin typeface="Segoe UI"/>
                <a:ea typeface="+mn-ea"/>
                <a:cs typeface="+mn-cs"/>
              </a:rPr>
              <a:t>TAC &gt; Manage Apps</a:t>
            </a:r>
          </a:p>
          <a:p>
            <a:pPr marR="0" lvl="0" algn="l" defTabSz="457200" rtl="0" eaLnBrk="1" fontAlgn="auto" latinLnBrk="0" hangingPunct="1">
              <a:lnSpc>
                <a:spcPct val="100000"/>
              </a:lnSpc>
              <a:spcBef>
                <a:spcPts val="0"/>
              </a:spcBef>
              <a:spcAft>
                <a:spcPts val="800"/>
              </a:spcAft>
              <a:buClrTx/>
              <a:buSzTx/>
              <a:tabLst/>
              <a:defRPr/>
            </a:pPr>
            <a:endParaRPr kumimoji="0" lang="en-US" sz="1050" b="0" i="0" u="none" strike="noStrike" kern="1200" cap="none" spc="0" normalizeH="0" baseline="0">
              <a:ln>
                <a:noFill/>
              </a:ln>
              <a:solidFill>
                <a:schemeClr val="bg1"/>
              </a:solidFill>
              <a:effectLst/>
              <a:uLnTx/>
              <a:uFillTx/>
              <a:latin typeface="Segoe UI"/>
              <a:ea typeface="+mn-ea"/>
              <a:cs typeface="+mn-cs"/>
            </a:endParaRPr>
          </a:p>
          <a:p>
            <a:pPr marR="0" lvl="0" algn="l" defTabSz="457200" rtl="0" eaLnBrk="1" fontAlgn="auto" latinLnBrk="0" hangingPunct="1">
              <a:lnSpc>
                <a:spcPct val="100000"/>
              </a:lnSpc>
              <a:spcBef>
                <a:spcPts val="0"/>
              </a:spcBef>
              <a:spcAft>
                <a:spcPts val="800"/>
              </a:spcAft>
              <a:buClrTx/>
              <a:buSzTx/>
              <a:tabLst/>
              <a:defRPr/>
            </a:pPr>
            <a:r>
              <a:rPr lang="en-US" sz="2200" noProof="0">
                <a:solidFill>
                  <a:schemeClr val="bg1"/>
                </a:solidFill>
                <a:latin typeface="Segoe UI"/>
              </a:rPr>
              <a:t>Publishing new version of the agent also requires admin approval</a:t>
            </a:r>
            <a:endParaRPr kumimoji="0" lang="en-US" sz="2200" b="0" i="0" u="none" strike="noStrike" kern="1200" cap="none" spc="0" normalizeH="0" baseline="0" noProof="0">
              <a:ln>
                <a:noFill/>
              </a:ln>
              <a:solidFill>
                <a:schemeClr val="bg1"/>
              </a:solidFill>
              <a:effectLst/>
              <a:uLnTx/>
              <a:uFillTx/>
              <a:latin typeface="Segoe UI"/>
              <a:ea typeface="+mn-ea"/>
              <a:cs typeface="+mn-cs"/>
            </a:endParaRPr>
          </a:p>
        </p:txBody>
      </p:sp>
      <p:pic>
        <p:nvPicPr>
          <p:cNvPr id="19" name="Picture 18">
            <a:extLst>
              <a:ext uri="{FF2B5EF4-FFF2-40B4-BE49-F238E27FC236}">
                <a16:creationId xmlns:a16="http://schemas.microsoft.com/office/drawing/2014/main" id="{63FE3FC8-CF31-C099-AA65-99E36B224FB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242999" y="2064345"/>
            <a:ext cx="3127312" cy="31753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Rectangle: Rounded Corners 19">
            <a:extLst>
              <a:ext uri="{FF2B5EF4-FFF2-40B4-BE49-F238E27FC236}">
                <a16:creationId xmlns:a16="http://schemas.microsoft.com/office/drawing/2014/main" id="{99EA07F9-5096-860B-902F-92E5C6941989}"/>
              </a:ext>
              <a:ext uri="{C183D7F6-B498-43B3-948B-1728B52AA6E4}">
                <adec:decorative xmlns:adec="http://schemas.microsoft.com/office/drawing/2017/decorative" val="1"/>
              </a:ext>
            </a:extLst>
          </p:cNvPr>
          <p:cNvSpPr/>
          <p:nvPr/>
        </p:nvSpPr>
        <p:spPr bwMode="auto">
          <a:xfrm>
            <a:off x="7044531" y="4601941"/>
            <a:ext cx="1113631" cy="498696"/>
          </a:xfrm>
          <a:prstGeom prst="roundRect">
            <a:avLst>
              <a:gd name="adj" fmla="val 15428"/>
            </a:avLst>
          </a:prstGeom>
          <a:ln w="19050" cap="rnd">
            <a:gradFill flip="none" rotWithShape="1">
              <a:gsLst>
                <a:gs pos="0">
                  <a:srgbClr val="FF5C39"/>
                </a:gs>
                <a:gs pos="32000">
                  <a:srgbClr val="C03BC4"/>
                </a:gs>
                <a:gs pos="68000">
                  <a:srgbClr val="0078D4"/>
                </a:gs>
                <a:gs pos="100000">
                  <a:srgbClr val="399A91"/>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FI" sz="2000" b="0" i="0" u="none" strike="noStrike" kern="1200" cap="none" spc="0" normalizeH="0" baseline="0" noProof="0" err="1">
              <a:ln>
                <a:noFill/>
              </a:ln>
              <a:solidFill>
                <a:srgbClr val="FFFFFF"/>
              </a:solidFill>
              <a:effectLst/>
              <a:uLnTx/>
              <a:uFillTx/>
              <a:latin typeface="Segoe UI Semibold"/>
              <a:ea typeface="+mn-ea"/>
              <a:cs typeface="Segoe UI" panose="020B0502040204020203" pitchFamily="34" charset="0"/>
            </a:endParaRPr>
          </a:p>
        </p:txBody>
      </p:sp>
    </p:spTree>
    <p:extLst>
      <p:ext uri="{BB962C8B-B14F-4D97-AF65-F5344CB8AC3E}">
        <p14:creationId xmlns:p14="http://schemas.microsoft.com/office/powerpoint/2010/main" val="212253964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0A61A9-49AA-B8BE-EEF7-EE610AE2884A}"/>
              </a:ext>
            </a:extLst>
          </p:cNvPr>
          <p:cNvSpPr>
            <a:spLocks noGrp="1"/>
          </p:cNvSpPr>
          <p:nvPr>
            <p:ph type="title"/>
          </p:nvPr>
        </p:nvSpPr>
        <p:spPr>
          <a:xfrm>
            <a:off x="591450" y="2511166"/>
            <a:ext cx="5980800" cy="1754326"/>
          </a:xfrm>
          <a:prstGeom prst="rect">
            <a:avLst/>
          </a:prstGeom>
        </p:spPr>
        <p:txBody>
          <a:bodyPr/>
          <a:lstStyle/>
          <a:p>
            <a:r>
              <a:rPr lang="en-US" b="1"/>
              <a:t>Agents Governance</a:t>
            </a:r>
          </a:p>
        </p:txBody>
      </p:sp>
      <p:sp>
        <p:nvSpPr>
          <p:cNvPr id="2" name="Text Placeholder 1">
            <a:extLst>
              <a:ext uri="{FF2B5EF4-FFF2-40B4-BE49-F238E27FC236}">
                <a16:creationId xmlns:a16="http://schemas.microsoft.com/office/drawing/2014/main" id="{79C55DFC-05C3-5211-7C8C-01629B2A242D}"/>
              </a:ext>
            </a:extLst>
          </p:cNvPr>
          <p:cNvSpPr>
            <a:spLocks noGrp="1"/>
          </p:cNvSpPr>
          <p:nvPr>
            <p:ph type="body" sz="quarter" idx="10"/>
          </p:nvPr>
        </p:nvSpPr>
        <p:spPr>
          <a:prstGeom prst="rect">
            <a:avLst/>
          </a:prstGeom>
        </p:spPr>
        <p:txBody>
          <a:bodyPr/>
          <a:lstStyle/>
          <a:p>
            <a:pPr lvl="0" defTabSz="457200">
              <a:lnSpc>
                <a:spcPct val="90000"/>
              </a:lnSpc>
              <a:spcBef>
                <a:spcPts val="0"/>
              </a:spcBef>
              <a:buSzTx/>
              <a:defRPr/>
            </a:pPr>
            <a:r>
              <a:rPr lang="da-DK">
                <a:solidFill>
                  <a:prstClr val="white"/>
                </a:solidFill>
                <a:latin typeface="Segoe Sans Display" pitchFamily="2" charset="0"/>
              </a:rPr>
              <a:t>September 24, 2025</a:t>
            </a:r>
            <a:endParaRPr lang="en-US">
              <a:solidFill>
                <a:prstClr val="white"/>
              </a:solidFill>
              <a:latin typeface="Segoe Sans Display" pitchFamily="2" charset="0"/>
            </a:endParaRPr>
          </a:p>
        </p:txBody>
      </p:sp>
      <p:sp>
        <p:nvSpPr>
          <p:cNvPr id="3" name="object 33">
            <a:extLst>
              <a:ext uri="{FF2B5EF4-FFF2-40B4-BE49-F238E27FC236}">
                <a16:creationId xmlns:a16="http://schemas.microsoft.com/office/drawing/2014/main" id="{C933D51D-CF35-A3D9-6F54-C62823178A79}"/>
              </a:ext>
            </a:extLst>
          </p:cNvPr>
          <p:cNvSpPr txBox="1">
            <a:spLocks/>
          </p:cNvSpPr>
          <p:nvPr/>
        </p:nvSpPr>
        <p:spPr>
          <a:xfrm>
            <a:off x="571500" y="6410684"/>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150"/>
              </a:spcBef>
              <a:spcAft>
                <a:spcPts val="0"/>
              </a:spcAft>
              <a:buClrTx/>
              <a:buSzTx/>
              <a:buFontTx/>
              <a:buNone/>
              <a:tabLst/>
              <a:defRPr/>
            </a:pPr>
            <a:r>
              <a:rPr kumimoji="0" lang="en-US" sz="800" b="0" i="0" u="none" strike="noStrike" kern="100" cap="none" spc="0" normalizeH="0" baseline="0" noProof="0">
                <a:ln>
                  <a:noFill/>
                </a:ln>
                <a:solidFill>
                  <a:prstClr val="white"/>
                </a:solidFill>
                <a:effectLst/>
                <a:uLnTx/>
                <a:uFillTx/>
                <a:latin typeface="Segoe Sans Small" pitchFamily="2" charset="0"/>
                <a:ea typeface="+mn-ea"/>
                <a:cs typeface="Segoe Sans Small" pitchFamily="2" charset="0"/>
              </a:rPr>
              <a:t>Microsoft </a:t>
            </a:r>
            <a:r>
              <a:rPr kumimoji="0" lang="en-US" sz="800" b="0" i="0" u="none" strike="noStrike" kern="1200" cap="none" spc="0" normalizeH="0" baseline="0" noProof="0">
                <a:ln>
                  <a:noFill/>
                </a:ln>
                <a:solidFill>
                  <a:prstClr val="white"/>
                </a:solidFill>
                <a:effectLst/>
                <a:uLnTx/>
                <a:uFillTx/>
                <a:latin typeface="Segoe Sans Small" pitchFamily="2" charset="0"/>
                <a:ea typeface="+mn-ea"/>
                <a:cs typeface="Segoe Sans Small" pitchFamily="2" charset="0"/>
              </a:rPr>
              <a:t>confidential</a:t>
            </a:r>
            <a:endParaRPr kumimoji="0" lang="en-US" sz="800" b="0" i="0" u="none" strike="noStrike" kern="100" cap="none" spc="0" normalizeH="0" baseline="0" noProof="0">
              <a:ln>
                <a:noFill/>
              </a:ln>
              <a:solidFill>
                <a:prstClr val="white"/>
              </a:solidFill>
              <a:effectLst/>
              <a:uLnTx/>
              <a:uFillTx/>
              <a:latin typeface="Segoe Sans Small" pitchFamily="2" charset="0"/>
              <a:ea typeface="+mn-ea"/>
              <a:cs typeface="Segoe Sans Small" pitchFamily="2" charset="0"/>
            </a:endParaRPr>
          </a:p>
        </p:txBody>
      </p:sp>
    </p:spTree>
    <p:extLst>
      <p:ext uri="{BB962C8B-B14F-4D97-AF65-F5344CB8AC3E}">
        <p14:creationId xmlns:p14="http://schemas.microsoft.com/office/powerpoint/2010/main" val="96629358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6B66D-5137-D159-6EEF-C40B57AA09D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DE226B0-7B68-9A16-0AD8-CB87E12507C2}"/>
              </a:ext>
            </a:extLst>
          </p:cNvPr>
          <p:cNvSpPr>
            <a:spLocks noGrp="1"/>
          </p:cNvSpPr>
          <p:nvPr>
            <p:ph type="title"/>
          </p:nvPr>
        </p:nvSpPr>
        <p:spPr/>
        <p:txBody>
          <a:bodyPr/>
          <a:lstStyle/>
          <a:p>
            <a:r>
              <a:rPr lang="en-US"/>
              <a:t>Review agent metadata before making agents available</a:t>
            </a:r>
          </a:p>
        </p:txBody>
      </p:sp>
      <p:sp>
        <p:nvSpPr>
          <p:cNvPr id="17" name="TextBox 16">
            <a:extLst>
              <a:ext uri="{FF2B5EF4-FFF2-40B4-BE49-F238E27FC236}">
                <a16:creationId xmlns:a16="http://schemas.microsoft.com/office/drawing/2014/main" id="{EEFF3467-A589-951D-D36D-F7E8FF04D3CA}"/>
              </a:ext>
            </a:extLst>
          </p:cNvPr>
          <p:cNvSpPr txBox="1"/>
          <p:nvPr/>
        </p:nvSpPr>
        <p:spPr>
          <a:xfrm>
            <a:off x="563189" y="1953599"/>
            <a:ext cx="5404828" cy="4370427"/>
          </a:xfrm>
          <a:prstGeom prst="rect">
            <a:avLst/>
          </a:prstGeom>
          <a:noFill/>
        </p:spPr>
        <p:txBody>
          <a:bodyPr wrap="square" lIns="0" tIns="0" rIns="0" bIns="0" anchor="t">
            <a:spAutoFit/>
          </a:bodyPr>
          <a:lstStyle/>
          <a:p>
            <a:pPr lvl="0" defTabSz="457200">
              <a:spcAft>
                <a:spcPts val="800"/>
              </a:spcAft>
              <a:defRPr/>
            </a:pPr>
            <a:r>
              <a:rPr lang="en-US" sz="2200">
                <a:solidFill>
                  <a:schemeClr val="bg1"/>
                </a:solidFill>
                <a:latin typeface="Segoe UI"/>
              </a:rPr>
              <a:t>When an agent is submitted for admin approval, all metadata about agent definition is provided on app details tab in </a:t>
            </a:r>
            <a:r>
              <a:rPr lang="en-US" sz="2200" b="1">
                <a:solidFill>
                  <a:schemeClr val="bg1"/>
                </a:solidFill>
                <a:latin typeface="Segoe UI"/>
              </a:rPr>
              <a:t>Copilot &gt; Agents &gt; Requested agents </a:t>
            </a:r>
            <a:r>
              <a:rPr lang="en-US" sz="2200">
                <a:solidFill>
                  <a:schemeClr val="bg1"/>
                </a:solidFill>
                <a:latin typeface="Segoe UI"/>
              </a:rPr>
              <a:t>to equip M365 admin with all information about the agent, including capabilities, data sources, and custom actions that the agent can invoke.</a:t>
            </a:r>
          </a:p>
          <a:p>
            <a:pPr lvl="0" defTabSz="457200">
              <a:spcAft>
                <a:spcPts val="800"/>
              </a:spcAft>
              <a:defRPr/>
            </a:pPr>
            <a:endParaRPr lang="en-US" sz="2200">
              <a:solidFill>
                <a:schemeClr val="bg1"/>
              </a:solidFill>
              <a:latin typeface="Segoe UI"/>
            </a:endParaRPr>
          </a:p>
          <a:p>
            <a:pPr lvl="0" defTabSz="457200">
              <a:spcAft>
                <a:spcPts val="800"/>
              </a:spcAft>
              <a:defRPr/>
            </a:pPr>
            <a:r>
              <a:rPr lang="en-US" sz="2200">
                <a:solidFill>
                  <a:schemeClr val="bg1"/>
                </a:solidFill>
                <a:latin typeface="Segoe UI"/>
              </a:rPr>
              <a:t>Same details are not available in Teams Admin Center</a:t>
            </a:r>
          </a:p>
          <a:p>
            <a:pPr marL="0" marR="0" lvl="0" indent="0" algn="l" defTabSz="457200" rtl="0" eaLnBrk="1" fontAlgn="auto" latinLnBrk="0" hangingPunct="1">
              <a:lnSpc>
                <a:spcPct val="100000"/>
              </a:lnSpc>
              <a:spcBef>
                <a:spcPts val="0"/>
              </a:spcBef>
              <a:spcAft>
                <a:spcPts val="800"/>
              </a:spcAft>
              <a:buClrTx/>
              <a:buSzTx/>
              <a:buFontTx/>
              <a:buNone/>
              <a:tabLst/>
              <a:defRPr/>
            </a:pPr>
            <a:endParaRPr kumimoji="0" lang="en-US" sz="2200" b="0" i="0" u="none" strike="noStrike" kern="1200" cap="none" spc="0" normalizeH="0" baseline="0" noProof="0">
              <a:ln>
                <a:noFill/>
              </a:ln>
              <a:solidFill>
                <a:schemeClr val="bg1"/>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8F2F6D37-6D13-0E6B-1E2F-384EFE5F0D0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23984" y="1953598"/>
            <a:ext cx="5700739" cy="43165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5158597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FE322-8088-5DE0-9FF7-B790395633B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696F60F-A717-B7C6-86D3-F2C9DE1ECD7A}"/>
              </a:ext>
            </a:extLst>
          </p:cNvPr>
          <p:cNvSpPr>
            <a:spLocks noGrp="1"/>
          </p:cNvSpPr>
          <p:nvPr>
            <p:ph type="title"/>
          </p:nvPr>
        </p:nvSpPr>
        <p:spPr/>
        <p:txBody>
          <a:bodyPr/>
          <a:lstStyle/>
          <a:p>
            <a:r>
              <a:rPr lang="en-US"/>
              <a:t>Control published agents</a:t>
            </a:r>
          </a:p>
        </p:txBody>
      </p:sp>
      <p:sp>
        <p:nvSpPr>
          <p:cNvPr id="17" name="TextBox 16">
            <a:extLst>
              <a:ext uri="{FF2B5EF4-FFF2-40B4-BE49-F238E27FC236}">
                <a16:creationId xmlns:a16="http://schemas.microsoft.com/office/drawing/2014/main" id="{8A4226BC-1BEE-BCE9-1ADA-54B7B6582467}"/>
              </a:ext>
            </a:extLst>
          </p:cNvPr>
          <p:cNvSpPr txBox="1"/>
          <p:nvPr/>
        </p:nvSpPr>
        <p:spPr>
          <a:xfrm>
            <a:off x="563188" y="1953599"/>
            <a:ext cx="5837611" cy="2431435"/>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400" b="0" i="0" u="none" strike="noStrike" kern="1200" cap="none" spc="0" normalizeH="0" baseline="0" noProof="0">
                <a:ln>
                  <a:noFill/>
                </a:ln>
                <a:solidFill>
                  <a:schemeClr val="bg1"/>
                </a:solidFill>
                <a:effectLst/>
                <a:uLnTx/>
                <a:uFillTx/>
                <a:latin typeface="Segoe UI"/>
                <a:ea typeface="+mn-ea"/>
                <a:cs typeface="+mn-cs"/>
              </a:rPr>
              <a:t>After agent has been approved and published, admins have following controls in Microsoft 365 and Teams Admin Centers </a:t>
            </a:r>
          </a:p>
          <a:p>
            <a:pPr marL="342900" marR="0" lvl="0" indent="-34290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200" b="0" i="0" u="none" strike="noStrike" kern="1200" cap="none" spc="0" normalizeH="0" baseline="0" noProof="0">
                <a:ln>
                  <a:noFill/>
                </a:ln>
                <a:solidFill>
                  <a:schemeClr val="bg1"/>
                </a:solidFill>
                <a:effectLst/>
                <a:uLnTx/>
                <a:uFillTx/>
                <a:latin typeface="Segoe UI"/>
                <a:ea typeface="+mn-ea"/>
                <a:cs typeface="+mn-cs"/>
              </a:rPr>
              <a:t>Define who can access the agent</a:t>
            </a:r>
          </a:p>
          <a:p>
            <a:pPr marL="342900" marR="0" lvl="0" indent="-34290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200" b="0" i="0" u="none" strike="noStrike" kern="1200" cap="none" spc="0" normalizeH="0" baseline="0" noProof="0">
                <a:ln>
                  <a:noFill/>
                </a:ln>
                <a:solidFill>
                  <a:schemeClr val="bg1"/>
                </a:solidFill>
                <a:effectLst/>
                <a:uLnTx/>
                <a:uFillTx/>
                <a:latin typeface="Segoe UI"/>
                <a:ea typeface="+mn-ea"/>
                <a:cs typeface="+mn-cs"/>
              </a:rPr>
              <a:t>Deploy app to target audience</a:t>
            </a:r>
          </a:p>
          <a:p>
            <a:pPr marL="0" marR="0" lvl="0" indent="0" algn="l" defTabSz="457200" rtl="0" eaLnBrk="1" fontAlgn="auto" latinLnBrk="0" hangingPunct="1">
              <a:lnSpc>
                <a:spcPct val="100000"/>
              </a:lnSpc>
              <a:spcBef>
                <a:spcPts val="0"/>
              </a:spcBef>
              <a:spcAft>
                <a:spcPts val="800"/>
              </a:spcAft>
              <a:buClrTx/>
              <a:buSzTx/>
              <a:buFontTx/>
              <a:buNone/>
              <a:tabLst/>
              <a:defRPr/>
            </a:pPr>
            <a:endParaRPr kumimoji="0" lang="en-US" sz="2200" b="0" i="0" u="none" strike="noStrike" kern="1200" cap="none" spc="0" normalizeH="0" baseline="0" noProof="0">
              <a:ln>
                <a:noFill/>
              </a:ln>
              <a:solidFill>
                <a:schemeClr val="bg1"/>
              </a:solidFill>
              <a:effectLst/>
              <a:uLnTx/>
              <a:uFillTx/>
              <a:latin typeface="Segoe UI"/>
              <a:ea typeface="+mn-ea"/>
              <a:cs typeface="+mn-cs"/>
            </a:endParaRPr>
          </a:p>
        </p:txBody>
      </p:sp>
      <p:pic>
        <p:nvPicPr>
          <p:cNvPr id="2" name="Picture 1">
            <a:extLst>
              <a:ext uri="{FF2B5EF4-FFF2-40B4-BE49-F238E27FC236}">
                <a16:creationId xmlns:a16="http://schemas.microsoft.com/office/drawing/2014/main" id="{72ABA3A6-C7C4-7C4A-0357-2A70F8D9DFD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15113" y="1953599"/>
            <a:ext cx="5142890" cy="42619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4678923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FBC62-E6D6-52DB-DFE5-B98FAA0C93D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04BB079-A0DA-E7E3-8D57-81EC7BB8FCC6}"/>
              </a:ext>
            </a:extLst>
          </p:cNvPr>
          <p:cNvSpPr>
            <a:spLocks noGrp="1"/>
          </p:cNvSpPr>
          <p:nvPr>
            <p:ph type="title"/>
          </p:nvPr>
        </p:nvSpPr>
        <p:spPr/>
        <p:txBody>
          <a:bodyPr/>
          <a:lstStyle/>
          <a:p>
            <a:r>
              <a:rPr lang="en-US"/>
              <a:t>Manage Pinning of Agents</a:t>
            </a:r>
          </a:p>
        </p:txBody>
      </p:sp>
      <p:sp>
        <p:nvSpPr>
          <p:cNvPr id="17" name="TextBox 16">
            <a:extLst>
              <a:ext uri="{FF2B5EF4-FFF2-40B4-BE49-F238E27FC236}">
                <a16:creationId xmlns:a16="http://schemas.microsoft.com/office/drawing/2014/main" id="{D38A545C-5C5A-1A4D-3D3E-2AE85ADF4F36}"/>
              </a:ext>
            </a:extLst>
          </p:cNvPr>
          <p:cNvSpPr txBox="1"/>
          <p:nvPr/>
        </p:nvSpPr>
        <p:spPr>
          <a:xfrm>
            <a:off x="563188" y="1953599"/>
            <a:ext cx="5837611" cy="4001095"/>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a:ln>
                  <a:noFill/>
                </a:ln>
                <a:solidFill>
                  <a:schemeClr val="bg1"/>
                </a:solidFill>
                <a:effectLst/>
                <a:uLnTx/>
                <a:uFillTx/>
                <a:latin typeface="Segoe UI"/>
                <a:ea typeface="+mn-ea"/>
                <a:cs typeface="+mn-cs"/>
              </a:rPr>
              <a:t>Pinning agents is a feature that enables administrators to preselect and pin maximum three agents for end-users using Microsoft 365 Copilot. </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a:ln>
                  <a:noFill/>
                </a:ln>
                <a:solidFill>
                  <a:schemeClr val="bg1"/>
                </a:solidFill>
                <a:effectLst/>
                <a:uLnTx/>
                <a:uFillTx/>
                <a:latin typeface="Segoe UI"/>
                <a:ea typeface="+mn-ea"/>
                <a:cs typeface="+mn-cs"/>
              </a:rPr>
              <a:t>The administrator pins the agent to ensure that it is automatically listed in the end user's Copilot interface without requiring any user action. </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a:ln>
                  <a:noFill/>
                </a:ln>
                <a:solidFill>
                  <a:schemeClr val="bg1"/>
                </a:solidFill>
                <a:effectLst/>
                <a:uLnTx/>
                <a:uFillTx/>
                <a:latin typeface="Segoe UI"/>
                <a:ea typeface="+mn-ea"/>
                <a:cs typeface="+mn-cs"/>
              </a:rPr>
              <a:t>The agent is now readily accessible to the user in the Copilot interface.</a:t>
            </a:r>
            <a:endParaRPr kumimoji="0" lang="en-US" sz="2200" b="0" i="0" u="none" strike="noStrike" kern="1200" cap="none" spc="0" normalizeH="0" baseline="0" noProof="0">
              <a:ln>
                <a:noFill/>
              </a:ln>
              <a:solidFill>
                <a:schemeClr val="bg1"/>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476663D2-CCCA-C337-3B78-BBCDAA3D5BE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75164" y="1685107"/>
            <a:ext cx="5424953" cy="3944983"/>
          </a:xfrm>
          <a:prstGeom prst="roundRect">
            <a:avLst>
              <a:gd name="adj" fmla="val 4213"/>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9362894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D2CB4-4214-9627-D0E2-CF9DDEC62C3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86DC340-D206-5833-3E92-855C687D0D94}"/>
              </a:ext>
            </a:extLst>
          </p:cNvPr>
          <p:cNvSpPr>
            <a:spLocks noGrp="1"/>
          </p:cNvSpPr>
          <p:nvPr>
            <p:ph type="title"/>
          </p:nvPr>
        </p:nvSpPr>
        <p:spPr/>
        <p:txBody>
          <a:bodyPr/>
          <a:lstStyle/>
          <a:p>
            <a:r>
              <a:rPr lang="en-US"/>
              <a:t>Control custom app uploading - sideloading</a:t>
            </a:r>
          </a:p>
        </p:txBody>
      </p:sp>
      <p:sp>
        <p:nvSpPr>
          <p:cNvPr id="17" name="TextBox 16">
            <a:extLst>
              <a:ext uri="{FF2B5EF4-FFF2-40B4-BE49-F238E27FC236}">
                <a16:creationId xmlns:a16="http://schemas.microsoft.com/office/drawing/2014/main" id="{23D6266C-BB08-1AFF-90C7-5E5EAC59AD23}"/>
              </a:ext>
            </a:extLst>
          </p:cNvPr>
          <p:cNvSpPr txBox="1"/>
          <p:nvPr/>
        </p:nvSpPr>
        <p:spPr>
          <a:xfrm>
            <a:off x="563188" y="1953599"/>
            <a:ext cx="5837611" cy="3057247"/>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400" b="0" i="0" u="none" strike="noStrike" kern="1200" cap="none" spc="0" normalizeH="0" baseline="0" noProof="0">
                <a:ln>
                  <a:noFill/>
                </a:ln>
                <a:solidFill>
                  <a:schemeClr val="bg1"/>
                </a:solidFill>
                <a:effectLst/>
                <a:uLnTx/>
                <a:uFillTx/>
                <a:latin typeface="Segoe UI"/>
                <a:ea typeface="+mn-ea"/>
                <a:cs typeface="+mn-cs"/>
              </a:rPr>
              <a:t>You can use the Teams setup policies to disable uploading custom apps and agents</a:t>
            </a:r>
          </a:p>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400" b="0" i="0" u="none" strike="noStrike" kern="1200" cap="none" spc="0" normalizeH="0" baseline="0" noProof="0">
                <a:ln>
                  <a:noFill/>
                </a:ln>
                <a:solidFill>
                  <a:schemeClr val="bg1"/>
                </a:solidFill>
                <a:effectLst/>
                <a:uLnTx/>
                <a:uFillTx/>
                <a:latin typeface="Segoe UI"/>
                <a:ea typeface="+mn-ea"/>
                <a:cs typeface="+mn-cs"/>
              </a:rPr>
              <a:t>Administrators can block sideloading by:</a:t>
            </a:r>
          </a:p>
          <a:p>
            <a:pPr marL="342900" marR="0" lvl="0" indent="-34290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a:ln>
                  <a:noFill/>
                </a:ln>
                <a:solidFill>
                  <a:schemeClr val="bg1"/>
                </a:solidFill>
                <a:effectLst/>
                <a:uLnTx/>
                <a:uFillTx/>
                <a:latin typeface="Segoe UI"/>
                <a:ea typeface="+mn-ea"/>
                <a:cs typeface="+mn-cs"/>
              </a:rPr>
              <a:t>Changing the global policy (for everyone)</a:t>
            </a:r>
          </a:p>
          <a:p>
            <a:pPr marL="342900" marR="0" lvl="0" indent="-34290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a:ln>
                  <a:noFill/>
                </a:ln>
                <a:solidFill>
                  <a:schemeClr val="bg1"/>
                </a:solidFill>
                <a:effectLst/>
                <a:uLnTx/>
                <a:uFillTx/>
                <a:latin typeface="Segoe UI"/>
                <a:ea typeface="+mn-ea"/>
                <a:cs typeface="+mn-cs"/>
              </a:rPr>
              <a:t>Creating a custom policy (if you want to target only specific users or groups)</a:t>
            </a:r>
          </a:p>
          <a:p>
            <a:pPr marL="342900" marR="0" lvl="0" indent="-34290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a:ln>
                  <a:noFill/>
                </a:ln>
                <a:solidFill>
                  <a:schemeClr val="bg1"/>
                </a:solidFill>
                <a:effectLst/>
                <a:uLnTx/>
                <a:uFillTx/>
                <a:latin typeface="Segoe UI"/>
                <a:ea typeface="+mn-ea"/>
                <a:cs typeface="+mn-cs"/>
              </a:rPr>
              <a:t>Sideloading can be blocked at tenant level or only to specific users / groups</a:t>
            </a:r>
          </a:p>
        </p:txBody>
      </p:sp>
      <p:pic>
        <p:nvPicPr>
          <p:cNvPr id="3" name="Picture 2">
            <a:extLst>
              <a:ext uri="{FF2B5EF4-FFF2-40B4-BE49-F238E27FC236}">
                <a16:creationId xmlns:a16="http://schemas.microsoft.com/office/drawing/2014/main" id="{D3A74B4C-E5A8-AD23-DD39-6B749DBC442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09390" y="1956851"/>
            <a:ext cx="5346880" cy="16728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361868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CF817-EE85-DBE8-71F9-81C288C614B8}"/>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A07097A9-8E78-40F0-2C80-1015066D8AA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988739" y="1586320"/>
            <a:ext cx="4002896" cy="21485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itle 3">
            <a:extLst>
              <a:ext uri="{FF2B5EF4-FFF2-40B4-BE49-F238E27FC236}">
                <a16:creationId xmlns:a16="http://schemas.microsoft.com/office/drawing/2014/main" id="{061B22BF-D277-DF70-4C2D-B729352DF87D}"/>
              </a:ext>
            </a:extLst>
          </p:cNvPr>
          <p:cNvSpPr>
            <a:spLocks noGrp="1"/>
          </p:cNvSpPr>
          <p:nvPr>
            <p:ph type="title"/>
          </p:nvPr>
        </p:nvSpPr>
        <p:spPr/>
        <p:txBody>
          <a:bodyPr/>
          <a:lstStyle/>
          <a:p>
            <a:r>
              <a:rPr lang="en-US"/>
              <a:t>Power Platform Environments</a:t>
            </a:r>
          </a:p>
        </p:txBody>
      </p:sp>
      <p:sp>
        <p:nvSpPr>
          <p:cNvPr id="17" name="TextBox 16">
            <a:extLst>
              <a:ext uri="{FF2B5EF4-FFF2-40B4-BE49-F238E27FC236}">
                <a16:creationId xmlns:a16="http://schemas.microsoft.com/office/drawing/2014/main" id="{FDD27F90-53FF-A151-5D4E-B2C575C954E6}"/>
              </a:ext>
            </a:extLst>
          </p:cNvPr>
          <p:cNvSpPr txBox="1"/>
          <p:nvPr/>
        </p:nvSpPr>
        <p:spPr>
          <a:xfrm>
            <a:off x="563188" y="1749203"/>
            <a:ext cx="7245998" cy="4811574"/>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200" b="0" i="0" u="none" strike="noStrike" kern="1200" cap="none" spc="0" normalizeH="0" baseline="0" noProof="0">
                <a:ln>
                  <a:noFill/>
                </a:ln>
                <a:solidFill>
                  <a:schemeClr val="bg1"/>
                </a:solidFill>
                <a:effectLst/>
                <a:uLnTx/>
                <a:uFillTx/>
                <a:latin typeface="Segoe UI"/>
                <a:ea typeface="+mn-ea"/>
                <a:cs typeface="+mn-cs"/>
              </a:rPr>
              <a:t>An environment is a space to store, manage, and share your organization's business data </a:t>
            </a:r>
          </a:p>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200" b="0" i="0" u="none" strike="noStrike" kern="1200" cap="none" spc="0" normalizeH="0" baseline="0" noProof="0">
                <a:ln>
                  <a:noFill/>
                </a:ln>
                <a:solidFill>
                  <a:schemeClr val="bg1"/>
                </a:solidFill>
                <a:effectLst/>
                <a:uLnTx/>
                <a:uFillTx/>
                <a:latin typeface="Segoe UI"/>
                <a:ea typeface="+mn-ea"/>
                <a:cs typeface="+mn-cs"/>
              </a:rPr>
              <a:t>Agents build in Copilot Studio are stored in an environment like Power Apps and Power Automate flows for example</a:t>
            </a:r>
          </a:p>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200" b="0" i="0" u="none" strike="noStrike" kern="1200" cap="none" spc="0" normalizeH="0" baseline="0" noProof="0">
                <a:ln>
                  <a:noFill/>
                </a:ln>
                <a:solidFill>
                  <a:schemeClr val="bg1"/>
                </a:solidFill>
                <a:effectLst/>
                <a:uLnTx/>
                <a:uFillTx/>
                <a:latin typeface="Segoe UI"/>
                <a:ea typeface="+mn-ea"/>
                <a:cs typeface="+mn-cs"/>
              </a:rPr>
              <a:t>Environments can have different roles, security requirements and target audiences</a:t>
            </a:r>
          </a:p>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200" b="1" i="0" u="none" strike="noStrike" kern="1200" cap="none" spc="0" normalizeH="0" baseline="0" noProof="0">
                <a:ln>
                  <a:noFill/>
                </a:ln>
                <a:solidFill>
                  <a:schemeClr val="bg1"/>
                </a:solidFill>
                <a:effectLst/>
                <a:uLnTx/>
                <a:uFillTx/>
                <a:latin typeface="Segoe UI"/>
                <a:ea typeface="+mn-ea"/>
                <a:cs typeface="+mn-cs"/>
              </a:rPr>
              <a:t>Managed Environments </a:t>
            </a:r>
            <a:r>
              <a:rPr lang="en-US" sz="2200">
                <a:solidFill>
                  <a:schemeClr val="bg1"/>
                </a:solidFill>
                <a:latin typeface="Segoe UI"/>
              </a:rPr>
              <a:t>provides</a:t>
            </a:r>
            <a:r>
              <a:rPr kumimoji="0" lang="en-US" sz="2200" b="0" i="0" u="none" strike="noStrike" kern="1200" cap="none" spc="0" normalizeH="0" baseline="0" noProof="0">
                <a:ln>
                  <a:noFill/>
                </a:ln>
                <a:solidFill>
                  <a:schemeClr val="bg1"/>
                </a:solidFill>
                <a:effectLst/>
                <a:uLnTx/>
                <a:uFillTx/>
                <a:latin typeface="Segoe UI"/>
                <a:ea typeface="+mn-ea"/>
                <a:cs typeface="+mn-cs"/>
              </a:rPr>
              <a:t> a suite of premium capabilities that allows admins to manage Power Platform at scale with more control, less effort, and more insights.</a:t>
            </a:r>
          </a:p>
          <a:p>
            <a:pPr marL="0" marR="0" lvl="0" indent="0" algn="l" defTabSz="457200" rtl="0" eaLnBrk="1" fontAlgn="auto" latinLnBrk="0" hangingPunct="1">
              <a:lnSpc>
                <a:spcPct val="100000"/>
              </a:lnSpc>
              <a:spcBef>
                <a:spcPts val="0"/>
              </a:spcBef>
              <a:spcAft>
                <a:spcPts val="800"/>
              </a:spcAft>
              <a:buClrTx/>
              <a:buSzTx/>
              <a:buFontTx/>
              <a:buNone/>
              <a:tabLst/>
              <a:defRPr/>
            </a:pPr>
            <a:r>
              <a:rPr lang="en-US" sz="2200" b="1">
                <a:solidFill>
                  <a:schemeClr val="bg1"/>
                </a:solidFill>
                <a:latin typeface="Segoe UI"/>
              </a:rPr>
              <a:t>Environment Groups </a:t>
            </a:r>
            <a:r>
              <a:rPr lang="en-US" sz="2200">
                <a:solidFill>
                  <a:schemeClr val="bg1"/>
                </a:solidFill>
                <a:latin typeface="Segoe UI"/>
              </a:rPr>
              <a:t>allows admins to define rules (environment level settings) automatically applied for new and existing environments</a:t>
            </a:r>
            <a:endParaRPr kumimoji="0" lang="en-US" sz="2200" b="0" i="0" u="none" strike="noStrike" kern="1200" cap="none" spc="0" normalizeH="0" baseline="0" noProof="0">
              <a:ln>
                <a:noFill/>
              </a:ln>
              <a:solidFill>
                <a:schemeClr val="bg1"/>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A56A7B29-849C-02DE-48E2-274D66C9221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988739" y="3734851"/>
            <a:ext cx="4002896" cy="27344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8327221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884CA-71E7-EA08-2214-154BFB53CF0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3B88392-DF53-1A34-BBAD-E236CBF5CF5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437969" y="1642166"/>
            <a:ext cx="3311503" cy="3645079"/>
          </a:xfrm>
          <a:prstGeom prst="roundRect">
            <a:avLst>
              <a:gd name="adj" fmla="val 4255"/>
            </a:avLst>
          </a:prstGeom>
          <a:solidFill>
            <a:srgbClr val="FFFFFF">
              <a:shade val="85000"/>
            </a:srgbClr>
          </a:solidFill>
          <a:ln>
            <a:noFill/>
          </a:ln>
          <a:effectLst>
            <a:reflection blurRad="12700" stA="38000" endPos="28000" dist="5000" dir="5400000" sy="-100000" algn="bl" rotWithShape="0"/>
          </a:effectLst>
        </p:spPr>
      </p:pic>
      <p:sp>
        <p:nvSpPr>
          <p:cNvPr id="4" name="Title 3">
            <a:extLst>
              <a:ext uri="{FF2B5EF4-FFF2-40B4-BE49-F238E27FC236}">
                <a16:creationId xmlns:a16="http://schemas.microsoft.com/office/drawing/2014/main" id="{CFD301DF-475C-D817-989A-611952ACFE8E}"/>
              </a:ext>
            </a:extLst>
          </p:cNvPr>
          <p:cNvSpPr>
            <a:spLocks noGrp="1"/>
          </p:cNvSpPr>
          <p:nvPr>
            <p:ph type="title"/>
          </p:nvPr>
        </p:nvSpPr>
        <p:spPr/>
        <p:txBody>
          <a:bodyPr/>
          <a:lstStyle/>
          <a:p>
            <a:r>
              <a:rPr lang="en-US"/>
              <a:t>Block and limit sharing for Copilot Studio Agents</a:t>
            </a:r>
          </a:p>
        </p:txBody>
      </p:sp>
      <p:sp>
        <p:nvSpPr>
          <p:cNvPr id="17" name="TextBox 16">
            <a:extLst>
              <a:ext uri="{FF2B5EF4-FFF2-40B4-BE49-F238E27FC236}">
                <a16:creationId xmlns:a16="http://schemas.microsoft.com/office/drawing/2014/main" id="{433790E6-7A19-DC4A-CA1C-039CAC8C0DEA}"/>
              </a:ext>
            </a:extLst>
          </p:cNvPr>
          <p:cNvSpPr txBox="1"/>
          <p:nvPr/>
        </p:nvSpPr>
        <p:spPr>
          <a:xfrm>
            <a:off x="563187" y="1749203"/>
            <a:ext cx="7386713" cy="4206280"/>
          </a:xfrm>
          <a:prstGeom prst="rect">
            <a:avLst/>
          </a:prstGeom>
          <a:noFill/>
        </p:spPr>
        <p:txBody>
          <a:bodyPr wrap="square" lIns="0" tIns="0" rIns="0" bIns="0" anchor="t">
            <a:spAutoFit/>
          </a:bodyPr>
          <a:lstStyle/>
          <a:p>
            <a:pPr defTabSz="457200">
              <a:spcAft>
                <a:spcPts val="800"/>
              </a:spcAft>
              <a:defRPr/>
            </a:pPr>
            <a:r>
              <a:rPr lang="en-US" sz="2200">
                <a:solidFill>
                  <a:schemeClr val="bg1"/>
                </a:solidFill>
              </a:rPr>
              <a:t>Sharing limits is a new type of guardrail available to admins in the Power Platform admin center for </a:t>
            </a:r>
            <a:r>
              <a:rPr lang="en-US" sz="2200" b="1">
                <a:solidFill>
                  <a:schemeClr val="bg1"/>
                </a:solidFill>
              </a:rPr>
              <a:t>Managed Environments</a:t>
            </a:r>
          </a:p>
          <a:p>
            <a:pPr defTabSz="457200">
              <a:spcAft>
                <a:spcPts val="800"/>
              </a:spcAft>
              <a:defRPr/>
            </a:pPr>
            <a:r>
              <a:rPr lang="en-US" sz="2200">
                <a:solidFill>
                  <a:schemeClr val="bg1"/>
                </a:solidFill>
              </a:rPr>
              <a:t>Allows admins to block and limit sharing for agents, created in Copilot Studio, in the following ways:</a:t>
            </a:r>
          </a:p>
          <a:p>
            <a:pPr marL="342900" indent="-342900" defTabSz="457200">
              <a:spcAft>
                <a:spcPts val="600"/>
              </a:spcAft>
              <a:buFont typeface="+mj-lt"/>
              <a:buAutoNum type="arabicPeriod"/>
              <a:defRPr/>
            </a:pPr>
            <a:r>
              <a:rPr lang="en-US" sz="1800">
                <a:solidFill>
                  <a:schemeClr val="bg1"/>
                </a:solidFill>
                <a:latin typeface="Segoe UI"/>
                <a:cs typeface="Segoe UI"/>
              </a:rPr>
              <a:t>Allow or block makers from sharing agents with individuals as editors</a:t>
            </a:r>
          </a:p>
          <a:p>
            <a:pPr marL="342900" indent="-342900" defTabSz="457200">
              <a:spcAft>
                <a:spcPts val="600"/>
              </a:spcAft>
              <a:buFont typeface="+mj-lt"/>
              <a:buAutoNum type="arabicPeriod"/>
              <a:defRPr/>
            </a:pPr>
            <a:r>
              <a:rPr lang="en-US" sz="1800">
                <a:solidFill>
                  <a:schemeClr val="bg1"/>
                </a:solidFill>
                <a:latin typeface="Segoe UI"/>
                <a:cs typeface="Segoe UI"/>
              </a:rPr>
              <a:t>Allow or block makers from sharing agents with viewers. This applies to individuals and security groups</a:t>
            </a:r>
          </a:p>
          <a:p>
            <a:pPr marL="342900" indent="-342900" defTabSz="457200">
              <a:spcAft>
                <a:spcPts val="600"/>
              </a:spcAft>
              <a:buFont typeface="+mj-lt"/>
              <a:buAutoNum type="arabicPeriod"/>
              <a:defRPr/>
            </a:pPr>
            <a:r>
              <a:rPr lang="en-US" sz="1800">
                <a:solidFill>
                  <a:schemeClr val="bg1"/>
                </a:solidFill>
                <a:latin typeface="Segoe UI"/>
                <a:cs typeface="Segoe UI"/>
              </a:rPr>
              <a:t>Allow or block makers from sharing agents with security groups</a:t>
            </a:r>
          </a:p>
          <a:p>
            <a:pPr marL="342900" indent="-342900" defTabSz="457200">
              <a:spcAft>
                <a:spcPts val="600"/>
              </a:spcAft>
              <a:buFont typeface="+mj-lt"/>
              <a:buAutoNum type="arabicPeriod"/>
              <a:defRPr/>
            </a:pPr>
            <a:r>
              <a:rPr lang="en-US" sz="1800">
                <a:solidFill>
                  <a:schemeClr val="bg1"/>
                </a:solidFill>
                <a:latin typeface="Segoe UI"/>
                <a:cs typeface="Segoe UI"/>
              </a:rPr>
              <a:t>Set a numerical limit on the number of viewers an agent can be shared with</a:t>
            </a:r>
          </a:p>
          <a:p>
            <a:pPr defTabSz="457200">
              <a:spcAft>
                <a:spcPts val="1200"/>
              </a:spcAft>
              <a:defRPr/>
            </a:pPr>
            <a:r>
              <a:rPr lang="en-US" sz="2200">
                <a:solidFill>
                  <a:schemeClr val="bg1"/>
                </a:solidFill>
              </a:rPr>
              <a:t>Does not affect publishing to tenant app catalog</a:t>
            </a:r>
          </a:p>
        </p:txBody>
      </p:sp>
      <p:pic>
        <p:nvPicPr>
          <p:cNvPr id="3" name="Picture 2" descr="Screenshot of permission for the agent">
            <a:extLst>
              <a:ext uri="{FF2B5EF4-FFF2-40B4-BE49-F238E27FC236}">
                <a16:creationId xmlns:a16="http://schemas.microsoft.com/office/drawing/2014/main" id="{42C0561F-9D78-892F-9AFE-712205609EA5}"/>
              </a:ext>
            </a:extLst>
          </p:cNvPr>
          <p:cNvPicPr>
            <a:picLocks noChangeAspect="1"/>
          </p:cNvPicPr>
          <p:nvPr/>
        </p:nvPicPr>
        <p:blipFill rotWithShape="1">
          <a:blip r:embed="rId4"/>
          <a:srcRect l="-1918" t="-1918" r="-1918" b="-1918"/>
          <a:stretch/>
        </p:blipFill>
        <p:spPr>
          <a:xfrm>
            <a:off x="8437968" y="5287245"/>
            <a:ext cx="3311503" cy="1018024"/>
          </a:xfrm>
          <a:prstGeom prst="roundRect">
            <a:avLst>
              <a:gd name="adj" fmla="val 16293"/>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6379201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BFF67-183C-C469-CC4B-177D7902144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15A865C-7DDE-30C3-3875-A0F900C6F78E}"/>
              </a:ext>
            </a:extLst>
          </p:cNvPr>
          <p:cNvSpPr>
            <a:spLocks noGrp="1"/>
          </p:cNvSpPr>
          <p:nvPr>
            <p:ph type="title"/>
          </p:nvPr>
        </p:nvSpPr>
        <p:spPr/>
        <p:txBody>
          <a:bodyPr/>
          <a:lstStyle/>
          <a:p>
            <a:r>
              <a:rPr lang="en-US"/>
              <a:t>Copilot Studio Authors</a:t>
            </a:r>
          </a:p>
        </p:txBody>
      </p:sp>
      <p:sp>
        <p:nvSpPr>
          <p:cNvPr id="17" name="TextBox 16">
            <a:extLst>
              <a:ext uri="{FF2B5EF4-FFF2-40B4-BE49-F238E27FC236}">
                <a16:creationId xmlns:a16="http://schemas.microsoft.com/office/drawing/2014/main" id="{25DCDD64-7966-E99B-9604-91641232D4F4}"/>
              </a:ext>
            </a:extLst>
          </p:cNvPr>
          <p:cNvSpPr txBox="1"/>
          <p:nvPr/>
        </p:nvSpPr>
        <p:spPr>
          <a:xfrm>
            <a:off x="563188" y="1749203"/>
            <a:ext cx="4910149" cy="4370427"/>
          </a:xfrm>
          <a:prstGeom prst="rect">
            <a:avLst/>
          </a:prstGeom>
          <a:noFill/>
        </p:spPr>
        <p:txBody>
          <a:bodyPr wrap="square" lIns="0" tIns="0" rIns="0" bIns="0" anchor="t">
            <a:spAutoFit/>
          </a:bodyPr>
          <a:lstStyle/>
          <a:p>
            <a:pPr defTabSz="457200">
              <a:spcAft>
                <a:spcPts val="800"/>
              </a:spcAft>
              <a:defRPr/>
            </a:pPr>
            <a:r>
              <a:rPr lang="en-US" sz="2400">
                <a:solidFill>
                  <a:schemeClr val="bg1"/>
                </a:solidFill>
              </a:rPr>
              <a:t>Admins can use security group or Microsoft 365 group to control which users who does not have any of the following licenses can access to Microsoft Copilot Studio</a:t>
            </a:r>
          </a:p>
          <a:p>
            <a:pPr marL="285750" indent="-285750" defTabSz="457200">
              <a:spcAft>
                <a:spcPts val="800"/>
              </a:spcAft>
              <a:buFont typeface="Arial" panose="020B0604020202020204" pitchFamily="34" charset="0"/>
              <a:buChar char="•"/>
              <a:defRPr/>
            </a:pPr>
            <a:r>
              <a:rPr lang="en-US" sz="2000">
                <a:solidFill>
                  <a:schemeClr val="bg1"/>
                </a:solidFill>
              </a:rPr>
              <a:t>Microsoft 365 Copilot</a:t>
            </a:r>
          </a:p>
          <a:p>
            <a:pPr marL="285750" indent="-285750" defTabSz="457200">
              <a:spcAft>
                <a:spcPts val="800"/>
              </a:spcAft>
              <a:buFont typeface="Arial" panose="020B0604020202020204" pitchFamily="34" charset="0"/>
              <a:buChar char="•"/>
              <a:defRPr/>
            </a:pPr>
            <a:r>
              <a:rPr lang="en-US" sz="2000">
                <a:solidFill>
                  <a:schemeClr val="bg1"/>
                </a:solidFill>
              </a:rPr>
              <a:t>Copilot Studio User License</a:t>
            </a:r>
          </a:p>
          <a:p>
            <a:pPr marL="285750" indent="-285750" defTabSz="457200">
              <a:spcAft>
                <a:spcPts val="800"/>
              </a:spcAft>
              <a:buFont typeface="Arial" panose="020B0604020202020204" pitchFamily="34" charset="0"/>
              <a:buChar char="•"/>
              <a:defRPr/>
            </a:pPr>
            <a:r>
              <a:rPr lang="en-US" sz="2000">
                <a:solidFill>
                  <a:schemeClr val="bg1"/>
                </a:solidFill>
              </a:rPr>
              <a:t>Copilot Studio Viral Trial</a:t>
            </a:r>
          </a:p>
          <a:p>
            <a:pPr defTabSz="457200">
              <a:spcAft>
                <a:spcPts val="800"/>
              </a:spcAft>
              <a:defRPr/>
            </a:pPr>
            <a:endParaRPr lang="en-US" sz="2400">
              <a:solidFill>
                <a:schemeClr val="bg1"/>
              </a:solidFill>
            </a:endParaRPr>
          </a:p>
          <a:p>
            <a:pPr defTabSz="457200">
              <a:spcAft>
                <a:spcPts val="800"/>
              </a:spcAft>
              <a:defRPr/>
            </a:pPr>
            <a:endParaRPr lang="en-US" sz="1800">
              <a:solidFill>
                <a:schemeClr val="bg1"/>
              </a:solidFill>
              <a:latin typeface="Segoe UI"/>
            </a:endParaRPr>
          </a:p>
          <a:p>
            <a:pPr defTabSz="457200">
              <a:spcAft>
                <a:spcPts val="800"/>
              </a:spcAft>
              <a:defRPr/>
            </a:pPr>
            <a:endParaRPr lang="en-US" sz="2200">
              <a:solidFill>
                <a:schemeClr val="bg1"/>
              </a:solidFill>
            </a:endParaRPr>
          </a:p>
        </p:txBody>
      </p:sp>
      <p:pic>
        <p:nvPicPr>
          <p:cNvPr id="2" name="Picture 1">
            <a:extLst>
              <a:ext uri="{FF2B5EF4-FFF2-40B4-BE49-F238E27FC236}">
                <a16:creationId xmlns:a16="http://schemas.microsoft.com/office/drawing/2014/main" id="{500CEE93-63E7-ED50-52A2-8F02A0F58A8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740683" y="1749203"/>
            <a:ext cx="6193033" cy="27478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0403541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833E4-83AE-6205-2CDE-E750DBF549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F97112A-D431-180F-1F6B-2293737F0772}"/>
              </a:ext>
            </a:extLst>
          </p:cNvPr>
          <p:cNvSpPr>
            <a:spLocks noGrp="1"/>
          </p:cNvSpPr>
          <p:nvPr>
            <p:ph type="title"/>
          </p:nvPr>
        </p:nvSpPr>
        <p:spPr/>
        <p:txBody>
          <a:bodyPr/>
          <a:lstStyle/>
          <a:p>
            <a:r>
              <a:rPr lang="en-US"/>
              <a:t>Publish bots with AI features</a:t>
            </a:r>
          </a:p>
        </p:txBody>
      </p:sp>
      <p:sp>
        <p:nvSpPr>
          <p:cNvPr id="17" name="TextBox 16">
            <a:extLst>
              <a:ext uri="{FF2B5EF4-FFF2-40B4-BE49-F238E27FC236}">
                <a16:creationId xmlns:a16="http://schemas.microsoft.com/office/drawing/2014/main" id="{60BB8F0D-FE22-B6DE-9710-F2C4C9A4C810}"/>
              </a:ext>
            </a:extLst>
          </p:cNvPr>
          <p:cNvSpPr txBox="1"/>
          <p:nvPr/>
        </p:nvSpPr>
        <p:spPr>
          <a:xfrm>
            <a:off x="563188" y="1749203"/>
            <a:ext cx="5783824" cy="2893100"/>
          </a:xfrm>
          <a:prstGeom prst="rect">
            <a:avLst/>
          </a:prstGeom>
          <a:noFill/>
        </p:spPr>
        <p:txBody>
          <a:bodyPr wrap="square" lIns="0" tIns="0" rIns="0" bIns="0" anchor="t">
            <a:spAutoFit/>
          </a:bodyPr>
          <a:lstStyle/>
          <a:p>
            <a:pPr defTabSz="457200">
              <a:spcAft>
                <a:spcPts val="800"/>
              </a:spcAft>
              <a:defRPr/>
            </a:pPr>
            <a:r>
              <a:rPr lang="en-US" sz="2400">
                <a:solidFill>
                  <a:schemeClr val="bg1"/>
                </a:solidFill>
              </a:rPr>
              <a:t>Disable agent publishing in </a:t>
            </a:r>
            <a:r>
              <a:rPr lang="en-US" sz="2400" b="1">
                <a:solidFill>
                  <a:schemeClr val="bg1"/>
                </a:solidFill>
              </a:rPr>
              <a:t>tenant</a:t>
            </a:r>
            <a:r>
              <a:rPr lang="en-US" sz="2400">
                <a:solidFill>
                  <a:schemeClr val="bg1"/>
                </a:solidFill>
              </a:rPr>
              <a:t> </a:t>
            </a:r>
            <a:r>
              <a:rPr lang="en-US" sz="2400" b="1">
                <a:solidFill>
                  <a:schemeClr val="bg1"/>
                </a:solidFill>
              </a:rPr>
              <a:t>level</a:t>
            </a:r>
            <a:r>
              <a:rPr lang="en-US" sz="2400">
                <a:solidFill>
                  <a:schemeClr val="bg1"/>
                </a:solidFill>
              </a:rPr>
              <a:t>. If disabled, users can still create agents but not publish</a:t>
            </a:r>
          </a:p>
          <a:p>
            <a:pPr defTabSz="457200">
              <a:spcAft>
                <a:spcPts val="800"/>
              </a:spcAft>
              <a:defRPr/>
            </a:pPr>
            <a:endParaRPr lang="en-US" sz="2400">
              <a:solidFill>
                <a:schemeClr val="bg1"/>
              </a:solidFill>
            </a:endParaRPr>
          </a:p>
          <a:p>
            <a:pPr defTabSz="457200">
              <a:spcAft>
                <a:spcPts val="800"/>
              </a:spcAft>
              <a:defRPr/>
            </a:pPr>
            <a:r>
              <a:rPr lang="en-US" sz="2400">
                <a:solidFill>
                  <a:schemeClr val="bg1"/>
                </a:solidFill>
              </a:rPr>
              <a:t>Applies to both declarative and custom engine agents</a:t>
            </a:r>
          </a:p>
          <a:p>
            <a:pPr defTabSz="457200">
              <a:spcAft>
                <a:spcPts val="800"/>
              </a:spcAft>
              <a:defRPr/>
            </a:pPr>
            <a:endParaRPr lang="en-US" sz="2400">
              <a:solidFill>
                <a:schemeClr val="bg1"/>
              </a:solidFill>
            </a:endParaRPr>
          </a:p>
        </p:txBody>
      </p:sp>
      <p:pic>
        <p:nvPicPr>
          <p:cNvPr id="3" name="Picture 2" descr="Screenshot of disabled publishing agent notice">
            <a:extLst>
              <a:ext uri="{FF2B5EF4-FFF2-40B4-BE49-F238E27FC236}">
                <a16:creationId xmlns:a16="http://schemas.microsoft.com/office/drawing/2014/main" id="{015E0E34-922E-965C-7378-81A62F20FA6F}"/>
              </a:ext>
            </a:extLst>
          </p:cNvPr>
          <p:cNvPicPr>
            <a:picLocks noChangeAspect="1"/>
          </p:cNvPicPr>
          <p:nvPr/>
        </p:nvPicPr>
        <p:blipFill>
          <a:blip r:embed="rId3"/>
          <a:stretch>
            <a:fillRect/>
          </a:stretch>
        </p:blipFill>
        <p:spPr>
          <a:xfrm>
            <a:off x="6891674" y="1763251"/>
            <a:ext cx="4967925" cy="13247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Screenshot of “publish bots with AI features”">
            <a:extLst>
              <a:ext uri="{FF2B5EF4-FFF2-40B4-BE49-F238E27FC236}">
                <a16:creationId xmlns:a16="http://schemas.microsoft.com/office/drawing/2014/main" id="{568A25B4-61B3-2E57-9604-D5B71438036A}"/>
              </a:ext>
            </a:extLst>
          </p:cNvPr>
          <p:cNvPicPr>
            <a:picLocks noChangeAspect="1"/>
          </p:cNvPicPr>
          <p:nvPr/>
        </p:nvPicPr>
        <p:blipFill>
          <a:blip r:embed="rId4"/>
          <a:stretch>
            <a:fillRect/>
          </a:stretch>
        </p:blipFill>
        <p:spPr>
          <a:xfrm>
            <a:off x="7625870" y="3285680"/>
            <a:ext cx="3499532" cy="27132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5036904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0B0D6-863D-5F07-7F77-AB8E8E41A42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97D0AA1-E20E-8385-7779-FCEBBCCCBCBF}"/>
              </a:ext>
            </a:extLst>
          </p:cNvPr>
          <p:cNvSpPr>
            <a:spLocks noGrp="1"/>
          </p:cNvSpPr>
          <p:nvPr>
            <p:ph type="title"/>
          </p:nvPr>
        </p:nvSpPr>
        <p:spPr/>
        <p:txBody>
          <a:bodyPr/>
          <a:lstStyle/>
          <a:p>
            <a:r>
              <a:rPr lang="en-US"/>
              <a:t>Control AI prompts feature</a:t>
            </a:r>
          </a:p>
        </p:txBody>
      </p:sp>
      <p:sp>
        <p:nvSpPr>
          <p:cNvPr id="17" name="TextBox 16">
            <a:extLst>
              <a:ext uri="{FF2B5EF4-FFF2-40B4-BE49-F238E27FC236}">
                <a16:creationId xmlns:a16="http://schemas.microsoft.com/office/drawing/2014/main" id="{7ADB36FE-3897-451A-6A65-3D7305261FA3}"/>
              </a:ext>
            </a:extLst>
          </p:cNvPr>
          <p:cNvSpPr txBox="1"/>
          <p:nvPr/>
        </p:nvSpPr>
        <p:spPr>
          <a:xfrm>
            <a:off x="563188" y="1749203"/>
            <a:ext cx="6142412" cy="4001095"/>
          </a:xfrm>
          <a:prstGeom prst="rect">
            <a:avLst/>
          </a:prstGeom>
          <a:noFill/>
        </p:spPr>
        <p:txBody>
          <a:bodyPr wrap="square" lIns="0" tIns="0" rIns="0" bIns="0" anchor="t">
            <a:spAutoFit/>
          </a:bodyPr>
          <a:lstStyle/>
          <a:p>
            <a:pPr defTabSz="457200">
              <a:spcAft>
                <a:spcPts val="800"/>
              </a:spcAft>
              <a:defRPr/>
            </a:pPr>
            <a:r>
              <a:rPr lang="en-US" sz="2400">
                <a:solidFill>
                  <a:schemeClr val="bg1"/>
                </a:solidFill>
              </a:rPr>
              <a:t>By default, the AI prompts feature is enabled for makers to create and experiment with various AI-generated content. </a:t>
            </a:r>
          </a:p>
          <a:p>
            <a:pPr defTabSz="457200">
              <a:spcAft>
                <a:spcPts val="800"/>
              </a:spcAft>
              <a:defRPr/>
            </a:pPr>
            <a:r>
              <a:rPr lang="en-US" sz="2400">
                <a:solidFill>
                  <a:schemeClr val="bg1"/>
                </a:solidFill>
              </a:rPr>
              <a:t>Admins can enable or disable this feature as needed.</a:t>
            </a:r>
          </a:p>
          <a:p>
            <a:pPr defTabSz="457200">
              <a:spcAft>
                <a:spcPts val="800"/>
              </a:spcAft>
              <a:defRPr/>
            </a:pPr>
            <a:r>
              <a:rPr lang="en-US" sz="2400">
                <a:solidFill>
                  <a:schemeClr val="bg1"/>
                </a:solidFill>
              </a:rPr>
              <a:t>If AI prompts are disabled, users cannot create and use custom or prebuilt prompts in agents </a:t>
            </a:r>
          </a:p>
          <a:p>
            <a:pPr defTabSz="457200">
              <a:spcAft>
                <a:spcPts val="800"/>
              </a:spcAft>
              <a:defRPr/>
            </a:pPr>
            <a:r>
              <a:rPr lang="en-US" sz="2400">
                <a:solidFill>
                  <a:schemeClr val="bg1"/>
                </a:solidFill>
              </a:rPr>
              <a:t>Environment level setting and available as rule in environment groups as well</a:t>
            </a:r>
          </a:p>
        </p:txBody>
      </p:sp>
      <p:pic>
        <p:nvPicPr>
          <p:cNvPr id="2" name="Picture 1">
            <a:extLst>
              <a:ext uri="{FF2B5EF4-FFF2-40B4-BE49-F238E27FC236}">
                <a16:creationId xmlns:a16="http://schemas.microsoft.com/office/drawing/2014/main" id="{8848A053-56BC-F43B-8BAC-C450014FE1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53042" y="1749203"/>
            <a:ext cx="4986152" cy="13326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0215BEFF-6D84-C98C-6723-45D11CFFB8A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953042" y="3256624"/>
            <a:ext cx="2663825" cy="23023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1F3D61D3-AAEA-A8A0-9752-FBF52736844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402284" y="3933084"/>
            <a:ext cx="3458361" cy="24563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2790311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7559B-3EF4-8966-9790-618045F14E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95677DB-3718-C19C-E4E4-858CBCB619A3}"/>
              </a:ext>
            </a:extLst>
          </p:cNvPr>
          <p:cNvSpPr>
            <a:spLocks noGrp="1"/>
          </p:cNvSpPr>
          <p:nvPr>
            <p:ph type="title"/>
          </p:nvPr>
        </p:nvSpPr>
        <p:spPr/>
        <p:txBody>
          <a:bodyPr/>
          <a:lstStyle/>
          <a:p>
            <a:r>
              <a:rPr lang="en-US"/>
              <a:t>Copilot Studio agents settings</a:t>
            </a:r>
          </a:p>
        </p:txBody>
      </p:sp>
      <p:sp>
        <p:nvSpPr>
          <p:cNvPr id="17" name="TextBox 16">
            <a:extLst>
              <a:ext uri="{FF2B5EF4-FFF2-40B4-BE49-F238E27FC236}">
                <a16:creationId xmlns:a16="http://schemas.microsoft.com/office/drawing/2014/main" id="{C9F6CE86-2152-CCB1-DD0B-C7FCBA1017CD}"/>
              </a:ext>
            </a:extLst>
          </p:cNvPr>
          <p:cNvSpPr txBox="1"/>
          <p:nvPr/>
        </p:nvSpPr>
        <p:spPr>
          <a:xfrm>
            <a:off x="563187" y="1749203"/>
            <a:ext cx="7330081" cy="3754874"/>
          </a:xfrm>
          <a:prstGeom prst="rect">
            <a:avLst/>
          </a:prstGeom>
          <a:noFill/>
        </p:spPr>
        <p:txBody>
          <a:bodyPr wrap="square" lIns="0" tIns="0" rIns="0" bIns="0" anchor="t">
            <a:spAutoFit/>
          </a:bodyPr>
          <a:lstStyle/>
          <a:p>
            <a:pPr defTabSz="457200">
              <a:spcAft>
                <a:spcPts val="800"/>
              </a:spcAft>
              <a:defRPr/>
            </a:pPr>
            <a:r>
              <a:rPr lang="en-US" sz="2400">
                <a:solidFill>
                  <a:schemeClr val="bg1"/>
                </a:solidFill>
              </a:rPr>
              <a:t>Power Platform environment level settings for Copilot Studio agents:</a:t>
            </a:r>
          </a:p>
          <a:p>
            <a:pPr marL="342900" indent="-342900" defTabSz="457200">
              <a:spcAft>
                <a:spcPts val="800"/>
              </a:spcAft>
              <a:buFont typeface="Arial" panose="020B0604020202020204" pitchFamily="34" charset="0"/>
              <a:buChar char="•"/>
              <a:defRPr/>
            </a:pPr>
            <a:r>
              <a:rPr lang="en-US" sz="2200">
                <a:solidFill>
                  <a:schemeClr val="bg1"/>
                </a:solidFill>
              </a:rPr>
              <a:t>Accessing transcript from conversations in Copilot Studio agents</a:t>
            </a:r>
          </a:p>
          <a:p>
            <a:pPr marL="342900" indent="-342900" defTabSz="457200">
              <a:spcAft>
                <a:spcPts val="800"/>
              </a:spcAft>
              <a:buFont typeface="Arial" panose="020B0604020202020204" pitchFamily="34" charset="0"/>
              <a:buChar char="•"/>
              <a:defRPr/>
            </a:pPr>
            <a:r>
              <a:rPr lang="en-US" sz="2200">
                <a:solidFill>
                  <a:schemeClr val="bg1"/>
                </a:solidFill>
              </a:rPr>
              <a:t>Sharing Copilot Studio agent data with Viva Insights</a:t>
            </a:r>
          </a:p>
          <a:p>
            <a:pPr marL="342900" indent="-342900" defTabSz="457200">
              <a:spcAft>
                <a:spcPts val="800"/>
              </a:spcAft>
              <a:buFont typeface="Arial" panose="020B0604020202020204" pitchFamily="34" charset="0"/>
              <a:buChar char="•"/>
              <a:defRPr/>
            </a:pPr>
            <a:r>
              <a:rPr lang="en-US" sz="2200">
                <a:solidFill>
                  <a:schemeClr val="bg1"/>
                </a:solidFill>
              </a:rPr>
              <a:t>Control maker credential options (preview)</a:t>
            </a:r>
          </a:p>
          <a:p>
            <a:pPr defTabSz="457200">
              <a:spcAft>
                <a:spcPts val="800"/>
              </a:spcAft>
              <a:defRPr/>
            </a:pPr>
            <a:endParaRPr lang="en-US" sz="2200">
              <a:solidFill>
                <a:schemeClr val="bg1"/>
              </a:solidFill>
            </a:endParaRPr>
          </a:p>
          <a:p>
            <a:pPr defTabSz="457200">
              <a:spcAft>
                <a:spcPts val="800"/>
              </a:spcAft>
              <a:defRPr/>
            </a:pPr>
            <a:r>
              <a:rPr lang="en-US" sz="2200">
                <a:solidFill>
                  <a:schemeClr val="bg1"/>
                </a:solidFill>
              </a:rPr>
              <a:t>All these are available as rule for Environment Groups</a:t>
            </a:r>
          </a:p>
          <a:p>
            <a:pPr defTabSz="457200">
              <a:spcAft>
                <a:spcPts val="800"/>
              </a:spcAft>
              <a:defRPr/>
            </a:pPr>
            <a:endParaRPr lang="en-US" sz="2400">
              <a:solidFill>
                <a:schemeClr val="bg1"/>
              </a:solidFill>
            </a:endParaRPr>
          </a:p>
        </p:txBody>
      </p:sp>
      <p:pic>
        <p:nvPicPr>
          <p:cNvPr id="5" name="Picture 4">
            <a:extLst>
              <a:ext uri="{FF2B5EF4-FFF2-40B4-BE49-F238E27FC236}">
                <a16:creationId xmlns:a16="http://schemas.microsoft.com/office/drawing/2014/main" id="{FE6E14B3-332D-064D-8F0C-7637EA992CC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55387" y="1334814"/>
            <a:ext cx="3288404" cy="5123792"/>
          </a:xfrm>
          <a:prstGeom prst="roundRect">
            <a:avLst>
              <a:gd name="adj" fmla="val 6206"/>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0185544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BE364DA-A19B-30EA-9B1B-320F7978267C}"/>
              </a:ext>
            </a:extLst>
          </p:cNvPr>
          <p:cNvSpPr txBox="1">
            <a:spLocks/>
          </p:cNvSpPr>
          <p:nvPr/>
        </p:nvSpPr>
        <p:spPr>
          <a:xfrm>
            <a:off x="861977"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en-US" sz="3600" b="0">
                <a:ln w="3175">
                  <a:noFill/>
                </a:ln>
                <a:solidFill>
                  <a:schemeClr val="bg1"/>
                </a:solidFill>
                <a:latin typeface="Segoe Sans Display Semibold" pitchFamily="2" charset="0"/>
                <a:cs typeface="Segoe Sans Display Semibold" pitchFamily="2" charset="0"/>
              </a:rPr>
              <a:t>During the presentation</a:t>
            </a:r>
          </a:p>
        </p:txBody>
      </p:sp>
      <p:sp>
        <p:nvSpPr>
          <p:cNvPr id="7" name="TextBox 6">
            <a:extLst>
              <a:ext uri="{FF2B5EF4-FFF2-40B4-BE49-F238E27FC236}">
                <a16:creationId xmlns:a16="http://schemas.microsoft.com/office/drawing/2014/main" id="{04F19507-F8D1-A92F-0092-3D1FC7B67534}"/>
              </a:ext>
            </a:extLst>
          </p:cNvPr>
          <p:cNvSpPr txBox="1"/>
          <p:nvPr/>
        </p:nvSpPr>
        <p:spPr>
          <a:xfrm>
            <a:off x="1613676" y="2649378"/>
            <a:ext cx="3617169" cy="58221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noProof="0">
                <a:ln>
                  <a:noFill/>
                </a:ln>
                <a:solidFill>
                  <a:schemeClr val="bg1"/>
                </a:solidFill>
                <a:effectLst/>
                <a:uLnTx/>
                <a:uFillTx/>
                <a:ea typeface="+mn-ea"/>
                <a:cs typeface="Segoe UI Light" panose="020B0502040204020203" pitchFamily="34" charset="0"/>
              </a:rPr>
              <a:t>We will mute your microphone for the first part of today’s call</a:t>
            </a:r>
          </a:p>
        </p:txBody>
      </p:sp>
      <p:sp>
        <p:nvSpPr>
          <p:cNvPr id="8" name="TextBox 7">
            <a:extLst>
              <a:ext uri="{FF2B5EF4-FFF2-40B4-BE49-F238E27FC236}">
                <a16:creationId xmlns:a16="http://schemas.microsoft.com/office/drawing/2014/main" id="{34C57B09-A016-CF69-732F-36AE6C88041B}"/>
              </a:ext>
            </a:extLst>
          </p:cNvPr>
          <p:cNvSpPr txBox="1"/>
          <p:nvPr/>
        </p:nvSpPr>
        <p:spPr>
          <a:xfrm>
            <a:off x="1613679" y="3838334"/>
            <a:ext cx="3393232" cy="11916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noProof="0">
                <a:ln>
                  <a:noFill/>
                </a:ln>
                <a:solidFill>
                  <a:schemeClr val="bg1"/>
                </a:solidFill>
                <a:effectLst/>
                <a:uLnTx/>
                <a:uFillTx/>
                <a:ea typeface="+mn-ea"/>
                <a:cs typeface="Segoe UI Light" panose="020B0502040204020203" pitchFamily="34" charset="0"/>
              </a:rPr>
              <a:t>Ask your questions via chat, we will get to all of them, live or after. Common questions will get addressed out loud</a:t>
            </a:r>
          </a:p>
        </p:txBody>
      </p:sp>
      <p:pic>
        <p:nvPicPr>
          <p:cNvPr id="9" name="Graphic 8">
            <a:extLst>
              <a:ext uri="{FF2B5EF4-FFF2-40B4-BE49-F238E27FC236}">
                <a16:creationId xmlns:a16="http://schemas.microsoft.com/office/drawing/2014/main" id="{6C3F7F46-1559-08E6-598A-15137726ABDC}"/>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1177" y="2644616"/>
            <a:ext cx="576422" cy="576422"/>
          </a:xfrm>
          <a:prstGeom prst="rect">
            <a:avLst/>
          </a:prstGeom>
        </p:spPr>
      </p:pic>
      <p:sp>
        <p:nvSpPr>
          <p:cNvPr id="10" name="Graphic 15">
            <a:extLst>
              <a:ext uri="{FF2B5EF4-FFF2-40B4-BE49-F238E27FC236}">
                <a16:creationId xmlns:a16="http://schemas.microsoft.com/office/drawing/2014/main" id="{835636AA-5253-4436-44BF-0C11631D929B}"/>
              </a:ext>
              <a:ext uri="{C183D7F6-B498-43B3-948B-1728B52AA6E4}">
                <adec:decorative xmlns:adec="http://schemas.microsoft.com/office/drawing/2017/decorative" val="1"/>
              </a:ext>
            </a:extLst>
          </p:cNvPr>
          <p:cNvSpPr>
            <a:spLocks noChangeAspect="1"/>
          </p:cNvSpPr>
          <p:nvPr/>
        </p:nvSpPr>
        <p:spPr>
          <a:xfrm>
            <a:off x="811176" y="3838333"/>
            <a:ext cx="487787" cy="437720"/>
          </a:xfrm>
          <a:custGeom>
            <a:avLst/>
            <a:gdLst>
              <a:gd name="connsiteX0" fmla="*/ 111552 w 295982"/>
              <a:gd name="connsiteY0" fmla="*/ 0 h 265602"/>
              <a:gd name="connsiteX1" fmla="*/ 908 w 295982"/>
              <a:gd name="connsiteY1" fmla="*/ 110643 h 265602"/>
              <a:gd name="connsiteX2" fmla="*/ 11274 w 295982"/>
              <a:gd name="connsiteY2" fmla="*/ 157458 h 265602"/>
              <a:gd name="connsiteX3" fmla="*/ 590 w 295982"/>
              <a:gd name="connsiteY3" fmla="*/ 199374 h 265602"/>
              <a:gd name="connsiteX4" fmla="*/ 22774 w 295982"/>
              <a:gd name="connsiteY4" fmla="*/ 221862 h 265602"/>
              <a:gd name="connsiteX5" fmla="*/ 66009 w 295982"/>
              <a:gd name="connsiteY5" fmla="*/ 211505 h 265602"/>
              <a:gd name="connsiteX6" fmla="*/ 111552 w 295982"/>
              <a:gd name="connsiteY6" fmla="*/ 221286 h 265602"/>
              <a:gd name="connsiteX7" fmla="*/ 222195 w 295982"/>
              <a:gd name="connsiteY7" fmla="*/ 110643 h 265602"/>
              <a:gd name="connsiteX8" fmla="*/ 111552 w 295982"/>
              <a:gd name="connsiteY8" fmla="*/ 0 h 265602"/>
              <a:gd name="connsiteX9" fmla="*/ 23037 w 295982"/>
              <a:gd name="connsiteY9" fmla="*/ 110643 h 265602"/>
              <a:gd name="connsiteX10" fmla="*/ 111552 w 295982"/>
              <a:gd name="connsiteY10" fmla="*/ 22129 h 265602"/>
              <a:gd name="connsiteX11" fmla="*/ 200066 w 295982"/>
              <a:gd name="connsiteY11" fmla="*/ 110643 h 265602"/>
              <a:gd name="connsiteX12" fmla="*/ 111552 w 295982"/>
              <a:gd name="connsiteY12" fmla="*/ 199158 h 265602"/>
              <a:gd name="connsiteX13" fmla="*/ 72163 w 295982"/>
              <a:gd name="connsiteY13" fmla="*/ 189936 h 265602"/>
              <a:gd name="connsiteX14" fmla="*/ 68572 w 295982"/>
              <a:gd name="connsiteY14" fmla="*/ 188148 h 265602"/>
              <a:gd name="connsiteX15" fmla="*/ 64670 w 295982"/>
              <a:gd name="connsiteY15" fmla="*/ 189077 h 265602"/>
              <a:gd name="connsiteX16" fmla="*/ 23544 w 295982"/>
              <a:gd name="connsiteY16" fmla="*/ 198919 h 265602"/>
              <a:gd name="connsiteX17" fmla="*/ 33724 w 295982"/>
              <a:gd name="connsiteY17" fmla="*/ 158968 h 265602"/>
              <a:gd name="connsiteX18" fmla="*/ 34759 w 295982"/>
              <a:gd name="connsiteY18" fmla="*/ 154897 h 265602"/>
              <a:gd name="connsiteX19" fmla="*/ 32834 w 295982"/>
              <a:gd name="connsiteY19" fmla="*/ 151165 h 265602"/>
              <a:gd name="connsiteX20" fmla="*/ 23037 w 295982"/>
              <a:gd name="connsiteY20" fmla="*/ 110643 h 265602"/>
              <a:gd name="connsiteX21" fmla="*/ 185314 w 295982"/>
              <a:gd name="connsiteY21" fmla="*/ 265545 h 265602"/>
              <a:gd name="connsiteX22" fmla="*/ 110081 w 295982"/>
              <a:gd name="connsiteY22" fmla="*/ 236031 h 265602"/>
              <a:gd name="connsiteX23" fmla="*/ 111552 w 295982"/>
              <a:gd name="connsiteY23" fmla="*/ 236040 h 265602"/>
              <a:gd name="connsiteX24" fmla="*/ 142253 w 295982"/>
              <a:gd name="connsiteY24" fmla="*/ 232253 h 265602"/>
              <a:gd name="connsiteX25" fmla="*/ 185314 w 295982"/>
              <a:gd name="connsiteY25" fmla="*/ 243416 h 265602"/>
              <a:gd name="connsiteX26" fmla="*/ 224703 w 295982"/>
              <a:gd name="connsiteY26" fmla="*/ 234193 h 265602"/>
              <a:gd name="connsiteX27" fmla="*/ 228294 w 295982"/>
              <a:gd name="connsiteY27" fmla="*/ 232405 h 265602"/>
              <a:gd name="connsiteX28" fmla="*/ 232196 w 295982"/>
              <a:gd name="connsiteY28" fmla="*/ 233335 h 265602"/>
              <a:gd name="connsiteX29" fmla="*/ 272606 w 295982"/>
              <a:gd name="connsiteY29" fmla="*/ 242326 h 265602"/>
              <a:gd name="connsiteX30" fmla="*/ 263142 w 295982"/>
              <a:gd name="connsiteY30" fmla="*/ 203225 h 265602"/>
              <a:gd name="connsiteX31" fmla="*/ 262106 w 295982"/>
              <a:gd name="connsiteY31" fmla="*/ 199156 h 265602"/>
              <a:gd name="connsiteX32" fmla="*/ 264031 w 295982"/>
              <a:gd name="connsiteY32" fmla="*/ 195424 h 265602"/>
              <a:gd name="connsiteX33" fmla="*/ 273828 w 295982"/>
              <a:gd name="connsiteY33" fmla="*/ 154902 h 265602"/>
              <a:gd name="connsiteX34" fmla="*/ 233304 w 295982"/>
              <a:gd name="connsiteY34" fmla="*/ 80513 h 265602"/>
              <a:gd name="connsiteX35" fmla="*/ 221508 w 295982"/>
              <a:gd name="connsiteY35" fmla="*/ 50313 h 265602"/>
              <a:gd name="connsiteX36" fmla="*/ 295957 w 295982"/>
              <a:gd name="connsiteY36" fmla="*/ 154902 h 265602"/>
              <a:gd name="connsiteX37" fmla="*/ 285586 w 295982"/>
              <a:gd name="connsiteY37" fmla="*/ 201726 h 265602"/>
              <a:gd name="connsiteX38" fmla="*/ 295497 w 295982"/>
              <a:gd name="connsiteY38" fmla="*/ 243080 h 265602"/>
              <a:gd name="connsiteX39" fmla="*/ 273849 w 295982"/>
              <a:gd name="connsiteY39" fmla="*/ 265201 h 265602"/>
              <a:gd name="connsiteX40" fmla="*/ 230868 w 295982"/>
              <a:gd name="connsiteY40" fmla="*/ 255758 h 265602"/>
              <a:gd name="connsiteX41" fmla="*/ 185314 w 295982"/>
              <a:gd name="connsiteY41" fmla="*/ 265545 h 26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5982" h="265602">
                <a:moveTo>
                  <a:pt x="111552" y="0"/>
                </a:moveTo>
                <a:cubicBezTo>
                  <a:pt x="50445" y="0"/>
                  <a:pt x="908" y="49537"/>
                  <a:pt x="908" y="110643"/>
                </a:cubicBezTo>
                <a:cubicBezTo>
                  <a:pt x="908" y="127356"/>
                  <a:pt x="4621" y="143228"/>
                  <a:pt x="11274" y="157458"/>
                </a:cubicBezTo>
                <a:cubicBezTo>
                  <a:pt x="7527" y="172181"/>
                  <a:pt x="3340" y="188598"/>
                  <a:pt x="590" y="199374"/>
                </a:cubicBezTo>
                <a:cubicBezTo>
                  <a:pt x="-2848" y="212848"/>
                  <a:pt x="9285" y="225104"/>
                  <a:pt x="22774" y="221862"/>
                </a:cubicBezTo>
                <a:cubicBezTo>
                  <a:pt x="33841" y="219202"/>
                  <a:pt x="50851" y="215118"/>
                  <a:pt x="66009" y="211505"/>
                </a:cubicBezTo>
                <a:cubicBezTo>
                  <a:pt x="79911" y="217791"/>
                  <a:pt x="95336" y="221286"/>
                  <a:pt x="111552" y="221286"/>
                </a:cubicBezTo>
                <a:cubicBezTo>
                  <a:pt x="172658" y="221286"/>
                  <a:pt x="222195" y="171749"/>
                  <a:pt x="222195" y="110643"/>
                </a:cubicBezTo>
                <a:cubicBezTo>
                  <a:pt x="222195" y="49537"/>
                  <a:pt x="172658" y="0"/>
                  <a:pt x="111552" y="0"/>
                </a:cubicBezTo>
                <a:close/>
                <a:moveTo>
                  <a:pt x="23037" y="110643"/>
                </a:moveTo>
                <a:cubicBezTo>
                  <a:pt x="23037" y="61758"/>
                  <a:pt x="62666" y="22129"/>
                  <a:pt x="111552" y="22129"/>
                </a:cubicBezTo>
                <a:cubicBezTo>
                  <a:pt x="160437" y="22129"/>
                  <a:pt x="200066" y="61758"/>
                  <a:pt x="200066" y="110643"/>
                </a:cubicBezTo>
                <a:cubicBezTo>
                  <a:pt x="200066" y="159528"/>
                  <a:pt x="160437" y="199158"/>
                  <a:pt x="111552" y="199158"/>
                </a:cubicBezTo>
                <a:cubicBezTo>
                  <a:pt x="97378" y="199158"/>
                  <a:pt x="84013" y="195835"/>
                  <a:pt x="72163" y="189936"/>
                </a:cubicBezTo>
                <a:lnTo>
                  <a:pt x="68572" y="188148"/>
                </a:lnTo>
                <a:lnTo>
                  <a:pt x="64670" y="189077"/>
                </a:lnTo>
                <a:cubicBezTo>
                  <a:pt x="51057" y="192317"/>
                  <a:pt x="35330" y="196088"/>
                  <a:pt x="23544" y="198919"/>
                </a:cubicBezTo>
                <a:cubicBezTo>
                  <a:pt x="26476" y="187425"/>
                  <a:pt x="30358" y="172196"/>
                  <a:pt x="33724" y="158968"/>
                </a:cubicBezTo>
                <a:lnTo>
                  <a:pt x="34759" y="154897"/>
                </a:lnTo>
                <a:lnTo>
                  <a:pt x="32834" y="151165"/>
                </a:lnTo>
                <a:cubicBezTo>
                  <a:pt x="26576" y="139036"/>
                  <a:pt x="23037" y="125269"/>
                  <a:pt x="23037" y="110643"/>
                </a:cubicBezTo>
                <a:close/>
                <a:moveTo>
                  <a:pt x="185314" y="265545"/>
                </a:moveTo>
                <a:cubicBezTo>
                  <a:pt x="156261" y="265545"/>
                  <a:pt x="129823" y="254346"/>
                  <a:pt x="110081" y="236031"/>
                </a:cubicBezTo>
                <a:cubicBezTo>
                  <a:pt x="110571" y="236037"/>
                  <a:pt x="111061" y="236040"/>
                  <a:pt x="111552" y="236040"/>
                </a:cubicBezTo>
                <a:cubicBezTo>
                  <a:pt x="122144" y="236040"/>
                  <a:pt x="132429" y="234726"/>
                  <a:pt x="142253" y="232253"/>
                </a:cubicBezTo>
                <a:cubicBezTo>
                  <a:pt x="154999" y="239364"/>
                  <a:pt x="169684" y="243416"/>
                  <a:pt x="185314" y="243416"/>
                </a:cubicBezTo>
                <a:cubicBezTo>
                  <a:pt x="199487" y="243416"/>
                  <a:pt x="212852" y="240093"/>
                  <a:pt x="224703" y="234193"/>
                </a:cubicBezTo>
                <a:lnTo>
                  <a:pt x="228294" y="232405"/>
                </a:lnTo>
                <a:lnTo>
                  <a:pt x="232196" y="233335"/>
                </a:lnTo>
                <a:cubicBezTo>
                  <a:pt x="245791" y="236571"/>
                  <a:pt x="261186" y="239911"/>
                  <a:pt x="272606" y="242326"/>
                </a:cubicBezTo>
                <a:cubicBezTo>
                  <a:pt x="270024" y="231254"/>
                  <a:pt x="266502" y="216434"/>
                  <a:pt x="263142" y="203225"/>
                </a:cubicBezTo>
                <a:lnTo>
                  <a:pt x="262106" y="199156"/>
                </a:lnTo>
                <a:lnTo>
                  <a:pt x="264031" y="195424"/>
                </a:lnTo>
                <a:cubicBezTo>
                  <a:pt x="270289" y="183294"/>
                  <a:pt x="273828" y="169527"/>
                  <a:pt x="273828" y="154902"/>
                </a:cubicBezTo>
                <a:cubicBezTo>
                  <a:pt x="273828" y="123703"/>
                  <a:pt x="257689" y="96277"/>
                  <a:pt x="233304" y="80513"/>
                </a:cubicBezTo>
                <a:cubicBezTo>
                  <a:pt x="230673" y="69843"/>
                  <a:pt x="226675" y="59711"/>
                  <a:pt x="221508" y="50313"/>
                </a:cubicBezTo>
                <a:cubicBezTo>
                  <a:pt x="264840" y="65307"/>
                  <a:pt x="295957" y="106470"/>
                  <a:pt x="295957" y="154902"/>
                </a:cubicBezTo>
                <a:cubicBezTo>
                  <a:pt x="295957" y="171618"/>
                  <a:pt x="292242" y="187494"/>
                  <a:pt x="285586" y="201726"/>
                </a:cubicBezTo>
                <a:cubicBezTo>
                  <a:pt x="289320" y="216596"/>
                  <a:pt x="293100" y="232705"/>
                  <a:pt x="295497" y="243080"/>
                </a:cubicBezTo>
                <a:cubicBezTo>
                  <a:pt x="298512" y="256136"/>
                  <a:pt x="287014" y="267953"/>
                  <a:pt x="273849" y="265201"/>
                </a:cubicBezTo>
                <a:cubicBezTo>
                  <a:pt x="263121" y="262959"/>
                  <a:pt x="246267" y="259362"/>
                  <a:pt x="230868" y="255758"/>
                </a:cubicBezTo>
                <a:cubicBezTo>
                  <a:pt x="216964" y="262047"/>
                  <a:pt x="201534" y="265545"/>
                  <a:pt x="185314" y="265545"/>
                </a:cubicBezTo>
                <a:close/>
              </a:path>
            </a:pathLst>
          </a:custGeom>
          <a:solidFill>
            <a:schemeClr val="bg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1" name="Text Placeholder 2">
            <a:extLst>
              <a:ext uri="{FF2B5EF4-FFF2-40B4-BE49-F238E27FC236}">
                <a16:creationId xmlns:a16="http://schemas.microsoft.com/office/drawing/2014/main" id="{CBCAA3C6-D822-CC3B-5140-DE3F7E0071FE}"/>
              </a:ext>
            </a:extLst>
          </p:cNvPr>
          <p:cNvSpPr txBox="1">
            <a:spLocks/>
          </p:cNvSpPr>
          <p:nvPr/>
        </p:nvSpPr>
        <p:spPr>
          <a:xfrm>
            <a:off x="6954929"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en-US" sz="3600" b="0">
                <a:ln w="3175">
                  <a:noFill/>
                </a:ln>
                <a:gradFill flip="none" rotWithShape="1">
                  <a:gsLst>
                    <a:gs pos="14000">
                      <a:srgbClr val="94D8FE"/>
                    </a:gs>
                    <a:gs pos="100000">
                      <a:schemeClr val="bg1"/>
                    </a:gs>
                  </a:gsLst>
                  <a:lin ang="13500000" scaled="1"/>
                  <a:tileRect/>
                </a:gradFill>
                <a:latin typeface="Segoe Sans Display Semibold" pitchFamily="2" charset="0"/>
                <a:cs typeface="Segoe Sans Display Semibold" pitchFamily="2" charset="0"/>
              </a:rPr>
              <a:t>After the presentation</a:t>
            </a:r>
          </a:p>
        </p:txBody>
      </p:sp>
      <p:sp>
        <p:nvSpPr>
          <p:cNvPr id="12" name="TextBox 11">
            <a:extLst>
              <a:ext uri="{FF2B5EF4-FFF2-40B4-BE49-F238E27FC236}">
                <a16:creationId xmlns:a16="http://schemas.microsoft.com/office/drawing/2014/main" id="{26684F27-9249-AD6C-E0CA-E961E296E004}"/>
              </a:ext>
            </a:extLst>
          </p:cNvPr>
          <p:cNvSpPr txBox="1"/>
          <p:nvPr/>
        </p:nvSpPr>
        <p:spPr>
          <a:xfrm>
            <a:off x="7579630" y="3838334"/>
            <a:ext cx="3262606" cy="646908"/>
          </a:xfrm>
          <a:prstGeom prst="rect">
            <a:avLst/>
          </a:prstGeom>
          <a:noFill/>
        </p:spPr>
        <p:txBody>
          <a:bodyPr wrap="square" lIns="0" tIns="0" rIns="0" bIns="0" rtlCol="0" anchor="t">
            <a:spAutoFit/>
          </a:bodyPr>
          <a:lstStyle/>
          <a:p>
            <a:pPr lvl="0" defTabSz="914400">
              <a:lnSpc>
                <a:spcPct val="110000"/>
              </a:lnSpc>
              <a:defRPr/>
            </a:pPr>
            <a:r>
              <a:rPr lang="en-US" sz="2000">
                <a:solidFill>
                  <a:schemeClr val="bg1"/>
                </a:solidFill>
                <a:cs typeface="Segoe UI Light" panose="020B0502040204020203" pitchFamily="34" charset="0"/>
              </a:rPr>
              <a:t>Open mic</a:t>
            </a:r>
            <a:r>
              <a:rPr lang="en-US" sz="2000">
                <a:solidFill>
                  <a:schemeClr val="bg1"/>
                </a:solidFill>
                <a:cs typeface="Segoe UI Light" panose="020B0502040204020203" pitchFamily="34" charset="0"/>
                <a:sym typeface="Symbol" panose="05050102010706020507" pitchFamily="18" charset="2"/>
              </a:rPr>
              <a:t> – c</a:t>
            </a:r>
            <a:r>
              <a:rPr lang="en-US" sz="2000">
                <a:solidFill>
                  <a:schemeClr val="bg1"/>
                </a:solidFill>
                <a:cs typeface="Segoe UI Light" panose="020B0502040204020203" pitchFamily="34" charset="0"/>
              </a:rPr>
              <a:t>ome off mute and ask away!</a:t>
            </a:r>
          </a:p>
        </p:txBody>
      </p:sp>
      <p:pic>
        <p:nvPicPr>
          <p:cNvPr id="13" name="Graphic 12">
            <a:extLst>
              <a:ext uri="{FF2B5EF4-FFF2-40B4-BE49-F238E27FC236}">
                <a16:creationId xmlns:a16="http://schemas.microsoft.com/office/drawing/2014/main" id="{65AB42F6-64BE-3215-F365-58F2561290E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59597" y="3838333"/>
            <a:ext cx="576072" cy="576072"/>
          </a:xfrm>
          <a:prstGeom prst="rect">
            <a:avLst/>
          </a:prstGeom>
        </p:spPr>
      </p:pic>
      <p:pic>
        <p:nvPicPr>
          <p:cNvPr id="14" name="Graphic 13">
            <a:extLst>
              <a:ext uri="{FF2B5EF4-FFF2-40B4-BE49-F238E27FC236}">
                <a16:creationId xmlns:a16="http://schemas.microsoft.com/office/drawing/2014/main" id="{2297191D-BE1F-6D52-1EC6-D0DE1E9A1554}"/>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54311" y="2644616"/>
            <a:ext cx="581184" cy="581184"/>
          </a:xfrm>
          <a:prstGeom prst="rect">
            <a:avLst/>
          </a:prstGeom>
        </p:spPr>
      </p:pic>
      <p:sp>
        <p:nvSpPr>
          <p:cNvPr id="15" name="TextBox 14">
            <a:extLst>
              <a:ext uri="{FF2B5EF4-FFF2-40B4-BE49-F238E27FC236}">
                <a16:creationId xmlns:a16="http://schemas.microsoft.com/office/drawing/2014/main" id="{4A284CF6-D14F-DF56-1331-5EA56741FEEB}"/>
              </a:ext>
            </a:extLst>
          </p:cNvPr>
          <p:cNvSpPr txBox="1"/>
          <p:nvPr/>
        </p:nvSpPr>
        <p:spPr>
          <a:xfrm>
            <a:off x="7579628" y="2649378"/>
            <a:ext cx="4114800" cy="6469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noProof="0">
                <a:ln>
                  <a:noFill/>
                </a:ln>
                <a:solidFill>
                  <a:schemeClr val="bg1"/>
                </a:solidFill>
                <a:effectLst/>
                <a:uLnTx/>
                <a:uFillTx/>
                <a:ea typeface="+mn-ea"/>
                <a:cs typeface="Segoe UI Light" panose="020B0502040204020203" pitchFamily="34" charset="0"/>
              </a:rPr>
              <a:t>Raise your hand and we will</a:t>
            </a:r>
            <a:br>
              <a:rPr kumimoji="0" lang="en-US" sz="2000" b="0" i="0" u="none" strike="noStrike" kern="1200" cap="none" spc="0" normalizeH="0" noProof="0">
                <a:ln>
                  <a:noFill/>
                </a:ln>
                <a:solidFill>
                  <a:schemeClr val="bg1"/>
                </a:solidFill>
                <a:effectLst/>
                <a:uLnTx/>
                <a:uFillTx/>
                <a:ea typeface="+mn-ea"/>
                <a:cs typeface="Segoe UI Light" panose="020B0502040204020203" pitchFamily="34" charset="0"/>
              </a:rPr>
            </a:br>
            <a:r>
              <a:rPr kumimoji="0" lang="en-US" sz="2000" b="0" i="0" u="none" strike="noStrike" kern="1200" cap="none" spc="0" normalizeH="0" noProof="0">
                <a:ln>
                  <a:noFill/>
                </a:ln>
                <a:solidFill>
                  <a:schemeClr val="bg1"/>
                </a:solidFill>
                <a:effectLst/>
                <a:uLnTx/>
                <a:uFillTx/>
                <a:ea typeface="+mn-ea"/>
                <a:cs typeface="Segoe UI Light" panose="020B0502040204020203" pitchFamily="34" charset="0"/>
              </a:rPr>
              <a:t>call on you</a:t>
            </a:r>
          </a:p>
        </p:txBody>
      </p:sp>
    </p:spTree>
    <p:extLst>
      <p:ext uri="{BB962C8B-B14F-4D97-AF65-F5344CB8AC3E}">
        <p14:creationId xmlns:p14="http://schemas.microsoft.com/office/powerpoint/2010/main" val="96936748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0F78F-23EE-6F03-410F-64B979C7A1E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4E49D6E-58B6-C1FD-76E5-61B7193EFB9A}"/>
              </a:ext>
            </a:extLst>
          </p:cNvPr>
          <p:cNvSpPr>
            <a:spLocks noGrp="1"/>
          </p:cNvSpPr>
          <p:nvPr>
            <p:ph type="title"/>
          </p:nvPr>
        </p:nvSpPr>
        <p:spPr/>
        <p:txBody>
          <a:bodyPr/>
          <a:lstStyle/>
          <a:p>
            <a:r>
              <a:rPr lang="en-US"/>
              <a:t>Copilot Studio Agents - Entra ID Application Registration</a:t>
            </a:r>
          </a:p>
        </p:txBody>
      </p:sp>
      <p:sp>
        <p:nvSpPr>
          <p:cNvPr id="17" name="TextBox 16">
            <a:extLst>
              <a:ext uri="{FF2B5EF4-FFF2-40B4-BE49-F238E27FC236}">
                <a16:creationId xmlns:a16="http://schemas.microsoft.com/office/drawing/2014/main" id="{37BBAFD3-2D46-6C17-4202-58568B8D7D49}"/>
              </a:ext>
            </a:extLst>
          </p:cNvPr>
          <p:cNvSpPr txBox="1"/>
          <p:nvPr/>
        </p:nvSpPr>
        <p:spPr>
          <a:xfrm>
            <a:off x="563188" y="1749203"/>
            <a:ext cx="6924134" cy="4216539"/>
          </a:xfrm>
          <a:prstGeom prst="rect">
            <a:avLst/>
          </a:prstGeom>
          <a:noFill/>
        </p:spPr>
        <p:txBody>
          <a:bodyPr wrap="square" lIns="0" tIns="0" rIns="0" bIns="0" anchor="t">
            <a:spAutoFit/>
          </a:bodyPr>
          <a:lstStyle/>
          <a:p>
            <a:pPr defTabSz="457200">
              <a:spcAft>
                <a:spcPts val="1800"/>
              </a:spcAft>
              <a:defRPr/>
            </a:pPr>
            <a:r>
              <a:rPr lang="en-US" sz="2200">
                <a:solidFill>
                  <a:schemeClr val="bg1"/>
                </a:solidFill>
              </a:rPr>
              <a:t>Copilot Studio creates one app registration per agent to identify it and enable secure communication with the channels it may use. </a:t>
            </a:r>
          </a:p>
          <a:p>
            <a:pPr defTabSz="457200">
              <a:spcAft>
                <a:spcPts val="1800"/>
              </a:spcAft>
              <a:defRPr/>
            </a:pPr>
            <a:r>
              <a:rPr lang="en-US" sz="2200">
                <a:solidFill>
                  <a:schemeClr val="bg1"/>
                </a:solidFill>
              </a:rPr>
              <a:t>The app registration is for validating and securing calls from Copilot Studio to Azure Bot Service resource. </a:t>
            </a:r>
          </a:p>
          <a:p>
            <a:pPr defTabSz="457200">
              <a:spcAft>
                <a:spcPts val="1800"/>
              </a:spcAft>
              <a:defRPr/>
            </a:pPr>
            <a:r>
              <a:rPr lang="en-US" sz="2200">
                <a:solidFill>
                  <a:schemeClr val="bg1"/>
                </a:solidFill>
              </a:rPr>
              <a:t>This app registration does not access or expose any customer data, resources, or any agent information.</a:t>
            </a:r>
          </a:p>
          <a:p>
            <a:pPr defTabSz="457200">
              <a:spcAft>
                <a:spcPts val="1800"/>
              </a:spcAft>
              <a:defRPr/>
            </a:pPr>
            <a:r>
              <a:rPr lang="en-US" sz="2200">
                <a:solidFill>
                  <a:schemeClr val="bg1"/>
                </a:solidFill>
              </a:rPr>
              <a:t>Copilot Studio manages the registration for the application, so no administrator actions needed</a:t>
            </a:r>
          </a:p>
          <a:p>
            <a:pPr defTabSz="457200">
              <a:spcAft>
                <a:spcPts val="800"/>
              </a:spcAft>
              <a:defRPr/>
            </a:pPr>
            <a:endParaRPr lang="en-US" sz="1600">
              <a:solidFill>
                <a:schemeClr val="bg1"/>
              </a:solidFill>
              <a:latin typeface="Segoe UI"/>
            </a:endParaRPr>
          </a:p>
        </p:txBody>
      </p:sp>
      <p:pic>
        <p:nvPicPr>
          <p:cNvPr id="2" name="Picture 1">
            <a:extLst>
              <a:ext uri="{FF2B5EF4-FFF2-40B4-BE49-F238E27FC236}">
                <a16:creationId xmlns:a16="http://schemas.microsoft.com/office/drawing/2014/main" id="{67134104-EC4C-C4DB-275E-3D9F8D873B2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945408" y="1407615"/>
            <a:ext cx="3562651" cy="15770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522421BB-830F-C4BC-38E7-036E87325E2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945408" y="2992711"/>
            <a:ext cx="3562651" cy="16163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03144EED-2BE0-AD68-65F6-6649A443212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945408" y="4609880"/>
            <a:ext cx="3562651" cy="18016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4909366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50E19-21D3-1356-2AC3-D61820DD069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CE1156-C9DF-A45C-AA78-3B7CD419B9B6}"/>
              </a:ext>
            </a:extLst>
          </p:cNvPr>
          <p:cNvSpPr>
            <a:spLocks noGrp="1"/>
          </p:cNvSpPr>
          <p:nvPr>
            <p:ph type="title"/>
          </p:nvPr>
        </p:nvSpPr>
        <p:spPr/>
        <p:txBody>
          <a:bodyPr/>
          <a:lstStyle/>
          <a:p>
            <a:r>
              <a:rPr lang="en-US"/>
              <a:t>Copilot Chat pay-as-you-go billing in MAC</a:t>
            </a:r>
          </a:p>
        </p:txBody>
      </p:sp>
      <p:sp>
        <p:nvSpPr>
          <p:cNvPr id="17" name="TextBox 16">
            <a:extLst>
              <a:ext uri="{FF2B5EF4-FFF2-40B4-BE49-F238E27FC236}">
                <a16:creationId xmlns:a16="http://schemas.microsoft.com/office/drawing/2014/main" id="{97A5E9FF-F08C-8B9A-FC4F-32F799BAECD4}"/>
              </a:ext>
            </a:extLst>
          </p:cNvPr>
          <p:cNvSpPr txBox="1"/>
          <p:nvPr/>
        </p:nvSpPr>
        <p:spPr>
          <a:xfrm>
            <a:off x="563188" y="1749203"/>
            <a:ext cx="5826854" cy="3016210"/>
          </a:xfrm>
          <a:prstGeom prst="rect">
            <a:avLst/>
          </a:prstGeom>
          <a:noFill/>
        </p:spPr>
        <p:txBody>
          <a:bodyPr wrap="square" lIns="0" tIns="0" rIns="0" bIns="0" anchor="t">
            <a:spAutoFit/>
          </a:bodyPr>
          <a:lstStyle/>
          <a:p>
            <a:pPr>
              <a:spcAft>
                <a:spcPts val="1200"/>
              </a:spcAft>
            </a:pPr>
            <a:r>
              <a:rPr lang="en-US" sz="2200">
                <a:solidFill>
                  <a:schemeClr val="bg1"/>
                </a:solidFill>
              </a:rPr>
              <a:t>Admins can configure Copilot pay-as-you-go </a:t>
            </a:r>
            <a:r>
              <a:rPr lang="en-US" sz="2200" b="1">
                <a:solidFill>
                  <a:schemeClr val="bg1"/>
                </a:solidFill>
              </a:rPr>
              <a:t>Billing Policies</a:t>
            </a:r>
            <a:r>
              <a:rPr lang="en-US" sz="2200">
                <a:solidFill>
                  <a:schemeClr val="bg1"/>
                </a:solidFill>
              </a:rPr>
              <a:t> for </a:t>
            </a:r>
            <a:r>
              <a:rPr lang="en-US" sz="2200" u="sng">
                <a:solidFill>
                  <a:schemeClr val="bg1"/>
                </a:solidFill>
              </a:rPr>
              <a:t>Microsoft 365 Copilot Chat</a:t>
            </a:r>
            <a:r>
              <a:rPr lang="en-US" sz="2200">
                <a:solidFill>
                  <a:schemeClr val="bg1"/>
                </a:solidFill>
              </a:rPr>
              <a:t> in the M365 Admin Center</a:t>
            </a:r>
          </a:p>
          <a:p>
            <a:pPr>
              <a:spcAft>
                <a:spcPts val="1200"/>
              </a:spcAft>
            </a:pPr>
            <a:r>
              <a:rPr lang="en-US" sz="2200">
                <a:solidFill>
                  <a:schemeClr val="bg1"/>
                </a:solidFill>
              </a:rPr>
              <a:t>Requires Azure subscription and resource group(s) created for policies</a:t>
            </a:r>
          </a:p>
          <a:p>
            <a:pPr>
              <a:spcAft>
                <a:spcPts val="1200"/>
              </a:spcAft>
            </a:pPr>
            <a:r>
              <a:rPr lang="en-US" sz="2200">
                <a:solidFill>
                  <a:schemeClr val="bg1"/>
                </a:solidFill>
              </a:rPr>
              <a:t>Possibility to create policies for all users and/or different group of users in “departmental” fashion leveraging M365 or Security groups</a:t>
            </a:r>
          </a:p>
        </p:txBody>
      </p:sp>
      <p:pic>
        <p:nvPicPr>
          <p:cNvPr id="3" name="Picture 2">
            <a:extLst>
              <a:ext uri="{FF2B5EF4-FFF2-40B4-BE49-F238E27FC236}">
                <a16:creationId xmlns:a16="http://schemas.microsoft.com/office/drawing/2014/main" id="{BC690056-482D-8AC8-BA99-A17AA354216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70667" y="3745261"/>
            <a:ext cx="2565201" cy="19202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8001C22A-405D-593E-6919-FAE12DDE6F8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773845" y="1500986"/>
            <a:ext cx="5001323" cy="21100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BFFB3769-8AE8-DC35-6B7D-35EDAD4BBE0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540178" y="3743662"/>
            <a:ext cx="2138170" cy="2618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4926413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43650-32C4-4252-A7B6-A5326713967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FAB92E4-0AE9-65A3-C0C9-E6AE3FD4B947}"/>
              </a:ext>
            </a:extLst>
          </p:cNvPr>
          <p:cNvSpPr>
            <a:spLocks noGrp="1"/>
          </p:cNvSpPr>
          <p:nvPr>
            <p:ph type="title"/>
          </p:nvPr>
        </p:nvSpPr>
        <p:spPr/>
        <p:txBody>
          <a:bodyPr/>
          <a:lstStyle/>
          <a:p>
            <a:r>
              <a:rPr lang="en-US"/>
              <a:t>SharePoint Agents pay-as-you-go billing in MAC</a:t>
            </a:r>
          </a:p>
        </p:txBody>
      </p:sp>
      <p:sp>
        <p:nvSpPr>
          <p:cNvPr id="17" name="TextBox 16">
            <a:extLst>
              <a:ext uri="{FF2B5EF4-FFF2-40B4-BE49-F238E27FC236}">
                <a16:creationId xmlns:a16="http://schemas.microsoft.com/office/drawing/2014/main" id="{217448A8-0398-DDCA-4204-513AD9EAC3B7}"/>
              </a:ext>
            </a:extLst>
          </p:cNvPr>
          <p:cNvSpPr txBox="1"/>
          <p:nvPr/>
        </p:nvSpPr>
        <p:spPr>
          <a:xfrm>
            <a:off x="563187" y="1749203"/>
            <a:ext cx="5761413" cy="4370427"/>
          </a:xfrm>
          <a:prstGeom prst="rect">
            <a:avLst/>
          </a:prstGeom>
          <a:noFill/>
        </p:spPr>
        <p:txBody>
          <a:bodyPr wrap="square" lIns="0" tIns="0" rIns="0" bIns="0" anchor="t">
            <a:spAutoFit/>
          </a:bodyPr>
          <a:lstStyle/>
          <a:p>
            <a:pPr>
              <a:spcAft>
                <a:spcPts val="1200"/>
              </a:spcAft>
            </a:pPr>
            <a:r>
              <a:rPr lang="en-US" sz="2400">
                <a:solidFill>
                  <a:schemeClr val="bg1"/>
                </a:solidFill>
              </a:rPr>
              <a:t>Admins can configure billing policies for SharePoint agents in the same way as for Microsoft 365 Copilot Chat in M365 Admin Center</a:t>
            </a:r>
          </a:p>
          <a:p>
            <a:pPr>
              <a:spcAft>
                <a:spcPts val="1200"/>
              </a:spcAft>
            </a:pPr>
            <a:r>
              <a:rPr lang="en-US" sz="2400">
                <a:solidFill>
                  <a:schemeClr val="bg1"/>
                </a:solidFill>
              </a:rPr>
              <a:t>Has same requirements to have Azure subscription and resource group(s) created for policies</a:t>
            </a:r>
          </a:p>
          <a:p>
            <a:pPr>
              <a:spcAft>
                <a:spcPts val="1200"/>
              </a:spcAft>
            </a:pPr>
            <a:r>
              <a:rPr lang="en-US" sz="2400">
                <a:solidFill>
                  <a:schemeClr val="bg1"/>
                </a:solidFill>
              </a:rPr>
              <a:t>SharePoint is own pay-as-you-go service including same features as Microsoft 365 Copilot Chat as well like departmental billing and budget limits</a:t>
            </a:r>
          </a:p>
        </p:txBody>
      </p:sp>
      <p:pic>
        <p:nvPicPr>
          <p:cNvPr id="14" name="Picture 13">
            <a:extLst>
              <a:ext uri="{FF2B5EF4-FFF2-40B4-BE49-F238E27FC236}">
                <a16:creationId xmlns:a16="http://schemas.microsoft.com/office/drawing/2014/main" id="{1F892AC9-5473-1A46-258D-93E084B92BDF}"/>
              </a:ext>
              <a:ext uri="{C183D7F6-B498-43B3-948B-1728B52AA6E4}">
                <adec:decorative xmlns:adec="http://schemas.microsoft.com/office/drawing/2017/decorative" val="1"/>
              </a:ext>
            </a:extLst>
          </p:cNvPr>
          <p:cNvPicPr>
            <a:picLocks noChangeAspect="1"/>
          </p:cNvPicPr>
          <p:nvPr/>
        </p:nvPicPr>
        <p:blipFill>
          <a:blip r:embed="rId3"/>
          <a:srcRect r="6554"/>
          <a:stretch>
            <a:fillRect/>
          </a:stretch>
        </p:blipFill>
        <p:spPr>
          <a:xfrm>
            <a:off x="6590124" y="1640992"/>
            <a:ext cx="5194335" cy="43591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0345849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6E876-C4E1-E9A0-DBEF-3495C09DBDB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F065C81-2C23-5D1A-E399-D94CF66C28BC}"/>
              </a:ext>
            </a:extLst>
          </p:cNvPr>
          <p:cNvSpPr>
            <a:spLocks noGrp="1"/>
          </p:cNvSpPr>
          <p:nvPr>
            <p:ph type="title"/>
          </p:nvPr>
        </p:nvSpPr>
        <p:spPr/>
        <p:txBody>
          <a:bodyPr/>
          <a:lstStyle/>
          <a:p>
            <a:r>
              <a:rPr lang="en-US"/>
              <a:t>Billing plan budget limits in MAC</a:t>
            </a:r>
          </a:p>
        </p:txBody>
      </p:sp>
      <p:sp>
        <p:nvSpPr>
          <p:cNvPr id="17" name="TextBox 16">
            <a:extLst>
              <a:ext uri="{FF2B5EF4-FFF2-40B4-BE49-F238E27FC236}">
                <a16:creationId xmlns:a16="http://schemas.microsoft.com/office/drawing/2014/main" id="{BE9705C9-4BA5-46F9-F96A-A3D1D061731B}"/>
              </a:ext>
            </a:extLst>
          </p:cNvPr>
          <p:cNvSpPr txBox="1"/>
          <p:nvPr/>
        </p:nvSpPr>
        <p:spPr>
          <a:xfrm>
            <a:off x="563188" y="1749203"/>
            <a:ext cx="4433355" cy="3785652"/>
          </a:xfrm>
          <a:prstGeom prst="rect">
            <a:avLst/>
          </a:prstGeom>
          <a:noFill/>
        </p:spPr>
        <p:txBody>
          <a:bodyPr wrap="square" lIns="0" tIns="0" rIns="0" bIns="0" anchor="t">
            <a:spAutoFit/>
          </a:bodyPr>
          <a:lstStyle/>
          <a:p>
            <a:pPr>
              <a:spcAft>
                <a:spcPts val="1200"/>
              </a:spcAft>
            </a:pPr>
            <a:r>
              <a:rPr lang="en-US" sz="2400">
                <a:solidFill>
                  <a:schemeClr val="bg1"/>
                </a:solidFill>
              </a:rPr>
              <a:t>Admins can also configure budget limits for billing plans in MAC</a:t>
            </a:r>
          </a:p>
          <a:p>
            <a:pPr>
              <a:spcAft>
                <a:spcPts val="1200"/>
              </a:spcAft>
            </a:pPr>
            <a:r>
              <a:rPr lang="en-US" sz="2400">
                <a:solidFill>
                  <a:schemeClr val="bg1"/>
                </a:solidFill>
              </a:rPr>
              <a:t>Send email alerts to specified groups when usage reaches defined percentage of the budget</a:t>
            </a:r>
          </a:p>
          <a:p>
            <a:pPr>
              <a:spcAft>
                <a:spcPts val="1200"/>
              </a:spcAft>
            </a:pPr>
            <a:r>
              <a:rPr lang="en-US" sz="2400">
                <a:solidFill>
                  <a:schemeClr val="bg1"/>
                </a:solidFill>
              </a:rPr>
              <a:t>See spendings per month</a:t>
            </a:r>
          </a:p>
          <a:p>
            <a:pPr>
              <a:spcAft>
                <a:spcPts val="1200"/>
              </a:spcAft>
            </a:pPr>
            <a:endParaRPr lang="en-US" sz="2400">
              <a:solidFill>
                <a:schemeClr val="bg1"/>
              </a:solidFill>
            </a:endParaRPr>
          </a:p>
        </p:txBody>
      </p:sp>
      <p:pic>
        <p:nvPicPr>
          <p:cNvPr id="6" name="Picture 5">
            <a:extLst>
              <a:ext uri="{FF2B5EF4-FFF2-40B4-BE49-F238E27FC236}">
                <a16:creationId xmlns:a16="http://schemas.microsoft.com/office/drawing/2014/main" id="{509FDE3F-E1FE-2079-81F3-0AC26BE7592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25844" y="1749203"/>
            <a:ext cx="2652971" cy="3878711"/>
          </a:xfrm>
          <a:prstGeom prst="roundRect">
            <a:avLst>
              <a:gd name="adj" fmla="val 6009"/>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95179706-535B-2C32-6C31-A9D681A46AF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101982" y="1749203"/>
            <a:ext cx="3959389" cy="3878712"/>
          </a:xfrm>
          <a:prstGeom prst="roundRect">
            <a:avLst>
              <a:gd name="adj" fmla="val 3585"/>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6991981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71831-E814-31E6-0448-370DFEA6969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00FCDB0-8DB7-E6D7-D792-A6AE461A3878}"/>
              </a:ext>
            </a:extLst>
          </p:cNvPr>
          <p:cNvSpPr>
            <a:spLocks noGrp="1"/>
          </p:cNvSpPr>
          <p:nvPr>
            <p:ph type="title"/>
          </p:nvPr>
        </p:nvSpPr>
        <p:spPr/>
        <p:txBody>
          <a:bodyPr/>
          <a:lstStyle/>
          <a:p>
            <a:r>
              <a:rPr lang="en-US"/>
              <a:t>Copilot Chat pay-as-you-go billing in PPAC</a:t>
            </a:r>
          </a:p>
        </p:txBody>
      </p:sp>
      <p:sp>
        <p:nvSpPr>
          <p:cNvPr id="17" name="TextBox 16">
            <a:extLst>
              <a:ext uri="{FF2B5EF4-FFF2-40B4-BE49-F238E27FC236}">
                <a16:creationId xmlns:a16="http://schemas.microsoft.com/office/drawing/2014/main" id="{430C7859-80F1-2837-2F7A-B1E77C7F9319}"/>
              </a:ext>
            </a:extLst>
          </p:cNvPr>
          <p:cNvSpPr txBox="1"/>
          <p:nvPr/>
        </p:nvSpPr>
        <p:spPr>
          <a:xfrm>
            <a:off x="563188" y="1749203"/>
            <a:ext cx="5997632" cy="4278094"/>
          </a:xfrm>
          <a:prstGeom prst="rect">
            <a:avLst/>
          </a:prstGeom>
          <a:noFill/>
        </p:spPr>
        <p:txBody>
          <a:bodyPr wrap="square" lIns="0" tIns="0" rIns="0" bIns="0" anchor="t">
            <a:spAutoFit/>
          </a:bodyPr>
          <a:lstStyle/>
          <a:p>
            <a:pPr>
              <a:spcAft>
                <a:spcPts val="1200"/>
              </a:spcAft>
            </a:pPr>
            <a:r>
              <a:rPr lang="en-US" sz="2200">
                <a:solidFill>
                  <a:schemeClr val="bg1"/>
                </a:solidFill>
              </a:rPr>
              <a:t>Another option to configure pay-as-you-go billing plan is to in Power Platform admin center Licensing &gt; Pay-as-you-go plans</a:t>
            </a:r>
          </a:p>
          <a:p>
            <a:pPr>
              <a:spcAft>
                <a:spcPts val="1200"/>
              </a:spcAft>
            </a:pPr>
            <a:r>
              <a:rPr lang="en-US" sz="2200">
                <a:solidFill>
                  <a:schemeClr val="bg1"/>
                </a:solidFill>
              </a:rPr>
              <a:t>Recommendation is to configure pay-as-you-go in MAC as it supports multiple billing policies</a:t>
            </a:r>
          </a:p>
          <a:p>
            <a:pPr>
              <a:spcAft>
                <a:spcPts val="1200"/>
              </a:spcAft>
            </a:pPr>
            <a:r>
              <a:rPr lang="en-US" sz="2200">
                <a:solidFill>
                  <a:schemeClr val="bg1"/>
                </a:solidFill>
              </a:rPr>
              <a:t>If you want to use pre-paid message packs, then currently only option is to configure billing plan in PPAC which allows us to assign messages to environments. </a:t>
            </a:r>
          </a:p>
          <a:p>
            <a:pPr marL="342900" indent="-342900">
              <a:spcAft>
                <a:spcPts val="1200"/>
              </a:spcAft>
              <a:buFont typeface="Arial" panose="020B0604020202020204" pitchFamily="34" charset="0"/>
              <a:buChar char="•"/>
            </a:pPr>
            <a:r>
              <a:rPr lang="en-US" sz="2000">
                <a:solidFill>
                  <a:schemeClr val="bg1"/>
                </a:solidFill>
              </a:rPr>
              <a:t>Requires fallback to pay-as-you-go billing</a:t>
            </a:r>
          </a:p>
          <a:p>
            <a:pPr marL="342900" indent="-342900">
              <a:spcAft>
                <a:spcPts val="1200"/>
              </a:spcAft>
              <a:buFont typeface="Arial" panose="020B0604020202020204" pitchFamily="34" charset="0"/>
              <a:buChar char="•"/>
            </a:pPr>
            <a:r>
              <a:rPr lang="en-US" sz="2000">
                <a:solidFill>
                  <a:schemeClr val="bg1"/>
                </a:solidFill>
              </a:rPr>
              <a:t>No Copilot Chat billing policies configured in MAC</a:t>
            </a:r>
          </a:p>
        </p:txBody>
      </p:sp>
      <p:grpSp>
        <p:nvGrpSpPr>
          <p:cNvPr id="2" name="Group 1">
            <a:extLst>
              <a:ext uri="{FF2B5EF4-FFF2-40B4-BE49-F238E27FC236}">
                <a16:creationId xmlns:a16="http://schemas.microsoft.com/office/drawing/2014/main" id="{F7F806F4-A92B-908C-9900-07031DD424FF}"/>
              </a:ext>
              <a:ext uri="{C183D7F6-B498-43B3-948B-1728B52AA6E4}">
                <adec:decorative xmlns:adec="http://schemas.microsoft.com/office/drawing/2017/decorative" val="1"/>
              </a:ext>
            </a:extLst>
          </p:cNvPr>
          <p:cNvGrpSpPr/>
          <p:nvPr/>
        </p:nvGrpSpPr>
        <p:grpSpPr>
          <a:xfrm>
            <a:off x="6685297" y="1579003"/>
            <a:ext cx="4091959" cy="2181880"/>
            <a:chOff x="5411248" y="1928671"/>
            <a:chExt cx="3546087" cy="1835313"/>
          </a:xfrm>
        </p:grpSpPr>
        <p:pic>
          <p:nvPicPr>
            <p:cNvPr id="6" name="Picture 5">
              <a:extLst>
                <a:ext uri="{FF2B5EF4-FFF2-40B4-BE49-F238E27FC236}">
                  <a16:creationId xmlns:a16="http://schemas.microsoft.com/office/drawing/2014/main" id="{8DA18437-76BC-8C7F-1FF9-4BAE7836D846}"/>
                </a:ext>
              </a:extLst>
            </p:cNvPr>
            <p:cNvPicPr>
              <a:picLocks noChangeAspect="1"/>
            </p:cNvPicPr>
            <p:nvPr/>
          </p:nvPicPr>
          <p:blipFill>
            <a:blip r:embed="rId3"/>
            <a:stretch>
              <a:fillRect/>
            </a:stretch>
          </p:blipFill>
          <p:spPr>
            <a:xfrm>
              <a:off x="5411248" y="1928671"/>
              <a:ext cx="3546087" cy="183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Rounded Corners 6">
              <a:extLst>
                <a:ext uri="{FF2B5EF4-FFF2-40B4-BE49-F238E27FC236}">
                  <a16:creationId xmlns:a16="http://schemas.microsoft.com/office/drawing/2014/main" id="{3D7C21C4-4C7B-72AE-59A9-EEBEA4F5E5DC}"/>
                </a:ext>
                <a:ext uri="{C183D7F6-B498-43B3-948B-1728B52AA6E4}">
                  <adec:decorative xmlns:adec="http://schemas.microsoft.com/office/drawing/2017/decorative" val="1"/>
                </a:ext>
              </a:extLst>
            </p:cNvPr>
            <p:cNvSpPr/>
            <p:nvPr/>
          </p:nvSpPr>
          <p:spPr bwMode="auto">
            <a:xfrm>
              <a:off x="7625862" y="3300760"/>
              <a:ext cx="1048215" cy="278781"/>
            </a:xfrm>
            <a:prstGeom prst="roundRect">
              <a:avLst>
                <a:gd name="adj" fmla="val 19542"/>
              </a:avLst>
            </a:prstGeom>
            <a:ln w="19050" cap="rnd">
              <a:gradFill flip="none" rotWithShape="1">
                <a:gsLst>
                  <a:gs pos="0">
                    <a:srgbClr val="FF5C39"/>
                  </a:gs>
                  <a:gs pos="32000">
                    <a:srgbClr val="C03BC4"/>
                  </a:gs>
                  <a:gs pos="68000">
                    <a:srgbClr val="0078D4"/>
                  </a:gs>
                  <a:gs pos="100000">
                    <a:srgbClr val="399A91"/>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FI" sz="2000" b="0" i="0" u="none" strike="noStrike" kern="1200" cap="none" spc="0" normalizeH="0" baseline="0" noProof="0" err="1">
                <a:ln>
                  <a:noFill/>
                </a:ln>
                <a:solidFill>
                  <a:srgbClr val="FFFFFF"/>
                </a:solidFill>
                <a:effectLst/>
                <a:uLnTx/>
                <a:uFillTx/>
                <a:latin typeface="Segoe UI Semibold"/>
                <a:ea typeface="+mn-ea"/>
                <a:cs typeface="Segoe UI" panose="020B0502040204020203" pitchFamily="34" charset="0"/>
              </a:endParaRPr>
            </a:p>
          </p:txBody>
        </p:sp>
      </p:grpSp>
      <p:pic>
        <p:nvPicPr>
          <p:cNvPr id="9" name="Picture 8">
            <a:extLst>
              <a:ext uri="{FF2B5EF4-FFF2-40B4-BE49-F238E27FC236}">
                <a16:creationId xmlns:a16="http://schemas.microsoft.com/office/drawing/2014/main" id="{A1CBC536-BE8E-BD56-00CF-2BFE892A502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692917" y="4005675"/>
            <a:ext cx="2280356" cy="21827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0" name="Group 9">
            <a:extLst>
              <a:ext uri="{FF2B5EF4-FFF2-40B4-BE49-F238E27FC236}">
                <a16:creationId xmlns:a16="http://schemas.microsoft.com/office/drawing/2014/main" id="{92611F82-1A5E-99AC-AC84-CC9EBE6321E6}"/>
              </a:ext>
              <a:ext uri="{C183D7F6-B498-43B3-948B-1728B52AA6E4}">
                <adec:decorative xmlns:adec="http://schemas.microsoft.com/office/drawing/2017/decorative" val="1"/>
              </a:ext>
            </a:extLst>
          </p:cNvPr>
          <p:cNvGrpSpPr/>
          <p:nvPr/>
        </p:nvGrpSpPr>
        <p:grpSpPr>
          <a:xfrm>
            <a:off x="10496114" y="2270760"/>
            <a:ext cx="1551106" cy="2011680"/>
            <a:chOff x="6105584" y="4028063"/>
            <a:chExt cx="1952705" cy="2521989"/>
          </a:xfrm>
        </p:grpSpPr>
        <p:pic>
          <p:nvPicPr>
            <p:cNvPr id="11" name="Picture 10">
              <a:extLst>
                <a:ext uri="{FF2B5EF4-FFF2-40B4-BE49-F238E27FC236}">
                  <a16:creationId xmlns:a16="http://schemas.microsoft.com/office/drawing/2014/main" id="{92455BF6-C0DB-F7E3-B581-73B9331A713F}"/>
                </a:ext>
              </a:extLst>
            </p:cNvPr>
            <p:cNvPicPr>
              <a:picLocks noChangeAspect="1"/>
            </p:cNvPicPr>
            <p:nvPr/>
          </p:nvPicPr>
          <p:blipFill>
            <a:blip r:embed="rId5"/>
            <a:stretch>
              <a:fillRect/>
            </a:stretch>
          </p:blipFill>
          <p:spPr>
            <a:xfrm>
              <a:off x="6105584" y="4028063"/>
              <a:ext cx="1952705" cy="25219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Rounded Corners 11">
              <a:extLst>
                <a:ext uri="{FF2B5EF4-FFF2-40B4-BE49-F238E27FC236}">
                  <a16:creationId xmlns:a16="http://schemas.microsoft.com/office/drawing/2014/main" id="{375CD065-8488-388B-657D-806A4FA94E98}"/>
                </a:ext>
                <a:ext uri="{C183D7F6-B498-43B3-948B-1728B52AA6E4}">
                  <adec:decorative xmlns:adec="http://schemas.microsoft.com/office/drawing/2017/decorative" val="1"/>
                </a:ext>
              </a:extLst>
            </p:cNvPr>
            <p:cNvSpPr/>
            <p:nvPr/>
          </p:nvSpPr>
          <p:spPr bwMode="auto">
            <a:xfrm>
              <a:off x="6160969" y="5689197"/>
              <a:ext cx="1841933" cy="767359"/>
            </a:xfrm>
            <a:prstGeom prst="roundRect">
              <a:avLst>
                <a:gd name="adj" fmla="val 6776"/>
              </a:avLst>
            </a:prstGeom>
            <a:ln w="19050" cap="rnd">
              <a:gradFill flip="none" rotWithShape="1">
                <a:gsLst>
                  <a:gs pos="0">
                    <a:srgbClr val="FF5C39"/>
                  </a:gs>
                  <a:gs pos="32000">
                    <a:srgbClr val="C03BC4"/>
                  </a:gs>
                  <a:gs pos="68000">
                    <a:srgbClr val="0078D4"/>
                  </a:gs>
                  <a:gs pos="100000">
                    <a:srgbClr val="399A91"/>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FI" sz="2000" b="0" i="0" u="none" strike="noStrike" kern="1200" cap="none" spc="0" normalizeH="0" baseline="0" noProof="0" err="1">
                <a:ln>
                  <a:noFill/>
                </a:ln>
                <a:solidFill>
                  <a:srgbClr val="FFFFFF"/>
                </a:solidFill>
                <a:effectLst/>
                <a:uLnTx/>
                <a:uFillTx/>
                <a:latin typeface="Segoe UI Semibold"/>
                <a:ea typeface="+mn-ea"/>
                <a:cs typeface="Segoe UI" panose="020B0502040204020203" pitchFamily="34" charset="0"/>
              </a:endParaRPr>
            </a:p>
          </p:txBody>
        </p:sp>
      </p:grpSp>
      <p:grpSp>
        <p:nvGrpSpPr>
          <p:cNvPr id="13" name="Group 12">
            <a:extLst>
              <a:ext uri="{FF2B5EF4-FFF2-40B4-BE49-F238E27FC236}">
                <a16:creationId xmlns:a16="http://schemas.microsoft.com/office/drawing/2014/main" id="{76975073-7912-7E2D-16EB-F69443F95A5F}"/>
              </a:ext>
              <a:ext uri="{C183D7F6-B498-43B3-948B-1728B52AA6E4}">
                <adec:decorative xmlns:adec="http://schemas.microsoft.com/office/drawing/2017/decorative" val="1"/>
              </a:ext>
            </a:extLst>
          </p:cNvPr>
          <p:cNvGrpSpPr/>
          <p:nvPr/>
        </p:nvGrpSpPr>
        <p:grpSpPr>
          <a:xfrm>
            <a:off x="8036555" y="4282440"/>
            <a:ext cx="2423772" cy="2181880"/>
            <a:chOff x="9202692" y="3905405"/>
            <a:chExt cx="2835195" cy="2551151"/>
          </a:xfrm>
        </p:grpSpPr>
        <p:pic>
          <p:nvPicPr>
            <p:cNvPr id="14" name="Picture 13">
              <a:extLst>
                <a:ext uri="{FF2B5EF4-FFF2-40B4-BE49-F238E27FC236}">
                  <a16:creationId xmlns:a16="http://schemas.microsoft.com/office/drawing/2014/main" id="{E26FD5C9-56F3-2170-0B19-772A10C6397D}"/>
                </a:ext>
              </a:extLst>
            </p:cNvPr>
            <p:cNvPicPr>
              <a:picLocks noChangeAspect="1"/>
            </p:cNvPicPr>
            <p:nvPr/>
          </p:nvPicPr>
          <p:blipFill>
            <a:blip r:embed="rId6"/>
            <a:stretch>
              <a:fillRect/>
            </a:stretch>
          </p:blipFill>
          <p:spPr>
            <a:xfrm>
              <a:off x="9202692" y="3905405"/>
              <a:ext cx="2835195" cy="25511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Rectangle: Rounded Corners 14">
              <a:extLst>
                <a:ext uri="{FF2B5EF4-FFF2-40B4-BE49-F238E27FC236}">
                  <a16:creationId xmlns:a16="http://schemas.microsoft.com/office/drawing/2014/main" id="{32C48C58-F271-E655-B2CD-9B1B3A3D6F27}"/>
                </a:ext>
                <a:ext uri="{C183D7F6-B498-43B3-948B-1728B52AA6E4}">
                  <adec:decorative xmlns:adec="http://schemas.microsoft.com/office/drawing/2017/decorative" val="1"/>
                </a:ext>
              </a:extLst>
            </p:cNvPr>
            <p:cNvSpPr/>
            <p:nvPr/>
          </p:nvSpPr>
          <p:spPr bwMode="auto">
            <a:xfrm>
              <a:off x="9210454" y="5124180"/>
              <a:ext cx="2817083" cy="1321422"/>
            </a:xfrm>
            <a:prstGeom prst="roundRect">
              <a:avLst>
                <a:gd name="adj" fmla="val 8572"/>
              </a:avLst>
            </a:prstGeom>
            <a:ln w="19050" cap="rnd">
              <a:gradFill flip="none" rotWithShape="1">
                <a:gsLst>
                  <a:gs pos="0">
                    <a:srgbClr val="FF5C39"/>
                  </a:gs>
                  <a:gs pos="32000">
                    <a:srgbClr val="C03BC4"/>
                  </a:gs>
                  <a:gs pos="68000">
                    <a:srgbClr val="0078D4"/>
                  </a:gs>
                  <a:gs pos="100000">
                    <a:srgbClr val="399A91"/>
                  </a:gs>
                </a:gsLst>
                <a:path path="circle">
                  <a:fillToRect l="100000" t="100000"/>
                </a:path>
                <a:tileRect r="-100000" b="-100000"/>
              </a:gradFill>
              <a:headEnd type="none" w="lg" len="sm"/>
              <a:tailEnd type="none" w="lg" len="sm"/>
            </a:ln>
            <a:effectLst>
              <a:softEdge rad="0"/>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FI" sz="2000" b="0" i="0" u="none" strike="noStrike" kern="1200" cap="none" spc="0" normalizeH="0" baseline="0" noProof="0" err="1">
                <a:ln>
                  <a:noFill/>
                </a:ln>
                <a:solidFill>
                  <a:srgbClr val="FFFFFF"/>
                </a:solidFill>
                <a:effectLst/>
                <a:uLnTx/>
                <a:uFillTx/>
                <a:latin typeface="Segoe UI Semibold"/>
                <a:ea typeface="+mn-ea"/>
                <a:cs typeface="Segoe UI" panose="020B0502040204020203" pitchFamily="34" charset="0"/>
              </a:endParaRPr>
            </a:p>
          </p:txBody>
        </p:sp>
      </p:grpSp>
    </p:spTree>
    <p:extLst>
      <p:ext uri="{BB962C8B-B14F-4D97-AF65-F5344CB8AC3E}">
        <p14:creationId xmlns:p14="http://schemas.microsoft.com/office/powerpoint/2010/main" val="560281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265CB-7A1D-DE63-5C94-17AF2E062B3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492E13-2DA4-C0C0-06E3-C28103E46ABE}"/>
              </a:ext>
            </a:extLst>
          </p:cNvPr>
          <p:cNvSpPr>
            <a:spLocks noGrp="1"/>
          </p:cNvSpPr>
          <p:nvPr>
            <p:ph type="title"/>
          </p:nvPr>
        </p:nvSpPr>
        <p:spPr/>
        <p:txBody>
          <a:bodyPr/>
          <a:lstStyle/>
          <a:p>
            <a:r>
              <a:rPr lang="en-US"/>
              <a:t>Set agent level capacity limits </a:t>
            </a:r>
          </a:p>
        </p:txBody>
      </p:sp>
      <p:sp>
        <p:nvSpPr>
          <p:cNvPr id="17" name="TextBox 16">
            <a:extLst>
              <a:ext uri="{FF2B5EF4-FFF2-40B4-BE49-F238E27FC236}">
                <a16:creationId xmlns:a16="http://schemas.microsoft.com/office/drawing/2014/main" id="{3587B1B2-FC8D-89A5-DAEA-A3D777C0C904}"/>
              </a:ext>
            </a:extLst>
          </p:cNvPr>
          <p:cNvSpPr txBox="1"/>
          <p:nvPr/>
        </p:nvSpPr>
        <p:spPr>
          <a:xfrm>
            <a:off x="563188" y="1749203"/>
            <a:ext cx="4242988" cy="4616648"/>
          </a:xfrm>
          <a:prstGeom prst="rect">
            <a:avLst/>
          </a:prstGeom>
          <a:noFill/>
        </p:spPr>
        <p:txBody>
          <a:bodyPr wrap="square" lIns="0" tIns="0" rIns="0" bIns="0" anchor="t">
            <a:spAutoFit/>
          </a:bodyPr>
          <a:lstStyle/>
          <a:p>
            <a:pPr>
              <a:spcAft>
                <a:spcPts val="1200"/>
              </a:spcAft>
            </a:pPr>
            <a:r>
              <a:rPr lang="en-US" sz="2000">
                <a:solidFill>
                  <a:schemeClr val="bg1"/>
                </a:solidFill>
              </a:rPr>
              <a:t>Agent level insights and cost management for complete 360 view into your agent ecosystem </a:t>
            </a:r>
          </a:p>
          <a:p>
            <a:pPr>
              <a:spcAft>
                <a:spcPts val="1200"/>
              </a:spcAft>
            </a:pPr>
            <a:r>
              <a:rPr lang="en-US" sz="2000">
                <a:solidFill>
                  <a:schemeClr val="bg1"/>
                </a:solidFill>
              </a:rPr>
              <a:t>Set </a:t>
            </a:r>
            <a:r>
              <a:rPr lang="en-US" sz="2000" b="1">
                <a:solidFill>
                  <a:schemeClr val="bg1"/>
                </a:solidFill>
              </a:rPr>
              <a:t>credit limits </a:t>
            </a:r>
            <a:r>
              <a:rPr lang="en-US" sz="2000">
                <a:solidFill>
                  <a:schemeClr val="bg1"/>
                </a:solidFill>
              </a:rPr>
              <a:t>and track against those limits. </a:t>
            </a:r>
          </a:p>
          <a:p>
            <a:pPr>
              <a:spcAft>
                <a:spcPts val="1200"/>
              </a:spcAft>
            </a:pPr>
            <a:r>
              <a:rPr lang="en-US" sz="2000">
                <a:solidFill>
                  <a:schemeClr val="bg1"/>
                </a:solidFill>
              </a:rPr>
              <a:t>Set automatic triggers against capacity limits (warning email when close to limit followed by shut off)</a:t>
            </a:r>
          </a:p>
          <a:p>
            <a:pPr>
              <a:spcAft>
                <a:spcPts val="1200"/>
              </a:spcAft>
            </a:pPr>
            <a:r>
              <a:rPr lang="en-US" sz="2000">
                <a:solidFill>
                  <a:schemeClr val="bg1"/>
                </a:solidFill>
              </a:rPr>
              <a:t>Admin can easily access in the Power Platform admin center under Licensing Hub -&gt; Copilot Studio</a:t>
            </a:r>
          </a:p>
          <a:p>
            <a:pPr>
              <a:spcAft>
                <a:spcPts val="1200"/>
              </a:spcAft>
            </a:pPr>
            <a:endParaRPr lang="en-US" sz="2000">
              <a:solidFill>
                <a:schemeClr val="bg1"/>
              </a:solidFill>
            </a:endParaRPr>
          </a:p>
        </p:txBody>
      </p:sp>
      <p:pic>
        <p:nvPicPr>
          <p:cNvPr id="2" name="AgentsCreditsLimit">
            <a:hlinkClick r:id="" action="ppaction://media"/>
            <a:extLst>
              <a:ext uri="{FF2B5EF4-FFF2-40B4-BE49-F238E27FC236}">
                <a16:creationId xmlns:a16="http://schemas.microsoft.com/office/drawing/2014/main" id="{7605495D-33FE-7B9D-193A-5C7597115EED}"/>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6247" b="3433"/>
          <a:stretch>
            <a:fillRect/>
          </a:stretch>
        </p:blipFill>
        <p:spPr>
          <a:xfrm>
            <a:off x="5118410" y="1782275"/>
            <a:ext cx="6878392" cy="3293449"/>
          </a:xfrm>
          <a:prstGeom prst="roundRect">
            <a:avLst>
              <a:gd name="adj" fmla="val 3349"/>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97986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8D61F-9272-36BF-9AB1-96AD4ECE5D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7B47856-E8EC-8B60-187B-2568390FF20A}"/>
              </a:ext>
            </a:extLst>
          </p:cNvPr>
          <p:cNvSpPr>
            <a:spLocks noGrp="1"/>
          </p:cNvSpPr>
          <p:nvPr>
            <p:ph type="title"/>
          </p:nvPr>
        </p:nvSpPr>
        <p:spPr/>
        <p:txBody>
          <a:bodyPr/>
          <a:lstStyle/>
          <a:p>
            <a:r>
              <a:rPr lang="en-US"/>
              <a:t>SharePoint Advanced Management (SAM)</a:t>
            </a:r>
          </a:p>
        </p:txBody>
      </p:sp>
      <p:sp>
        <p:nvSpPr>
          <p:cNvPr id="2" name="Rectangle: Rounded Corners 1">
            <a:extLst>
              <a:ext uri="{FF2B5EF4-FFF2-40B4-BE49-F238E27FC236}">
                <a16:creationId xmlns:a16="http://schemas.microsoft.com/office/drawing/2014/main" id="{78BF76FF-DE82-A558-8F5F-675B14051D43}"/>
              </a:ext>
              <a:ext uri="{C183D7F6-B498-43B3-948B-1728B52AA6E4}">
                <adec:decorative xmlns:adec="http://schemas.microsoft.com/office/drawing/2017/decorative" val="1"/>
              </a:ext>
            </a:extLst>
          </p:cNvPr>
          <p:cNvSpPr>
            <a:spLocks/>
          </p:cNvSpPr>
          <p:nvPr/>
        </p:nvSpPr>
        <p:spPr bwMode="auto">
          <a:xfrm>
            <a:off x="479648" y="2120971"/>
            <a:ext cx="11238290" cy="4251548"/>
          </a:xfrm>
          <a:prstGeom prst="roundRect">
            <a:avLst>
              <a:gd name="adj" fmla="val 3931"/>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702" rtl="0" eaLnBrk="1" fontAlgn="auto" latinLnBrk="0" hangingPunct="1">
              <a:lnSpc>
                <a:spcPct val="100000"/>
              </a:lnSpc>
              <a:spcBef>
                <a:spcPts val="174"/>
              </a:spcBef>
              <a:spcAft>
                <a:spcPts val="0"/>
              </a:spcAft>
              <a:buClrTx/>
              <a:buSzTx/>
              <a:buFontTx/>
              <a:buNone/>
              <a:tabLst/>
              <a:defRPr/>
            </a:pPr>
            <a:endParaRPr kumimoji="0" lang="en-US" sz="2400" b="1" i="0" u="none" strike="noStrike" kern="1200" cap="none" spc="0" normalizeH="0" baseline="0" noProof="0">
              <a:ln>
                <a:noFill/>
              </a:ln>
              <a:solidFill>
                <a:schemeClr val="bg1"/>
              </a:solidFill>
              <a:effectLst/>
              <a:uLnTx/>
              <a:uFillTx/>
              <a:latin typeface="Segoe UI Semibold"/>
              <a:ea typeface="+mn-ea"/>
              <a:cs typeface="+mn-cs"/>
            </a:endParaRPr>
          </a:p>
        </p:txBody>
      </p:sp>
      <p:sp>
        <p:nvSpPr>
          <p:cNvPr id="3" name="Rectangle: Top Corners Rounded 49">
            <a:extLst>
              <a:ext uri="{FF2B5EF4-FFF2-40B4-BE49-F238E27FC236}">
                <a16:creationId xmlns:a16="http://schemas.microsoft.com/office/drawing/2014/main" id="{C233F00E-B192-2210-D5D8-FF65585CDBEE}"/>
              </a:ext>
              <a:ext uri="{C183D7F6-B498-43B3-948B-1728B52AA6E4}">
                <adec:decorative xmlns:adec="http://schemas.microsoft.com/office/drawing/2017/decorative" val="1"/>
              </a:ext>
            </a:extLst>
          </p:cNvPr>
          <p:cNvSpPr/>
          <p:nvPr/>
        </p:nvSpPr>
        <p:spPr bwMode="auto">
          <a:xfrm rot="16200000">
            <a:off x="1425722" y="1528818"/>
            <a:ext cx="1095790" cy="2659246"/>
          </a:xfrm>
          <a:prstGeom prst="roundRect">
            <a:avLst>
              <a:gd name="adj" fmla="val 10491"/>
            </a:avLst>
          </a:prstGeom>
          <a:gradFill flip="none" rotWithShape="1">
            <a:gsLst>
              <a:gs pos="0">
                <a:srgbClr val="0A6BBA"/>
              </a:gs>
              <a:gs pos="79000">
                <a:srgbClr val="318581"/>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chemeClr val="bg1"/>
              </a:solidFill>
              <a:effectLst/>
              <a:uLnTx/>
              <a:uFillTx/>
              <a:latin typeface="Segoe UI Semibold"/>
              <a:ea typeface="+mn-ea"/>
              <a:cs typeface="+mn-cs"/>
            </a:endParaRPr>
          </a:p>
        </p:txBody>
      </p:sp>
      <p:sp>
        <p:nvSpPr>
          <p:cNvPr id="5" name="Text Placeholder 140">
            <a:extLst>
              <a:ext uri="{FF2B5EF4-FFF2-40B4-BE49-F238E27FC236}">
                <a16:creationId xmlns:a16="http://schemas.microsoft.com/office/drawing/2014/main" id="{3A1247DA-0D4A-6C65-E786-0A12154029D5}"/>
              </a:ext>
            </a:extLst>
          </p:cNvPr>
          <p:cNvSpPr txBox="1">
            <a:spLocks/>
          </p:cNvSpPr>
          <p:nvPr/>
        </p:nvSpPr>
        <p:spPr>
          <a:xfrm>
            <a:off x="962900" y="2570933"/>
            <a:ext cx="2021435" cy="553998"/>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200" b="1"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1"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rPr>
              <a:t>Restricted Content Discovery (RCD) </a:t>
            </a:r>
          </a:p>
        </p:txBody>
      </p:sp>
      <p:sp>
        <p:nvSpPr>
          <p:cNvPr id="6" name="Text Placeholder 140">
            <a:extLst>
              <a:ext uri="{FF2B5EF4-FFF2-40B4-BE49-F238E27FC236}">
                <a16:creationId xmlns:a16="http://schemas.microsoft.com/office/drawing/2014/main" id="{E363B0CC-5C65-4659-2DFB-E383D797CFE7}"/>
              </a:ext>
            </a:extLst>
          </p:cNvPr>
          <p:cNvSpPr txBox="1">
            <a:spLocks/>
          </p:cNvSpPr>
          <p:nvPr/>
        </p:nvSpPr>
        <p:spPr>
          <a:xfrm>
            <a:off x="3623914" y="2278381"/>
            <a:ext cx="7868667" cy="1231106"/>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200" b="1"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0" algn="l" defTabSz="932742" rtl="0" eaLnBrk="1" fontAlgn="auto" latinLnBrk="0" hangingPunct="1">
              <a:lnSpc>
                <a:spcPct val="100000"/>
              </a:lnSpc>
              <a:spcBef>
                <a:spcPts val="400"/>
              </a:spcBef>
              <a:spcAft>
                <a:spcPts val="0"/>
              </a:spcAft>
              <a:buClrTx/>
              <a:buSzPct val="90000"/>
              <a:buFont typeface="Wingdings" panose="05000000000000000000" pitchFamily="2" charset="2"/>
              <a:buNone/>
              <a:tabLst/>
              <a:defRPr/>
            </a:pPr>
            <a:r>
              <a:rPr kumimoji="0" lang="en-US" b="0" i="0" u="none" strike="noStrike" kern="1200" cap="none" spc="0" normalizeH="0" baseline="0" noProof="0">
                <a:ln>
                  <a:noFill/>
                </a:ln>
                <a:solidFill>
                  <a:schemeClr val="bg1"/>
                </a:solidFill>
                <a:effectLst/>
                <a:uLnTx/>
                <a:uFillTx/>
                <a:latin typeface="Segoe UI Regular"/>
                <a:ea typeface="+mn-ea"/>
                <a:cs typeface="Segoe UI" panose="020B0502040204020203" pitchFamily="34" charset="0"/>
              </a:rPr>
              <a:t>is a </a:t>
            </a:r>
            <a:r>
              <a:rPr kumimoji="0" lang="en-US" b="0"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rPr>
              <a:t>site-level setting that needs to be propagated to the search index</a:t>
            </a:r>
            <a:r>
              <a:rPr kumimoji="0" lang="en-US" b="0" i="0" u="none" strike="noStrike" kern="1200" cap="none" spc="0" normalizeH="0" baseline="0" noProof="0">
                <a:ln>
                  <a:noFill/>
                </a:ln>
                <a:solidFill>
                  <a:schemeClr val="bg1"/>
                </a:solidFill>
                <a:effectLst/>
                <a:uLnTx/>
                <a:uFillTx/>
                <a:latin typeface="Segoe UI Regular"/>
                <a:ea typeface="+mn-ea"/>
                <a:cs typeface="Segoe UI" panose="020B0502040204020203" pitchFamily="34" charset="0"/>
              </a:rPr>
              <a:t>, allows you to configure policies, leaving the site access unchanged but preventing the site’s content from being surfaced by Copilot or organization-wide search. It can be controlled granularly for both Team and Communication site types. </a:t>
            </a:r>
            <a:r>
              <a:rPr kumimoji="0" lang="en-US" b="0" i="1" u="none" strike="noStrike" kern="1200" cap="none" spc="0" normalizeH="0" baseline="0" noProof="0">
                <a:ln>
                  <a:noFill/>
                </a:ln>
                <a:solidFill>
                  <a:schemeClr val="bg1"/>
                </a:solidFill>
                <a:effectLst/>
                <a:uLnTx/>
                <a:uFillTx/>
                <a:latin typeface="Segoe UI Regular"/>
                <a:ea typeface="+mn-ea"/>
                <a:cs typeface="Segoe UI" panose="020B0502040204020203" pitchFamily="34" charset="0"/>
              </a:rPr>
              <a:t>RCD turns off all agent related activities for the site</a:t>
            </a:r>
          </a:p>
        </p:txBody>
      </p:sp>
      <p:sp>
        <p:nvSpPr>
          <p:cNvPr id="7" name="Rectangle: Top Corners Rounded 51">
            <a:extLst>
              <a:ext uri="{FF2B5EF4-FFF2-40B4-BE49-F238E27FC236}">
                <a16:creationId xmlns:a16="http://schemas.microsoft.com/office/drawing/2014/main" id="{E081A59B-5139-B333-3654-F538859CD386}"/>
              </a:ext>
              <a:ext uri="{C183D7F6-B498-43B3-948B-1728B52AA6E4}">
                <adec:decorative xmlns:adec="http://schemas.microsoft.com/office/drawing/2017/decorative" val="1"/>
              </a:ext>
            </a:extLst>
          </p:cNvPr>
          <p:cNvSpPr/>
          <p:nvPr/>
        </p:nvSpPr>
        <p:spPr bwMode="auto">
          <a:xfrm rot="16200000">
            <a:off x="1425722" y="2913145"/>
            <a:ext cx="1095790" cy="2659246"/>
          </a:xfrm>
          <a:prstGeom prst="roundRect">
            <a:avLst>
              <a:gd name="adj" fmla="val 10491"/>
            </a:avLst>
          </a:prstGeom>
          <a:gradFill flip="none" rotWithShape="1">
            <a:gsLst>
              <a:gs pos="0">
                <a:srgbClr val="AC35AF"/>
              </a:gs>
              <a:gs pos="80000">
                <a:srgbClr val="0A6BBA"/>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chemeClr val="bg1"/>
              </a:solidFill>
              <a:effectLst/>
              <a:uLnTx/>
              <a:uFillTx/>
              <a:latin typeface="Segoe UI Semibold"/>
              <a:ea typeface="+mn-ea"/>
              <a:cs typeface="+mn-cs"/>
            </a:endParaRPr>
          </a:p>
        </p:txBody>
      </p:sp>
      <p:sp>
        <p:nvSpPr>
          <p:cNvPr id="8" name="Text Placeholder 140">
            <a:extLst>
              <a:ext uri="{FF2B5EF4-FFF2-40B4-BE49-F238E27FC236}">
                <a16:creationId xmlns:a16="http://schemas.microsoft.com/office/drawing/2014/main" id="{2AF7651D-FF0A-8B41-3C9C-96EDA204382B}"/>
              </a:ext>
            </a:extLst>
          </p:cNvPr>
          <p:cNvSpPr txBox="1">
            <a:spLocks/>
          </p:cNvSpPr>
          <p:nvPr/>
        </p:nvSpPr>
        <p:spPr>
          <a:xfrm>
            <a:off x="962900" y="3816761"/>
            <a:ext cx="2049828" cy="830997"/>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200" b="1"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1"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rPr>
              <a:t>Restricted Access Control (RAC) Policy</a:t>
            </a:r>
          </a:p>
        </p:txBody>
      </p:sp>
      <p:sp>
        <p:nvSpPr>
          <p:cNvPr id="9" name="Text Placeholder 140">
            <a:extLst>
              <a:ext uri="{FF2B5EF4-FFF2-40B4-BE49-F238E27FC236}">
                <a16:creationId xmlns:a16="http://schemas.microsoft.com/office/drawing/2014/main" id="{2E5FFD1D-84CD-67B8-38B6-80FCEE8182A6}"/>
              </a:ext>
            </a:extLst>
          </p:cNvPr>
          <p:cNvSpPr txBox="1">
            <a:spLocks/>
          </p:cNvSpPr>
          <p:nvPr/>
        </p:nvSpPr>
        <p:spPr>
          <a:xfrm>
            <a:off x="3623914" y="3768779"/>
            <a:ext cx="7868667" cy="738664"/>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200" b="1"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4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chemeClr val="bg1"/>
                </a:solidFill>
                <a:effectLst/>
                <a:uLnTx/>
                <a:uFillTx/>
                <a:latin typeface="Segoe UI"/>
                <a:ea typeface="+mn-ea"/>
                <a:cs typeface="Segoe UI" panose="020B0502040204020203" pitchFamily="34" charset="0"/>
              </a:rPr>
              <a:t>in SharePoint Advanced Management (SAM), is a powerful tool for enhancing security and governance. RAC policies allow you to restrict access to specific sites and content exclusively to designated user groups</a:t>
            </a:r>
          </a:p>
        </p:txBody>
      </p:sp>
      <p:cxnSp>
        <p:nvCxnSpPr>
          <p:cNvPr id="10" name="!!line2">
            <a:extLst>
              <a:ext uri="{FF2B5EF4-FFF2-40B4-BE49-F238E27FC236}">
                <a16:creationId xmlns:a16="http://schemas.microsoft.com/office/drawing/2014/main" id="{06488256-0A84-8C9B-4EB3-DB51CA9E4A58}"/>
              </a:ext>
              <a:ext uri="{C183D7F6-B498-43B3-948B-1728B52AA6E4}">
                <adec:decorative xmlns:adec="http://schemas.microsoft.com/office/drawing/2017/decorative" val="1"/>
              </a:ext>
            </a:extLst>
          </p:cNvPr>
          <p:cNvCxnSpPr>
            <a:cxnSpLocks/>
          </p:cNvCxnSpPr>
          <p:nvPr/>
        </p:nvCxnSpPr>
        <p:spPr>
          <a:xfrm flipH="1">
            <a:off x="3602134" y="3500933"/>
            <a:ext cx="7407195" cy="0"/>
          </a:xfrm>
          <a:prstGeom prst="line">
            <a:avLst/>
          </a:prstGeom>
          <a:ln w="12700" cap="rnd">
            <a:solidFill>
              <a:srgbClr val="454142">
                <a:alpha val="20000"/>
              </a:srgb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11" name="!!line2">
            <a:extLst>
              <a:ext uri="{FF2B5EF4-FFF2-40B4-BE49-F238E27FC236}">
                <a16:creationId xmlns:a16="http://schemas.microsoft.com/office/drawing/2014/main" id="{45B63C75-362A-8D71-C5C4-7FECFFBEED75}"/>
              </a:ext>
              <a:ext uri="{C183D7F6-B498-43B3-948B-1728B52AA6E4}">
                <adec:decorative xmlns:adec="http://schemas.microsoft.com/office/drawing/2017/decorative" val="1"/>
              </a:ext>
            </a:extLst>
          </p:cNvPr>
          <p:cNvCxnSpPr>
            <a:cxnSpLocks/>
          </p:cNvCxnSpPr>
          <p:nvPr/>
        </p:nvCxnSpPr>
        <p:spPr>
          <a:xfrm flipH="1">
            <a:off x="3602134" y="4802246"/>
            <a:ext cx="7407195" cy="0"/>
          </a:xfrm>
          <a:prstGeom prst="line">
            <a:avLst/>
          </a:prstGeom>
          <a:ln w="12700" cap="rnd">
            <a:solidFill>
              <a:srgbClr val="454142">
                <a:alpha val="20000"/>
              </a:srgb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12" name="Rectangle: Top Corners Rounded 52">
            <a:extLst>
              <a:ext uri="{FF2B5EF4-FFF2-40B4-BE49-F238E27FC236}">
                <a16:creationId xmlns:a16="http://schemas.microsoft.com/office/drawing/2014/main" id="{AAB9C3CC-09D2-D42E-8E18-D65CCE957E27}"/>
              </a:ext>
              <a:ext uri="{C183D7F6-B498-43B3-948B-1728B52AA6E4}">
                <adec:decorative xmlns:adec="http://schemas.microsoft.com/office/drawing/2017/decorative" val="1"/>
              </a:ext>
            </a:extLst>
          </p:cNvPr>
          <p:cNvSpPr/>
          <p:nvPr/>
        </p:nvSpPr>
        <p:spPr bwMode="auto">
          <a:xfrm rot="16200000">
            <a:off x="1425723" y="4271780"/>
            <a:ext cx="1095790" cy="2659246"/>
          </a:xfrm>
          <a:prstGeom prst="roundRect">
            <a:avLst>
              <a:gd name="adj" fmla="val 10491"/>
            </a:avLst>
          </a:prstGeom>
          <a:gradFill flip="none" rotWithShape="1">
            <a:gsLst>
              <a:gs pos="0">
                <a:srgbClr val="F65567"/>
              </a:gs>
              <a:gs pos="80000">
                <a:srgbClr val="AC35AF"/>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chemeClr val="bg1"/>
              </a:solidFill>
              <a:effectLst/>
              <a:uLnTx/>
              <a:uFillTx/>
              <a:latin typeface="Segoe UI Semibold"/>
              <a:ea typeface="+mn-ea"/>
              <a:cs typeface="+mn-cs"/>
            </a:endParaRPr>
          </a:p>
        </p:txBody>
      </p:sp>
      <p:sp>
        <p:nvSpPr>
          <p:cNvPr id="13" name="Text Placeholder 140">
            <a:extLst>
              <a:ext uri="{FF2B5EF4-FFF2-40B4-BE49-F238E27FC236}">
                <a16:creationId xmlns:a16="http://schemas.microsoft.com/office/drawing/2014/main" id="{09B43E2B-C3B8-0951-61EE-968573795224}"/>
              </a:ext>
            </a:extLst>
          </p:cNvPr>
          <p:cNvSpPr txBox="1">
            <a:spLocks/>
          </p:cNvSpPr>
          <p:nvPr/>
        </p:nvSpPr>
        <p:spPr>
          <a:xfrm>
            <a:off x="962900" y="5313894"/>
            <a:ext cx="2049828" cy="553998"/>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200" b="1"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1"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rPr>
              <a:t>Data Access Governance (DAG)</a:t>
            </a:r>
          </a:p>
        </p:txBody>
      </p:sp>
      <p:sp>
        <p:nvSpPr>
          <p:cNvPr id="15" name="Text Placeholder 140">
            <a:extLst>
              <a:ext uri="{FF2B5EF4-FFF2-40B4-BE49-F238E27FC236}">
                <a16:creationId xmlns:a16="http://schemas.microsoft.com/office/drawing/2014/main" id="{77FB4193-19CC-B326-8770-3B5814B9911E}"/>
              </a:ext>
            </a:extLst>
          </p:cNvPr>
          <p:cNvSpPr txBox="1">
            <a:spLocks/>
          </p:cNvSpPr>
          <p:nvPr/>
        </p:nvSpPr>
        <p:spPr>
          <a:xfrm>
            <a:off x="3623915" y="5024109"/>
            <a:ext cx="7868666" cy="1231106"/>
          </a:xfrm>
          <a:prstGeom prst="rect">
            <a:avLst/>
          </a:prstGeom>
        </p:spPr>
        <p:txBody>
          <a:bodyPr vert="horz" wrap="square" lIns="0" tIns="0" rIns="0" bIns="0" rtlCol="0" anchor="ctr">
            <a:spAutoFit/>
          </a:bodyPr>
          <a:lstStyle>
            <a:defPPr>
              <a:defRPr lang="en-US"/>
            </a:defPPr>
            <a:lvl1pPr marR="0" indent="0" defTabSz="932742" fontAlgn="auto">
              <a:lnSpc>
                <a:spcPct val="100000"/>
              </a:lnSpc>
              <a:spcBef>
                <a:spcPts val="400"/>
              </a:spcBef>
              <a:spcAft>
                <a:spcPts val="0"/>
              </a:spcAft>
              <a:buClrTx/>
              <a:buSzPct val="90000"/>
              <a:buFont typeface="Wingdings" panose="05000000000000000000" pitchFamily="2" charset="2"/>
              <a:buNone/>
              <a:tabLst/>
              <a:defRPr sz="1400" b="0" spc="0" baseline="0">
                <a:cs typeface="Segoe UI" panose="020B0502040204020203" pitchFamily="34" charset="0"/>
              </a:defRPr>
            </a:lvl1pPr>
            <a:lvl2pPr marL="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2"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b="0" i="0" u="none" strike="noStrike" kern="1200" cap="none" spc="0" normalizeH="0" baseline="0" noProof="0">
                <a:ln>
                  <a:noFill/>
                </a:ln>
                <a:solidFill>
                  <a:schemeClr val="bg1"/>
                </a:solidFill>
                <a:effectLst/>
                <a:uLnTx/>
                <a:uFillTx/>
                <a:latin typeface="Segoe UI"/>
                <a:ea typeface="+mn-ea"/>
                <a:cs typeface="Segoe UI" panose="020B0502040204020203" pitchFamily="34" charset="0"/>
              </a:rPr>
              <a:t>reports, currently in public preview, provides admins with a bird’s eye view of all site permissions across SharePoint, OneDrive, and files to help discover potentially over-permissioned content across the tenant. This empowers admins to address those sites </a:t>
            </a:r>
            <a:br>
              <a:rPr kumimoji="0" lang="en-US" b="0" i="0" u="none" strike="noStrike" kern="1200" cap="none" spc="0" normalizeH="0" baseline="0" noProof="0">
                <a:ln>
                  <a:noFill/>
                </a:ln>
                <a:solidFill>
                  <a:schemeClr val="bg1"/>
                </a:solidFill>
                <a:effectLst/>
                <a:uLnTx/>
                <a:uFillTx/>
                <a:latin typeface="Segoe UI"/>
                <a:ea typeface="+mn-ea"/>
                <a:cs typeface="Segoe UI" panose="020B0502040204020203" pitchFamily="34" charset="0"/>
              </a:rPr>
            </a:br>
            <a:r>
              <a:rPr kumimoji="0" lang="en-US" b="0" i="0" u="none" strike="noStrike" kern="1200" cap="none" spc="0" normalizeH="0" baseline="0" noProof="0">
                <a:ln>
                  <a:noFill/>
                </a:ln>
                <a:solidFill>
                  <a:schemeClr val="bg1"/>
                </a:solidFill>
                <a:effectLst/>
                <a:uLnTx/>
                <a:uFillTx/>
                <a:latin typeface="Segoe UI"/>
                <a:ea typeface="+mn-ea"/>
                <a:cs typeface="Segoe UI" panose="020B0502040204020203" pitchFamily="34" charset="0"/>
              </a:rPr>
              <a:t>to ensure results delivered by Copilot or search are limited only to the users who should have access to that information</a:t>
            </a:r>
          </a:p>
        </p:txBody>
      </p:sp>
      <p:sp>
        <p:nvSpPr>
          <p:cNvPr id="16" name="Title 1">
            <a:extLst>
              <a:ext uri="{FF2B5EF4-FFF2-40B4-BE49-F238E27FC236}">
                <a16:creationId xmlns:a16="http://schemas.microsoft.com/office/drawing/2014/main" id="{70921226-719D-7DDF-8625-23626D7C86BD}"/>
              </a:ext>
            </a:extLst>
          </p:cNvPr>
          <p:cNvSpPr txBox="1">
            <a:spLocks/>
          </p:cNvSpPr>
          <p:nvPr/>
        </p:nvSpPr>
        <p:spPr>
          <a:xfrm>
            <a:off x="476855" y="1629041"/>
            <a:ext cx="11238289" cy="36933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000" b="0" kern="1200" cap="none" spc="-50" baseline="0" dirty="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latin typeface="+mj-lt"/>
                <a:ea typeface="+mn-ea"/>
                <a:cs typeface="Segoe UI" pitchFamily="34" charset="0"/>
              </a:defRPr>
            </a:lvl1pPr>
          </a:lstStyle>
          <a:p>
            <a:pPr algn="ctr"/>
            <a:r>
              <a:rPr lang="en-US" sz="2400">
                <a:solidFill>
                  <a:schemeClr val="bg1"/>
                </a:solidFill>
              </a:rPr>
              <a:t>Key features for M365 Copilot Agents governance</a:t>
            </a:r>
          </a:p>
        </p:txBody>
      </p:sp>
    </p:spTree>
    <p:extLst>
      <p:ext uri="{BB962C8B-B14F-4D97-AF65-F5344CB8AC3E}">
        <p14:creationId xmlns:p14="http://schemas.microsoft.com/office/powerpoint/2010/main" val="359338432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B4B7A-BD12-E128-92E3-BF332BCB7AA5}"/>
            </a:ext>
          </a:extLst>
        </p:cNvPr>
        <p:cNvGrpSpPr/>
        <p:nvPr/>
      </p:nvGrpSpPr>
      <p:grpSpPr>
        <a:xfrm>
          <a:off x="0" y="0"/>
          <a:ext cx="0" cy="0"/>
          <a:chOff x="0" y="0"/>
          <a:chExt cx="0" cy="0"/>
        </a:xfrm>
      </p:grpSpPr>
      <p:pic>
        <p:nvPicPr>
          <p:cNvPr id="30" name="Picture 29">
            <a:extLst>
              <a:ext uri="{FF2B5EF4-FFF2-40B4-BE49-F238E27FC236}">
                <a16:creationId xmlns:a16="http://schemas.microsoft.com/office/drawing/2014/main" id="{1D323576-275E-794F-1B08-AA9D89AC4A6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20759" y="4910861"/>
            <a:ext cx="4856018" cy="1377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itle 3">
            <a:extLst>
              <a:ext uri="{FF2B5EF4-FFF2-40B4-BE49-F238E27FC236}">
                <a16:creationId xmlns:a16="http://schemas.microsoft.com/office/drawing/2014/main" id="{23E058C1-D441-F548-33D0-3453E94FDB44}"/>
              </a:ext>
            </a:extLst>
          </p:cNvPr>
          <p:cNvSpPr>
            <a:spLocks noGrp="1"/>
          </p:cNvSpPr>
          <p:nvPr>
            <p:ph type="title"/>
          </p:nvPr>
        </p:nvSpPr>
        <p:spPr/>
        <p:txBody>
          <a:bodyPr/>
          <a:lstStyle/>
          <a:p>
            <a:r>
              <a:rPr lang="en-US"/>
              <a:t>SharePoint site owner controls</a:t>
            </a:r>
          </a:p>
        </p:txBody>
      </p:sp>
      <p:sp>
        <p:nvSpPr>
          <p:cNvPr id="14" name="TextBox 13">
            <a:extLst>
              <a:ext uri="{FF2B5EF4-FFF2-40B4-BE49-F238E27FC236}">
                <a16:creationId xmlns:a16="http://schemas.microsoft.com/office/drawing/2014/main" id="{8BBC58A7-9BBC-92D4-1365-C8E78B899257}"/>
              </a:ext>
            </a:extLst>
          </p:cNvPr>
          <p:cNvSpPr txBox="1"/>
          <p:nvPr/>
        </p:nvSpPr>
        <p:spPr>
          <a:xfrm>
            <a:off x="563187" y="1749203"/>
            <a:ext cx="5532813" cy="2154436"/>
          </a:xfrm>
          <a:prstGeom prst="rect">
            <a:avLst/>
          </a:prstGeom>
          <a:noFill/>
        </p:spPr>
        <p:txBody>
          <a:bodyPr wrap="square" lIns="0" tIns="0" rIns="0" bIns="0" anchor="t">
            <a:spAutoFit/>
          </a:bodyPr>
          <a:lstStyle/>
          <a:p>
            <a:pPr>
              <a:spcAft>
                <a:spcPts val="1200"/>
              </a:spcAft>
            </a:pPr>
            <a:r>
              <a:rPr lang="en-US" sz="2400">
                <a:solidFill>
                  <a:schemeClr val="bg1"/>
                </a:solidFill>
              </a:rPr>
              <a:t>SharePoint site owners have following controls for the agents created in their site</a:t>
            </a:r>
          </a:p>
          <a:p>
            <a:pPr marL="342900" indent="-342900">
              <a:spcAft>
                <a:spcPts val="1200"/>
              </a:spcAft>
              <a:buFont typeface="Arial" panose="020B0604020202020204" pitchFamily="34" charset="0"/>
              <a:buChar char="•"/>
            </a:pPr>
            <a:r>
              <a:rPr lang="en-US" sz="2400">
                <a:solidFill>
                  <a:schemeClr val="bg1"/>
                </a:solidFill>
              </a:rPr>
              <a:t>Approve agent</a:t>
            </a:r>
          </a:p>
          <a:p>
            <a:pPr marL="342900" indent="-342900">
              <a:spcAft>
                <a:spcPts val="1200"/>
              </a:spcAft>
              <a:buFont typeface="Arial" panose="020B0604020202020204" pitchFamily="34" charset="0"/>
              <a:buChar char="•"/>
            </a:pPr>
            <a:r>
              <a:rPr lang="en-US" sz="2400">
                <a:solidFill>
                  <a:schemeClr val="bg1"/>
                </a:solidFill>
              </a:rPr>
              <a:t>Set as site default agent</a:t>
            </a:r>
          </a:p>
        </p:txBody>
      </p:sp>
      <p:pic>
        <p:nvPicPr>
          <p:cNvPr id="22" name="Picture 21">
            <a:extLst>
              <a:ext uri="{FF2B5EF4-FFF2-40B4-BE49-F238E27FC236}">
                <a16:creationId xmlns:a16="http://schemas.microsoft.com/office/drawing/2014/main" id="{11042B7E-6074-5819-9420-20E084CD000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20759" y="2429875"/>
            <a:ext cx="4856018" cy="13213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25">
            <a:extLst>
              <a:ext uri="{FF2B5EF4-FFF2-40B4-BE49-F238E27FC236}">
                <a16:creationId xmlns:a16="http://schemas.microsoft.com/office/drawing/2014/main" id="{C153F988-FC56-5877-AFA8-A9CB0837ABB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873128" y="1387828"/>
            <a:ext cx="2089799" cy="1856116"/>
          </a:xfrm>
          <a:prstGeom prst="roundRect">
            <a:avLst>
              <a:gd name="adj" fmla="val 8594"/>
            </a:avLst>
          </a:prstGeom>
          <a:solidFill>
            <a:srgbClr val="FFFFFF">
              <a:shade val="85000"/>
            </a:srgbClr>
          </a:solidFill>
          <a:ln>
            <a:noFill/>
          </a:ln>
          <a:effectLst/>
        </p:spPr>
      </p:pic>
      <p:pic>
        <p:nvPicPr>
          <p:cNvPr id="28" name="Picture 27">
            <a:extLst>
              <a:ext uri="{FF2B5EF4-FFF2-40B4-BE49-F238E27FC236}">
                <a16:creationId xmlns:a16="http://schemas.microsoft.com/office/drawing/2014/main" id="{370D56B8-D7FB-FE0B-86A7-97C7347DFC2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905785" y="4056040"/>
            <a:ext cx="2089799" cy="173422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309455718"/>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773D0-6041-B370-D4C8-DDCDFA724AA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A96AF9C-8DD1-1780-2868-56D59D028DC8}"/>
              </a:ext>
            </a:extLst>
          </p:cNvPr>
          <p:cNvSpPr>
            <a:spLocks noGrp="1"/>
          </p:cNvSpPr>
          <p:nvPr>
            <p:ph type="title"/>
          </p:nvPr>
        </p:nvSpPr>
        <p:spPr/>
        <p:txBody>
          <a:bodyPr/>
          <a:lstStyle/>
          <a:p>
            <a:r>
              <a:rPr lang="en-US"/>
              <a:t>Control Copilot Web Search (web grounding)</a:t>
            </a:r>
          </a:p>
        </p:txBody>
      </p:sp>
      <p:sp>
        <p:nvSpPr>
          <p:cNvPr id="14" name="TextBox 13">
            <a:extLst>
              <a:ext uri="{FF2B5EF4-FFF2-40B4-BE49-F238E27FC236}">
                <a16:creationId xmlns:a16="http://schemas.microsoft.com/office/drawing/2014/main" id="{4E0997B7-B043-75FD-AD28-6BAF8F1BBF2F}"/>
              </a:ext>
            </a:extLst>
          </p:cNvPr>
          <p:cNvSpPr txBox="1"/>
          <p:nvPr/>
        </p:nvSpPr>
        <p:spPr>
          <a:xfrm>
            <a:off x="563186" y="1749203"/>
            <a:ext cx="6632271" cy="4524315"/>
          </a:xfrm>
          <a:prstGeom prst="rect">
            <a:avLst/>
          </a:prstGeom>
          <a:noFill/>
        </p:spPr>
        <p:txBody>
          <a:bodyPr wrap="square" lIns="0" tIns="0" rIns="0" bIns="0" anchor="t">
            <a:spAutoFit/>
          </a:bodyPr>
          <a:lstStyle/>
          <a:p>
            <a:pPr>
              <a:spcAft>
                <a:spcPts val="1200"/>
              </a:spcAft>
            </a:pPr>
            <a:r>
              <a:rPr lang="en-US" sz="2200">
                <a:solidFill>
                  <a:schemeClr val="bg1"/>
                </a:solidFill>
              </a:rPr>
              <a:t>Agents can leverage public content available on the internet when responding user’s prompts. Agent maker is able to enable/disable web grounding (web search) in the agent additional settings</a:t>
            </a:r>
          </a:p>
          <a:p>
            <a:pPr>
              <a:spcAft>
                <a:spcPts val="1200"/>
              </a:spcAft>
            </a:pPr>
            <a:r>
              <a:rPr lang="en-US" sz="2200">
                <a:solidFill>
                  <a:schemeClr val="bg1"/>
                </a:solidFill>
              </a:rPr>
              <a:t>Web grounding can be enabled/disabled in tenant level by admins using Allow web search in Copilot policy</a:t>
            </a:r>
          </a:p>
          <a:p>
            <a:pPr marL="342900" indent="-342900">
              <a:spcAft>
                <a:spcPts val="1200"/>
              </a:spcAft>
              <a:buFont typeface="Arial" panose="020B0604020202020204" pitchFamily="34" charset="0"/>
              <a:buChar char="•"/>
            </a:pPr>
            <a:r>
              <a:rPr lang="en-US" sz="2000">
                <a:solidFill>
                  <a:schemeClr val="bg1"/>
                </a:solidFill>
              </a:rPr>
              <a:t>Enabled in Microsoft 365 Copilot and Microsoft Copilot</a:t>
            </a:r>
          </a:p>
          <a:p>
            <a:pPr marL="342900" indent="-342900">
              <a:spcAft>
                <a:spcPts val="1200"/>
              </a:spcAft>
              <a:buFont typeface="Arial" panose="020B0604020202020204" pitchFamily="34" charset="0"/>
              <a:buChar char="•"/>
            </a:pPr>
            <a:r>
              <a:rPr lang="en-US" sz="2000">
                <a:solidFill>
                  <a:schemeClr val="bg1"/>
                </a:solidFill>
              </a:rPr>
              <a:t>Disabled in Microsoft 365 Copilot and Microsoft Copilot</a:t>
            </a:r>
          </a:p>
          <a:p>
            <a:pPr marL="342900" indent="-342900">
              <a:spcAft>
                <a:spcPts val="1200"/>
              </a:spcAft>
              <a:buFont typeface="Arial" panose="020B0604020202020204" pitchFamily="34" charset="0"/>
              <a:buChar char="•"/>
            </a:pPr>
            <a:r>
              <a:rPr lang="en-US" sz="2000">
                <a:solidFill>
                  <a:schemeClr val="bg1"/>
                </a:solidFill>
              </a:rPr>
              <a:t>Disabled in Microsoft 365 Copilot Work mode; Enabled in Microsoft 365 Copilot Web mode and Microsoft Copilot</a:t>
            </a:r>
          </a:p>
        </p:txBody>
      </p:sp>
      <p:pic>
        <p:nvPicPr>
          <p:cNvPr id="2" name="Picture 1">
            <a:extLst>
              <a:ext uri="{FF2B5EF4-FFF2-40B4-BE49-F238E27FC236}">
                <a16:creationId xmlns:a16="http://schemas.microsoft.com/office/drawing/2014/main" id="{1D2AD7C6-3AF0-24CA-D3D2-CFB86E74C43C}"/>
              </a:ext>
              <a:ext uri="{C183D7F6-B498-43B3-948B-1728B52AA6E4}">
                <adec:decorative xmlns:adec="http://schemas.microsoft.com/office/drawing/2017/decorative" val="1"/>
              </a:ext>
            </a:extLst>
          </p:cNvPr>
          <p:cNvPicPr>
            <a:picLocks noChangeAspect="1"/>
          </p:cNvPicPr>
          <p:nvPr/>
        </p:nvPicPr>
        <p:blipFill>
          <a:blip r:embed="rId3"/>
          <a:srcRect l="776" t="6432" r="1103" b="4474"/>
          <a:stretch/>
        </p:blipFill>
        <p:spPr>
          <a:xfrm>
            <a:off x="7484722" y="1844003"/>
            <a:ext cx="4395080" cy="4999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8486768B-F507-7DD2-45BB-8B3B09FBC87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484722" y="2497712"/>
            <a:ext cx="4395080" cy="14885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23A07C76-6837-175E-2E9B-038F5B0CCD6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484722" y="4118596"/>
            <a:ext cx="4395080" cy="12969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785418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17E30-D9BE-E7EB-A3AD-D3BA453595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47F605-AD8D-6DD0-11ED-B30C8934AEED}"/>
              </a:ext>
            </a:extLst>
          </p:cNvPr>
          <p:cNvSpPr>
            <a:spLocks noGrp="1"/>
          </p:cNvSpPr>
          <p:nvPr>
            <p:ph type="title"/>
          </p:nvPr>
        </p:nvSpPr>
        <p:spPr>
          <a:xfrm>
            <a:off x="571499" y="2792795"/>
            <a:ext cx="4898275" cy="646331"/>
          </a:xfrm>
          <a:prstGeom prst="rect">
            <a:avLst/>
          </a:prstGeom>
        </p:spPr>
        <p:txBody>
          <a:bodyPr/>
          <a:lstStyle/>
          <a:p>
            <a:r>
              <a:rPr lang="en-US">
                <a:latin typeface="Segoe UI Semibold" panose="020B0702040204020203" pitchFamily="34" charset="0"/>
                <a:cs typeface="Segoe UI Semibold" panose="020B0702040204020203" pitchFamily="34" charset="0"/>
              </a:rPr>
              <a:t>Security &amp; Governance</a:t>
            </a:r>
          </a:p>
        </p:txBody>
      </p:sp>
    </p:spTree>
    <p:extLst>
      <p:ext uri="{BB962C8B-B14F-4D97-AF65-F5344CB8AC3E}">
        <p14:creationId xmlns:p14="http://schemas.microsoft.com/office/powerpoint/2010/main" val="69358822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9F9FEAD-A6B6-504E-CFA2-B4BAD2C42276}"/>
              </a:ext>
            </a:extLst>
          </p:cNvPr>
          <p:cNvSpPr>
            <a:spLocks noGrp="1"/>
          </p:cNvSpPr>
          <p:nvPr>
            <p:ph idx="1"/>
          </p:nvPr>
        </p:nvSpPr>
        <p:spPr>
          <a:xfrm>
            <a:off x="5636028" y="1707384"/>
            <a:ext cx="5984471" cy="4154984"/>
          </a:xfrm>
        </p:spPr>
        <p:txBody>
          <a:bodyPr/>
          <a:lstStyle/>
          <a:p>
            <a:pPr marL="514350" indent="-514350">
              <a:spcBef>
                <a:spcPts val="600"/>
              </a:spcBef>
              <a:spcAft>
                <a:spcPts val="600"/>
              </a:spcAft>
              <a:buAutoNum type="arabicPlain"/>
            </a:pPr>
            <a:r>
              <a:rPr lang="en-US" sz="2400"/>
              <a:t>Spectrum of Agent and Controls</a:t>
            </a:r>
          </a:p>
          <a:p>
            <a:pPr marL="514350" indent="-514350">
              <a:spcBef>
                <a:spcPts val="600"/>
              </a:spcBef>
              <a:spcAft>
                <a:spcPts val="600"/>
              </a:spcAft>
              <a:buAutoNum type="arabicPlain"/>
            </a:pPr>
            <a:r>
              <a:rPr lang="en-US" sz="2400"/>
              <a:t>Management Controls </a:t>
            </a:r>
          </a:p>
          <a:p>
            <a:pPr marL="514350" indent="-514350">
              <a:spcBef>
                <a:spcPts val="600"/>
              </a:spcBef>
              <a:spcAft>
                <a:spcPts val="600"/>
              </a:spcAft>
              <a:buAutoNum type="arabicPlain"/>
            </a:pPr>
            <a:r>
              <a:rPr lang="en-US" sz="2400"/>
              <a:t>Security &amp; Governance</a:t>
            </a:r>
          </a:p>
          <a:p>
            <a:pPr marL="514350" indent="-514350">
              <a:spcBef>
                <a:spcPts val="600"/>
              </a:spcBef>
              <a:spcAft>
                <a:spcPts val="600"/>
              </a:spcAft>
              <a:buAutoNum type="arabicPlain"/>
            </a:pPr>
            <a:r>
              <a:rPr lang="en-US" sz="2400"/>
              <a:t>Measurement &amp; Monitoring </a:t>
            </a:r>
          </a:p>
          <a:p>
            <a:pPr marL="514350" indent="-514350">
              <a:spcBef>
                <a:spcPts val="600"/>
              </a:spcBef>
              <a:spcAft>
                <a:spcPts val="600"/>
              </a:spcAft>
              <a:buAutoNum type="arabicPlain"/>
            </a:pPr>
            <a:r>
              <a:rPr lang="en-US" sz="2400"/>
              <a:t>Planned Features</a:t>
            </a:r>
          </a:p>
          <a:p>
            <a:pPr marL="514350" indent="-514350">
              <a:spcBef>
                <a:spcPts val="600"/>
              </a:spcBef>
              <a:spcAft>
                <a:spcPts val="600"/>
              </a:spcAft>
              <a:buAutoNum type="arabicPlain"/>
            </a:pPr>
            <a:r>
              <a:rPr lang="en-US" sz="2400"/>
              <a:t>Resources</a:t>
            </a:r>
          </a:p>
          <a:p>
            <a:pPr marL="514350" indent="-514350">
              <a:spcBef>
                <a:spcPts val="600"/>
              </a:spcBef>
              <a:spcAft>
                <a:spcPts val="600"/>
              </a:spcAft>
              <a:buAutoNum type="arabicPlain"/>
            </a:pPr>
            <a:r>
              <a:rPr lang="en-US" sz="2400"/>
              <a:t>Next Steps &amp; Call to Action</a:t>
            </a:r>
          </a:p>
          <a:p>
            <a:pPr marL="514350" indent="-514350">
              <a:spcBef>
                <a:spcPts val="600"/>
              </a:spcBef>
              <a:spcAft>
                <a:spcPts val="600"/>
              </a:spcAft>
              <a:buAutoNum type="arabicPlain"/>
            </a:pPr>
            <a:r>
              <a:rPr lang="en-US" sz="2400"/>
              <a:t>Q&amp;A</a:t>
            </a:r>
          </a:p>
        </p:txBody>
      </p:sp>
      <p:sp>
        <p:nvSpPr>
          <p:cNvPr id="9" name="Title 8">
            <a:extLst>
              <a:ext uri="{FF2B5EF4-FFF2-40B4-BE49-F238E27FC236}">
                <a16:creationId xmlns:a16="http://schemas.microsoft.com/office/drawing/2014/main" id="{4BA1EBAE-1D52-4D45-80BB-BA0E5E112711}"/>
              </a:ext>
            </a:extLst>
          </p:cNvPr>
          <p:cNvSpPr>
            <a:spLocks noGrp="1"/>
          </p:cNvSpPr>
          <p:nvPr>
            <p:ph type="title"/>
          </p:nvPr>
        </p:nvSpPr>
        <p:spPr/>
        <p:txBody>
          <a:bodyPr/>
          <a:lstStyle/>
          <a:p>
            <a:r>
              <a:rPr lang="en-US"/>
              <a:t>Agenda</a:t>
            </a:r>
          </a:p>
        </p:txBody>
      </p:sp>
      <p:cxnSp>
        <p:nvCxnSpPr>
          <p:cNvPr id="11" name="Straight Connector 10">
            <a:extLst>
              <a:ext uri="{FF2B5EF4-FFF2-40B4-BE49-F238E27FC236}">
                <a16:creationId xmlns:a16="http://schemas.microsoft.com/office/drawing/2014/main" id="{1ED95B53-DDF2-6191-A9CC-CC607C737C1E}"/>
              </a:ext>
              <a:ext uri="{C183D7F6-B498-43B3-948B-1728B52AA6E4}">
                <adec:decorative xmlns:adec="http://schemas.microsoft.com/office/drawing/2017/decorative" val="1"/>
              </a:ext>
            </a:extLst>
          </p:cNvPr>
          <p:cNvCxnSpPr>
            <a:cxnSpLocks/>
          </p:cNvCxnSpPr>
          <p:nvPr/>
        </p:nvCxnSpPr>
        <p:spPr>
          <a:xfrm>
            <a:off x="5228752" y="1524000"/>
            <a:ext cx="0" cy="4021483"/>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967290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A6331-632C-CBBC-0C37-72460A7ED29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A9DBAE4-3099-F545-9C8D-5C29995AAD01}"/>
              </a:ext>
            </a:extLst>
          </p:cNvPr>
          <p:cNvSpPr>
            <a:spLocks noGrp="1"/>
          </p:cNvSpPr>
          <p:nvPr>
            <p:ph type="title"/>
          </p:nvPr>
        </p:nvSpPr>
        <p:spPr/>
        <p:txBody>
          <a:bodyPr/>
          <a:lstStyle/>
          <a:p>
            <a:r>
              <a:rPr lang="en-US"/>
              <a:t>Data Loss Prevention policies</a:t>
            </a:r>
          </a:p>
        </p:txBody>
      </p:sp>
      <p:sp>
        <p:nvSpPr>
          <p:cNvPr id="14" name="TextBox 13">
            <a:extLst>
              <a:ext uri="{FF2B5EF4-FFF2-40B4-BE49-F238E27FC236}">
                <a16:creationId xmlns:a16="http://schemas.microsoft.com/office/drawing/2014/main" id="{28559FB6-7173-74E6-70F0-476F0F18541A}"/>
              </a:ext>
            </a:extLst>
          </p:cNvPr>
          <p:cNvSpPr txBox="1"/>
          <p:nvPr/>
        </p:nvSpPr>
        <p:spPr>
          <a:xfrm>
            <a:off x="563186" y="1749203"/>
            <a:ext cx="6164185" cy="2862322"/>
          </a:xfrm>
          <a:prstGeom prst="rect">
            <a:avLst/>
          </a:prstGeom>
          <a:noFill/>
        </p:spPr>
        <p:txBody>
          <a:bodyPr wrap="square" lIns="0" tIns="0" rIns="0" bIns="0" anchor="t">
            <a:spAutoFit/>
          </a:bodyPr>
          <a:lstStyle/>
          <a:p>
            <a:pPr>
              <a:spcAft>
                <a:spcPts val="1200"/>
              </a:spcAft>
            </a:pPr>
            <a:r>
              <a:rPr lang="en-US" sz="2200">
                <a:solidFill>
                  <a:schemeClr val="bg1"/>
                </a:solidFill>
              </a:rPr>
              <a:t>Data Loss Prevention (DLP) policies in Power Platform provides a way to control which Power Platform and Custom Connectors are allowed to be used in Power Platform environment level</a:t>
            </a:r>
          </a:p>
          <a:p>
            <a:pPr>
              <a:spcAft>
                <a:spcPts val="1200"/>
              </a:spcAft>
            </a:pPr>
            <a:r>
              <a:rPr lang="en-US" sz="2200">
                <a:solidFill>
                  <a:schemeClr val="bg1"/>
                </a:solidFill>
              </a:rPr>
              <a:t>Most of the connectors can be blocked completely and policies can also define which connectors can be used in same Copilot Studio agent, Power App and Power Automate flow</a:t>
            </a:r>
          </a:p>
        </p:txBody>
      </p:sp>
      <p:pic>
        <p:nvPicPr>
          <p:cNvPr id="6" name="Picture 5">
            <a:extLst>
              <a:ext uri="{FF2B5EF4-FFF2-40B4-BE49-F238E27FC236}">
                <a16:creationId xmlns:a16="http://schemas.microsoft.com/office/drawing/2014/main" id="{E2D560B3-4154-8C34-7597-5192152CE77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95457" y="1623445"/>
            <a:ext cx="4850995" cy="27876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74470305"/>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AC585-B1A7-65A5-248E-446EC06D04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9182443-1A2B-93F4-DA44-303D6EB5ABA6}"/>
              </a:ext>
            </a:extLst>
          </p:cNvPr>
          <p:cNvSpPr>
            <a:spLocks noGrp="1"/>
          </p:cNvSpPr>
          <p:nvPr>
            <p:ph type="title"/>
          </p:nvPr>
        </p:nvSpPr>
        <p:spPr/>
        <p:txBody>
          <a:bodyPr/>
          <a:lstStyle/>
          <a:p>
            <a:r>
              <a:rPr lang="en-US"/>
              <a:t>Data Loss Prevention - Agent Connector Controls</a:t>
            </a:r>
          </a:p>
        </p:txBody>
      </p:sp>
      <p:sp>
        <p:nvSpPr>
          <p:cNvPr id="14" name="TextBox 13">
            <a:extLst>
              <a:ext uri="{FF2B5EF4-FFF2-40B4-BE49-F238E27FC236}">
                <a16:creationId xmlns:a16="http://schemas.microsoft.com/office/drawing/2014/main" id="{3C05F68C-C7C9-A45E-9413-37EC701084AE}"/>
              </a:ext>
            </a:extLst>
          </p:cNvPr>
          <p:cNvSpPr txBox="1"/>
          <p:nvPr/>
        </p:nvSpPr>
        <p:spPr>
          <a:xfrm>
            <a:off x="563187" y="1749203"/>
            <a:ext cx="5266114" cy="4339650"/>
          </a:xfrm>
          <a:prstGeom prst="rect">
            <a:avLst/>
          </a:prstGeom>
          <a:noFill/>
        </p:spPr>
        <p:txBody>
          <a:bodyPr wrap="square" lIns="0" tIns="0" rIns="0" bIns="0" anchor="t">
            <a:spAutoFit/>
          </a:bodyPr>
          <a:lstStyle/>
          <a:p>
            <a:pPr>
              <a:spcAft>
                <a:spcPts val="1200"/>
              </a:spcAft>
            </a:pPr>
            <a:r>
              <a:rPr lang="en-US" sz="2200">
                <a:solidFill>
                  <a:schemeClr val="bg1"/>
                </a:solidFill>
              </a:rPr>
              <a:t>Agent can use Power Platform and Custom Connectors as well as Agent Flows as tools</a:t>
            </a:r>
          </a:p>
          <a:p>
            <a:pPr>
              <a:spcAft>
                <a:spcPts val="1200"/>
              </a:spcAft>
            </a:pPr>
            <a:r>
              <a:rPr lang="en-US" sz="2200">
                <a:solidFill>
                  <a:schemeClr val="bg1"/>
                </a:solidFill>
              </a:rPr>
              <a:t>With Power Platform Data Loss Prevention policies, admins can control which connectors are allowed to be used in agent and agent flows</a:t>
            </a:r>
          </a:p>
          <a:p>
            <a:pPr>
              <a:spcAft>
                <a:spcPts val="1200"/>
              </a:spcAft>
            </a:pPr>
            <a:r>
              <a:rPr lang="en-US" sz="2200">
                <a:solidFill>
                  <a:schemeClr val="bg1"/>
                </a:solidFill>
              </a:rPr>
              <a:t>Policy can be applied to required environments</a:t>
            </a:r>
          </a:p>
          <a:p>
            <a:pPr>
              <a:spcAft>
                <a:spcPts val="1200"/>
              </a:spcAft>
            </a:pPr>
            <a:r>
              <a:rPr lang="en-US" sz="2200">
                <a:solidFill>
                  <a:schemeClr val="bg1"/>
                </a:solidFill>
              </a:rPr>
              <a:t>Applies for both declarative and custom engine agents built with full Copilot Studio</a:t>
            </a:r>
          </a:p>
          <a:p>
            <a:pPr>
              <a:spcAft>
                <a:spcPts val="1200"/>
              </a:spcAft>
            </a:pPr>
            <a:endParaRPr lang="en-US" sz="2200">
              <a:solidFill>
                <a:schemeClr val="bg1"/>
              </a:solidFill>
            </a:endParaRPr>
          </a:p>
        </p:txBody>
      </p:sp>
      <p:pic>
        <p:nvPicPr>
          <p:cNvPr id="3" name="Picture 2">
            <a:extLst>
              <a:ext uri="{FF2B5EF4-FFF2-40B4-BE49-F238E27FC236}">
                <a16:creationId xmlns:a16="http://schemas.microsoft.com/office/drawing/2014/main" id="{77349394-1C82-E93E-0F14-443A3872BB3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181209" y="1803401"/>
            <a:ext cx="5786002" cy="4145110"/>
          </a:xfrm>
          <a:prstGeom prst="roundRect">
            <a:avLst>
              <a:gd name="adj" fmla="val 4917"/>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13844821"/>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EC686-F8A7-A41F-BE44-F18784EF281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6324066-1B34-8361-5DDE-903D2D438D32}"/>
              </a:ext>
            </a:extLst>
          </p:cNvPr>
          <p:cNvSpPr>
            <a:spLocks noGrp="1"/>
          </p:cNvSpPr>
          <p:nvPr>
            <p:ph type="title"/>
          </p:nvPr>
        </p:nvSpPr>
        <p:spPr/>
        <p:txBody>
          <a:bodyPr/>
          <a:lstStyle/>
          <a:p>
            <a:r>
              <a:rPr lang="en-US"/>
              <a:t>Data Loss Prevention - Block agent publishing</a:t>
            </a:r>
          </a:p>
        </p:txBody>
      </p:sp>
      <p:sp>
        <p:nvSpPr>
          <p:cNvPr id="14" name="TextBox 13">
            <a:extLst>
              <a:ext uri="{FF2B5EF4-FFF2-40B4-BE49-F238E27FC236}">
                <a16:creationId xmlns:a16="http://schemas.microsoft.com/office/drawing/2014/main" id="{8FA309CF-22DD-AC21-0764-038541A8AA77}"/>
              </a:ext>
            </a:extLst>
          </p:cNvPr>
          <p:cNvSpPr txBox="1"/>
          <p:nvPr/>
        </p:nvSpPr>
        <p:spPr>
          <a:xfrm>
            <a:off x="563186" y="1749203"/>
            <a:ext cx="7056814" cy="3662541"/>
          </a:xfrm>
          <a:prstGeom prst="rect">
            <a:avLst/>
          </a:prstGeom>
          <a:noFill/>
        </p:spPr>
        <p:txBody>
          <a:bodyPr wrap="square" lIns="0" tIns="0" rIns="0" bIns="0" anchor="t">
            <a:spAutoFit/>
          </a:bodyPr>
          <a:lstStyle/>
          <a:p>
            <a:pPr>
              <a:spcAft>
                <a:spcPts val="1200"/>
              </a:spcAft>
            </a:pPr>
            <a:r>
              <a:rPr lang="en-US" sz="2200">
                <a:solidFill>
                  <a:schemeClr val="bg1"/>
                </a:solidFill>
              </a:rPr>
              <a:t>Copilot Studio has several connectors available for different features which can be used in Data Loss Prevention policies</a:t>
            </a:r>
          </a:p>
          <a:p>
            <a:pPr>
              <a:spcAft>
                <a:spcPts val="1200"/>
              </a:spcAft>
            </a:pPr>
            <a:r>
              <a:rPr lang="en-US" sz="2200">
                <a:solidFill>
                  <a:schemeClr val="bg1"/>
                </a:solidFill>
              </a:rPr>
              <a:t>Admins can use policies to disable publishing of agents by blocking the Microsoft Teams + M365 Channel in Copilot Studio connector</a:t>
            </a:r>
          </a:p>
          <a:p>
            <a:pPr>
              <a:spcAft>
                <a:spcPts val="1200"/>
              </a:spcAft>
            </a:pPr>
            <a:r>
              <a:rPr lang="en-US" sz="2200">
                <a:solidFill>
                  <a:schemeClr val="bg1"/>
                </a:solidFill>
              </a:rPr>
              <a:t>Policy can be applied to required environments</a:t>
            </a:r>
          </a:p>
          <a:p>
            <a:pPr>
              <a:spcAft>
                <a:spcPts val="1200"/>
              </a:spcAft>
            </a:pPr>
            <a:r>
              <a:rPr lang="en-US" sz="2200">
                <a:solidFill>
                  <a:schemeClr val="bg1"/>
                </a:solidFill>
              </a:rPr>
              <a:t>Applies for both declarative and custom engine agents</a:t>
            </a:r>
          </a:p>
          <a:p>
            <a:pPr>
              <a:spcAft>
                <a:spcPts val="1200"/>
              </a:spcAft>
            </a:pPr>
            <a:endParaRPr lang="en-US" sz="2200">
              <a:solidFill>
                <a:schemeClr val="bg1"/>
              </a:solidFill>
            </a:endParaRPr>
          </a:p>
        </p:txBody>
      </p:sp>
      <p:pic>
        <p:nvPicPr>
          <p:cNvPr id="3" name="Picture 2">
            <a:extLst>
              <a:ext uri="{FF2B5EF4-FFF2-40B4-BE49-F238E27FC236}">
                <a16:creationId xmlns:a16="http://schemas.microsoft.com/office/drawing/2014/main" id="{AD27BED0-8BF2-DD1E-AE3B-C47DD335384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127705" y="1575325"/>
            <a:ext cx="3661158" cy="47971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Rounded Corners 4">
            <a:extLst>
              <a:ext uri="{FF2B5EF4-FFF2-40B4-BE49-F238E27FC236}">
                <a16:creationId xmlns:a16="http://schemas.microsoft.com/office/drawing/2014/main" id="{B7988AE6-9778-3C15-4B9B-3B044F4A265E}"/>
              </a:ext>
              <a:ext uri="{C183D7F6-B498-43B3-948B-1728B52AA6E4}">
                <adec:decorative xmlns:adec="http://schemas.microsoft.com/office/drawing/2017/decorative" val="1"/>
              </a:ext>
            </a:extLst>
          </p:cNvPr>
          <p:cNvSpPr/>
          <p:nvPr/>
        </p:nvSpPr>
        <p:spPr bwMode="auto">
          <a:xfrm>
            <a:off x="8165283" y="2496367"/>
            <a:ext cx="3516838" cy="492111"/>
          </a:xfrm>
          <a:prstGeom prst="roundRect">
            <a:avLst>
              <a:gd name="adj" fmla="val 19542"/>
            </a:avLst>
          </a:prstGeom>
          <a:ln w="19050" cap="rnd">
            <a:gradFill flip="none" rotWithShape="1">
              <a:gsLst>
                <a:gs pos="0">
                  <a:srgbClr val="FF5C39"/>
                </a:gs>
                <a:gs pos="32000">
                  <a:srgbClr val="C03BC4"/>
                </a:gs>
                <a:gs pos="68000">
                  <a:srgbClr val="0078D4"/>
                </a:gs>
                <a:gs pos="100000">
                  <a:srgbClr val="399A91"/>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FI" sz="2000" b="0" i="0" u="none" strike="noStrike" kern="1200" cap="none" spc="0" normalizeH="0" baseline="0" noProof="0" err="1">
              <a:ln>
                <a:noFill/>
              </a:ln>
              <a:solidFill>
                <a:srgbClr val="FFFFFF"/>
              </a:solidFill>
              <a:effectLst/>
              <a:uLnTx/>
              <a:uFillTx/>
              <a:latin typeface="Segoe UI Semibold"/>
              <a:ea typeface="+mn-ea"/>
              <a:cs typeface="Segoe UI" panose="020B0502040204020203" pitchFamily="34" charset="0"/>
            </a:endParaRPr>
          </a:p>
        </p:txBody>
      </p:sp>
    </p:spTree>
    <p:extLst>
      <p:ext uri="{BB962C8B-B14F-4D97-AF65-F5344CB8AC3E}">
        <p14:creationId xmlns:p14="http://schemas.microsoft.com/office/powerpoint/2010/main" val="4009140566"/>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47B3B-F13E-84F6-0F4D-8193A321B8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3B5E888-C0FC-500D-4FC3-51AE2322045F}"/>
              </a:ext>
            </a:extLst>
          </p:cNvPr>
          <p:cNvSpPr>
            <a:spLocks noGrp="1"/>
          </p:cNvSpPr>
          <p:nvPr>
            <p:ph type="title"/>
          </p:nvPr>
        </p:nvSpPr>
        <p:spPr/>
        <p:txBody>
          <a:bodyPr/>
          <a:lstStyle/>
          <a:p>
            <a:r>
              <a:rPr lang="en-US"/>
              <a:t>Data Loss Prevention - Block SharePoint Knowledge Source </a:t>
            </a:r>
          </a:p>
        </p:txBody>
      </p:sp>
      <p:sp>
        <p:nvSpPr>
          <p:cNvPr id="14" name="TextBox 13">
            <a:extLst>
              <a:ext uri="{FF2B5EF4-FFF2-40B4-BE49-F238E27FC236}">
                <a16:creationId xmlns:a16="http://schemas.microsoft.com/office/drawing/2014/main" id="{F249B78F-7B82-8ED2-8484-7788BD8291C0}"/>
              </a:ext>
            </a:extLst>
          </p:cNvPr>
          <p:cNvSpPr txBox="1"/>
          <p:nvPr/>
        </p:nvSpPr>
        <p:spPr>
          <a:xfrm>
            <a:off x="563186" y="1749203"/>
            <a:ext cx="7430194" cy="2369880"/>
          </a:xfrm>
          <a:prstGeom prst="rect">
            <a:avLst/>
          </a:prstGeom>
          <a:noFill/>
        </p:spPr>
        <p:txBody>
          <a:bodyPr wrap="square" lIns="0" tIns="0" rIns="0" bIns="0" anchor="t">
            <a:spAutoFit/>
          </a:bodyPr>
          <a:lstStyle/>
          <a:p>
            <a:pPr>
              <a:spcAft>
                <a:spcPts val="1200"/>
              </a:spcAft>
            </a:pPr>
            <a:r>
              <a:rPr lang="en-US" sz="2200">
                <a:solidFill>
                  <a:schemeClr val="bg1"/>
                </a:solidFill>
              </a:rPr>
              <a:t>Admins can use Data Loss Prevention policies to disable the use of knowledge sources in agents by blocking the </a:t>
            </a:r>
          </a:p>
          <a:p>
            <a:pPr marL="342900" indent="-342900">
              <a:spcAft>
                <a:spcPts val="1200"/>
              </a:spcAft>
              <a:buFont typeface="Arial" panose="020B0604020202020204" pitchFamily="34" charset="0"/>
              <a:buChar char="•"/>
            </a:pPr>
            <a:r>
              <a:rPr lang="en-US" sz="2000">
                <a:solidFill>
                  <a:schemeClr val="bg1"/>
                </a:solidFill>
              </a:rPr>
              <a:t>Knowledge source with SharePoint and OneDrive in Copilot Studio (DA/CEA)</a:t>
            </a:r>
          </a:p>
          <a:p>
            <a:pPr marL="342900" indent="-342900">
              <a:spcAft>
                <a:spcPts val="1200"/>
              </a:spcAft>
              <a:buFont typeface="Arial" panose="020B0604020202020204" pitchFamily="34" charset="0"/>
              <a:buChar char="•"/>
            </a:pPr>
            <a:r>
              <a:rPr lang="en-US" sz="2000">
                <a:solidFill>
                  <a:schemeClr val="bg1"/>
                </a:solidFill>
              </a:rPr>
              <a:t>Knowledge source with public websites in Copilot Studio (CEA)</a:t>
            </a:r>
          </a:p>
          <a:p>
            <a:pPr marL="342900" indent="-342900">
              <a:spcAft>
                <a:spcPts val="1200"/>
              </a:spcAft>
              <a:buFont typeface="Arial" panose="020B0604020202020204" pitchFamily="34" charset="0"/>
              <a:buChar char="•"/>
            </a:pPr>
            <a:r>
              <a:rPr lang="en-US" sz="2000">
                <a:solidFill>
                  <a:schemeClr val="bg1"/>
                </a:solidFill>
              </a:rPr>
              <a:t>Knowledge source with documents in Copilot Studio (CEA)</a:t>
            </a:r>
          </a:p>
        </p:txBody>
      </p:sp>
      <p:pic>
        <p:nvPicPr>
          <p:cNvPr id="3" name="Picture 2">
            <a:extLst>
              <a:ext uri="{FF2B5EF4-FFF2-40B4-BE49-F238E27FC236}">
                <a16:creationId xmlns:a16="http://schemas.microsoft.com/office/drawing/2014/main" id="{0A6D1935-3A36-7C16-B446-149ED090EE9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45092" y="1463040"/>
            <a:ext cx="3661158" cy="4797194"/>
          </a:xfrm>
          <a:prstGeom prst="roundRect">
            <a:avLst>
              <a:gd name="adj" fmla="val 4640"/>
            </a:avLst>
          </a:prstGeom>
          <a:solidFill>
            <a:srgbClr val="FFFFFF">
              <a:shade val="85000"/>
            </a:srgbClr>
          </a:solidFill>
          <a:ln>
            <a:noFill/>
          </a:ln>
          <a:effectLst>
            <a:reflection blurRad="12700" stA="38000" endPos="28000" dist="5000" dir="5400000" sy="-100000" algn="bl" rotWithShape="0"/>
          </a:effectLst>
        </p:spPr>
      </p:pic>
      <p:sp>
        <p:nvSpPr>
          <p:cNvPr id="5" name="Rectangle: Rounded Corners 4">
            <a:extLst>
              <a:ext uri="{FF2B5EF4-FFF2-40B4-BE49-F238E27FC236}">
                <a16:creationId xmlns:a16="http://schemas.microsoft.com/office/drawing/2014/main" id="{6C566D2B-FFB7-22FD-F99E-D2C8DAE2DDDA}"/>
              </a:ext>
              <a:ext uri="{C183D7F6-B498-43B3-948B-1728B52AA6E4}">
                <adec:decorative xmlns:adec="http://schemas.microsoft.com/office/drawing/2017/decorative" val="1"/>
              </a:ext>
            </a:extLst>
          </p:cNvPr>
          <p:cNvSpPr/>
          <p:nvPr/>
        </p:nvSpPr>
        <p:spPr bwMode="auto">
          <a:xfrm>
            <a:off x="8289695" y="4279317"/>
            <a:ext cx="3516838" cy="1407743"/>
          </a:xfrm>
          <a:prstGeom prst="roundRect">
            <a:avLst>
              <a:gd name="adj" fmla="val 8716"/>
            </a:avLst>
          </a:prstGeom>
          <a:ln w="19050" cap="rnd">
            <a:gradFill flip="none" rotWithShape="1">
              <a:gsLst>
                <a:gs pos="0">
                  <a:srgbClr val="FF5C39"/>
                </a:gs>
                <a:gs pos="32000">
                  <a:srgbClr val="C03BC4"/>
                </a:gs>
                <a:gs pos="68000">
                  <a:srgbClr val="0078D4"/>
                </a:gs>
                <a:gs pos="100000">
                  <a:srgbClr val="399A91"/>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FI" sz="2000" b="0" i="0" u="none" strike="noStrike" kern="1200" cap="none" spc="0" normalizeH="0" baseline="0" noProof="0" err="1">
              <a:ln>
                <a:noFill/>
              </a:ln>
              <a:solidFill>
                <a:srgbClr val="FFFFFF"/>
              </a:solidFill>
              <a:effectLst/>
              <a:uLnTx/>
              <a:uFillTx/>
              <a:latin typeface="Segoe UI Semibold"/>
              <a:ea typeface="+mn-ea"/>
              <a:cs typeface="Segoe UI" panose="020B0502040204020203" pitchFamily="34" charset="0"/>
            </a:endParaRPr>
          </a:p>
        </p:txBody>
      </p:sp>
    </p:spTree>
    <p:extLst>
      <p:ext uri="{BB962C8B-B14F-4D97-AF65-F5344CB8AC3E}">
        <p14:creationId xmlns:p14="http://schemas.microsoft.com/office/powerpoint/2010/main" val="280967636"/>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4EC1E-4982-1F5E-2C64-D6C2AD0C635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F780E8F-744E-8CD8-BA38-DFC891BDEF7A}"/>
              </a:ext>
            </a:extLst>
          </p:cNvPr>
          <p:cNvSpPr>
            <a:spLocks noGrp="1"/>
          </p:cNvSpPr>
          <p:nvPr>
            <p:ph type="title"/>
          </p:nvPr>
        </p:nvSpPr>
        <p:spPr>
          <a:xfrm>
            <a:off x="588262" y="485481"/>
            <a:ext cx="11443903" cy="498598"/>
          </a:xfrm>
        </p:spPr>
        <p:txBody>
          <a:bodyPr/>
          <a:lstStyle/>
          <a:p>
            <a:r>
              <a:rPr lang="en-US"/>
              <a:t>Data Loss Prevention – Connector endpoints (preview)</a:t>
            </a:r>
          </a:p>
        </p:txBody>
      </p:sp>
      <p:sp>
        <p:nvSpPr>
          <p:cNvPr id="14" name="TextBox 13">
            <a:extLst>
              <a:ext uri="{FF2B5EF4-FFF2-40B4-BE49-F238E27FC236}">
                <a16:creationId xmlns:a16="http://schemas.microsoft.com/office/drawing/2014/main" id="{2960C98F-BAF1-C6D7-252C-F1D30FBFA211}"/>
              </a:ext>
            </a:extLst>
          </p:cNvPr>
          <p:cNvSpPr txBox="1"/>
          <p:nvPr/>
        </p:nvSpPr>
        <p:spPr>
          <a:xfrm>
            <a:off x="563186" y="1749203"/>
            <a:ext cx="6595897" cy="2831544"/>
          </a:xfrm>
          <a:prstGeom prst="rect">
            <a:avLst/>
          </a:prstGeom>
          <a:noFill/>
        </p:spPr>
        <p:txBody>
          <a:bodyPr wrap="square" lIns="0" tIns="0" rIns="0" bIns="0" anchor="t">
            <a:spAutoFit/>
          </a:bodyPr>
          <a:lstStyle/>
          <a:p>
            <a:pPr>
              <a:spcAft>
                <a:spcPts val="1200"/>
              </a:spcAft>
            </a:pPr>
            <a:r>
              <a:rPr lang="en-US" sz="2200">
                <a:solidFill>
                  <a:schemeClr val="bg1"/>
                </a:solidFill>
              </a:rPr>
              <a:t>Following Copilot Studio connectors supports more granular control allowing admins to specify endpoint URLs by either allowing or denying them</a:t>
            </a:r>
          </a:p>
          <a:p>
            <a:pPr>
              <a:spcAft>
                <a:spcPts val="1200"/>
              </a:spcAft>
            </a:pPr>
            <a:r>
              <a:rPr lang="en-US" sz="2200">
                <a:solidFill>
                  <a:schemeClr val="bg1"/>
                </a:solidFill>
              </a:rPr>
              <a:t>Knowledge source with SharePoint Online and OneDrive</a:t>
            </a:r>
          </a:p>
          <a:p>
            <a:pPr>
              <a:spcAft>
                <a:spcPts val="1200"/>
              </a:spcAft>
            </a:pPr>
            <a:r>
              <a:rPr lang="en-US" sz="2200">
                <a:solidFill>
                  <a:schemeClr val="bg1"/>
                </a:solidFill>
              </a:rPr>
              <a:t>Knowledge source with public websites and data </a:t>
            </a:r>
          </a:p>
          <a:p>
            <a:pPr>
              <a:spcAft>
                <a:spcPts val="1200"/>
              </a:spcAft>
            </a:pPr>
            <a:r>
              <a:rPr lang="en-US" sz="2200">
                <a:solidFill>
                  <a:schemeClr val="bg1"/>
                </a:solidFill>
              </a:rPr>
              <a:t>Supports wildcards</a:t>
            </a:r>
          </a:p>
        </p:txBody>
      </p:sp>
      <p:pic>
        <p:nvPicPr>
          <p:cNvPr id="3" name="Picture 2">
            <a:extLst>
              <a:ext uri="{FF2B5EF4-FFF2-40B4-BE49-F238E27FC236}">
                <a16:creationId xmlns:a16="http://schemas.microsoft.com/office/drawing/2014/main" id="{CA7FAE71-2AF5-590E-D3B9-7F623D2B44B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472610" y="1533724"/>
            <a:ext cx="4447831" cy="14758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98AF7F7E-A319-D851-8126-BD4F9BCE8D6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472610" y="3073841"/>
            <a:ext cx="4447831" cy="20289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ABE7D10B-963C-9FBA-AF26-7F8C9707F3F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472610" y="5167077"/>
            <a:ext cx="4447830" cy="1351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13398673"/>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126C3-3D09-12D1-FEC8-0DC4CEAAF88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4B4412A-A4ED-FFCF-A6CA-4E57DF037947}"/>
              </a:ext>
            </a:extLst>
          </p:cNvPr>
          <p:cNvSpPr>
            <a:spLocks noGrp="1"/>
          </p:cNvSpPr>
          <p:nvPr>
            <p:ph type="title"/>
          </p:nvPr>
        </p:nvSpPr>
        <p:spPr/>
        <p:txBody>
          <a:bodyPr/>
          <a:lstStyle/>
          <a:p>
            <a:r>
              <a:rPr lang="en-US"/>
              <a:t>Sensitivity Labels </a:t>
            </a:r>
          </a:p>
        </p:txBody>
      </p:sp>
      <p:sp>
        <p:nvSpPr>
          <p:cNvPr id="14" name="TextBox 13">
            <a:extLst>
              <a:ext uri="{FF2B5EF4-FFF2-40B4-BE49-F238E27FC236}">
                <a16:creationId xmlns:a16="http://schemas.microsoft.com/office/drawing/2014/main" id="{84938BDB-CEB0-DD01-404C-C290394A129E}"/>
              </a:ext>
            </a:extLst>
          </p:cNvPr>
          <p:cNvSpPr txBox="1"/>
          <p:nvPr/>
        </p:nvSpPr>
        <p:spPr>
          <a:xfrm>
            <a:off x="563186" y="1749203"/>
            <a:ext cx="4313614" cy="4031873"/>
          </a:xfrm>
          <a:prstGeom prst="rect">
            <a:avLst/>
          </a:prstGeom>
          <a:noFill/>
        </p:spPr>
        <p:txBody>
          <a:bodyPr wrap="square" lIns="0" tIns="0" rIns="0" bIns="0" anchor="t">
            <a:spAutoFit/>
          </a:bodyPr>
          <a:lstStyle/>
          <a:p>
            <a:pPr>
              <a:spcAft>
                <a:spcPts val="1200"/>
              </a:spcAft>
            </a:pPr>
            <a:r>
              <a:rPr lang="en-US" sz="2200">
                <a:solidFill>
                  <a:schemeClr val="bg1"/>
                </a:solidFill>
              </a:rPr>
              <a:t>Copilot works together with your Microsoft Purview sensitivity labels and encryption to provide an extra layer of protection.</a:t>
            </a:r>
          </a:p>
          <a:p>
            <a:pPr>
              <a:spcAft>
                <a:spcPts val="1200"/>
              </a:spcAft>
            </a:pPr>
            <a:endParaRPr lang="en-US" sz="2200">
              <a:solidFill>
                <a:schemeClr val="bg1"/>
              </a:solidFill>
            </a:endParaRPr>
          </a:p>
          <a:p>
            <a:pPr>
              <a:spcAft>
                <a:spcPts val="1200"/>
              </a:spcAft>
            </a:pPr>
            <a:r>
              <a:rPr lang="en-US" sz="2200">
                <a:solidFill>
                  <a:schemeClr val="bg1"/>
                </a:solidFill>
              </a:rPr>
              <a:t>When you use Copilot to create new content based on an item that has a sensitivity label applied, the sensitivity label from the source file is automatically inherited, with the label's protection settings.</a:t>
            </a:r>
          </a:p>
        </p:txBody>
      </p:sp>
      <p:pic>
        <p:nvPicPr>
          <p:cNvPr id="3" name="Picture 2">
            <a:extLst>
              <a:ext uri="{FF2B5EF4-FFF2-40B4-BE49-F238E27FC236}">
                <a16:creationId xmlns:a16="http://schemas.microsoft.com/office/drawing/2014/main" id="{05C357AA-0A4C-539E-E0AF-C6F5B0A2359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72754" y="1666245"/>
            <a:ext cx="6733274" cy="33077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Rounded Corners 43">
            <a:extLst>
              <a:ext uri="{FF2B5EF4-FFF2-40B4-BE49-F238E27FC236}">
                <a16:creationId xmlns:a16="http://schemas.microsoft.com/office/drawing/2014/main" id="{BDC501E2-BB2C-71C5-BBB3-51B9713A2BAF}"/>
              </a:ext>
              <a:ext uri="{C183D7F6-B498-43B3-948B-1728B52AA6E4}">
                <adec:decorative xmlns:adec="http://schemas.microsoft.com/office/drawing/2017/decorative" val="1"/>
              </a:ext>
            </a:extLst>
          </p:cNvPr>
          <p:cNvSpPr>
            <a:spLocks/>
          </p:cNvSpPr>
          <p:nvPr/>
        </p:nvSpPr>
        <p:spPr bwMode="auto">
          <a:xfrm>
            <a:off x="5551714" y="5143849"/>
            <a:ext cx="6175355" cy="1140676"/>
          </a:xfrm>
          <a:prstGeom prst="roundRect">
            <a:avLst>
              <a:gd name="adj" fmla="val 5000"/>
            </a:avLst>
          </a:prstGeom>
          <a:solidFill>
            <a:schemeClr val="bg1"/>
          </a:solid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ea typeface="+mn-ea"/>
                <a:cs typeface="Segoe UI"/>
              </a:rPr>
              <a:t>Licensing requirement – No auto labelling </a:t>
            </a:r>
          </a:p>
          <a:p>
            <a:pPr algn="ctr">
              <a:spcAft>
                <a:spcPts val="600"/>
              </a:spcAft>
            </a:pPr>
            <a:r>
              <a:rPr lang="en-GB" sz="1600" b="0" i="0">
                <a:solidFill>
                  <a:srgbClr val="424242"/>
                </a:solidFill>
                <a:effectLst/>
              </a:rPr>
              <a:t>Microsoft 365 E3/A3/G3</a:t>
            </a:r>
          </a:p>
          <a:p>
            <a:pPr algn="ctr">
              <a:spcAft>
                <a:spcPts val="600"/>
              </a:spcAft>
            </a:pPr>
            <a:r>
              <a:rPr lang="en-GB" sz="1600" b="0" i="0">
                <a:solidFill>
                  <a:srgbClr val="424242"/>
                </a:solidFill>
                <a:effectLst/>
              </a:rPr>
              <a:t>Enterprise Mobility + Security E3/A3/G3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a:ea typeface="+mn-ea"/>
              <a:cs typeface="Segoe UI"/>
            </a:endParaRPr>
          </a:p>
        </p:txBody>
      </p:sp>
      <p:sp>
        <p:nvSpPr>
          <p:cNvPr id="7" name="TextBox 6">
            <a:extLst>
              <a:ext uri="{FF2B5EF4-FFF2-40B4-BE49-F238E27FC236}">
                <a16:creationId xmlns:a16="http://schemas.microsoft.com/office/drawing/2014/main" id="{D67C6FE8-CC4D-8F48-450D-486DFC344571}"/>
              </a:ext>
            </a:extLst>
          </p:cNvPr>
          <p:cNvSpPr txBox="1"/>
          <p:nvPr/>
        </p:nvSpPr>
        <p:spPr>
          <a:xfrm>
            <a:off x="5458018" y="911660"/>
            <a:ext cx="6362745" cy="584775"/>
          </a:xfrm>
          <a:prstGeom prst="rect">
            <a:avLst/>
          </a:prstGeom>
          <a:noFill/>
        </p:spPr>
        <p:txBody>
          <a:bodyPr wrap="square">
            <a:spAutoFit/>
          </a:bodyPr>
          <a:lstStyle/>
          <a:p>
            <a:pPr algn="ctr"/>
            <a:r>
              <a:rPr lang="en-GB" sz="1600" b="0" i="0">
                <a:solidFill>
                  <a:schemeClr val="bg1"/>
                </a:solidFill>
                <a:effectLst/>
                <a:latin typeface="Segoe UI" panose="020B0502040204020203" pitchFamily="34" charset="0"/>
              </a:rPr>
              <a:t>How Copilot </a:t>
            </a:r>
            <a:r>
              <a:rPr lang="en-GB" sz="1600" b="0" i="0" err="1">
                <a:solidFill>
                  <a:schemeClr val="bg1"/>
                </a:solidFill>
                <a:effectLst/>
                <a:latin typeface="Segoe UI" panose="020B0502040204020203" pitchFamily="34" charset="0"/>
              </a:rPr>
              <a:t>honors</a:t>
            </a:r>
            <a:r>
              <a:rPr lang="en-GB" sz="1600" b="0" i="0">
                <a:solidFill>
                  <a:schemeClr val="bg1"/>
                </a:solidFill>
                <a:effectLst/>
                <a:latin typeface="Segoe UI" panose="020B0502040204020203" pitchFamily="34" charset="0"/>
              </a:rPr>
              <a:t> your information protection controls using sensitivity labels and encryption.</a:t>
            </a:r>
            <a:endParaRPr lang="en-GB" sz="1600">
              <a:solidFill>
                <a:schemeClr val="bg1"/>
              </a:solidFill>
            </a:endParaRPr>
          </a:p>
        </p:txBody>
      </p:sp>
    </p:spTree>
    <p:extLst>
      <p:ext uri="{BB962C8B-B14F-4D97-AF65-F5344CB8AC3E}">
        <p14:creationId xmlns:p14="http://schemas.microsoft.com/office/powerpoint/2010/main" val="2497246258"/>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79C20-8C29-F9B4-D8CF-EE3ED299946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ADBA295-3F1E-935A-E469-D67D1F44AB8B}"/>
              </a:ext>
            </a:extLst>
          </p:cNvPr>
          <p:cNvSpPr>
            <a:spLocks noGrp="1"/>
          </p:cNvSpPr>
          <p:nvPr>
            <p:ph type="title"/>
          </p:nvPr>
        </p:nvSpPr>
        <p:spPr/>
        <p:txBody>
          <a:bodyPr/>
          <a:lstStyle/>
          <a:p>
            <a:r>
              <a:rPr lang="en-US"/>
              <a:t>Sensitivity Labels </a:t>
            </a:r>
          </a:p>
        </p:txBody>
      </p:sp>
      <p:sp>
        <p:nvSpPr>
          <p:cNvPr id="14" name="TextBox 13">
            <a:extLst>
              <a:ext uri="{FF2B5EF4-FFF2-40B4-BE49-F238E27FC236}">
                <a16:creationId xmlns:a16="http://schemas.microsoft.com/office/drawing/2014/main" id="{D71E479E-8F83-59FA-069C-46D3295AD224}"/>
              </a:ext>
            </a:extLst>
          </p:cNvPr>
          <p:cNvSpPr txBox="1"/>
          <p:nvPr/>
        </p:nvSpPr>
        <p:spPr>
          <a:xfrm>
            <a:off x="563186" y="1749203"/>
            <a:ext cx="4313614" cy="3693319"/>
          </a:xfrm>
          <a:prstGeom prst="rect">
            <a:avLst/>
          </a:prstGeom>
          <a:noFill/>
        </p:spPr>
        <p:txBody>
          <a:bodyPr wrap="square" lIns="0" tIns="0" rIns="0" bIns="0" anchor="t">
            <a:spAutoFit/>
          </a:bodyPr>
          <a:lstStyle/>
          <a:p>
            <a:pPr>
              <a:spcAft>
                <a:spcPts val="1200"/>
              </a:spcAft>
            </a:pPr>
            <a:r>
              <a:rPr lang="en-US" sz="2200">
                <a:solidFill>
                  <a:schemeClr val="bg1"/>
                </a:solidFill>
              </a:rPr>
              <a:t>When the sensitivity label applies encryption, users must have Extract usage rights, as well as VIEW for Copilot to return the data.</a:t>
            </a:r>
          </a:p>
          <a:p>
            <a:pPr>
              <a:spcAft>
                <a:spcPts val="1200"/>
              </a:spcAft>
            </a:pPr>
            <a:endParaRPr lang="en-US" sz="2200">
              <a:solidFill>
                <a:schemeClr val="bg1"/>
              </a:solidFill>
            </a:endParaRPr>
          </a:p>
          <a:p>
            <a:pPr>
              <a:spcAft>
                <a:spcPts val="1200"/>
              </a:spcAft>
            </a:pPr>
            <a:r>
              <a:rPr lang="en-US" sz="2200">
                <a:solidFill>
                  <a:schemeClr val="bg1"/>
                </a:solidFill>
              </a:rPr>
              <a:t>Usage right that determines whether Microsoft 365 Copilot can display text to the user from encrypted content</a:t>
            </a:r>
          </a:p>
        </p:txBody>
      </p:sp>
      <p:sp>
        <p:nvSpPr>
          <p:cNvPr id="7" name="TextBox 6">
            <a:extLst>
              <a:ext uri="{FF2B5EF4-FFF2-40B4-BE49-F238E27FC236}">
                <a16:creationId xmlns:a16="http://schemas.microsoft.com/office/drawing/2014/main" id="{8210E7B8-7CBD-6494-8FC3-5A1CEB843ACE}"/>
              </a:ext>
            </a:extLst>
          </p:cNvPr>
          <p:cNvSpPr txBox="1"/>
          <p:nvPr/>
        </p:nvSpPr>
        <p:spPr>
          <a:xfrm>
            <a:off x="5458018" y="911660"/>
            <a:ext cx="6362745" cy="584775"/>
          </a:xfrm>
          <a:prstGeom prst="rect">
            <a:avLst/>
          </a:prstGeom>
          <a:noFill/>
        </p:spPr>
        <p:txBody>
          <a:bodyPr wrap="square">
            <a:spAutoFit/>
          </a:bodyPr>
          <a:lstStyle/>
          <a:p>
            <a:pPr algn="ctr"/>
            <a:r>
              <a:rPr lang="en-GB" sz="1600" b="0" i="0">
                <a:solidFill>
                  <a:schemeClr val="bg1"/>
                </a:solidFill>
                <a:effectLst/>
                <a:latin typeface="Segoe UI" panose="020B0502040204020203" pitchFamily="34" charset="0"/>
              </a:rPr>
              <a:t>How Copilot </a:t>
            </a:r>
            <a:r>
              <a:rPr lang="en-GB" sz="1600" b="0" i="0" err="1">
                <a:solidFill>
                  <a:schemeClr val="bg1"/>
                </a:solidFill>
                <a:effectLst/>
                <a:latin typeface="Segoe UI" panose="020B0502040204020203" pitchFamily="34" charset="0"/>
              </a:rPr>
              <a:t>honors</a:t>
            </a:r>
            <a:r>
              <a:rPr lang="en-GB" sz="1600" b="0" i="0">
                <a:solidFill>
                  <a:schemeClr val="bg1"/>
                </a:solidFill>
                <a:effectLst/>
                <a:latin typeface="Segoe UI" panose="020B0502040204020203" pitchFamily="34" charset="0"/>
              </a:rPr>
              <a:t> your information protection controls using sensitivity labels and encryption.</a:t>
            </a:r>
            <a:endParaRPr lang="en-GB" sz="1600">
              <a:solidFill>
                <a:schemeClr val="bg1"/>
              </a:solidFill>
            </a:endParaRPr>
          </a:p>
        </p:txBody>
      </p:sp>
      <p:pic>
        <p:nvPicPr>
          <p:cNvPr id="2" name="Picture 1">
            <a:extLst>
              <a:ext uri="{FF2B5EF4-FFF2-40B4-BE49-F238E27FC236}">
                <a16:creationId xmlns:a16="http://schemas.microsoft.com/office/drawing/2014/main" id="{B7079324-673C-B11E-4AB8-16232DEB87D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085676" y="1821808"/>
            <a:ext cx="3682909" cy="30049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A0D51822-DB65-8D49-9315-82D50AD1783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977461" y="1821808"/>
            <a:ext cx="2969702" cy="38866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ounded Rectangle 12">
            <a:extLst>
              <a:ext uri="{FF2B5EF4-FFF2-40B4-BE49-F238E27FC236}">
                <a16:creationId xmlns:a16="http://schemas.microsoft.com/office/drawing/2014/main" id="{C19EAFC1-A7B3-EDDF-9713-E9075FB32FD0}"/>
              </a:ext>
              <a:ext uri="{C183D7F6-B498-43B3-948B-1728B52AA6E4}">
                <adec:decorative xmlns:adec="http://schemas.microsoft.com/office/drawing/2017/decorative" val="1"/>
              </a:ext>
            </a:extLst>
          </p:cNvPr>
          <p:cNvSpPr/>
          <p:nvPr/>
        </p:nvSpPr>
        <p:spPr>
          <a:xfrm>
            <a:off x="5191408" y="3453340"/>
            <a:ext cx="3430077" cy="673917"/>
          </a:xfrm>
          <a:prstGeom prst="roundRect">
            <a:avLst>
              <a:gd name="adj" fmla="val 23575"/>
            </a:avLst>
          </a:prstGeom>
          <a:noFill/>
          <a:ln w="19050">
            <a:gradFill>
              <a:gsLst>
                <a:gs pos="0">
                  <a:srgbClr val="C03BC4"/>
                </a:gs>
                <a:gs pos="80000">
                  <a:srgbClr val="1073D3"/>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5720" rIns="182880" bIns="40640" numCol="1" spcCol="0" rtlCol="0" fromWordArt="0" anchor="t" anchorCtr="0" forceAA="0" compatLnSpc="1">
            <a:prstTxWarp prst="textNoShape">
              <a:avLst/>
            </a:prstTxWarp>
            <a:noAutofit/>
          </a:bodyPr>
          <a:lstStyle/>
          <a:p>
            <a:pPr marL="0" marR="0" lvl="0" indent="0" algn="l" defTabSz="698548"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333333"/>
              </a:solidFill>
              <a:effectLst/>
              <a:uLnTx/>
              <a:uFillTx/>
              <a:latin typeface="Segoe UI" panose="020B0502040204020203" pitchFamily="34" charset="0"/>
              <a:ea typeface="+mn-ea"/>
              <a:cs typeface="+mn-cs"/>
            </a:endParaRPr>
          </a:p>
        </p:txBody>
      </p:sp>
      <p:sp>
        <p:nvSpPr>
          <p:cNvPr id="9" name="Rounded Rectangle 12">
            <a:extLst>
              <a:ext uri="{FF2B5EF4-FFF2-40B4-BE49-F238E27FC236}">
                <a16:creationId xmlns:a16="http://schemas.microsoft.com/office/drawing/2014/main" id="{AA3FBAD0-5EC7-1E80-EFAB-1DF7786EB5EA}"/>
              </a:ext>
              <a:ext uri="{C183D7F6-B498-43B3-948B-1728B52AA6E4}">
                <adec:decorative xmlns:adec="http://schemas.microsoft.com/office/drawing/2017/decorative" val="1"/>
              </a:ext>
            </a:extLst>
          </p:cNvPr>
          <p:cNvSpPr/>
          <p:nvPr/>
        </p:nvSpPr>
        <p:spPr>
          <a:xfrm>
            <a:off x="9043968" y="3377140"/>
            <a:ext cx="1558717" cy="152400"/>
          </a:xfrm>
          <a:prstGeom prst="roundRect">
            <a:avLst>
              <a:gd name="adj" fmla="val 23575"/>
            </a:avLst>
          </a:prstGeom>
          <a:noFill/>
          <a:ln w="19050">
            <a:gradFill>
              <a:gsLst>
                <a:gs pos="0">
                  <a:srgbClr val="C03BC4"/>
                </a:gs>
                <a:gs pos="80000">
                  <a:srgbClr val="1073D3"/>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5720" rIns="182880" bIns="40640" numCol="1" spcCol="0" rtlCol="0" fromWordArt="0" anchor="t" anchorCtr="0" forceAA="0" compatLnSpc="1">
            <a:prstTxWarp prst="textNoShape">
              <a:avLst/>
            </a:prstTxWarp>
            <a:noAutofit/>
          </a:bodyPr>
          <a:lstStyle/>
          <a:p>
            <a:pPr marL="0" marR="0" lvl="0" indent="0" algn="l" defTabSz="698548"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333333"/>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291789955"/>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95DCF-FE0D-76DD-AAA5-9E56BE4CA8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5F1961-81B2-CFA3-5C22-33B3A6F2A63D}"/>
              </a:ext>
            </a:extLst>
          </p:cNvPr>
          <p:cNvSpPr>
            <a:spLocks noGrp="1"/>
          </p:cNvSpPr>
          <p:nvPr>
            <p:ph type="title"/>
          </p:nvPr>
        </p:nvSpPr>
        <p:spPr>
          <a:xfrm>
            <a:off x="571499" y="2792795"/>
            <a:ext cx="5945679" cy="1200329"/>
          </a:xfrm>
          <a:prstGeom prst="rect">
            <a:avLst/>
          </a:prstGeom>
        </p:spPr>
        <p:txBody>
          <a:bodyPr/>
          <a:lstStyle/>
          <a:p>
            <a:r>
              <a:rPr lang="en-US">
                <a:latin typeface="Segoe UI Semibold" panose="020B0702040204020203" pitchFamily="34" charset="0"/>
                <a:cs typeface="Segoe UI Semibold" panose="020B0702040204020203" pitchFamily="34" charset="0"/>
              </a:rPr>
              <a:t>Reporting &amp; Monitoring</a:t>
            </a:r>
            <a:endParaRPr lang="en-US" spc="0"/>
          </a:p>
        </p:txBody>
      </p:sp>
    </p:spTree>
    <p:extLst>
      <p:ext uri="{BB962C8B-B14F-4D97-AF65-F5344CB8AC3E}">
        <p14:creationId xmlns:p14="http://schemas.microsoft.com/office/powerpoint/2010/main" val="1358910724"/>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50E21-C376-CEB4-4D98-A3E685FD2B2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E5BAAB6-76ED-520A-858B-2DBD0DD5F198}"/>
              </a:ext>
            </a:extLst>
          </p:cNvPr>
          <p:cNvSpPr>
            <a:spLocks noGrp="1"/>
          </p:cNvSpPr>
          <p:nvPr>
            <p:ph type="title"/>
          </p:nvPr>
        </p:nvSpPr>
        <p:spPr/>
        <p:txBody>
          <a:bodyPr/>
          <a:lstStyle/>
          <a:p>
            <a:r>
              <a:rPr lang="en-US"/>
              <a:t>Agents Usage (Preview)</a:t>
            </a:r>
          </a:p>
        </p:txBody>
      </p:sp>
      <p:sp>
        <p:nvSpPr>
          <p:cNvPr id="14" name="TextBox 13">
            <a:extLst>
              <a:ext uri="{FF2B5EF4-FFF2-40B4-BE49-F238E27FC236}">
                <a16:creationId xmlns:a16="http://schemas.microsoft.com/office/drawing/2014/main" id="{0A8C479D-E291-2E7C-5F5E-F5A8B0FA4063}"/>
              </a:ext>
            </a:extLst>
          </p:cNvPr>
          <p:cNvSpPr txBox="1"/>
          <p:nvPr/>
        </p:nvSpPr>
        <p:spPr>
          <a:xfrm>
            <a:off x="563186" y="1749203"/>
            <a:ext cx="7388118" cy="4247317"/>
          </a:xfrm>
          <a:prstGeom prst="rect">
            <a:avLst/>
          </a:prstGeom>
          <a:noFill/>
        </p:spPr>
        <p:txBody>
          <a:bodyPr wrap="square" lIns="0" tIns="0" rIns="0" bIns="0" anchor="t">
            <a:spAutoFit/>
          </a:bodyPr>
          <a:lstStyle/>
          <a:p>
            <a:pPr>
              <a:spcAft>
                <a:spcPts val="1200"/>
              </a:spcAft>
            </a:pPr>
            <a:r>
              <a:rPr lang="en-US" sz="2200">
                <a:solidFill>
                  <a:schemeClr val="bg1"/>
                </a:solidFill>
              </a:rPr>
              <a:t>The Agent usage report helps you track how agents are being used in Microsoft 365 Copilot Chat and Microsoft 365 apps.</a:t>
            </a:r>
          </a:p>
          <a:p>
            <a:pPr>
              <a:spcAft>
                <a:spcPts val="1200"/>
              </a:spcAft>
            </a:pPr>
            <a:r>
              <a:rPr lang="en-US" sz="2200">
                <a:solidFill>
                  <a:schemeClr val="bg1"/>
                </a:solidFill>
              </a:rPr>
              <a:t>You can see which agents are being used by both licensed and unlicensed Microsoft 365 Copilot users for 7 or 30 days back</a:t>
            </a:r>
          </a:p>
          <a:p>
            <a:pPr>
              <a:spcAft>
                <a:spcPts val="1200"/>
              </a:spcAft>
            </a:pPr>
            <a:r>
              <a:rPr lang="en-US" sz="2200">
                <a:solidFill>
                  <a:schemeClr val="bg1"/>
                </a:solidFill>
              </a:rPr>
              <a:t>You can view usage within an hour from when users interact with agents, and the report includes key metrics such as:</a:t>
            </a:r>
          </a:p>
          <a:p>
            <a:pPr marL="342900" indent="-342900">
              <a:spcAft>
                <a:spcPts val="600"/>
              </a:spcAft>
              <a:buFont typeface="Arial" panose="020B0604020202020204" pitchFamily="34" charset="0"/>
              <a:buChar char="•"/>
            </a:pPr>
            <a:r>
              <a:rPr lang="en-US" sz="2000">
                <a:solidFill>
                  <a:schemeClr val="bg1"/>
                </a:solidFill>
              </a:rPr>
              <a:t>Total active users and agents</a:t>
            </a:r>
          </a:p>
          <a:p>
            <a:pPr marL="342900" indent="-342900">
              <a:spcAft>
                <a:spcPts val="600"/>
              </a:spcAft>
              <a:buFont typeface="Arial" panose="020B0604020202020204" pitchFamily="34" charset="0"/>
              <a:buChar char="•"/>
            </a:pPr>
            <a:r>
              <a:rPr lang="en-US" sz="2000">
                <a:solidFill>
                  <a:schemeClr val="bg1"/>
                </a:solidFill>
              </a:rPr>
              <a:t>Summary and daily time series</a:t>
            </a:r>
          </a:p>
          <a:p>
            <a:pPr marL="342900" indent="-342900">
              <a:spcAft>
                <a:spcPts val="600"/>
              </a:spcAft>
              <a:buFont typeface="Arial" panose="020B0604020202020204" pitchFamily="34" charset="0"/>
              <a:buChar char="•"/>
            </a:pPr>
            <a:r>
              <a:rPr lang="en-US" sz="2000">
                <a:solidFill>
                  <a:schemeClr val="bg1"/>
                </a:solidFill>
              </a:rPr>
              <a:t>Active usage per user, agent and agent-user pair</a:t>
            </a:r>
          </a:p>
        </p:txBody>
      </p:sp>
      <p:pic>
        <p:nvPicPr>
          <p:cNvPr id="6" name="Picture 5">
            <a:extLst>
              <a:ext uri="{FF2B5EF4-FFF2-40B4-BE49-F238E27FC236}">
                <a16:creationId xmlns:a16="http://schemas.microsoft.com/office/drawing/2014/main" id="{EF00D175-2352-B77E-0D87-E9EC9407607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474835" y="1445341"/>
            <a:ext cx="3419022" cy="29787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1B056007-E6D0-6AFD-F3BE-ABCAC3FE942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74835" y="4629072"/>
            <a:ext cx="3419022" cy="17434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49574350"/>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87ED3-B1B0-CABB-AC66-7075A89E7D9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6113ACA-9A71-061C-6268-0DB082DBCC7B}"/>
              </a:ext>
            </a:extLst>
          </p:cNvPr>
          <p:cNvSpPr>
            <a:spLocks noGrp="1"/>
          </p:cNvSpPr>
          <p:nvPr>
            <p:ph type="title"/>
          </p:nvPr>
        </p:nvSpPr>
        <p:spPr/>
        <p:txBody>
          <a:bodyPr/>
          <a:lstStyle/>
          <a:p>
            <a:r>
              <a:rPr lang="en-US"/>
              <a:t>Credits Consumption (Preview)</a:t>
            </a:r>
          </a:p>
        </p:txBody>
      </p:sp>
      <p:sp>
        <p:nvSpPr>
          <p:cNvPr id="14" name="TextBox 13">
            <a:extLst>
              <a:ext uri="{FF2B5EF4-FFF2-40B4-BE49-F238E27FC236}">
                <a16:creationId xmlns:a16="http://schemas.microsoft.com/office/drawing/2014/main" id="{25C2552D-E063-D8FF-23C7-B66E1CD2DB4D}"/>
              </a:ext>
            </a:extLst>
          </p:cNvPr>
          <p:cNvSpPr txBox="1"/>
          <p:nvPr/>
        </p:nvSpPr>
        <p:spPr>
          <a:xfrm>
            <a:off x="563186" y="1749203"/>
            <a:ext cx="5734872" cy="3262432"/>
          </a:xfrm>
          <a:prstGeom prst="rect">
            <a:avLst/>
          </a:prstGeom>
          <a:noFill/>
        </p:spPr>
        <p:txBody>
          <a:bodyPr wrap="square" lIns="0" tIns="0" rIns="0" bIns="0" anchor="t">
            <a:spAutoFit/>
          </a:bodyPr>
          <a:lstStyle/>
          <a:p>
            <a:pPr>
              <a:spcAft>
                <a:spcPts val="1200"/>
              </a:spcAft>
            </a:pPr>
            <a:r>
              <a:rPr lang="en-US" sz="2400">
                <a:solidFill>
                  <a:schemeClr val="bg1"/>
                </a:solidFill>
              </a:rPr>
              <a:t>Admins can monitor declarative‎ agents metered use of agents in ‎MAC</a:t>
            </a:r>
          </a:p>
          <a:p>
            <a:pPr>
              <a:spcAft>
                <a:spcPts val="1200"/>
              </a:spcAft>
            </a:pPr>
            <a:r>
              <a:rPr lang="en-US" sz="2400">
                <a:solidFill>
                  <a:schemeClr val="bg1"/>
                </a:solidFill>
              </a:rPr>
              <a:t>Contains usage of declarative agents using organization data or other billable features like tools (MCS agents only) used by users not having Microsoft 365 Copilot licenses</a:t>
            </a:r>
          </a:p>
          <a:p>
            <a:pPr>
              <a:spcAft>
                <a:spcPts val="1200"/>
              </a:spcAft>
            </a:pPr>
            <a:r>
              <a:rPr lang="en-US" sz="2400">
                <a:solidFill>
                  <a:schemeClr val="bg1"/>
                </a:solidFill>
              </a:rPr>
              <a:t>Able to see usage in users, agents and users &amp; agents level</a:t>
            </a:r>
          </a:p>
        </p:txBody>
      </p:sp>
      <p:pic>
        <p:nvPicPr>
          <p:cNvPr id="2" name="Picture 1">
            <a:extLst>
              <a:ext uri="{FF2B5EF4-FFF2-40B4-BE49-F238E27FC236}">
                <a16:creationId xmlns:a16="http://schemas.microsoft.com/office/drawing/2014/main" id="{00776601-F859-755A-E214-A27858E6F5D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07424" y="3967955"/>
            <a:ext cx="5274508" cy="2550002"/>
          </a:xfrm>
          <a:prstGeom prst="roundRect">
            <a:avLst>
              <a:gd name="adj" fmla="val 4162"/>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11325F40-3B54-BBD3-6447-25784486BE2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431905" y="1086477"/>
            <a:ext cx="3825546" cy="2779079"/>
          </a:xfrm>
          <a:prstGeom prst="roundRect">
            <a:avLst>
              <a:gd name="adj" fmla="val 3201"/>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5435142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F409CF-3CE6-208F-5F1F-72E193B792E0}"/>
              </a:ext>
            </a:extLst>
          </p:cNvPr>
          <p:cNvSpPr>
            <a:spLocks noGrp="1"/>
          </p:cNvSpPr>
          <p:nvPr>
            <p:ph type="title"/>
          </p:nvPr>
        </p:nvSpPr>
        <p:spPr>
          <a:xfrm>
            <a:off x="571499" y="2792795"/>
            <a:ext cx="7175963" cy="1200329"/>
          </a:xfrm>
        </p:spPr>
        <p:txBody>
          <a:bodyPr/>
          <a:lstStyle/>
          <a:p>
            <a:r>
              <a:rPr lang="en-US" spc="0"/>
              <a:t>Spectrum of Agent and Controls</a:t>
            </a:r>
          </a:p>
        </p:txBody>
      </p:sp>
    </p:spTree>
    <p:extLst>
      <p:ext uri="{BB962C8B-B14F-4D97-AF65-F5344CB8AC3E}">
        <p14:creationId xmlns:p14="http://schemas.microsoft.com/office/powerpoint/2010/main" val="384911837"/>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C047E-3EE7-82C9-DF60-0DAAADE5356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DD2FAE1-66D7-782F-8CE2-8B1860F36C04}"/>
              </a:ext>
            </a:extLst>
          </p:cNvPr>
          <p:cNvSpPr>
            <a:spLocks noGrp="1"/>
          </p:cNvSpPr>
          <p:nvPr>
            <p:ph type="title"/>
          </p:nvPr>
        </p:nvSpPr>
        <p:spPr/>
        <p:txBody>
          <a:bodyPr/>
          <a:lstStyle/>
          <a:p>
            <a:r>
              <a:rPr lang="en-US"/>
              <a:t>Review credits capacity and consumption (PPAC)</a:t>
            </a:r>
          </a:p>
        </p:txBody>
      </p:sp>
      <p:sp>
        <p:nvSpPr>
          <p:cNvPr id="14" name="TextBox 13">
            <a:extLst>
              <a:ext uri="{FF2B5EF4-FFF2-40B4-BE49-F238E27FC236}">
                <a16:creationId xmlns:a16="http://schemas.microsoft.com/office/drawing/2014/main" id="{6BA13230-480D-5156-686C-1D57978BB588}"/>
              </a:ext>
            </a:extLst>
          </p:cNvPr>
          <p:cNvSpPr txBox="1"/>
          <p:nvPr/>
        </p:nvSpPr>
        <p:spPr>
          <a:xfrm>
            <a:off x="563185" y="1749203"/>
            <a:ext cx="5625579" cy="3354765"/>
          </a:xfrm>
          <a:prstGeom prst="rect">
            <a:avLst/>
          </a:prstGeom>
          <a:noFill/>
        </p:spPr>
        <p:txBody>
          <a:bodyPr wrap="square" lIns="0" tIns="0" rIns="0" bIns="0" anchor="t">
            <a:spAutoFit/>
          </a:bodyPr>
          <a:lstStyle/>
          <a:p>
            <a:pPr>
              <a:spcAft>
                <a:spcPts val="1200"/>
              </a:spcAft>
            </a:pPr>
            <a:r>
              <a:rPr lang="en-US" sz="2200">
                <a:solidFill>
                  <a:schemeClr val="bg1"/>
                </a:solidFill>
              </a:rPr>
              <a:t>You can monitor usage of Copilot Studio messages in the Licensing &gt; Products &gt; Copilot Studio</a:t>
            </a:r>
          </a:p>
          <a:p>
            <a:pPr>
              <a:spcAft>
                <a:spcPts val="1200"/>
              </a:spcAft>
            </a:pPr>
            <a:r>
              <a:rPr lang="en-US" sz="2200">
                <a:solidFill>
                  <a:schemeClr val="bg1"/>
                </a:solidFill>
              </a:rPr>
              <a:t>You are provided with details in the messages capacity tab for both prepaid as well as pay-as-you-go consumption for the current month, two previous months and last 12 months</a:t>
            </a:r>
          </a:p>
          <a:p>
            <a:pPr>
              <a:spcAft>
                <a:spcPts val="1200"/>
              </a:spcAft>
            </a:pPr>
            <a:r>
              <a:rPr lang="en-US" sz="2200">
                <a:solidFill>
                  <a:schemeClr val="bg1"/>
                </a:solidFill>
              </a:rPr>
              <a:t>Reports can be downloaded as Excel reports </a:t>
            </a:r>
          </a:p>
        </p:txBody>
      </p:sp>
      <p:pic>
        <p:nvPicPr>
          <p:cNvPr id="2" name="Picture 1" descr="Image of Copilot Studio message capacity screen">
            <a:extLst>
              <a:ext uri="{FF2B5EF4-FFF2-40B4-BE49-F238E27FC236}">
                <a16:creationId xmlns:a16="http://schemas.microsoft.com/office/drawing/2014/main" id="{B8819659-E1B6-E8D0-3B98-1CE5F7D7ED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85486" y="1749203"/>
            <a:ext cx="5231055" cy="29412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19747545"/>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EBD5A-F89E-5689-F61B-0F444B4CC99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5AF1C57-BCC6-3503-D93A-7606D35185BF}"/>
              </a:ext>
            </a:extLst>
          </p:cNvPr>
          <p:cNvSpPr>
            <a:spLocks noGrp="1"/>
          </p:cNvSpPr>
          <p:nvPr>
            <p:ph type="title"/>
          </p:nvPr>
        </p:nvSpPr>
        <p:spPr/>
        <p:txBody>
          <a:bodyPr/>
          <a:lstStyle/>
          <a:p>
            <a:r>
              <a:rPr lang="en-US"/>
              <a:t>SharePoint Agents Usage Insights </a:t>
            </a:r>
          </a:p>
        </p:txBody>
      </p:sp>
      <p:sp>
        <p:nvSpPr>
          <p:cNvPr id="14" name="TextBox 13">
            <a:extLst>
              <a:ext uri="{FF2B5EF4-FFF2-40B4-BE49-F238E27FC236}">
                <a16:creationId xmlns:a16="http://schemas.microsoft.com/office/drawing/2014/main" id="{45D743BB-44B2-E0E7-5252-B3163551226A}"/>
              </a:ext>
            </a:extLst>
          </p:cNvPr>
          <p:cNvSpPr txBox="1"/>
          <p:nvPr/>
        </p:nvSpPr>
        <p:spPr>
          <a:xfrm>
            <a:off x="563185" y="1749203"/>
            <a:ext cx="6809165" cy="4770537"/>
          </a:xfrm>
          <a:prstGeom prst="rect">
            <a:avLst/>
          </a:prstGeom>
          <a:noFill/>
        </p:spPr>
        <p:txBody>
          <a:bodyPr wrap="square" lIns="0" tIns="0" rIns="0" bIns="0" anchor="t">
            <a:spAutoFit/>
          </a:bodyPr>
          <a:lstStyle/>
          <a:p>
            <a:pPr>
              <a:spcAft>
                <a:spcPts val="1200"/>
              </a:spcAft>
            </a:pPr>
            <a:r>
              <a:rPr lang="en-US" sz="2200">
                <a:solidFill>
                  <a:schemeClr val="bg1"/>
                </a:solidFill>
              </a:rPr>
              <a:t>Agent Insights reports in SharePoint Admin Center provides detailed insights on agent usage across sites.​</a:t>
            </a:r>
          </a:p>
          <a:p>
            <a:pPr>
              <a:spcAft>
                <a:spcPts val="1200"/>
              </a:spcAft>
            </a:pPr>
            <a:r>
              <a:rPr lang="en-US" sz="2200">
                <a:solidFill>
                  <a:schemeClr val="bg1"/>
                </a:solidFill>
              </a:rPr>
              <a:t>Lists the number of agents created, along with details on policies such as Restricted Content Discovery and Restricted Access Control associated with a particular site. ​</a:t>
            </a:r>
          </a:p>
          <a:p>
            <a:pPr>
              <a:spcAft>
                <a:spcPts val="1200"/>
              </a:spcAft>
            </a:pPr>
            <a:r>
              <a:rPr lang="en-US" sz="2200">
                <a:solidFill>
                  <a:schemeClr val="bg1"/>
                </a:solidFill>
              </a:rPr>
              <a:t>Report need to be generated supporting maximum 28 days back ​</a:t>
            </a:r>
          </a:p>
          <a:p>
            <a:pPr>
              <a:spcAft>
                <a:spcPts val="1200"/>
              </a:spcAft>
            </a:pPr>
            <a:r>
              <a:rPr lang="en-US" sz="2200">
                <a:solidFill>
                  <a:schemeClr val="bg1"/>
                </a:solidFill>
              </a:rPr>
              <a:t>Can be downloaded for further analysis​</a:t>
            </a:r>
          </a:p>
          <a:p>
            <a:pPr>
              <a:spcAft>
                <a:spcPts val="600"/>
              </a:spcAft>
            </a:pPr>
            <a:r>
              <a:rPr lang="en-US" sz="2200">
                <a:solidFill>
                  <a:schemeClr val="bg1"/>
                </a:solidFill>
              </a:rPr>
              <a:t>Available also as PowerShell commands​</a:t>
            </a:r>
          </a:p>
          <a:p>
            <a:pPr marL="342900" indent="-342900">
              <a:spcAft>
                <a:spcPts val="600"/>
              </a:spcAft>
              <a:buFont typeface="Arial" panose="020B0604020202020204" pitchFamily="34" charset="0"/>
              <a:buChar char="•"/>
            </a:pPr>
            <a:r>
              <a:rPr lang="en-US" sz="2000">
                <a:solidFill>
                  <a:schemeClr val="bg1"/>
                </a:solidFill>
              </a:rPr>
              <a:t>Start-</a:t>
            </a:r>
            <a:r>
              <a:rPr lang="en-US" sz="2000" err="1">
                <a:solidFill>
                  <a:schemeClr val="bg1"/>
                </a:solidFill>
              </a:rPr>
              <a:t>SPOCopilotAgentInsightsReport</a:t>
            </a:r>
            <a:r>
              <a:rPr lang="en-US" sz="2000">
                <a:solidFill>
                  <a:schemeClr val="bg1"/>
                </a:solidFill>
              </a:rPr>
              <a:t>​</a:t>
            </a:r>
          </a:p>
          <a:p>
            <a:pPr marL="342900" indent="-342900">
              <a:spcAft>
                <a:spcPts val="600"/>
              </a:spcAft>
              <a:buFont typeface="Arial" panose="020B0604020202020204" pitchFamily="34" charset="0"/>
              <a:buChar char="•"/>
            </a:pPr>
            <a:r>
              <a:rPr lang="en-US" sz="2000">
                <a:solidFill>
                  <a:schemeClr val="bg1"/>
                </a:solidFill>
              </a:rPr>
              <a:t>Get-</a:t>
            </a:r>
            <a:r>
              <a:rPr lang="en-US" sz="2000" err="1">
                <a:solidFill>
                  <a:schemeClr val="bg1"/>
                </a:solidFill>
              </a:rPr>
              <a:t>SPOCopilotAgentInsightsReport</a:t>
            </a:r>
            <a:r>
              <a:rPr lang="en-US" sz="2000">
                <a:solidFill>
                  <a:schemeClr val="bg1"/>
                </a:solidFill>
              </a:rPr>
              <a:t> ​</a:t>
            </a:r>
          </a:p>
        </p:txBody>
      </p:sp>
      <p:pic>
        <p:nvPicPr>
          <p:cNvPr id="12" name="Picture 11">
            <a:extLst>
              <a:ext uri="{FF2B5EF4-FFF2-40B4-BE49-F238E27FC236}">
                <a16:creationId xmlns:a16="http://schemas.microsoft.com/office/drawing/2014/main" id="{5467A5BA-9705-DA59-801A-EBA6762A602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462376" y="1574342"/>
            <a:ext cx="4443287" cy="20859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4197830A-7CAA-D650-9E07-C9A4851F758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71769" y="3786121"/>
            <a:ext cx="2624503" cy="25863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14270143"/>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5FE07-0937-F796-1F04-08A3DC27CE2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7731C6-3EEB-8DE8-7B63-32C908B03467}"/>
              </a:ext>
            </a:extLst>
          </p:cNvPr>
          <p:cNvSpPr>
            <a:spLocks noGrp="1"/>
          </p:cNvSpPr>
          <p:nvPr>
            <p:ph type="title"/>
          </p:nvPr>
        </p:nvSpPr>
        <p:spPr/>
        <p:txBody>
          <a:bodyPr/>
          <a:lstStyle/>
          <a:p>
            <a:r>
              <a:rPr lang="en-US"/>
              <a:t>Viva Insights Copilot Studio agents (Preview) </a:t>
            </a:r>
          </a:p>
        </p:txBody>
      </p:sp>
      <p:sp>
        <p:nvSpPr>
          <p:cNvPr id="14" name="TextBox 13">
            <a:extLst>
              <a:ext uri="{FF2B5EF4-FFF2-40B4-BE49-F238E27FC236}">
                <a16:creationId xmlns:a16="http://schemas.microsoft.com/office/drawing/2014/main" id="{700F15A6-EEC1-4962-D7BF-4D99941776D1}"/>
              </a:ext>
            </a:extLst>
          </p:cNvPr>
          <p:cNvSpPr txBox="1"/>
          <p:nvPr/>
        </p:nvSpPr>
        <p:spPr>
          <a:xfrm>
            <a:off x="563185" y="1749203"/>
            <a:ext cx="4786055" cy="4647426"/>
          </a:xfrm>
          <a:prstGeom prst="rect">
            <a:avLst/>
          </a:prstGeom>
          <a:noFill/>
        </p:spPr>
        <p:txBody>
          <a:bodyPr wrap="square" lIns="0" tIns="0" rIns="0" bIns="0" anchor="t">
            <a:spAutoFit/>
          </a:bodyPr>
          <a:lstStyle/>
          <a:p>
            <a:pPr>
              <a:spcAft>
                <a:spcPts val="1200"/>
              </a:spcAft>
            </a:pPr>
            <a:r>
              <a:rPr lang="en-US" sz="2200">
                <a:solidFill>
                  <a:schemeClr val="bg1"/>
                </a:solidFill>
              </a:rPr>
              <a:t>The Copilot Studio agents report in Viva Insights can help you understand the adoption and impact of agents built in Microsoft Copilot Studio that are deployed across various channels within your organization such as:</a:t>
            </a:r>
          </a:p>
          <a:p>
            <a:pPr marL="342900" indent="-342900">
              <a:spcAft>
                <a:spcPts val="600"/>
              </a:spcAft>
              <a:buFont typeface="Arial" panose="020B0604020202020204" pitchFamily="34" charset="0"/>
              <a:buChar char="•"/>
            </a:pPr>
            <a:r>
              <a:rPr lang="en-US" sz="2000">
                <a:solidFill>
                  <a:schemeClr val="bg1"/>
                </a:solidFill>
              </a:rPr>
              <a:t>Custom and demo websites</a:t>
            </a:r>
          </a:p>
          <a:p>
            <a:pPr marL="342900" indent="-342900">
              <a:spcAft>
                <a:spcPts val="600"/>
              </a:spcAft>
              <a:buFont typeface="Arial" panose="020B0604020202020204" pitchFamily="34" charset="0"/>
              <a:buChar char="•"/>
            </a:pPr>
            <a:r>
              <a:rPr lang="en-US" sz="2000">
                <a:solidFill>
                  <a:schemeClr val="bg1"/>
                </a:solidFill>
              </a:rPr>
              <a:t>Microsoft Teams and Microsoft 365 Copilot</a:t>
            </a:r>
          </a:p>
          <a:p>
            <a:pPr marL="342900" indent="-342900">
              <a:spcAft>
                <a:spcPts val="600"/>
              </a:spcAft>
              <a:buFont typeface="Arial" panose="020B0604020202020204" pitchFamily="34" charset="0"/>
              <a:buChar char="•"/>
            </a:pPr>
            <a:r>
              <a:rPr lang="en-US" sz="2000">
                <a:solidFill>
                  <a:schemeClr val="bg1"/>
                </a:solidFill>
              </a:rPr>
              <a:t>Mobile apps</a:t>
            </a:r>
          </a:p>
          <a:p>
            <a:pPr marL="342900" indent="-342900">
              <a:spcAft>
                <a:spcPts val="600"/>
              </a:spcAft>
              <a:buFont typeface="Arial" panose="020B0604020202020204" pitchFamily="34" charset="0"/>
              <a:buChar char="•"/>
            </a:pPr>
            <a:r>
              <a:rPr lang="en-US" sz="2000">
                <a:solidFill>
                  <a:schemeClr val="bg1"/>
                </a:solidFill>
              </a:rPr>
              <a:t>Facebook</a:t>
            </a:r>
          </a:p>
          <a:p>
            <a:pPr marL="342900" indent="-342900">
              <a:spcAft>
                <a:spcPts val="600"/>
              </a:spcAft>
              <a:buFont typeface="Arial" panose="020B0604020202020204" pitchFamily="34" charset="0"/>
              <a:buChar char="•"/>
            </a:pPr>
            <a:r>
              <a:rPr lang="en-US" sz="2000">
                <a:solidFill>
                  <a:schemeClr val="bg1"/>
                </a:solidFill>
              </a:rPr>
              <a:t>Azure bot service channels such as Skype, Twilio, and Microsoft Cortana</a:t>
            </a:r>
          </a:p>
        </p:txBody>
      </p:sp>
      <p:pic>
        <p:nvPicPr>
          <p:cNvPr id="3" name="Picture 2">
            <a:extLst>
              <a:ext uri="{FF2B5EF4-FFF2-40B4-BE49-F238E27FC236}">
                <a16:creationId xmlns:a16="http://schemas.microsoft.com/office/drawing/2014/main" id="{D526F0EA-0070-3BC6-8700-CB3BB95BA26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623560" y="1749203"/>
            <a:ext cx="6385560" cy="33166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81009152"/>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E8FF5-AEA4-3A41-C560-60A2817BDC1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0109D90-3356-3C6B-ED2F-B56F9E0577DE}"/>
              </a:ext>
            </a:extLst>
          </p:cNvPr>
          <p:cNvSpPr>
            <a:spLocks noGrp="1"/>
          </p:cNvSpPr>
          <p:nvPr>
            <p:ph type="title"/>
          </p:nvPr>
        </p:nvSpPr>
        <p:spPr/>
        <p:txBody>
          <a:bodyPr/>
          <a:lstStyle/>
          <a:p>
            <a:r>
              <a:rPr lang="en-US"/>
              <a:t>Copilot Studio Kit</a:t>
            </a:r>
          </a:p>
        </p:txBody>
      </p:sp>
      <p:sp>
        <p:nvSpPr>
          <p:cNvPr id="14" name="TextBox 13">
            <a:extLst>
              <a:ext uri="{FF2B5EF4-FFF2-40B4-BE49-F238E27FC236}">
                <a16:creationId xmlns:a16="http://schemas.microsoft.com/office/drawing/2014/main" id="{11537ACE-FBFA-36E7-344A-FEA72CA1EBC2}"/>
              </a:ext>
            </a:extLst>
          </p:cNvPr>
          <p:cNvSpPr txBox="1"/>
          <p:nvPr/>
        </p:nvSpPr>
        <p:spPr>
          <a:xfrm>
            <a:off x="563185" y="1749203"/>
            <a:ext cx="5997635" cy="4662815"/>
          </a:xfrm>
          <a:prstGeom prst="rect">
            <a:avLst/>
          </a:prstGeom>
          <a:noFill/>
        </p:spPr>
        <p:txBody>
          <a:bodyPr wrap="square" lIns="0" tIns="0" rIns="0" bIns="0" anchor="t">
            <a:spAutoFit/>
          </a:bodyPr>
          <a:lstStyle/>
          <a:p>
            <a:pPr>
              <a:spcAft>
                <a:spcPts val="1200"/>
              </a:spcAft>
            </a:pPr>
            <a:r>
              <a:rPr lang="en-US" sz="2000">
                <a:solidFill>
                  <a:schemeClr val="bg1"/>
                </a:solidFill>
              </a:rPr>
              <a:t>The Power CAT </a:t>
            </a:r>
            <a:r>
              <a:rPr lang="en-US" sz="2000" b="1">
                <a:solidFill>
                  <a:schemeClr val="bg1"/>
                </a:solidFill>
              </a:rPr>
              <a:t>Copilot Studio Kit</a:t>
            </a:r>
            <a:r>
              <a:rPr lang="en-US" sz="2000">
                <a:solidFill>
                  <a:schemeClr val="bg1"/>
                </a:solidFill>
              </a:rPr>
              <a:t> is a comprehensive set of capabilities designed to augment Microsoft Copilot Studio. </a:t>
            </a:r>
          </a:p>
          <a:p>
            <a:pPr>
              <a:spcAft>
                <a:spcPts val="1200"/>
              </a:spcAft>
            </a:pPr>
            <a:r>
              <a:rPr lang="en-US" sz="2000">
                <a:solidFill>
                  <a:schemeClr val="bg1"/>
                </a:solidFill>
              </a:rPr>
              <a:t>Helps makers develop and test custom agents, use large language model to validate AI-generated content, optimize prompts, and track aggregated key performance indicators of their custom agents.</a:t>
            </a:r>
          </a:p>
          <a:p>
            <a:pPr>
              <a:spcAft>
                <a:spcPts val="300"/>
              </a:spcAft>
            </a:pPr>
            <a:r>
              <a:rPr lang="en-US" sz="2000">
                <a:solidFill>
                  <a:schemeClr val="bg1"/>
                </a:solidFill>
              </a:rPr>
              <a:t>Main features are:</a:t>
            </a:r>
          </a:p>
          <a:p>
            <a:pPr marL="285750" indent="-285750">
              <a:spcAft>
                <a:spcPts val="300"/>
              </a:spcAft>
              <a:buFont typeface="Arial" panose="020B0604020202020204" pitchFamily="34" charset="0"/>
              <a:buChar char="•"/>
            </a:pPr>
            <a:r>
              <a:rPr lang="en-US" sz="1800">
                <a:solidFill>
                  <a:schemeClr val="bg1"/>
                </a:solidFill>
              </a:rPr>
              <a:t>Agent Inventory</a:t>
            </a:r>
          </a:p>
          <a:p>
            <a:pPr marL="285750" indent="-285750">
              <a:spcAft>
                <a:spcPts val="300"/>
              </a:spcAft>
              <a:buFont typeface="Arial" panose="020B0604020202020204" pitchFamily="34" charset="0"/>
              <a:buChar char="•"/>
            </a:pPr>
            <a:r>
              <a:rPr lang="en-US" sz="1800">
                <a:solidFill>
                  <a:schemeClr val="bg1"/>
                </a:solidFill>
              </a:rPr>
              <a:t>Agent Review Tool</a:t>
            </a:r>
          </a:p>
          <a:p>
            <a:pPr marL="285750" indent="-285750">
              <a:spcAft>
                <a:spcPts val="300"/>
              </a:spcAft>
              <a:buFont typeface="Arial" panose="020B0604020202020204" pitchFamily="34" charset="0"/>
              <a:buChar char="•"/>
            </a:pPr>
            <a:r>
              <a:rPr lang="en-US" sz="1800">
                <a:solidFill>
                  <a:schemeClr val="bg1"/>
                </a:solidFill>
              </a:rPr>
              <a:t>Testing capabilities</a:t>
            </a:r>
          </a:p>
          <a:p>
            <a:pPr marL="285750" indent="-285750">
              <a:spcAft>
                <a:spcPts val="300"/>
              </a:spcAft>
              <a:buFont typeface="Arial" panose="020B0604020202020204" pitchFamily="34" charset="0"/>
              <a:buChar char="•"/>
            </a:pPr>
            <a:r>
              <a:rPr lang="en-US" sz="1800">
                <a:solidFill>
                  <a:schemeClr val="bg1"/>
                </a:solidFill>
              </a:rPr>
              <a:t>Conversation KPIs</a:t>
            </a:r>
          </a:p>
          <a:p>
            <a:pPr marL="285750" indent="-285750">
              <a:spcAft>
                <a:spcPts val="300"/>
              </a:spcAft>
              <a:buFont typeface="Arial" panose="020B0604020202020204" pitchFamily="34" charset="0"/>
              <a:buChar char="•"/>
            </a:pPr>
            <a:r>
              <a:rPr lang="en-US" sz="1800">
                <a:solidFill>
                  <a:schemeClr val="bg1"/>
                </a:solidFill>
              </a:rPr>
              <a:t>SharePoint Synchronization</a:t>
            </a:r>
          </a:p>
          <a:p>
            <a:pPr marL="285750" indent="-285750">
              <a:spcAft>
                <a:spcPts val="300"/>
              </a:spcAft>
              <a:buFont typeface="Arial" panose="020B0604020202020204" pitchFamily="34" charset="0"/>
              <a:buChar char="•"/>
            </a:pPr>
            <a:r>
              <a:rPr lang="en-US" sz="1800">
                <a:solidFill>
                  <a:schemeClr val="bg1"/>
                </a:solidFill>
              </a:rPr>
              <a:t>Webchat Playground</a:t>
            </a:r>
            <a:endParaRPr lang="en-US" sz="2000">
              <a:solidFill>
                <a:schemeClr val="bg1"/>
              </a:solidFill>
            </a:endParaRPr>
          </a:p>
        </p:txBody>
      </p:sp>
      <p:pic>
        <p:nvPicPr>
          <p:cNvPr id="2" name="Picture 1">
            <a:extLst>
              <a:ext uri="{FF2B5EF4-FFF2-40B4-BE49-F238E27FC236}">
                <a16:creationId xmlns:a16="http://schemas.microsoft.com/office/drawing/2014/main" id="{61D04E1B-5E83-DAD0-2268-42B205F5E25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43700" y="1749203"/>
            <a:ext cx="5255193" cy="29562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04546727"/>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5B501-FBC4-403C-D4DA-FB697A37946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8D0057B-9AB4-16EA-ECE8-0CD7FB796E25}"/>
              </a:ext>
            </a:extLst>
          </p:cNvPr>
          <p:cNvSpPr>
            <a:spLocks noGrp="1"/>
          </p:cNvSpPr>
          <p:nvPr>
            <p:ph type="title"/>
          </p:nvPr>
        </p:nvSpPr>
        <p:spPr/>
        <p:txBody>
          <a:bodyPr/>
          <a:lstStyle/>
          <a:p>
            <a:r>
              <a:rPr lang="en-US"/>
              <a:t>Data Security Posture Management for AI (DSPM AI)</a:t>
            </a:r>
          </a:p>
        </p:txBody>
      </p:sp>
      <p:sp>
        <p:nvSpPr>
          <p:cNvPr id="14" name="TextBox 13">
            <a:extLst>
              <a:ext uri="{FF2B5EF4-FFF2-40B4-BE49-F238E27FC236}">
                <a16:creationId xmlns:a16="http://schemas.microsoft.com/office/drawing/2014/main" id="{4339D456-6C0E-CB7B-1FC9-9366DA8287F2}"/>
              </a:ext>
            </a:extLst>
          </p:cNvPr>
          <p:cNvSpPr txBox="1"/>
          <p:nvPr/>
        </p:nvSpPr>
        <p:spPr>
          <a:xfrm>
            <a:off x="563185" y="1909223"/>
            <a:ext cx="7609265" cy="2893100"/>
          </a:xfrm>
          <a:prstGeom prst="rect">
            <a:avLst/>
          </a:prstGeom>
          <a:noFill/>
        </p:spPr>
        <p:txBody>
          <a:bodyPr wrap="square" lIns="0" tIns="0" rIns="0" bIns="0" anchor="t">
            <a:spAutoFit/>
          </a:bodyPr>
          <a:lstStyle/>
          <a:p>
            <a:pPr>
              <a:spcAft>
                <a:spcPts val="1200"/>
              </a:spcAft>
            </a:pPr>
            <a:r>
              <a:rPr lang="en-US" sz="2400">
                <a:solidFill>
                  <a:schemeClr val="bg1"/>
                </a:solidFill>
              </a:rPr>
              <a:t>Provides visibility into data security risks and recommend controls to protect data and proactively monitor AI use. </a:t>
            </a:r>
          </a:p>
          <a:p>
            <a:pPr>
              <a:spcAft>
                <a:spcPts val="1200"/>
              </a:spcAft>
            </a:pPr>
            <a:endParaRPr lang="en-US" sz="2400">
              <a:solidFill>
                <a:schemeClr val="bg1"/>
              </a:solidFill>
            </a:endParaRPr>
          </a:p>
          <a:p>
            <a:pPr>
              <a:spcAft>
                <a:spcPts val="1200"/>
              </a:spcAft>
            </a:pPr>
            <a:r>
              <a:rPr lang="en-US" sz="2400">
                <a:solidFill>
                  <a:schemeClr val="bg1"/>
                </a:solidFill>
              </a:rPr>
              <a:t>Strengthen organization’s data security and compliance for Microsoft 365 Copilot and Microsoft 365 Copilot Chat</a:t>
            </a:r>
          </a:p>
        </p:txBody>
      </p:sp>
      <p:pic>
        <p:nvPicPr>
          <p:cNvPr id="3" name="Picture 2">
            <a:extLst>
              <a:ext uri="{FF2B5EF4-FFF2-40B4-BE49-F238E27FC236}">
                <a16:creationId xmlns:a16="http://schemas.microsoft.com/office/drawing/2014/main" id="{8694AD4A-AD58-6EF7-7D3D-F214CE5DD5A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37882" y="1749203"/>
            <a:ext cx="2990933" cy="45586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39204317"/>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B330E-0331-BC53-62FF-590E5527F73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868EAB1-10B7-8B3C-7F0E-50507DEB4B27}"/>
              </a:ext>
            </a:extLst>
          </p:cNvPr>
          <p:cNvSpPr>
            <a:spLocks noGrp="1"/>
          </p:cNvSpPr>
          <p:nvPr>
            <p:ph type="title"/>
          </p:nvPr>
        </p:nvSpPr>
        <p:spPr/>
        <p:txBody>
          <a:bodyPr/>
          <a:lstStyle/>
          <a:p>
            <a:r>
              <a:rPr lang="en-US"/>
              <a:t>DSPM for AI – Activity Explorer “ View Details” </a:t>
            </a:r>
          </a:p>
        </p:txBody>
      </p:sp>
      <p:sp>
        <p:nvSpPr>
          <p:cNvPr id="14" name="TextBox 13">
            <a:extLst>
              <a:ext uri="{FF2B5EF4-FFF2-40B4-BE49-F238E27FC236}">
                <a16:creationId xmlns:a16="http://schemas.microsoft.com/office/drawing/2014/main" id="{AE30DA64-DB14-7E30-6D08-1DAF49146ABE}"/>
              </a:ext>
            </a:extLst>
          </p:cNvPr>
          <p:cNvSpPr txBox="1"/>
          <p:nvPr/>
        </p:nvSpPr>
        <p:spPr>
          <a:xfrm>
            <a:off x="563185" y="1909223"/>
            <a:ext cx="4036117" cy="4278094"/>
          </a:xfrm>
          <a:prstGeom prst="rect">
            <a:avLst/>
          </a:prstGeom>
          <a:noFill/>
        </p:spPr>
        <p:txBody>
          <a:bodyPr wrap="square" lIns="0" tIns="0" rIns="0" bIns="0" anchor="t">
            <a:spAutoFit/>
          </a:bodyPr>
          <a:lstStyle/>
          <a:p>
            <a:pPr>
              <a:spcAft>
                <a:spcPts val="1200"/>
              </a:spcAft>
            </a:pPr>
            <a:r>
              <a:rPr lang="en-US" sz="2400">
                <a:solidFill>
                  <a:schemeClr val="bg1"/>
                </a:solidFill>
              </a:rPr>
              <a:t>Activity Explorer Monitor data collected from origination's policies  </a:t>
            </a:r>
          </a:p>
          <a:p>
            <a:pPr marL="342900" indent="-342900">
              <a:spcAft>
                <a:spcPts val="1200"/>
              </a:spcAft>
              <a:buFont typeface="Arial" panose="020B0604020202020204" pitchFamily="34" charset="0"/>
              <a:buChar char="•"/>
            </a:pPr>
            <a:r>
              <a:rPr lang="en-US" sz="2000">
                <a:solidFill>
                  <a:schemeClr val="bg1"/>
                </a:solidFill>
              </a:rPr>
              <a:t>AI interactions</a:t>
            </a:r>
          </a:p>
          <a:p>
            <a:pPr marL="342900" indent="-342900">
              <a:spcAft>
                <a:spcPts val="1200"/>
              </a:spcAft>
              <a:buFont typeface="Arial" panose="020B0604020202020204" pitchFamily="34" charset="0"/>
              <a:buChar char="•"/>
            </a:pPr>
            <a:r>
              <a:rPr lang="en-US" sz="2000">
                <a:solidFill>
                  <a:schemeClr val="bg1"/>
                </a:solidFill>
              </a:rPr>
              <a:t>Sensitive info types</a:t>
            </a:r>
          </a:p>
          <a:p>
            <a:pPr marL="342900" indent="-342900">
              <a:spcAft>
                <a:spcPts val="1200"/>
              </a:spcAft>
              <a:buFont typeface="Arial" panose="020B0604020202020204" pitchFamily="34" charset="0"/>
              <a:buChar char="•"/>
            </a:pPr>
            <a:r>
              <a:rPr lang="en-US" sz="2000">
                <a:solidFill>
                  <a:schemeClr val="bg1"/>
                </a:solidFill>
              </a:rPr>
              <a:t>AI websites visit</a:t>
            </a:r>
          </a:p>
          <a:p>
            <a:pPr>
              <a:spcAft>
                <a:spcPts val="1200"/>
              </a:spcAft>
            </a:pPr>
            <a:endParaRPr lang="en-US" sz="2400">
              <a:solidFill>
                <a:schemeClr val="bg1"/>
              </a:solidFill>
            </a:endParaRPr>
          </a:p>
          <a:p>
            <a:pPr>
              <a:spcAft>
                <a:spcPts val="1200"/>
              </a:spcAft>
            </a:pPr>
            <a:r>
              <a:rPr lang="en-US" sz="2400">
                <a:solidFill>
                  <a:schemeClr val="bg1"/>
                </a:solidFill>
              </a:rPr>
              <a:t>Prompts and responses can be viewed using “Interaction data” link</a:t>
            </a:r>
          </a:p>
        </p:txBody>
      </p:sp>
      <p:pic>
        <p:nvPicPr>
          <p:cNvPr id="2" name="Picture 1">
            <a:extLst>
              <a:ext uri="{FF2B5EF4-FFF2-40B4-BE49-F238E27FC236}">
                <a16:creationId xmlns:a16="http://schemas.microsoft.com/office/drawing/2014/main" id="{8313C934-D072-8B9C-1F6B-2788A13379B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046829" y="1909223"/>
            <a:ext cx="1922852" cy="27484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B521E7CF-D752-60AE-4762-5E37F57AC4C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939580" y="1909224"/>
            <a:ext cx="4766971" cy="2748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23638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200"/>
                                  </p:stCondLst>
                                  <p:childTnLst>
                                    <p:animMotion origin="layout" path="M 8.33333E-7 -4.44444E-6 L 8.33333E-7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nodeType="withEffect">
                                  <p:stCondLst>
                                    <p:cond delay="200"/>
                                  </p:stCondLst>
                                  <p:childTnLst>
                                    <p:animMotion origin="layout" path="M 4.375E-6 4.07407E-6 L 4.375E-6 0.03541 " pathEditMode="relative" rAng="0" ptsTypes="AA">
                                      <p:cBhvr>
                                        <p:cTn id="14"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BE365-AB11-6D8C-30B3-3455C8EEB19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23B0D6B-E307-C4C4-BA5A-4B329CAE9A9B}"/>
              </a:ext>
            </a:extLst>
          </p:cNvPr>
          <p:cNvSpPr>
            <a:spLocks noGrp="1"/>
          </p:cNvSpPr>
          <p:nvPr>
            <p:ph type="title"/>
          </p:nvPr>
        </p:nvSpPr>
        <p:spPr/>
        <p:txBody>
          <a:bodyPr/>
          <a:lstStyle/>
          <a:p>
            <a:r>
              <a:rPr lang="en-US"/>
              <a:t>Audit Events of Copilot Studio Activities </a:t>
            </a:r>
          </a:p>
        </p:txBody>
      </p:sp>
      <p:sp>
        <p:nvSpPr>
          <p:cNvPr id="14" name="TextBox 13">
            <a:extLst>
              <a:ext uri="{FF2B5EF4-FFF2-40B4-BE49-F238E27FC236}">
                <a16:creationId xmlns:a16="http://schemas.microsoft.com/office/drawing/2014/main" id="{31101ECC-1513-C916-09E1-39BBE29432AF}"/>
              </a:ext>
            </a:extLst>
          </p:cNvPr>
          <p:cNvSpPr txBox="1"/>
          <p:nvPr/>
        </p:nvSpPr>
        <p:spPr>
          <a:xfrm>
            <a:off x="563185" y="1909223"/>
            <a:ext cx="4980365" cy="3939540"/>
          </a:xfrm>
          <a:prstGeom prst="rect">
            <a:avLst/>
          </a:prstGeom>
          <a:noFill/>
        </p:spPr>
        <p:txBody>
          <a:bodyPr wrap="square" lIns="0" tIns="0" rIns="0" bIns="0" anchor="t">
            <a:spAutoFit/>
          </a:bodyPr>
          <a:lstStyle/>
          <a:p>
            <a:pPr>
              <a:spcAft>
                <a:spcPts val="1200"/>
              </a:spcAft>
            </a:pPr>
            <a:r>
              <a:rPr lang="en-US" sz="2400">
                <a:solidFill>
                  <a:schemeClr val="bg1"/>
                </a:solidFill>
              </a:rPr>
              <a:t>Audit log captures events related to administrative actions in Copilot Studio.</a:t>
            </a:r>
          </a:p>
          <a:p>
            <a:pPr>
              <a:spcAft>
                <a:spcPts val="1200"/>
              </a:spcAft>
            </a:pPr>
            <a:endParaRPr lang="en-US" sz="2400">
              <a:solidFill>
                <a:schemeClr val="bg1"/>
              </a:solidFill>
            </a:endParaRPr>
          </a:p>
          <a:p>
            <a:pPr>
              <a:spcAft>
                <a:spcPts val="1200"/>
              </a:spcAft>
            </a:pPr>
            <a:r>
              <a:rPr lang="en-US" sz="2400">
                <a:solidFill>
                  <a:schemeClr val="bg1"/>
                </a:solidFill>
              </a:rPr>
              <a:t>Audit log capture events when both admins and users interact with Copilot and AI Applications</a:t>
            </a:r>
          </a:p>
          <a:p>
            <a:pPr>
              <a:spcAft>
                <a:spcPts val="1200"/>
              </a:spcAft>
            </a:pPr>
            <a:endParaRPr lang="en-US" sz="2400">
              <a:solidFill>
                <a:schemeClr val="bg1"/>
              </a:solidFill>
            </a:endParaRPr>
          </a:p>
          <a:p>
            <a:pPr>
              <a:spcAft>
                <a:spcPts val="1200"/>
              </a:spcAft>
            </a:pPr>
            <a:endParaRPr lang="en-US" sz="2400">
              <a:solidFill>
                <a:schemeClr val="bg1"/>
              </a:solidFill>
            </a:endParaRPr>
          </a:p>
        </p:txBody>
      </p:sp>
      <p:pic>
        <p:nvPicPr>
          <p:cNvPr id="3" name="Picture 2">
            <a:extLst>
              <a:ext uri="{FF2B5EF4-FFF2-40B4-BE49-F238E27FC236}">
                <a16:creationId xmlns:a16="http://schemas.microsoft.com/office/drawing/2014/main" id="{1853B859-09EC-4305-8AE1-C15EC0C766D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951538" y="1961330"/>
            <a:ext cx="5747081" cy="28623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73166284"/>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F029F-68DD-45BA-31B4-9BB8EB8F975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60C5EF5-EC65-2B44-5DB4-A15DEA5A87C8}"/>
              </a:ext>
            </a:extLst>
          </p:cNvPr>
          <p:cNvSpPr>
            <a:spLocks noGrp="1"/>
          </p:cNvSpPr>
          <p:nvPr>
            <p:ph type="title"/>
          </p:nvPr>
        </p:nvSpPr>
        <p:spPr/>
        <p:txBody>
          <a:bodyPr/>
          <a:lstStyle/>
          <a:p>
            <a:r>
              <a:rPr lang="en-US"/>
              <a:t>Audit Logs Captured Copilot Studio Activities </a:t>
            </a:r>
          </a:p>
        </p:txBody>
      </p:sp>
      <p:sp>
        <p:nvSpPr>
          <p:cNvPr id="14" name="TextBox 13">
            <a:extLst>
              <a:ext uri="{FF2B5EF4-FFF2-40B4-BE49-F238E27FC236}">
                <a16:creationId xmlns:a16="http://schemas.microsoft.com/office/drawing/2014/main" id="{20876CEC-0DED-CEB5-9698-18FD12549557}"/>
              </a:ext>
            </a:extLst>
          </p:cNvPr>
          <p:cNvSpPr txBox="1"/>
          <p:nvPr/>
        </p:nvSpPr>
        <p:spPr>
          <a:xfrm>
            <a:off x="563185" y="1909223"/>
            <a:ext cx="4980365" cy="4739759"/>
          </a:xfrm>
          <a:prstGeom prst="rect">
            <a:avLst/>
          </a:prstGeom>
          <a:noFill/>
        </p:spPr>
        <p:txBody>
          <a:bodyPr wrap="square" lIns="0" tIns="0" rIns="0" bIns="0" anchor="t">
            <a:spAutoFit/>
          </a:bodyPr>
          <a:lstStyle/>
          <a:p>
            <a:pPr>
              <a:spcAft>
                <a:spcPts val="1200"/>
              </a:spcAft>
            </a:pPr>
            <a:r>
              <a:rPr lang="en-US" sz="2400">
                <a:solidFill>
                  <a:schemeClr val="bg1"/>
                </a:solidFill>
              </a:rPr>
              <a:t>Audit logs capture activities performed by administrators, such as change to Copilot settings, plugins, or workspace </a:t>
            </a:r>
          </a:p>
          <a:p>
            <a:pPr>
              <a:spcAft>
                <a:spcPts val="1200"/>
              </a:spcAft>
            </a:pPr>
            <a:endParaRPr lang="en-US" sz="2400">
              <a:solidFill>
                <a:schemeClr val="bg1"/>
              </a:solidFill>
            </a:endParaRPr>
          </a:p>
          <a:p>
            <a:pPr>
              <a:spcAft>
                <a:spcPts val="1200"/>
              </a:spcAft>
            </a:pPr>
            <a:r>
              <a:rPr lang="en-US" sz="2400">
                <a:solidFill>
                  <a:schemeClr val="bg1"/>
                </a:solidFill>
              </a:rPr>
              <a:t>Copilot Activities captured examples:</a:t>
            </a:r>
          </a:p>
          <a:p>
            <a:pPr marL="342900" indent="-342900">
              <a:spcAft>
                <a:spcPts val="1200"/>
              </a:spcAft>
              <a:buFont typeface="Arial" panose="020B0604020202020204" pitchFamily="34" charset="0"/>
              <a:buChar char="•"/>
            </a:pPr>
            <a:r>
              <a:rPr lang="en-US" sz="2000">
                <a:solidFill>
                  <a:schemeClr val="bg1"/>
                </a:solidFill>
              </a:rPr>
              <a:t>Creating a new Copilot Plugins</a:t>
            </a:r>
          </a:p>
          <a:p>
            <a:pPr marL="342900" indent="-342900">
              <a:spcAft>
                <a:spcPts val="1200"/>
              </a:spcAft>
              <a:buFont typeface="Arial" panose="020B0604020202020204" pitchFamily="34" charset="0"/>
              <a:buChar char="•"/>
            </a:pPr>
            <a:r>
              <a:rPr lang="en-US" sz="2000">
                <a:solidFill>
                  <a:schemeClr val="bg1"/>
                </a:solidFill>
              </a:rPr>
              <a:t>Deleting an agent </a:t>
            </a:r>
          </a:p>
          <a:p>
            <a:pPr marL="342900" indent="-342900">
              <a:spcAft>
                <a:spcPts val="1200"/>
              </a:spcAft>
              <a:buFont typeface="Arial" panose="020B0604020202020204" pitchFamily="34" charset="0"/>
              <a:buChar char="•"/>
            </a:pPr>
            <a:r>
              <a:rPr lang="en-US" sz="2000">
                <a:solidFill>
                  <a:schemeClr val="bg1"/>
                </a:solidFill>
              </a:rPr>
              <a:t>Updating an agent's name, details, configuration </a:t>
            </a:r>
          </a:p>
          <a:p>
            <a:pPr>
              <a:spcAft>
                <a:spcPts val="1200"/>
              </a:spcAft>
            </a:pPr>
            <a:endParaRPr lang="en-US" sz="2400">
              <a:solidFill>
                <a:schemeClr val="bg1"/>
              </a:solidFill>
            </a:endParaRPr>
          </a:p>
        </p:txBody>
      </p:sp>
      <p:pic>
        <p:nvPicPr>
          <p:cNvPr id="2" name="Picture 1">
            <a:extLst>
              <a:ext uri="{FF2B5EF4-FFF2-40B4-BE49-F238E27FC236}">
                <a16:creationId xmlns:a16="http://schemas.microsoft.com/office/drawing/2014/main" id="{DC0A2621-134E-E98B-3B91-8103B3EDA09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47634" y="2136056"/>
            <a:ext cx="6006514" cy="1347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4D3D62FA-25E6-9619-5C07-B40C001212AA}"/>
              </a:ext>
            </a:extLst>
          </p:cNvPr>
          <p:cNvSpPr txBox="1"/>
          <p:nvPr/>
        </p:nvSpPr>
        <p:spPr>
          <a:xfrm>
            <a:off x="5847634" y="1684123"/>
            <a:ext cx="6006514" cy="369332"/>
          </a:xfrm>
          <a:prstGeom prst="rect">
            <a:avLst/>
          </a:prstGeom>
          <a:noFill/>
        </p:spPr>
        <p:txBody>
          <a:bodyPr wrap="square">
            <a:spAutoFit/>
          </a:bodyPr>
          <a:lstStyle/>
          <a:p>
            <a:pPr algn="ctr">
              <a:spcBef>
                <a:spcPts val="2400"/>
              </a:spcBef>
              <a:spcAft>
                <a:spcPts val="900"/>
              </a:spcAft>
            </a:pPr>
            <a:r>
              <a:rPr lang="en-GB" b="1" i="0">
                <a:solidFill>
                  <a:schemeClr val="bg1"/>
                </a:solidFill>
                <a:effectLst/>
                <a:latin typeface="Segoe UI" panose="020B0502040204020203" pitchFamily="34" charset="0"/>
              </a:rPr>
              <a:t>agent authoring</a:t>
            </a:r>
          </a:p>
        </p:txBody>
      </p:sp>
      <p:sp>
        <p:nvSpPr>
          <p:cNvPr id="6" name="TextBox 5">
            <a:extLst>
              <a:ext uri="{FF2B5EF4-FFF2-40B4-BE49-F238E27FC236}">
                <a16:creationId xmlns:a16="http://schemas.microsoft.com/office/drawing/2014/main" id="{F1149BF7-D362-CF62-2F0F-F849BD0BD9F4}"/>
              </a:ext>
            </a:extLst>
          </p:cNvPr>
          <p:cNvSpPr txBox="1"/>
          <p:nvPr/>
        </p:nvSpPr>
        <p:spPr>
          <a:xfrm>
            <a:off x="5847634" y="3740268"/>
            <a:ext cx="6002463" cy="369332"/>
          </a:xfrm>
          <a:prstGeom prst="rect">
            <a:avLst/>
          </a:prstGeom>
          <a:noFill/>
        </p:spPr>
        <p:txBody>
          <a:bodyPr wrap="square">
            <a:spAutoFit/>
          </a:bodyPr>
          <a:lstStyle/>
          <a:p>
            <a:pPr algn="ctr">
              <a:spcBef>
                <a:spcPts val="2400"/>
              </a:spcBef>
              <a:spcAft>
                <a:spcPts val="900"/>
              </a:spcAft>
            </a:pPr>
            <a:r>
              <a:rPr lang="en-GB" b="1" i="0">
                <a:solidFill>
                  <a:schemeClr val="bg1"/>
                </a:solidFill>
                <a:effectLst/>
                <a:latin typeface="Segoe UI" panose="020B0502040204020203" pitchFamily="34" charset="0"/>
              </a:rPr>
              <a:t>agent usage</a:t>
            </a:r>
          </a:p>
        </p:txBody>
      </p:sp>
      <p:pic>
        <p:nvPicPr>
          <p:cNvPr id="7" name="Picture 6">
            <a:extLst>
              <a:ext uri="{FF2B5EF4-FFF2-40B4-BE49-F238E27FC236}">
                <a16:creationId xmlns:a16="http://schemas.microsoft.com/office/drawing/2014/main" id="{3AF1CF59-3BBB-DCDD-ED9D-12FFA8B412E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51685" y="4161733"/>
            <a:ext cx="6002463" cy="8114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564210A7-9BFA-2EFA-05EC-EBC15DB5E4F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851686" y="5607733"/>
            <a:ext cx="6002463" cy="8455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000B384B-0F2D-5AE4-807F-53FD8202C935}"/>
              </a:ext>
            </a:extLst>
          </p:cNvPr>
          <p:cNvSpPr txBox="1"/>
          <p:nvPr/>
        </p:nvSpPr>
        <p:spPr>
          <a:xfrm>
            <a:off x="5851687" y="5198644"/>
            <a:ext cx="599841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2400"/>
              </a:spcBef>
              <a:spcAft>
                <a:spcPts val="900"/>
              </a:spcAft>
              <a:buClrTx/>
              <a:buSzTx/>
              <a:buFontTx/>
              <a:buNone/>
              <a:tabLst/>
              <a:defRPr/>
            </a:pPr>
            <a:r>
              <a:rPr lang="en-GB" b="1">
                <a:solidFill>
                  <a:schemeClr val="bg1"/>
                </a:solidFill>
                <a:latin typeface="Segoe UI" panose="020B0502040204020203" pitchFamily="34" charset="0"/>
              </a:rPr>
              <a:t>plugins</a:t>
            </a:r>
            <a:endParaRPr kumimoji="0" lang="en-GB" sz="1800" b="1" i="0" u="none" strike="noStrike" kern="1200" cap="none" spc="0" normalizeH="0" baseline="0" noProof="0">
              <a:ln>
                <a:noFill/>
              </a:ln>
              <a:solidFill>
                <a:schemeClr val="bg1"/>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736660567"/>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47B60-2A39-4191-119E-708A1B3071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20B802-9307-17D4-8EFE-73E36C71BEEE}"/>
              </a:ext>
            </a:extLst>
          </p:cNvPr>
          <p:cNvSpPr>
            <a:spLocks noGrp="1"/>
          </p:cNvSpPr>
          <p:nvPr>
            <p:ph type="title"/>
          </p:nvPr>
        </p:nvSpPr>
        <p:spPr>
          <a:xfrm>
            <a:off x="571499" y="2792795"/>
            <a:ext cx="5945679" cy="646331"/>
          </a:xfrm>
          <a:prstGeom prst="rect">
            <a:avLst/>
          </a:prstGeom>
        </p:spPr>
        <p:txBody>
          <a:bodyPr/>
          <a:lstStyle/>
          <a:p>
            <a:r>
              <a:rPr lang="en-US">
                <a:latin typeface="Segoe UI Semibold" panose="020B0702040204020203" pitchFamily="34" charset="0"/>
                <a:cs typeface="Segoe UI Semibold" panose="020B0702040204020203" pitchFamily="34" charset="0"/>
              </a:rPr>
              <a:t>Planned Features</a:t>
            </a:r>
            <a:endParaRPr lang="en-US" spc="0"/>
          </a:p>
        </p:txBody>
      </p:sp>
    </p:spTree>
    <p:extLst>
      <p:ext uri="{BB962C8B-B14F-4D97-AF65-F5344CB8AC3E}">
        <p14:creationId xmlns:p14="http://schemas.microsoft.com/office/powerpoint/2010/main" val="3751565664"/>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1BBA0-816E-84A3-B6D2-4D60A6BC111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CB1414B-2E86-6BA8-34F6-6105AF803DAD}"/>
              </a:ext>
            </a:extLst>
          </p:cNvPr>
          <p:cNvSpPr txBox="1"/>
          <p:nvPr/>
        </p:nvSpPr>
        <p:spPr>
          <a:xfrm>
            <a:off x="398450" y="678897"/>
            <a:ext cx="11660961" cy="5355312"/>
          </a:xfrm>
          <a:prstGeom prst="rect">
            <a:avLst/>
          </a:prstGeom>
          <a:noFill/>
        </p:spPr>
        <p:txBody>
          <a:bodyPr wrap="square" numCol="1">
            <a:spAutoFit/>
          </a:bodyPr>
          <a:lstStyle/>
          <a:p>
            <a:pPr lvl="0" defTabSz="932742">
              <a:spcBef>
                <a:spcPct val="0"/>
              </a:spcBef>
              <a:defRPr/>
            </a:pPr>
            <a:r>
              <a:rPr lang="en-US" sz="1800" u="sng">
                <a:ln w="3175">
                  <a:noFill/>
                </a:ln>
                <a:solidFill>
                  <a:schemeClr val="bg1"/>
                </a:solidFill>
                <a:latin typeface="Segoe UI Semibold" panose="020B0702040204020203" pitchFamily="34" charset="0"/>
                <a:cs typeface="Segoe UI Semibold" panose="020B0702040204020203" pitchFamily="34" charset="0"/>
              </a:rPr>
              <a:t>496363</a:t>
            </a:r>
            <a:r>
              <a:rPr lang="en-FI" sz="1800" u="sng">
                <a:ln w="3175">
                  <a:noFill/>
                </a:ln>
                <a:solidFill>
                  <a:schemeClr val="bg1"/>
                </a:solidFill>
                <a:latin typeface="Segoe UI Semibold" panose="020B0702040204020203" pitchFamily="34" charset="0"/>
                <a:cs typeface="Segoe UI Semibold" panose="020B0702040204020203" pitchFamily="34" charset="0"/>
              </a:rPr>
              <a:t> </a:t>
            </a:r>
            <a:r>
              <a:rPr lang="en-US" sz="1800" u="sng">
                <a:ln w="3175">
                  <a:noFill/>
                </a:ln>
                <a:solidFill>
                  <a:schemeClr val="bg1"/>
                </a:solidFill>
                <a:latin typeface="Segoe UI Semibold" panose="020B0702040204020203" pitchFamily="34" charset="0"/>
                <a:cs typeface="Segoe UI Semibold" panose="020B0702040204020203" pitchFamily="34" charset="0"/>
              </a:rPr>
              <a:t>- Microsoft 365 Admin Center: Agent-Level Controls for Pay-as-you-go (December 2025)</a:t>
            </a:r>
          </a:p>
          <a:p>
            <a:pPr lvl="0" defTabSz="932742">
              <a:spcBef>
                <a:spcPct val="0"/>
              </a:spcBef>
              <a:defRPr/>
            </a:pPr>
            <a:r>
              <a:rPr lang="en-US" sz="1800">
                <a:solidFill>
                  <a:schemeClr val="bg1"/>
                </a:solidFill>
              </a:rPr>
              <a:t>Administrators can specify which users can access particular agents through pay-as-you-go, control which agents are available for metered consumption, and establish billing policy for each agent. Initially focusing on declarative agents in M365 Copilot Chat and SharePoint, this enhancement enables organizations to effectively manage AI consumption costs and scale intelligent capabilities according to business needs.</a:t>
            </a:r>
          </a:p>
          <a:p>
            <a:pPr lvl="0" defTabSz="932742">
              <a:spcBef>
                <a:spcPct val="0"/>
              </a:spcBef>
              <a:defRPr/>
            </a:pPr>
            <a:endParaRPr lang="en-US" sz="1800">
              <a:solidFill>
                <a:schemeClr val="bg1"/>
              </a:solidFill>
            </a:endParaRPr>
          </a:p>
          <a:p>
            <a:pPr lvl="0" defTabSz="932742">
              <a:spcBef>
                <a:spcPct val="0"/>
              </a:spcBef>
              <a:defRPr/>
            </a:pPr>
            <a:r>
              <a:rPr lang="en-US" sz="1800" u="sng">
                <a:ln w="3175">
                  <a:noFill/>
                </a:ln>
                <a:solidFill>
                  <a:schemeClr val="bg1"/>
                </a:solidFill>
                <a:latin typeface="Segoe UI Semibold" panose="020B0702040204020203" pitchFamily="34" charset="0"/>
                <a:cs typeface="Segoe UI Semibold" panose="020B0702040204020203" pitchFamily="34" charset="0"/>
              </a:rPr>
              <a:t>1138797</a:t>
            </a:r>
            <a:r>
              <a:rPr lang="en-FI" sz="1800" u="sng">
                <a:ln w="3175">
                  <a:noFill/>
                </a:ln>
                <a:solidFill>
                  <a:schemeClr val="bg1"/>
                </a:solidFill>
                <a:latin typeface="Segoe UI Semibold" panose="020B0702040204020203" pitchFamily="34" charset="0"/>
                <a:cs typeface="Segoe UI Semibold" panose="020B0702040204020203" pitchFamily="34" charset="0"/>
              </a:rPr>
              <a:t> </a:t>
            </a:r>
            <a:r>
              <a:rPr lang="en-US" sz="1800" u="sng">
                <a:ln w="3175">
                  <a:noFill/>
                </a:ln>
                <a:solidFill>
                  <a:schemeClr val="bg1"/>
                </a:solidFill>
                <a:latin typeface="Segoe UI Semibold" panose="020B0702040204020203" pitchFamily="34" charset="0"/>
                <a:cs typeface="Segoe UI Semibold" panose="020B0702040204020203" pitchFamily="34" charset="0"/>
              </a:rPr>
              <a:t>- Microsoft Copilot (Microsoft 365): New admin control in Microsoft 365 admin center for org-wide sharing of user-built Copilot agents (October 2025)</a:t>
            </a:r>
          </a:p>
          <a:p>
            <a:pPr lvl="0" defTabSz="932742">
              <a:spcBef>
                <a:spcPct val="0"/>
              </a:spcBef>
              <a:defRPr/>
            </a:pPr>
            <a:r>
              <a:rPr lang="en-US" sz="1800">
                <a:solidFill>
                  <a:schemeClr val="bg1"/>
                </a:solidFill>
              </a:rPr>
              <a:t>Microsoft 365 is introducing a new tenant-level admin control to manage who can create org-wide sharing links for user-built Copilot agents. Rolling out from October to late October 2025, admins can customize sharing permissions to align with organizational policies via the Microsoft 365 admin center.</a:t>
            </a:r>
          </a:p>
          <a:p>
            <a:pPr lvl="0" defTabSz="932742">
              <a:spcBef>
                <a:spcPct val="0"/>
              </a:spcBef>
              <a:defRPr/>
            </a:pPr>
            <a:endParaRPr lang="en-US" sz="1800">
              <a:ln w="3175">
                <a:noFill/>
              </a:ln>
              <a:solidFill>
                <a:schemeClr val="bg1"/>
              </a:solidFill>
              <a:latin typeface="Segoe UI Semibold" panose="020B0702040204020203" pitchFamily="34" charset="0"/>
              <a:cs typeface="Segoe UI Semibold" panose="020B0702040204020203" pitchFamily="34" charset="0"/>
            </a:endParaRPr>
          </a:p>
          <a:p>
            <a:pPr lvl="0" defTabSz="932742">
              <a:spcBef>
                <a:spcPct val="0"/>
              </a:spcBef>
              <a:defRPr/>
            </a:pPr>
            <a:r>
              <a:rPr lang="en-US" sz="1800" u="sng">
                <a:ln w="3175">
                  <a:noFill/>
                </a:ln>
                <a:solidFill>
                  <a:schemeClr val="bg1"/>
                </a:solidFill>
                <a:latin typeface="Segoe UI Semibold" panose="020B0702040204020203" pitchFamily="34" charset="0"/>
                <a:cs typeface="Segoe UI Semibold" panose="020B0702040204020203" pitchFamily="34" charset="0"/>
              </a:rPr>
              <a:t>502867</a:t>
            </a:r>
            <a:r>
              <a:rPr lang="en-FI" sz="1800" u="sng">
                <a:ln w="3175">
                  <a:noFill/>
                </a:ln>
                <a:solidFill>
                  <a:schemeClr val="bg1"/>
                </a:solidFill>
                <a:latin typeface="Segoe UI Semibold" panose="020B0702040204020203" pitchFamily="34" charset="0"/>
                <a:cs typeface="Segoe UI Semibold" panose="020B0702040204020203" pitchFamily="34" charset="0"/>
              </a:rPr>
              <a:t> </a:t>
            </a:r>
            <a:r>
              <a:rPr lang="en-US" sz="1800" u="sng">
                <a:ln w="3175">
                  <a:noFill/>
                </a:ln>
                <a:solidFill>
                  <a:schemeClr val="bg1"/>
                </a:solidFill>
                <a:latin typeface="Segoe UI Semibold" panose="020B0702040204020203" pitchFamily="34" charset="0"/>
                <a:cs typeface="Segoe UI Semibold" panose="020B0702040204020203" pitchFamily="34" charset="0"/>
              </a:rPr>
              <a:t>- Microsoft 365 admin center: Agent Ownership Reassignment (October 2025)</a:t>
            </a:r>
          </a:p>
          <a:p>
            <a:pPr lvl="0" defTabSz="932742">
              <a:spcBef>
                <a:spcPct val="0"/>
              </a:spcBef>
              <a:defRPr/>
            </a:pPr>
            <a:r>
              <a:rPr lang="en-US" sz="1800">
                <a:solidFill>
                  <a:schemeClr val="bg1"/>
                </a:solidFill>
              </a:rPr>
              <a:t>Admins can reassign ownership of shared agents created within the organization through tools such as Copilot Studio or the Microsoft 365 Agents Toolkit. Once reassigned, the new owner will gain full edit and delete permissions, along with access to any files uploaded by the previous owner. The former owner will lose all access, including read rights.</a:t>
            </a:r>
          </a:p>
          <a:p>
            <a:pPr lvl="0" defTabSz="932742">
              <a:spcBef>
                <a:spcPct val="0"/>
              </a:spcBef>
              <a:defRPr/>
            </a:pPr>
            <a:endParaRPr lang="en-US" sz="1800" u="sng">
              <a:ln w="3175">
                <a:noFill/>
              </a:ln>
              <a:solidFill>
                <a:schemeClr val="bg1"/>
              </a:solidFill>
              <a:latin typeface="Segoe UI Semibold" panose="020B0702040204020203" pitchFamily="34" charset="0"/>
              <a:cs typeface="Segoe UI Semibold" panose="020B0702040204020203" pitchFamily="34" charset="0"/>
            </a:endParaRPr>
          </a:p>
          <a:p>
            <a:pPr lvl="0" defTabSz="932742">
              <a:spcBef>
                <a:spcPct val="0"/>
              </a:spcBef>
              <a:defRPr/>
            </a:pPr>
            <a:endParaRPr lang="en-US" sz="1800">
              <a:solidFill>
                <a:schemeClr val="bg1"/>
              </a:solidFill>
            </a:endParaRPr>
          </a:p>
        </p:txBody>
      </p:sp>
    </p:spTree>
    <p:extLst>
      <p:ext uri="{BB962C8B-B14F-4D97-AF65-F5344CB8AC3E}">
        <p14:creationId xmlns:p14="http://schemas.microsoft.com/office/powerpoint/2010/main" val="9860503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12AC0-F73A-9037-39C4-FD03BC88EAA9}"/>
            </a:ext>
          </a:extLst>
        </p:cNvPr>
        <p:cNvGrpSpPr/>
        <p:nvPr/>
      </p:nvGrpSpPr>
      <p:grpSpPr>
        <a:xfrm>
          <a:off x="0" y="0"/>
          <a:ext cx="0" cy="0"/>
          <a:chOff x="0" y="0"/>
          <a:chExt cx="0" cy="0"/>
        </a:xfrm>
      </p:grpSpPr>
      <p:sp>
        <p:nvSpPr>
          <p:cNvPr id="29" name="Title 3">
            <a:extLst>
              <a:ext uri="{FF2B5EF4-FFF2-40B4-BE49-F238E27FC236}">
                <a16:creationId xmlns:a16="http://schemas.microsoft.com/office/drawing/2014/main" id="{F0170801-41CB-3699-EC13-89CDA20AEBFB}"/>
              </a:ext>
            </a:extLst>
          </p:cNvPr>
          <p:cNvSpPr>
            <a:spLocks noGrp="1"/>
          </p:cNvSpPr>
          <p:nvPr>
            <p:ph type="title"/>
          </p:nvPr>
        </p:nvSpPr>
        <p:spPr>
          <a:xfrm>
            <a:off x="588263" y="485481"/>
            <a:ext cx="11018520" cy="498598"/>
          </a:xfrm>
        </p:spPr>
        <p:txBody>
          <a:bodyPr/>
          <a:lstStyle/>
          <a:p>
            <a:r>
              <a:rPr lang="en-US"/>
              <a:t>Spectrum of agents</a:t>
            </a:r>
          </a:p>
        </p:txBody>
      </p:sp>
      <p:grpSp>
        <p:nvGrpSpPr>
          <p:cNvPr id="2" name="Group 1" descr="Simple to advanced bar">
            <a:extLst>
              <a:ext uri="{FF2B5EF4-FFF2-40B4-BE49-F238E27FC236}">
                <a16:creationId xmlns:a16="http://schemas.microsoft.com/office/drawing/2014/main" id="{566F66E9-8049-E4BB-5A2D-999C00784EE6}"/>
              </a:ext>
            </a:extLst>
          </p:cNvPr>
          <p:cNvGrpSpPr/>
          <p:nvPr/>
        </p:nvGrpSpPr>
        <p:grpSpPr>
          <a:xfrm>
            <a:off x="571301" y="3676010"/>
            <a:ext cx="11049399" cy="523220"/>
            <a:chOff x="571301" y="3700042"/>
            <a:chExt cx="11049399" cy="523220"/>
          </a:xfrm>
        </p:grpSpPr>
        <p:sp>
          <p:nvSpPr>
            <p:cNvPr id="3" name="Rectangle: Rounded Corners 2">
              <a:extLst>
                <a:ext uri="{FF2B5EF4-FFF2-40B4-BE49-F238E27FC236}">
                  <a16:creationId xmlns:a16="http://schemas.microsoft.com/office/drawing/2014/main" id="{09F8408F-0CC6-166B-ACB0-E0BDC1FE36F8}"/>
                </a:ext>
              </a:extLst>
            </p:cNvPr>
            <p:cNvSpPr/>
            <p:nvPr/>
          </p:nvSpPr>
          <p:spPr bwMode="auto">
            <a:xfrm>
              <a:off x="571301" y="3700042"/>
              <a:ext cx="11049399" cy="523220"/>
            </a:xfrm>
            <a:prstGeom prst="roundRect">
              <a:avLst>
                <a:gd name="adj" fmla="val 50000"/>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w="3175">
                  <a:noFill/>
                </a:ln>
                <a:solidFill>
                  <a:srgbClr val="FEFFFE"/>
                </a:solidFill>
                <a:effectLst/>
                <a:uLnTx/>
                <a:uFillTx/>
                <a:latin typeface="Segoe UI Semibold"/>
                <a:ea typeface="+mn-ea"/>
                <a:cs typeface="+mn-cs"/>
              </a:endParaRPr>
            </a:p>
          </p:txBody>
        </p:sp>
        <p:sp>
          <p:nvSpPr>
            <p:cNvPr id="4" name="TextBox 3">
              <a:extLst>
                <a:ext uri="{FF2B5EF4-FFF2-40B4-BE49-F238E27FC236}">
                  <a16:creationId xmlns:a16="http://schemas.microsoft.com/office/drawing/2014/main" id="{77B94AA2-306E-8148-1085-98E6C8F9C06A}"/>
                </a:ext>
              </a:extLst>
            </p:cNvPr>
            <p:cNvSpPr txBox="1"/>
            <p:nvPr/>
          </p:nvSpPr>
          <p:spPr>
            <a:xfrm>
              <a:off x="775462" y="3853930"/>
              <a:ext cx="1536655" cy="21544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solidFill>
                    <a:srgbClr val="FFFFFF"/>
                  </a:solidFill>
                  <a:effectLst/>
                  <a:uLnTx/>
                  <a:uFillTx/>
                  <a:latin typeface="Segoe UI Semibold" panose="020B0702040204020203" pitchFamily="34" charset="0"/>
                  <a:cs typeface="Segoe UI Semibold" panose="020B0702040204020203" pitchFamily="34" charset="0"/>
                </a:rPr>
                <a:t>Simple</a:t>
              </a:r>
            </a:p>
          </p:txBody>
        </p:sp>
        <p:sp>
          <p:nvSpPr>
            <p:cNvPr id="5" name="TextBox 4">
              <a:extLst>
                <a:ext uri="{FF2B5EF4-FFF2-40B4-BE49-F238E27FC236}">
                  <a16:creationId xmlns:a16="http://schemas.microsoft.com/office/drawing/2014/main" id="{427F463C-B688-8B8B-8E4F-48AAF19437A5}"/>
                </a:ext>
              </a:extLst>
            </p:cNvPr>
            <p:cNvSpPr txBox="1"/>
            <p:nvPr/>
          </p:nvSpPr>
          <p:spPr>
            <a:xfrm>
              <a:off x="10183129" y="3853930"/>
              <a:ext cx="1229181" cy="215444"/>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solidFill>
                    <a:srgbClr val="FFFFFF"/>
                  </a:solidFill>
                  <a:effectLst/>
                  <a:uLnTx/>
                  <a:uFillTx/>
                  <a:latin typeface="Segoe UI Semibold" panose="020B0702040204020203" pitchFamily="34" charset="0"/>
                  <a:cs typeface="Segoe UI Semibold" panose="020B0702040204020203" pitchFamily="34" charset="0"/>
                </a:rPr>
                <a:t>Advanced</a:t>
              </a:r>
            </a:p>
          </p:txBody>
        </p:sp>
      </p:grpSp>
      <p:grpSp>
        <p:nvGrpSpPr>
          <p:cNvPr id="6" name="Group 5">
            <a:extLst>
              <a:ext uri="{FF2B5EF4-FFF2-40B4-BE49-F238E27FC236}">
                <a16:creationId xmlns:a16="http://schemas.microsoft.com/office/drawing/2014/main" id="{537FAC67-ED81-131F-A3CF-D5506747D1BB}"/>
              </a:ext>
              <a:ext uri="{C183D7F6-B498-43B3-948B-1728B52AA6E4}">
                <adec:decorative xmlns:adec="http://schemas.microsoft.com/office/drawing/2017/decorative" val="1"/>
              </a:ext>
            </a:extLst>
          </p:cNvPr>
          <p:cNvGrpSpPr/>
          <p:nvPr/>
        </p:nvGrpSpPr>
        <p:grpSpPr>
          <a:xfrm>
            <a:off x="2815919" y="3487011"/>
            <a:ext cx="901222" cy="901219"/>
            <a:chOff x="2770858" y="3465982"/>
            <a:chExt cx="991344" cy="991341"/>
          </a:xfrm>
          <a:effectLst>
            <a:outerShdw blurRad="190500" sx="104000" sy="104000" algn="ctr" rotWithShape="0">
              <a:prstClr val="black">
                <a:alpha val="40000"/>
              </a:prstClr>
            </a:outerShdw>
          </a:effectLst>
        </p:grpSpPr>
        <p:sp>
          <p:nvSpPr>
            <p:cNvPr id="7" name="Oval 6">
              <a:extLst>
                <a:ext uri="{FF2B5EF4-FFF2-40B4-BE49-F238E27FC236}">
                  <a16:creationId xmlns:a16="http://schemas.microsoft.com/office/drawing/2014/main" id="{E2E47E75-80E8-301C-78F2-A218556402F1}"/>
                </a:ext>
              </a:extLst>
            </p:cNvPr>
            <p:cNvSpPr>
              <a:spLocks/>
            </p:cNvSpPr>
            <p:nvPr/>
          </p:nvSpPr>
          <p:spPr bwMode="auto">
            <a:xfrm>
              <a:off x="2770858" y="3465982"/>
              <a:ext cx="991344" cy="991341"/>
            </a:xfrm>
            <a:prstGeom prst="ellipse">
              <a:avLst/>
            </a:prstGeom>
            <a:gradFill flip="none" rotWithShape="1">
              <a:gsLst>
                <a:gs pos="2797">
                  <a:srgbClr val="FFA38B"/>
                </a:gs>
                <a:gs pos="42000">
                  <a:srgbClr val="FF5C39"/>
                </a:gs>
                <a:gs pos="100000">
                  <a:srgbClr val="73391D"/>
                </a:gs>
              </a:gsLst>
              <a:path path="circle">
                <a:fillToRect r="100000" b="100000"/>
              </a:path>
              <a:tileRect l="-100000" t="-100000"/>
            </a:gradFill>
            <a:ln w="127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00"/>
              <a:endParaRPr lang="en-US" sz="700">
                <a:solidFill>
                  <a:srgbClr val="FFFFFF"/>
                </a:solidFill>
                <a:latin typeface="Segoe UI"/>
                <a:sym typeface="Rubik Light"/>
              </a:endParaRPr>
            </a:p>
          </p:txBody>
        </p:sp>
        <p:sp>
          <p:nvSpPr>
            <p:cNvPr id="8" name="Graphic 10">
              <a:extLst>
                <a:ext uri="{FF2B5EF4-FFF2-40B4-BE49-F238E27FC236}">
                  <a16:creationId xmlns:a16="http://schemas.microsoft.com/office/drawing/2014/main" id="{9B07AF20-CABF-1E04-EC66-976FB8F67603}"/>
                </a:ext>
              </a:extLst>
            </p:cNvPr>
            <p:cNvSpPr/>
            <p:nvPr/>
          </p:nvSpPr>
          <p:spPr>
            <a:xfrm>
              <a:off x="3073659" y="3788615"/>
              <a:ext cx="385742" cy="346074"/>
            </a:xfrm>
            <a:custGeom>
              <a:avLst/>
              <a:gdLst>
                <a:gd name="connsiteX0" fmla="*/ 131922 w 352872"/>
                <a:gd name="connsiteY0" fmla="*/ 0 h 316585"/>
                <a:gd name="connsiteX1" fmla="*/ 0 w 352872"/>
                <a:gd name="connsiteY1" fmla="*/ 131844 h 316585"/>
                <a:gd name="connsiteX2" fmla="*/ 12400 w 352872"/>
                <a:gd name="connsiteY2" fmla="*/ 187714 h 316585"/>
                <a:gd name="connsiteX3" fmla="*/ 425 w 352872"/>
                <a:gd name="connsiteY3" fmla="*/ 242964 h 316585"/>
                <a:gd name="connsiteX4" fmla="*/ 14287 w 352872"/>
                <a:gd name="connsiteY4" fmla="*/ 263490 h 316585"/>
                <a:gd name="connsiteX5" fmla="*/ 20700 w 352872"/>
                <a:gd name="connsiteY5" fmla="*/ 263538 h 316585"/>
                <a:gd name="connsiteX6" fmla="*/ 77603 w 352872"/>
                <a:gd name="connsiteY6" fmla="*/ 252108 h 316585"/>
                <a:gd name="connsiteX7" fmla="*/ 252043 w 352872"/>
                <a:gd name="connsiteY7" fmla="*/ 186098 h 316585"/>
                <a:gd name="connsiteX8" fmla="*/ 186032 w 352872"/>
                <a:gd name="connsiteY8" fmla="*/ 11658 h 316585"/>
                <a:gd name="connsiteX9" fmla="*/ 131922 w 352872"/>
                <a:gd name="connsiteY9" fmla="*/ 0 h 316585"/>
                <a:gd name="connsiteX10" fmla="*/ 131253 w 352872"/>
                <a:gd name="connsiteY10" fmla="*/ 281351 h 316585"/>
                <a:gd name="connsiteX11" fmla="*/ 220934 w 352872"/>
                <a:gd name="connsiteY11" fmla="*/ 316520 h 316585"/>
                <a:gd name="connsiteX12" fmla="*/ 275235 w 352872"/>
                <a:gd name="connsiteY12" fmla="*/ 304861 h 316585"/>
                <a:gd name="connsiteX13" fmla="*/ 326458 w 352872"/>
                <a:gd name="connsiteY13" fmla="*/ 316115 h 316585"/>
                <a:gd name="connsiteX14" fmla="*/ 352360 w 352872"/>
                <a:gd name="connsiteY14" fmla="*/ 299199 h 316585"/>
                <a:gd name="connsiteX15" fmla="*/ 352254 w 352872"/>
                <a:gd name="connsiteY15" fmla="*/ 289738 h 316585"/>
                <a:gd name="connsiteX16" fmla="*/ 340455 w 352872"/>
                <a:gd name="connsiteY16" fmla="*/ 240449 h 316585"/>
                <a:gd name="connsiteX17" fmla="*/ 276715 w 352872"/>
                <a:gd name="connsiteY17" fmla="*/ 65088 h 316585"/>
                <a:gd name="connsiteX18" fmla="*/ 264069 w 352872"/>
                <a:gd name="connsiteY18" fmla="*/ 59963 h 316585"/>
                <a:gd name="connsiteX19" fmla="*/ 278136 w 352872"/>
                <a:gd name="connsiteY19" fmla="*/ 95976 h 316585"/>
                <a:gd name="connsiteX20" fmla="*/ 326440 w 352872"/>
                <a:gd name="connsiteY20" fmla="*/ 184636 h 316585"/>
                <a:gd name="connsiteX21" fmla="*/ 314747 w 352872"/>
                <a:gd name="connsiteY21" fmla="*/ 232941 h 316585"/>
                <a:gd name="connsiteX22" fmla="*/ 312461 w 352872"/>
                <a:gd name="connsiteY22" fmla="*/ 237390 h 316585"/>
                <a:gd name="connsiteX23" fmla="*/ 313692 w 352872"/>
                <a:gd name="connsiteY23" fmla="*/ 242243 h 316585"/>
                <a:gd name="connsiteX24" fmla="*/ 324981 w 352872"/>
                <a:gd name="connsiteY24" fmla="*/ 288842 h 316585"/>
                <a:gd name="connsiteX25" fmla="*/ 276800 w 352872"/>
                <a:gd name="connsiteY25" fmla="*/ 278115 h 316585"/>
                <a:gd name="connsiteX26" fmla="*/ 272157 w 352872"/>
                <a:gd name="connsiteY26" fmla="*/ 277025 h 316585"/>
                <a:gd name="connsiteX27" fmla="*/ 267884 w 352872"/>
                <a:gd name="connsiteY27" fmla="*/ 279153 h 316585"/>
                <a:gd name="connsiteX28" fmla="*/ 220934 w 352872"/>
                <a:gd name="connsiteY28" fmla="*/ 290143 h 316585"/>
                <a:gd name="connsiteX29" fmla="*/ 169587 w 352872"/>
                <a:gd name="connsiteY29" fmla="*/ 276849 h 316585"/>
                <a:gd name="connsiteX30" fmla="*/ 131253 w 352872"/>
                <a:gd name="connsiteY30" fmla="*/ 281351 h 316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2872" h="316585">
                  <a:moveTo>
                    <a:pt x="131922" y="0"/>
                  </a:moveTo>
                  <a:cubicBezTo>
                    <a:pt x="59085" y="-21"/>
                    <a:pt x="21" y="59008"/>
                    <a:pt x="0" y="131844"/>
                  </a:cubicBezTo>
                  <a:cubicBezTo>
                    <a:pt x="-6" y="151150"/>
                    <a:pt x="4227" y="170222"/>
                    <a:pt x="12400" y="187714"/>
                  </a:cubicBezTo>
                  <a:cubicBezTo>
                    <a:pt x="7974" y="206033"/>
                    <a:pt x="3982" y="224456"/>
                    <a:pt x="425" y="242964"/>
                  </a:cubicBezTo>
                  <a:cubicBezTo>
                    <a:pt x="-1415" y="252459"/>
                    <a:pt x="4791" y="261651"/>
                    <a:pt x="14287" y="263490"/>
                  </a:cubicBezTo>
                  <a:cubicBezTo>
                    <a:pt x="16403" y="263902"/>
                    <a:pt x="18578" y="263918"/>
                    <a:pt x="20700" y="263538"/>
                  </a:cubicBezTo>
                  <a:cubicBezTo>
                    <a:pt x="31655" y="261603"/>
                    <a:pt x="55482" y="257207"/>
                    <a:pt x="77603" y="252108"/>
                  </a:cubicBezTo>
                  <a:cubicBezTo>
                    <a:pt x="144002" y="282049"/>
                    <a:pt x="222100" y="252496"/>
                    <a:pt x="252043" y="186098"/>
                  </a:cubicBezTo>
                  <a:cubicBezTo>
                    <a:pt x="281984" y="119699"/>
                    <a:pt x="252429" y="41600"/>
                    <a:pt x="186032" y="11658"/>
                  </a:cubicBezTo>
                  <a:cubicBezTo>
                    <a:pt x="169023" y="3988"/>
                    <a:pt x="150580" y="15"/>
                    <a:pt x="131922" y="0"/>
                  </a:cubicBezTo>
                  <a:close/>
                  <a:moveTo>
                    <a:pt x="131253" y="281351"/>
                  </a:moveTo>
                  <a:cubicBezTo>
                    <a:pt x="155618" y="304003"/>
                    <a:pt x="187666" y="316571"/>
                    <a:pt x="220934" y="316520"/>
                  </a:cubicBezTo>
                  <a:cubicBezTo>
                    <a:pt x="240277" y="316520"/>
                    <a:pt x="258653" y="312352"/>
                    <a:pt x="275235" y="304861"/>
                  </a:cubicBezTo>
                  <a:cubicBezTo>
                    <a:pt x="293575" y="309152"/>
                    <a:pt x="313674" y="313442"/>
                    <a:pt x="326458" y="316115"/>
                  </a:cubicBezTo>
                  <a:cubicBezTo>
                    <a:pt x="338282" y="318596"/>
                    <a:pt x="349879" y="311023"/>
                    <a:pt x="352360" y="299199"/>
                  </a:cubicBezTo>
                  <a:cubicBezTo>
                    <a:pt x="353016" y="296076"/>
                    <a:pt x="352979" y="292847"/>
                    <a:pt x="352254" y="289738"/>
                  </a:cubicBezTo>
                  <a:cubicBezTo>
                    <a:pt x="349406" y="277377"/>
                    <a:pt x="344904" y="258174"/>
                    <a:pt x="340455" y="240449"/>
                  </a:cubicBezTo>
                  <a:cubicBezTo>
                    <a:pt x="371279" y="174423"/>
                    <a:pt x="342741" y="95912"/>
                    <a:pt x="276715" y="65088"/>
                  </a:cubicBezTo>
                  <a:cubicBezTo>
                    <a:pt x="272592" y="63163"/>
                    <a:pt x="268370" y="61452"/>
                    <a:pt x="264069" y="59963"/>
                  </a:cubicBezTo>
                  <a:cubicBezTo>
                    <a:pt x="270308" y="71302"/>
                    <a:pt x="275038" y="83409"/>
                    <a:pt x="278136" y="95976"/>
                  </a:cubicBezTo>
                  <a:cubicBezTo>
                    <a:pt x="308263" y="115395"/>
                    <a:pt x="326460" y="148792"/>
                    <a:pt x="326440" y="184636"/>
                  </a:cubicBezTo>
                  <a:cubicBezTo>
                    <a:pt x="326440" y="202080"/>
                    <a:pt x="322220" y="218486"/>
                    <a:pt x="314747" y="232941"/>
                  </a:cubicBezTo>
                  <a:lnTo>
                    <a:pt x="312461" y="237390"/>
                  </a:lnTo>
                  <a:lnTo>
                    <a:pt x="313692" y="242243"/>
                  </a:lnTo>
                  <a:cubicBezTo>
                    <a:pt x="317701" y="257981"/>
                    <a:pt x="321904" y="275653"/>
                    <a:pt x="324981" y="288842"/>
                  </a:cubicBezTo>
                  <a:cubicBezTo>
                    <a:pt x="311371" y="285975"/>
                    <a:pt x="293012" y="281984"/>
                    <a:pt x="276800" y="278115"/>
                  </a:cubicBezTo>
                  <a:lnTo>
                    <a:pt x="272157" y="277025"/>
                  </a:lnTo>
                  <a:lnTo>
                    <a:pt x="267884" y="279153"/>
                  </a:lnTo>
                  <a:cubicBezTo>
                    <a:pt x="253746" y="286186"/>
                    <a:pt x="237815" y="290143"/>
                    <a:pt x="220934" y="290143"/>
                  </a:cubicBezTo>
                  <a:cubicBezTo>
                    <a:pt x="202963" y="290176"/>
                    <a:pt x="185283" y="285599"/>
                    <a:pt x="169587" y="276849"/>
                  </a:cubicBezTo>
                  <a:cubicBezTo>
                    <a:pt x="157057" y="279997"/>
                    <a:pt x="144173" y="281511"/>
                    <a:pt x="131253" y="281351"/>
                  </a:cubicBezTo>
                  <a:close/>
                </a:path>
              </a:pathLst>
            </a:custGeom>
            <a:solidFill>
              <a:srgbClr val="FFFFFF"/>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w="3175">
                  <a:noFill/>
                </a:ln>
                <a:solidFill>
                  <a:srgbClr val="FFFFFF"/>
                </a:solidFill>
                <a:effectLst/>
                <a:uLnTx/>
                <a:uFillTx/>
                <a:latin typeface="Segoe UI Semibold"/>
                <a:ea typeface="+mn-ea"/>
                <a:cs typeface="+mn-cs"/>
              </a:endParaRPr>
            </a:p>
          </p:txBody>
        </p:sp>
      </p:grpSp>
      <p:grpSp>
        <p:nvGrpSpPr>
          <p:cNvPr id="9" name="Group 8">
            <a:extLst>
              <a:ext uri="{FF2B5EF4-FFF2-40B4-BE49-F238E27FC236}">
                <a16:creationId xmlns:a16="http://schemas.microsoft.com/office/drawing/2014/main" id="{C2F3A1DF-6EC7-4FEB-8E7C-0FC4CB53A511}"/>
              </a:ext>
              <a:ext uri="{C183D7F6-B498-43B3-948B-1728B52AA6E4}">
                <adec:decorative xmlns:adec="http://schemas.microsoft.com/office/drawing/2017/decorative" val="1"/>
              </a:ext>
            </a:extLst>
          </p:cNvPr>
          <p:cNvGrpSpPr/>
          <p:nvPr/>
        </p:nvGrpSpPr>
        <p:grpSpPr>
          <a:xfrm>
            <a:off x="5645389" y="3487011"/>
            <a:ext cx="901222" cy="901219"/>
            <a:chOff x="5645389" y="3511043"/>
            <a:chExt cx="901222" cy="901219"/>
          </a:xfrm>
          <a:effectLst>
            <a:outerShdw blurRad="190500" sx="104000" sy="104000" algn="ctr" rotWithShape="0">
              <a:prstClr val="black">
                <a:alpha val="40000"/>
              </a:prstClr>
            </a:outerShdw>
          </a:effectLst>
        </p:grpSpPr>
        <p:sp>
          <p:nvSpPr>
            <p:cNvPr id="10" name="Oval 9">
              <a:extLst>
                <a:ext uri="{FF2B5EF4-FFF2-40B4-BE49-F238E27FC236}">
                  <a16:creationId xmlns:a16="http://schemas.microsoft.com/office/drawing/2014/main" id="{C4316E08-AED2-5ED9-F515-063E0FBF1092}"/>
                </a:ext>
              </a:extLst>
            </p:cNvPr>
            <p:cNvSpPr>
              <a:spLocks/>
            </p:cNvSpPr>
            <p:nvPr/>
          </p:nvSpPr>
          <p:spPr bwMode="auto">
            <a:xfrm>
              <a:off x="5645389" y="3511043"/>
              <a:ext cx="901222" cy="901219"/>
            </a:xfrm>
            <a:prstGeom prst="ellipse">
              <a:avLst/>
            </a:prstGeom>
            <a:gradFill flip="none" rotWithShape="1">
              <a:gsLst>
                <a:gs pos="4196">
                  <a:srgbClr val="D59ED7"/>
                </a:gs>
                <a:gs pos="41000">
                  <a:srgbClr val="C03BC4"/>
                </a:gs>
                <a:gs pos="99000">
                  <a:srgbClr val="702573"/>
                </a:gs>
              </a:gsLst>
              <a:path path="circle">
                <a:fillToRect r="100000" b="100000"/>
              </a:path>
              <a:tileRect l="-100000" t="-100000"/>
            </a:gradFill>
            <a:ln w="12700" cap="rnd">
              <a:noFill/>
              <a:prstDash val="solid"/>
              <a:round/>
            </a:ln>
            <a:effectLst/>
          </p:spPr>
          <p:txBody>
            <a:bodyPr rot="0" spcFirstLastPara="0" vertOverflow="overflow" horzOverflow="overflow" vert="horz" wrap="square" lIns="914401" tIns="261258" rIns="914401" bIns="391886" numCol="1" spcCol="0" rtlCol="0" fromWordArt="0" anchor="ctr" anchorCtr="0" forceAA="0" compatLnSpc="1">
              <a:prstTxWarp prst="textNoShape">
                <a:avLst/>
              </a:prstTxWarp>
              <a:noAutofit/>
            </a:bodyPr>
            <a:lstStyle/>
            <a:p>
              <a:pPr algn="ctr" defTabSz="3447426">
                <a:spcBef>
                  <a:spcPts val="1205"/>
                </a:spcBef>
                <a:tabLst>
                  <a:tab pos="5665570" algn="l"/>
                </a:tabLst>
              </a:pPr>
              <a:endParaRPr lang="en-US" sz="5141" b="1">
                <a:ln w="3175">
                  <a:noFill/>
                </a:ln>
                <a:gradFill flip="none" rotWithShape="1">
                  <a:gsLst>
                    <a:gs pos="20183">
                      <a:srgbClr val="FFFFFF"/>
                    </a:gs>
                    <a:gs pos="42000">
                      <a:srgbClr val="FFFFFF"/>
                    </a:gs>
                  </a:gsLst>
                  <a:lin ang="2700000" scaled="0"/>
                  <a:tileRect/>
                </a:gradFill>
                <a:latin typeface="Segoe UI Variable Display Semib" pitchFamily="2" charset="0"/>
                <a:cs typeface="Segoe Sans Display Semibold" pitchFamily="2" charset="0"/>
              </a:endParaRPr>
            </a:p>
          </p:txBody>
        </p:sp>
        <p:pic>
          <p:nvPicPr>
            <p:cNvPr id="11" name="Graphic 10">
              <a:extLst>
                <a:ext uri="{FF2B5EF4-FFF2-40B4-BE49-F238E27FC236}">
                  <a16:creationId xmlns:a16="http://schemas.microsoft.com/office/drawing/2014/main" id="{78A66862-603E-1495-0B6D-812223F165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3188" y="3761587"/>
              <a:ext cx="385625" cy="385625"/>
            </a:xfrm>
            <a:prstGeom prst="rect">
              <a:avLst/>
            </a:prstGeom>
          </p:spPr>
        </p:pic>
      </p:grpSp>
      <p:grpSp>
        <p:nvGrpSpPr>
          <p:cNvPr id="12" name="Group 11">
            <a:extLst>
              <a:ext uri="{FF2B5EF4-FFF2-40B4-BE49-F238E27FC236}">
                <a16:creationId xmlns:a16="http://schemas.microsoft.com/office/drawing/2014/main" id="{4DF1244C-934A-5706-61C2-7D78ECBBD623}"/>
              </a:ext>
              <a:ext uri="{C183D7F6-B498-43B3-948B-1728B52AA6E4}">
                <adec:decorative xmlns:adec="http://schemas.microsoft.com/office/drawing/2017/decorative" val="1"/>
              </a:ext>
            </a:extLst>
          </p:cNvPr>
          <p:cNvGrpSpPr/>
          <p:nvPr/>
        </p:nvGrpSpPr>
        <p:grpSpPr>
          <a:xfrm>
            <a:off x="8473430" y="3487011"/>
            <a:ext cx="901222" cy="901219"/>
            <a:chOff x="8428369" y="3465982"/>
            <a:chExt cx="991344" cy="991341"/>
          </a:xfrm>
          <a:effectLst>
            <a:outerShdw blurRad="190500" sx="104000" sy="104000" algn="ctr" rotWithShape="0">
              <a:prstClr val="black">
                <a:alpha val="40000"/>
              </a:prstClr>
            </a:outerShdw>
          </a:effectLst>
        </p:grpSpPr>
        <p:sp>
          <p:nvSpPr>
            <p:cNvPr id="13" name="Oval 12">
              <a:extLst>
                <a:ext uri="{FF2B5EF4-FFF2-40B4-BE49-F238E27FC236}">
                  <a16:creationId xmlns:a16="http://schemas.microsoft.com/office/drawing/2014/main" id="{BB4F4513-E703-7D30-64B8-4368D26BBC0B}"/>
                </a:ext>
              </a:extLst>
            </p:cNvPr>
            <p:cNvSpPr>
              <a:spLocks/>
            </p:cNvSpPr>
            <p:nvPr/>
          </p:nvSpPr>
          <p:spPr bwMode="auto">
            <a:xfrm>
              <a:off x="8428369" y="3465982"/>
              <a:ext cx="991344" cy="991341"/>
            </a:xfrm>
            <a:prstGeom prst="ellipse">
              <a:avLst/>
            </a:prstGeom>
            <a:gradFill flip="none" rotWithShape="1">
              <a:gsLst>
                <a:gs pos="699">
                  <a:srgbClr val="8DC8E8"/>
                </a:gs>
                <a:gs pos="38000">
                  <a:srgbClr val="0078D4"/>
                </a:gs>
                <a:gs pos="100000">
                  <a:schemeClr val="accent6">
                    <a:lumMod val="75000"/>
                  </a:schemeClr>
                </a:gs>
              </a:gsLst>
              <a:path path="circle">
                <a:fillToRect r="100000" b="100000"/>
              </a:path>
              <a:tileRect l="-100000" t="-100000"/>
            </a:gradFill>
            <a:ln w="12700" cap="rnd">
              <a:noFill/>
              <a:prstDash val="solid"/>
              <a:round/>
            </a:ln>
            <a:effectLst/>
          </p:spPr>
          <p:txBody>
            <a:bodyPr rot="0" spcFirstLastPara="0" vertOverflow="overflow" horzOverflow="overflow" vert="horz" wrap="square" lIns="914401" tIns="261258" rIns="914401" bIns="391886" numCol="1" spcCol="0" rtlCol="0" fromWordArt="0" anchor="ctr" anchorCtr="0" forceAA="0" compatLnSpc="1">
              <a:prstTxWarp prst="textNoShape">
                <a:avLst/>
              </a:prstTxWarp>
              <a:noAutofit/>
            </a:bodyPr>
            <a:lstStyle/>
            <a:p>
              <a:pPr algn="ctr" defTabSz="3447426">
                <a:spcBef>
                  <a:spcPts val="1205"/>
                </a:spcBef>
                <a:tabLst>
                  <a:tab pos="5665570" algn="l"/>
                </a:tabLst>
              </a:pPr>
              <a:endParaRPr lang="en-US" sz="5141" b="1">
                <a:ln w="3175">
                  <a:noFill/>
                </a:ln>
                <a:gradFill flip="none" rotWithShape="1">
                  <a:gsLst>
                    <a:gs pos="20183">
                      <a:srgbClr val="FFFFFF"/>
                    </a:gs>
                    <a:gs pos="42000">
                      <a:srgbClr val="FFFFFF"/>
                    </a:gs>
                  </a:gsLst>
                  <a:lin ang="2700000" scaled="0"/>
                  <a:tileRect/>
                </a:gradFill>
                <a:latin typeface="Segoe UI Variable Display Semib" pitchFamily="2" charset="0"/>
                <a:cs typeface="Segoe Sans Display Semibold" pitchFamily="2" charset="0"/>
              </a:endParaRPr>
            </a:p>
          </p:txBody>
        </p:sp>
        <p:sp>
          <p:nvSpPr>
            <p:cNvPr id="14" name="Graphic 12">
              <a:extLst>
                <a:ext uri="{FF2B5EF4-FFF2-40B4-BE49-F238E27FC236}">
                  <a16:creationId xmlns:a16="http://schemas.microsoft.com/office/drawing/2014/main" id="{2FBACEDF-E762-C44C-4DEC-5EA4C252AE98}"/>
                </a:ext>
              </a:extLst>
            </p:cNvPr>
            <p:cNvSpPr/>
            <p:nvPr/>
          </p:nvSpPr>
          <p:spPr>
            <a:xfrm>
              <a:off x="8744079" y="3774239"/>
              <a:ext cx="359924" cy="374826"/>
            </a:xfrm>
            <a:custGeom>
              <a:avLst/>
              <a:gdLst>
                <a:gd name="connsiteX0" fmla="*/ 164812 w 329254"/>
                <a:gd name="connsiteY0" fmla="*/ 0 h 342886"/>
                <a:gd name="connsiteX1" fmla="*/ 203181 w 329254"/>
                <a:gd name="connsiteY1" fmla="*/ 4449 h 342886"/>
                <a:gd name="connsiteX2" fmla="*/ 213415 w 329254"/>
                <a:gd name="connsiteY2" fmla="*/ 15861 h 342886"/>
                <a:gd name="connsiteX3" fmla="*/ 216405 w 329254"/>
                <a:gd name="connsiteY3" fmla="*/ 42713 h 342886"/>
                <a:gd name="connsiteX4" fmla="*/ 243288 w 329254"/>
                <a:gd name="connsiteY4" fmla="*/ 64203 h 342886"/>
                <a:gd name="connsiteX5" fmla="*/ 250290 w 329254"/>
                <a:gd name="connsiteY5" fmla="*/ 62337 h 342886"/>
                <a:gd name="connsiteX6" fmla="*/ 274926 w 329254"/>
                <a:gd name="connsiteY6" fmla="*/ 51522 h 342886"/>
                <a:gd name="connsiteX7" fmla="*/ 289872 w 329254"/>
                <a:gd name="connsiteY7" fmla="*/ 54582 h 342886"/>
                <a:gd name="connsiteX8" fmla="*/ 328628 w 329254"/>
                <a:gd name="connsiteY8" fmla="*/ 121262 h 342886"/>
                <a:gd name="connsiteX9" fmla="*/ 323863 w 329254"/>
                <a:gd name="connsiteY9" fmla="*/ 135769 h 342886"/>
                <a:gd name="connsiteX10" fmla="*/ 302023 w 329254"/>
                <a:gd name="connsiteY10" fmla="*/ 151877 h 342886"/>
                <a:gd name="connsiteX11" fmla="*/ 296829 w 329254"/>
                <a:gd name="connsiteY11" fmla="*/ 185825 h 342886"/>
                <a:gd name="connsiteX12" fmla="*/ 302023 w 329254"/>
                <a:gd name="connsiteY12" fmla="*/ 191020 h 342886"/>
                <a:gd name="connsiteX13" fmla="*/ 323881 w 329254"/>
                <a:gd name="connsiteY13" fmla="*/ 207109 h 342886"/>
                <a:gd name="connsiteX14" fmla="*/ 328664 w 329254"/>
                <a:gd name="connsiteY14" fmla="*/ 221634 h 342886"/>
                <a:gd name="connsiteX15" fmla="*/ 289907 w 329254"/>
                <a:gd name="connsiteY15" fmla="*/ 288314 h 342886"/>
                <a:gd name="connsiteX16" fmla="*/ 274996 w 329254"/>
                <a:gd name="connsiteY16" fmla="*/ 291391 h 342886"/>
                <a:gd name="connsiteX17" fmla="*/ 250255 w 329254"/>
                <a:gd name="connsiteY17" fmla="*/ 280542 h 342886"/>
                <a:gd name="connsiteX18" fmla="*/ 218286 w 329254"/>
                <a:gd name="connsiteY18" fmla="*/ 293021 h 342886"/>
                <a:gd name="connsiteX19" fmla="*/ 216387 w 329254"/>
                <a:gd name="connsiteY19" fmla="*/ 300131 h 342886"/>
                <a:gd name="connsiteX20" fmla="*/ 213415 w 329254"/>
                <a:gd name="connsiteY20" fmla="*/ 326965 h 342886"/>
                <a:gd name="connsiteX21" fmla="*/ 203357 w 329254"/>
                <a:gd name="connsiteY21" fmla="*/ 338342 h 342886"/>
                <a:gd name="connsiteX22" fmla="*/ 125880 w 329254"/>
                <a:gd name="connsiteY22" fmla="*/ 338342 h 342886"/>
                <a:gd name="connsiteX23" fmla="*/ 115822 w 329254"/>
                <a:gd name="connsiteY23" fmla="*/ 326965 h 342886"/>
                <a:gd name="connsiteX24" fmla="*/ 112868 w 329254"/>
                <a:gd name="connsiteY24" fmla="*/ 300166 h 342886"/>
                <a:gd name="connsiteX25" fmla="*/ 85969 w 329254"/>
                <a:gd name="connsiteY25" fmla="*/ 278775 h 342886"/>
                <a:gd name="connsiteX26" fmla="*/ 79000 w 329254"/>
                <a:gd name="connsiteY26" fmla="*/ 280647 h 342886"/>
                <a:gd name="connsiteX27" fmla="*/ 54276 w 329254"/>
                <a:gd name="connsiteY27" fmla="*/ 291479 h 342886"/>
                <a:gd name="connsiteX28" fmla="*/ 39347 w 329254"/>
                <a:gd name="connsiteY28" fmla="*/ 288402 h 342886"/>
                <a:gd name="connsiteX29" fmla="*/ 591 w 329254"/>
                <a:gd name="connsiteY29" fmla="*/ 221652 h 342886"/>
                <a:gd name="connsiteX30" fmla="*/ 5374 w 329254"/>
                <a:gd name="connsiteY30" fmla="*/ 207127 h 342886"/>
                <a:gd name="connsiteX31" fmla="*/ 27231 w 329254"/>
                <a:gd name="connsiteY31" fmla="*/ 191020 h 342886"/>
                <a:gd name="connsiteX32" fmla="*/ 32456 w 329254"/>
                <a:gd name="connsiteY32" fmla="*/ 157101 h 342886"/>
                <a:gd name="connsiteX33" fmla="*/ 27231 w 329254"/>
                <a:gd name="connsiteY33" fmla="*/ 151877 h 342886"/>
                <a:gd name="connsiteX34" fmla="*/ 5374 w 329254"/>
                <a:gd name="connsiteY34" fmla="*/ 135804 h 342886"/>
                <a:gd name="connsiteX35" fmla="*/ 609 w 329254"/>
                <a:gd name="connsiteY35" fmla="*/ 121280 h 342886"/>
                <a:gd name="connsiteX36" fmla="*/ 39365 w 329254"/>
                <a:gd name="connsiteY36" fmla="*/ 54600 h 342886"/>
                <a:gd name="connsiteX37" fmla="*/ 54311 w 329254"/>
                <a:gd name="connsiteY37" fmla="*/ 51540 h 342886"/>
                <a:gd name="connsiteX38" fmla="*/ 78930 w 329254"/>
                <a:gd name="connsiteY38" fmla="*/ 62354 h 342886"/>
                <a:gd name="connsiteX39" fmla="*/ 111007 w 329254"/>
                <a:gd name="connsiteY39" fmla="*/ 49677 h 342886"/>
                <a:gd name="connsiteX40" fmla="*/ 112868 w 329254"/>
                <a:gd name="connsiteY40" fmla="*/ 42695 h 342886"/>
                <a:gd name="connsiteX41" fmla="*/ 115857 w 329254"/>
                <a:gd name="connsiteY41" fmla="*/ 15861 h 342886"/>
                <a:gd name="connsiteX42" fmla="*/ 126109 w 329254"/>
                <a:gd name="connsiteY42" fmla="*/ 4431 h 342886"/>
                <a:gd name="connsiteX43" fmla="*/ 164812 w 329254"/>
                <a:gd name="connsiteY43" fmla="*/ 0 h 342886"/>
                <a:gd name="connsiteX44" fmla="*/ 164601 w 329254"/>
                <a:gd name="connsiteY44" fmla="*/ 118695 h 342886"/>
                <a:gd name="connsiteX45" fmla="*/ 111848 w 329254"/>
                <a:gd name="connsiteY45" fmla="*/ 171448 h 342886"/>
                <a:gd name="connsiteX46" fmla="*/ 164601 w 329254"/>
                <a:gd name="connsiteY46" fmla="*/ 224201 h 342886"/>
                <a:gd name="connsiteX47" fmla="*/ 217354 w 329254"/>
                <a:gd name="connsiteY47" fmla="*/ 171448 h 342886"/>
                <a:gd name="connsiteX48" fmla="*/ 164601 w 329254"/>
                <a:gd name="connsiteY48" fmla="*/ 118695 h 34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29254" h="342886">
                  <a:moveTo>
                    <a:pt x="164812" y="0"/>
                  </a:moveTo>
                  <a:cubicBezTo>
                    <a:pt x="177719" y="141"/>
                    <a:pt x="190573" y="1635"/>
                    <a:pt x="203181" y="4449"/>
                  </a:cubicBezTo>
                  <a:cubicBezTo>
                    <a:pt x="208680" y="5676"/>
                    <a:pt x="212791" y="10262"/>
                    <a:pt x="213415" y="15861"/>
                  </a:cubicBezTo>
                  <a:lnTo>
                    <a:pt x="216405" y="42713"/>
                  </a:lnTo>
                  <a:cubicBezTo>
                    <a:pt x="217894" y="56071"/>
                    <a:pt x="229931" y="65692"/>
                    <a:pt x="243288" y="64203"/>
                  </a:cubicBezTo>
                  <a:cubicBezTo>
                    <a:pt x="245702" y="63934"/>
                    <a:pt x="248062" y="63305"/>
                    <a:pt x="250290" y="62337"/>
                  </a:cubicBezTo>
                  <a:lnTo>
                    <a:pt x="274926" y="51522"/>
                  </a:lnTo>
                  <a:cubicBezTo>
                    <a:pt x="280051" y="49265"/>
                    <a:pt x="286046" y="50491"/>
                    <a:pt x="289872" y="54582"/>
                  </a:cubicBezTo>
                  <a:cubicBezTo>
                    <a:pt x="307666" y="73592"/>
                    <a:pt x="320918" y="96391"/>
                    <a:pt x="328628" y="121262"/>
                  </a:cubicBezTo>
                  <a:cubicBezTo>
                    <a:pt x="330285" y="126619"/>
                    <a:pt x="328373" y="132438"/>
                    <a:pt x="323863" y="135769"/>
                  </a:cubicBezTo>
                  <a:lnTo>
                    <a:pt x="302023" y="151877"/>
                  </a:lnTo>
                  <a:cubicBezTo>
                    <a:pt x="291214" y="159816"/>
                    <a:pt x="288888" y="175016"/>
                    <a:pt x="296829" y="185825"/>
                  </a:cubicBezTo>
                  <a:cubicBezTo>
                    <a:pt x="298286" y="187809"/>
                    <a:pt x="300038" y="189562"/>
                    <a:pt x="302023" y="191020"/>
                  </a:cubicBezTo>
                  <a:lnTo>
                    <a:pt x="323881" y="207109"/>
                  </a:lnTo>
                  <a:cubicBezTo>
                    <a:pt x="328405" y="210438"/>
                    <a:pt x="330325" y="216267"/>
                    <a:pt x="328664" y="221634"/>
                  </a:cubicBezTo>
                  <a:cubicBezTo>
                    <a:pt x="320949" y="246504"/>
                    <a:pt x="307699" y="269302"/>
                    <a:pt x="289907" y="288314"/>
                  </a:cubicBezTo>
                  <a:cubicBezTo>
                    <a:pt x="286090" y="292395"/>
                    <a:pt x="280116" y="293628"/>
                    <a:pt x="274996" y="291391"/>
                  </a:cubicBezTo>
                  <a:lnTo>
                    <a:pt x="250255" y="280542"/>
                  </a:lnTo>
                  <a:cubicBezTo>
                    <a:pt x="237981" y="275159"/>
                    <a:pt x="223667" y="280748"/>
                    <a:pt x="218286" y="293021"/>
                  </a:cubicBezTo>
                  <a:cubicBezTo>
                    <a:pt x="217296" y="295281"/>
                    <a:pt x="216654" y="297678"/>
                    <a:pt x="216387" y="300131"/>
                  </a:cubicBezTo>
                  <a:lnTo>
                    <a:pt x="213415" y="326965"/>
                  </a:lnTo>
                  <a:cubicBezTo>
                    <a:pt x="212802" y="332500"/>
                    <a:pt x="208777" y="337055"/>
                    <a:pt x="203357" y="338342"/>
                  </a:cubicBezTo>
                  <a:cubicBezTo>
                    <a:pt x="177886" y="344401"/>
                    <a:pt x="151351" y="344401"/>
                    <a:pt x="125880" y="338342"/>
                  </a:cubicBezTo>
                  <a:cubicBezTo>
                    <a:pt x="120461" y="337055"/>
                    <a:pt x="116436" y="332500"/>
                    <a:pt x="115822" y="326965"/>
                  </a:cubicBezTo>
                  <a:lnTo>
                    <a:pt x="112868" y="300166"/>
                  </a:lnTo>
                  <a:cubicBezTo>
                    <a:pt x="111347" y="286832"/>
                    <a:pt x="99304" y="277254"/>
                    <a:pt x="85969" y="278775"/>
                  </a:cubicBezTo>
                  <a:cubicBezTo>
                    <a:pt x="83566" y="279049"/>
                    <a:pt x="81217" y="279680"/>
                    <a:pt x="79000" y="280647"/>
                  </a:cubicBezTo>
                  <a:lnTo>
                    <a:pt x="54276" y="291479"/>
                  </a:lnTo>
                  <a:cubicBezTo>
                    <a:pt x="49151" y="293725"/>
                    <a:pt x="43167" y="292490"/>
                    <a:pt x="39347" y="288402"/>
                  </a:cubicBezTo>
                  <a:cubicBezTo>
                    <a:pt x="21547" y="269369"/>
                    <a:pt x="8295" y="246546"/>
                    <a:pt x="591" y="221652"/>
                  </a:cubicBezTo>
                  <a:cubicBezTo>
                    <a:pt x="-1071" y="216285"/>
                    <a:pt x="849" y="210456"/>
                    <a:pt x="5374" y="207127"/>
                  </a:cubicBezTo>
                  <a:lnTo>
                    <a:pt x="27231" y="191020"/>
                  </a:lnTo>
                  <a:cubicBezTo>
                    <a:pt x="38040" y="183096"/>
                    <a:pt x="40380" y="167910"/>
                    <a:pt x="32456" y="157101"/>
                  </a:cubicBezTo>
                  <a:cubicBezTo>
                    <a:pt x="30992" y="155103"/>
                    <a:pt x="29230" y="153341"/>
                    <a:pt x="27231" y="151877"/>
                  </a:cubicBezTo>
                  <a:lnTo>
                    <a:pt x="5374" y="135804"/>
                  </a:lnTo>
                  <a:cubicBezTo>
                    <a:pt x="856" y="132471"/>
                    <a:pt x="-1057" y="126642"/>
                    <a:pt x="609" y="121280"/>
                  </a:cubicBezTo>
                  <a:cubicBezTo>
                    <a:pt x="8320" y="96409"/>
                    <a:pt x="21571" y="73610"/>
                    <a:pt x="39365" y="54600"/>
                  </a:cubicBezTo>
                  <a:cubicBezTo>
                    <a:pt x="43192" y="50509"/>
                    <a:pt x="49185" y="49282"/>
                    <a:pt x="54311" y="51540"/>
                  </a:cubicBezTo>
                  <a:lnTo>
                    <a:pt x="78930" y="62354"/>
                  </a:lnTo>
                  <a:cubicBezTo>
                    <a:pt x="91289" y="67712"/>
                    <a:pt x="105650" y="62036"/>
                    <a:pt x="111007" y="49677"/>
                  </a:cubicBezTo>
                  <a:cubicBezTo>
                    <a:pt x="111971" y="47455"/>
                    <a:pt x="112598" y="45102"/>
                    <a:pt x="112868" y="42695"/>
                  </a:cubicBezTo>
                  <a:lnTo>
                    <a:pt x="115857" y="15861"/>
                  </a:lnTo>
                  <a:cubicBezTo>
                    <a:pt x="116476" y="10250"/>
                    <a:pt x="120597" y="5654"/>
                    <a:pt x="126109" y="4431"/>
                  </a:cubicBezTo>
                  <a:cubicBezTo>
                    <a:pt x="138717" y="1635"/>
                    <a:pt x="151606" y="158"/>
                    <a:pt x="164812" y="0"/>
                  </a:cubicBezTo>
                  <a:close/>
                  <a:moveTo>
                    <a:pt x="164601" y="118695"/>
                  </a:moveTo>
                  <a:cubicBezTo>
                    <a:pt x="135465" y="118695"/>
                    <a:pt x="111848" y="142312"/>
                    <a:pt x="111848" y="171448"/>
                  </a:cubicBezTo>
                  <a:cubicBezTo>
                    <a:pt x="111848" y="200584"/>
                    <a:pt x="135465" y="224201"/>
                    <a:pt x="164601" y="224201"/>
                  </a:cubicBezTo>
                  <a:cubicBezTo>
                    <a:pt x="193737" y="224201"/>
                    <a:pt x="217354" y="200584"/>
                    <a:pt x="217354" y="171448"/>
                  </a:cubicBezTo>
                  <a:cubicBezTo>
                    <a:pt x="217354" y="142312"/>
                    <a:pt x="193737" y="118695"/>
                    <a:pt x="164601" y="118695"/>
                  </a:cubicBezTo>
                  <a:close/>
                </a:path>
              </a:pathLst>
            </a:custGeom>
            <a:solidFill>
              <a:srgbClr val="FFFFFF"/>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491019" fontAlgn="base">
                <a:spcBef>
                  <a:spcPct val="0"/>
                </a:spcBef>
                <a:spcAft>
                  <a:spcPct val="0"/>
                </a:spcAft>
              </a:pPr>
              <a:endParaRPr lang="en-US" sz="2000">
                <a:ln w="3175">
                  <a:noFill/>
                </a:ln>
                <a:solidFill>
                  <a:srgbClr val="FFFFFF"/>
                </a:solidFill>
                <a:latin typeface="Segoe UI Semibold"/>
              </a:endParaRPr>
            </a:p>
          </p:txBody>
        </p:sp>
      </p:grpSp>
      <p:sp>
        <p:nvSpPr>
          <p:cNvPr id="15" name="Rectangle: Rounded Corners 14">
            <a:extLst>
              <a:ext uri="{FF2B5EF4-FFF2-40B4-BE49-F238E27FC236}">
                <a16:creationId xmlns:a16="http://schemas.microsoft.com/office/drawing/2014/main" id="{19AED43D-EA21-3434-CD04-521F2727FC58}"/>
              </a:ext>
              <a:ext uri="{C183D7F6-B498-43B3-948B-1728B52AA6E4}">
                <adec:decorative xmlns:adec="http://schemas.microsoft.com/office/drawing/2017/decorative" val="1"/>
              </a:ext>
            </a:extLst>
          </p:cNvPr>
          <p:cNvSpPr>
            <a:spLocks/>
          </p:cNvSpPr>
          <p:nvPr/>
        </p:nvSpPr>
        <p:spPr bwMode="auto">
          <a:xfrm>
            <a:off x="2121377" y="2390341"/>
            <a:ext cx="2285064" cy="916857"/>
          </a:xfrm>
          <a:prstGeom prst="roundRect">
            <a:avLst>
              <a:gd name="adj" fmla="val 6945"/>
            </a:avLst>
          </a:prstGeom>
          <a:solidFill>
            <a:schemeClr val="bg1"/>
          </a:solidFill>
          <a:ln w="12700">
            <a:solidFill>
              <a:schemeClr val="bg1">
                <a:lumMod val="85000"/>
                <a:alpha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200" b="0" i="0" u="none" strike="noStrike" kern="1200" cap="none" spc="0" normalizeH="0" baseline="0" noProof="0">
                <a:ln w="3175">
                  <a:noFill/>
                </a:ln>
                <a:solidFill>
                  <a:schemeClr val="tx1"/>
                </a:solidFill>
                <a:effectLst/>
                <a:uLnTx/>
                <a:uFillTx/>
                <a:latin typeface="Segoe UI" panose="020B0502040204020203" pitchFamily="34" charset="0"/>
                <a:cs typeface="Segoe UI" panose="020B0502040204020203" pitchFamily="34" charset="0"/>
              </a:rPr>
              <a:t>How do I connect to the corporate network?</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1600" b="0" i="0" u="none" strike="noStrike" kern="1200" cap="none" spc="0" normalizeH="0" baseline="0" noProof="0">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pic>
        <p:nvPicPr>
          <p:cNvPr id="16" name="Graphic 15">
            <a:extLst>
              <a:ext uri="{FF2B5EF4-FFF2-40B4-BE49-F238E27FC236}">
                <a16:creationId xmlns:a16="http://schemas.microsoft.com/office/drawing/2014/main" id="{61FB60A0-129D-C2C2-C303-74AADA7FD897}"/>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39152" y="3034153"/>
            <a:ext cx="141171" cy="141171"/>
          </a:xfrm>
          <a:prstGeom prst="rect">
            <a:avLst/>
          </a:prstGeom>
        </p:spPr>
      </p:pic>
      <p:grpSp>
        <p:nvGrpSpPr>
          <p:cNvPr id="17" name="Group 16">
            <a:extLst>
              <a:ext uri="{FF2B5EF4-FFF2-40B4-BE49-F238E27FC236}">
                <a16:creationId xmlns:a16="http://schemas.microsoft.com/office/drawing/2014/main" id="{8EC0422A-EA24-6CE2-C73D-8DB367107A91}"/>
              </a:ext>
              <a:ext uri="{C183D7F6-B498-43B3-948B-1728B52AA6E4}">
                <adec:decorative xmlns:adec="http://schemas.microsoft.com/office/drawing/2017/decorative" val="1"/>
              </a:ext>
            </a:extLst>
          </p:cNvPr>
          <p:cNvGrpSpPr>
            <a:grpSpLocks/>
          </p:cNvGrpSpPr>
          <p:nvPr/>
        </p:nvGrpSpPr>
        <p:grpSpPr>
          <a:xfrm>
            <a:off x="2233137" y="3034153"/>
            <a:ext cx="426949" cy="141171"/>
            <a:chOff x="696092" y="2359438"/>
            <a:chExt cx="426949" cy="141171"/>
          </a:xfrm>
        </p:grpSpPr>
        <p:pic>
          <p:nvPicPr>
            <p:cNvPr id="18" name="Graphic 17">
              <a:extLst>
                <a:ext uri="{FF2B5EF4-FFF2-40B4-BE49-F238E27FC236}">
                  <a16:creationId xmlns:a16="http://schemas.microsoft.com/office/drawing/2014/main" id="{FDECA5CD-CA81-9063-8298-4C3EB8F5C8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5398" y="2359438"/>
              <a:ext cx="117643" cy="141171"/>
            </a:xfrm>
            <a:prstGeom prst="rect">
              <a:avLst/>
            </a:prstGeom>
          </p:spPr>
        </p:pic>
        <p:pic>
          <p:nvPicPr>
            <p:cNvPr id="19" name="Graphic 18">
              <a:extLst>
                <a:ext uri="{FF2B5EF4-FFF2-40B4-BE49-F238E27FC236}">
                  <a16:creationId xmlns:a16="http://schemas.microsoft.com/office/drawing/2014/main" id="{230AD519-7335-2616-C748-D6E9820D8E8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6092" y="2368751"/>
              <a:ext cx="117643" cy="117643"/>
            </a:xfrm>
            <a:prstGeom prst="rect">
              <a:avLst/>
            </a:prstGeom>
          </p:spPr>
        </p:pic>
      </p:grpSp>
      <p:cxnSp>
        <p:nvCxnSpPr>
          <p:cNvPr id="20" name="Straight Connector 19">
            <a:extLst>
              <a:ext uri="{FF2B5EF4-FFF2-40B4-BE49-F238E27FC236}">
                <a16:creationId xmlns:a16="http://schemas.microsoft.com/office/drawing/2014/main" id="{7DD270D4-2D83-EFDF-2A46-A8CBD386A44C}"/>
              </a:ext>
              <a:ext uri="{C183D7F6-B498-43B3-948B-1728B52AA6E4}">
                <adec:decorative xmlns:adec="http://schemas.microsoft.com/office/drawing/2017/decorative" val="1"/>
              </a:ext>
            </a:extLst>
          </p:cNvPr>
          <p:cNvCxnSpPr>
            <a:cxnSpLocks/>
            <a:stCxn id="15" idx="2"/>
            <a:endCxn id="7" idx="0"/>
          </p:cNvCxnSpPr>
          <p:nvPr/>
        </p:nvCxnSpPr>
        <p:spPr>
          <a:xfrm>
            <a:off x="3263909" y="3307198"/>
            <a:ext cx="2621" cy="179813"/>
          </a:xfrm>
          <a:prstGeom prst="line">
            <a:avLst/>
          </a:prstGeom>
          <a:ln w="6350">
            <a:solidFill>
              <a:srgbClr val="FF5C39"/>
            </a:solidFill>
            <a:prstDash val="lgDash"/>
            <a:headEnd type="oval" w="sm" len="sm"/>
            <a:tailEnd type="none" w="lg"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D45BBFB-5B77-036D-688B-21B6AAB9F706}"/>
              </a:ext>
            </a:extLst>
          </p:cNvPr>
          <p:cNvSpPr txBox="1">
            <a:spLocks/>
          </p:cNvSpPr>
          <p:nvPr/>
        </p:nvSpPr>
        <p:spPr>
          <a:xfrm>
            <a:off x="1854090" y="2091628"/>
            <a:ext cx="2826385" cy="215444"/>
          </a:xfrm>
          <a:prstGeom prst="rect">
            <a:avLst/>
          </a:prstGeom>
        </p:spPr>
        <p:txBody>
          <a:bodyPr vert="horz" wrap="square" lIns="0" tIns="0" rIns="0" bIns="0" rtlCol="0" anchor="b">
            <a:spAutoFit/>
          </a:bodyPr>
          <a:lstStyle>
            <a:defPPr>
              <a:defRPr lang="en-US"/>
            </a:defPPr>
            <a:lvl1pPr defTabSz="932742">
              <a:lnSpc>
                <a:spcPct val="100000"/>
              </a:lnSpc>
              <a:spcBef>
                <a:spcPct val="0"/>
              </a:spcBef>
              <a:buNone/>
              <a:defRPr sz="2000" b="0" cap="none" spc="-50" baseline="0">
                <a:ln w="3175">
                  <a:noFill/>
                </a:ln>
                <a:effectLst/>
                <a:latin typeface="+mj-lt"/>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400" i="0" u="none" strike="noStrike" kern="1200" cap="none" spc="0" normalizeH="0" baseline="0" noProof="0">
                <a:ln w="3175">
                  <a:noFill/>
                </a:ln>
                <a:solidFill>
                  <a:srgbClr val="FF5C39"/>
                </a:solidFill>
                <a:effectLst/>
                <a:uLnTx/>
                <a:uFillTx/>
                <a:latin typeface="Segoe UI Semibold"/>
                <a:ea typeface="+mn-ea"/>
                <a:cs typeface="Segoe UI" pitchFamily="34" charset="0"/>
              </a:rPr>
              <a:t>IT Helpdesk agent</a:t>
            </a:r>
          </a:p>
        </p:txBody>
      </p:sp>
      <p:sp>
        <p:nvSpPr>
          <p:cNvPr id="22" name="TextBox 21">
            <a:extLst>
              <a:ext uri="{FF2B5EF4-FFF2-40B4-BE49-F238E27FC236}">
                <a16:creationId xmlns:a16="http://schemas.microsoft.com/office/drawing/2014/main" id="{4ED8894B-3434-6FA7-DC0E-EDC8B93C27A1}"/>
              </a:ext>
            </a:extLst>
          </p:cNvPr>
          <p:cNvSpPr txBox="1">
            <a:spLocks/>
          </p:cNvSpPr>
          <p:nvPr/>
        </p:nvSpPr>
        <p:spPr>
          <a:xfrm>
            <a:off x="4687796" y="2091628"/>
            <a:ext cx="2826385" cy="215444"/>
          </a:xfrm>
          <a:prstGeom prst="rect">
            <a:avLst/>
          </a:prstGeom>
        </p:spPr>
        <p:txBody>
          <a:bodyPr vert="horz" wrap="square" lIns="0" tIns="0" rIns="0" bIns="0" rtlCol="0" anchor="b">
            <a:spAutoFit/>
          </a:bodyPr>
          <a:lstStyle>
            <a:defPPr>
              <a:defRPr lang="en-US"/>
            </a:defPPr>
            <a:lvl1pPr defTabSz="932742">
              <a:lnSpc>
                <a:spcPct val="100000"/>
              </a:lnSpc>
              <a:spcBef>
                <a:spcPct val="0"/>
              </a:spcBef>
              <a:buNone/>
              <a:defRPr sz="2000" b="0" cap="none" spc="-50" baseline="0">
                <a:ln w="3175">
                  <a:noFill/>
                </a:ln>
                <a:effectLst/>
                <a:latin typeface="+mj-lt"/>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w="3175">
                  <a:noFill/>
                </a:ln>
                <a:solidFill>
                  <a:srgbClr val="C03BC4"/>
                </a:solidFill>
                <a:effectLst/>
                <a:uLnTx/>
                <a:uFillTx/>
                <a:latin typeface="Segoe UI Semibold"/>
                <a:ea typeface="+mn-ea"/>
                <a:cs typeface="Segoe UI" pitchFamily="34" charset="0"/>
              </a:rPr>
              <a:t>Device Refresh agent</a:t>
            </a:r>
          </a:p>
        </p:txBody>
      </p:sp>
      <p:sp>
        <p:nvSpPr>
          <p:cNvPr id="23" name="TextBox 22">
            <a:extLst>
              <a:ext uri="{FF2B5EF4-FFF2-40B4-BE49-F238E27FC236}">
                <a16:creationId xmlns:a16="http://schemas.microsoft.com/office/drawing/2014/main" id="{7CADDE3E-F51F-6ABB-2C32-72E067478C53}"/>
              </a:ext>
            </a:extLst>
          </p:cNvPr>
          <p:cNvSpPr txBox="1">
            <a:spLocks/>
          </p:cNvSpPr>
          <p:nvPr/>
        </p:nvSpPr>
        <p:spPr>
          <a:xfrm>
            <a:off x="7499896" y="2104493"/>
            <a:ext cx="2826385" cy="215444"/>
          </a:xfrm>
          <a:prstGeom prst="rect">
            <a:avLst/>
          </a:prstGeom>
        </p:spPr>
        <p:txBody>
          <a:bodyPr vert="horz" wrap="square" lIns="0" tIns="0" rIns="0" bIns="0" rtlCol="0" anchor="b">
            <a:spAutoFit/>
          </a:bodyPr>
          <a:lstStyle>
            <a:defPPr>
              <a:defRPr lang="en-US"/>
            </a:defPPr>
            <a:lvl1pPr defTabSz="932742">
              <a:lnSpc>
                <a:spcPct val="100000"/>
              </a:lnSpc>
              <a:spcBef>
                <a:spcPct val="0"/>
              </a:spcBef>
              <a:buNone/>
              <a:defRPr sz="2000" b="0" cap="none" spc="-50" baseline="0">
                <a:ln w="3175">
                  <a:noFill/>
                </a:ln>
                <a:effectLst/>
                <a:latin typeface="+mj-lt"/>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w="3175">
                  <a:noFill/>
                </a:ln>
                <a:solidFill>
                  <a:srgbClr val="0078D4"/>
                </a:solidFill>
                <a:effectLst/>
                <a:uLnTx/>
                <a:uFillTx/>
                <a:latin typeface="Segoe UI Semibold"/>
                <a:ea typeface="+mn-ea"/>
                <a:cs typeface="Segoe UI" pitchFamily="34" charset="0"/>
              </a:rPr>
              <a:t>Lead Gen agent</a:t>
            </a:r>
          </a:p>
        </p:txBody>
      </p:sp>
      <p:sp>
        <p:nvSpPr>
          <p:cNvPr id="24" name="Rectangle: Rounded Corners 23">
            <a:extLst>
              <a:ext uri="{FF2B5EF4-FFF2-40B4-BE49-F238E27FC236}">
                <a16:creationId xmlns:a16="http://schemas.microsoft.com/office/drawing/2014/main" id="{B3ADDD9D-44CB-4B44-55DF-44560D150977}"/>
              </a:ext>
              <a:ext uri="{C183D7F6-B498-43B3-948B-1728B52AA6E4}">
                <adec:decorative xmlns:adec="http://schemas.microsoft.com/office/drawing/2017/decorative" val="1"/>
              </a:ext>
            </a:extLst>
          </p:cNvPr>
          <p:cNvSpPr>
            <a:spLocks/>
          </p:cNvSpPr>
          <p:nvPr/>
        </p:nvSpPr>
        <p:spPr bwMode="auto">
          <a:xfrm>
            <a:off x="4954961" y="2356370"/>
            <a:ext cx="2285064" cy="947099"/>
          </a:xfrm>
          <a:prstGeom prst="roundRect">
            <a:avLst>
              <a:gd name="adj" fmla="val 6945"/>
            </a:avLst>
          </a:prstGeom>
          <a:solidFill>
            <a:schemeClr val="bg1"/>
          </a:solidFill>
          <a:ln w="12700">
            <a:solidFill>
              <a:schemeClr val="bg1">
                <a:lumMod val="85000"/>
                <a:alpha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spcAft>
                <a:spcPts val="800"/>
              </a:spcAft>
              <a:defRPr/>
            </a:pPr>
            <a:r>
              <a:rPr lang="en-US" sz="1200">
                <a:ln w="3175">
                  <a:noFill/>
                </a:ln>
                <a:solidFill>
                  <a:schemeClr val="tx1"/>
                </a:solidFill>
                <a:latin typeface="Segoe UI" panose="020B0502040204020203" pitchFamily="34" charset="0"/>
                <a:cs typeface="Segoe UI" panose="020B0502040204020203" pitchFamily="34" charset="0"/>
              </a:rPr>
              <a:t>Request a new laptop and send approvals via IT Service tool.</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1600" b="0" i="0" u="none" strike="noStrike" kern="1200" cap="none" spc="0" normalizeH="0" baseline="0" noProof="0">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pic>
        <p:nvPicPr>
          <p:cNvPr id="25" name="Graphic 24">
            <a:extLst>
              <a:ext uri="{FF2B5EF4-FFF2-40B4-BE49-F238E27FC236}">
                <a16:creationId xmlns:a16="http://schemas.microsoft.com/office/drawing/2014/main" id="{E810A731-870F-2DEE-A8C7-302D3BD22E9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72736" y="3030424"/>
            <a:ext cx="141171" cy="141171"/>
          </a:xfrm>
          <a:prstGeom prst="rect">
            <a:avLst/>
          </a:prstGeom>
        </p:spPr>
      </p:pic>
      <p:grpSp>
        <p:nvGrpSpPr>
          <p:cNvPr id="26" name="Group 25">
            <a:extLst>
              <a:ext uri="{FF2B5EF4-FFF2-40B4-BE49-F238E27FC236}">
                <a16:creationId xmlns:a16="http://schemas.microsoft.com/office/drawing/2014/main" id="{56F9C1FF-A097-DD7B-824D-F01F247FDF6C}"/>
              </a:ext>
              <a:ext uri="{C183D7F6-B498-43B3-948B-1728B52AA6E4}">
                <adec:decorative xmlns:adec="http://schemas.microsoft.com/office/drawing/2017/decorative" val="1"/>
              </a:ext>
            </a:extLst>
          </p:cNvPr>
          <p:cNvGrpSpPr>
            <a:grpSpLocks/>
          </p:cNvGrpSpPr>
          <p:nvPr/>
        </p:nvGrpSpPr>
        <p:grpSpPr>
          <a:xfrm>
            <a:off x="5066721" y="3030424"/>
            <a:ext cx="426949" cy="141171"/>
            <a:chOff x="696092" y="2359438"/>
            <a:chExt cx="426949" cy="141171"/>
          </a:xfrm>
        </p:grpSpPr>
        <p:pic>
          <p:nvPicPr>
            <p:cNvPr id="27" name="Graphic 26">
              <a:extLst>
                <a:ext uri="{FF2B5EF4-FFF2-40B4-BE49-F238E27FC236}">
                  <a16:creationId xmlns:a16="http://schemas.microsoft.com/office/drawing/2014/main" id="{208B7A25-05CE-ED7D-37A9-8FE1F79147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5398" y="2359438"/>
              <a:ext cx="117643" cy="141171"/>
            </a:xfrm>
            <a:prstGeom prst="rect">
              <a:avLst/>
            </a:prstGeom>
          </p:spPr>
        </p:pic>
        <p:pic>
          <p:nvPicPr>
            <p:cNvPr id="28" name="Graphic 27">
              <a:extLst>
                <a:ext uri="{FF2B5EF4-FFF2-40B4-BE49-F238E27FC236}">
                  <a16:creationId xmlns:a16="http://schemas.microsoft.com/office/drawing/2014/main" id="{7A090802-C05F-412F-96E6-5FF1694C4D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6092" y="2368751"/>
              <a:ext cx="117643" cy="117643"/>
            </a:xfrm>
            <a:prstGeom prst="rect">
              <a:avLst/>
            </a:prstGeom>
          </p:spPr>
        </p:pic>
      </p:grpSp>
      <p:cxnSp>
        <p:nvCxnSpPr>
          <p:cNvPr id="60" name="Straight Connector 59">
            <a:extLst>
              <a:ext uri="{FF2B5EF4-FFF2-40B4-BE49-F238E27FC236}">
                <a16:creationId xmlns:a16="http://schemas.microsoft.com/office/drawing/2014/main" id="{466439A2-DCE3-3883-7BA6-593F8A909CA2}"/>
              </a:ext>
              <a:ext uri="{C183D7F6-B498-43B3-948B-1728B52AA6E4}">
                <adec:decorative xmlns:adec="http://schemas.microsoft.com/office/drawing/2017/decorative" val="1"/>
              </a:ext>
            </a:extLst>
          </p:cNvPr>
          <p:cNvCxnSpPr>
            <a:cxnSpLocks/>
            <a:stCxn id="24" idx="2"/>
          </p:cNvCxnSpPr>
          <p:nvPr/>
        </p:nvCxnSpPr>
        <p:spPr>
          <a:xfrm flipH="1">
            <a:off x="6096000" y="3303469"/>
            <a:ext cx="1493" cy="501042"/>
          </a:xfrm>
          <a:prstGeom prst="line">
            <a:avLst/>
          </a:prstGeom>
          <a:ln w="6350">
            <a:solidFill>
              <a:srgbClr val="C03BC4"/>
            </a:solidFill>
            <a:prstDash val="lgDash"/>
            <a:headEnd type="oval" w="sm" len="sm"/>
            <a:tailEnd type="none" w="lg" len="med"/>
          </a:ln>
        </p:spPr>
        <p:style>
          <a:lnRef idx="1">
            <a:schemeClr val="accent1"/>
          </a:lnRef>
          <a:fillRef idx="0">
            <a:schemeClr val="accent1"/>
          </a:fillRef>
          <a:effectRef idx="0">
            <a:schemeClr val="accent1"/>
          </a:effectRef>
          <a:fontRef idx="minor">
            <a:schemeClr val="tx1"/>
          </a:fontRef>
        </p:style>
      </p:cxnSp>
      <p:sp>
        <p:nvSpPr>
          <p:cNvPr id="61" name="Rectangle: Rounded Corners 60">
            <a:extLst>
              <a:ext uri="{FF2B5EF4-FFF2-40B4-BE49-F238E27FC236}">
                <a16:creationId xmlns:a16="http://schemas.microsoft.com/office/drawing/2014/main" id="{55A5B320-4B96-0FB6-563C-3C1D5450AF89}"/>
              </a:ext>
              <a:ext uri="{C183D7F6-B498-43B3-948B-1728B52AA6E4}">
                <adec:decorative xmlns:adec="http://schemas.microsoft.com/office/drawing/2017/decorative" val="1"/>
              </a:ext>
            </a:extLst>
          </p:cNvPr>
          <p:cNvSpPr>
            <a:spLocks/>
          </p:cNvSpPr>
          <p:nvPr/>
        </p:nvSpPr>
        <p:spPr bwMode="auto">
          <a:xfrm>
            <a:off x="7777591" y="2357587"/>
            <a:ext cx="2285064" cy="945883"/>
          </a:xfrm>
          <a:prstGeom prst="roundRect">
            <a:avLst>
              <a:gd name="adj" fmla="val 6945"/>
            </a:avLst>
          </a:prstGeom>
          <a:solidFill>
            <a:schemeClr val="bg1"/>
          </a:solidFill>
          <a:ln w="12700">
            <a:solidFill>
              <a:schemeClr val="bg1">
                <a:lumMod val="85000"/>
                <a:alpha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0" i="0" u="none" strike="noStrike" kern="1200" cap="none" spc="0" normalizeH="0" baseline="0" noProof="0">
                <a:ln w="3175">
                  <a:noFill/>
                </a:ln>
                <a:solidFill>
                  <a:schemeClr val="tx1"/>
                </a:solidFill>
                <a:effectLst/>
                <a:uLnTx/>
                <a:uFillTx/>
                <a:latin typeface="Segoe UI" panose="020B0502040204020203" pitchFamily="34" charset="0"/>
                <a:cs typeface="Segoe UI" panose="020B0502040204020203" pitchFamily="34" charset="0"/>
              </a:rPr>
              <a:t>The agent has identified and researched 15 new leads for you to review.</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1600" b="0" i="0" u="none" strike="noStrike" kern="1200" cap="none" spc="0" normalizeH="0" baseline="0" noProof="0">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pic>
        <p:nvPicPr>
          <p:cNvPr id="62" name="Graphic 61">
            <a:extLst>
              <a:ext uri="{FF2B5EF4-FFF2-40B4-BE49-F238E27FC236}">
                <a16:creationId xmlns:a16="http://schemas.microsoft.com/office/drawing/2014/main" id="{3E962AAD-A2E9-7223-C2E4-CFA291062D8C}"/>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95366" y="3030424"/>
            <a:ext cx="141171" cy="141171"/>
          </a:xfrm>
          <a:prstGeom prst="rect">
            <a:avLst/>
          </a:prstGeom>
        </p:spPr>
      </p:pic>
      <p:grpSp>
        <p:nvGrpSpPr>
          <p:cNvPr id="63" name="Group 62">
            <a:extLst>
              <a:ext uri="{FF2B5EF4-FFF2-40B4-BE49-F238E27FC236}">
                <a16:creationId xmlns:a16="http://schemas.microsoft.com/office/drawing/2014/main" id="{EC7B3490-627C-B05F-0621-537DE0FE804B}"/>
              </a:ext>
              <a:ext uri="{C183D7F6-B498-43B3-948B-1728B52AA6E4}">
                <adec:decorative xmlns:adec="http://schemas.microsoft.com/office/drawing/2017/decorative" val="1"/>
              </a:ext>
            </a:extLst>
          </p:cNvPr>
          <p:cNvGrpSpPr>
            <a:grpSpLocks/>
          </p:cNvGrpSpPr>
          <p:nvPr/>
        </p:nvGrpSpPr>
        <p:grpSpPr>
          <a:xfrm>
            <a:off x="7889351" y="3030424"/>
            <a:ext cx="426949" cy="141171"/>
            <a:chOff x="696092" y="2359438"/>
            <a:chExt cx="426949" cy="141171"/>
          </a:xfrm>
        </p:grpSpPr>
        <p:pic>
          <p:nvPicPr>
            <p:cNvPr id="64" name="Graphic 63">
              <a:extLst>
                <a:ext uri="{FF2B5EF4-FFF2-40B4-BE49-F238E27FC236}">
                  <a16:creationId xmlns:a16="http://schemas.microsoft.com/office/drawing/2014/main" id="{FF157497-6EC7-EBD0-9A43-183E0150782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5398" y="2359438"/>
              <a:ext cx="117643" cy="141171"/>
            </a:xfrm>
            <a:prstGeom prst="rect">
              <a:avLst/>
            </a:prstGeom>
          </p:spPr>
        </p:pic>
        <p:pic>
          <p:nvPicPr>
            <p:cNvPr id="65" name="Graphic 64">
              <a:extLst>
                <a:ext uri="{FF2B5EF4-FFF2-40B4-BE49-F238E27FC236}">
                  <a16:creationId xmlns:a16="http://schemas.microsoft.com/office/drawing/2014/main" id="{734BAF34-2A09-9B55-A2A0-1792C80ABD0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6092" y="2368751"/>
              <a:ext cx="117643" cy="117643"/>
            </a:xfrm>
            <a:prstGeom prst="rect">
              <a:avLst/>
            </a:prstGeom>
          </p:spPr>
        </p:pic>
      </p:grpSp>
      <p:sp>
        <p:nvSpPr>
          <p:cNvPr id="66" name="TextBox 65">
            <a:extLst>
              <a:ext uri="{FF2B5EF4-FFF2-40B4-BE49-F238E27FC236}">
                <a16:creationId xmlns:a16="http://schemas.microsoft.com/office/drawing/2014/main" id="{771B6651-4C2D-7669-01E0-669E6C27747E}"/>
              </a:ext>
              <a:ext uri="{C183D7F6-B498-43B3-948B-1728B52AA6E4}">
                <adec:decorative xmlns:adec="http://schemas.microsoft.com/office/drawing/2017/decorative" val="1"/>
              </a:ext>
            </a:extLst>
          </p:cNvPr>
          <p:cNvSpPr txBox="1">
            <a:spLocks/>
          </p:cNvSpPr>
          <p:nvPr/>
        </p:nvSpPr>
        <p:spPr>
          <a:xfrm>
            <a:off x="2121377" y="4611199"/>
            <a:ext cx="2285064" cy="1420910"/>
          </a:xfrm>
          <a:prstGeom prst="roundRect">
            <a:avLst>
              <a:gd name="adj" fmla="val 4700"/>
            </a:avLst>
          </a:prstGeom>
          <a:solidFill>
            <a:schemeClr val="bg1"/>
          </a:solidFill>
          <a:ln w="12700">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0" i="0" u="none" strike="noStrike" cap="none" spc="0" normalizeH="0" baseline="0">
                <a:ln>
                  <a:noFill/>
                </a:ln>
                <a:solidFill>
                  <a:srgbClr val="000000"/>
                </a:solidFill>
                <a:effectLst/>
                <a:uLnTx/>
                <a:uFillTx/>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p>
        </p:txBody>
      </p:sp>
      <p:sp>
        <p:nvSpPr>
          <p:cNvPr id="67" name="TextBox 66">
            <a:extLst>
              <a:ext uri="{FF2B5EF4-FFF2-40B4-BE49-F238E27FC236}">
                <a16:creationId xmlns:a16="http://schemas.microsoft.com/office/drawing/2014/main" id="{A8BEC864-CC87-2F5E-1492-6DFE86EA6070}"/>
              </a:ext>
              <a:ext uri="{C183D7F6-B498-43B3-948B-1728B52AA6E4}">
                <adec:decorative xmlns:adec="http://schemas.microsoft.com/office/drawing/2017/decorative" val="1"/>
              </a:ext>
            </a:extLst>
          </p:cNvPr>
          <p:cNvSpPr txBox="1">
            <a:spLocks/>
          </p:cNvSpPr>
          <p:nvPr/>
        </p:nvSpPr>
        <p:spPr>
          <a:xfrm>
            <a:off x="4954961" y="4589325"/>
            <a:ext cx="2285064" cy="1442784"/>
          </a:xfrm>
          <a:prstGeom prst="roundRect">
            <a:avLst>
              <a:gd name="adj" fmla="val 4700"/>
            </a:avLst>
          </a:prstGeom>
          <a:solidFill>
            <a:schemeClr val="bg1"/>
          </a:solidFill>
          <a:ln w="12700">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0" i="0" u="none" strike="noStrike" cap="none" spc="0" normalizeH="0" baseline="0">
                <a:ln>
                  <a:noFill/>
                </a:ln>
                <a:solidFill>
                  <a:srgbClr val="000000"/>
                </a:solidFill>
                <a:effectLst/>
                <a:uLnTx/>
                <a:uFillTx/>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p>
        </p:txBody>
      </p:sp>
      <p:sp>
        <p:nvSpPr>
          <p:cNvPr id="68" name="TextBox 67">
            <a:extLst>
              <a:ext uri="{FF2B5EF4-FFF2-40B4-BE49-F238E27FC236}">
                <a16:creationId xmlns:a16="http://schemas.microsoft.com/office/drawing/2014/main" id="{C797AA4D-5DEC-5E35-CF71-1AAC07D1D858}"/>
              </a:ext>
              <a:ext uri="{C183D7F6-B498-43B3-948B-1728B52AA6E4}">
                <adec:decorative xmlns:adec="http://schemas.microsoft.com/office/drawing/2017/decorative" val="1"/>
              </a:ext>
            </a:extLst>
          </p:cNvPr>
          <p:cNvSpPr txBox="1">
            <a:spLocks/>
          </p:cNvSpPr>
          <p:nvPr/>
        </p:nvSpPr>
        <p:spPr>
          <a:xfrm>
            <a:off x="7770557" y="4611200"/>
            <a:ext cx="2285064" cy="1420909"/>
          </a:xfrm>
          <a:prstGeom prst="roundRect">
            <a:avLst>
              <a:gd name="adj" fmla="val 4700"/>
            </a:avLst>
          </a:prstGeom>
          <a:solidFill>
            <a:schemeClr val="bg1"/>
          </a:solidFill>
          <a:ln w="12700">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0" i="0" u="none" strike="noStrike" cap="none" spc="0" normalizeH="0" baseline="0">
                <a:ln>
                  <a:noFill/>
                </a:ln>
                <a:solidFill>
                  <a:srgbClr val="000000"/>
                </a:solidFill>
                <a:effectLst/>
                <a:uLnTx/>
                <a:uFillTx/>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p>
        </p:txBody>
      </p:sp>
      <p:sp>
        <p:nvSpPr>
          <p:cNvPr id="69" name="Rectangle: Top Corners Rounded 68">
            <a:extLst>
              <a:ext uri="{FF2B5EF4-FFF2-40B4-BE49-F238E27FC236}">
                <a16:creationId xmlns:a16="http://schemas.microsoft.com/office/drawing/2014/main" id="{46CD596A-A248-0E1E-1673-39DD08CB7D76}"/>
              </a:ext>
              <a:ext uri="{C183D7F6-B498-43B3-948B-1728B52AA6E4}">
                <adec:decorative xmlns:adec="http://schemas.microsoft.com/office/drawing/2017/decorative" val="1"/>
              </a:ext>
            </a:extLst>
          </p:cNvPr>
          <p:cNvSpPr/>
          <p:nvPr/>
        </p:nvSpPr>
        <p:spPr bwMode="auto">
          <a:xfrm>
            <a:off x="2911654" y="4543393"/>
            <a:ext cx="738426" cy="6780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0" name="Rectangle: Top Corners Rounded 69">
            <a:extLst>
              <a:ext uri="{FF2B5EF4-FFF2-40B4-BE49-F238E27FC236}">
                <a16:creationId xmlns:a16="http://schemas.microsoft.com/office/drawing/2014/main" id="{B2CED758-7FE0-8219-FF87-167CAC8E2612}"/>
              </a:ext>
              <a:ext uri="{C183D7F6-B498-43B3-948B-1728B52AA6E4}">
                <adec:decorative xmlns:adec="http://schemas.microsoft.com/office/drawing/2017/decorative" val="1"/>
              </a:ext>
            </a:extLst>
          </p:cNvPr>
          <p:cNvSpPr/>
          <p:nvPr/>
        </p:nvSpPr>
        <p:spPr bwMode="auto">
          <a:xfrm>
            <a:off x="5706050" y="4536798"/>
            <a:ext cx="738426" cy="6780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1" name="Rectangle: Top Corners Rounded 70">
            <a:extLst>
              <a:ext uri="{FF2B5EF4-FFF2-40B4-BE49-F238E27FC236}">
                <a16:creationId xmlns:a16="http://schemas.microsoft.com/office/drawing/2014/main" id="{DC61AEEC-6DAC-7DA9-BBDF-C42EA1E611F1}"/>
              </a:ext>
              <a:ext uri="{C183D7F6-B498-43B3-948B-1728B52AA6E4}">
                <adec:decorative xmlns:adec="http://schemas.microsoft.com/office/drawing/2017/decorative" val="1"/>
              </a:ext>
            </a:extLst>
          </p:cNvPr>
          <p:cNvSpPr>
            <a:spLocks/>
          </p:cNvSpPr>
          <p:nvPr/>
        </p:nvSpPr>
        <p:spPr bwMode="auto">
          <a:xfrm>
            <a:off x="8544906" y="4551553"/>
            <a:ext cx="738426" cy="6780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2" name="TextBox 71">
            <a:extLst>
              <a:ext uri="{FF2B5EF4-FFF2-40B4-BE49-F238E27FC236}">
                <a16:creationId xmlns:a16="http://schemas.microsoft.com/office/drawing/2014/main" id="{BF7829F4-1C93-AF72-045B-854E93169C3A}"/>
              </a:ext>
            </a:extLst>
          </p:cNvPr>
          <p:cNvSpPr txBox="1">
            <a:spLocks/>
          </p:cNvSpPr>
          <p:nvPr/>
        </p:nvSpPr>
        <p:spPr>
          <a:xfrm>
            <a:off x="2233137" y="4679006"/>
            <a:ext cx="2089474" cy="1177245"/>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a:ln>
                  <a:noFill/>
                </a:ln>
                <a:solidFill>
                  <a:srgbClr val="F4364C"/>
                </a:solidFill>
                <a:effectLst/>
                <a:uLnTx/>
                <a:uFillTx/>
                <a:latin typeface="Segoe UI Semibold"/>
                <a:ea typeface="+mn-ea"/>
                <a:cs typeface="Segoe Sans Display Semibold" pitchFamily="2" charset="0"/>
              </a:rPr>
              <a:t>Retrieval</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Segoe Sans Display Semibold" pitchFamily="2" charset="0"/>
              </a:rPr>
              <a:t>Retrieve information</a:t>
            </a:r>
            <a:r>
              <a:rPr kumimoji="0" lang="en-US" sz="1400" b="0" i="0" u="none" strike="noStrike" kern="1200" cap="none" spc="0" normalizeH="0" baseline="0" noProof="0">
                <a:ln>
                  <a:noFill/>
                </a:ln>
                <a:solidFill>
                  <a:srgbClr val="000000"/>
                </a:solidFill>
                <a:effectLst/>
                <a:uLnTx/>
                <a:uFillTx/>
                <a:latin typeface="Segoe UI"/>
                <a:ea typeface="+mn-ea"/>
                <a:cs typeface="Segoe Sans Display Semibold" pitchFamily="2" charset="0"/>
              </a:rPr>
              <a:t> </a:t>
            </a:r>
            <a:r>
              <a:rPr kumimoji="0" lang="en-US" sz="1400" b="0" i="0" u="none" strike="noStrike" kern="1200" cap="none" spc="0" normalizeH="0" baseline="0" noProof="0">
                <a:ln>
                  <a:noFill/>
                </a:ln>
                <a:solidFill>
                  <a:srgbClr val="000000"/>
                </a:solidFill>
                <a:effectLst/>
                <a:uLnTx/>
                <a:uFillTx/>
                <a:latin typeface="Segoe UI"/>
                <a:ea typeface="+mn-ea"/>
                <a:cs typeface="Segoe Sans Display" pitchFamily="2" charset="0"/>
              </a:rPr>
              <a:t>from grounding data, reason, summarize, and answer</a:t>
            </a:r>
            <a:br>
              <a:rPr kumimoji="0" lang="en-US" sz="1400" b="0" i="0" u="none" strike="noStrike" kern="1200" cap="none" spc="0" normalizeH="0" baseline="0" noProof="0">
                <a:ln>
                  <a:noFill/>
                </a:ln>
                <a:solidFill>
                  <a:srgbClr val="000000"/>
                </a:solidFill>
                <a:effectLst/>
                <a:uLnTx/>
                <a:uFillTx/>
                <a:latin typeface="Segoe UI"/>
                <a:ea typeface="+mn-ea"/>
                <a:cs typeface="Segoe Sans Display" pitchFamily="2" charset="0"/>
              </a:rPr>
            </a:br>
            <a:r>
              <a:rPr kumimoji="0" lang="en-US" sz="1400" b="0" i="0" u="none" strike="noStrike" kern="1200" cap="none" spc="0" normalizeH="0" baseline="0" noProof="0">
                <a:ln>
                  <a:noFill/>
                </a:ln>
                <a:solidFill>
                  <a:srgbClr val="000000"/>
                </a:solidFill>
                <a:effectLst/>
                <a:uLnTx/>
                <a:uFillTx/>
                <a:latin typeface="Segoe UI"/>
                <a:ea typeface="+mn-ea"/>
                <a:cs typeface="Segoe Sans Display" pitchFamily="2" charset="0"/>
              </a:rPr>
              <a:t>user questions</a:t>
            </a:r>
          </a:p>
        </p:txBody>
      </p:sp>
      <p:sp>
        <p:nvSpPr>
          <p:cNvPr id="73" name="TextBox 72">
            <a:extLst>
              <a:ext uri="{FF2B5EF4-FFF2-40B4-BE49-F238E27FC236}">
                <a16:creationId xmlns:a16="http://schemas.microsoft.com/office/drawing/2014/main" id="{E3CC0827-F0A8-A0F4-AD27-EA84561C946B}"/>
              </a:ext>
            </a:extLst>
          </p:cNvPr>
          <p:cNvSpPr txBox="1">
            <a:spLocks/>
          </p:cNvSpPr>
          <p:nvPr/>
        </p:nvSpPr>
        <p:spPr>
          <a:xfrm>
            <a:off x="5050005" y="4679006"/>
            <a:ext cx="2124518" cy="1177245"/>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a:ln>
                  <a:noFill/>
                </a:ln>
                <a:solidFill>
                  <a:srgbClr val="C03BC4"/>
                </a:solidFill>
                <a:effectLst/>
                <a:uLnTx/>
                <a:uFillTx/>
                <a:latin typeface="Segoe UI Semibold"/>
                <a:ea typeface="+mn-ea"/>
                <a:cs typeface="Segoe Sans Display Semibold" pitchFamily="2" charset="0"/>
              </a:rPr>
              <a:t>Task</a:t>
            </a:r>
          </a:p>
          <a:p>
            <a:pPr marL="0" marR="0" lvl="0" indent="0" algn="ctr" defTabSz="914400" rtl="0" eaLnBrk="1" fontAlgn="auto" latinLnBrk="0" hangingPunct="1">
              <a:lnSpc>
                <a:spcPct val="100000"/>
              </a:lnSpc>
              <a:spcBef>
                <a:spcPts val="0"/>
              </a:spcBef>
              <a:spcAft>
                <a:spcPts val="300"/>
              </a:spcAft>
              <a:buClrTx/>
              <a:buSzTx/>
              <a:buFontTx/>
              <a:buNone/>
              <a:tabLst/>
              <a:defRPr/>
            </a:pPr>
            <a:r>
              <a:rPr lang="en-US" sz="1400" b="1">
                <a:solidFill>
                  <a:srgbClr val="000000"/>
                </a:solidFill>
                <a:latin typeface="Segoe UI"/>
                <a:cs typeface="Segoe Sans Display" pitchFamily="2" charset="0"/>
              </a:rPr>
              <a:t>Take actions </a:t>
            </a:r>
            <a:r>
              <a:rPr lang="en-US" sz="1400">
                <a:solidFill>
                  <a:srgbClr val="000000"/>
                </a:solidFill>
                <a:latin typeface="Segoe UI"/>
                <a:cs typeface="Segoe Sans Display" pitchFamily="2" charset="0"/>
              </a:rPr>
              <a:t>when asked, automate workflows, and replace repetitive tasks for users</a:t>
            </a:r>
          </a:p>
        </p:txBody>
      </p:sp>
      <p:sp>
        <p:nvSpPr>
          <p:cNvPr id="74" name="TextBox 73">
            <a:extLst>
              <a:ext uri="{FF2B5EF4-FFF2-40B4-BE49-F238E27FC236}">
                <a16:creationId xmlns:a16="http://schemas.microsoft.com/office/drawing/2014/main" id="{F17F196E-CDE3-3734-10AA-1484CDD2D409}"/>
              </a:ext>
            </a:extLst>
          </p:cNvPr>
          <p:cNvSpPr txBox="1">
            <a:spLocks/>
          </p:cNvSpPr>
          <p:nvPr/>
        </p:nvSpPr>
        <p:spPr>
          <a:xfrm>
            <a:off x="7882318" y="4679006"/>
            <a:ext cx="2047186" cy="1177245"/>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a:ln>
                  <a:noFill/>
                </a:ln>
                <a:solidFill>
                  <a:srgbClr val="0078D4"/>
                </a:solidFill>
                <a:effectLst/>
                <a:uLnTx/>
                <a:uFillTx/>
                <a:latin typeface="Segoe UI Semibold"/>
                <a:ea typeface="+mn-ea"/>
                <a:cs typeface="Segoe Sans Display Semibold" pitchFamily="2" charset="0"/>
              </a:rPr>
              <a:t>Autonomous</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Segoe Sans Display Semibold" pitchFamily="2" charset="0"/>
              </a:rPr>
              <a:t>Operate independently</a:t>
            </a:r>
            <a:r>
              <a:rPr kumimoji="0" lang="en-US" sz="1400" b="0" i="0" u="none" strike="noStrike" kern="1200" cap="none" spc="0" normalizeH="0" baseline="0" noProof="0">
                <a:ln>
                  <a:noFill/>
                </a:ln>
                <a:solidFill>
                  <a:srgbClr val="000000"/>
                </a:solidFill>
                <a:effectLst/>
                <a:uLnTx/>
                <a:uFillTx/>
                <a:latin typeface="Segoe UI"/>
                <a:ea typeface="+mn-ea"/>
                <a:cs typeface="Segoe Sans Display Semibold" pitchFamily="2" charset="0"/>
              </a:rPr>
              <a:t>, </a:t>
            </a:r>
            <a:r>
              <a:rPr kumimoji="0" lang="en-US" sz="1400" b="0" i="0" u="none" strike="noStrike" kern="1200" cap="none" spc="0" normalizeH="0" baseline="0" noProof="0">
                <a:ln>
                  <a:noFill/>
                </a:ln>
                <a:solidFill>
                  <a:srgbClr val="000000"/>
                </a:solidFill>
                <a:effectLst/>
                <a:uLnTx/>
                <a:uFillTx/>
                <a:latin typeface="Segoe UI"/>
                <a:ea typeface="+mn-ea"/>
                <a:cs typeface="Segoe Sans Display" pitchFamily="2" charset="0"/>
              </a:rPr>
              <a:t>dynamically plan, orchestrate other agents, learn and escalate</a:t>
            </a:r>
          </a:p>
        </p:txBody>
      </p:sp>
      <p:cxnSp>
        <p:nvCxnSpPr>
          <p:cNvPr id="75" name="Straight Connector 74">
            <a:extLst>
              <a:ext uri="{FF2B5EF4-FFF2-40B4-BE49-F238E27FC236}">
                <a16:creationId xmlns:a16="http://schemas.microsoft.com/office/drawing/2014/main" id="{CD52372A-ABE5-332E-F742-F1F0A3D07877}"/>
              </a:ext>
              <a:ext uri="{C183D7F6-B498-43B3-948B-1728B52AA6E4}">
                <adec:decorative xmlns:adec="http://schemas.microsoft.com/office/drawing/2017/decorative" val="1"/>
              </a:ext>
            </a:extLst>
          </p:cNvPr>
          <p:cNvCxnSpPr>
            <a:cxnSpLocks/>
            <a:stCxn id="61" idx="2"/>
            <a:endCxn id="13" idx="0"/>
          </p:cNvCxnSpPr>
          <p:nvPr/>
        </p:nvCxnSpPr>
        <p:spPr>
          <a:xfrm>
            <a:off x="8920123" y="3303470"/>
            <a:ext cx="3918" cy="183541"/>
          </a:xfrm>
          <a:prstGeom prst="line">
            <a:avLst/>
          </a:prstGeom>
          <a:ln w="6350">
            <a:solidFill>
              <a:srgbClr val="0078D4"/>
            </a:solidFill>
            <a:prstDash val="lgDash"/>
            <a:headEnd type="oval" w="sm" len="sm"/>
            <a:tailEnd type="none" w="lg" len="med"/>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09EC068F-F33C-8F35-5C26-5C68B739319E}"/>
              </a:ext>
            </a:extLst>
          </p:cNvPr>
          <p:cNvSpPr txBox="1"/>
          <p:nvPr/>
        </p:nvSpPr>
        <p:spPr>
          <a:xfrm>
            <a:off x="0" y="1224309"/>
            <a:ext cx="12192000" cy="707886"/>
          </a:xfrm>
          <a:prstGeom prst="rect">
            <a:avLst/>
          </a:prstGeom>
          <a:noFill/>
        </p:spPr>
        <p:txBody>
          <a:bodyPr wrap="square">
            <a:spAutoFit/>
          </a:bodyPr>
          <a:lstStyle/>
          <a:p>
            <a:pPr marR="0" lvl="0" indent="0" algn="ctr" defTabSz="2899785" fontAlgn="base">
              <a:spcBef>
                <a:spcPts val="1205"/>
              </a:spcBef>
              <a:spcAft>
                <a:spcPct val="0"/>
              </a:spcAft>
              <a:buClrTx/>
              <a:buSzPct val="90000"/>
              <a:tabLst/>
              <a:defRPr/>
            </a:pPr>
            <a:r>
              <a:rPr lang="en-US" sz="2000" b="1" spc="-50">
                <a:ln w="3175">
                  <a:noFill/>
                </a:ln>
                <a:solidFill>
                  <a:schemeClr val="bg1"/>
                </a:solidFill>
                <a:latin typeface="Segoe UI Semilight" panose="020B0402040204020203" pitchFamily="34" charset="0"/>
                <a:cs typeface="Segoe UI Semilight" panose="020B0402040204020203" pitchFamily="34" charset="0"/>
              </a:rPr>
              <a:t>Agents use AI to automate and execute business processes, </a:t>
            </a:r>
            <a:br>
              <a:rPr lang="en-US" sz="2000" b="1" spc="-50">
                <a:ln w="3175">
                  <a:noFill/>
                </a:ln>
                <a:solidFill>
                  <a:schemeClr val="bg1"/>
                </a:solidFill>
                <a:latin typeface="Segoe UI Semilight" panose="020B0402040204020203" pitchFamily="34" charset="0"/>
                <a:cs typeface="Segoe UI Semilight" panose="020B0402040204020203" pitchFamily="34" charset="0"/>
              </a:rPr>
            </a:br>
            <a:r>
              <a:rPr lang="en-US" sz="2000" b="1" spc="-50">
                <a:ln w="3175">
                  <a:noFill/>
                </a:ln>
                <a:solidFill>
                  <a:schemeClr val="bg1"/>
                </a:solidFill>
                <a:latin typeface="Segoe UI Semilight" panose="020B0402040204020203" pitchFamily="34" charset="0"/>
                <a:cs typeface="Segoe UI Semilight" panose="020B0402040204020203" pitchFamily="34" charset="0"/>
              </a:rPr>
              <a:t>working alongside or on behalf of a person, team or organization</a:t>
            </a:r>
          </a:p>
        </p:txBody>
      </p:sp>
      <p:grpSp>
        <p:nvGrpSpPr>
          <p:cNvPr id="81" name="Group 80" descr="Agents vary in complexity">
            <a:extLst>
              <a:ext uri="{FF2B5EF4-FFF2-40B4-BE49-F238E27FC236}">
                <a16:creationId xmlns:a16="http://schemas.microsoft.com/office/drawing/2014/main" id="{F58B8AF1-8293-FCB5-49C4-AD6F91F1A692}"/>
              </a:ext>
            </a:extLst>
          </p:cNvPr>
          <p:cNvGrpSpPr/>
          <p:nvPr/>
        </p:nvGrpSpPr>
        <p:grpSpPr>
          <a:xfrm>
            <a:off x="587376" y="6299668"/>
            <a:ext cx="11012422" cy="276999"/>
            <a:chOff x="587376" y="5600016"/>
            <a:chExt cx="11012422" cy="276999"/>
          </a:xfrm>
        </p:grpSpPr>
        <p:sp>
          <p:nvSpPr>
            <p:cNvPr id="82" name="Rounded Rectangle 62">
              <a:extLst>
                <a:ext uri="{FF2B5EF4-FFF2-40B4-BE49-F238E27FC236}">
                  <a16:creationId xmlns:a16="http://schemas.microsoft.com/office/drawing/2014/main" id="{74D64335-6200-9B1C-25FC-4A7DFC74342A}"/>
                </a:ext>
                <a:ext uri="{C183D7F6-B498-43B3-948B-1728B52AA6E4}">
                  <adec:decorative xmlns:adec="http://schemas.microsoft.com/office/drawing/2017/decorative" val="1"/>
                </a:ext>
              </a:extLst>
            </p:cNvPr>
            <p:cNvSpPr/>
            <p:nvPr/>
          </p:nvSpPr>
          <p:spPr bwMode="auto">
            <a:xfrm>
              <a:off x="2888391" y="5600016"/>
              <a:ext cx="6415218" cy="276999"/>
            </a:xfrm>
            <a:prstGeom prst="rect">
              <a:avLst/>
            </a:prstGeom>
            <a:noFill/>
            <a:ln w="9525">
              <a:noFill/>
              <a:headEnd type="none" w="med" len="med"/>
              <a:tailEnd type="none" w="med" len="med"/>
            </a:ln>
            <a:effectLst>
              <a:softEdge rad="1651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1800" b="1" i="0" u="none" strike="noStrike" kern="0" cap="none" spc="0" normalizeH="0" baseline="0" noProof="0">
                  <a:ln>
                    <a:noFill/>
                  </a:ln>
                  <a:solidFill>
                    <a:schemeClr val="bg1"/>
                  </a:solidFill>
                  <a:effectLst/>
                  <a:uLnTx/>
                  <a:uFillTx/>
                  <a:latin typeface="Segoe UI Light" panose="020B0502040204020203" pitchFamily="34" charset="0"/>
                  <a:cs typeface="Segoe UI Light" panose="020B0502040204020203" pitchFamily="34" charset="0"/>
                </a:rPr>
                <a:t>Agents vary complexity and capabilities depending on your need</a:t>
              </a:r>
            </a:p>
          </p:txBody>
        </p:sp>
        <p:grpSp>
          <p:nvGrpSpPr>
            <p:cNvPr id="83" name="Group 82">
              <a:extLst>
                <a:ext uri="{FF2B5EF4-FFF2-40B4-BE49-F238E27FC236}">
                  <a16:creationId xmlns:a16="http://schemas.microsoft.com/office/drawing/2014/main" id="{70D86BFD-8CDB-91EC-DA9D-01F1973D04AF}"/>
                </a:ext>
                <a:ext uri="{C183D7F6-B498-43B3-948B-1728B52AA6E4}">
                  <adec:decorative xmlns:adec="http://schemas.microsoft.com/office/drawing/2017/decorative" val="1"/>
                </a:ext>
              </a:extLst>
            </p:cNvPr>
            <p:cNvGrpSpPr/>
            <p:nvPr/>
          </p:nvGrpSpPr>
          <p:grpSpPr>
            <a:xfrm rot="16200000" flipH="1">
              <a:off x="1552050" y="4708500"/>
              <a:ext cx="130681" cy="2060030"/>
              <a:chOff x="25259549" y="2977192"/>
              <a:chExt cx="697327" cy="13435118"/>
            </a:xfrm>
          </p:grpSpPr>
          <p:cxnSp>
            <p:nvCxnSpPr>
              <p:cNvPr id="88" name="Straight Arrow Connector 87">
                <a:extLst>
                  <a:ext uri="{FF2B5EF4-FFF2-40B4-BE49-F238E27FC236}">
                    <a16:creationId xmlns:a16="http://schemas.microsoft.com/office/drawing/2014/main" id="{5F17EDC2-29F8-C7AE-2409-8B3780D32CBB}"/>
                  </a:ext>
                  <a:ext uri="{C183D7F6-B498-43B3-948B-1728B52AA6E4}">
                    <adec:decorative xmlns:adec="http://schemas.microsoft.com/office/drawing/2017/decorative" val="1"/>
                  </a:ext>
                </a:extLst>
              </p:cNvPr>
              <p:cNvCxnSpPr>
                <a:cxnSpLocks/>
              </p:cNvCxnSpPr>
              <p:nvPr/>
            </p:nvCxnSpPr>
            <p:spPr>
              <a:xfrm rot="16200000">
                <a:off x="18901395" y="9710493"/>
                <a:ext cx="13403634" cy="0"/>
              </a:xfrm>
              <a:prstGeom prst="straightConnector1">
                <a:avLst/>
              </a:prstGeom>
              <a:ln w="12700" cap="rnd">
                <a:gradFill flip="none" rotWithShape="1">
                  <a:gsLst>
                    <a:gs pos="100000">
                      <a:srgbClr val="FF5C39"/>
                    </a:gs>
                    <a:gs pos="0">
                      <a:srgbClr val="F4364C"/>
                    </a:gs>
                  </a:gsLst>
                  <a:lin ang="0" scaled="1"/>
                  <a:tileRect/>
                </a:gradFill>
                <a:headEnd type="none" w="lg" len="med"/>
                <a:tailEnd type="none" w="lg" len="sm"/>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624BD9DA-5086-C3BD-FACA-4B30FA4D178F}"/>
                  </a:ext>
                  <a:ext uri="{C183D7F6-B498-43B3-948B-1728B52AA6E4}">
                    <adec:decorative xmlns:adec="http://schemas.microsoft.com/office/drawing/2017/decorative" val="1"/>
                  </a:ext>
                </a:extLst>
              </p:cNvPr>
              <p:cNvCxnSpPr>
                <a:cxnSpLocks/>
              </p:cNvCxnSpPr>
              <p:nvPr/>
            </p:nvCxnSpPr>
            <p:spPr>
              <a:xfrm rot="16200000">
                <a:off x="25269481" y="2967260"/>
                <a:ext cx="321682" cy="341545"/>
              </a:xfrm>
              <a:prstGeom prst="line">
                <a:avLst/>
              </a:prstGeom>
              <a:ln w="12700" cap="rnd">
                <a:solidFill>
                  <a:srgbClr val="FF5C39"/>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3F8D8C9-73E6-8E00-1F9C-AA1D9E837015}"/>
                  </a:ext>
                  <a:ext uri="{C183D7F6-B498-43B3-948B-1728B52AA6E4}">
                    <adec:decorative xmlns:adec="http://schemas.microsoft.com/office/drawing/2017/decorative" val="1"/>
                  </a:ext>
                </a:extLst>
              </p:cNvPr>
              <p:cNvCxnSpPr>
                <a:cxnSpLocks/>
              </p:cNvCxnSpPr>
              <p:nvPr/>
            </p:nvCxnSpPr>
            <p:spPr>
              <a:xfrm rot="16200000" flipV="1">
                <a:off x="25625264" y="2967262"/>
                <a:ext cx="321682" cy="341542"/>
              </a:xfrm>
              <a:prstGeom prst="line">
                <a:avLst/>
              </a:prstGeom>
              <a:ln w="12700" cap="rnd">
                <a:solidFill>
                  <a:srgbClr val="FF5C39"/>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DAA2CCC3-F4F7-B738-253D-69EA325A772A}"/>
                </a:ext>
                <a:ext uri="{C183D7F6-B498-43B3-948B-1728B52AA6E4}">
                  <adec:decorative xmlns:adec="http://schemas.microsoft.com/office/drawing/2017/decorative" val="1"/>
                </a:ext>
              </a:extLst>
            </p:cNvPr>
            <p:cNvGrpSpPr/>
            <p:nvPr/>
          </p:nvGrpSpPr>
          <p:grpSpPr>
            <a:xfrm rot="5400000">
              <a:off x="10504442" y="4708500"/>
              <a:ext cx="130681" cy="2060030"/>
              <a:chOff x="25259549" y="2977192"/>
              <a:chExt cx="697327" cy="13435118"/>
            </a:xfrm>
          </p:grpSpPr>
          <p:cxnSp>
            <p:nvCxnSpPr>
              <p:cNvPr id="85" name="Straight Arrow Connector 84">
                <a:extLst>
                  <a:ext uri="{FF2B5EF4-FFF2-40B4-BE49-F238E27FC236}">
                    <a16:creationId xmlns:a16="http://schemas.microsoft.com/office/drawing/2014/main" id="{E93E9850-79CB-454E-45AB-EA3075EDD38C}"/>
                  </a:ext>
                  <a:ext uri="{C183D7F6-B498-43B3-948B-1728B52AA6E4}">
                    <adec:decorative xmlns:adec="http://schemas.microsoft.com/office/drawing/2017/decorative" val="1"/>
                  </a:ext>
                </a:extLst>
              </p:cNvPr>
              <p:cNvCxnSpPr>
                <a:cxnSpLocks/>
              </p:cNvCxnSpPr>
              <p:nvPr/>
            </p:nvCxnSpPr>
            <p:spPr>
              <a:xfrm rot="16200000">
                <a:off x="18901395" y="9710493"/>
                <a:ext cx="13403634" cy="0"/>
              </a:xfrm>
              <a:prstGeom prst="straightConnector1">
                <a:avLst/>
              </a:prstGeom>
              <a:ln w="12700" cap="rnd">
                <a:gradFill flip="none" rotWithShape="1">
                  <a:gsLst>
                    <a:gs pos="0">
                      <a:srgbClr val="0078D4"/>
                    </a:gs>
                    <a:gs pos="100000">
                      <a:srgbClr val="49C5B1"/>
                    </a:gs>
                  </a:gsLst>
                  <a:lin ang="0" scaled="1"/>
                  <a:tileRect/>
                </a:gradFill>
                <a:headEnd type="none" w="lg" len="med"/>
                <a:tailEnd type="none" w="lg" len="sm"/>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3D0A84D-AC2E-D794-F97E-A935C9A82155}"/>
                  </a:ext>
                  <a:ext uri="{C183D7F6-B498-43B3-948B-1728B52AA6E4}">
                    <adec:decorative xmlns:adec="http://schemas.microsoft.com/office/drawing/2017/decorative" val="1"/>
                  </a:ext>
                </a:extLst>
              </p:cNvPr>
              <p:cNvCxnSpPr>
                <a:cxnSpLocks/>
              </p:cNvCxnSpPr>
              <p:nvPr/>
            </p:nvCxnSpPr>
            <p:spPr>
              <a:xfrm rot="16200000">
                <a:off x="25269481" y="2967260"/>
                <a:ext cx="321682" cy="341545"/>
              </a:xfrm>
              <a:prstGeom prst="line">
                <a:avLst/>
              </a:prstGeom>
              <a:ln w="12700" cap="rnd">
                <a:solidFill>
                  <a:srgbClr val="49C5B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A0B2748-2A31-B60C-3EDB-0644C90585B1}"/>
                  </a:ext>
                  <a:ext uri="{C183D7F6-B498-43B3-948B-1728B52AA6E4}">
                    <adec:decorative xmlns:adec="http://schemas.microsoft.com/office/drawing/2017/decorative" val="1"/>
                  </a:ext>
                </a:extLst>
              </p:cNvPr>
              <p:cNvCxnSpPr>
                <a:cxnSpLocks/>
              </p:cNvCxnSpPr>
              <p:nvPr/>
            </p:nvCxnSpPr>
            <p:spPr>
              <a:xfrm rot="16200000" flipV="1">
                <a:off x="25625264" y="2967262"/>
                <a:ext cx="321682" cy="341542"/>
              </a:xfrm>
              <a:prstGeom prst="line">
                <a:avLst/>
              </a:prstGeom>
              <a:ln w="12700" cap="rnd">
                <a:solidFill>
                  <a:srgbClr val="49C5B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8049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par>
                                <p:cTn id="8" presetID="42" presetClass="path" presetSubtype="0" decel="100000" fill="hold" grpId="1" nodeType="withEffect">
                                  <p:stCondLst>
                                    <p:cond delay="100"/>
                                  </p:stCondLst>
                                  <p:childTnLst>
                                    <p:animMotion origin="layout" path="M 0 -2.59259E-6 L 0 0.03542 " pathEditMode="relative" rAng="0" ptsTypes="AA">
                                      <p:cBhvr>
                                        <p:cTn id="9" dur="700" spd="-100000" fill="hold"/>
                                        <p:tgtEl>
                                          <p:spTgt spid="76"/>
                                        </p:tgtEl>
                                        <p:attrNameLst>
                                          <p:attrName>ppt_x</p:attrName>
                                          <p:attrName>ppt_y</p:attrName>
                                        </p:attrNameLst>
                                      </p:cBhvr>
                                      <p:rCtr x="0" y="1759"/>
                                    </p:animMotion>
                                  </p:childTnLst>
                                </p:cTn>
                              </p:par>
                            </p:childTnLst>
                          </p:cTn>
                        </p:par>
                        <p:par>
                          <p:cTn id="10" fill="hold">
                            <p:stCondLst>
                              <p:cond delay="800"/>
                            </p:stCondLst>
                            <p:childTnLst>
                              <p:par>
                                <p:cTn id="11" presetID="16" presetClass="entr" presetSubtype="37" fill="hold" nodeType="after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barn(outVertical)">
                                      <p:cBhvr>
                                        <p:cTn id="13" dur="500"/>
                                        <p:tgtEl>
                                          <p:spTgt spid="81"/>
                                        </p:tgtEl>
                                      </p:cBhvr>
                                    </p:animEffect>
                                  </p:childTnLst>
                                </p:cTn>
                              </p:par>
                              <p:par>
                                <p:cTn id="14" presetID="42" presetClass="path" presetSubtype="0" decel="100000" fill="hold" nodeType="withEffect">
                                  <p:stCondLst>
                                    <p:cond delay="0"/>
                                  </p:stCondLst>
                                  <p:childTnLst>
                                    <p:animMotion origin="layout" path="M 4.16667E-7 3.33333E-6 L 4.16667E-7 0.03541 " pathEditMode="relative" rAng="0" ptsTypes="AA">
                                      <p:cBhvr>
                                        <p:cTn id="15" dur="700" spd="-100000" fill="hold"/>
                                        <p:tgtEl>
                                          <p:spTgt spid="81"/>
                                        </p:tgtEl>
                                        <p:attrNameLst>
                                          <p:attrName>ppt_x</p:attrName>
                                          <p:attrName>ppt_y</p:attrName>
                                        </p:attrNameLst>
                                      </p:cBhvr>
                                      <p:rCtr x="0" y="1759"/>
                                    </p:animMotion>
                                  </p:childTnLst>
                                </p:cTn>
                              </p:par>
                              <p:par>
                                <p:cTn id="16" presetID="10" presetClass="entr" presetSubtype="0" fill="hold" grpId="0" nodeType="withEffect">
                                  <p:stCondLst>
                                    <p:cond delay="10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42" presetClass="path" presetSubtype="0" decel="100000" fill="hold" grpId="1" nodeType="withEffect">
                                  <p:stCondLst>
                                    <p:cond delay="100"/>
                                  </p:stCondLst>
                                  <p:childTnLst>
                                    <p:animMotion origin="layout" path="M 0 3.7037E-7 L 0 0.03542 " pathEditMode="relative" rAng="0" ptsTypes="AA">
                                      <p:cBhvr>
                                        <p:cTn id="20" dur="700" spd="-100000" fill="hold"/>
                                        <p:tgtEl>
                                          <p:spTgt spid="21"/>
                                        </p:tgtEl>
                                        <p:attrNameLst>
                                          <p:attrName>ppt_x</p:attrName>
                                          <p:attrName>ppt_y</p:attrName>
                                        </p:attrNameLst>
                                      </p:cBhvr>
                                      <p:rCtr x="0" y="1759"/>
                                    </p:animMotion>
                                  </p:childTnLst>
                                </p:cTn>
                              </p:par>
                              <p:par>
                                <p:cTn id="21" presetID="10" presetClass="entr" presetSubtype="0" fill="hold" grpId="0" nodeType="withEffect">
                                  <p:stCondLst>
                                    <p:cond delay="1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42" presetClass="path" presetSubtype="0" decel="100000" fill="hold" grpId="1" nodeType="withEffect">
                                  <p:stCondLst>
                                    <p:cond delay="100"/>
                                  </p:stCondLst>
                                  <p:childTnLst>
                                    <p:animMotion origin="layout" path="M 0 3.7037E-7 L 0 0.03542 " pathEditMode="relative" rAng="0" ptsTypes="AA">
                                      <p:cBhvr>
                                        <p:cTn id="25" dur="700" spd="-100000" fill="hold"/>
                                        <p:tgtEl>
                                          <p:spTgt spid="15"/>
                                        </p:tgtEl>
                                        <p:attrNameLst>
                                          <p:attrName>ppt_x</p:attrName>
                                          <p:attrName>ppt_y</p:attrName>
                                        </p:attrNameLst>
                                      </p:cBhvr>
                                      <p:rCtr x="0" y="1759"/>
                                    </p:animMotion>
                                  </p:childTnLst>
                                </p:cTn>
                              </p:par>
                              <p:par>
                                <p:cTn id="26" presetID="10" presetClass="entr" presetSubtype="0" fill="hold" grpId="0" nodeType="withEffect">
                                  <p:stCondLst>
                                    <p:cond delay="10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42" presetClass="path" presetSubtype="0" decel="100000" fill="hold" grpId="1" nodeType="withEffect">
                                  <p:stCondLst>
                                    <p:cond delay="100"/>
                                  </p:stCondLst>
                                  <p:childTnLst>
                                    <p:animMotion origin="layout" path="M 0 3.7037E-7 L 0 0.03542 " pathEditMode="relative" rAng="0" ptsTypes="AA">
                                      <p:cBhvr>
                                        <p:cTn id="30" dur="700" spd="-100000" fill="hold"/>
                                        <p:tgtEl>
                                          <p:spTgt spid="22"/>
                                        </p:tgtEl>
                                        <p:attrNameLst>
                                          <p:attrName>ppt_x</p:attrName>
                                          <p:attrName>ppt_y</p:attrName>
                                        </p:attrNameLst>
                                      </p:cBhvr>
                                      <p:rCtr x="0" y="1759"/>
                                    </p:animMotion>
                                  </p:childTnLst>
                                </p:cTn>
                              </p:par>
                              <p:par>
                                <p:cTn id="31" presetID="10" presetClass="entr" presetSubtype="0" fill="hold" grpId="0" nodeType="withEffect">
                                  <p:stCondLst>
                                    <p:cond delay="10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42" presetClass="path" presetSubtype="0" decel="100000" fill="hold" grpId="1" nodeType="withEffect">
                                  <p:stCondLst>
                                    <p:cond delay="100"/>
                                  </p:stCondLst>
                                  <p:childTnLst>
                                    <p:animMotion origin="layout" path="M 0 3.7037E-7 L 0 0.03542 " pathEditMode="relative" rAng="0" ptsTypes="AA">
                                      <p:cBhvr>
                                        <p:cTn id="35" dur="700" spd="-100000" fill="hold"/>
                                        <p:tgtEl>
                                          <p:spTgt spid="24"/>
                                        </p:tgtEl>
                                        <p:attrNameLst>
                                          <p:attrName>ppt_x</p:attrName>
                                          <p:attrName>ppt_y</p:attrName>
                                        </p:attrNameLst>
                                      </p:cBhvr>
                                      <p:rCtr x="0" y="1759"/>
                                    </p:animMotion>
                                  </p:childTnLst>
                                </p:cTn>
                              </p:par>
                              <p:par>
                                <p:cTn id="36" presetID="10" presetClass="entr" presetSubtype="0" fill="hold" grpId="0" nodeType="withEffect">
                                  <p:stCondLst>
                                    <p:cond delay="10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42" presetClass="path" presetSubtype="0" decel="100000" fill="hold" grpId="1" nodeType="withEffect">
                                  <p:stCondLst>
                                    <p:cond delay="100"/>
                                  </p:stCondLst>
                                  <p:childTnLst>
                                    <p:animMotion origin="layout" path="M 0 3.7037E-7 L 0 0.03542 " pathEditMode="relative" rAng="0" ptsTypes="AA">
                                      <p:cBhvr>
                                        <p:cTn id="40" dur="700" spd="-100000" fill="hold"/>
                                        <p:tgtEl>
                                          <p:spTgt spid="23"/>
                                        </p:tgtEl>
                                        <p:attrNameLst>
                                          <p:attrName>ppt_x</p:attrName>
                                          <p:attrName>ppt_y</p:attrName>
                                        </p:attrNameLst>
                                      </p:cBhvr>
                                      <p:rCtr x="0" y="1759"/>
                                    </p:animMotion>
                                  </p:childTnLst>
                                </p:cTn>
                              </p:par>
                              <p:par>
                                <p:cTn id="41" presetID="10" presetClass="entr" presetSubtype="0" fill="hold" grpId="0" nodeType="withEffect">
                                  <p:stCondLst>
                                    <p:cond delay="10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500"/>
                                        <p:tgtEl>
                                          <p:spTgt spid="61"/>
                                        </p:tgtEl>
                                      </p:cBhvr>
                                    </p:animEffect>
                                  </p:childTnLst>
                                </p:cTn>
                              </p:par>
                              <p:par>
                                <p:cTn id="44" presetID="42" presetClass="path" presetSubtype="0" decel="100000" fill="hold" grpId="1" nodeType="withEffect">
                                  <p:stCondLst>
                                    <p:cond delay="100"/>
                                  </p:stCondLst>
                                  <p:childTnLst>
                                    <p:animMotion origin="layout" path="M 0 3.7037E-7 L 0 0.03542 " pathEditMode="relative" rAng="0" ptsTypes="AA">
                                      <p:cBhvr>
                                        <p:cTn id="45" dur="700" spd="-100000" fill="hold"/>
                                        <p:tgtEl>
                                          <p:spTgt spid="61"/>
                                        </p:tgtEl>
                                        <p:attrNameLst>
                                          <p:attrName>ppt_x</p:attrName>
                                          <p:attrName>ppt_y</p:attrName>
                                        </p:attrNameLst>
                                      </p:cBhvr>
                                      <p:rCtr x="0" y="1759"/>
                                    </p:animMotion>
                                  </p:childTnLst>
                                </p:cTn>
                              </p:par>
                              <p:par>
                                <p:cTn id="46" presetID="10" presetClass="entr" presetSubtype="0" fill="hold" nodeType="withEffect">
                                  <p:stCondLst>
                                    <p:cond delay="10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42" presetClass="path" presetSubtype="0" decel="100000" fill="hold" nodeType="withEffect">
                                  <p:stCondLst>
                                    <p:cond delay="100"/>
                                  </p:stCondLst>
                                  <p:childTnLst>
                                    <p:animMotion origin="layout" path="M 0 3.7037E-7 L 0 0.03542 " pathEditMode="relative" rAng="0" ptsTypes="AA">
                                      <p:cBhvr>
                                        <p:cTn id="50" dur="700" spd="-100000" fill="hold"/>
                                        <p:tgtEl>
                                          <p:spTgt spid="20"/>
                                        </p:tgtEl>
                                        <p:attrNameLst>
                                          <p:attrName>ppt_x</p:attrName>
                                          <p:attrName>ppt_y</p:attrName>
                                        </p:attrNameLst>
                                      </p:cBhvr>
                                      <p:rCtr x="0" y="1759"/>
                                    </p:animMotion>
                                  </p:childTnLst>
                                </p:cTn>
                              </p:par>
                              <p:par>
                                <p:cTn id="51" presetID="10" presetClass="entr" presetSubtype="0" fill="hold" nodeType="withEffect">
                                  <p:stCondLst>
                                    <p:cond delay="100"/>
                                  </p:stCondLst>
                                  <p:childTnLst>
                                    <p:set>
                                      <p:cBhvr>
                                        <p:cTn id="52" dur="1" fill="hold">
                                          <p:stCondLst>
                                            <p:cond delay="0"/>
                                          </p:stCondLst>
                                        </p:cTn>
                                        <p:tgtEl>
                                          <p:spTgt spid="60"/>
                                        </p:tgtEl>
                                        <p:attrNameLst>
                                          <p:attrName>style.visibility</p:attrName>
                                        </p:attrNameLst>
                                      </p:cBhvr>
                                      <p:to>
                                        <p:strVal val="visible"/>
                                      </p:to>
                                    </p:set>
                                    <p:animEffect transition="in" filter="fade">
                                      <p:cBhvr>
                                        <p:cTn id="53" dur="500"/>
                                        <p:tgtEl>
                                          <p:spTgt spid="60"/>
                                        </p:tgtEl>
                                      </p:cBhvr>
                                    </p:animEffect>
                                  </p:childTnLst>
                                </p:cTn>
                              </p:par>
                              <p:par>
                                <p:cTn id="54" presetID="42" presetClass="path" presetSubtype="0" decel="100000" fill="hold" nodeType="withEffect">
                                  <p:stCondLst>
                                    <p:cond delay="100"/>
                                  </p:stCondLst>
                                  <p:childTnLst>
                                    <p:animMotion origin="layout" path="M 0 3.7037E-7 L 0 0.03542 " pathEditMode="relative" rAng="0" ptsTypes="AA">
                                      <p:cBhvr>
                                        <p:cTn id="55" dur="700" spd="-100000" fill="hold"/>
                                        <p:tgtEl>
                                          <p:spTgt spid="60"/>
                                        </p:tgtEl>
                                        <p:attrNameLst>
                                          <p:attrName>ppt_x</p:attrName>
                                          <p:attrName>ppt_y</p:attrName>
                                        </p:attrNameLst>
                                      </p:cBhvr>
                                      <p:rCtr x="0" y="1759"/>
                                    </p:animMotion>
                                  </p:childTnLst>
                                </p:cTn>
                              </p:par>
                              <p:par>
                                <p:cTn id="56" presetID="10" presetClass="entr" presetSubtype="0" fill="hold" nodeType="withEffect">
                                  <p:stCondLst>
                                    <p:cond delay="100"/>
                                  </p:stCondLst>
                                  <p:childTnLst>
                                    <p:set>
                                      <p:cBhvr>
                                        <p:cTn id="57" dur="1" fill="hold">
                                          <p:stCondLst>
                                            <p:cond delay="0"/>
                                          </p:stCondLst>
                                        </p:cTn>
                                        <p:tgtEl>
                                          <p:spTgt spid="75"/>
                                        </p:tgtEl>
                                        <p:attrNameLst>
                                          <p:attrName>style.visibility</p:attrName>
                                        </p:attrNameLst>
                                      </p:cBhvr>
                                      <p:to>
                                        <p:strVal val="visible"/>
                                      </p:to>
                                    </p:set>
                                    <p:animEffect transition="in" filter="fade">
                                      <p:cBhvr>
                                        <p:cTn id="58" dur="500"/>
                                        <p:tgtEl>
                                          <p:spTgt spid="75"/>
                                        </p:tgtEl>
                                      </p:cBhvr>
                                    </p:animEffect>
                                  </p:childTnLst>
                                </p:cTn>
                              </p:par>
                              <p:par>
                                <p:cTn id="59" presetID="42" presetClass="path" presetSubtype="0" decel="100000" fill="hold" nodeType="withEffect">
                                  <p:stCondLst>
                                    <p:cond delay="100"/>
                                  </p:stCondLst>
                                  <p:childTnLst>
                                    <p:animMotion origin="layout" path="M 0 3.7037E-7 L 0 0.03542 " pathEditMode="relative" rAng="0" ptsTypes="AA">
                                      <p:cBhvr>
                                        <p:cTn id="60" dur="700" spd="-100000" fill="hold"/>
                                        <p:tgtEl>
                                          <p:spTgt spid="75"/>
                                        </p:tgtEl>
                                        <p:attrNameLst>
                                          <p:attrName>ppt_x</p:attrName>
                                          <p:attrName>ppt_y</p:attrName>
                                        </p:attrNameLst>
                                      </p:cBhvr>
                                      <p:rCtr x="0" y="1759"/>
                                    </p:animMotion>
                                  </p:childTnLst>
                                </p:cTn>
                              </p:par>
                              <p:par>
                                <p:cTn id="61" presetID="10" presetClass="entr" presetSubtype="0" fill="hold" nodeType="withEffect">
                                  <p:stCondLst>
                                    <p:cond delay="10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500"/>
                                        <p:tgtEl>
                                          <p:spTgt spid="2"/>
                                        </p:tgtEl>
                                      </p:cBhvr>
                                    </p:animEffect>
                                  </p:childTnLst>
                                </p:cTn>
                              </p:par>
                              <p:par>
                                <p:cTn id="64" presetID="42" presetClass="path" presetSubtype="0" decel="100000" fill="hold" nodeType="withEffect">
                                  <p:stCondLst>
                                    <p:cond delay="100"/>
                                  </p:stCondLst>
                                  <p:childTnLst>
                                    <p:animMotion origin="layout" path="M 0 3.7037E-7 L 0 0.03542 " pathEditMode="relative" rAng="0" ptsTypes="AA">
                                      <p:cBhvr>
                                        <p:cTn id="65" dur="700" spd="-100000" fill="hold"/>
                                        <p:tgtEl>
                                          <p:spTgt spid="2"/>
                                        </p:tgtEl>
                                        <p:attrNameLst>
                                          <p:attrName>ppt_x</p:attrName>
                                          <p:attrName>ppt_y</p:attrName>
                                        </p:attrNameLst>
                                      </p:cBhvr>
                                      <p:rCtr x="0" y="1759"/>
                                    </p:animMotion>
                                  </p:childTnLst>
                                </p:cTn>
                              </p:par>
                              <p:par>
                                <p:cTn id="66" presetID="10" presetClass="entr" presetSubtype="0" fill="hold" nodeType="withEffect">
                                  <p:stCondLst>
                                    <p:cond delay="10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500"/>
                                        <p:tgtEl>
                                          <p:spTgt spid="6"/>
                                        </p:tgtEl>
                                      </p:cBhvr>
                                    </p:animEffect>
                                  </p:childTnLst>
                                </p:cTn>
                              </p:par>
                              <p:par>
                                <p:cTn id="69" presetID="42" presetClass="path" presetSubtype="0" decel="100000" fill="hold" nodeType="withEffect">
                                  <p:stCondLst>
                                    <p:cond delay="100"/>
                                  </p:stCondLst>
                                  <p:childTnLst>
                                    <p:animMotion origin="layout" path="M 0 3.7037E-7 L 0 0.03542 " pathEditMode="relative" rAng="0" ptsTypes="AA">
                                      <p:cBhvr>
                                        <p:cTn id="70" dur="700" spd="-100000" fill="hold"/>
                                        <p:tgtEl>
                                          <p:spTgt spid="6"/>
                                        </p:tgtEl>
                                        <p:attrNameLst>
                                          <p:attrName>ppt_x</p:attrName>
                                          <p:attrName>ppt_y</p:attrName>
                                        </p:attrNameLst>
                                      </p:cBhvr>
                                      <p:rCtr x="0" y="1759"/>
                                    </p:animMotion>
                                  </p:childTnLst>
                                </p:cTn>
                              </p:par>
                              <p:par>
                                <p:cTn id="71" presetID="10" presetClass="entr" presetSubtype="0" fill="hold" nodeType="withEffect">
                                  <p:stCondLst>
                                    <p:cond delay="10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500"/>
                                        <p:tgtEl>
                                          <p:spTgt spid="9"/>
                                        </p:tgtEl>
                                      </p:cBhvr>
                                    </p:animEffect>
                                  </p:childTnLst>
                                </p:cTn>
                              </p:par>
                              <p:par>
                                <p:cTn id="74" presetID="42" presetClass="path" presetSubtype="0" decel="100000" fill="hold" nodeType="withEffect">
                                  <p:stCondLst>
                                    <p:cond delay="100"/>
                                  </p:stCondLst>
                                  <p:childTnLst>
                                    <p:animMotion origin="layout" path="M 0 3.7037E-7 L 0 0.03542 " pathEditMode="relative" rAng="0" ptsTypes="AA">
                                      <p:cBhvr>
                                        <p:cTn id="75" dur="700" spd="-100000" fill="hold"/>
                                        <p:tgtEl>
                                          <p:spTgt spid="9"/>
                                        </p:tgtEl>
                                        <p:attrNameLst>
                                          <p:attrName>ppt_x</p:attrName>
                                          <p:attrName>ppt_y</p:attrName>
                                        </p:attrNameLst>
                                      </p:cBhvr>
                                      <p:rCtr x="0" y="1759"/>
                                    </p:animMotion>
                                  </p:childTnLst>
                                </p:cTn>
                              </p:par>
                              <p:par>
                                <p:cTn id="76" presetID="10" presetClass="entr" presetSubtype="0" fill="hold" nodeType="withEffect">
                                  <p:stCondLst>
                                    <p:cond delay="10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500"/>
                                        <p:tgtEl>
                                          <p:spTgt spid="12"/>
                                        </p:tgtEl>
                                      </p:cBhvr>
                                    </p:animEffect>
                                  </p:childTnLst>
                                </p:cTn>
                              </p:par>
                              <p:par>
                                <p:cTn id="79" presetID="42" presetClass="path" presetSubtype="0" decel="100000" fill="hold" nodeType="withEffect">
                                  <p:stCondLst>
                                    <p:cond delay="100"/>
                                  </p:stCondLst>
                                  <p:childTnLst>
                                    <p:animMotion origin="layout" path="M 0 3.7037E-7 L 0 0.03542 " pathEditMode="relative" rAng="0" ptsTypes="AA">
                                      <p:cBhvr>
                                        <p:cTn id="80" dur="700" spd="-100000" fill="hold"/>
                                        <p:tgtEl>
                                          <p:spTgt spid="12"/>
                                        </p:tgtEl>
                                        <p:attrNameLst>
                                          <p:attrName>ppt_x</p:attrName>
                                          <p:attrName>ppt_y</p:attrName>
                                        </p:attrNameLst>
                                      </p:cBhvr>
                                      <p:rCtr x="0" y="1759"/>
                                    </p:animMotion>
                                  </p:childTnLst>
                                </p:cTn>
                              </p:par>
                              <p:par>
                                <p:cTn id="81" presetID="10" presetClass="entr" presetSubtype="0" fill="hold" grpId="0" nodeType="withEffect">
                                  <p:stCondLst>
                                    <p:cond delay="100"/>
                                  </p:stCondLst>
                                  <p:childTnLst>
                                    <p:set>
                                      <p:cBhvr>
                                        <p:cTn id="82" dur="1" fill="hold">
                                          <p:stCondLst>
                                            <p:cond delay="0"/>
                                          </p:stCondLst>
                                        </p:cTn>
                                        <p:tgtEl>
                                          <p:spTgt spid="69"/>
                                        </p:tgtEl>
                                        <p:attrNameLst>
                                          <p:attrName>style.visibility</p:attrName>
                                        </p:attrNameLst>
                                      </p:cBhvr>
                                      <p:to>
                                        <p:strVal val="visible"/>
                                      </p:to>
                                    </p:set>
                                    <p:animEffect transition="in" filter="fade">
                                      <p:cBhvr>
                                        <p:cTn id="83" dur="500"/>
                                        <p:tgtEl>
                                          <p:spTgt spid="69"/>
                                        </p:tgtEl>
                                      </p:cBhvr>
                                    </p:animEffect>
                                  </p:childTnLst>
                                </p:cTn>
                              </p:par>
                              <p:par>
                                <p:cTn id="84" presetID="42" presetClass="path" presetSubtype="0" decel="100000" fill="hold" grpId="1" nodeType="withEffect">
                                  <p:stCondLst>
                                    <p:cond delay="100"/>
                                  </p:stCondLst>
                                  <p:childTnLst>
                                    <p:animMotion origin="layout" path="M 0 3.7037E-7 L 0 0.03542 " pathEditMode="relative" rAng="0" ptsTypes="AA">
                                      <p:cBhvr>
                                        <p:cTn id="85" dur="700" spd="-100000" fill="hold"/>
                                        <p:tgtEl>
                                          <p:spTgt spid="69"/>
                                        </p:tgtEl>
                                        <p:attrNameLst>
                                          <p:attrName>ppt_x</p:attrName>
                                          <p:attrName>ppt_y</p:attrName>
                                        </p:attrNameLst>
                                      </p:cBhvr>
                                      <p:rCtr x="0" y="1759"/>
                                    </p:animMotion>
                                  </p:childTnLst>
                                </p:cTn>
                              </p:par>
                              <p:par>
                                <p:cTn id="86" presetID="10" presetClass="entr" presetSubtype="0" fill="hold" grpId="0" nodeType="withEffect">
                                  <p:stCondLst>
                                    <p:cond delay="100"/>
                                  </p:stCondLst>
                                  <p:childTnLst>
                                    <p:set>
                                      <p:cBhvr>
                                        <p:cTn id="87" dur="1" fill="hold">
                                          <p:stCondLst>
                                            <p:cond delay="0"/>
                                          </p:stCondLst>
                                        </p:cTn>
                                        <p:tgtEl>
                                          <p:spTgt spid="70"/>
                                        </p:tgtEl>
                                        <p:attrNameLst>
                                          <p:attrName>style.visibility</p:attrName>
                                        </p:attrNameLst>
                                      </p:cBhvr>
                                      <p:to>
                                        <p:strVal val="visible"/>
                                      </p:to>
                                    </p:set>
                                    <p:animEffect transition="in" filter="fade">
                                      <p:cBhvr>
                                        <p:cTn id="88" dur="500"/>
                                        <p:tgtEl>
                                          <p:spTgt spid="70"/>
                                        </p:tgtEl>
                                      </p:cBhvr>
                                    </p:animEffect>
                                  </p:childTnLst>
                                </p:cTn>
                              </p:par>
                              <p:par>
                                <p:cTn id="89" presetID="42" presetClass="path" presetSubtype="0" decel="100000" fill="hold" grpId="1" nodeType="withEffect">
                                  <p:stCondLst>
                                    <p:cond delay="100"/>
                                  </p:stCondLst>
                                  <p:childTnLst>
                                    <p:animMotion origin="layout" path="M 0 3.7037E-7 L 0 0.03542 " pathEditMode="relative" rAng="0" ptsTypes="AA">
                                      <p:cBhvr>
                                        <p:cTn id="90" dur="700" spd="-100000" fill="hold"/>
                                        <p:tgtEl>
                                          <p:spTgt spid="70"/>
                                        </p:tgtEl>
                                        <p:attrNameLst>
                                          <p:attrName>ppt_x</p:attrName>
                                          <p:attrName>ppt_y</p:attrName>
                                        </p:attrNameLst>
                                      </p:cBhvr>
                                      <p:rCtr x="0" y="1759"/>
                                    </p:animMotion>
                                  </p:childTnLst>
                                </p:cTn>
                              </p:par>
                              <p:par>
                                <p:cTn id="91" presetID="10" presetClass="entr" presetSubtype="0" fill="hold" grpId="0" nodeType="withEffect">
                                  <p:stCondLst>
                                    <p:cond delay="100"/>
                                  </p:stCondLst>
                                  <p:childTnLst>
                                    <p:set>
                                      <p:cBhvr>
                                        <p:cTn id="92" dur="1" fill="hold">
                                          <p:stCondLst>
                                            <p:cond delay="0"/>
                                          </p:stCondLst>
                                        </p:cTn>
                                        <p:tgtEl>
                                          <p:spTgt spid="72"/>
                                        </p:tgtEl>
                                        <p:attrNameLst>
                                          <p:attrName>style.visibility</p:attrName>
                                        </p:attrNameLst>
                                      </p:cBhvr>
                                      <p:to>
                                        <p:strVal val="visible"/>
                                      </p:to>
                                    </p:set>
                                    <p:animEffect transition="in" filter="fade">
                                      <p:cBhvr>
                                        <p:cTn id="93" dur="500"/>
                                        <p:tgtEl>
                                          <p:spTgt spid="72"/>
                                        </p:tgtEl>
                                      </p:cBhvr>
                                    </p:animEffect>
                                  </p:childTnLst>
                                </p:cTn>
                              </p:par>
                              <p:par>
                                <p:cTn id="94" presetID="42" presetClass="path" presetSubtype="0" decel="100000" fill="hold" grpId="1" nodeType="withEffect">
                                  <p:stCondLst>
                                    <p:cond delay="100"/>
                                  </p:stCondLst>
                                  <p:childTnLst>
                                    <p:animMotion origin="layout" path="M 0 3.7037E-7 L 0 0.03542 " pathEditMode="relative" rAng="0" ptsTypes="AA">
                                      <p:cBhvr>
                                        <p:cTn id="95" dur="700" spd="-100000" fill="hold"/>
                                        <p:tgtEl>
                                          <p:spTgt spid="72"/>
                                        </p:tgtEl>
                                        <p:attrNameLst>
                                          <p:attrName>ppt_x</p:attrName>
                                          <p:attrName>ppt_y</p:attrName>
                                        </p:attrNameLst>
                                      </p:cBhvr>
                                      <p:rCtr x="0" y="1759"/>
                                    </p:animMotion>
                                  </p:childTnLst>
                                </p:cTn>
                              </p:par>
                              <p:par>
                                <p:cTn id="96" presetID="10" presetClass="entr" presetSubtype="0" fill="hold" grpId="0" nodeType="withEffect">
                                  <p:stCondLst>
                                    <p:cond delay="100"/>
                                  </p:stCondLst>
                                  <p:childTnLst>
                                    <p:set>
                                      <p:cBhvr>
                                        <p:cTn id="97" dur="1" fill="hold">
                                          <p:stCondLst>
                                            <p:cond delay="0"/>
                                          </p:stCondLst>
                                        </p:cTn>
                                        <p:tgtEl>
                                          <p:spTgt spid="66"/>
                                        </p:tgtEl>
                                        <p:attrNameLst>
                                          <p:attrName>style.visibility</p:attrName>
                                        </p:attrNameLst>
                                      </p:cBhvr>
                                      <p:to>
                                        <p:strVal val="visible"/>
                                      </p:to>
                                    </p:set>
                                    <p:animEffect transition="in" filter="fade">
                                      <p:cBhvr>
                                        <p:cTn id="98" dur="500"/>
                                        <p:tgtEl>
                                          <p:spTgt spid="66"/>
                                        </p:tgtEl>
                                      </p:cBhvr>
                                    </p:animEffect>
                                  </p:childTnLst>
                                </p:cTn>
                              </p:par>
                              <p:par>
                                <p:cTn id="99" presetID="42" presetClass="path" presetSubtype="0" decel="100000" fill="hold" grpId="1" nodeType="withEffect">
                                  <p:stCondLst>
                                    <p:cond delay="100"/>
                                  </p:stCondLst>
                                  <p:childTnLst>
                                    <p:animMotion origin="layout" path="M 0 3.7037E-7 L 0 0.03542 " pathEditMode="relative" rAng="0" ptsTypes="AA">
                                      <p:cBhvr>
                                        <p:cTn id="100" dur="700" spd="-100000" fill="hold"/>
                                        <p:tgtEl>
                                          <p:spTgt spid="66"/>
                                        </p:tgtEl>
                                        <p:attrNameLst>
                                          <p:attrName>ppt_x</p:attrName>
                                          <p:attrName>ppt_y</p:attrName>
                                        </p:attrNameLst>
                                      </p:cBhvr>
                                      <p:rCtr x="0" y="1759"/>
                                    </p:animMotion>
                                  </p:childTnLst>
                                </p:cTn>
                              </p:par>
                              <p:par>
                                <p:cTn id="101" presetID="10" presetClass="entr" presetSubtype="0" fill="hold" grpId="0" nodeType="withEffect">
                                  <p:stCondLst>
                                    <p:cond delay="100"/>
                                  </p:stCondLst>
                                  <p:childTnLst>
                                    <p:set>
                                      <p:cBhvr>
                                        <p:cTn id="102" dur="1" fill="hold">
                                          <p:stCondLst>
                                            <p:cond delay="0"/>
                                          </p:stCondLst>
                                        </p:cTn>
                                        <p:tgtEl>
                                          <p:spTgt spid="71"/>
                                        </p:tgtEl>
                                        <p:attrNameLst>
                                          <p:attrName>style.visibility</p:attrName>
                                        </p:attrNameLst>
                                      </p:cBhvr>
                                      <p:to>
                                        <p:strVal val="visible"/>
                                      </p:to>
                                    </p:set>
                                    <p:animEffect transition="in" filter="fade">
                                      <p:cBhvr>
                                        <p:cTn id="103" dur="500"/>
                                        <p:tgtEl>
                                          <p:spTgt spid="71"/>
                                        </p:tgtEl>
                                      </p:cBhvr>
                                    </p:animEffect>
                                  </p:childTnLst>
                                </p:cTn>
                              </p:par>
                              <p:par>
                                <p:cTn id="104" presetID="42" presetClass="path" presetSubtype="0" decel="100000" fill="hold" grpId="1" nodeType="withEffect">
                                  <p:stCondLst>
                                    <p:cond delay="100"/>
                                  </p:stCondLst>
                                  <p:childTnLst>
                                    <p:animMotion origin="layout" path="M 0 3.7037E-7 L 0 0.03542 " pathEditMode="relative" rAng="0" ptsTypes="AA">
                                      <p:cBhvr>
                                        <p:cTn id="105" dur="700" spd="-100000" fill="hold"/>
                                        <p:tgtEl>
                                          <p:spTgt spid="71"/>
                                        </p:tgtEl>
                                        <p:attrNameLst>
                                          <p:attrName>ppt_x</p:attrName>
                                          <p:attrName>ppt_y</p:attrName>
                                        </p:attrNameLst>
                                      </p:cBhvr>
                                      <p:rCtr x="0" y="1759"/>
                                    </p:animMotion>
                                  </p:childTnLst>
                                </p:cTn>
                              </p:par>
                              <p:par>
                                <p:cTn id="106" presetID="10" presetClass="entr" presetSubtype="0" fill="hold" grpId="0" nodeType="withEffect">
                                  <p:stCondLst>
                                    <p:cond delay="100"/>
                                  </p:stCondLst>
                                  <p:childTnLst>
                                    <p:set>
                                      <p:cBhvr>
                                        <p:cTn id="107" dur="1" fill="hold">
                                          <p:stCondLst>
                                            <p:cond delay="0"/>
                                          </p:stCondLst>
                                        </p:cTn>
                                        <p:tgtEl>
                                          <p:spTgt spid="73"/>
                                        </p:tgtEl>
                                        <p:attrNameLst>
                                          <p:attrName>style.visibility</p:attrName>
                                        </p:attrNameLst>
                                      </p:cBhvr>
                                      <p:to>
                                        <p:strVal val="visible"/>
                                      </p:to>
                                    </p:set>
                                    <p:animEffect transition="in" filter="fade">
                                      <p:cBhvr>
                                        <p:cTn id="108" dur="500"/>
                                        <p:tgtEl>
                                          <p:spTgt spid="73"/>
                                        </p:tgtEl>
                                      </p:cBhvr>
                                    </p:animEffect>
                                  </p:childTnLst>
                                </p:cTn>
                              </p:par>
                              <p:par>
                                <p:cTn id="109" presetID="42" presetClass="path" presetSubtype="0" decel="100000" fill="hold" grpId="1" nodeType="withEffect">
                                  <p:stCondLst>
                                    <p:cond delay="100"/>
                                  </p:stCondLst>
                                  <p:childTnLst>
                                    <p:animMotion origin="layout" path="M 0 3.7037E-7 L 0 0.03542 " pathEditMode="relative" rAng="0" ptsTypes="AA">
                                      <p:cBhvr>
                                        <p:cTn id="110" dur="700" spd="-100000" fill="hold"/>
                                        <p:tgtEl>
                                          <p:spTgt spid="73"/>
                                        </p:tgtEl>
                                        <p:attrNameLst>
                                          <p:attrName>ppt_x</p:attrName>
                                          <p:attrName>ppt_y</p:attrName>
                                        </p:attrNameLst>
                                      </p:cBhvr>
                                      <p:rCtr x="0" y="1759"/>
                                    </p:animMotion>
                                  </p:childTnLst>
                                </p:cTn>
                              </p:par>
                              <p:par>
                                <p:cTn id="111" presetID="10" presetClass="entr" presetSubtype="0" fill="hold" grpId="0" nodeType="withEffect">
                                  <p:stCondLst>
                                    <p:cond delay="100"/>
                                  </p:stCondLst>
                                  <p:childTnLst>
                                    <p:set>
                                      <p:cBhvr>
                                        <p:cTn id="112" dur="1" fill="hold">
                                          <p:stCondLst>
                                            <p:cond delay="0"/>
                                          </p:stCondLst>
                                        </p:cTn>
                                        <p:tgtEl>
                                          <p:spTgt spid="67"/>
                                        </p:tgtEl>
                                        <p:attrNameLst>
                                          <p:attrName>style.visibility</p:attrName>
                                        </p:attrNameLst>
                                      </p:cBhvr>
                                      <p:to>
                                        <p:strVal val="visible"/>
                                      </p:to>
                                    </p:set>
                                    <p:animEffect transition="in" filter="fade">
                                      <p:cBhvr>
                                        <p:cTn id="113" dur="500"/>
                                        <p:tgtEl>
                                          <p:spTgt spid="67"/>
                                        </p:tgtEl>
                                      </p:cBhvr>
                                    </p:animEffect>
                                  </p:childTnLst>
                                </p:cTn>
                              </p:par>
                              <p:par>
                                <p:cTn id="114" presetID="42" presetClass="path" presetSubtype="0" decel="100000" fill="hold" grpId="1" nodeType="withEffect">
                                  <p:stCondLst>
                                    <p:cond delay="100"/>
                                  </p:stCondLst>
                                  <p:childTnLst>
                                    <p:animMotion origin="layout" path="M 0 3.7037E-7 L 0 0.03542 " pathEditMode="relative" rAng="0" ptsTypes="AA">
                                      <p:cBhvr>
                                        <p:cTn id="115" dur="700" spd="-100000" fill="hold"/>
                                        <p:tgtEl>
                                          <p:spTgt spid="67"/>
                                        </p:tgtEl>
                                        <p:attrNameLst>
                                          <p:attrName>ppt_x</p:attrName>
                                          <p:attrName>ppt_y</p:attrName>
                                        </p:attrNameLst>
                                      </p:cBhvr>
                                      <p:rCtr x="0" y="1759"/>
                                    </p:animMotion>
                                  </p:childTnLst>
                                </p:cTn>
                              </p:par>
                              <p:par>
                                <p:cTn id="116" presetID="10" presetClass="entr" presetSubtype="0" fill="hold" grpId="0" nodeType="withEffect">
                                  <p:stCondLst>
                                    <p:cond delay="100"/>
                                  </p:stCondLst>
                                  <p:childTnLst>
                                    <p:set>
                                      <p:cBhvr>
                                        <p:cTn id="117" dur="1" fill="hold">
                                          <p:stCondLst>
                                            <p:cond delay="0"/>
                                          </p:stCondLst>
                                        </p:cTn>
                                        <p:tgtEl>
                                          <p:spTgt spid="74"/>
                                        </p:tgtEl>
                                        <p:attrNameLst>
                                          <p:attrName>style.visibility</p:attrName>
                                        </p:attrNameLst>
                                      </p:cBhvr>
                                      <p:to>
                                        <p:strVal val="visible"/>
                                      </p:to>
                                    </p:set>
                                    <p:animEffect transition="in" filter="fade">
                                      <p:cBhvr>
                                        <p:cTn id="118" dur="500"/>
                                        <p:tgtEl>
                                          <p:spTgt spid="74"/>
                                        </p:tgtEl>
                                      </p:cBhvr>
                                    </p:animEffect>
                                  </p:childTnLst>
                                </p:cTn>
                              </p:par>
                              <p:par>
                                <p:cTn id="119" presetID="42" presetClass="path" presetSubtype="0" decel="100000" fill="hold" grpId="1" nodeType="withEffect">
                                  <p:stCondLst>
                                    <p:cond delay="100"/>
                                  </p:stCondLst>
                                  <p:childTnLst>
                                    <p:animMotion origin="layout" path="M 0 3.7037E-7 L 0 0.03542 " pathEditMode="relative" rAng="0" ptsTypes="AA">
                                      <p:cBhvr>
                                        <p:cTn id="120" dur="700" spd="-100000" fill="hold"/>
                                        <p:tgtEl>
                                          <p:spTgt spid="74"/>
                                        </p:tgtEl>
                                        <p:attrNameLst>
                                          <p:attrName>ppt_x</p:attrName>
                                          <p:attrName>ppt_y</p:attrName>
                                        </p:attrNameLst>
                                      </p:cBhvr>
                                      <p:rCtr x="0" y="1759"/>
                                    </p:animMotion>
                                  </p:childTnLst>
                                </p:cTn>
                              </p:par>
                              <p:par>
                                <p:cTn id="121" presetID="10" presetClass="entr" presetSubtype="0" fill="hold" grpId="0" nodeType="withEffect">
                                  <p:stCondLst>
                                    <p:cond delay="100"/>
                                  </p:stCondLst>
                                  <p:childTnLst>
                                    <p:set>
                                      <p:cBhvr>
                                        <p:cTn id="122" dur="1" fill="hold">
                                          <p:stCondLst>
                                            <p:cond delay="0"/>
                                          </p:stCondLst>
                                        </p:cTn>
                                        <p:tgtEl>
                                          <p:spTgt spid="68"/>
                                        </p:tgtEl>
                                        <p:attrNameLst>
                                          <p:attrName>style.visibility</p:attrName>
                                        </p:attrNameLst>
                                      </p:cBhvr>
                                      <p:to>
                                        <p:strVal val="visible"/>
                                      </p:to>
                                    </p:set>
                                    <p:animEffect transition="in" filter="fade">
                                      <p:cBhvr>
                                        <p:cTn id="123" dur="500"/>
                                        <p:tgtEl>
                                          <p:spTgt spid="68"/>
                                        </p:tgtEl>
                                      </p:cBhvr>
                                    </p:animEffect>
                                  </p:childTnLst>
                                </p:cTn>
                              </p:par>
                              <p:par>
                                <p:cTn id="124" presetID="42" presetClass="path" presetSubtype="0" decel="100000" fill="hold" grpId="1" nodeType="withEffect">
                                  <p:stCondLst>
                                    <p:cond delay="100"/>
                                  </p:stCondLst>
                                  <p:childTnLst>
                                    <p:animMotion origin="layout" path="M 0 3.7037E-7 L 0 0.03542 " pathEditMode="relative" rAng="0" ptsTypes="AA">
                                      <p:cBhvr>
                                        <p:cTn id="125" dur="700" spd="-100000" fill="hold"/>
                                        <p:tgtEl>
                                          <p:spTgt spid="6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1" grpId="0"/>
      <p:bldP spid="21" grpId="1"/>
      <p:bldP spid="22" grpId="0"/>
      <p:bldP spid="22" grpId="1"/>
      <p:bldP spid="23" grpId="0"/>
      <p:bldP spid="23" grpId="1"/>
      <p:bldP spid="24" grpId="0" animBg="1"/>
      <p:bldP spid="24" grpId="1" animBg="1"/>
      <p:bldP spid="61" grpId="0" animBg="1"/>
      <p:bldP spid="61"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p:bldP spid="72" grpId="1"/>
      <p:bldP spid="73" grpId="0"/>
      <p:bldP spid="73" grpId="1"/>
      <p:bldP spid="74" grpId="0"/>
      <p:bldP spid="74" grpId="1"/>
      <p:bldP spid="76" grpId="0"/>
      <p:bldP spid="76"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22384-49B1-2D70-A61C-522BB5E7DA7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8125ED6-5E0D-CE83-3A2D-EB95F57BF139}"/>
              </a:ext>
            </a:extLst>
          </p:cNvPr>
          <p:cNvSpPr txBox="1"/>
          <p:nvPr/>
        </p:nvSpPr>
        <p:spPr>
          <a:xfrm>
            <a:off x="398450" y="678897"/>
            <a:ext cx="11660961" cy="5078313"/>
          </a:xfrm>
          <a:prstGeom prst="rect">
            <a:avLst/>
          </a:prstGeom>
          <a:noFill/>
        </p:spPr>
        <p:txBody>
          <a:bodyPr wrap="square" numCol="1">
            <a:spAutoFit/>
          </a:bodyPr>
          <a:lstStyle/>
          <a:p>
            <a:pPr lvl="0" defTabSz="932742">
              <a:spcBef>
                <a:spcPct val="0"/>
              </a:spcBef>
              <a:defRPr/>
            </a:pPr>
            <a:r>
              <a:rPr lang="en-US" sz="1800" u="sng">
                <a:ln w="3175">
                  <a:noFill/>
                </a:ln>
                <a:solidFill>
                  <a:schemeClr val="bg1"/>
                </a:solidFill>
                <a:latin typeface="Segoe UI Semibold" panose="020B0702040204020203" pitchFamily="34" charset="0"/>
                <a:cs typeface="Segoe UI Semibold" panose="020B0702040204020203" pitchFamily="34" charset="0"/>
              </a:rPr>
              <a:t>480729</a:t>
            </a:r>
            <a:r>
              <a:rPr lang="en-FI" sz="1800" u="sng">
                <a:ln w="3175">
                  <a:noFill/>
                </a:ln>
                <a:solidFill>
                  <a:schemeClr val="bg1"/>
                </a:solidFill>
                <a:latin typeface="Segoe UI Semibold" panose="020B0702040204020203" pitchFamily="34" charset="0"/>
                <a:cs typeface="Segoe UI Semibold" panose="020B0702040204020203" pitchFamily="34" charset="0"/>
              </a:rPr>
              <a:t> </a:t>
            </a:r>
            <a:r>
              <a:rPr lang="en-US" sz="1800" u="sng">
                <a:ln w="3175">
                  <a:noFill/>
                </a:ln>
                <a:solidFill>
                  <a:schemeClr val="bg1"/>
                </a:solidFill>
                <a:latin typeface="Segoe UI Semibold" panose="020B0702040204020203" pitchFamily="34" charset="0"/>
                <a:cs typeface="Segoe UI Semibold" panose="020B0702040204020203" pitchFamily="34" charset="0"/>
              </a:rPr>
              <a:t>- SharePoint: SharePoint agent usage statistics across all SharePoint sites (December 2025)</a:t>
            </a:r>
          </a:p>
          <a:p>
            <a:pPr lvl="0" defTabSz="932742">
              <a:spcBef>
                <a:spcPct val="0"/>
              </a:spcBef>
              <a:defRPr/>
            </a:pPr>
            <a:r>
              <a:rPr lang="en-US" sz="1800">
                <a:solidFill>
                  <a:schemeClr val="bg1"/>
                </a:solidFill>
              </a:rPr>
              <a:t>SharePoint agents' usage statistics would be aggregated across all SharePoint sites and available for the tenant admin persona.</a:t>
            </a:r>
          </a:p>
          <a:p>
            <a:pPr lvl="0" defTabSz="932742">
              <a:spcBef>
                <a:spcPct val="0"/>
              </a:spcBef>
              <a:defRPr/>
            </a:pPr>
            <a:endParaRPr lang="en-US" sz="1800">
              <a:solidFill>
                <a:schemeClr val="bg1"/>
              </a:solidFill>
            </a:endParaRPr>
          </a:p>
          <a:p>
            <a:pPr lvl="0" defTabSz="932742">
              <a:spcBef>
                <a:spcPct val="0"/>
              </a:spcBef>
              <a:defRPr/>
            </a:pPr>
            <a:r>
              <a:rPr lang="en-US" sz="1800" u="sng">
                <a:ln w="3175">
                  <a:noFill/>
                </a:ln>
                <a:solidFill>
                  <a:schemeClr val="bg1"/>
                </a:solidFill>
                <a:latin typeface="Segoe UI Semibold" panose="020B0702040204020203" pitchFamily="34" charset="0"/>
                <a:cs typeface="Segoe UI Semibold" panose="020B0702040204020203" pitchFamily="34" charset="0"/>
              </a:rPr>
              <a:t>480725</a:t>
            </a:r>
            <a:r>
              <a:rPr lang="en-FI" sz="1800" u="sng">
                <a:ln w="3175">
                  <a:noFill/>
                </a:ln>
                <a:solidFill>
                  <a:schemeClr val="bg1"/>
                </a:solidFill>
                <a:latin typeface="Segoe UI Semibold" panose="020B0702040204020203" pitchFamily="34" charset="0"/>
                <a:cs typeface="Segoe UI Semibold" panose="020B0702040204020203" pitchFamily="34" charset="0"/>
              </a:rPr>
              <a:t> </a:t>
            </a:r>
            <a:r>
              <a:rPr lang="en-US" sz="1800" u="sng">
                <a:ln w="3175">
                  <a:noFill/>
                </a:ln>
                <a:solidFill>
                  <a:schemeClr val="bg1"/>
                </a:solidFill>
                <a:latin typeface="Segoe UI Semibold" panose="020B0702040204020203" pitchFamily="34" charset="0"/>
                <a:cs typeface="Segoe UI Semibold" panose="020B0702040204020203" pitchFamily="34" charset="0"/>
              </a:rPr>
              <a:t>- SharePoint: Agent usage statistics per SharePoint site (November 2025)</a:t>
            </a:r>
          </a:p>
          <a:p>
            <a:pPr lvl="0" defTabSz="932742">
              <a:spcBef>
                <a:spcPct val="0"/>
              </a:spcBef>
              <a:defRPr/>
            </a:pPr>
            <a:r>
              <a:rPr lang="en-US" sz="1800">
                <a:solidFill>
                  <a:schemeClr val="bg1"/>
                </a:solidFill>
              </a:rPr>
              <a:t>SharePoint agents' usage statistics will be available for every SharePoint site. This will be available on the site analytics page for the site owner persona. This will also include analytics on how many times source files are cited.</a:t>
            </a:r>
          </a:p>
          <a:p>
            <a:pPr lvl="0" defTabSz="932742">
              <a:spcBef>
                <a:spcPct val="0"/>
              </a:spcBef>
              <a:defRPr/>
            </a:pPr>
            <a:endParaRPr lang="en-US" sz="1800">
              <a:solidFill>
                <a:schemeClr val="bg1"/>
              </a:solidFill>
            </a:endParaRPr>
          </a:p>
          <a:p>
            <a:pPr lvl="0" defTabSz="932742">
              <a:spcBef>
                <a:spcPct val="0"/>
              </a:spcBef>
              <a:defRPr/>
            </a:pPr>
            <a:r>
              <a:rPr lang="en-FI" sz="1800" u="sng">
                <a:ln w="3175">
                  <a:noFill/>
                </a:ln>
                <a:solidFill>
                  <a:schemeClr val="bg1"/>
                </a:solidFill>
                <a:latin typeface="Segoe UI Semibold" panose="020B0702040204020203" pitchFamily="34" charset="0"/>
                <a:cs typeface="Segoe UI Semibold" panose="020B0702040204020203" pitchFamily="34" charset="0"/>
              </a:rPr>
              <a:t>48</a:t>
            </a:r>
            <a:r>
              <a:rPr lang="en-US" sz="1800" u="sng">
                <a:ln w="3175">
                  <a:noFill/>
                </a:ln>
                <a:solidFill>
                  <a:schemeClr val="bg1"/>
                </a:solidFill>
                <a:latin typeface="Segoe UI Semibold" panose="020B0702040204020203" pitchFamily="34" charset="0"/>
                <a:cs typeface="Segoe UI Semibold" panose="020B0702040204020203" pitchFamily="34" charset="0"/>
              </a:rPr>
              <a:t>0726</a:t>
            </a:r>
            <a:r>
              <a:rPr lang="en-FI" sz="1800" u="sng">
                <a:ln w="3175">
                  <a:noFill/>
                </a:ln>
                <a:solidFill>
                  <a:schemeClr val="bg1"/>
                </a:solidFill>
                <a:latin typeface="Segoe UI Semibold" panose="020B0702040204020203" pitchFamily="34" charset="0"/>
                <a:cs typeface="Segoe UI Semibold" panose="020B0702040204020203" pitchFamily="34" charset="0"/>
              </a:rPr>
              <a:t> </a:t>
            </a:r>
            <a:r>
              <a:rPr lang="en-US" sz="1800" u="sng">
                <a:ln w="3175">
                  <a:noFill/>
                </a:ln>
                <a:solidFill>
                  <a:schemeClr val="bg1"/>
                </a:solidFill>
                <a:latin typeface="Segoe UI Semibold" panose="020B0702040204020203" pitchFamily="34" charset="0"/>
                <a:cs typeface="Segoe UI Semibold" panose="020B0702040204020203" pitchFamily="34" charset="0"/>
              </a:rPr>
              <a:t>- Microsoft Viva: SharePoint agent analytics on Viva Insights (December 2025)</a:t>
            </a:r>
          </a:p>
          <a:p>
            <a:pPr lvl="0" defTabSz="932742">
              <a:spcBef>
                <a:spcPct val="0"/>
              </a:spcBef>
              <a:defRPr/>
            </a:pPr>
            <a:r>
              <a:rPr lang="en-US" sz="1800">
                <a:solidFill>
                  <a:schemeClr val="bg1"/>
                </a:solidFill>
              </a:rPr>
              <a:t>Explore how your employees used key SharePoint agent features over a given time period and understand the ROI.</a:t>
            </a:r>
          </a:p>
          <a:p>
            <a:pPr lvl="0" defTabSz="932742">
              <a:spcBef>
                <a:spcPct val="0"/>
              </a:spcBef>
              <a:defRPr/>
            </a:pPr>
            <a:endParaRPr lang="en-US" sz="1800">
              <a:solidFill>
                <a:schemeClr val="bg1"/>
              </a:solidFill>
            </a:endParaRPr>
          </a:p>
          <a:p>
            <a:pPr lvl="0" defTabSz="932742">
              <a:spcBef>
                <a:spcPct val="0"/>
              </a:spcBef>
              <a:defRPr/>
            </a:pPr>
            <a:r>
              <a:rPr lang="en-US" sz="1800" u="sng">
                <a:ln w="3175">
                  <a:noFill/>
                </a:ln>
                <a:solidFill>
                  <a:schemeClr val="bg1"/>
                </a:solidFill>
                <a:latin typeface="Segoe UI Semibold" panose="020B0702040204020203" pitchFamily="34" charset="0"/>
                <a:cs typeface="Segoe UI Semibold" panose="020B0702040204020203" pitchFamily="34" charset="0"/>
              </a:rPr>
              <a:t>498227</a:t>
            </a:r>
            <a:r>
              <a:rPr lang="en-FI" sz="1800" u="sng">
                <a:ln w="3175">
                  <a:noFill/>
                </a:ln>
                <a:solidFill>
                  <a:schemeClr val="bg1"/>
                </a:solidFill>
                <a:latin typeface="Segoe UI Semibold" panose="020B0702040204020203" pitchFamily="34" charset="0"/>
                <a:cs typeface="Segoe UI Semibold" panose="020B0702040204020203" pitchFamily="34" charset="0"/>
              </a:rPr>
              <a:t> </a:t>
            </a:r>
            <a:r>
              <a:rPr lang="en-US" sz="1800" u="sng">
                <a:ln w="3175">
                  <a:noFill/>
                </a:ln>
                <a:solidFill>
                  <a:schemeClr val="bg1"/>
                </a:solidFill>
                <a:latin typeface="Segoe UI Semibold" panose="020B0702040204020203" pitchFamily="34" charset="0"/>
                <a:cs typeface="Segoe UI Semibold" panose="020B0702040204020203" pitchFamily="34" charset="0"/>
              </a:rPr>
              <a:t>- Microsoft Purview compliance portal: Audit logs for agent management in Microsoft 365 admin center (October 2025)</a:t>
            </a:r>
          </a:p>
          <a:p>
            <a:pPr lvl="0" defTabSz="932742">
              <a:spcBef>
                <a:spcPct val="0"/>
              </a:spcBef>
              <a:defRPr/>
            </a:pPr>
            <a:r>
              <a:rPr lang="en-US" sz="1800">
                <a:solidFill>
                  <a:schemeClr val="bg1"/>
                </a:solidFill>
              </a:rPr>
              <a:t>Track and audit agent-related admin actions in Microsoft 365 admin center via Purview unified audit logs. This feature enables visibility into agent configuration changes—such as publishing, blocking, updating, or removing agents. Integrated with Purview’s audit search and reporting tools, it helps organizations meet regulatory standards and maintain oversight of agent management.</a:t>
            </a:r>
          </a:p>
          <a:p>
            <a:pPr lvl="0" defTabSz="932742">
              <a:spcBef>
                <a:spcPct val="0"/>
              </a:spcBef>
              <a:defRPr/>
            </a:pPr>
            <a:endParaRPr lang="en-US" sz="1800">
              <a:solidFill>
                <a:schemeClr val="bg1"/>
              </a:solidFill>
            </a:endParaRPr>
          </a:p>
        </p:txBody>
      </p:sp>
    </p:spTree>
    <p:extLst>
      <p:ext uri="{BB962C8B-B14F-4D97-AF65-F5344CB8AC3E}">
        <p14:creationId xmlns:p14="http://schemas.microsoft.com/office/powerpoint/2010/main" val="3414939077"/>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1AEB6-7221-622A-DAE8-6D0BC211A4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6C5CE2-F9EF-9ACB-7C9A-87DA0F32D192}"/>
              </a:ext>
            </a:extLst>
          </p:cNvPr>
          <p:cNvSpPr>
            <a:spLocks noGrp="1"/>
          </p:cNvSpPr>
          <p:nvPr>
            <p:ph type="title"/>
          </p:nvPr>
        </p:nvSpPr>
        <p:spPr>
          <a:xfrm>
            <a:off x="571499" y="2792795"/>
            <a:ext cx="6232072" cy="1200329"/>
          </a:xfrm>
          <a:prstGeom prst="rect">
            <a:avLst/>
          </a:prstGeom>
        </p:spPr>
        <p:txBody>
          <a:bodyPr/>
          <a:lstStyle/>
          <a:p>
            <a:r>
              <a:rPr lang="en-US">
                <a:latin typeface="Segoe UI Semibold" panose="020B0702040204020203" pitchFamily="34" charset="0"/>
                <a:cs typeface="Segoe UI Semibold" panose="020B0702040204020203" pitchFamily="34" charset="0"/>
              </a:rPr>
              <a:t>Next Steps and Call to Action</a:t>
            </a:r>
          </a:p>
        </p:txBody>
      </p:sp>
    </p:spTree>
    <p:extLst>
      <p:ext uri="{BB962C8B-B14F-4D97-AF65-F5344CB8AC3E}">
        <p14:creationId xmlns:p14="http://schemas.microsoft.com/office/powerpoint/2010/main" val="4002366869"/>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6740F-C975-D2E0-90CB-EC9487A1B97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AFCA3C2-E806-A83F-56E5-345DD31B7567}"/>
              </a:ext>
            </a:extLst>
          </p:cNvPr>
          <p:cNvSpPr>
            <a:spLocks noGrp="1"/>
          </p:cNvSpPr>
          <p:nvPr>
            <p:ph type="title"/>
          </p:nvPr>
        </p:nvSpPr>
        <p:spPr/>
        <p:txBody>
          <a:bodyPr/>
          <a:lstStyle/>
          <a:p>
            <a:r>
              <a:rPr lang="en-US"/>
              <a:t>Agent Governance &amp; Cost Controls</a:t>
            </a:r>
          </a:p>
        </p:txBody>
      </p:sp>
      <p:graphicFrame>
        <p:nvGraphicFramePr>
          <p:cNvPr id="11" name="TextBox 5">
            <a:extLst>
              <a:ext uri="{FF2B5EF4-FFF2-40B4-BE49-F238E27FC236}">
                <a16:creationId xmlns:a16="http://schemas.microsoft.com/office/drawing/2014/main" id="{3344A54A-02FD-5EAE-89AD-2C3BE47D64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38811124"/>
              </p:ext>
            </p:extLst>
          </p:nvPr>
        </p:nvGraphicFramePr>
        <p:xfrm>
          <a:off x="588263" y="1893845"/>
          <a:ext cx="11018520" cy="3908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4405379"/>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B574C26-438B-9E3E-82EC-D8F28756706E}"/>
              </a:ext>
              <a:ext uri="{C183D7F6-B498-43B3-948B-1728B52AA6E4}">
                <adec:decorative xmlns:adec="http://schemas.microsoft.com/office/drawing/2017/decorative" val="1"/>
              </a:ext>
            </a:extLst>
          </p:cNvPr>
          <p:cNvSpPr/>
          <p:nvPr/>
        </p:nvSpPr>
        <p:spPr bwMode="auto">
          <a:xfrm rot="16200000" flipH="1">
            <a:off x="7444947" y="2092709"/>
            <a:ext cx="4778309" cy="3072762"/>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4" name="Picture 2" descr="A QR code">
            <a:extLst>
              <a:ext uri="{FF2B5EF4-FFF2-40B4-BE49-F238E27FC236}">
                <a16:creationId xmlns:a16="http://schemas.microsoft.com/office/drawing/2014/main" id="{E0CEA7AE-2C4E-9AEE-E196-A14037070F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2636" y="1616582"/>
            <a:ext cx="2202932" cy="2202930"/>
          </a:xfrm>
          <a:prstGeom prst="roundRect">
            <a:avLst>
              <a:gd name="adj" fmla="val 2933"/>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E95CE7F-4B9E-E2B6-19AF-B22BAEFF52D9}"/>
              </a:ext>
              <a:ext uri="{C183D7F6-B498-43B3-948B-1728B52AA6E4}">
                <adec:decorative xmlns:adec="http://schemas.microsoft.com/office/drawing/2017/decorative" val="1"/>
              </a:ext>
            </a:extLst>
          </p:cNvPr>
          <p:cNvGrpSpPr/>
          <p:nvPr/>
        </p:nvGrpSpPr>
        <p:grpSpPr>
          <a:xfrm>
            <a:off x="4491348" y="4140925"/>
            <a:ext cx="7503737" cy="844463"/>
            <a:chOff x="5607459" y="5376024"/>
            <a:chExt cx="5795892" cy="844463"/>
          </a:xfrm>
        </p:grpSpPr>
        <p:sp>
          <p:nvSpPr>
            <p:cNvPr id="6" name="Rectangle: Rounded Corners 11">
              <a:extLst>
                <a:ext uri="{FF2B5EF4-FFF2-40B4-BE49-F238E27FC236}">
                  <a16:creationId xmlns:a16="http://schemas.microsoft.com/office/drawing/2014/main" id="{B31A9F0F-D339-2CF1-AE14-AAA60BFD4372}"/>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11">
              <a:extLst>
                <a:ext uri="{FF2B5EF4-FFF2-40B4-BE49-F238E27FC236}">
                  <a16:creationId xmlns:a16="http://schemas.microsoft.com/office/drawing/2014/main" id="{C2895031-2100-907D-B0E1-B5CD30A4FB47}"/>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D97A4B4F-8A86-8C8C-C020-6F19A5DEFEAC}"/>
              </a:ext>
            </a:extLst>
          </p:cNvPr>
          <p:cNvSpPr txBox="1"/>
          <p:nvPr/>
        </p:nvSpPr>
        <p:spPr>
          <a:xfrm>
            <a:off x="5614517" y="4424657"/>
            <a:ext cx="2319930" cy="276999"/>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noProof="0">
                <a:ln>
                  <a:noFill/>
                </a:ln>
                <a:solidFill>
                  <a:schemeClr val="tx2"/>
                </a:solidFill>
                <a:effectLst/>
                <a:uLnTx/>
                <a:uFillTx/>
                <a:latin typeface="Segoe Sans Display Semibold"/>
                <a:ea typeface="+mn-ea"/>
                <a:cs typeface="+mn-cs"/>
                <a:hlinkClick r:id="rId3">
                  <a:extLst>
                    <a:ext uri="{A12FA001-AC4F-418D-AE19-62706E023703}">
                      <ahyp:hlinkClr xmlns:ahyp="http://schemas.microsoft.com/office/drawing/2018/hyperlinkcolor" val="tx"/>
                    </a:ext>
                  </a:extLst>
                </a:hlinkClick>
              </a:rPr>
              <a:t>Customer Hub Survey</a:t>
            </a:r>
            <a:endParaRPr kumimoji="0" lang="en-US" sz="1800" b="0" i="0" u="none" strike="noStrike" kern="1200" cap="none" spc="0" normalizeH="0" noProof="0">
              <a:ln>
                <a:noFill/>
              </a:ln>
              <a:solidFill>
                <a:schemeClr val="tx2"/>
              </a:solidFill>
              <a:effectLst/>
              <a:uLnTx/>
              <a:uFillTx/>
              <a:latin typeface="Segoe Sans Display Semibold"/>
              <a:ea typeface="+mn-ea"/>
              <a:cs typeface="+mn-cs"/>
            </a:endParaRPr>
          </a:p>
        </p:txBody>
      </p:sp>
      <p:sp>
        <p:nvSpPr>
          <p:cNvPr id="9" name="TextBox 8">
            <a:extLst>
              <a:ext uri="{FF2B5EF4-FFF2-40B4-BE49-F238E27FC236}">
                <a16:creationId xmlns:a16="http://schemas.microsoft.com/office/drawing/2014/main" id="{B423CCA0-76FD-A476-81B5-C277DC3A8A6B}"/>
              </a:ext>
            </a:extLst>
          </p:cNvPr>
          <p:cNvSpPr txBox="1"/>
          <p:nvPr/>
        </p:nvSpPr>
        <p:spPr>
          <a:xfrm>
            <a:off x="8688756" y="4455434"/>
            <a:ext cx="2290692" cy="215444"/>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noProof="0">
                <a:ln>
                  <a:noFill/>
                </a:ln>
                <a:solidFill>
                  <a:schemeClr val="tx2"/>
                </a:solidFill>
                <a:effectLst/>
                <a:uLnTx/>
                <a:uFillTx/>
                <a:latin typeface="Segoe Sans Text"/>
                <a:ea typeface="+mn-ea"/>
                <a:cs typeface="+mn-cs"/>
                <a:hlinkClick r:id="rId3">
                  <a:extLst>
                    <a:ext uri="{A12FA001-AC4F-418D-AE19-62706E023703}">
                      <ahyp:hlinkClr xmlns:ahyp="http://schemas.microsoft.com/office/drawing/2018/hyperlinkcolor" val="tx"/>
                    </a:ext>
                  </a:extLst>
                </a:hlinkClick>
              </a:rPr>
              <a:t>aka.ms/</a:t>
            </a:r>
            <a:r>
              <a:rPr kumimoji="0" lang="en-US" sz="1400" b="0" i="0" u="none" strike="noStrike" kern="1200" cap="none" spc="0" normalizeH="0" noProof="0" err="1">
                <a:ln>
                  <a:noFill/>
                </a:ln>
                <a:solidFill>
                  <a:schemeClr val="tx2"/>
                </a:solidFill>
                <a:effectLst/>
                <a:uLnTx/>
                <a:uFillTx/>
                <a:latin typeface="Segoe Sans Text"/>
                <a:ea typeface="+mn-ea"/>
                <a:cs typeface="+mn-cs"/>
                <a:hlinkClick r:id="rId3">
                  <a:extLst>
                    <a:ext uri="{A12FA001-AC4F-418D-AE19-62706E023703}">
                      <ahyp:hlinkClr xmlns:ahyp="http://schemas.microsoft.com/office/drawing/2018/hyperlinkcolor" val="tx"/>
                    </a:ext>
                  </a:extLst>
                </a:hlinkClick>
              </a:rPr>
              <a:t>CustomerHubSurvey</a:t>
            </a:r>
            <a:r>
              <a:rPr kumimoji="0" lang="en-US" sz="1400" b="0" i="0" u="none" strike="noStrike" kern="1200" cap="none" spc="0" normalizeH="0" noProof="0">
                <a:ln>
                  <a:noFill/>
                </a:ln>
                <a:solidFill>
                  <a:schemeClr val="tx2"/>
                </a:solidFill>
                <a:effectLst/>
                <a:uLnTx/>
                <a:uFillTx/>
                <a:latin typeface="Segoe Sans Text"/>
                <a:ea typeface="+mn-ea"/>
                <a:cs typeface="+mn-cs"/>
                <a:hlinkClick r:id="rId3">
                  <a:extLst>
                    <a:ext uri="{A12FA001-AC4F-418D-AE19-62706E023703}">
                      <ahyp:hlinkClr xmlns:ahyp="http://schemas.microsoft.com/office/drawing/2018/hyperlinkcolor" val="tx"/>
                    </a:ext>
                  </a:extLst>
                </a:hlinkClick>
              </a:rPr>
              <a:t> </a:t>
            </a:r>
            <a:endParaRPr kumimoji="0" lang="en-US" sz="1400" b="0" i="0" u="none" strike="noStrike" kern="1200" cap="none" spc="0" normalizeH="0" noProof="0">
              <a:ln>
                <a:noFill/>
              </a:ln>
              <a:solidFill>
                <a:schemeClr val="tx2"/>
              </a:solidFill>
              <a:effectLst/>
              <a:uLnTx/>
              <a:uFillTx/>
              <a:latin typeface="Segoe Sans Text"/>
              <a:ea typeface="+mn-ea"/>
              <a:cs typeface="+mn-cs"/>
            </a:endParaRPr>
          </a:p>
        </p:txBody>
      </p:sp>
      <p:cxnSp>
        <p:nvCxnSpPr>
          <p:cNvPr id="10" name="Straight Connector 9">
            <a:extLst>
              <a:ext uri="{FF2B5EF4-FFF2-40B4-BE49-F238E27FC236}">
                <a16:creationId xmlns:a16="http://schemas.microsoft.com/office/drawing/2014/main" id="{75AE50B5-E83E-D89F-14B2-82C4F27EC20A}"/>
              </a:ext>
              <a:ext uri="{C183D7F6-B498-43B3-948B-1728B52AA6E4}">
                <adec:decorative xmlns:adec="http://schemas.microsoft.com/office/drawing/2017/decorative" val="1"/>
              </a:ext>
            </a:extLst>
          </p:cNvPr>
          <p:cNvCxnSpPr>
            <a:cxnSpLocks/>
          </p:cNvCxnSpPr>
          <p:nvPr/>
        </p:nvCxnSpPr>
        <p:spPr>
          <a:xfrm>
            <a:off x="8297721" y="4393752"/>
            <a:ext cx="0" cy="338809"/>
          </a:xfrm>
          <a:prstGeom prst="line">
            <a:avLst/>
          </a:prstGeom>
          <a:ln w="12700">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F0B7E56-D4D1-0BDD-6911-15765004285E}"/>
              </a:ext>
              <a:ext uri="{C183D7F6-B498-43B3-948B-1728B52AA6E4}">
                <adec:decorative xmlns:adec="http://schemas.microsoft.com/office/drawing/2017/decorative" val="1"/>
              </a:ext>
            </a:extLst>
          </p:cNvPr>
          <p:cNvSpPr txBox="1"/>
          <p:nvPr/>
        </p:nvSpPr>
        <p:spPr>
          <a:xfrm>
            <a:off x="8631719" y="5204621"/>
            <a:ext cx="2404767" cy="553998"/>
          </a:xfrm>
          <a:prstGeom prst="rect">
            <a:avLst/>
          </a:prstGeom>
          <a:noFill/>
        </p:spPr>
        <p:txBody>
          <a:bodyPr wrap="square" lIns="0" tIns="0" rIns="0" bIns="0" anchor="t">
            <a:spAutoFit/>
          </a:bodyPr>
          <a:lstStyle/>
          <a:p>
            <a:pPr algn="ctr" defTabSz="914400">
              <a:defRPr/>
            </a:pPr>
            <a:r>
              <a:rPr lang="en-US" sz="1800">
                <a:solidFill>
                  <a:schemeClr val="accent1"/>
                </a:solidFill>
                <a:latin typeface="+mj-lt"/>
                <a:cs typeface="Segoe UI Light" panose="020B0502040204020203" pitchFamily="34" charset="0"/>
              </a:rPr>
              <a:t>Select the ‘AI Agents‘ Series</a:t>
            </a:r>
          </a:p>
        </p:txBody>
      </p:sp>
      <p:sp>
        <p:nvSpPr>
          <p:cNvPr id="12" name="TextBox 11">
            <a:extLst>
              <a:ext uri="{FF2B5EF4-FFF2-40B4-BE49-F238E27FC236}">
                <a16:creationId xmlns:a16="http://schemas.microsoft.com/office/drawing/2014/main" id="{72A3C751-AA86-5CCC-1606-E07694130D4A}"/>
              </a:ext>
              <a:ext uri="{C183D7F6-B498-43B3-948B-1728B52AA6E4}">
                <adec:decorative xmlns:adec="http://schemas.microsoft.com/office/drawing/2017/decorative" val="1"/>
              </a:ext>
            </a:extLst>
          </p:cNvPr>
          <p:cNvSpPr txBox="1"/>
          <p:nvPr/>
        </p:nvSpPr>
        <p:spPr>
          <a:xfrm>
            <a:off x="6170438" y="1838848"/>
            <a:ext cx="1764009" cy="430887"/>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noProof="0">
                <a:ln>
                  <a:noFill/>
                </a:ln>
                <a:solidFill>
                  <a:schemeClr val="bg1"/>
                </a:solidFill>
                <a:effectLst/>
                <a:uLnTx/>
                <a:uFillTx/>
                <a:latin typeface="+mj-lt"/>
                <a:ea typeface="+mn-ea"/>
                <a:cs typeface="+mn-cs"/>
              </a:rPr>
              <a:t>Scan with your mobile device camera</a:t>
            </a:r>
          </a:p>
        </p:txBody>
      </p:sp>
      <p:sp>
        <p:nvSpPr>
          <p:cNvPr id="13" name="TextBox 12">
            <a:extLst>
              <a:ext uri="{FF2B5EF4-FFF2-40B4-BE49-F238E27FC236}">
                <a16:creationId xmlns:a16="http://schemas.microsoft.com/office/drawing/2014/main" id="{B9DB2F65-825D-538A-E6EA-44804CBDBD3D}"/>
              </a:ext>
            </a:extLst>
          </p:cNvPr>
          <p:cNvSpPr txBox="1"/>
          <p:nvPr/>
        </p:nvSpPr>
        <p:spPr>
          <a:xfrm>
            <a:off x="7160196" y="2610326"/>
            <a:ext cx="774251" cy="430887"/>
          </a:xfrm>
          <a:prstGeom prst="rect">
            <a:avLst/>
          </a:prstGeom>
          <a:noFill/>
        </p:spPr>
        <p:txBody>
          <a:bodyPr wrap="non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noProof="0">
                <a:ln>
                  <a:noFill/>
                </a:ln>
                <a:solidFill>
                  <a:schemeClr val="bg1"/>
                </a:solidFill>
                <a:effectLst/>
                <a:uLnTx/>
                <a:uFillTx/>
                <a:latin typeface="+mj-lt"/>
                <a:ea typeface="+mn-ea"/>
                <a:cs typeface="+mn-cs"/>
              </a:rPr>
              <a:t>-OR-</a:t>
            </a:r>
          </a:p>
        </p:txBody>
      </p:sp>
      <p:sp>
        <p:nvSpPr>
          <p:cNvPr id="14" name="TextBox 13">
            <a:extLst>
              <a:ext uri="{FF2B5EF4-FFF2-40B4-BE49-F238E27FC236}">
                <a16:creationId xmlns:a16="http://schemas.microsoft.com/office/drawing/2014/main" id="{6C92478C-9060-36A9-FFAF-A9F33635E5BF}"/>
              </a:ext>
            </a:extLst>
          </p:cNvPr>
          <p:cNvSpPr txBox="1"/>
          <p:nvPr/>
        </p:nvSpPr>
        <p:spPr>
          <a:xfrm>
            <a:off x="7387022" y="3381803"/>
            <a:ext cx="338233" cy="215444"/>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noProof="0">
                <a:ln>
                  <a:noFill/>
                </a:ln>
                <a:solidFill>
                  <a:schemeClr val="bg1"/>
                </a:solidFill>
                <a:effectLst/>
                <a:uLnTx/>
                <a:uFillTx/>
                <a:latin typeface="+mj-lt"/>
                <a:ea typeface="+mn-ea"/>
                <a:cs typeface="+mn-cs"/>
              </a:rPr>
              <a:t>Visit</a:t>
            </a:r>
          </a:p>
        </p:txBody>
      </p:sp>
      <p:pic>
        <p:nvPicPr>
          <p:cNvPr id="15" name="Picture 14" descr="A blurry image of a blue and orange sky">
            <a:extLst>
              <a:ext uri="{FF2B5EF4-FFF2-40B4-BE49-F238E27FC236}">
                <a16:creationId xmlns:a16="http://schemas.microsoft.com/office/drawing/2014/main" id="{0063B506-7055-28E0-DEF9-F8AAC471EEF3}"/>
              </a:ext>
            </a:extLst>
          </p:cNvPr>
          <p:cNvPicPr>
            <a:picLocks noChangeAspect="1"/>
          </p:cNvPicPr>
          <p:nvPr/>
        </p:nvPicPr>
        <p:blipFill>
          <a:blip r:embed="rId4">
            <a:alphaModFix/>
            <a:extLst>
              <a:ext uri="{BEBA8EAE-BF5A-486C-A8C5-ECC9F3942E4B}">
                <a14:imgProps xmlns:a14="http://schemas.microsoft.com/office/drawing/2010/main">
                  <a14:imgLayer r:embed="rId5">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0" y="0"/>
            <a:ext cx="5143502" cy="6675118"/>
          </a:xfrm>
          <a:prstGeom prst="rect">
            <a:avLst/>
          </a:prstGeom>
          <a:effectLst/>
        </p:spPr>
      </p:pic>
      <p:sp>
        <p:nvSpPr>
          <p:cNvPr id="18" name="Title 19">
            <a:extLst>
              <a:ext uri="{FF2B5EF4-FFF2-40B4-BE49-F238E27FC236}">
                <a16:creationId xmlns:a16="http://schemas.microsoft.com/office/drawing/2014/main" id="{23B379DE-A416-BAF3-D079-7F2CA492E061}"/>
              </a:ext>
            </a:extLst>
          </p:cNvPr>
          <p:cNvSpPr txBox="1">
            <a:spLocks/>
          </p:cNvSpPr>
          <p:nvPr/>
        </p:nvSpPr>
        <p:spPr>
          <a:xfrm>
            <a:off x="588263" y="457200"/>
            <a:ext cx="4393312" cy="1588127"/>
          </a:xfrm>
          <a:prstGeom prst="rect">
            <a:avLst/>
          </a:prstGeom>
        </p:spPr>
        <p:txBody>
          <a:bodyPr vert="horz" wrap="square" lIns="0" tIns="45720" rIns="0" bIns="45720" rtlCol="0" anchor="t">
            <a:spAutoFit/>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defTabSz="914400">
              <a:lnSpc>
                <a:spcPct val="90000"/>
              </a:lnSpc>
            </a:pPr>
            <a:r>
              <a:rPr lang="en-US" spc="0"/>
              <a:t>THANK YOU –</a:t>
            </a:r>
            <a:br>
              <a:rPr lang="en-US" spc="0"/>
            </a:br>
            <a:r>
              <a:rPr lang="en-US" spc="0"/>
              <a:t>Your feedback is critical</a:t>
            </a:r>
          </a:p>
        </p:txBody>
      </p:sp>
      <p:sp>
        <p:nvSpPr>
          <p:cNvPr id="19" name="TextBox 18">
            <a:extLst>
              <a:ext uri="{FF2B5EF4-FFF2-40B4-BE49-F238E27FC236}">
                <a16:creationId xmlns:a16="http://schemas.microsoft.com/office/drawing/2014/main" id="{5B58808B-612F-B5E0-ED1C-2E295298D00F}"/>
              </a:ext>
            </a:extLst>
          </p:cNvPr>
          <p:cNvSpPr txBox="1"/>
          <p:nvPr/>
        </p:nvSpPr>
        <p:spPr>
          <a:xfrm>
            <a:off x="588263" y="3183661"/>
            <a:ext cx="3645956" cy="195489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1200"/>
              </a:spcAft>
              <a:buClrTx/>
              <a:buSzTx/>
              <a:buFontTx/>
              <a:buNone/>
              <a:tabLst/>
              <a:defRPr/>
            </a:pPr>
            <a:r>
              <a:rPr lang="en-US" sz="1800">
                <a:solidFill>
                  <a:schemeClr val="bg1"/>
                </a:solidFill>
                <a:cs typeface="Segoe UI Light"/>
              </a:rPr>
              <a:t>We’re committed to making your </a:t>
            </a:r>
            <a:r>
              <a:rPr lang="en-US" sz="1800" b="1">
                <a:solidFill>
                  <a:schemeClr val="bg1"/>
                </a:solidFill>
                <a:cs typeface="Segoe UI Light"/>
              </a:rPr>
              <a:t>Customer Hub </a:t>
            </a:r>
            <a:r>
              <a:rPr lang="en-US" sz="1800">
                <a:solidFill>
                  <a:schemeClr val="bg1"/>
                </a:solidFill>
                <a:cs typeface="Segoe UI Light"/>
              </a:rPr>
              <a:t>experience the best it can be – and your feedback is a critical component to that.</a:t>
            </a:r>
          </a:p>
          <a:p>
            <a:pPr marL="0" marR="0" lvl="0" indent="0" algn="l" defTabSz="914400" rtl="0" eaLnBrk="1" fontAlgn="auto" latinLnBrk="0" hangingPunct="1">
              <a:lnSpc>
                <a:spcPct val="110000"/>
              </a:lnSpc>
              <a:spcBef>
                <a:spcPts val="0"/>
              </a:spcBef>
              <a:spcAft>
                <a:spcPts val="1200"/>
              </a:spcAft>
              <a:buClrTx/>
              <a:buSzTx/>
              <a:buFontTx/>
              <a:buNone/>
              <a:tabLst/>
              <a:defRPr/>
            </a:pPr>
            <a:r>
              <a:rPr lang="en-US" sz="1800">
                <a:solidFill>
                  <a:schemeClr val="bg1"/>
                </a:solidFill>
                <a:cs typeface="Segoe UI Light" panose="020B0502040204020203" pitchFamily="34" charset="0"/>
              </a:rPr>
              <a:t>Before you scoot, please take a moment to provide some feedback.</a:t>
            </a:r>
          </a:p>
        </p:txBody>
      </p:sp>
      <p:sp>
        <p:nvSpPr>
          <p:cNvPr id="20" name="Graphic 3">
            <a:extLst>
              <a:ext uri="{FF2B5EF4-FFF2-40B4-BE49-F238E27FC236}">
                <a16:creationId xmlns:a16="http://schemas.microsoft.com/office/drawing/2014/main" id="{A64DB5FA-1813-0E1E-B6B4-7AD949EB203C}"/>
              </a:ext>
              <a:ext uri="{C183D7F6-B498-43B3-948B-1728B52AA6E4}">
                <adec:decorative xmlns:adec="http://schemas.microsoft.com/office/drawing/2017/decorative" val="1"/>
              </a:ext>
            </a:extLst>
          </p:cNvPr>
          <p:cNvSpPr/>
          <p:nvPr/>
        </p:nvSpPr>
        <p:spPr>
          <a:xfrm>
            <a:off x="588262" y="2556747"/>
            <a:ext cx="447435" cy="404469"/>
          </a:xfrm>
          <a:custGeom>
            <a:avLst/>
            <a:gdLst>
              <a:gd name="connsiteX0" fmla="*/ 97511 w 190073"/>
              <a:gd name="connsiteY0" fmla="*/ 0 h 171822"/>
              <a:gd name="connsiteX1" fmla="*/ 91986 w 190073"/>
              <a:gd name="connsiteY1" fmla="*/ 2629 h 171822"/>
              <a:gd name="connsiteX2" fmla="*/ 91434 w 190073"/>
              <a:gd name="connsiteY2" fmla="*/ 3039 h 171822"/>
              <a:gd name="connsiteX3" fmla="*/ 31750 w 190073"/>
              <a:gd name="connsiteY3" fmla="*/ 17831 h 171822"/>
              <a:gd name="connsiteX4" fmla="*/ 15215 w 190073"/>
              <a:gd name="connsiteY4" fmla="*/ 70314 h 171822"/>
              <a:gd name="connsiteX5" fmla="*/ 15072 w 190073"/>
              <a:gd name="connsiteY5" fmla="*/ 70457 h 171822"/>
              <a:gd name="connsiteX6" fmla="*/ 5947 w 190073"/>
              <a:gd name="connsiteY6" fmla="*/ 79515 h 171822"/>
              <a:gd name="connsiteX7" fmla="*/ 5815 w 190073"/>
              <a:gd name="connsiteY7" fmla="*/ 107910 h 171822"/>
              <a:gd name="connsiteX8" fmla="*/ 5947 w 190073"/>
              <a:gd name="connsiteY8" fmla="*/ 108043 h 171822"/>
              <a:gd name="connsiteX9" fmla="*/ 23025 w 190073"/>
              <a:gd name="connsiteY9" fmla="*/ 113767 h 171822"/>
              <a:gd name="connsiteX10" fmla="*/ 40961 w 190073"/>
              <a:gd name="connsiteY10" fmla="*/ 128607 h 171822"/>
              <a:gd name="connsiteX11" fmla="*/ 60173 w 190073"/>
              <a:gd name="connsiteY11" fmla="*/ 147105 h 171822"/>
              <a:gd name="connsiteX12" fmla="*/ 66098 w 190073"/>
              <a:gd name="connsiteY12" fmla="*/ 160354 h 171822"/>
              <a:gd name="connsiteX13" fmla="*/ 92644 w 190073"/>
              <a:gd name="connsiteY13" fmla="*/ 162230 h 171822"/>
              <a:gd name="connsiteX14" fmla="*/ 96330 w 190073"/>
              <a:gd name="connsiteY14" fmla="*/ 165888 h 171822"/>
              <a:gd name="connsiteX15" fmla="*/ 125172 w 190073"/>
              <a:gd name="connsiteY15" fmla="*/ 165888 h 171822"/>
              <a:gd name="connsiteX16" fmla="*/ 131077 w 190073"/>
              <a:gd name="connsiteY16" fmla="*/ 153334 h 171822"/>
              <a:gd name="connsiteX17" fmla="*/ 149556 w 190073"/>
              <a:gd name="connsiteY17" fmla="*/ 134932 h 171822"/>
              <a:gd name="connsiteX18" fmla="*/ 167367 w 190073"/>
              <a:gd name="connsiteY18" fmla="*/ 119654 h 171822"/>
              <a:gd name="connsiteX19" fmla="*/ 184131 w 190073"/>
              <a:gd name="connsiteY19" fmla="*/ 113881 h 171822"/>
              <a:gd name="connsiteX20" fmla="*/ 184254 w 190073"/>
              <a:gd name="connsiteY20" fmla="*/ 85486 h 171822"/>
              <a:gd name="connsiteX21" fmla="*/ 184131 w 190073"/>
              <a:gd name="connsiteY21" fmla="*/ 85364 h 171822"/>
              <a:gd name="connsiteX22" fmla="*/ 176197 w 190073"/>
              <a:gd name="connsiteY22" fmla="*/ 77467 h 171822"/>
              <a:gd name="connsiteX23" fmla="*/ 177835 w 190073"/>
              <a:gd name="connsiteY23" fmla="*/ 71124 h 171822"/>
              <a:gd name="connsiteX24" fmla="*/ 172835 w 190073"/>
              <a:gd name="connsiteY24" fmla="*/ 30138 h 171822"/>
              <a:gd name="connsiteX25" fmla="*/ 122324 w 190073"/>
              <a:gd name="connsiteY25" fmla="*/ 39 h 171822"/>
              <a:gd name="connsiteX26" fmla="*/ 107017 w 190073"/>
              <a:gd name="connsiteY26" fmla="*/ 39 h 171822"/>
              <a:gd name="connsiteX27" fmla="*/ 105055 w 190073"/>
              <a:gd name="connsiteY27" fmla="*/ 0 h 171822"/>
              <a:gd name="connsiteX28" fmla="*/ 97521 w 190073"/>
              <a:gd name="connsiteY28" fmla="*/ 0 h 171822"/>
              <a:gd name="connsiteX29" fmla="*/ 125372 w 190073"/>
              <a:gd name="connsiteY29" fmla="*/ 47102 h 171822"/>
              <a:gd name="connsiteX30" fmla="*/ 158366 w 190073"/>
              <a:gd name="connsiteY30" fmla="*/ 79887 h 171822"/>
              <a:gd name="connsiteX31" fmla="*/ 158395 w 190073"/>
              <a:gd name="connsiteY31" fmla="*/ 79925 h 171822"/>
              <a:gd name="connsiteX32" fmla="*/ 158528 w 190073"/>
              <a:gd name="connsiteY32" fmla="*/ 80049 h 171822"/>
              <a:gd name="connsiteX33" fmla="*/ 174006 w 190073"/>
              <a:gd name="connsiteY33" fmla="*/ 95431 h 171822"/>
              <a:gd name="connsiteX34" fmla="*/ 174037 w 190073"/>
              <a:gd name="connsiteY34" fmla="*/ 103783 h 171822"/>
              <a:gd name="connsiteX35" fmla="*/ 174006 w 190073"/>
              <a:gd name="connsiteY35" fmla="*/ 103813 h 171822"/>
              <a:gd name="connsiteX36" fmla="*/ 165567 w 190073"/>
              <a:gd name="connsiteY36" fmla="*/ 103813 h 171822"/>
              <a:gd name="connsiteX37" fmla="*/ 150089 w 190073"/>
              <a:gd name="connsiteY37" fmla="*/ 88431 h 171822"/>
              <a:gd name="connsiteX38" fmla="*/ 139954 w 190073"/>
              <a:gd name="connsiteY38" fmla="*/ 88431 h 171822"/>
              <a:gd name="connsiteX39" fmla="*/ 139802 w 190073"/>
              <a:gd name="connsiteY39" fmla="*/ 88593 h 171822"/>
              <a:gd name="connsiteX40" fmla="*/ 139756 w 190073"/>
              <a:gd name="connsiteY40" fmla="*/ 98615 h 171822"/>
              <a:gd name="connsiteX41" fmla="*/ 139802 w 190073"/>
              <a:gd name="connsiteY41" fmla="*/ 98660 h 171822"/>
              <a:gd name="connsiteX42" fmla="*/ 151861 w 190073"/>
              <a:gd name="connsiteY42" fmla="*/ 110652 h 171822"/>
              <a:gd name="connsiteX43" fmla="*/ 151891 w 190073"/>
              <a:gd name="connsiteY43" fmla="*/ 119004 h 171822"/>
              <a:gd name="connsiteX44" fmla="*/ 151861 w 190073"/>
              <a:gd name="connsiteY44" fmla="*/ 119034 h 171822"/>
              <a:gd name="connsiteX45" fmla="*/ 144060 w 190073"/>
              <a:gd name="connsiteY45" fmla="*/ 119606 h 171822"/>
              <a:gd name="connsiteX46" fmla="*/ 134658 w 190073"/>
              <a:gd name="connsiteY46" fmla="*/ 120273 h 171822"/>
              <a:gd name="connsiteX47" fmla="*/ 134068 w 190073"/>
              <a:gd name="connsiteY47" fmla="*/ 129626 h 171822"/>
              <a:gd name="connsiteX48" fmla="*/ 133544 w 190073"/>
              <a:gd name="connsiteY48" fmla="*/ 137427 h 171822"/>
              <a:gd name="connsiteX49" fmla="*/ 125638 w 190073"/>
              <a:gd name="connsiteY49" fmla="*/ 137903 h 171822"/>
              <a:gd name="connsiteX50" fmla="*/ 116161 w 190073"/>
              <a:gd name="connsiteY50" fmla="*/ 138446 h 171822"/>
              <a:gd name="connsiteX51" fmla="*/ 115551 w 190073"/>
              <a:gd name="connsiteY51" fmla="*/ 147867 h 171822"/>
              <a:gd name="connsiteX52" fmla="*/ 115037 w 190073"/>
              <a:gd name="connsiteY52" fmla="*/ 155810 h 171822"/>
              <a:gd name="connsiteX53" fmla="*/ 106464 w 190073"/>
              <a:gd name="connsiteY53" fmla="*/ 155810 h 171822"/>
              <a:gd name="connsiteX54" fmla="*/ 102921 w 190073"/>
              <a:gd name="connsiteY54" fmla="*/ 152296 h 171822"/>
              <a:gd name="connsiteX55" fmla="*/ 103921 w 190073"/>
              <a:gd name="connsiteY55" fmla="*/ 151296 h 171822"/>
              <a:gd name="connsiteX56" fmla="*/ 104044 w 190073"/>
              <a:gd name="connsiteY56" fmla="*/ 122901 h 171822"/>
              <a:gd name="connsiteX57" fmla="*/ 103921 w 190073"/>
              <a:gd name="connsiteY57" fmla="*/ 122778 h 171822"/>
              <a:gd name="connsiteX58" fmla="*/ 90586 w 190073"/>
              <a:gd name="connsiteY58" fmla="*/ 116891 h 171822"/>
              <a:gd name="connsiteX59" fmla="*/ 71974 w 190073"/>
              <a:gd name="connsiteY59" fmla="*/ 97803 h 171822"/>
              <a:gd name="connsiteX60" fmla="*/ 66098 w 190073"/>
              <a:gd name="connsiteY60" fmla="*/ 85192 h 171822"/>
              <a:gd name="connsiteX61" fmla="*/ 49019 w 190073"/>
              <a:gd name="connsiteY61" fmla="*/ 79468 h 171822"/>
              <a:gd name="connsiteX62" fmla="*/ 28845 w 190073"/>
              <a:gd name="connsiteY62" fmla="*/ 64561 h 171822"/>
              <a:gd name="connsiteX63" fmla="*/ 41885 w 190073"/>
              <a:gd name="connsiteY63" fmla="*/ 27890 h 171822"/>
              <a:gd name="connsiteX64" fmla="*/ 75994 w 190073"/>
              <a:gd name="connsiteY64" fmla="*/ 14745 h 171822"/>
              <a:gd name="connsiteX65" fmla="*/ 61735 w 190073"/>
              <a:gd name="connsiteY65" fmla="*/ 25537 h 171822"/>
              <a:gd name="connsiteX66" fmla="*/ 57461 w 190073"/>
              <a:gd name="connsiteY66" fmla="*/ 56413 h 171822"/>
              <a:gd name="connsiteX67" fmla="*/ 57544 w 190073"/>
              <a:gd name="connsiteY67" fmla="*/ 56522 h 171822"/>
              <a:gd name="connsiteX68" fmla="*/ 88577 w 190073"/>
              <a:gd name="connsiteY68" fmla="*/ 60722 h 171822"/>
              <a:gd name="connsiteX69" fmla="*/ 106569 w 190073"/>
              <a:gd name="connsiteY69" fmla="*/ 47092 h 171822"/>
              <a:gd name="connsiteX70" fmla="*/ 125372 w 190073"/>
              <a:gd name="connsiteY70" fmla="*/ 47092 h 171822"/>
              <a:gd name="connsiteX71" fmla="*/ 70355 w 190073"/>
              <a:gd name="connsiteY71" fmla="*/ 36938 h 171822"/>
              <a:gd name="connsiteX72" fmla="*/ 100254 w 190073"/>
              <a:gd name="connsiteY72" fmla="*/ 14288 h 171822"/>
              <a:gd name="connsiteX73" fmla="*/ 105055 w 190073"/>
              <a:gd name="connsiteY73" fmla="*/ 14288 h 171822"/>
              <a:gd name="connsiteX74" fmla="*/ 106836 w 190073"/>
              <a:gd name="connsiteY74" fmla="*/ 14336 h 171822"/>
              <a:gd name="connsiteX75" fmla="*/ 122324 w 190073"/>
              <a:gd name="connsiteY75" fmla="*/ 14336 h 171822"/>
              <a:gd name="connsiteX76" fmla="*/ 160252 w 190073"/>
              <a:gd name="connsiteY76" fmla="*/ 36910 h 171822"/>
              <a:gd name="connsiteX77" fmla="*/ 164481 w 190073"/>
              <a:gd name="connsiteY77" fmla="*/ 65437 h 171822"/>
              <a:gd name="connsiteX78" fmla="*/ 133896 w 190073"/>
              <a:gd name="connsiteY78" fmla="*/ 34995 h 171822"/>
              <a:gd name="connsiteX79" fmla="*/ 128763 w 190073"/>
              <a:gd name="connsiteY79" fmla="*/ 32814 h 171822"/>
              <a:gd name="connsiteX80" fmla="*/ 104178 w 190073"/>
              <a:gd name="connsiteY80" fmla="*/ 32814 h 171822"/>
              <a:gd name="connsiteX81" fmla="*/ 99864 w 190073"/>
              <a:gd name="connsiteY81" fmla="*/ 34262 h 171822"/>
              <a:gd name="connsiteX82" fmla="*/ 79956 w 190073"/>
              <a:gd name="connsiteY82" fmla="*/ 49340 h 171822"/>
              <a:gd name="connsiteX83" fmla="*/ 68888 w 190073"/>
              <a:gd name="connsiteY83" fmla="*/ 47845 h 171822"/>
              <a:gd name="connsiteX84" fmla="*/ 70319 w 190073"/>
              <a:gd name="connsiteY84" fmla="*/ 36973 h 171822"/>
              <a:gd name="connsiteX85" fmla="*/ 70365 w 190073"/>
              <a:gd name="connsiteY85" fmla="*/ 36938 h 171822"/>
              <a:gd name="connsiteX86" fmla="*/ 38408 w 190073"/>
              <a:gd name="connsiteY86" fmla="*/ 112710 h 171822"/>
              <a:gd name="connsiteX87" fmla="*/ 38378 w 190073"/>
              <a:gd name="connsiteY87" fmla="*/ 104358 h 171822"/>
              <a:gd name="connsiteX88" fmla="*/ 38408 w 190073"/>
              <a:gd name="connsiteY88" fmla="*/ 104328 h 171822"/>
              <a:gd name="connsiteX89" fmla="*/ 47524 w 190073"/>
              <a:gd name="connsiteY89" fmla="*/ 95260 h 171822"/>
              <a:gd name="connsiteX90" fmla="*/ 55963 w 190073"/>
              <a:gd name="connsiteY90" fmla="*/ 95260 h 171822"/>
              <a:gd name="connsiteX91" fmla="*/ 56039 w 190073"/>
              <a:gd name="connsiteY91" fmla="*/ 103566 h 171822"/>
              <a:gd name="connsiteX92" fmla="*/ 55963 w 190073"/>
              <a:gd name="connsiteY92" fmla="*/ 103642 h 171822"/>
              <a:gd name="connsiteX93" fmla="*/ 46848 w 190073"/>
              <a:gd name="connsiteY93" fmla="*/ 112700 h 171822"/>
              <a:gd name="connsiteX94" fmla="*/ 46762 w 190073"/>
              <a:gd name="connsiteY94" fmla="*/ 112786 h 171822"/>
              <a:gd name="connsiteX95" fmla="*/ 38408 w 190073"/>
              <a:gd name="connsiteY95" fmla="*/ 112710 h 171822"/>
              <a:gd name="connsiteX96" fmla="*/ 33732 w 190073"/>
              <a:gd name="connsiteY96" fmla="*/ 80620 h 171822"/>
              <a:gd name="connsiteX97" fmla="*/ 33636 w 190073"/>
              <a:gd name="connsiteY97" fmla="*/ 88907 h 171822"/>
              <a:gd name="connsiteX98" fmla="*/ 24521 w 190073"/>
              <a:gd name="connsiteY98" fmla="*/ 97975 h 171822"/>
              <a:gd name="connsiteX99" fmla="*/ 16082 w 190073"/>
              <a:gd name="connsiteY99" fmla="*/ 97975 h 171822"/>
              <a:gd name="connsiteX100" fmla="*/ 16051 w 190073"/>
              <a:gd name="connsiteY100" fmla="*/ 89623 h 171822"/>
              <a:gd name="connsiteX101" fmla="*/ 16082 w 190073"/>
              <a:gd name="connsiteY101" fmla="*/ 89593 h 171822"/>
              <a:gd name="connsiteX102" fmla="*/ 25207 w 190073"/>
              <a:gd name="connsiteY102" fmla="*/ 80534 h 171822"/>
              <a:gd name="connsiteX103" fmla="*/ 33646 w 190073"/>
              <a:gd name="connsiteY103" fmla="*/ 80534 h 171822"/>
              <a:gd name="connsiteX104" fmla="*/ 33732 w 190073"/>
              <a:gd name="connsiteY104" fmla="*/ 80620 h 171822"/>
              <a:gd name="connsiteX105" fmla="*/ 84671 w 190073"/>
              <a:gd name="connsiteY105" fmla="*/ 150286 h 171822"/>
              <a:gd name="connsiteX106" fmla="*/ 76232 w 190073"/>
              <a:gd name="connsiteY106" fmla="*/ 150286 h 171822"/>
              <a:gd name="connsiteX107" fmla="*/ 76202 w 190073"/>
              <a:gd name="connsiteY107" fmla="*/ 141934 h 171822"/>
              <a:gd name="connsiteX108" fmla="*/ 76232 w 190073"/>
              <a:gd name="connsiteY108" fmla="*/ 141904 h 171822"/>
              <a:gd name="connsiteX109" fmla="*/ 85348 w 190073"/>
              <a:gd name="connsiteY109" fmla="*/ 132846 h 171822"/>
              <a:gd name="connsiteX110" fmla="*/ 93787 w 190073"/>
              <a:gd name="connsiteY110" fmla="*/ 132846 h 171822"/>
              <a:gd name="connsiteX111" fmla="*/ 93817 w 190073"/>
              <a:gd name="connsiteY111" fmla="*/ 141197 h 171822"/>
              <a:gd name="connsiteX112" fmla="*/ 93787 w 190073"/>
              <a:gd name="connsiteY112" fmla="*/ 141228 h 171822"/>
              <a:gd name="connsiteX113" fmla="*/ 84671 w 190073"/>
              <a:gd name="connsiteY113" fmla="*/ 150286 h 171822"/>
              <a:gd name="connsiteX114" fmla="*/ 65421 w 190073"/>
              <a:gd name="connsiteY114" fmla="*/ 131160 h 171822"/>
              <a:gd name="connsiteX115" fmla="*/ 56982 w 190073"/>
              <a:gd name="connsiteY115" fmla="*/ 131160 h 171822"/>
              <a:gd name="connsiteX116" fmla="*/ 56896 w 190073"/>
              <a:gd name="connsiteY116" fmla="*/ 122854 h 171822"/>
              <a:gd name="connsiteX117" fmla="*/ 56982 w 190073"/>
              <a:gd name="connsiteY117" fmla="*/ 122778 h 171822"/>
              <a:gd name="connsiteX118" fmla="*/ 66098 w 190073"/>
              <a:gd name="connsiteY118" fmla="*/ 113719 h 171822"/>
              <a:gd name="connsiteX119" fmla="*/ 66174 w 190073"/>
              <a:gd name="connsiteY119" fmla="*/ 113634 h 171822"/>
              <a:gd name="connsiteX120" fmla="*/ 74537 w 190073"/>
              <a:gd name="connsiteY120" fmla="*/ 113719 h 171822"/>
              <a:gd name="connsiteX121" fmla="*/ 74567 w 190073"/>
              <a:gd name="connsiteY121" fmla="*/ 122071 h 171822"/>
              <a:gd name="connsiteX122" fmla="*/ 74537 w 190073"/>
              <a:gd name="connsiteY122" fmla="*/ 122101 h 171822"/>
              <a:gd name="connsiteX123" fmla="*/ 65421 w 190073"/>
              <a:gd name="connsiteY123" fmla="*/ 131160 h 17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90073" h="171822">
                <a:moveTo>
                  <a:pt x="97511" y="0"/>
                </a:moveTo>
                <a:cubicBezTo>
                  <a:pt x="95368" y="1"/>
                  <a:pt x="93339" y="967"/>
                  <a:pt x="91986" y="2629"/>
                </a:cubicBezTo>
                <a:lnTo>
                  <a:pt x="91434" y="3039"/>
                </a:lnTo>
                <a:cubicBezTo>
                  <a:pt x="70333" y="-3383"/>
                  <a:pt x="47410" y="2298"/>
                  <a:pt x="31750" y="17831"/>
                </a:cubicBezTo>
                <a:cubicBezTo>
                  <a:pt x="17920" y="31527"/>
                  <a:pt x="11733" y="51163"/>
                  <a:pt x="15215" y="70314"/>
                </a:cubicBezTo>
                <a:lnTo>
                  <a:pt x="15072" y="70457"/>
                </a:lnTo>
                <a:lnTo>
                  <a:pt x="5947" y="79515"/>
                </a:lnTo>
                <a:cubicBezTo>
                  <a:pt x="-1930" y="87320"/>
                  <a:pt x="-1990" y="100033"/>
                  <a:pt x="5815" y="107910"/>
                </a:cubicBezTo>
                <a:cubicBezTo>
                  <a:pt x="5859" y="107955"/>
                  <a:pt x="5903" y="107999"/>
                  <a:pt x="5947" y="108043"/>
                </a:cubicBezTo>
                <a:cubicBezTo>
                  <a:pt x="10439" y="112504"/>
                  <a:pt x="16752" y="114621"/>
                  <a:pt x="23025" y="113767"/>
                </a:cubicBezTo>
                <a:cubicBezTo>
                  <a:pt x="25287" y="121995"/>
                  <a:pt x="32456" y="127926"/>
                  <a:pt x="40961" y="128607"/>
                </a:cubicBezTo>
                <a:cubicBezTo>
                  <a:pt x="41844" y="138707"/>
                  <a:pt x="50047" y="146605"/>
                  <a:pt x="60173" y="147105"/>
                </a:cubicBezTo>
                <a:cubicBezTo>
                  <a:pt x="60421" y="151934"/>
                  <a:pt x="62392" y="156677"/>
                  <a:pt x="66098" y="160354"/>
                </a:cubicBezTo>
                <a:cubicBezTo>
                  <a:pt x="73337" y="167555"/>
                  <a:pt x="84690" y="168174"/>
                  <a:pt x="92644" y="162230"/>
                </a:cubicBezTo>
                <a:lnTo>
                  <a:pt x="96330" y="165888"/>
                </a:lnTo>
                <a:cubicBezTo>
                  <a:pt x="104316" y="173800"/>
                  <a:pt x="117186" y="173800"/>
                  <a:pt x="125172" y="165888"/>
                </a:cubicBezTo>
                <a:cubicBezTo>
                  <a:pt x="128696" y="162383"/>
                  <a:pt x="130668" y="157906"/>
                  <a:pt x="131077" y="153334"/>
                </a:cubicBezTo>
                <a:cubicBezTo>
                  <a:pt x="140889" y="152502"/>
                  <a:pt x="148684" y="144740"/>
                  <a:pt x="149556" y="134932"/>
                </a:cubicBezTo>
                <a:cubicBezTo>
                  <a:pt x="158137" y="134143"/>
                  <a:pt x="165281" y="128015"/>
                  <a:pt x="167367" y="119654"/>
                </a:cubicBezTo>
                <a:cubicBezTo>
                  <a:pt x="173544" y="120394"/>
                  <a:pt x="179719" y="118267"/>
                  <a:pt x="184131" y="113881"/>
                </a:cubicBezTo>
                <a:cubicBezTo>
                  <a:pt x="192007" y="106074"/>
                  <a:pt x="192061" y="93361"/>
                  <a:pt x="184254" y="85486"/>
                </a:cubicBezTo>
                <a:cubicBezTo>
                  <a:pt x="184213" y="85445"/>
                  <a:pt x="184172" y="85404"/>
                  <a:pt x="184131" y="85364"/>
                </a:cubicBezTo>
                <a:lnTo>
                  <a:pt x="176197" y="77467"/>
                </a:lnTo>
                <a:lnTo>
                  <a:pt x="177835" y="71124"/>
                </a:lnTo>
                <a:cubicBezTo>
                  <a:pt x="181380" y="57319"/>
                  <a:pt x="179595" y="42685"/>
                  <a:pt x="172835" y="30138"/>
                </a:cubicBezTo>
                <a:cubicBezTo>
                  <a:pt x="162814" y="11578"/>
                  <a:pt x="143415" y="18"/>
                  <a:pt x="122324" y="39"/>
                </a:cubicBezTo>
                <a:lnTo>
                  <a:pt x="107017" y="39"/>
                </a:lnTo>
                <a:cubicBezTo>
                  <a:pt x="106364" y="10"/>
                  <a:pt x="105709" y="-3"/>
                  <a:pt x="105055" y="0"/>
                </a:cubicBezTo>
                <a:lnTo>
                  <a:pt x="97521" y="0"/>
                </a:lnTo>
                <a:close/>
                <a:moveTo>
                  <a:pt x="125372" y="47102"/>
                </a:moveTo>
                <a:lnTo>
                  <a:pt x="158366" y="79887"/>
                </a:lnTo>
                <a:lnTo>
                  <a:pt x="158395" y="79925"/>
                </a:lnTo>
                <a:lnTo>
                  <a:pt x="158528" y="80049"/>
                </a:lnTo>
                <a:lnTo>
                  <a:pt x="174006" y="95431"/>
                </a:lnTo>
                <a:cubicBezTo>
                  <a:pt x="176321" y="97729"/>
                  <a:pt x="176334" y="101468"/>
                  <a:pt x="174037" y="103783"/>
                </a:cubicBezTo>
                <a:cubicBezTo>
                  <a:pt x="174026" y="103793"/>
                  <a:pt x="174017" y="103803"/>
                  <a:pt x="174006" y="103813"/>
                </a:cubicBezTo>
                <a:cubicBezTo>
                  <a:pt x="171668" y="106125"/>
                  <a:pt x="167906" y="106125"/>
                  <a:pt x="165567" y="103813"/>
                </a:cubicBezTo>
                <a:lnTo>
                  <a:pt x="150089" y="88431"/>
                </a:lnTo>
                <a:cubicBezTo>
                  <a:pt x="147283" y="85651"/>
                  <a:pt x="142760" y="85651"/>
                  <a:pt x="139954" y="88431"/>
                </a:cubicBezTo>
                <a:lnTo>
                  <a:pt x="139802" y="88593"/>
                </a:lnTo>
                <a:cubicBezTo>
                  <a:pt x="137022" y="91347"/>
                  <a:pt x="137002" y="95834"/>
                  <a:pt x="139756" y="98615"/>
                </a:cubicBezTo>
                <a:cubicBezTo>
                  <a:pt x="139772" y="98630"/>
                  <a:pt x="139787" y="98645"/>
                  <a:pt x="139802" y="98660"/>
                </a:cubicBezTo>
                <a:lnTo>
                  <a:pt x="151861" y="110652"/>
                </a:lnTo>
                <a:cubicBezTo>
                  <a:pt x="154175" y="112950"/>
                  <a:pt x="154189" y="116689"/>
                  <a:pt x="151891" y="119004"/>
                </a:cubicBezTo>
                <a:cubicBezTo>
                  <a:pt x="151881" y="119014"/>
                  <a:pt x="151871" y="119024"/>
                  <a:pt x="151861" y="119034"/>
                </a:cubicBezTo>
                <a:cubicBezTo>
                  <a:pt x="149758" y="121126"/>
                  <a:pt x="146444" y="121369"/>
                  <a:pt x="144060" y="119606"/>
                </a:cubicBezTo>
                <a:cubicBezTo>
                  <a:pt x="141195" y="117462"/>
                  <a:pt x="137191" y="117746"/>
                  <a:pt x="134658" y="120273"/>
                </a:cubicBezTo>
                <a:cubicBezTo>
                  <a:pt x="132133" y="122797"/>
                  <a:pt x="131881" y="126805"/>
                  <a:pt x="134068" y="129626"/>
                </a:cubicBezTo>
                <a:cubicBezTo>
                  <a:pt x="135886" y="131987"/>
                  <a:pt x="135661" y="135332"/>
                  <a:pt x="133544" y="137427"/>
                </a:cubicBezTo>
                <a:cubicBezTo>
                  <a:pt x="131403" y="139549"/>
                  <a:pt x="128019" y="139753"/>
                  <a:pt x="125638" y="137903"/>
                </a:cubicBezTo>
                <a:cubicBezTo>
                  <a:pt x="122790" y="135681"/>
                  <a:pt x="118736" y="135914"/>
                  <a:pt x="116161" y="138446"/>
                </a:cubicBezTo>
                <a:cubicBezTo>
                  <a:pt x="113591" y="140974"/>
                  <a:pt x="113329" y="145028"/>
                  <a:pt x="115551" y="147867"/>
                </a:cubicBezTo>
                <a:cubicBezTo>
                  <a:pt x="117413" y="150263"/>
                  <a:pt x="117192" y="153674"/>
                  <a:pt x="115037" y="155810"/>
                </a:cubicBezTo>
                <a:cubicBezTo>
                  <a:pt x="112662" y="158159"/>
                  <a:pt x="108839" y="158159"/>
                  <a:pt x="106464" y="155810"/>
                </a:cubicBezTo>
                <a:lnTo>
                  <a:pt x="102921" y="152296"/>
                </a:lnTo>
                <a:lnTo>
                  <a:pt x="103921" y="151296"/>
                </a:lnTo>
                <a:cubicBezTo>
                  <a:pt x="111797" y="143488"/>
                  <a:pt x="111851" y="130775"/>
                  <a:pt x="104044" y="122901"/>
                </a:cubicBezTo>
                <a:cubicBezTo>
                  <a:pt x="104003" y="122860"/>
                  <a:pt x="103962" y="122819"/>
                  <a:pt x="103921" y="122778"/>
                </a:cubicBezTo>
                <a:cubicBezTo>
                  <a:pt x="100359" y="119232"/>
                  <a:pt x="95607" y="117134"/>
                  <a:pt x="90586" y="116891"/>
                </a:cubicBezTo>
                <a:cubicBezTo>
                  <a:pt x="90024" y="106772"/>
                  <a:pt x="82077" y="98620"/>
                  <a:pt x="71974" y="97803"/>
                </a:cubicBezTo>
                <a:cubicBezTo>
                  <a:pt x="71584" y="93032"/>
                  <a:pt x="69500" y="88559"/>
                  <a:pt x="66098" y="85192"/>
                </a:cubicBezTo>
                <a:cubicBezTo>
                  <a:pt x="61606" y="80731"/>
                  <a:pt x="55293" y="78614"/>
                  <a:pt x="49019" y="79468"/>
                </a:cubicBezTo>
                <a:cubicBezTo>
                  <a:pt x="46531" y="70445"/>
                  <a:pt x="38201" y="64290"/>
                  <a:pt x="28845" y="64561"/>
                </a:cubicBezTo>
                <a:cubicBezTo>
                  <a:pt x="27380" y="50989"/>
                  <a:pt x="32180" y="37490"/>
                  <a:pt x="41885" y="27890"/>
                </a:cubicBezTo>
                <a:cubicBezTo>
                  <a:pt x="50911" y="18923"/>
                  <a:pt x="63285" y="14154"/>
                  <a:pt x="75994" y="14745"/>
                </a:cubicBezTo>
                <a:lnTo>
                  <a:pt x="61735" y="25537"/>
                </a:lnTo>
                <a:cubicBezTo>
                  <a:pt x="52029" y="32883"/>
                  <a:pt x="50115" y="46707"/>
                  <a:pt x="57461" y="56413"/>
                </a:cubicBezTo>
                <a:cubicBezTo>
                  <a:pt x="57489" y="56449"/>
                  <a:pt x="57516" y="56486"/>
                  <a:pt x="57544" y="56522"/>
                </a:cubicBezTo>
                <a:cubicBezTo>
                  <a:pt x="64977" y="66211"/>
                  <a:pt x="78835" y="68087"/>
                  <a:pt x="88577" y="60722"/>
                </a:cubicBezTo>
                <a:lnTo>
                  <a:pt x="106569" y="47092"/>
                </a:lnTo>
                <a:lnTo>
                  <a:pt x="125372" y="47092"/>
                </a:lnTo>
                <a:close/>
                <a:moveTo>
                  <a:pt x="70355" y="36938"/>
                </a:moveTo>
                <a:lnTo>
                  <a:pt x="100254" y="14288"/>
                </a:lnTo>
                <a:lnTo>
                  <a:pt x="105055" y="14288"/>
                </a:lnTo>
                <a:cubicBezTo>
                  <a:pt x="105649" y="14284"/>
                  <a:pt x="106243" y="14299"/>
                  <a:pt x="106836" y="14336"/>
                </a:cubicBezTo>
                <a:lnTo>
                  <a:pt x="122324" y="14336"/>
                </a:lnTo>
                <a:cubicBezTo>
                  <a:pt x="138155" y="14314"/>
                  <a:pt x="152722" y="22984"/>
                  <a:pt x="160252" y="36910"/>
                </a:cubicBezTo>
                <a:cubicBezTo>
                  <a:pt x="164967" y="45673"/>
                  <a:pt x="166443" y="55750"/>
                  <a:pt x="164481" y="65437"/>
                </a:cubicBezTo>
                <a:lnTo>
                  <a:pt x="133896" y="34995"/>
                </a:lnTo>
                <a:cubicBezTo>
                  <a:pt x="132552" y="33603"/>
                  <a:pt x="130699" y="32815"/>
                  <a:pt x="128763" y="32814"/>
                </a:cubicBezTo>
                <a:lnTo>
                  <a:pt x="104178" y="32814"/>
                </a:lnTo>
                <a:cubicBezTo>
                  <a:pt x="102621" y="32813"/>
                  <a:pt x="101106" y="33322"/>
                  <a:pt x="99864" y="34262"/>
                </a:cubicBezTo>
                <a:lnTo>
                  <a:pt x="79956" y="49340"/>
                </a:lnTo>
                <a:cubicBezTo>
                  <a:pt x="76482" y="51962"/>
                  <a:pt x="71543" y="51295"/>
                  <a:pt x="68888" y="47845"/>
                </a:cubicBezTo>
                <a:cubicBezTo>
                  <a:pt x="66281" y="44448"/>
                  <a:pt x="66922" y="39580"/>
                  <a:pt x="70319" y="36973"/>
                </a:cubicBezTo>
                <a:cubicBezTo>
                  <a:pt x="70334" y="36962"/>
                  <a:pt x="70349" y="36950"/>
                  <a:pt x="70365" y="36938"/>
                </a:cubicBezTo>
                <a:close/>
                <a:moveTo>
                  <a:pt x="38408" y="112710"/>
                </a:moveTo>
                <a:cubicBezTo>
                  <a:pt x="36094" y="110412"/>
                  <a:pt x="36080" y="106673"/>
                  <a:pt x="38378" y="104358"/>
                </a:cubicBezTo>
                <a:cubicBezTo>
                  <a:pt x="38388" y="104348"/>
                  <a:pt x="38398" y="104338"/>
                  <a:pt x="38408" y="104328"/>
                </a:cubicBezTo>
                <a:lnTo>
                  <a:pt x="47524" y="95260"/>
                </a:lnTo>
                <a:cubicBezTo>
                  <a:pt x="49862" y="92948"/>
                  <a:pt x="53625" y="92948"/>
                  <a:pt x="55963" y="95260"/>
                </a:cubicBezTo>
                <a:cubicBezTo>
                  <a:pt x="58260" y="97540"/>
                  <a:pt x="58294" y="101244"/>
                  <a:pt x="56039" y="103566"/>
                </a:cubicBezTo>
                <a:lnTo>
                  <a:pt x="55963" y="103642"/>
                </a:lnTo>
                <a:lnTo>
                  <a:pt x="46848" y="112700"/>
                </a:lnTo>
                <a:lnTo>
                  <a:pt x="46762" y="112786"/>
                </a:lnTo>
                <a:cubicBezTo>
                  <a:pt x="44414" y="115022"/>
                  <a:pt x="40715" y="114987"/>
                  <a:pt x="38408" y="112710"/>
                </a:cubicBezTo>
                <a:close/>
                <a:moveTo>
                  <a:pt x="33732" y="80620"/>
                </a:moveTo>
                <a:cubicBezTo>
                  <a:pt x="35979" y="82940"/>
                  <a:pt x="35937" y="86639"/>
                  <a:pt x="33636" y="88907"/>
                </a:cubicBezTo>
                <a:lnTo>
                  <a:pt x="24521" y="97975"/>
                </a:lnTo>
                <a:cubicBezTo>
                  <a:pt x="22183" y="100286"/>
                  <a:pt x="18420" y="100286"/>
                  <a:pt x="16082" y="97975"/>
                </a:cubicBezTo>
                <a:cubicBezTo>
                  <a:pt x="13767" y="95677"/>
                  <a:pt x="13754" y="91938"/>
                  <a:pt x="16051" y="89623"/>
                </a:cubicBezTo>
                <a:cubicBezTo>
                  <a:pt x="16061" y="89613"/>
                  <a:pt x="16072" y="89603"/>
                  <a:pt x="16082" y="89593"/>
                </a:cubicBezTo>
                <a:lnTo>
                  <a:pt x="25207" y="80534"/>
                </a:lnTo>
                <a:cubicBezTo>
                  <a:pt x="27545" y="78223"/>
                  <a:pt x="31308" y="78223"/>
                  <a:pt x="33646" y="80534"/>
                </a:cubicBezTo>
                <a:lnTo>
                  <a:pt x="33732" y="80620"/>
                </a:lnTo>
                <a:close/>
                <a:moveTo>
                  <a:pt x="84671" y="150286"/>
                </a:moveTo>
                <a:cubicBezTo>
                  <a:pt x="82333" y="152598"/>
                  <a:pt x="78571" y="152598"/>
                  <a:pt x="76232" y="150286"/>
                </a:cubicBezTo>
                <a:cubicBezTo>
                  <a:pt x="73917" y="147988"/>
                  <a:pt x="73904" y="144249"/>
                  <a:pt x="76202" y="141934"/>
                </a:cubicBezTo>
                <a:cubicBezTo>
                  <a:pt x="76212" y="141924"/>
                  <a:pt x="76222" y="141914"/>
                  <a:pt x="76232" y="141904"/>
                </a:cubicBezTo>
                <a:lnTo>
                  <a:pt x="85348" y="132846"/>
                </a:lnTo>
                <a:cubicBezTo>
                  <a:pt x="87686" y="130534"/>
                  <a:pt x="91448" y="130534"/>
                  <a:pt x="93787" y="132846"/>
                </a:cubicBezTo>
                <a:cubicBezTo>
                  <a:pt x="96101" y="135143"/>
                  <a:pt x="96115" y="138883"/>
                  <a:pt x="93817" y="141197"/>
                </a:cubicBezTo>
                <a:cubicBezTo>
                  <a:pt x="93807" y="141208"/>
                  <a:pt x="93797" y="141217"/>
                  <a:pt x="93787" y="141228"/>
                </a:cubicBezTo>
                <a:lnTo>
                  <a:pt x="84671" y="150286"/>
                </a:lnTo>
                <a:close/>
                <a:moveTo>
                  <a:pt x="65421" y="131160"/>
                </a:moveTo>
                <a:cubicBezTo>
                  <a:pt x="63085" y="133477"/>
                  <a:pt x="59318" y="133477"/>
                  <a:pt x="56982" y="131160"/>
                </a:cubicBezTo>
                <a:cubicBezTo>
                  <a:pt x="54682" y="128882"/>
                  <a:pt x="54644" y="125178"/>
                  <a:pt x="56896" y="122854"/>
                </a:cubicBezTo>
                <a:lnTo>
                  <a:pt x="56982" y="122778"/>
                </a:lnTo>
                <a:lnTo>
                  <a:pt x="66098" y="113719"/>
                </a:lnTo>
                <a:lnTo>
                  <a:pt x="66174" y="113634"/>
                </a:lnTo>
                <a:cubicBezTo>
                  <a:pt x="68525" y="111395"/>
                  <a:pt x="72231" y="111433"/>
                  <a:pt x="74537" y="113719"/>
                </a:cubicBezTo>
                <a:cubicBezTo>
                  <a:pt x="76851" y="116017"/>
                  <a:pt x="76865" y="119756"/>
                  <a:pt x="74567" y="122071"/>
                </a:cubicBezTo>
                <a:cubicBezTo>
                  <a:pt x="74557" y="122081"/>
                  <a:pt x="74547" y="122091"/>
                  <a:pt x="74537" y="122101"/>
                </a:cubicBezTo>
                <a:lnTo>
                  <a:pt x="65421" y="131160"/>
                </a:lnTo>
                <a:close/>
              </a:path>
            </a:pathLst>
          </a:custGeom>
          <a:solidFill>
            <a:schemeClr val="bg1"/>
          </a:solidFill>
          <a:ln w="15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Tree>
    <p:extLst>
      <p:ext uri="{BB962C8B-B14F-4D97-AF65-F5344CB8AC3E}">
        <p14:creationId xmlns:p14="http://schemas.microsoft.com/office/powerpoint/2010/main" val="4186940974"/>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769FFE3-B4A9-DABD-6587-4FE32909B048}"/>
              </a:ext>
              <a:ext uri="{C183D7F6-B498-43B3-948B-1728B52AA6E4}">
                <adec:decorative xmlns:adec="http://schemas.microsoft.com/office/drawing/2017/decorative" val="1"/>
              </a:ext>
            </a:extLst>
          </p:cNvPr>
          <p:cNvSpPr/>
          <p:nvPr/>
        </p:nvSpPr>
        <p:spPr bwMode="auto">
          <a:xfrm rot="16200000" flipH="1">
            <a:off x="-136453" y="2742488"/>
            <a:ext cx="4025649"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 name="Picture 6" descr="A qr code on a white background">
            <a:extLst>
              <a:ext uri="{FF2B5EF4-FFF2-40B4-BE49-F238E27FC236}">
                <a16:creationId xmlns:a16="http://schemas.microsoft.com/office/drawing/2014/main" id="{73434B69-5AE9-898D-CD74-79C32E94922A}"/>
              </a:ext>
            </a:extLst>
          </p:cNvPr>
          <p:cNvPicPr>
            <a:picLocks noChangeAspect="1"/>
          </p:cNvPicPr>
          <p:nvPr/>
        </p:nvPicPr>
        <p:blipFill>
          <a:blip r:embed="rId2"/>
          <a:stretch>
            <a:fillRect/>
          </a:stretch>
        </p:blipFill>
        <p:spPr>
          <a:xfrm>
            <a:off x="971115" y="2441954"/>
            <a:ext cx="1810512" cy="1810512"/>
          </a:xfrm>
          <a:prstGeom prst="roundRect">
            <a:avLst>
              <a:gd name="adj" fmla="val 2933"/>
            </a:avLst>
          </a:prstGeom>
          <a:noFill/>
        </p:spPr>
      </p:pic>
      <p:pic>
        <p:nvPicPr>
          <p:cNvPr id="8" name="Graphic 7">
            <a:extLst>
              <a:ext uri="{FF2B5EF4-FFF2-40B4-BE49-F238E27FC236}">
                <a16:creationId xmlns:a16="http://schemas.microsoft.com/office/drawing/2014/main" id="{75B56898-3899-BCD6-7447-3BC0B11179B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7588" y="835066"/>
            <a:ext cx="1337566" cy="705394"/>
          </a:xfrm>
          <a:prstGeom prst="rect">
            <a:avLst/>
          </a:prstGeom>
        </p:spPr>
      </p:pic>
      <p:grpSp>
        <p:nvGrpSpPr>
          <p:cNvPr id="9" name="Group 8">
            <a:extLst>
              <a:ext uri="{FF2B5EF4-FFF2-40B4-BE49-F238E27FC236}">
                <a16:creationId xmlns:a16="http://schemas.microsoft.com/office/drawing/2014/main" id="{820D5F12-A3A3-A4CD-77D1-C117AD33C91C}"/>
              </a:ext>
              <a:ext uri="{C183D7F6-B498-43B3-948B-1728B52AA6E4}">
                <adec:decorative xmlns:adec="http://schemas.microsoft.com/office/drawing/2017/decorative" val="1"/>
              </a:ext>
            </a:extLst>
          </p:cNvPr>
          <p:cNvGrpSpPr/>
          <p:nvPr/>
        </p:nvGrpSpPr>
        <p:grpSpPr>
          <a:xfrm>
            <a:off x="370476" y="4696070"/>
            <a:ext cx="7503737" cy="844463"/>
            <a:chOff x="5607459" y="5376024"/>
            <a:chExt cx="5795892" cy="844463"/>
          </a:xfrm>
        </p:grpSpPr>
        <p:sp>
          <p:nvSpPr>
            <p:cNvPr id="10" name="Rectangle: Rounded Corners 11">
              <a:extLst>
                <a:ext uri="{FF2B5EF4-FFF2-40B4-BE49-F238E27FC236}">
                  <a16:creationId xmlns:a16="http://schemas.microsoft.com/office/drawing/2014/main" id="{A5462F07-51EC-FE13-93F4-2314FCEFECD5}"/>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1">
              <a:extLst>
                <a:ext uri="{FF2B5EF4-FFF2-40B4-BE49-F238E27FC236}">
                  <a16:creationId xmlns:a16="http://schemas.microsoft.com/office/drawing/2014/main" id="{E7411E11-9611-5596-57F4-8F8E3C1C7A50}"/>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urry image of a blue and orange sky">
            <a:extLst>
              <a:ext uri="{FF2B5EF4-FFF2-40B4-BE49-F238E27FC236}">
                <a16:creationId xmlns:a16="http://schemas.microsoft.com/office/drawing/2014/main" id="{8B53E518-C6A8-9ECF-F889-F03B4CEBA56D}"/>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3624479" y="2"/>
            <a:ext cx="8567520" cy="6646984"/>
          </a:xfrm>
          <a:prstGeom prst="rect">
            <a:avLst/>
          </a:prstGeom>
          <a:effectLst/>
        </p:spPr>
      </p:pic>
      <p:sp>
        <p:nvSpPr>
          <p:cNvPr id="13" name="TextBox 12">
            <a:extLst>
              <a:ext uri="{FF2B5EF4-FFF2-40B4-BE49-F238E27FC236}">
                <a16:creationId xmlns:a16="http://schemas.microsoft.com/office/drawing/2014/main" id="{C4CABB8F-80F5-8CBA-B0D9-1B0D8B936F4A}"/>
              </a:ext>
            </a:extLst>
          </p:cNvPr>
          <p:cNvSpPr txBox="1"/>
          <p:nvPr/>
        </p:nvSpPr>
        <p:spPr>
          <a:xfrm>
            <a:off x="4088315" y="748860"/>
            <a:ext cx="7532185" cy="867930"/>
          </a:xfrm>
          <a:prstGeom prst="rect">
            <a:avLst/>
          </a:prstGeom>
          <a:noFill/>
          <a:ln>
            <a:noFill/>
            <a:prstDash/>
          </a:ln>
          <a:effectLst/>
        </p:spPr>
        <p:txBody>
          <a:bodyPr wrap="square">
            <a:spAutoFit/>
          </a:bodyPr>
          <a:lstStyle/>
          <a:p>
            <a:pPr algn="ctr">
              <a:lnSpc>
                <a:spcPct val="90000"/>
              </a:lnSpc>
              <a:spcAft>
                <a:spcPts val="1800"/>
              </a:spcAft>
            </a:pPr>
            <a:r>
              <a:rPr lang="en-US"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Visit </a:t>
            </a:r>
            <a:r>
              <a:rPr lang="en-US"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hlinkClick r:id="rId7">
                  <a:extLst>
                    <a:ext uri="{A12FA001-AC4F-418D-AE19-62706E023703}">
                      <ahyp:hlinkClr xmlns:ahyp="http://schemas.microsoft.com/office/drawing/2018/hyperlinkcolor" val="tx"/>
                    </a:ext>
                  </a:extLst>
                </a:hlinkClick>
              </a:rPr>
              <a:t>Customer Hub website </a:t>
            </a:r>
            <a:r>
              <a:rPr lang="en-US"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for upcoming sessions, updates, and on demand contents!</a:t>
            </a:r>
          </a:p>
        </p:txBody>
      </p:sp>
      <p:sp>
        <p:nvSpPr>
          <p:cNvPr id="14" name="Rectangle: Rounded Corners 13">
            <a:extLst>
              <a:ext uri="{FF2B5EF4-FFF2-40B4-BE49-F238E27FC236}">
                <a16:creationId xmlns:a16="http://schemas.microsoft.com/office/drawing/2014/main" id="{DE7ED2F4-D21B-084A-2A38-BC93B81F409C}"/>
              </a:ext>
              <a:ext uri="{C183D7F6-B498-43B3-948B-1728B52AA6E4}">
                <adec:decorative xmlns:adec="http://schemas.microsoft.com/office/drawing/2017/decorative" val="1"/>
              </a:ext>
            </a:extLst>
          </p:cNvPr>
          <p:cNvSpPr/>
          <p:nvPr/>
        </p:nvSpPr>
        <p:spPr bwMode="auto">
          <a:xfrm rot="16200000" flipH="1">
            <a:off x="5821723" y="257308"/>
            <a:ext cx="4052645" cy="7519459"/>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pic>
        <p:nvPicPr>
          <p:cNvPr id="16" name="Picture 15">
            <a:extLst>
              <a:ext uri="{FF2B5EF4-FFF2-40B4-BE49-F238E27FC236}">
                <a16:creationId xmlns:a16="http://schemas.microsoft.com/office/drawing/2014/main" id="{09B68A1B-6C97-5CBE-8BA3-9965A9A3366F}"/>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354189" y="2266134"/>
            <a:ext cx="6987712" cy="3527026"/>
          </a:xfrm>
          <a:prstGeom prst="rect">
            <a:avLst/>
          </a:prstGeom>
        </p:spPr>
      </p:pic>
      <p:sp>
        <p:nvSpPr>
          <p:cNvPr id="18" name="TextBox 17">
            <a:extLst>
              <a:ext uri="{FF2B5EF4-FFF2-40B4-BE49-F238E27FC236}">
                <a16:creationId xmlns:a16="http://schemas.microsoft.com/office/drawing/2014/main" id="{DDBD7BC9-C94D-BA17-C3A3-5295E41DE562}"/>
              </a:ext>
            </a:extLst>
          </p:cNvPr>
          <p:cNvSpPr txBox="1"/>
          <p:nvPr/>
        </p:nvSpPr>
        <p:spPr>
          <a:xfrm>
            <a:off x="711789" y="5033662"/>
            <a:ext cx="2329164" cy="169277"/>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algn="l" defTabSz="914400">
              <a:defRPr/>
            </a:pPr>
            <a:r>
              <a:rPr lang="en-US" sz="1100">
                <a:solidFill>
                  <a:schemeClr val="tx2"/>
                </a:solidFill>
                <a:latin typeface="Segoe Sans Text"/>
                <a:hlinkClick r:id="rId7">
                  <a:extLst>
                    <a:ext uri="{A12FA001-AC4F-418D-AE19-62706E023703}">
                      <ahyp:hlinkClr xmlns:ahyp="http://schemas.microsoft.com/office/drawing/2018/hyperlinkcolor" val="tx"/>
                    </a:ext>
                  </a:extLst>
                </a:hlinkClick>
              </a:rPr>
              <a:t>https://aka.ms/CustomerHubSessions</a:t>
            </a:r>
            <a:r>
              <a:rPr lang="en-US" sz="1100">
                <a:solidFill>
                  <a:schemeClr val="tx2"/>
                </a:solidFill>
                <a:latin typeface="Segoe Sans Text"/>
              </a:rPr>
              <a:t>​</a:t>
            </a:r>
          </a:p>
        </p:txBody>
      </p:sp>
    </p:spTree>
    <p:extLst>
      <p:ext uri="{BB962C8B-B14F-4D97-AF65-F5344CB8AC3E}">
        <p14:creationId xmlns:p14="http://schemas.microsoft.com/office/powerpoint/2010/main" val="591799251"/>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68E6E-94C6-265E-E736-395D94E8BA4C}"/>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EE40AD3-48AF-2318-E6EE-255A94799621}"/>
              </a:ext>
              <a:ext uri="{C183D7F6-B498-43B3-948B-1728B52AA6E4}">
                <adec:decorative xmlns:adec="http://schemas.microsoft.com/office/drawing/2017/decorative" val="1"/>
              </a:ext>
            </a:extLst>
          </p:cNvPr>
          <p:cNvSpPr/>
          <p:nvPr/>
        </p:nvSpPr>
        <p:spPr bwMode="auto">
          <a:xfrm rot="16200000" flipH="1">
            <a:off x="-136453" y="2742488"/>
            <a:ext cx="4025649"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 name="Picture 6" descr="A qr code on a white background">
            <a:extLst>
              <a:ext uri="{FF2B5EF4-FFF2-40B4-BE49-F238E27FC236}">
                <a16:creationId xmlns:a16="http://schemas.microsoft.com/office/drawing/2014/main" id="{BECEAD08-8882-E03E-AACE-7543C88D9107}"/>
              </a:ext>
            </a:extLst>
          </p:cNvPr>
          <p:cNvPicPr>
            <a:picLocks noChangeAspect="1"/>
          </p:cNvPicPr>
          <p:nvPr/>
        </p:nvPicPr>
        <p:blipFill>
          <a:blip r:embed="rId2"/>
          <a:stretch>
            <a:fillRect/>
          </a:stretch>
        </p:blipFill>
        <p:spPr>
          <a:xfrm>
            <a:off x="971115" y="2441954"/>
            <a:ext cx="1810512" cy="1810512"/>
          </a:xfrm>
          <a:prstGeom prst="roundRect">
            <a:avLst>
              <a:gd name="adj" fmla="val 2933"/>
            </a:avLst>
          </a:prstGeom>
          <a:noFill/>
        </p:spPr>
      </p:pic>
      <p:pic>
        <p:nvPicPr>
          <p:cNvPr id="8" name="Graphic 7">
            <a:extLst>
              <a:ext uri="{FF2B5EF4-FFF2-40B4-BE49-F238E27FC236}">
                <a16:creationId xmlns:a16="http://schemas.microsoft.com/office/drawing/2014/main" id="{8B6E582F-91E5-E4EA-D2E6-EED8A8D4AE3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7588" y="835066"/>
            <a:ext cx="1337566" cy="705394"/>
          </a:xfrm>
          <a:prstGeom prst="rect">
            <a:avLst/>
          </a:prstGeom>
        </p:spPr>
      </p:pic>
      <p:grpSp>
        <p:nvGrpSpPr>
          <p:cNvPr id="9" name="Group 8">
            <a:extLst>
              <a:ext uri="{FF2B5EF4-FFF2-40B4-BE49-F238E27FC236}">
                <a16:creationId xmlns:a16="http://schemas.microsoft.com/office/drawing/2014/main" id="{8B06767B-54B5-6611-2CC3-C79790C4C6B6}"/>
              </a:ext>
              <a:ext uri="{C183D7F6-B498-43B3-948B-1728B52AA6E4}">
                <adec:decorative xmlns:adec="http://schemas.microsoft.com/office/drawing/2017/decorative" val="1"/>
              </a:ext>
            </a:extLst>
          </p:cNvPr>
          <p:cNvGrpSpPr/>
          <p:nvPr/>
        </p:nvGrpSpPr>
        <p:grpSpPr>
          <a:xfrm>
            <a:off x="370476" y="4696070"/>
            <a:ext cx="7503737" cy="844463"/>
            <a:chOff x="5607459" y="5376024"/>
            <a:chExt cx="5795892" cy="844463"/>
          </a:xfrm>
        </p:grpSpPr>
        <p:sp>
          <p:nvSpPr>
            <p:cNvPr id="10" name="Rectangle: Rounded Corners 11">
              <a:extLst>
                <a:ext uri="{FF2B5EF4-FFF2-40B4-BE49-F238E27FC236}">
                  <a16:creationId xmlns:a16="http://schemas.microsoft.com/office/drawing/2014/main" id="{D087B726-D32C-4B1B-E7DF-FDE6F43839B3}"/>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1">
              <a:extLst>
                <a:ext uri="{FF2B5EF4-FFF2-40B4-BE49-F238E27FC236}">
                  <a16:creationId xmlns:a16="http://schemas.microsoft.com/office/drawing/2014/main" id="{CA8062A0-F21D-15F2-1E6A-4369F47ECFA3}"/>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urry image of a blue and orange sky">
            <a:extLst>
              <a:ext uri="{FF2B5EF4-FFF2-40B4-BE49-F238E27FC236}">
                <a16:creationId xmlns:a16="http://schemas.microsoft.com/office/drawing/2014/main" id="{11B76C51-5235-EE4E-38F3-C061F5134055}"/>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3624479" y="2"/>
            <a:ext cx="8567520" cy="6646984"/>
          </a:xfrm>
          <a:prstGeom prst="rect">
            <a:avLst/>
          </a:prstGeom>
          <a:effectLst/>
        </p:spPr>
      </p:pic>
      <p:sp>
        <p:nvSpPr>
          <p:cNvPr id="13" name="TextBox 12">
            <a:extLst>
              <a:ext uri="{FF2B5EF4-FFF2-40B4-BE49-F238E27FC236}">
                <a16:creationId xmlns:a16="http://schemas.microsoft.com/office/drawing/2014/main" id="{F4EB4846-9B70-6C99-FA0D-4B7BF51B7D63}"/>
              </a:ext>
            </a:extLst>
          </p:cNvPr>
          <p:cNvSpPr txBox="1"/>
          <p:nvPr/>
        </p:nvSpPr>
        <p:spPr>
          <a:xfrm>
            <a:off x="4088315" y="748860"/>
            <a:ext cx="7532185" cy="480131"/>
          </a:xfrm>
          <a:prstGeom prst="rect">
            <a:avLst/>
          </a:prstGeom>
          <a:noFill/>
          <a:ln>
            <a:noFill/>
            <a:prstDash/>
          </a:ln>
          <a:effectLst/>
        </p:spPr>
        <p:txBody>
          <a:bodyPr wrap="square">
            <a:spAutoFit/>
          </a:bodyPr>
          <a:lstStyle/>
          <a:p>
            <a:pPr algn="ctr">
              <a:lnSpc>
                <a:spcPct val="90000"/>
              </a:lnSpc>
              <a:spcAft>
                <a:spcPts val="1800"/>
              </a:spcAft>
            </a:pPr>
            <a:r>
              <a:rPr lang="en-US"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Upcoming Sessions</a:t>
            </a:r>
          </a:p>
        </p:txBody>
      </p:sp>
      <p:sp>
        <p:nvSpPr>
          <p:cNvPr id="14" name="Rectangle: Rounded Corners 13">
            <a:extLst>
              <a:ext uri="{FF2B5EF4-FFF2-40B4-BE49-F238E27FC236}">
                <a16:creationId xmlns:a16="http://schemas.microsoft.com/office/drawing/2014/main" id="{2C4A77A9-BAB1-4CFC-64AB-409102ECDBD2}"/>
              </a:ext>
              <a:ext uri="{C183D7F6-B498-43B3-948B-1728B52AA6E4}">
                <adec:decorative xmlns:adec="http://schemas.microsoft.com/office/drawing/2017/decorative" val="1"/>
              </a:ext>
            </a:extLst>
          </p:cNvPr>
          <p:cNvSpPr/>
          <p:nvPr/>
        </p:nvSpPr>
        <p:spPr bwMode="auto">
          <a:xfrm rot="16200000" flipH="1">
            <a:off x="5821723" y="257308"/>
            <a:ext cx="4052645" cy="7519459"/>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18" name="TextBox 17">
            <a:extLst>
              <a:ext uri="{FF2B5EF4-FFF2-40B4-BE49-F238E27FC236}">
                <a16:creationId xmlns:a16="http://schemas.microsoft.com/office/drawing/2014/main" id="{590E417E-F87E-3C00-BEBE-8DA287C381A5}"/>
              </a:ext>
            </a:extLst>
          </p:cNvPr>
          <p:cNvSpPr txBox="1"/>
          <p:nvPr/>
        </p:nvSpPr>
        <p:spPr>
          <a:xfrm>
            <a:off x="711789" y="5033662"/>
            <a:ext cx="2329164" cy="169277"/>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algn="l" defTabSz="914400">
              <a:defRPr/>
            </a:pPr>
            <a:r>
              <a:rPr lang="en-US" sz="1100">
                <a:solidFill>
                  <a:schemeClr val="tx2"/>
                </a:solidFill>
                <a:latin typeface="Segoe Sans Text"/>
                <a:hlinkClick r:id="rId7">
                  <a:extLst>
                    <a:ext uri="{A12FA001-AC4F-418D-AE19-62706E023703}">
                      <ahyp:hlinkClr xmlns:ahyp="http://schemas.microsoft.com/office/drawing/2018/hyperlinkcolor" val="tx"/>
                    </a:ext>
                  </a:extLst>
                </a:hlinkClick>
              </a:rPr>
              <a:t>https://aka.ms/CustomerHubSessions</a:t>
            </a:r>
            <a:r>
              <a:rPr lang="en-US" sz="1100">
                <a:solidFill>
                  <a:schemeClr val="tx2"/>
                </a:solidFill>
                <a:latin typeface="Segoe Sans Text"/>
              </a:rPr>
              <a:t>​</a:t>
            </a:r>
          </a:p>
        </p:txBody>
      </p:sp>
      <p:graphicFrame>
        <p:nvGraphicFramePr>
          <p:cNvPr id="3" name="Table 2">
            <a:extLst>
              <a:ext uri="{FF2B5EF4-FFF2-40B4-BE49-F238E27FC236}">
                <a16:creationId xmlns:a16="http://schemas.microsoft.com/office/drawing/2014/main" id="{A40743A4-019E-C31F-B78D-74EDA670F46E}"/>
              </a:ext>
            </a:extLst>
          </p:cNvPr>
          <p:cNvGraphicFramePr>
            <a:graphicFrameLocks noGrp="1"/>
          </p:cNvGraphicFramePr>
          <p:nvPr/>
        </p:nvGraphicFramePr>
        <p:xfrm>
          <a:off x="4243747" y="3056260"/>
          <a:ext cx="7186252" cy="1724025"/>
        </p:xfrm>
        <a:graphic>
          <a:graphicData uri="http://schemas.openxmlformats.org/drawingml/2006/table">
            <a:tbl>
              <a:tblPr/>
              <a:tblGrid>
                <a:gridCol w="3345773">
                  <a:extLst>
                    <a:ext uri="{9D8B030D-6E8A-4147-A177-3AD203B41FA5}">
                      <a16:colId xmlns:a16="http://schemas.microsoft.com/office/drawing/2014/main" val="3370444218"/>
                    </a:ext>
                  </a:extLst>
                </a:gridCol>
                <a:gridCol w="1828800">
                  <a:extLst>
                    <a:ext uri="{9D8B030D-6E8A-4147-A177-3AD203B41FA5}">
                      <a16:colId xmlns:a16="http://schemas.microsoft.com/office/drawing/2014/main" val="3559652532"/>
                    </a:ext>
                  </a:extLst>
                </a:gridCol>
                <a:gridCol w="2011679">
                  <a:extLst>
                    <a:ext uri="{9D8B030D-6E8A-4147-A177-3AD203B41FA5}">
                      <a16:colId xmlns:a16="http://schemas.microsoft.com/office/drawing/2014/main" val="2425414235"/>
                    </a:ext>
                  </a:extLst>
                </a:gridCol>
              </a:tblGrid>
              <a:tr h="0">
                <a:tc>
                  <a:txBody>
                    <a:bodyPr/>
                    <a:lstStyle/>
                    <a:p>
                      <a:pPr algn="l" fontAlgn="t">
                        <a:lnSpc>
                          <a:spcPts val="1500"/>
                        </a:lnSpc>
                        <a:buNone/>
                      </a:pPr>
                      <a:r>
                        <a:rPr lang="en-US" sz="1600" b="1">
                          <a:solidFill>
                            <a:schemeClr val="bg1"/>
                          </a:solidFill>
                          <a:effectLst/>
                        </a:rPr>
                        <a:t>Session Title</a:t>
                      </a:r>
                      <a:endParaRPr lang="en-US" sz="1600" b="0">
                        <a:solidFill>
                          <a:schemeClr val="bg1"/>
                        </a:solidFill>
                        <a:effectLst/>
                      </a:endParaRP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tc>
                  <a:txBody>
                    <a:bodyPr/>
                    <a:lstStyle/>
                    <a:p>
                      <a:pPr algn="l" fontAlgn="t">
                        <a:lnSpc>
                          <a:spcPts val="1500"/>
                        </a:lnSpc>
                        <a:buNone/>
                      </a:pPr>
                      <a:r>
                        <a:rPr lang="en-US" sz="1600" b="1">
                          <a:solidFill>
                            <a:schemeClr val="bg1"/>
                          </a:solidFill>
                          <a:effectLst/>
                        </a:rPr>
                        <a:t>Date</a:t>
                      </a:r>
                      <a:endParaRPr lang="en-US" sz="1600" b="0">
                        <a:solidFill>
                          <a:schemeClr val="bg1"/>
                        </a:solidFill>
                        <a:effectLst/>
                      </a:endParaRP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tc>
                  <a:txBody>
                    <a:bodyPr/>
                    <a:lstStyle/>
                    <a:p>
                      <a:pPr algn="l" fontAlgn="t">
                        <a:lnSpc>
                          <a:spcPts val="1500"/>
                        </a:lnSpc>
                        <a:buNone/>
                      </a:pPr>
                      <a:r>
                        <a:rPr lang="en-US" sz="1600" b="1">
                          <a:solidFill>
                            <a:schemeClr val="bg1"/>
                          </a:solidFill>
                          <a:effectLst/>
                        </a:rPr>
                        <a:t>Time (PT)</a:t>
                      </a:r>
                      <a:endParaRPr lang="en-US" sz="1600" b="0">
                        <a:solidFill>
                          <a:schemeClr val="bg1"/>
                        </a:solidFill>
                        <a:effectLst/>
                      </a:endParaRP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extLst>
                  <a:ext uri="{0D108BD9-81ED-4DB2-BD59-A6C34878D82A}">
                    <a16:rowId xmlns:a16="http://schemas.microsoft.com/office/drawing/2014/main" val="1394341997"/>
                  </a:ext>
                </a:extLst>
              </a:tr>
              <a:tr h="0">
                <a:tc>
                  <a:txBody>
                    <a:bodyPr/>
                    <a:lstStyle/>
                    <a:p>
                      <a:pPr algn="l" fontAlgn="t">
                        <a:lnSpc>
                          <a:spcPts val="1500"/>
                        </a:lnSpc>
                        <a:buNone/>
                      </a:pPr>
                      <a:r>
                        <a:rPr lang="en-US" sz="1600">
                          <a:solidFill>
                            <a:schemeClr val="bg1"/>
                          </a:solidFill>
                          <a:effectLst/>
                        </a:rPr>
                        <a:t>Agents Governance</a:t>
                      </a: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tc>
                  <a:txBody>
                    <a:bodyPr/>
                    <a:lstStyle/>
                    <a:p>
                      <a:pPr algn="l" fontAlgn="t">
                        <a:lnSpc>
                          <a:spcPts val="1500"/>
                        </a:lnSpc>
                        <a:buNone/>
                      </a:pPr>
                      <a:r>
                        <a:rPr lang="en-US" sz="1600">
                          <a:solidFill>
                            <a:schemeClr val="bg1"/>
                          </a:solidFill>
                          <a:effectLst/>
                        </a:rPr>
                        <a:t>Wed, Sep 24, 2025</a:t>
                      </a: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tc>
                  <a:txBody>
                    <a:bodyPr/>
                    <a:lstStyle/>
                    <a:p>
                      <a:pPr algn="l" fontAlgn="t">
                        <a:lnSpc>
                          <a:spcPts val="1500"/>
                        </a:lnSpc>
                        <a:buNone/>
                      </a:pPr>
                      <a:r>
                        <a:rPr lang="en-US" sz="1600">
                          <a:solidFill>
                            <a:schemeClr val="bg1"/>
                          </a:solidFill>
                          <a:effectLst/>
                        </a:rPr>
                        <a:t>8:00 AM &amp; 8:00 PM</a:t>
                      </a: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extLst>
                  <a:ext uri="{0D108BD9-81ED-4DB2-BD59-A6C34878D82A}">
                    <a16:rowId xmlns:a16="http://schemas.microsoft.com/office/drawing/2014/main" val="636052442"/>
                  </a:ext>
                </a:extLst>
              </a:tr>
              <a:tr h="0">
                <a:tc>
                  <a:txBody>
                    <a:bodyPr/>
                    <a:lstStyle/>
                    <a:p>
                      <a:pPr algn="l" fontAlgn="t">
                        <a:lnSpc>
                          <a:spcPts val="1500"/>
                        </a:lnSpc>
                        <a:buNone/>
                      </a:pPr>
                      <a:r>
                        <a:rPr lang="en-US" sz="1600">
                          <a:solidFill>
                            <a:schemeClr val="bg1"/>
                          </a:solidFill>
                          <a:effectLst/>
                        </a:rPr>
                        <a:t>Deep Reasoning Agents in Action</a:t>
                      </a: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tc>
                  <a:txBody>
                    <a:bodyPr/>
                    <a:lstStyle/>
                    <a:p>
                      <a:pPr algn="l" fontAlgn="t">
                        <a:lnSpc>
                          <a:spcPts val="1500"/>
                        </a:lnSpc>
                        <a:buNone/>
                      </a:pPr>
                      <a:r>
                        <a:rPr lang="en-US" sz="1600">
                          <a:solidFill>
                            <a:schemeClr val="bg1"/>
                          </a:solidFill>
                          <a:effectLst/>
                        </a:rPr>
                        <a:t>Wed, Oct 8, 2025</a:t>
                      </a: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tc>
                  <a:txBody>
                    <a:bodyPr/>
                    <a:lstStyle/>
                    <a:p>
                      <a:pPr algn="l" fontAlgn="t">
                        <a:lnSpc>
                          <a:spcPts val="1500"/>
                        </a:lnSpc>
                        <a:buNone/>
                      </a:pPr>
                      <a:r>
                        <a:rPr lang="en-US" sz="1600">
                          <a:solidFill>
                            <a:schemeClr val="bg1"/>
                          </a:solidFill>
                          <a:effectLst/>
                        </a:rPr>
                        <a:t>8:00 AM &amp; 8:00 PM</a:t>
                      </a: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extLst>
                  <a:ext uri="{0D108BD9-81ED-4DB2-BD59-A6C34878D82A}">
                    <a16:rowId xmlns:a16="http://schemas.microsoft.com/office/drawing/2014/main" val="2911680957"/>
                  </a:ext>
                </a:extLst>
              </a:tr>
              <a:tr h="0">
                <a:tc>
                  <a:txBody>
                    <a:bodyPr/>
                    <a:lstStyle/>
                    <a:p>
                      <a:pPr algn="l" fontAlgn="t">
                        <a:lnSpc>
                          <a:spcPts val="1500"/>
                        </a:lnSpc>
                        <a:buNone/>
                      </a:pPr>
                      <a:r>
                        <a:rPr lang="en-US" sz="1600">
                          <a:solidFill>
                            <a:schemeClr val="bg1"/>
                          </a:solidFill>
                          <a:effectLst/>
                        </a:rPr>
                        <a:t>Agents in an Hour</a:t>
                      </a: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tc>
                  <a:txBody>
                    <a:bodyPr/>
                    <a:lstStyle/>
                    <a:p>
                      <a:pPr algn="l" fontAlgn="t">
                        <a:lnSpc>
                          <a:spcPts val="1500"/>
                        </a:lnSpc>
                        <a:buNone/>
                      </a:pPr>
                      <a:r>
                        <a:rPr lang="en-US" sz="1600">
                          <a:solidFill>
                            <a:schemeClr val="bg1"/>
                          </a:solidFill>
                          <a:effectLst/>
                        </a:rPr>
                        <a:t>Wed, Oct 22, 2025</a:t>
                      </a: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tc>
                  <a:txBody>
                    <a:bodyPr/>
                    <a:lstStyle/>
                    <a:p>
                      <a:pPr algn="l" fontAlgn="t">
                        <a:lnSpc>
                          <a:spcPts val="1500"/>
                        </a:lnSpc>
                        <a:buNone/>
                      </a:pPr>
                      <a:r>
                        <a:rPr lang="en-US" sz="1600">
                          <a:solidFill>
                            <a:schemeClr val="bg1"/>
                          </a:solidFill>
                          <a:effectLst/>
                        </a:rPr>
                        <a:t>8:00 AM &amp; 8:00 PM</a:t>
                      </a: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extLst>
                  <a:ext uri="{0D108BD9-81ED-4DB2-BD59-A6C34878D82A}">
                    <a16:rowId xmlns:a16="http://schemas.microsoft.com/office/drawing/2014/main" val="4261913554"/>
                  </a:ext>
                </a:extLst>
              </a:tr>
              <a:tr h="0">
                <a:tc>
                  <a:txBody>
                    <a:bodyPr/>
                    <a:lstStyle/>
                    <a:p>
                      <a:pPr algn="l" fontAlgn="t">
                        <a:lnSpc>
                          <a:spcPts val="1500"/>
                        </a:lnSpc>
                        <a:buNone/>
                      </a:pPr>
                      <a:r>
                        <a:rPr lang="en-US" sz="1600">
                          <a:solidFill>
                            <a:schemeClr val="bg1"/>
                          </a:solidFill>
                          <a:effectLst/>
                        </a:rPr>
                        <a:t>Agents Governance</a:t>
                      </a:r>
                    </a:p>
                  </a:txBody>
                  <a:tcPr marL="114300" marR="76200" marT="76200" marB="57150">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tc>
                  <a:txBody>
                    <a:bodyPr/>
                    <a:lstStyle/>
                    <a:p>
                      <a:pPr algn="l" fontAlgn="t">
                        <a:lnSpc>
                          <a:spcPts val="1500"/>
                        </a:lnSpc>
                        <a:buNone/>
                      </a:pPr>
                      <a:r>
                        <a:rPr lang="en-US" sz="1600">
                          <a:solidFill>
                            <a:schemeClr val="bg1"/>
                          </a:solidFill>
                          <a:effectLst/>
                        </a:rPr>
                        <a:t>Wed, Nov 5, 2025</a:t>
                      </a:r>
                    </a:p>
                  </a:txBody>
                  <a:tcPr marL="114300" marR="76200" marT="76200" marB="57150">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tc>
                  <a:txBody>
                    <a:bodyPr/>
                    <a:lstStyle/>
                    <a:p>
                      <a:pPr algn="l" fontAlgn="t">
                        <a:lnSpc>
                          <a:spcPts val="1500"/>
                        </a:lnSpc>
                        <a:buNone/>
                      </a:pPr>
                      <a:r>
                        <a:rPr lang="en-US" sz="1600" dirty="0">
                          <a:solidFill>
                            <a:schemeClr val="bg1"/>
                          </a:solidFill>
                          <a:effectLst/>
                        </a:rPr>
                        <a:t>8:00 AM &amp; 8:00 PM</a:t>
                      </a:r>
                    </a:p>
                  </a:txBody>
                  <a:tcPr marL="114300" marR="76200" marT="76200" marB="57150">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extLst>
                  <a:ext uri="{0D108BD9-81ED-4DB2-BD59-A6C34878D82A}">
                    <a16:rowId xmlns:a16="http://schemas.microsoft.com/office/drawing/2014/main" val="451198581"/>
                  </a:ext>
                </a:extLst>
              </a:tr>
            </a:tbl>
          </a:graphicData>
        </a:graphic>
      </p:graphicFrame>
    </p:spTree>
    <p:extLst>
      <p:ext uri="{BB962C8B-B14F-4D97-AF65-F5344CB8AC3E}">
        <p14:creationId xmlns:p14="http://schemas.microsoft.com/office/powerpoint/2010/main" val="2924861754"/>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51121-1D4C-791C-4F5A-371E412F531D}"/>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3C69F6D4-D2D0-01A4-410B-B72D218C33B8}"/>
              </a:ext>
              <a:ext uri="{C183D7F6-B498-43B3-948B-1728B52AA6E4}">
                <adec:decorative xmlns:adec="http://schemas.microsoft.com/office/drawing/2017/decorative" val="1"/>
              </a:ext>
            </a:extLst>
          </p:cNvPr>
          <p:cNvSpPr/>
          <p:nvPr/>
        </p:nvSpPr>
        <p:spPr bwMode="auto">
          <a:xfrm rot="5400000">
            <a:off x="7802228" y="2452113"/>
            <a:ext cx="3909527" cy="3521317"/>
          </a:xfrm>
          <a:prstGeom prst="roundRect">
            <a:avLst>
              <a:gd name="adj" fmla="val 14295"/>
            </a:avLst>
          </a:prstGeom>
          <a:solidFill>
            <a:schemeClr val="tx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2" name="Text Placeholder 11">
            <a:extLst>
              <a:ext uri="{FF2B5EF4-FFF2-40B4-BE49-F238E27FC236}">
                <a16:creationId xmlns:a16="http://schemas.microsoft.com/office/drawing/2014/main" id="{4CDE0B7A-8A5F-1F6D-45DB-066A7C44CEF4}"/>
              </a:ext>
            </a:extLst>
          </p:cNvPr>
          <p:cNvSpPr txBox="1">
            <a:spLocks/>
          </p:cNvSpPr>
          <p:nvPr/>
        </p:nvSpPr>
        <p:spPr>
          <a:xfrm>
            <a:off x="8447812" y="2740524"/>
            <a:ext cx="2414260"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SzPct val="100000"/>
              <a:buNone/>
            </a:pPr>
            <a:r>
              <a:rPr lang="en-US" sz="1600">
                <a:solidFill>
                  <a:schemeClr val="bg1"/>
                </a:solidFill>
                <a:cs typeface="Segoe UI Light" panose="020B0502040204020203" pitchFamily="34" charset="0"/>
              </a:rPr>
              <a:t>Get more from Copilot and Microsoft 365</a:t>
            </a:r>
          </a:p>
        </p:txBody>
      </p:sp>
      <p:sp>
        <p:nvSpPr>
          <p:cNvPr id="13" name="Text Placeholder 11">
            <a:extLst>
              <a:ext uri="{FF2B5EF4-FFF2-40B4-BE49-F238E27FC236}">
                <a16:creationId xmlns:a16="http://schemas.microsoft.com/office/drawing/2014/main" id="{83645DB9-C3AA-828A-AF3A-C882454D4474}"/>
              </a:ext>
            </a:extLst>
          </p:cNvPr>
          <p:cNvSpPr txBox="1">
            <a:spLocks/>
          </p:cNvSpPr>
          <p:nvPr/>
        </p:nvSpPr>
        <p:spPr>
          <a:xfrm>
            <a:off x="8447812" y="3571527"/>
            <a:ext cx="2606826" cy="338554"/>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SzPct val="100000"/>
              <a:buNone/>
            </a:pPr>
            <a:r>
              <a:rPr lang="en-US" sz="1600">
                <a:solidFill>
                  <a:schemeClr val="bg1"/>
                </a:solidFill>
                <a:cs typeface="Segoe UI Light" panose="020B0502040204020203" pitchFamily="34" charset="0"/>
              </a:rPr>
              <a:t>Help others do the same</a:t>
            </a:r>
          </a:p>
        </p:txBody>
      </p:sp>
      <p:sp>
        <p:nvSpPr>
          <p:cNvPr id="14" name="Text Placeholder 11">
            <a:extLst>
              <a:ext uri="{FF2B5EF4-FFF2-40B4-BE49-F238E27FC236}">
                <a16:creationId xmlns:a16="http://schemas.microsoft.com/office/drawing/2014/main" id="{926B550B-0BE4-8BB9-2A6B-5C4652412844}"/>
              </a:ext>
            </a:extLst>
          </p:cNvPr>
          <p:cNvSpPr txBox="1">
            <a:spLocks/>
          </p:cNvSpPr>
          <p:nvPr/>
        </p:nvSpPr>
        <p:spPr>
          <a:xfrm>
            <a:off x="8447812" y="4156309"/>
            <a:ext cx="2832899"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SzPct val="100000"/>
              <a:buNone/>
            </a:pPr>
            <a:r>
              <a:rPr lang="en-US" sz="1600">
                <a:solidFill>
                  <a:schemeClr val="bg1"/>
                </a:solidFill>
                <a:cs typeface="Segoe UI Light" panose="020B0502040204020203" pitchFamily="34" charset="0"/>
              </a:rPr>
              <a:t>Expand your knowledge and enhance your career</a:t>
            </a:r>
          </a:p>
        </p:txBody>
      </p:sp>
      <p:grpSp>
        <p:nvGrpSpPr>
          <p:cNvPr id="2" name="Group 1">
            <a:extLst>
              <a:ext uri="{FF2B5EF4-FFF2-40B4-BE49-F238E27FC236}">
                <a16:creationId xmlns:a16="http://schemas.microsoft.com/office/drawing/2014/main" id="{C3AB5E3B-FCBC-3AB6-0A88-83D37C3F2291}"/>
              </a:ext>
              <a:ext uri="{C183D7F6-B498-43B3-948B-1728B52AA6E4}">
                <adec:decorative xmlns:adec="http://schemas.microsoft.com/office/drawing/2017/decorative" val="1"/>
              </a:ext>
            </a:extLst>
          </p:cNvPr>
          <p:cNvGrpSpPr/>
          <p:nvPr/>
        </p:nvGrpSpPr>
        <p:grpSpPr>
          <a:xfrm>
            <a:off x="6973207" y="5397648"/>
            <a:ext cx="6080320" cy="844463"/>
            <a:chOff x="5607459" y="5376024"/>
            <a:chExt cx="5795892" cy="844463"/>
          </a:xfrm>
        </p:grpSpPr>
        <p:sp>
          <p:nvSpPr>
            <p:cNvPr id="3" name="Rectangle: Rounded Corners 11">
              <a:extLst>
                <a:ext uri="{FF2B5EF4-FFF2-40B4-BE49-F238E27FC236}">
                  <a16:creationId xmlns:a16="http://schemas.microsoft.com/office/drawing/2014/main" id="{E78C4E7F-9DD8-E6F1-FE84-5EFC623D3590}"/>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11">
              <a:extLst>
                <a:ext uri="{FF2B5EF4-FFF2-40B4-BE49-F238E27FC236}">
                  <a16:creationId xmlns:a16="http://schemas.microsoft.com/office/drawing/2014/main" id="{76CFF2BE-0A1F-7BED-5D3B-9C47887A08BB}"/>
                </a:ext>
              </a:extLst>
            </p:cNvPr>
            <p:cNvSpPr/>
            <p:nvPr/>
          </p:nvSpPr>
          <p:spPr>
            <a:xfrm>
              <a:off x="5711416" y="5460239"/>
              <a:ext cx="558797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E78E4B0B-6BFD-E406-725E-538C4E07F71E}"/>
              </a:ext>
              <a:ext uri="{C183D7F6-B498-43B3-948B-1728B52AA6E4}">
                <adec:decorative xmlns:adec="http://schemas.microsoft.com/office/drawing/2017/decorative" val="1"/>
              </a:ext>
            </a:extLst>
          </p:cNvPr>
          <p:cNvPicPr>
            <a:picLocks noChangeAspect="1"/>
          </p:cNvPicPr>
          <p:nvPr/>
        </p:nvPicPr>
        <p:blipFill rotWithShape="1">
          <a:blip r:embed="rId2"/>
          <a:srcRect l="370" t="1" r="531" b="29523"/>
          <a:stretch>
            <a:fillRect/>
          </a:stretch>
        </p:blipFill>
        <p:spPr>
          <a:xfrm rot="10800000" flipV="1">
            <a:off x="-9331" y="6675119"/>
            <a:ext cx="12201331" cy="182880"/>
          </a:xfrm>
          <a:prstGeom prst="rect">
            <a:avLst/>
          </a:prstGeom>
          <a:ln>
            <a:noFill/>
          </a:ln>
          <a:effectLst/>
        </p:spPr>
      </p:pic>
      <p:sp>
        <p:nvSpPr>
          <p:cNvPr id="6" name="TextBox 5">
            <a:extLst>
              <a:ext uri="{FF2B5EF4-FFF2-40B4-BE49-F238E27FC236}">
                <a16:creationId xmlns:a16="http://schemas.microsoft.com/office/drawing/2014/main" id="{735E65A0-22E6-878F-9F35-4ABDCF9F5FA4}"/>
              </a:ext>
            </a:extLst>
          </p:cNvPr>
          <p:cNvSpPr txBox="1"/>
          <p:nvPr/>
        </p:nvSpPr>
        <p:spPr>
          <a:xfrm>
            <a:off x="7359578" y="5656660"/>
            <a:ext cx="4103703" cy="307777"/>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marL="457200" defTabSz="914400">
              <a:defRPr sz="1800">
                <a:solidFill>
                  <a:schemeClr val="lt1"/>
                </a:solidFill>
              </a:defRPr>
            </a:lvl2pPr>
            <a:lvl3pPr marL="914400" defTabSz="914400">
              <a:defRPr sz="1800">
                <a:solidFill>
                  <a:schemeClr val="lt1"/>
                </a:solidFill>
              </a:defRPr>
            </a:lvl3pPr>
            <a:lvl4pPr marL="1371600" defTabSz="914400">
              <a:defRPr sz="1800">
                <a:solidFill>
                  <a:schemeClr val="lt1"/>
                </a:solidFill>
              </a:defRPr>
            </a:lvl4pPr>
            <a:lvl5pPr marL="1828800" defTabSz="914400">
              <a:defRPr sz="1800">
                <a:solidFill>
                  <a:schemeClr val="lt1"/>
                </a:solidFill>
              </a:defRPr>
            </a:lvl5pPr>
            <a:lvl6pPr marL="2286000" defTabSz="914400">
              <a:defRPr sz="1800">
                <a:solidFill>
                  <a:schemeClr val="lt1"/>
                </a:solidFill>
              </a:defRPr>
            </a:lvl6pPr>
            <a:lvl7pPr marL="2743200" defTabSz="914400">
              <a:defRPr sz="1800">
                <a:solidFill>
                  <a:schemeClr val="lt1"/>
                </a:solidFill>
              </a:defRPr>
            </a:lvl7pPr>
            <a:lvl8pPr marL="3200400" defTabSz="914400">
              <a:defRPr sz="1800">
                <a:solidFill>
                  <a:schemeClr val="lt1"/>
                </a:solidFill>
              </a:defRPr>
            </a:lvl8pPr>
            <a:lvl9pPr marL="3657600" defTabSz="914400">
              <a:defRPr sz="1800">
                <a:solidFill>
                  <a:schemeClr val="lt1"/>
                </a:solidFill>
              </a:defRPr>
            </a:lvl9pPr>
          </a:lstStyle>
          <a:p>
            <a:pPr algn="l"/>
            <a:r>
              <a:rPr lang="en-US" sz="1400">
                <a:solidFill>
                  <a:srgbClr val="454142"/>
                </a:solidFill>
                <a:latin typeface="+mn-lt"/>
                <a:cs typeface="Segoe UI Light" panose="020B0502040204020203" pitchFamily="34" charset="0"/>
              </a:rPr>
              <a:t>Join the free program at </a:t>
            </a:r>
            <a:r>
              <a:rPr lang="en-US" sz="1400">
                <a:solidFill>
                  <a:srgbClr val="454142"/>
                </a:solidFill>
                <a:latin typeface="+mn-lt"/>
                <a:cs typeface="Segoe UI Light" panose="020B0502040204020203" pitchFamily="34" charset="0"/>
                <a:hlinkClick r:id="rId3">
                  <a:extLst>
                    <a:ext uri="{A12FA001-AC4F-418D-AE19-62706E023703}">
                      <ahyp:hlinkClr xmlns:ahyp="http://schemas.microsoft.com/office/drawing/2018/hyperlinkcolor" val="tx"/>
                    </a:ext>
                  </a:extLst>
                </a:hlinkClick>
              </a:rPr>
              <a:t>aka.ms/M365Champions</a:t>
            </a:r>
            <a:endParaRPr lang="en-US" sz="1400">
              <a:solidFill>
                <a:srgbClr val="454142"/>
              </a:solidFill>
              <a:latin typeface="+mn-lt"/>
              <a:cs typeface="Segoe UI Light" panose="020B0502040204020203" pitchFamily="34" charset="0"/>
            </a:endParaRPr>
          </a:p>
        </p:txBody>
      </p:sp>
      <p:pic>
        <p:nvPicPr>
          <p:cNvPr id="7" name="Graphic 6">
            <a:extLst>
              <a:ext uri="{FF2B5EF4-FFF2-40B4-BE49-F238E27FC236}">
                <a16:creationId xmlns:a16="http://schemas.microsoft.com/office/drawing/2014/main" id="{787FC857-AD76-E5DB-7117-6E41F8168AC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67746" y="5669679"/>
            <a:ext cx="300404" cy="300400"/>
          </a:xfrm>
          <a:prstGeom prst="rect">
            <a:avLst/>
          </a:prstGeom>
        </p:spPr>
      </p:pic>
      <p:sp>
        <p:nvSpPr>
          <p:cNvPr id="11" name="Text Placeholder 11">
            <a:extLst>
              <a:ext uri="{FF2B5EF4-FFF2-40B4-BE49-F238E27FC236}">
                <a16:creationId xmlns:a16="http://schemas.microsoft.com/office/drawing/2014/main" id="{44C0E704-E7FD-3B7B-5543-6928E83C8734}"/>
              </a:ext>
            </a:extLst>
          </p:cNvPr>
          <p:cNvSpPr txBox="1">
            <a:spLocks/>
          </p:cNvSpPr>
          <p:nvPr/>
        </p:nvSpPr>
        <p:spPr>
          <a:xfrm>
            <a:off x="501162" y="4462312"/>
            <a:ext cx="4303067" cy="866904"/>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500"/>
              </a:spcAft>
              <a:buSzPct val="100000"/>
              <a:buNone/>
            </a:pPr>
            <a:r>
              <a:rPr lang="en-US" sz="1400">
                <a:solidFill>
                  <a:schemeClr val="bg1"/>
                </a:solidFill>
                <a:cs typeface="Segoe UI Light" panose="020B0502040204020203" pitchFamily="34" charset="0"/>
              </a:rPr>
              <a:t>Get more from Copilot and Microsoft 365</a:t>
            </a:r>
          </a:p>
          <a:p>
            <a:pPr marL="0" indent="0">
              <a:spcBef>
                <a:spcPts val="0"/>
              </a:spcBef>
              <a:spcAft>
                <a:spcPts val="500"/>
              </a:spcAft>
              <a:buSzPct val="100000"/>
              <a:buNone/>
            </a:pPr>
            <a:r>
              <a:rPr lang="en-US" sz="1400">
                <a:solidFill>
                  <a:schemeClr val="bg1"/>
                </a:solidFill>
                <a:cs typeface="Segoe UI Light" panose="020B0502040204020203" pitchFamily="34" charset="0"/>
              </a:rPr>
              <a:t>Help others do the same</a:t>
            </a:r>
          </a:p>
          <a:p>
            <a:pPr marL="0" indent="0">
              <a:spcBef>
                <a:spcPts val="0"/>
              </a:spcBef>
              <a:spcAft>
                <a:spcPts val="500"/>
              </a:spcAft>
              <a:buSzPct val="100000"/>
              <a:buNone/>
            </a:pPr>
            <a:r>
              <a:rPr lang="en-US" sz="1400">
                <a:solidFill>
                  <a:schemeClr val="bg1"/>
                </a:solidFill>
                <a:cs typeface="Segoe UI Light" panose="020B0502040204020203" pitchFamily="34" charset="0"/>
              </a:rPr>
              <a:t>Expand your knowledge and enhance your career</a:t>
            </a:r>
          </a:p>
        </p:txBody>
      </p:sp>
      <p:sp>
        <p:nvSpPr>
          <p:cNvPr id="15" name="TextBox 14">
            <a:extLst>
              <a:ext uri="{FF2B5EF4-FFF2-40B4-BE49-F238E27FC236}">
                <a16:creationId xmlns:a16="http://schemas.microsoft.com/office/drawing/2014/main" id="{69FF5A09-9F9A-5F67-1766-596598E165CF}"/>
              </a:ext>
            </a:extLst>
          </p:cNvPr>
          <p:cNvSpPr txBox="1"/>
          <p:nvPr/>
        </p:nvSpPr>
        <p:spPr>
          <a:xfrm>
            <a:off x="455769" y="1153569"/>
            <a:ext cx="6903809" cy="3157788"/>
          </a:xfrm>
          <a:prstGeom prst="rect">
            <a:avLst/>
          </a:prstGeom>
          <a:noFill/>
          <a:ln>
            <a:noFill/>
            <a:prstDash/>
          </a:ln>
          <a:effectLst/>
        </p:spPr>
        <p:txBody>
          <a:bodyPr wrap="square">
            <a:spAutoFit/>
          </a:bodyPr>
          <a:lstStyle/>
          <a:p>
            <a:pPr>
              <a:lnSpc>
                <a:spcPct val="80000"/>
              </a:lnSpc>
              <a:spcAft>
                <a:spcPts val="1800"/>
              </a:spcAft>
            </a:pPr>
            <a:r>
              <a:rPr lang="en-US" sz="36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Make a difference</a:t>
            </a:r>
          </a:p>
          <a:p>
            <a:pPr marL="800100">
              <a:lnSpc>
                <a:spcPct val="80000"/>
              </a:lnSpc>
              <a:spcAft>
                <a:spcPts val="600"/>
              </a:spcAft>
            </a:pPr>
            <a:r>
              <a:rPr lang="en-US" sz="94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Become a</a:t>
            </a:r>
          </a:p>
          <a:p>
            <a:pPr marL="800100">
              <a:lnSpc>
                <a:spcPct val="80000"/>
              </a:lnSpc>
              <a:spcAft>
                <a:spcPts val="600"/>
              </a:spcAft>
            </a:pPr>
            <a:r>
              <a:rPr lang="en-US" sz="94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Champion</a:t>
            </a:r>
          </a:p>
        </p:txBody>
      </p:sp>
    </p:spTree>
    <p:extLst>
      <p:ext uri="{BB962C8B-B14F-4D97-AF65-F5344CB8AC3E}">
        <p14:creationId xmlns:p14="http://schemas.microsoft.com/office/powerpoint/2010/main" val="1775929607"/>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253785-7DCD-212A-A12B-62EF604F673E}"/>
              </a:ext>
            </a:extLst>
          </p:cNvPr>
          <p:cNvSpPr txBox="1"/>
          <p:nvPr/>
        </p:nvSpPr>
        <p:spPr>
          <a:xfrm>
            <a:off x="583952" y="1624415"/>
            <a:ext cx="3797548" cy="1754326"/>
          </a:xfrm>
          <a:prstGeom prst="rect">
            <a:avLst/>
          </a:prstGeom>
          <a:noFill/>
          <a:ln>
            <a:noFill/>
            <a:prstDash/>
          </a:ln>
          <a:effectLst/>
        </p:spPr>
        <p:txBody>
          <a:bodyPr wrap="square" lIns="0" rIns="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121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Q</a:t>
            </a:r>
            <a:r>
              <a:rPr kumimoji="0" lang="en-US" sz="72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&amp;</a:t>
            </a:r>
            <a:r>
              <a:rPr kumimoji="0" lang="en-US" sz="121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A</a:t>
            </a:r>
          </a:p>
        </p:txBody>
      </p:sp>
      <p:sp>
        <p:nvSpPr>
          <p:cNvPr id="4" name="Text Placeholder 4">
            <a:extLst>
              <a:ext uri="{FF2B5EF4-FFF2-40B4-BE49-F238E27FC236}">
                <a16:creationId xmlns:a16="http://schemas.microsoft.com/office/drawing/2014/main" id="{4C5BCC02-F254-165A-B419-7E09F13385A9}"/>
              </a:ext>
            </a:extLst>
          </p:cNvPr>
          <p:cNvSpPr txBox="1">
            <a:spLocks/>
          </p:cNvSpPr>
          <p:nvPr/>
        </p:nvSpPr>
        <p:spPr>
          <a:xfrm>
            <a:off x="1876335" y="3336405"/>
            <a:ext cx="4003766" cy="738664"/>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Please raise your hand and unmute when called on</a:t>
            </a:r>
          </a:p>
        </p:txBody>
      </p:sp>
      <p:sp>
        <p:nvSpPr>
          <p:cNvPr id="5" name="Rectangle: Rounded Corners 4">
            <a:extLst>
              <a:ext uri="{FF2B5EF4-FFF2-40B4-BE49-F238E27FC236}">
                <a16:creationId xmlns:a16="http://schemas.microsoft.com/office/drawing/2014/main" id="{790C1B4C-D324-4FDC-5CED-9EDCC9C2BD37}"/>
              </a:ext>
              <a:ext uri="{C183D7F6-B498-43B3-948B-1728B52AA6E4}">
                <adec:decorative xmlns:adec="http://schemas.microsoft.com/office/drawing/2017/decorative" val="1"/>
              </a:ext>
            </a:extLst>
          </p:cNvPr>
          <p:cNvSpPr/>
          <p:nvPr/>
        </p:nvSpPr>
        <p:spPr bwMode="auto">
          <a:xfrm rot="5400000">
            <a:off x="7699054" y="439533"/>
            <a:ext cx="3452506" cy="6565900"/>
          </a:xfrm>
          <a:prstGeom prst="roundRect">
            <a:avLst>
              <a:gd name="adj" fmla="val 14295"/>
            </a:avLst>
          </a:prstGeom>
          <a:solidFill>
            <a:schemeClr val="bg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6" name="Picture 5">
            <a:extLst>
              <a:ext uri="{FF2B5EF4-FFF2-40B4-BE49-F238E27FC236}">
                <a16:creationId xmlns:a16="http://schemas.microsoft.com/office/drawing/2014/main" id="{E8755E77-6AF4-FE9D-57AB-73980E358AB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762842" y="3067289"/>
            <a:ext cx="5048158" cy="1286114"/>
          </a:xfrm>
          <a:prstGeom prst="roundRect">
            <a:avLst>
              <a:gd name="adj" fmla="val 12717"/>
            </a:avLst>
          </a:prstGeom>
          <a:effectLst/>
        </p:spPr>
      </p:pic>
      <p:sp>
        <p:nvSpPr>
          <p:cNvPr id="7" name="Freeform: Shape 6">
            <a:extLst>
              <a:ext uri="{FF2B5EF4-FFF2-40B4-BE49-F238E27FC236}">
                <a16:creationId xmlns:a16="http://schemas.microsoft.com/office/drawing/2014/main" id="{6760E164-D3B4-D288-E0C7-CBED5F9FEAD4}"/>
              </a:ext>
              <a:ext uri="{C183D7F6-B498-43B3-948B-1728B52AA6E4}">
                <adec:decorative xmlns:adec="http://schemas.microsoft.com/office/drawing/2017/decorative" val="1"/>
              </a:ext>
            </a:extLst>
          </p:cNvPr>
          <p:cNvSpPr/>
          <p:nvPr/>
        </p:nvSpPr>
        <p:spPr bwMode="auto">
          <a:xfrm>
            <a:off x="9020969" y="2542893"/>
            <a:ext cx="364331" cy="876300"/>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8" name="Oval 7">
            <a:extLst>
              <a:ext uri="{FF2B5EF4-FFF2-40B4-BE49-F238E27FC236}">
                <a16:creationId xmlns:a16="http://schemas.microsoft.com/office/drawing/2014/main" id="{535A04CC-0F12-6126-ABD6-D3414DC1D1EF}"/>
              </a:ext>
              <a:ext uri="{C183D7F6-B498-43B3-948B-1728B52AA6E4}">
                <adec:decorative xmlns:adec="http://schemas.microsoft.com/office/drawing/2017/decorative" val="1"/>
              </a:ext>
            </a:extLst>
          </p:cNvPr>
          <p:cNvSpPr/>
          <p:nvPr/>
        </p:nvSpPr>
        <p:spPr bwMode="auto">
          <a:xfrm>
            <a:off x="9385557" y="2327210"/>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a:ln>
                  <a:noFill/>
                </a:ln>
                <a:solidFill>
                  <a:srgbClr val="000000"/>
                </a:solidFill>
                <a:effectLst/>
                <a:uLnTx/>
                <a:uFillTx/>
                <a:latin typeface="Segoe Sans Display Semibold"/>
                <a:ea typeface="+mn-ea"/>
                <a:cs typeface="+mn-cs"/>
              </a:rPr>
              <a:t>1</a:t>
            </a:r>
          </a:p>
        </p:txBody>
      </p:sp>
      <p:sp>
        <p:nvSpPr>
          <p:cNvPr id="9" name="Freeform: Shape 8">
            <a:extLst>
              <a:ext uri="{FF2B5EF4-FFF2-40B4-BE49-F238E27FC236}">
                <a16:creationId xmlns:a16="http://schemas.microsoft.com/office/drawing/2014/main" id="{7D15C4CB-F9D7-B775-BD2B-36FA94563851}"/>
              </a:ext>
              <a:ext uri="{C183D7F6-B498-43B3-948B-1728B52AA6E4}">
                <adec:decorative xmlns:adec="http://schemas.microsoft.com/office/drawing/2017/decorative" val="1"/>
              </a:ext>
            </a:extLst>
          </p:cNvPr>
          <p:cNvSpPr/>
          <p:nvPr/>
        </p:nvSpPr>
        <p:spPr bwMode="auto">
          <a:xfrm rot="10800000">
            <a:off x="8398926" y="4166791"/>
            <a:ext cx="364331" cy="757352"/>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10" name="Oval 9">
            <a:extLst>
              <a:ext uri="{FF2B5EF4-FFF2-40B4-BE49-F238E27FC236}">
                <a16:creationId xmlns:a16="http://schemas.microsoft.com/office/drawing/2014/main" id="{2746385E-65F4-A2A7-2271-8D47D24FFE0A}"/>
              </a:ext>
              <a:ext uri="{C183D7F6-B498-43B3-948B-1728B52AA6E4}">
                <adec:decorative xmlns:adec="http://schemas.microsoft.com/office/drawing/2017/decorative" val="1"/>
              </a:ext>
            </a:extLst>
          </p:cNvPr>
          <p:cNvSpPr/>
          <p:nvPr/>
        </p:nvSpPr>
        <p:spPr bwMode="auto">
          <a:xfrm>
            <a:off x="7970750" y="4711269"/>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a:ln>
                  <a:noFill/>
                </a:ln>
                <a:solidFill>
                  <a:srgbClr val="000000"/>
                </a:solidFill>
                <a:effectLst/>
                <a:uLnTx/>
                <a:uFillTx/>
                <a:latin typeface="Segoe Sans Display Semibold"/>
                <a:ea typeface="+mn-ea"/>
                <a:cs typeface="+mn-cs"/>
              </a:rPr>
              <a:t>2</a:t>
            </a:r>
          </a:p>
        </p:txBody>
      </p:sp>
    </p:spTree>
    <p:extLst>
      <p:ext uri="{BB962C8B-B14F-4D97-AF65-F5344CB8AC3E}">
        <p14:creationId xmlns:p14="http://schemas.microsoft.com/office/powerpoint/2010/main" val="4230127093"/>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64969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8424F-7A12-8B9F-26DF-8E363E29B0BC}"/>
            </a:ext>
          </a:extLst>
        </p:cNvPr>
        <p:cNvGrpSpPr/>
        <p:nvPr/>
      </p:nvGrpSpPr>
      <p:grpSpPr>
        <a:xfrm>
          <a:off x="0" y="0"/>
          <a:ext cx="0" cy="0"/>
          <a:chOff x="0" y="0"/>
          <a:chExt cx="0" cy="0"/>
        </a:xfrm>
      </p:grpSpPr>
      <p:sp>
        <p:nvSpPr>
          <p:cNvPr id="29" name="Title 3">
            <a:extLst>
              <a:ext uri="{FF2B5EF4-FFF2-40B4-BE49-F238E27FC236}">
                <a16:creationId xmlns:a16="http://schemas.microsoft.com/office/drawing/2014/main" id="{1B81AB2A-4F31-DE88-19AB-26A2BCF3FA74}"/>
              </a:ext>
            </a:extLst>
          </p:cNvPr>
          <p:cNvSpPr>
            <a:spLocks noGrp="1"/>
          </p:cNvSpPr>
          <p:nvPr>
            <p:ph type="title"/>
          </p:nvPr>
        </p:nvSpPr>
        <p:spPr>
          <a:xfrm>
            <a:off x="588263" y="485481"/>
            <a:ext cx="11018520" cy="498598"/>
          </a:xfrm>
        </p:spPr>
        <p:txBody>
          <a:bodyPr/>
          <a:lstStyle/>
          <a:p>
            <a:r>
              <a:rPr lang="en-US"/>
              <a:t>Types of agents</a:t>
            </a:r>
          </a:p>
        </p:txBody>
      </p:sp>
      <p:sp>
        <p:nvSpPr>
          <p:cNvPr id="2" name="Freeform: Shape 115">
            <a:extLst>
              <a:ext uri="{FF2B5EF4-FFF2-40B4-BE49-F238E27FC236}">
                <a16:creationId xmlns:a16="http://schemas.microsoft.com/office/drawing/2014/main" id="{344CD611-4EAB-1E1D-4C63-F1101BAAEC45}"/>
              </a:ext>
              <a:ext uri="{C183D7F6-B498-43B3-948B-1728B52AA6E4}">
                <adec:decorative xmlns:adec="http://schemas.microsoft.com/office/drawing/2017/decorative" val="1"/>
              </a:ext>
            </a:extLst>
          </p:cNvPr>
          <p:cNvSpPr/>
          <p:nvPr/>
        </p:nvSpPr>
        <p:spPr bwMode="auto">
          <a:xfrm>
            <a:off x="3416596" y="1297786"/>
            <a:ext cx="933700" cy="93370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Segoe UI"/>
              <a:ea typeface="+mn-ea"/>
              <a:cs typeface="Segoe UI" pitchFamily="34" charset="0"/>
            </a:endParaRPr>
          </a:p>
        </p:txBody>
      </p:sp>
      <p:sp>
        <p:nvSpPr>
          <p:cNvPr id="3" name="Freeform: Shape 115">
            <a:extLst>
              <a:ext uri="{FF2B5EF4-FFF2-40B4-BE49-F238E27FC236}">
                <a16:creationId xmlns:a16="http://schemas.microsoft.com/office/drawing/2014/main" id="{20DF6383-B522-86F3-35C8-CB7B0BFA128F}"/>
              </a:ext>
              <a:ext uri="{C183D7F6-B498-43B3-948B-1728B52AA6E4}">
                <adec:decorative xmlns:adec="http://schemas.microsoft.com/office/drawing/2017/decorative" val="1"/>
              </a:ext>
            </a:extLst>
          </p:cNvPr>
          <p:cNvSpPr/>
          <p:nvPr/>
        </p:nvSpPr>
        <p:spPr bwMode="auto">
          <a:xfrm>
            <a:off x="8756003" y="1297786"/>
            <a:ext cx="933700" cy="93370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Segoe UI"/>
              <a:ea typeface="+mn-ea"/>
              <a:cs typeface="Segoe UI" pitchFamily="34" charset="0"/>
            </a:endParaRPr>
          </a:p>
        </p:txBody>
      </p:sp>
      <p:sp>
        <p:nvSpPr>
          <p:cNvPr id="4" name="Freeform: Shape 3">
            <a:extLst>
              <a:ext uri="{FF2B5EF4-FFF2-40B4-BE49-F238E27FC236}">
                <a16:creationId xmlns:a16="http://schemas.microsoft.com/office/drawing/2014/main" id="{B4AC4F0C-DCAB-122F-0808-A7BE8E9D0813}"/>
              </a:ext>
              <a:ext uri="{C183D7F6-B498-43B3-948B-1728B52AA6E4}">
                <adec:decorative xmlns:adec="http://schemas.microsoft.com/office/drawing/2017/decorative" val="1"/>
              </a:ext>
            </a:extLst>
          </p:cNvPr>
          <p:cNvSpPr>
            <a:spLocks/>
          </p:cNvSpPr>
          <p:nvPr/>
        </p:nvSpPr>
        <p:spPr>
          <a:xfrm>
            <a:off x="1198715" y="2545193"/>
            <a:ext cx="10688839" cy="3992765"/>
          </a:xfrm>
          <a:custGeom>
            <a:avLst/>
            <a:gdLst>
              <a:gd name="connsiteX0" fmla="*/ 138675 w 10985500"/>
              <a:gd name="connsiteY0" fmla="*/ 0 h 2271868"/>
              <a:gd name="connsiteX1" fmla="*/ 165434 w 10985500"/>
              <a:gd name="connsiteY1" fmla="*/ 0 h 2271868"/>
              <a:gd name="connsiteX2" fmla="*/ 169003 w 10985500"/>
              <a:gd name="connsiteY2" fmla="*/ 35408 h 2271868"/>
              <a:gd name="connsiteX3" fmla="*/ 461093 w 10985500"/>
              <a:gd name="connsiteY3" fmla="*/ 273468 h 2271868"/>
              <a:gd name="connsiteX4" fmla="*/ 4870753 w 10985500"/>
              <a:gd name="connsiteY4" fmla="*/ 273469 h 2271868"/>
              <a:gd name="connsiteX5" fmla="*/ 5162843 w 10985500"/>
              <a:gd name="connsiteY5" fmla="*/ 35409 h 2271868"/>
              <a:gd name="connsiteX6" fmla="*/ 5166413 w 10985500"/>
              <a:gd name="connsiteY6" fmla="*/ 0 h 2271868"/>
              <a:gd name="connsiteX7" fmla="*/ 5820309 w 10985500"/>
              <a:gd name="connsiteY7" fmla="*/ 0 h 2271868"/>
              <a:gd name="connsiteX8" fmla="*/ 5823878 w 10985500"/>
              <a:gd name="connsiteY8" fmla="*/ 35408 h 2271868"/>
              <a:gd name="connsiteX9" fmla="*/ 6115968 w 10985500"/>
              <a:gd name="connsiteY9" fmla="*/ 273468 h 2271868"/>
              <a:gd name="connsiteX10" fmla="*/ 10525628 w 10985500"/>
              <a:gd name="connsiteY10" fmla="*/ 273469 h 2271868"/>
              <a:gd name="connsiteX11" fmla="*/ 10817718 w 10985500"/>
              <a:gd name="connsiteY11" fmla="*/ 35409 h 2271868"/>
              <a:gd name="connsiteX12" fmla="*/ 10821287 w 10985500"/>
              <a:gd name="connsiteY12" fmla="*/ 0 h 2271868"/>
              <a:gd name="connsiteX13" fmla="*/ 10846825 w 10985500"/>
              <a:gd name="connsiteY13" fmla="*/ 0 h 2271868"/>
              <a:gd name="connsiteX14" fmla="*/ 10985500 w 10985500"/>
              <a:gd name="connsiteY14" fmla="*/ 138675 h 2271868"/>
              <a:gd name="connsiteX15" fmla="*/ 10985500 w 10985500"/>
              <a:gd name="connsiteY15" fmla="*/ 2133193 h 2271868"/>
              <a:gd name="connsiteX16" fmla="*/ 10846825 w 10985500"/>
              <a:gd name="connsiteY16" fmla="*/ 2271868 h 2271868"/>
              <a:gd name="connsiteX17" fmla="*/ 138675 w 10985500"/>
              <a:gd name="connsiteY17" fmla="*/ 2271868 h 2271868"/>
              <a:gd name="connsiteX18" fmla="*/ 0 w 10985500"/>
              <a:gd name="connsiteY18" fmla="*/ 2133193 h 2271868"/>
              <a:gd name="connsiteX19" fmla="*/ 0 w 10985500"/>
              <a:gd name="connsiteY19" fmla="*/ 138675 h 2271868"/>
              <a:gd name="connsiteX20" fmla="*/ 138675 w 10985500"/>
              <a:gd name="connsiteY20" fmla="*/ 0 h 2271868"/>
              <a:gd name="connsiteX0" fmla="*/ 5823878 w 10985500"/>
              <a:gd name="connsiteY0" fmla="*/ 35408 h 2271868"/>
              <a:gd name="connsiteX1" fmla="*/ 6115968 w 10985500"/>
              <a:gd name="connsiteY1" fmla="*/ 273468 h 2271868"/>
              <a:gd name="connsiteX2" fmla="*/ 10525628 w 10985500"/>
              <a:gd name="connsiteY2" fmla="*/ 273469 h 2271868"/>
              <a:gd name="connsiteX3" fmla="*/ 10817718 w 10985500"/>
              <a:gd name="connsiteY3" fmla="*/ 35409 h 2271868"/>
              <a:gd name="connsiteX4" fmla="*/ 10821287 w 10985500"/>
              <a:gd name="connsiteY4" fmla="*/ 0 h 2271868"/>
              <a:gd name="connsiteX5" fmla="*/ 10846825 w 10985500"/>
              <a:gd name="connsiteY5" fmla="*/ 0 h 2271868"/>
              <a:gd name="connsiteX6" fmla="*/ 10985500 w 10985500"/>
              <a:gd name="connsiteY6" fmla="*/ 138675 h 2271868"/>
              <a:gd name="connsiteX7" fmla="*/ 10985500 w 10985500"/>
              <a:gd name="connsiteY7" fmla="*/ 2133193 h 2271868"/>
              <a:gd name="connsiteX8" fmla="*/ 10846825 w 10985500"/>
              <a:gd name="connsiteY8" fmla="*/ 2271868 h 2271868"/>
              <a:gd name="connsiteX9" fmla="*/ 138675 w 10985500"/>
              <a:gd name="connsiteY9" fmla="*/ 2271868 h 2271868"/>
              <a:gd name="connsiteX10" fmla="*/ 0 w 10985500"/>
              <a:gd name="connsiteY10" fmla="*/ 2133193 h 2271868"/>
              <a:gd name="connsiteX11" fmla="*/ 0 w 10985500"/>
              <a:gd name="connsiteY11" fmla="*/ 138675 h 2271868"/>
              <a:gd name="connsiteX12" fmla="*/ 138675 w 10985500"/>
              <a:gd name="connsiteY12" fmla="*/ 0 h 2271868"/>
              <a:gd name="connsiteX13" fmla="*/ 165434 w 10985500"/>
              <a:gd name="connsiteY13" fmla="*/ 0 h 2271868"/>
              <a:gd name="connsiteX14" fmla="*/ 169003 w 10985500"/>
              <a:gd name="connsiteY14" fmla="*/ 35408 h 2271868"/>
              <a:gd name="connsiteX15" fmla="*/ 461093 w 10985500"/>
              <a:gd name="connsiteY15" fmla="*/ 273468 h 2271868"/>
              <a:gd name="connsiteX16" fmla="*/ 4870753 w 10985500"/>
              <a:gd name="connsiteY16" fmla="*/ 273469 h 2271868"/>
              <a:gd name="connsiteX17" fmla="*/ 5162843 w 10985500"/>
              <a:gd name="connsiteY17" fmla="*/ 35409 h 2271868"/>
              <a:gd name="connsiteX18" fmla="*/ 5166413 w 10985500"/>
              <a:gd name="connsiteY18" fmla="*/ 0 h 2271868"/>
              <a:gd name="connsiteX19" fmla="*/ 5820309 w 10985500"/>
              <a:gd name="connsiteY19" fmla="*/ 0 h 2271868"/>
              <a:gd name="connsiteX20" fmla="*/ 5915318 w 10985500"/>
              <a:gd name="connsiteY20" fmla="*/ 126848 h 2271868"/>
              <a:gd name="connsiteX0" fmla="*/ 5823878 w 10985500"/>
              <a:gd name="connsiteY0" fmla="*/ 35408 h 2271868"/>
              <a:gd name="connsiteX1" fmla="*/ 6115968 w 10985500"/>
              <a:gd name="connsiteY1" fmla="*/ 273468 h 2271868"/>
              <a:gd name="connsiteX2" fmla="*/ 10525628 w 10985500"/>
              <a:gd name="connsiteY2" fmla="*/ 273469 h 2271868"/>
              <a:gd name="connsiteX3" fmla="*/ 10817718 w 10985500"/>
              <a:gd name="connsiteY3" fmla="*/ 35409 h 2271868"/>
              <a:gd name="connsiteX4" fmla="*/ 10821287 w 10985500"/>
              <a:gd name="connsiteY4" fmla="*/ 0 h 2271868"/>
              <a:gd name="connsiteX5" fmla="*/ 10846825 w 10985500"/>
              <a:gd name="connsiteY5" fmla="*/ 0 h 2271868"/>
              <a:gd name="connsiteX6" fmla="*/ 10985500 w 10985500"/>
              <a:gd name="connsiteY6" fmla="*/ 138675 h 2271868"/>
              <a:gd name="connsiteX7" fmla="*/ 10985500 w 10985500"/>
              <a:gd name="connsiteY7" fmla="*/ 2133193 h 2271868"/>
              <a:gd name="connsiteX8" fmla="*/ 10846825 w 10985500"/>
              <a:gd name="connsiteY8" fmla="*/ 2271868 h 2271868"/>
              <a:gd name="connsiteX9" fmla="*/ 138675 w 10985500"/>
              <a:gd name="connsiteY9" fmla="*/ 2271868 h 2271868"/>
              <a:gd name="connsiteX10" fmla="*/ 0 w 10985500"/>
              <a:gd name="connsiteY10" fmla="*/ 2133193 h 2271868"/>
              <a:gd name="connsiteX11" fmla="*/ 0 w 10985500"/>
              <a:gd name="connsiteY11" fmla="*/ 138675 h 2271868"/>
              <a:gd name="connsiteX12" fmla="*/ 138675 w 10985500"/>
              <a:gd name="connsiteY12" fmla="*/ 0 h 2271868"/>
              <a:gd name="connsiteX13" fmla="*/ 165434 w 10985500"/>
              <a:gd name="connsiteY13" fmla="*/ 0 h 2271868"/>
              <a:gd name="connsiteX14" fmla="*/ 169003 w 10985500"/>
              <a:gd name="connsiteY14" fmla="*/ 35408 h 2271868"/>
              <a:gd name="connsiteX15" fmla="*/ 461093 w 10985500"/>
              <a:gd name="connsiteY15" fmla="*/ 273468 h 2271868"/>
              <a:gd name="connsiteX16" fmla="*/ 4870753 w 10985500"/>
              <a:gd name="connsiteY16" fmla="*/ 273469 h 2271868"/>
              <a:gd name="connsiteX17" fmla="*/ 5162843 w 10985500"/>
              <a:gd name="connsiteY17" fmla="*/ 35409 h 2271868"/>
              <a:gd name="connsiteX18" fmla="*/ 5166413 w 10985500"/>
              <a:gd name="connsiteY18" fmla="*/ 0 h 2271868"/>
              <a:gd name="connsiteX19" fmla="*/ 5820309 w 10985500"/>
              <a:gd name="connsiteY19" fmla="*/ 0 h 2271868"/>
              <a:gd name="connsiteX0" fmla="*/ 5823878 w 10985500"/>
              <a:gd name="connsiteY0" fmla="*/ 35408 h 2271868"/>
              <a:gd name="connsiteX1" fmla="*/ 5827047 w 10985500"/>
              <a:gd name="connsiteY1" fmla="*/ 87412 h 2271868"/>
              <a:gd name="connsiteX2" fmla="*/ 6115968 w 10985500"/>
              <a:gd name="connsiteY2" fmla="*/ 273468 h 2271868"/>
              <a:gd name="connsiteX3" fmla="*/ 10525628 w 10985500"/>
              <a:gd name="connsiteY3" fmla="*/ 273469 h 2271868"/>
              <a:gd name="connsiteX4" fmla="*/ 10817718 w 10985500"/>
              <a:gd name="connsiteY4" fmla="*/ 35409 h 2271868"/>
              <a:gd name="connsiteX5" fmla="*/ 10821287 w 10985500"/>
              <a:gd name="connsiteY5" fmla="*/ 0 h 2271868"/>
              <a:gd name="connsiteX6" fmla="*/ 10846825 w 10985500"/>
              <a:gd name="connsiteY6" fmla="*/ 0 h 2271868"/>
              <a:gd name="connsiteX7" fmla="*/ 10985500 w 10985500"/>
              <a:gd name="connsiteY7" fmla="*/ 138675 h 2271868"/>
              <a:gd name="connsiteX8" fmla="*/ 10985500 w 10985500"/>
              <a:gd name="connsiteY8" fmla="*/ 2133193 h 2271868"/>
              <a:gd name="connsiteX9" fmla="*/ 10846825 w 10985500"/>
              <a:gd name="connsiteY9" fmla="*/ 2271868 h 2271868"/>
              <a:gd name="connsiteX10" fmla="*/ 138675 w 10985500"/>
              <a:gd name="connsiteY10" fmla="*/ 2271868 h 2271868"/>
              <a:gd name="connsiteX11" fmla="*/ 0 w 10985500"/>
              <a:gd name="connsiteY11" fmla="*/ 2133193 h 2271868"/>
              <a:gd name="connsiteX12" fmla="*/ 0 w 10985500"/>
              <a:gd name="connsiteY12" fmla="*/ 138675 h 2271868"/>
              <a:gd name="connsiteX13" fmla="*/ 138675 w 10985500"/>
              <a:gd name="connsiteY13" fmla="*/ 0 h 2271868"/>
              <a:gd name="connsiteX14" fmla="*/ 165434 w 10985500"/>
              <a:gd name="connsiteY14" fmla="*/ 0 h 2271868"/>
              <a:gd name="connsiteX15" fmla="*/ 169003 w 10985500"/>
              <a:gd name="connsiteY15" fmla="*/ 35408 h 2271868"/>
              <a:gd name="connsiteX16" fmla="*/ 461093 w 10985500"/>
              <a:gd name="connsiteY16" fmla="*/ 273468 h 2271868"/>
              <a:gd name="connsiteX17" fmla="*/ 4870753 w 10985500"/>
              <a:gd name="connsiteY17" fmla="*/ 273469 h 2271868"/>
              <a:gd name="connsiteX18" fmla="*/ 5162843 w 10985500"/>
              <a:gd name="connsiteY18" fmla="*/ 35409 h 2271868"/>
              <a:gd name="connsiteX19" fmla="*/ 5166413 w 10985500"/>
              <a:gd name="connsiteY19" fmla="*/ 0 h 2271868"/>
              <a:gd name="connsiteX20" fmla="*/ 5820309 w 10985500"/>
              <a:gd name="connsiteY20" fmla="*/ 0 h 2271868"/>
              <a:gd name="connsiteX0" fmla="*/ 5823878 w 10985500"/>
              <a:gd name="connsiteY0" fmla="*/ 35408 h 2271868"/>
              <a:gd name="connsiteX1" fmla="*/ 6115968 w 10985500"/>
              <a:gd name="connsiteY1" fmla="*/ 273468 h 2271868"/>
              <a:gd name="connsiteX2" fmla="*/ 10525628 w 10985500"/>
              <a:gd name="connsiteY2" fmla="*/ 273469 h 2271868"/>
              <a:gd name="connsiteX3" fmla="*/ 10817718 w 10985500"/>
              <a:gd name="connsiteY3" fmla="*/ 35409 h 2271868"/>
              <a:gd name="connsiteX4" fmla="*/ 10821287 w 10985500"/>
              <a:gd name="connsiteY4" fmla="*/ 0 h 2271868"/>
              <a:gd name="connsiteX5" fmla="*/ 10846825 w 10985500"/>
              <a:gd name="connsiteY5" fmla="*/ 0 h 2271868"/>
              <a:gd name="connsiteX6" fmla="*/ 10985500 w 10985500"/>
              <a:gd name="connsiteY6" fmla="*/ 138675 h 2271868"/>
              <a:gd name="connsiteX7" fmla="*/ 10985500 w 10985500"/>
              <a:gd name="connsiteY7" fmla="*/ 2133193 h 2271868"/>
              <a:gd name="connsiteX8" fmla="*/ 10846825 w 10985500"/>
              <a:gd name="connsiteY8" fmla="*/ 2271868 h 2271868"/>
              <a:gd name="connsiteX9" fmla="*/ 138675 w 10985500"/>
              <a:gd name="connsiteY9" fmla="*/ 2271868 h 2271868"/>
              <a:gd name="connsiteX10" fmla="*/ 0 w 10985500"/>
              <a:gd name="connsiteY10" fmla="*/ 2133193 h 2271868"/>
              <a:gd name="connsiteX11" fmla="*/ 0 w 10985500"/>
              <a:gd name="connsiteY11" fmla="*/ 138675 h 2271868"/>
              <a:gd name="connsiteX12" fmla="*/ 138675 w 10985500"/>
              <a:gd name="connsiteY12" fmla="*/ 0 h 2271868"/>
              <a:gd name="connsiteX13" fmla="*/ 165434 w 10985500"/>
              <a:gd name="connsiteY13" fmla="*/ 0 h 2271868"/>
              <a:gd name="connsiteX14" fmla="*/ 169003 w 10985500"/>
              <a:gd name="connsiteY14" fmla="*/ 35408 h 2271868"/>
              <a:gd name="connsiteX15" fmla="*/ 461093 w 10985500"/>
              <a:gd name="connsiteY15" fmla="*/ 273468 h 2271868"/>
              <a:gd name="connsiteX16" fmla="*/ 4870753 w 10985500"/>
              <a:gd name="connsiteY16" fmla="*/ 273469 h 2271868"/>
              <a:gd name="connsiteX17" fmla="*/ 5162843 w 10985500"/>
              <a:gd name="connsiteY17" fmla="*/ 35409 h 2271868"/>
              <a:gd name="connsiteX18" fmla="*/ 5166413 w 10985500"/>
              <a:gd name="connsiteY18" fmla="*/ 0 h 2271868"/>
              <a:gd name="connsiteX19" fmla="*/ 5820309 w 10985500"/>
              <a:gd name="connsiteY19" fmla="*/ 0 h 2271868"/>
              <a:gd name="connsiteX0" fmla="*/ 5823878 w 10985500"/>
              <a:gd name="connsiteY0" fmla="*/ 35408 h 2271868"/>
              <a:gd name="connsiteX1" fmla="*/ 6115968 w 10985500"/>
              <a:gd name="connsiteY1" fmla="*/ 273468 h 2271868"/>
              <a:gd name="connsiteX2" fmla="*/ 10525628 w 10985500"/>
              <a:gd name="connsiteY2" fmla="*/ 273469 h 2271868"/>
              <a:gd name="connsiteX3" fmla="*/ 10817718 w 10985500"/>
              <a:gd name="connsiteY3" fmla="*/ 35409 h 2271868"/>
              <a:gd name="connsiteX4" fmla="*/ 10821287 w 10985500"/>
              <a:gd name="connsiteY4" fmla="*/ 0 h 2271868"/>
              <a:gd name="connsiteX5" fmla="*/ 10846825 w 10985500"/>
              <a:gd name="connsiteY5" fmla="*/ 0 h 2271868"/>
              <a:gd name="connsiteX6" fmla="*/ 10985500 w 10985500"/>
              <a:gd name="connsiteY6" fmla="*/ 138675 h 2271868"/>
              <a:gd name="connsiteX7" fmla="*/ 10985500 w 10985500"/>
              <a:gd name="connsiteY7" fmla="*/ 2133193 h 2271868"/>
              <a:gd name="connsiteX8" fmla="*/ 10846825 w 10985500"/>
              <a:gd name="connsiteY8" fmla="*/ 2271868 h 2271868"/>
              <a:gd name="connsiteX9" fmla="*/ 138675 w 10985500"/>
              <a:gd name="connsiteY9" fmla="*/ 2271868 h 2271868"/>
              <a:gd name="connsiteX10" fmla="*/ 0 w 10985500"/>
              <a:gd name="connsiteY10" fmla="*/ 2133193 h 2271868"/>
              <a:gd name="connsiteX11" fmla="*/ 0 w 10985500"/>
              <a:gd name="connsiteY11" fmla="*/ 138675 h 2271868"/>
              <a:gd name="connsiteX12" fmla="*/ 138675 w 10985500"/>
              <a:gd name="connsiteY12" fmla="*/ 0 h 2271868"/>
              <a:gd name="connsiteX13" fmla="*/ 165434 w 10985500"/>
              <a:gd name="connsiteY13" fmla="*/ 0 h 2271868"/>
              <a:gd name="connsiteX14" fmla="*/ 169003 w 10985500"/>
              <a:gd name="connsiteY14" fmla="*/ 35408 h 2271868"/>
              <a:gd name="connsiteX15" fmla="*/ 461093 w 10985500"/>
              <a:gd name="connsiteY15" fmla="*/ 273468 h 2271868"/>
              <a:gd name="connsiteX16" fmla="*/ 4870753 w 10985500"/>
              <a:gd name="connsiteY16" fmla="*/ 273469 h 2271868"/>
              <a:gd name="connsiteX17" fmla="*/ 5162843 w 10985500"/>
              <a:gd name="connsiteY17" fmla="*/ 35409 h 2271868"/>
              <a:gd name="connsiteX18" fmla="*/ 5166413 w 10985500"/>
              <a:gd name="connsiteY18" fmla="*/ 0 h 2271868"/>
              <a:gd name="connsiteX0" fmla="*/ 5823878 w 10985500"/>
              <a:gd name="connsiteY0" fmla="*/ 35408 h 2271868"/>
              <a:gd name="connsiteX1" fmla="*/ 10525628 w 10985500"/>
              <a:gd name="connsiteY1" fmla="*/ 273469 h 2271868"/>
              <a:gd name="connsiteX2" fmla="*/ 10817718 w 10985500"/>
              <a:gd name="connsiteY2" fmla="*/ 35409 h 2271868"/>
              <a:gd name="connsiteX3" fmla="*/ 10821287 w 10985500"/>
              <a:gd name="connsiteY3" fmla="*/ 0 h 2271868"/>
              <a:gd name="connsiteX4" fmla="*/ 10846825 w 10985500"/>
              <a:gd name="connsiteY4" fmla="*/ 0 h 2271868"/>
              <a:gd name="connsiteX5" fmla="*/ 10985500 w 10985500"/>
              <a:gd name="connsiteY5" fmla="*/ 138675 h 2271868"/>
              <a:gd name="connsiteX6" fmla="*/ 10985500 w 10985500"/>
              <a:gd name="connsiteY6" fmla="*/ 2133193 h 2271868"/>
              <a:gd name="connsiteX7" fmla="*/ 10846825 w 10985500"/>
              <a:gd name="connsiteY7" fmla="*/ 2271868 h 2271868"/>
              <a:gd name="connsiteX8" fmla="*/ 138675 w 10985500"/>
              <a:gd name="connsiteY8" fmla="*/ 2271868 h 2271868"/>
              <a:gd name="connsiteX9" fmla="*/ 0 w 10985500"/>
              <a:gd name="connsiteY9" fmla="*/ 2133193 h 2271868"/>
              <a:gd name="connsiteX10" fmla="*/ 0 w 10985500"/>
              <a:gd name="connsiteY10" fmla="*/ 138675 h 2271868"/>
              <a:gd name="connsiteX11" fmla="*/ 138675 w 10985500"/>
              <a:gd name="connsiteY11" fmla="*/ 0 h 2271868"/>
              <a:gd name="connsiteX12" fmla="*/ 165434 w 10985500"/>
              <a:gd name="connsiteY12" fmla="*/ 0 h 2271868"/>
              <a:gd name="connsiteX13" fmla="*/ 169003 w 10985500"/>
              <a:gd name="connsiteY13" fmla="*/ 35408 h 2271868"/>
              <a:gd name="connsiteX14" fmla="*/ 461093 w 10985500"/>
              <a:gd name="connsiteY14" fmla="*/ 273468 h 2271868"/>
              <a:gd name="connsiteX15" fmla="*/ 4870753 w 10985500"/>
              <a:gd name="connsiteY15" fmla="*/ 273469 h 2271868"/>
              <a:gd name="connsiteX16" fmla="*/ 5162843 w 10985500"/>
              <a:gd name="connsiteY16" fmla="*/ 35409 h 2271868"/>
              <a:gd name="connsiteX17" fmla="*/ 5166413 w 10985500"/>
              <a:gd name="connsiteY17" fmla="*/ 0 h 2271868"/>
              <a:gd name="connsiteX0" fmla="*/ 10525628 w 10985500"/>
              <a:gd name="connsiteY0" fmla="*/ 273469 h 2271868"/>
              <a:gd name="connsiteX1" fmla="*/ 10817718 w 10985500"/>
              <a:gd name="connsiteY1" fmla="*/ 35409 h 2271868"/>
              <a:gd name="connsiteX2" fmla="*/ 10821287 w 10985500"/>
              <a:gd name="connsiteY2" fmla="*/ 0 h 2271868"/>
              <a:gd name="connsiteX3" fmla="*/ 10846825 w 10985500"/>
              <a:gd name="connsiteY3" fmla="*/ 0 h 2271868"/>
              <a:gd name="connsiteX4" fmla="*/ 10985500 w 10985500"/>
              <a:gd name="connsiteY4" fmla="*/ 138675 h 2271868"/>
              <a:gd name="connsiteX5" fmla="*/ 10985500 w 10985500"/>
              <a:gd name="connsiteY5" fmla="*/ 2133193 h 2271868"/>
              <a:gd name="connsiteX6" fmla="*/ 10846825 w 10985500"/>
              <a:gd name="connsiteY6" fmla="*/ 2271868 h 2271868"/>
              <a:gd name="connsiteX7" fmla="*/ 138675 w 10985500"/>
              <a:gd name="connsiteY7" fmla="*/ 2271868 h 2271868"/>
              <a:gd name="connsiteX8" fmla="*/ 0 w 10985500"/>
              <a:gd name="connsiteY8" fmla="*/ 2133193 h 2271868"/>
              <a:gd name="connsiteX9" fmla="*/ 0 w 10985500"/>
              <a:gd name="connsiteY9" fmla="*/ 138675 h 2271868"/>
              <a:gd name="connsiteX10" fmla="*/ 138675 w 10985500"/>
              <a:gd name="connsiteY10" fmla="*/ 0 h 2271868"/>
              <a:gd name="connsiteX11" fmla="*/ 165434 w 10985500"/>
              <a:gd name="connsiteY11" fmla="*/ 0 h 2271868"/>
              <a:gd name="connsiteX12" fmla="*/ 169003 w 10985500"/>
              <a:gd name="connsiteY12" fmla="*/ 35408 h 2271868"/>
              <a:gd name="connsiteX13" fmla="*/ 461093 w 10985500"/>
              <a:gd name="connsiteY13" fmla="*/ 273468 h 2271868"/>
              <a:gd name="connsiteX14" fmla="*/ 4870753 w 10985500"/>
              <a:gd name="connsiteY14" fmla="*/ 273469 h 2271868"/>
              <a:gd name="connsiteX15" fmla="*/ 5162843 w 10985500"/>
              <a:gd name="connsiteY15" fmla="*/ 35409 h 2271868"/>
              <a:gd name="connsiteX16" fmla="*/ 5166413 w 10985500"/>
              <a:gd name="connsiteY16" fmla="*/ 0 h 2271868"/>
              <a:gd name="connsiteX0" fmla="*/ 10817718 w 10985500"/>
              <a:gd name="connsiteY0" fmla="*/ 35409 h 2271868"/>
              <a:gd name="connsiteX1" fmla="*/ 10821287 w 10985500"/>
              <a:gd name="connsiteY1" fmla="*/ 0 h 2271868"/>
              <a:gd name="connsiteX2" fmla="*/ 10846825 w 10985500"/>
              <a:gd name="connsiteY2" fmla="*/ 0 h 2271868"/>
              <a:gd name="connsiteX3" fmla="*/ 10985500 w 10985500"/>
              <a:gd name="connsiteY3" fmla="*/ 138675 h 2271868"/>
              <a:gd name="connsiteX4" fmla="*/ 10985500 w 10985500"/>
              <a:gd name="connsiteY4" fmla="*/ 2133193 h 2271868"/>
              <a:gd name="connsiteX5" fmla="*/ 10846825 w 10985500"/>
              <a:gd name="connsiteY5" fmla="*/ 2271868 h 2271868"/>
              <a:gd name="connsiteX6" fmla="*/ 138675 w 10985500"/>
              <a:gd name="connsiteY6" fmla="*/ 2271868 h 2271868"/>
              <a:gd name="connsiteX7" fmla="*/ 0 w 10985500"/>
              <a:gd name="connsiteY7" fmla="*/ 2133193 h 2271868"/>
              <a:gd name="connsiteX8" fmla="*/ 0 w 10985500"/>
              <a:gd name="connsiteY8" fmla="*/ 138675 h 2271868"/>
              <a:gd name="connsiteX9" fmla="*/ 138675 w 10985500"/>
              <a:gd name="connsiteY9" fmla="*/ 0 h 2271868"/>
              <a:gd name="connsiteX10" fmla="*/ 165434 w 10985500"/>
              <a:gd name="connsiteY10" fmla="*/ 0 h 2271868"/>
              <a:gd name="connsiteX11" fmla="*/ 169003 w 10985500"/>
              <a:gd name="connsiteY11" fmla="*/ 35408 h 2271868"/>
              <a:gd name="connsiteX12" fmla="*/ 461093 w 10985500"/>
              <a:gd name="connsiteY12" fmla="*/ 273468 h 2271868"/>
              <a:gd name="connsiteX13" fmla="*/ 4870753 w 10985500"/>
              <a:gd name="connsiteY13" fmla="*/ 273469 h 2271868"/>
              <a:gd name="connsiteX14" fmla="*/ 5162843 w 10985500"/>
              <a:gd name="connsiteY14" fmla="*/ 35409 h 2271868"/>
              <a:gd name="connsiteX15" fmla="*/ 5166413 w 10985500"/>
              <a:gd name="connsiteY15" fmla="*/ 0 h 2271868"/>
              <a:gd name="connsiteX0" fmla="*/ 10821287 w 10985500"/>
              <a:gd name="connsiteY0" fmla="*/ 0 h 2271868"/>
              <a:gd name="connsiteX1" fmla="*/ 10846825 w 10985500"/>
              <a:gd name="connsiteY1" fmla="*/ 0 h 2271868"/>
              <a:gd name="connsiteX2" fmla="*/ 10985500 w 10985500"/>
              <a:gd name="connsiteY2" fmla="*/ 138675 h 2271868"/>
              <a:gd name="connsiteX3" fmla="*/ 10985500 w 10985500"/>
              <a:gd name="connsiteY3" fmla="*/ 2133193 h 2271868"/>
              <a:gd name="connsiteX4" fmla="*/ 10846825 w 10985500"/>
              <a:gd name="connsiteY4" fmla="*/ 2271868 h 2271868"/>
              <a:gd name="connsiteX5" fmla="*/ 138675 w 10985500"/>
              <a:gd name="connsiteY5" fmla="*/ 2271868 h 2271868"/>
              <a:gd name="connsiteX6" fmla="*/ 0 w 10985500"/>
              <a:gd name="connsiteY6" fmla="*/ 2133193 h 2271868"/>
              <a:gd name="connsiteX7" fmla="*/ 0 w 10985500"/>
              <a:gd name="connsiteY7" fmla="*/ 138675 h 2271868"/>
              <a:gd name="connsiteX8" fmla="*/ 138675 w 10985500"/>
              <a:gd name="connsiteY8" fmla="*/ 0 h 2271868"/>
              <a:gd name="connsiteX9" fmla="*/ 165434 w 10985500"/>
              <a:gd name="connsiteY9" fmla="*/ 0 h 2271868"/>
              <a:gd name="connsiteX10" fmla="*/ 169003 w 10985500"/>
              <a:gd name="connsiteY10" fmla="*/ 35408 h 2271868"/>
              <a:gd name="connsiteX11" fmla="*/ 461093 w 10985500"/>
              <a:gd name="connsiteY11" fmla="*/ 273468 h 2271868"/>
              <a:gd name="connsiteX12" fmla="*/ 4870753 w 10985500"/>
              <a:gd name="connsiteY12" fmla="*/ 273469 h 2271868"/>
              <a:gd name="connsiteX13" fmla="*/ 5162843 w 10985500"/>
              <a:gd name="connsiteY13" fmla="*/ 35409 h 2271868"/>
              <a:gd name="connsiteX14" fmla="*/ 5166413 w 10985500"/>
              <a:gd name="connsiteY14" fmla="*/ 0 h 2271868"/>
              <a:gd name="connsiteX0" fmla="*/ 10821287 w 10985500"/>
              <a:gd name="connsiteY0" fmla="*/ 0 h 2271868"/>
              <a:gd name="connsiteX1" fmla="*/ 10846825 w 10985500"/>
              <a:gd name="connsiteY1" fmla="*/ 0 h 2271868"/>
              <a:gd name="connsiteX2" fmla="*/ 10985500 w 10985500"/>
              <a:gd name="connsiteY2" fmla="*/ 138675 h 2271868"/>
              <a:gd name="connsiteX3" fmla="*/ 10985500 w 10985500"/>
              <a:gd name="connsiteY3" fmla="*/ 2133193 h 2271868"/>
              <a:gd name="connsiteX4" fmla="*/ 10846825 w 10985500"/>
              <a:gd name="connsiteY4" fmla="*/ 2271868 h 2271868"/>
              <a:gd name="connsiteX5" fmla="*/ 138675 w 10985500"/>
              <a:gd name="connsiteY5" fmla="*/ 2271868 h 2271868"/>
              <a:gd name="connsiteX6" fmla="*/ 0 w 10985500"/>
              <a:gd name="connsiteY6" fmla="*/ 2133193 h 2271868"/>
              <a:gd name="connsiteX7" fmla="*/ 0 w 10985500"/>
              <a:gd name="connsiteY7" fmla="*/ 138675 h 2271868"/>
              <a:gd name="connsiteX8" fmla="*/ 138675 w 10985500"/>
              <a:gd name="connsiteY8" fmla="*/ 0 h 2271868"/>
              <a:gd name="connsiteX9" fmla="*/ 165434 w 10985500"/>
              <a:gd name="connsiteY9" fmla="*/ 0 h 2271868"/>
              <a:gd name="connsiteX10" fmla="*/ 169003 w 10985500"/>
              <a:gd name="connsiteY10" fmla="*/ 35408 h 2271868"/>
              <a:gd name="connsiteX11" fmla="*/ 461093 w 10985500"/>
              <a:gd name="connsiteY11" fmla="*/ 273468 h 2271868"/>
              <a:gd name="connsiteX12" fmla="*/ 4870753 w 10985500"/>
              <a:gd name="connsiteY12" fmla="*/ 273469 h 2271868"/>
              <a:gd name="connsiteX13" fmla="*/ 5162843 w 10985500"/>
              <a:gd name="connsiteY13" fmla="*/ 35409 h 2271868"/>
              <a:gd name="connsiteX0" fmla="*/ 10821287 w 10985500"/>
              <a:gd name="connsiteY0" fmla="*/ 0 h 2271868"/>
              <a:gd name="connsiteX1" fmla="*/ 10846825 w 10985500"/>
              <a:gd name="connsiteY1" fmla="*/ 0 h 2271868"/>
              <a:gd name="connsiteX2" fmla="*/ 10985500 w 10985500"/>
              <a:gd name="connsiteY2" fmla="*/ 138675 h 2271868"/>
              <a:gd name="connsiteX3" fmla="*/ 10985500 w 10985500"/>
              <a:gd name="connsiteY3" fmla="*/ 2133193 h 2271868"/>
              <a:gd name="connsiteX4" fmla="*/ 10846825 w 10985500"/>
              <a:gd name="connsiteY4" fmla="*/ 2271868 h 2271868"/>
              <a:gd name="connsiteX5" fmla="*/ 138675 w 10985500"/>
              <a:gd name="connsiteY5" fmla="*/ 2271868 h 2271868"/>
              <a:gd name="connsiteX6" fmla="*/ 0 w 10985500"/>
              <a:gd name="connsiteY6" fmla="*/ 2133193 h 2271868"/>
              <a:gd name="connsiteX7" fmla="*/ 0 w 10985500"/>
              <a:gd name="connsiteY7" fmla="*/ 138675 h 2271868"/>
              <a:gd name="connsiteX8" fmla="*/ 138675 w 10985500"/>
              <a:gd name="connsiteY8" fmla="*/ 0 h 2271868"/>
              <a:gd name="connsiteX9" fmla="*/ 165434 w 10985500"/>
              <a:gd name="connsiteY9" fmla="*/ 0 h 2271868"/>
              <a:gd name="connsiteX10" fmla="*/ 169003 w 10985500"/>
              <a:gd name="connsiteY10" fmla="*/ 35408 h 2271868"/>
              <a:gd name="connsiteX11" fmla="*/ 461093 w 10985500"/>
              <a:gd name="connsiteY11" fmla="*/ 273468 h 2271868"/>
              <a:gd name="connsiteX12" fmla="*/ 4870753 w 10985500"/>
              <a:gd name="connsiteY12" fmla="*/ 273469 h 2271868"/>
              <a:gd name="connsiteX0" fmla="*/ 10821287 w 10985500"/>
              <a:gd name="connsiteY0" fmla="*/ 0 h 2271868"/>
              <a:gd name="connsiteX1" fmla="*/ 10846825 w 10985500"/>
              <a:gd name="connsiteY1" fmla="*/ 0 h 2271868"/>
              <a:gd name="connsiteX2" fmla="*/ 10985500 w 10985500"/>
              <a:gd name="connsiteY2" fmla="*/ 138675 h 2271868"/>
              <a:gd name="connsiteX3" fmla="*/ 10985500 w 10985500"/>
              <a:gd name="connsiteY3" fmla="*/ 2133193 h 2271868"/>
              <a:gd name="connsiteX4" fmla="*/ 10846825 w 10985500"/>
              <a:gd name="connsiteY4" fmla="*/ 2271868 h 2271868"/>
              <a:gd name="connsiteX5" fmla="*/ 138675 w 10985500"/>
              <a:gd name="connsiteY5" fmla="*/ 2271868 h 2271868"/>
              <a:gd name="connsiteX6" fmla="*/ 0 w 10985500"/>
              <a:gd name="connsiteY6" fmla="*/ 2133193 h 2271868"/>
              <a:gd name="connsiteX7" fmla="*/ 0 w 10985500"/>
              <a:gd name="connsiteY7" fmla="*/ 138675 h 2271868"/>
              <a:gd name="connsiteX8" fmla="*/ 138675 w 10985500"/>
              <a:gd name="connsiteY8" fmla="*/ 0 h 2271868"/>
              <a:gd name="connsiteX9" fmla="*/ 165434 w 10985500"/>
              <a:gd name="connsiteY9" fmla="*/ 0 h 2271868"/>
              <a:gd name="connsiteX10" fmla="*/ 169003 w 10985500"/>
              <a:gd name="connsiteY10" fmla="*/ 35408 h 2271868"/>
              <a:gd name="connsiteX11" fmla="*/ 461093 w 10985500"/>
              <a:gd name="connsiteY11" fmla="*/ 273468 h 2271868"/>
              <a:gd name="connsiteX0" fmla="*/ 10821287 w 10985500"/>
              <a:gd name="connsiteY0" fmla="*/ 0 h 2271868"/>
              <a:gd name="connsiteX1" fmla="*/ 10846825 w 10985500"/>
              <a:gd name="connsiteY1" fmla="*/ 0 h 2271868"/>
              <a:gd name="connsiteX2" fmla="*/ 10985500 w 10985500"/>
              <a:gd name="connsiteY2" fmla="*/ 138675 h 2271868"/>
              <a:gd name="connsiteX3" fmla="*/ 10985500 w 10985500"/>
              <a:gd name="connsiteY3" fmla="*/ 2133193 h 2271868"/>
              <a:gd name="connsiteX4" fmla="*/ 10846825 w 10985500"/>
              <a:gd name="connsiteY4" fmla="*/ 2271868 h 2271868"/>
              <a:gd name="connsiteX5" fmla="*/ 138675 w 10985500"/>
              <a:gd name="connsiteY5" fmla="*/ 2271868 h 2271868"/>
              <a:gd name="connsiteX6" fmla="*/ 0 w 10985500"/>
              <a:gd name="connsiteY6" fmla="*/ 2133193 h 2271868"/>
              <a:gd name="connsiteX7" fmla="*/ 0 w 10985500"/>
              <a:gd name="connsiteY7" fmla="*/ 138675 h 2271868"/>
              <a:gd name="connsiteX8" fmla="*/ 138675 w 10985500"/>
              <a:gd name="connsiteY8" fmla="*/ 0 h 2271868"/>
              <a:gd name="connsiteX9" fmla="*/ 165434 w 10985500"/>
              <a:gd name="connsiteY9" fmla="*/ 0 h 2271868"/>
              <a:gd name="connsiteX10" fmla="*/ 169003 w 10985500"/>
              <a:gd name="connsiteY10" fmla="*/ 35408 h 2271868"/>
              <a:gd name="connsiteX0" fmla="*/ 10821287 w 10985500"/>
              <a:gd name="connsiteY0" fmla="*/ 0 h 2271868"/>
              <a:gd name="connsiteX1" fmla="*/ 10846825 w 10985500"/>
              <a:gd name="connsiteY1" fmla="*/ 0 h 2271868"/>
              <a:gd name="connsiteX2" fmla="*/ 10985500 w 10985500"/>
              <a:gd name="connsiteY2" fmla="*/ 138675 h 2271868"/>
              <a:gd name="connsiteX3" fmla="*/ 10985500 w 10985500"/>
              <a:gd name="connsiteY3" fmla="*/ 2133193 h 2271868"/>
              <a:gd name="connsiteX4" fmla="*/ 10846825 w 10985500"/>
              <a:gd name="connsiteY4" fmla="*/ 2271868 h 2271868"/>
              <a:gd name="connsiteX5" fmla="*/ 138675 w 10985500"/>
              <a:gd name="connsiteY5" fmla="*/ 2271868 h 2271868"/>
              <a:gd name="connsiteX6" fmla="*/ 0 w 10985500"/>
              <a:gd name="connsiteY6" fmla="*/ 2133193 h 2271868"/>
              <a:gd name="connsiteX7" fmla="*/ 0 w 10985500"/>
              <a:gd name="connsiteY7" fmla="*/ 138675 h 2271868"/>
              <a:gd name="connsiteX8" fmla="*/ 138675 w 10985500"/>
              <a:gd name="connsiteY8" fmla="*/ 0 h 2271868"/>
              <a:gd name="connsiteX9" fmla="*/ 165434 w 10985500"/>
              <a:gd name="connsiteY9" fmla="*/ 0 h 2271868"/>
              <a:gd name="connsiteX0" fmla="*/ 10821287 w 10985500"/>
              <a:gd name="connsiteY0" fmla="*/ 0 h 2271868"/>
              <a:gd name="connsiteX1" fmla="*/ 10846825 w 10985500"/>
              <a:gd name="connsiteY1" fmla="*/ 0 h 2271868"/>
              <a:gd name="connsiteX2" fmla="*/ 10985500 w 10985500"/>
              <a:gd name="connsiteY2" fmla="*/ 138675 h 2271868"/>
              <a:gd name="connsiteX3" fmla="*/ 10985500 w 10985500"/>
              <a:gd name="connsiteY3" fmla="*/ 2133193 h 2271868"/>
              <a:gd name="connsiteX4" fmla="*/ 10846825 w 10985500"/>
              <a:gd name="connsiteY4" fmla="*/ 2271868 h 2271868"/>
              <a:gd name="connsiteX5" fmla="*/ 138675 w 10985500"/>
              <a:gd name="connsiteY5" fmla="*/ 2271868 h 2271868"/>
              <a:gd name="connsiteX6" fmla="*/ 0 w 10985500"/>
              <a:gd name="connsiteY6" fmla="*/ 2133193 h 2271868"/>
              <a:gd name="connsiteX7" fmla="*/ 0 w 10985500"/>
              <a:gd name="connsiteY7" fmla="*/ 138675 h 2271868"/>
              <a:gd name="connsiteX8" fmla="*/ 138675 w 10985500"/>
              <a:gd name="connsiteY8" fmla="*/ 0 h 2271868"/>
              <a:gd name="connsiteX0" fmla="*/ 10846825 w 10985500"/>
              <a:gd name="connsiteY0" fmla="*/ 0 h 2271868"/>
              <a:gd name="connsiteX1" fmla="*/ 10985500 w 10985500"/>
              <a:gd name="connsiteY1" fmla="*/ 138675 h 2271868"/>
              <a:gd name="connsiteX2" fmla="*/ 10985500 w 10985500"/>
              <a:gd name="connsiteY2" fmla="*/ 2133193 h 2271868"/>
              <a:gd name="connsiteX3" fmla="*/ 10846825 w 10985500"/>
              <a:gd name="connsiteY3" fmla="*/ 2271868 h 2271868"/>
              <a:gd name="connsiteX4" fmla="*/ 138675 w 10985500"/>
              <a:gd name="connsiteY4" fmla="*/ 2271868 h 2271868"/>
              <a:gd name="connsiteX5" fmla="*/ 0 w 10985500"/>
              <a:gd name="connsiteY5" fmla="*/ 2133193 h 2271868"/>
              <a:gd name="connsiteX6" fmla="*/ 0 w 10985500"/>
              <a:gd name="connsiteY6" fmla="*/ 138675 h 2271868"/>
              <a:gd name="connsiteX7" fmla="*/ 138675 w 10985500"/>
              <a:gd name="connsiteY7" fmla="*/ 0 h 227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85500" h="2271868">
                <a:moveTo>
                  <a:pt x="10846825" y="0"/>
                </a:moveTo>
                <a:cubicBezTo>
                  <a:pt x="10923413" y="0"/>
                  <a:pt x="10985500" y="62087"/>
                  <a:pt x="10985500" y="138675"/>
                </a:cubicBezTo>
                <a:lnTo>
                  <a:pt x="10985500" y="2133193"/>
                </a:lnTo>
                <a:cubicBezTo>
                  <a:pt x="10985500" y="2209781"/>
                  <a:pt x="10923413" y="2271868"/>
                  <a:pt x="10846825" y="2271868"/>
                </a:cubicBezTo>
                <a:lnTo>
                  <a:pt x="138675" y="2271868"/>
                </a:lnTo>
                <a:cubicBezTo>
                  <a:pt x="62087" y="2271868"/>
                  <a:pt x="0" y="2209781"/>
                  <a:pt x="0" y="2133193"/>
                </a:cubicBezTo>
                <a:lnTo>
                  <a:pt x="0" y="138675"/>
                </a:lnTo>
                <a:cubicBezTo>
                  <a:pt x="0" y="62087"/>
                  <a:pt x="62087" y="0"/>
                  <a:pt x="138675" y="0"/>
                </a:cubicBezTo>
              </a:path>
            </a:pathLst>
          </a:custGeom>
          <a:noFill/>
          <a:ln w="12700">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Segoe UI"/>
              <a:ea typeface="+mn-ea"/>
              <a:cs typeface="Segoe UI" pitchFamily="34" charset="0"/>
            </a:endParaRPr>
          </a:p>
        </p:txBody>
      </p:sp>
      <p:pic>
        <p:nvPicPr>
          <p:cNvPr id="5" name="Picture 4" descr="Copilot logo">
            <a:extLst>
              <a:ext uri="{FF2B5EF4-FFF2-40B4-BE49-F238E27FC236}">
                <a16:creationId xmlns:a16="http://schemas.microsoft.com/office/drawing/2014/main" id="{9100FAE4-549E-1817-32DB-C4394176C454}"/>
              </a:ext>
            </a:extLst>
          </p:cNvPr>
          <p:cNvPicPr>
            <a:picLocks/>
          </p:cNvPicPr>
          <p:nvPr/>
        </p:nvPicPr>
        <p:blipFill>
          <a:blip r:embed="rId3"/>
          <a:srcRect l="20655" r="20655"/>
          <a:stretch/>
        </p:blipFill>
        <p:spPr>
          <a:xfrm>
            <a:off x="3603233" y="1496074"/>
            <a:ext cx="560426" cy="537124"/>
          </a:xfrm>
          <a:prstGeom prst="rect">
            <a:avLst/>
          </a:prstGeom>
        </p:spPr>
      </p:pic>
      <p:sp>
        <p:nvSpPr>
          <p:cNvPr id="6" name="Freeform: Shape 5" descr="Icon od tool">
            <a:extLst>
              <a:ext uri="{FF2B5EF4-FFF2-40B4-BE49-F238E27FC236}">
                <a16:creationId xmlns:a16="http://schemas.microsoft.com/office/drawing/2014/main" id="{B4AE0085-E043-6972-909A-C3B993FE936E}"/>
              </a:ext>
            </a:extLst>
          </p:cNvPr>
          <p:cNvSpPr/>
          <p:nvPr/>
        </p:nvSpPr>
        <p:spPr>
          <a:xfrm>
            <a:off x="8969306" y="1493686"/>
            <a:ext cx="571238" cy="541900"/>
          </a:xfrm>
          <a:custGeom>
            <a:avLst/>
            <a:gdLst>
              <a:gd name="connsiteX0" fmla="*/ 2780277 w 3304874"/>
              <a:gd name="connsiteY0" fmla="*/ 1098192 h 3135152"/>
              <a:gd name="connsiteX1" fmla="*/ 2855454 w 3304874"/>
              <a:gd name="connsiteY1" fmla="*/ 1106858 h 3135152"/>
              <a:gd name="connsiteX2" fmla="*/ 2596037 w 3304874"/>
              <a:gd name="connsiteY2" fmla="*/ 1555959 h 3135152"/>
              <a:gd name="connsiteX3" fmla="*/ 2655261 w 3304874"/>
              <a:gd name="connsiteY3" fmla="*/ 1808431 h 3135152"/>
              <a:gd name="connsiteX4" fmla="*/ 2907733 w 3304874"/>
              <a:gd name="connsiteY4" fmla="*/ 1749190 h 3135152"/>
              <a:gd name="connsiteX5" fmla="*/ 2913441 w 3304874"/>
              <a:gd name="connsiteY5" fmla="*/ 1739325 h 3135152"/>
              <a:gd name="connsiteX6" fmla="*/ 3172875 w 3304874"/>
              <a:gd name="connsiteY6" fmla="*/ 1290075 h 3135152"/>
              <a:gd name="connsiteX7" fmla="*/ 3112232 w 3304874"/>
              <a:gd name="connsiteY7" fmla="*/ 2065721 h 3135152"/>
              <a:gd name="connsiteX8" fmla="*/ 2705396 w 3304874"/>
              <a:gd name="connsiteY8" fmla="*/ 2195487 h 3135152"/>
              <a:gd name="connsiteX9" fmla="*/ 2229124 w 3304874"/>
              <a:gd name="connsiteY9" fmla="*/ 3020459 h 3135152"/>
              <a:gd name="connsiteX10" fmla="*/ 1916025 w 3304874"/>
              <a:gd name="connsiteY10" fmla="*/ 3104446 h 3135152"/>
              <a:gd name="connsiteX11" fmla="*/ 1832038 w 3304874"/>
              <a:gd name="connsiteY11" fmla="*/ 2791347 h 3135152"/>
              <a:gd name="connsiteX12" fmla="*/ 2307535 w 3304874"/>
              <a:gd name="connsiteY12" fmla="*/ 1967959 h 3135152"/>
              <a:gd name="connsiteX13" fmla="*/ 2434266 w 3304874"/>
              <a:gd name="connsiteY13" fmla="*/ 1200578 h 3135152"/>
              <a:gd name="connsiteX14" fmla="*/ 2704604 w 3304874"/>
              <a:gd name="connsiteY14" fmla="*/ 1099945 h 3135152"/>
              <a:gd name="connsiteX15" fmla="*/ 2780277 w 3304874"/>
              <a:gd name="connsiteY15" fmla="*/ 1098192 h 3135152"/>
              <a:gd name="connsiteX16" fmla="*/ 549981 w 3304874"/>
              <a:gd name="connsiteY16" fmla="*/ 0 h 3135152"/>
              <a:gd name="connsiteX17" fmla="*/ 2278468 w 3304874"/>
              <a:gd name="connsiteY17" fmla="*/ 0 h 3135152"/>
              <a:gd name="connsiteX18" fmla="*/ 2663445 w 3304874"/>
              <a:gd name="connsiteY18" fmla="*/ 157135 h 3135152"/>
              <a:gd name="connsiteX19" fmla="*/ 2671298 w 3304874"/>
              <a:gd name="connsiteY19" fmla="*/ 157135 h 3135152"/>
              <a:gd name="connsiteX20" fmla="*/ 2671298 w 3304874"/>
              <a:gd name="connsiteY20" fmla="*/ 164988 h 3135152"/>
              <a:gd name="connsiteX21" fmla="*/ 2828433 w 3304874"/>
              <a:gd name="connsiteY21" fmla="*/ 549982 h 3135152"/>
              <a:gd name="connsiteX22" fmla="*/ 2828433 w 3304874"/>
              <a:gd name="connsiteY22" fmla="*/ 944230 h 3135152"/>
              <a:gd name="connsiteX23" fmla="*/ 2514162 w 3304874"/>
              <a:gd name="connsiteY23" fmla="*/ 982718 h 3135152"/>
              <a:gd name="connsiteX24" fmla="*/ 2514162 w 3304874"/>
              <a:gd name="connsiteY24" fmla="*/ 785676 h 3135152"/>
              <a:gd name="connsiteX25" fmla="*/ 314270 w 3304874"/>
              <a:gd name="connsiteY25" fmla="*/ 785676 h 3135152"/>
              <a:gd name="connsiteX26" fmla="*/ 314270 w 3304874"/>
              <a:gd name="connsiteY26" fmla="*/ 2278469 h 3135152"/>
              <a:gd name="connsiteX27" fmla="*/ 549981 w 3304874"/>
              <a:gd name="connsiteY27" fmla="*/ 2514163 h 3135152"/>
              <a:gd name="connsiteX28" fmla="*/ 1810824 w 3304874"/>
              <a:gd name="connsiteY28" fmla="*/ 2514163 h 3135152"/>
              <a:gd name="connsiteX29" fmla="*/ 1696119 w 3304874"/>
              <a:gd name="connsiteY29" fmla="*/ 2712789 h 3135152"/>
              <a:gd name="connsiteX30" fmla="*/ 1652121 w 3304874"/>
              <a:gd name="connsiteY30" fmla="*/ 2828433 h 3135152"/>
              <a:gd name="connsiteX31" fmla="*/ 549981 w 3304874"/>
              <a:gd name="connsiteY31" fmla="*/ 2828433 h 3135152"/>
              <a:gd name="connsiteX32" fmla="*/ 0 w 3304874"/>
              <a:gd name="connsiteY32" fmla="*/ 2278469 h 3135152"/>
              <a:gd name="connsiteX33" fmla="*/ 0 w 3304874"/>
              <a:gd name="connsiteY33" fmla="*/ 549982 h 3135152"/>
              <a:gd name="connsiteX34" fmla="*/ 157135 w 3304874"/>
              <a:gd name="connsiteY34" fmla="*/ 164988 h 3135152"/>
              <a:gd name="connsiteX35" fmla="*/ 157135 w 3304874"/>
              <a:gd name="connsiteY35" fmla="*/ 157135 h 3135152"/>
              <a:gd name="connsiteX36" fmla="*/ 164988 w 3304874"/>
              <a:gd name="connsiteY36" fmla="*/ 157135 h 3135152"/>
              <a:gd name="connsiteX37" fmla="*/ 549981 w 3304874"/>
              <a:gd name="connsiteY37" fmla="*/ 0 h 313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304874" h="3135152">
                <a:moveTo>
                  <a:pt x="2780277" y="1098192"/>
                </a:moveTo>
                <a:cubicBezTo>
                  <a:pt x="2805480" y="1099347"/>
                  <a:pt x="2830601" y="1102239"/>
                  <a:pt x="2855454" y="1106858"/>
                </a:cubicBezTo>
                <a:lnTo>
                  <a:pt x="2596037" y="1555959"/>
                </a:lnTo>
                <a:cubicBezTo>
                  <a:pt x="2542668" y="1642025"/>
                  <a:pt x="2569179" y="1755080"/>
                  <a:pt x="2655261" y="1808431"/>
                </a:cubicBezTo>
                <a:cubicBezTo>
                  <a:pt x="2741327" y="1861800"/>
                  <a:pt x="2854382" y="1835272"/>
                  <a:pt x="2907733" y="1749190"/>
                </a:cubicBezTo>
                <a:cubicBezTo>
                  <a:pt x="2909730" y="1745973"/>
                  <a:pt x="2911643" y="1742674"/>
                  <a:pt x="2913441" y="1739325"/>
                </a:cubicBezTo>
                <a:lnTo>
                  <a:pt x="3172875" y="1290075"/>
                </a:lnTo>
                <a:cubicBezTo>
                  <a:pt x="3370313" y="1521002"/>
                  <a:pt x="3343159" y="1868266"/>
                  <a:pt x="3112232" y="2065721"/>
                </a:cubicBezTo>
                <a:cubicBezTo>
                  <a:pt x="2999622" y="2161998"/>
                  <a:pt x="2852947" y="2208784"/>
                  <a:pt x="2705396" y="2195487"/>
                </a:cubicBezTo>
                <a:lnTo>
                  <a:pt x="2229124" y="3020459"/>
                </a:lnTo>
                <a:cubicBezTo>
                  <a:pt x="2165858" y="3130099"/>
                  <a:pt x="2025681" y="3167696"/>
                  <a:pt x="1916025" y="3104446"/>
                </a:cubicBezTo>
                <a:cubicBezTo>
                  <a:pt x="1806385" y="3041179"/>
                  <a:pt x="1768772" y="2901003"/>
                  <a:pt x="1832038" y="2791347"/>
                </a:cubicBezTo>
                <a:lnTo>
                  <a:pt x="2307535" y="1967959"/>
                </a:lnTo>
                <a:cubicBezTo>
                  <a:pt x="2130620" y="1721063"/>
                  <a:pt x="2187370" y="1377477"/>
                  <a:pt x="2434266" y="1200578"/>
                </a:cubicBezTo>
                <a:cubicBezTo>
                  <a:pt x="2513832" y="1143580"/>
                  <a:pt x="2607156" y="1108837"/>
                  <a:pt x="2704604" y="1099945"/>
                </a:cubicBezTo>
                <a:cubicBezTo>
                  <a:pt x="2729787" y="1097619"/>
                  <a:pt x="2755073" y="1097038"/>
                  <a:pt x="2780277" y="1098192"/>
                </a:cubicBezTo>
                <a:close/>
                <a:moveTo>
                  <a:pt x="549981" y="0"/>
                </a:moveTo>
                <a:lnTo>
                  <a:pt x="2278468" y="0"/>
                </a:lnTo>
                <a:cubicBezTo>
                  <a:pt x="2422438" y="-198"/>
                  <a:pt x="2560717" y="56239"/>
                  <a:pt x="2663445" y="157135"/>
                </a:cubicBezTo>
                <a:lnTo>
                  <a:pt x="2671298" y="157135"/>
                </a:lnTo>
                <a:lnTo>
                  <a:pt x="2671298" y="164988"/>
                </a:lnTo>
                <a:cubicBezTo>
                  <a:pt x="2768565" y="264301"/>
                  <a:pt x="2828433" y="400072"/>
                  <a:pt x="2828433" y="549982"/>
                </a:cubicBezTo>
                <a:lnTo>
                  <a:pt x="2828433" y="944230"/>
                </a:lnTo>
                <a:cubicBezTo>
                  <a:pt x="2722109" y="933226"/>
                  <a:pt x="2614679" y="946375"/>
                  <a:pt x="2514162" y="982718"/>
                </a:cubicBezTo>
                <a:lnTo>
                  <a:pt x="2514162" y="785676"/>
                </a:lnTo>
                <a:lnTo>
                  <a:pt x="314270" y="785676"/>
                </a:lnTo>
                <a:lnTo>
                  <a:pt x="314270" y="2278469"/>
                </a:lnTo>
                <a:cubicBezTo>
                  <a:pt x="314270" y="2408631"/>
                  <a:pt x="419802" y="2514163"/>
                  <a:pt x="549981" y="2514163"/>
                </a:cubicBezTo>
                <a:lnTo>
                  <a:pt x="1810824" y="2514163"/>
                </a:lnTo>
                <a:lnTo>
                  <a:pt x="1696119" y="2712789"/>
                </a:lnTo>
                <a:cubicBezTo>
                  <a:pt x="1674739" y="2749874"/>
                  <a:pt x="1660139" y="2788840"/>
                  <a:pt x="1652121" y="2828433"/>
                </a:cubicBezTo>
                <a:lnTo>
                  <a:pt x="549981" y="2828433"/>
                </a:lnTo>
                <a:cubicBezTo>
                  <a:pt x="246236" y="2828433"/>
                  <a:pt x="0" y="2582197"/>
                  <a:pt x="0" y="2278469"/>
                </a:cubicBezTo>
                <a:lnTo>
                  <a:pt x="0" y="549982"/>
                </a:lnTo>
                <a:cubicBezTo>
                  <a:pt x="0" y="400072"/>
                  <a:pt x="59868" y="264301"/>
                  <a:pt x="157135" y="164988"/>
                </a:cubicBezTo>
                <a:lnTo>
                  <a:pt x="157135" y="157135"/>
                </a:lnTo>
                <a:lnTo>
                  <a:pt x="164988" y="157135"/>
                </a:lnTo>
                <a:cubicBezTo>
                  <a:pt x="264300" y="59868"/>
                  <a:pt x="400072" y="0"/>
                  <a:pt x="549981"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chemeClr val="bg1"/>
              </a:solidFill>
              <a:effectLst/>
              <a:uLnTx/>
              <a:uFillTx/>
              <a:latin typeface="Segoe UI Semibold"/>
              <a:ea typeface="+mn-ea"/>
              <a:cs typeface="Segoe UI Semibold" panose="020B0502040204020203" pitchFamily="34" charset="0"/>
            </a:endParaRPr>
          </a:p>
        </p:txBody>
      </p:sp>
      <p:sp>
        <p:nvSpPr>
          <p:cNvPr id="7" name="Rectangle: Rounded Corners 6">
            <a:hlinkClick r:id="" action="ppaction://noaction"/>
            <a:extLst>
              <a:ext uri="{FF2B5EF4-FFF2-40B4-BE49-F238E27FC236}">
                <a16:creationId xmlns:a16="http://schemas.microsoft.com/office/drawing/2014/main" id="{F619EE05-6500-1A3C-32A7-757FBF2E140F}"/>
              </a:ext>
            </a:extLst>
          </p:cNvPr>
          <p:cNvSpPr>
            <a:spLocks/>
          </p:cNvSpPr>
          <p:nvPr/>
        </p:nvSpPr>
        <p:spPr bwMode="auto">
          <a:xfrm>
            <a:off x="1380469" y="2335134"/>
            <a:ext cx="5005954" cy="476030"/>
          </a:xfrm>
          <a:prstGeom prst="roundRect">
            <a:avLst>
              <a:gd name="adj" fmla="val 50000"/>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Segoe UI Semibold"/>
                <a:ea typeface="+mn-ea"/>
                <a:cs typeface="+mn-cs"/>
              </a:rPr>
              <a:t>Declarative agents</a:t>
            </a:r>
            <a:endParaRPr kumimoji="0" lang="en-US" sz="2000" b="0" i="1" u="none" strike="noStrike" kern="1200" cap="none" spc="0" normalizeH="0" baseline="0" noProof="0">
              <a:ln>
                <a:noFill/>
              </a:ln>
              <a:solidFill>
                <a:schemeClr val="bg1"/>
              </a:solidFill>
              <a:effectLst/>
              <a:uLnTx/>
              <a:uFillTx/>
              <a:latin typeface="Segoe UI Semibold"/>
              <a:ea typeface="+mn-ea"/>
              <a:cs typeface="+mn-cs"/>
            </a:endParaRPr>
          </a:p>
        </p:txBody>
      </p:sp>
      <p:sp>
        <p:nvSpPr>
          <p:cNvPr id="8" name="Rectangle: Rounded Corners 7">
            <a:hlinkClick r:id="" action="ppaction://noaction"/>
            <a:extLst>
              <a:ext uri="{FF2B5EF4-FFF2-40B4-BE49-F238E27FC236}">
                <a16:creationId xmlns:a16="http://schemas.microsoft.com/office/drawing/2014/main" id="{3FCA4992-6DC2-9ACD-FEC4-37783D453BD7}"/>
              </a:ext>
            </a:extLst>
          </p:cNvPr>
          <p:cNvSpPr>
            <a:spLocks/>
          </p:cNvSpPr>
          <p:nvPr/>
        </p:nvSpPr>
        <p:spPr bwMode="auto">
          <a:xfrm>
            <a:off x="6719876" y="2335134"/>
            <a:ext cx="5005954" cy="476030"/>
          </a:xfrm>
          <a:prstGeom prst="roundRect">
            <a:avLst>
              <a:gd name="adj" fmla="val 50000"/>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Segoe UI Semibold"/>
                <a:ea typeface="+mn-ea"/>
                <a:cs typeface="+mn-cs"/>
              </a:rPr>
              <a:t>Custom engine agents</a:t>
            </a:r>
            <a:endParaRPr kumimoji="0" lang="en-US" sz="2000" b="0" i="1" u="none" strike="noStrike" kern="1200" cap="none" spc="0" normalizeH="0" baseline="0" noProof="0">
              <a:ln>
                <a:noFill/>
              </a:ln>
              <a:solidFill>
                <a:schemeClr val="bg1"/>
              </a:solidFill>
              <a:effectLst/>
              <a:uLnTx/>
              <a:uFillTx/>
              <a:latin typeface="Segoe UI Semibold"/>
              <a:ea typeface="+mn-ea"/>
              <a:cs typeface="+mn-cs"/>
            </a:endParaRPr>
          </a:p>
        </p:txBody>
      </p:sp>
      <p:sp>
        <p:nvSpPr>
          <p:cNvPr id="9" name="TextBox 8">
            <a:extLst>
              <a:ext uri="{FF2B5EF4-FFF2-40B4-BE49-F238E27FC236}">
                <a16:creationId xmlns:a16="http://schemas.microsoft.com/office/drawing/2014/main" id="{43C2CBCE-5EAB-D271-9CEB-9A52406E96D8}"/>
              </a:ext>
            </a:extLst>
          </p:cNvPr>
          <p:cNvSpPr txBox="1"/>
          <p:nvPr/>
        </p:nvSpPr>
        <p:spPr>
          <a:xfrm>
            <a:off x="284450" y="3369032"/>
            <a:ext cx="809629" cy="553998"/>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Semibold"/>
                <a:ea typeface="+mn-ea"/>
                <a:cs typeface="+mn-cs"/>
              </a:rPr>
              <a:t>Build with</a:t>
            </a:r>
          </a:p>
        </p:txBody>
      </p:sp>
      <p:sp>
        <p:nvSpPr>
          <p:cNvPr id="10" name="TextBox 9">
            <a:extLst>
              <a:ext uri="{FF2B5EF4-FFF2-40B4-BE49-F238E27FC236}">
                <a16:creationId xmlns:a16="http://schemas.microsoft.com/office/drawing/2014/main" id="{53AE44D1-710D-4EF9-79C7-7CA1D9597CEE}"/>
              </a:ext>
            </a:extLst>
          </p:cNvPr>
          <p:cNvSpPr txBox="1"/>
          <p:nvPr/>
        </p:nvSpPr>
        <p:spPr>
          <a:xfrm>
            <a:off x="1538343" y="2949849"/>
            <a:ext cx="4711849" cy="126188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it-IT" sz="1800" b="0" i="0" u="none" strike="noStrike" kern="1200" cap="none" spc="0" normalizeH="0" baseline="0" noProof="0">
                <a:ln>
                  <a:noFill/>
                </a:ln>
                <a:solidFill>
                  <a:schemeClr val="bg1"/>
                </a:solidFill>
                <a:effectLst/>
                <a:uLnTx/>
                <a:uFillTx/>
                <a:latin typeface="Segoe UI"/>
                <a:ea typeface="+mn-ea"/>
                <a:cs typeface="+mn-cs"/>
              </a:rPr>
              <a:t>Copilot Studio Lite</a:t>
            </a:r>
          </a:p>
          <a:p>
            <a:pPr marL="0" marR="0" lvl="0" indent="0" algn="ctr" defTabSz="914400" rtl="0" eaLnBrk="1" fontAlgn="auto" latinLnBrk="0" hangingPunct="1">
              <a:lnSpc>
                <a:spcPct val="100000"/>
              </a:lnSpc>
              <a:spcBef>
                <a:spcPts val="0"/>
              </a:spcBef>
              <a:spcAft>
                <a:spcPts val="400"/>
              </a:spcAft>
              <a:buClrTx/>
              <a:buSzTx/>
              <a:buFontTx/>
              <a:buNone/>
              <a:tabLst/>
              <a:defRPr/>
            </a:pPr>
            <a:r>
              <a:rPr lang="it-IT">
                <a:solidFill>
                  <a:schemeClr val="bg1"/>
                </a:solidFill>
                <a:latin typeface="Segoe UI"/>
              </a:rPr>
              <a:t>Copilot Studio</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it-IT" sz="1800" b="0" i="0" u="none" strike="noStrike" kern="1200" cap="none" spc="0" normalizeH="0" baseline="0" noProof="0">
                <a:ln>
                  <a:noFill/>
                </a:ln>
                <a:solidFill>
                  <a:schemeClr val="bg1"/>
                </a:solidFill>
                <a:effectLst/>
                <a:uLnTx/>
                <a:uFillTx/>
                <a:latin typeface="Segoe UI"/>
                <a:ea typeface="+mn-ea"/>
                <a:cs typeface="+mn-cs"/>
              </a:rPr>
              <a:t>SharePoint</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it-IT" sz="1800" b="0" i="0" u="none" strike="noStrike" kern="1200" cap="none" spc="0" normalizeH="0" baseline="0" noProof="0">
                <a:ln>
                  <a:noFill/>
                </a:ln>
                <a:solidFill>
                  <a:schemeClr val="bg1"/>
                </a:solidFill>
                <a:effectLst/>
                <a:uLnTx/>
                <a:uFillTx/>
                <a:latin typeface="Segoe UI"/>
                <a:ea typeface="+mn-ea"/>
                <a:cs typeface="+mn-cs"/>
              </a:rPr>
              <a:t>Agent Toolkit in Visual Studio Code</a:t>
            </a:r>
          </a:p>
        </p:txBody>
      </p:sp>
      <p:sp>
        <p:nvSpPr>
          <p:cNvPr id="11" name="TextBox 10">
            <a:extLst>
              <a:ext uri="{FF2B5EF4-FFF2-40B4-BE49-F238E27FC236}">
                <a16:creationId xmlns:a16="http://schemas.microsoft.com/office/drawing/2014/main" id="{17ACF180-B4B9-374F-564C-2BB07CAAB1C1}"/>
              </a:ext>
            </a:extLst>
          </p:cNvPr>
          <p:cNvSpPr txBox="1"/>
          <p:nvPr/>
        </p:nvSpPr>
        <p:spPr>
          <a:xfrm>
            <a:off x="7198131" y="3139621"/>
            <a:ext cx="4049444" cy="92820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it-IT" sz="1800" b="0" i="0" u="none" strike="noStrike" kern="1200" cap="none" spc="0" normalizeH="0" baseline="0" noProof="0">
                <a:ln>
                  <a:noFill/>
                </a:ln>
                <a:solidFill>
                  <a:schemeClr val="bg1"/>
                </a:solidFill>
                <a:effectLst/>
                <a:uLnTx/>
                <a:uFillTx/>
                <a:latin typeface="Segoe UI"/>
                <a:ea typeface="+mn-ea"/>
                <a:cs typeface="+mn-cs"/>
              </a:rPr>
              <a:t>Copilot Studio</a:t>
            </a:r>
          </a:p>
          <a:p>
            <a:pPr algn="ctr" defTabSz="914400">
              <a:spcAft>
                <a:spcPts val="400"/>
              </a:spcAft>
              <a:defRPr/>
            </a:pPr>
            <a:r>
              <a:rPr lang="it-IT" sz="1800">
                <a:solidFill>
                  <a:schemeClr val="bg1"/>
                </a:solidFill>
                <a:latin typeface="Segoe UI"/>
              </a:rPr>
              <a:t>Agent Toolkit in Visual Studio Code</a:t>
            </a:r>
          </a:p>
          <a:p>
            <a:pPr algn="ctr" defTabSz="914400">
              <a:spcAft>
                <a:spcPts val="400"/>
              </a:spcAft>
              <a:defRPr/>
            </a:pPr>
            <a:r>
              <a:rPr lang="it-IT" sz="1800">
                <a:solidFill>
                  <a:schemeClr val="bg1"/>
                </a:solidFill>
                <a:latin typeface="Segoe UI"/>
              </a:rPr>
              <a:t>AI Foundry</a:t>
            </a:r>
          </a:p>
        </p:txBody>
      </p:sp>
      <p:sp>
        <p:nvSpPr>
          <p:cNvPr id="12" name="TextBox 11">
            <a:extLst>
              <a:ext uri="{FF2B5EF4-FFF2-40B4-BE49-F238E27FC236}">
                <a16:creationId xmlns:a16="http://schemas.microsoft.com/office/drawing/2014/main" id="{F8249AA0-DC2C-8B81-CAB5-4A270473EEC7}"/>
              </a:ext>
            </a:extLst>
          </p:cNvPr>
          <p:cNvSpPr txBox="1"/>
          <p:nvPr/>
        </p:nvSpPr>
        <p:spPr>
          <a:xfrm>
            <a:off x="249646" y="4442162"/>
            <a:ext cx="844433" cy="553998"/>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Semibold"/>
                <a:ea typeface="+mn-ea"/>
                <a:cs typeface="+mn-cs"/>
              </a:rPr>
              <a:t>Agent runtime</a:t>
            </a:r>
          </a:p>
        </p:txBody>
      </p:sp>
      <p:sp>
        <p:nvSpPr>
          <p:cNvPr id="13" name="TextBox 12">
            <a:extLst>
              <a:ext uri="{FF2B5EF4-FFF2-40B4-BE49-F238E27FC236}">
                <a16:creationId xmlns:a16="http://schemas.microsoft.com/office/drawing/2014/main" id="{0BC5F24A-A543-3E47-FAE4-A8B1C52E5012}"/>
              </a:ext>
            </a:extLst>
          </p:cNvPr>
          <p:cNvSpPr txBox="1"/>
          <p:nvPr/>
        </p:nvSpPr>
        <p:spPr>
          <a:xfrm>
            <a:off x="1899872" y="4544066"/>
            <a:ext cx="4049444" cy="276999"/>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it-IT" sz="1800" b="0" i="0" u="none" strike="noStrike" kern="1200" cap="none" spc="0" normalizeH="0" baseline="0" noProof="0">
                <a:ln>
                  <a:noFill/>
                </a:ln>
                <a:solidFill>
                  <a:schemeClr val="bg1"/>
                </a:solidFill>
                <a:effectLst/>
                <a:uLnTx/>
                <a:uFillTx/>
                <a:latin typeface="Segoe UI"/>
                <a:ea typeface="+mn-ea"/>
                <a:cs typeface="+mn-cs"/>
              </a:rPr>
              <a:t>Microsoft 365 Copilot</a:t>
            </a:r>
          </a:p>
        </p:txBody>
      </p:sp>
      <p:sp>
        <p:nvSpPr>
          <p:cNvPr id="14" name="TextBox 13">
            <a:extLst>
              <a:ext uri="{FF2B5EF4-FFF2-40B4-BE49-F238E27FC236}">
                <a16:creationId xmlns:a16="http://schemas.microsoft.com/office/drawing/2014/main" id="{FD8E8106-7157-08E6-303F-48C79AB1C48C}"/>
              </a:ext>
            </a:extLst>
          </p:cNvPr>
          <p:cNvSpPr txBox="1"/>
          <p:nvPr/>
        </p:nvSpPr>
        <p:spPr>
          <a:xfrm>
            <a:off x="7198131" y="4430742"/>
            <a:ext cx="4049444" cy="553998"/>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a:ea typeface="+mn-ea"/>
                <a:cs typeface="+mn-cs"/>
              </a:rPr>
              <a:t>Bring your own orchestrator and foundation models</a:t>
            </a:r>
          </a:p>
        </p:txBody>
      </p:sp>
      <p:sp>
        <p:nvSpPr>
          <p:cNvPr id="15" name="TextBox 14">
            <a:extLst>
              <a:ext uri="{FF2B5EF4-FFF2-40B4-BE49-F238E27FC236}">
                <a16:creationId xmlns:a16="http://schemas.microsoft.com/office/drawing/2014/main" id="{7BAE5E34-D467-61D9-6E39-9F823BE7D5BA}"/>
              </a:ext>
            </a:extLst>
          </p:cNvPr>
          <p:cNvSpPr txBox="1"/>
          <p:nvPr/>
        </p:nvSpPr>
        <p:spPr>
          <a:xfrm>
            <a:off x="179618" y="5545437"/>
            <a:ext cx="914461" cy="553998"/>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Semibold"/>
                <a:ea typeface="+mn-ea"/>
                <a:cs typeface="+mn-cs"/>
              </a:rPr>
              <a:t>Deploy across</a:t>
            </a:r>
          </a:p>
        </p:txBody>
      </p:sp>
      <p:sp>
        <p:nvSpPr>
          <p:cNvPr id="16" name="TextBox 15">
            <a:extLst>
              <a:ext uri="{FF2B5EF4-FFF2-40B4-BE49-F238E27FC236}">
                <a16:creationId xmlns:a16="http://schemas.microsoft.com/office/drawing/2014/main" id="{FF4D177D-DCCE-FF1B-6C54-97855AAE233D}"/>
              </a:ext>
            </a:extLst>
          </p:cNvPr>
          <p:cNvSpPr txBox="1"/>
          <p:nvPr/>
        </p:nvSpPr>
        <p:spPr>
          <a:xfrm>
            <a:off x="2826555" y="5389351"/>
            <a:ext cx="2196078" cy="933589"/>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a:ea typeface="+mn-ea"/>
                <a:cs typeface="+mn-cs"/>
              </a:rPr>
              <a:t>Microsoft 365 Copilot</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a:ea typeface="+mn-ea"/>
                <a:cs typeface="+mn-cs"/>
              </a:rPr>
              <a:t>Microsoft Teams</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a:ea typeface="+mn-ea"/>
                <a:cs typeface="+mn-cs"/>
              </a:rPr>
              <a:t>SharePoint</a:t>
            </a:r>
          </a:p>
        </p:txBody>
      </p:sp>
      <p:sp>
        <p:nvSpPr>
          <p:cNvPr id="17" name="TextBox 16">
            <a:extLst>
              <a:ext uri="{FF2B5EF4-FFF2-40B4-BE49-F238E27FC236}">
                <a16:creationId xmlns:a16="http://schemas.microsoft.com/office/drawing/2014/main" id="{34463E4E-8C35-395A-4102-C24C0DA39BB3}"/>
              </a:ext>
            </a:extLst>
          </p:cNvPr>
          <p:cNvSpPr txBox="1"/>
          <p:nvPr/>
        </p:nvSpPr>
        <p:spPr>
          <a:xfrm>
            <a:off x="7067774" y="5203248"/>
            <a:ext cx="4537485" cy="126188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a:ea typeface="+mn-ea"/>
                <a:cs typeface="+mn-cs"/>
              </a:rPr>
              <a:t>Microsoft 365 Copilot</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Sans Display"/>
                <a:ea typeface="+mn-ea"/>
                <a:cs typeface="+mn-cs"/>
              </a:rPr>
              <a:t>Microsoft Teams</a:t>
            </a:r>
          </a:p>
          <a:p>
            <a:pPr marL="0" marR="0" lvl="0" indent="0" algn="ctr" defTabSz="914400" rtl="0" eaLnBrk="1" fontAlgn="auto" latinLnBrk="0" hangingPunct="1">
              <a:lnSpc>
                <a:spcPct val="100000"/>
              </a:lnSpc>
              <a:spcBef>
                <a:spcPts val="0"/>
              </a:spcBef>
              <a:spcAft>
                <a:spcPts val="400"/>
              </a:spcAft>
              <a:buClrTx/>
              <a:buSzTx/>
              <a:buFontTx/>
              <a:buNone/>
              <a:tabLst/>
              <a:defRPr/>
            </a:pPr>
            <a:r>
              <a:rPr lang="en-US" sz="1800">
                <a:solidFill>
                  <a:schemeClr val="bg1"/>
                </a:solidFill>
                <a:latin typeface="Segoe Sans Display"/>
              </a:rPr>
              <a:t>SharePoint</a:t>
            </a:r>
            <a:endParaRPr kumimoji="0" lang="en-US" sz="1800" b="0" i="0" u="none" strike="noStrike" kern="1200" cap="none" spc="0" normalizeH="0" baseline="0" noProof="0">
              <a:ln>
                <a:noFill/>
              </a:ln>
              <a:solidFill>
                <a:schemeClr val="bg1"/>
              </a:solidFill>
              <a:effectLst/>
              <a:uLnTx/>
              <a:uFillTx/>
              <a:latin typeface="Segoe Sans Display"/>
              <a:ea typeface="+mn-ea"/>
              <a:cs typeface="+mn-cs"/>
            </a:endParaRP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a:ea typeface="+mn-ea"/>
                <a:cs typeface="+mn-cs"/>
              </a:rPr>
              <a:t>Web + 10 other channels</a:t>
            </a:r>
          </a:p>
        </p:txBody>
      </p:sp>
      <p:cxnSp>
        <p:nvCxnSpPr>
          <p:cNvPr id="18" name="Straight Connector 17">
            <a:extLst>
              <a:ext uri="{FF2B5EF4-FFF2-40B4-BE49-F238E27FC236}">
                <a16:creationId xmlns:a16="http://schemas.microsoft.com/office/drawing/2014/main" id="{27BDED20-974D-81F6-20AD-958CCA4D9CAB}"/>
              </a:ext>
              <a:ext uri="{C183D7F6-B498-43B3-948B-1728B52AA6E4}">
                <adec:decorative xmlns:adec="http://schemas.microsoft.com/office/drawing/2017/decorative" val="1"/>
              </a:ext>
            </a:extLst>
          </p:cNvPr>
          <p:cNvCxnSpPr>
            <a:cxnSpLocks/>
          </p:cNvCxnSpPr>
          <p:nvPr/>
        </p:nvCxnSpPr>
        <p:spPr>
          <a:xfrm>
            <a:off x="1380469" y="4308809"/>
            <a:ext cx="1034536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BD4D7F6-6C16-B442-DC1B-963D8721DBE0}"/>
              </a:ext>
              <a:ext uri="{C183D7F6-B498-43B3-948B-1728B52AA6E4}">
                <adec:decorative xmlns:adec="http://schemas.microsoft.com/office/drawing/2017/decorative" val="1"/>
              </a:ext>
            </a:extLst>
          </p:cNvPr>
          <p:cNvCxnSpPr>
            <a:cxnSpLocks/>
          </p:cNvCxnSpPr>
          <p:nvPr/>
        </p:nvCxnSpPr>
        <p:spPr>
          <a:xfrm>
            <a:off x="1380469" y="5126989"/>
            <a:ext cx="1034536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543908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FBA5D-8322-D852-C52D-3EE5E98F63BE}"/>
            </a:ext>
          </a:extLst>
        </p:cNvPr>
        <p:cNvGrpSpPr/>
        <p:nvPr/>
      </p:nvGrpSpPr>
      <p:grpSpPr>
        <a:xfrm>
          <a:off x="0" y="0"/>
          <a:ext cx="0" cy="0"/>
          <a:chOff x="0" y="0"/>
          <a:chExt cx="0" cy="0"/>
        </a:xfrm>
      </p:grpSpPr>
      <p:sp>
        <p:nvSpPr>
          <p:cNvPr id="29" name="Title 3">
            <a:extLst>
              <a:ext uri="{FF2B5EF4-FFF2-40B4-BE49-F238E27FC236}">
                <a16:creationId xmlns:a16="http://schemas.microsoft.com/office/drawing/2014/main" id="{45AC293E-1D8E-C74C-D90E-7B2972393F96}"/>
              </a:ext>
            </a:extLst>
          </p:cNvPr>
          <p:cNvSpPr>
            <a:spLocks noGrp="1"/>
          </p:cNvSpPr>
          <p:nvPr>
            <p:ph type="title"/>
          </p:nvPr>
        </p:nvSpPr>
        <p:spPr>
          <a:xfrm>
            <a:off x="588263" y="485481"/>
            <a:ext cx="11018520" cy="498598"/>
          </a:xfrm>
        </p:spPr>
        <p:txBody>
          <a:bodyPr/>
          <a:lstStyle/>
          <a:p>
            <a:r>
              <a:rPr lang="en-US"/>
              <a:t>Agents built by Microsoft in Microsoft 365 Copilot</a:t>
            </a:r>
          </a:p>
        </p:txBody>
      </p:sp>
      <p:sp>
        <p:nvSpPr>
          <p:cNvPr id="3" name="TextBox 2">
            <a:extLst>
              <a:ext uri="{FF2B5EF4-FFF2-40B4-BE49-F238E27FC236}">
                <a16:creationId xmlns:a16="http://schemas.microsoft.com/office/drawing/2014/main" id="{3CFD735F-2ECA-0340-B13C-FA3D866D048A}"/>
              </a:ext>
            </a:extLst>
          </p:cNvPr>
          <p:cNvSpPr txBox="1"/>
          <p:nvPr/>
        </p:nvSpPr>
        <p:spPr>
          <a:xfrm>
            <a:off x="438369" y="2062926"/>
            <a:ext cx="4246520" cy="2769989"/>
          </a:xfrm>
          <a:prstGeom prst="rect">
            <a:avLst/>
          </a:prstGeom>
          <a:noFill/>
        </p:spPr>
        <p:txBody>
          <a:bodyPr wrap="square" lIns="0" tIns="0" rIns="0" bIns="0" rtlCol="0">
            <a:spAutoFit/>
          </a:bodyPr>
          <a:lstStyle/>
          <a:p>
            <a:r>
              <a:rPr lang="en-US" sz="2000">
                <a:solidFill>
                  <a:schemeClr val="bg1"/>
                </a:solidFill>
                <a:latin typeface="Segoe Sans Display" pitchFamily="2" charset="0"/>
                <a:cs typeface="Segoe Sans Display" pitchFamily="2" charset="0"/>
              </a:rPr>
              <a:t>Available to users with a Microsoft 365 Copilot license, these agents are readily available in Copilot Chat and across core apps you use every day, helping organizations achieve quicker time to value. They add specialized skills and knowledge to Microsoft 365 Copilot, taking on unique roles to drive business value.</a:t>
            </a:r>
          </a:p>
        </p:txBody>
      </p:sp>
      <p:sp>
        <p:nvSpPr>
          <p:cNvPr id="4" name="Rectangle: Rounded Corners 3">
            <a:extLst>
              <a:ext uri="{FF2B5EF4-FFF2-40B4-BE49-F238E27FC236}">
                <a16:creationId xmlns:a16="http://schemas.microsoft.com/office/drawing/2014/main" id="{15951180-CF78-35D5-1854-0A46A9B50176}"/>
              </a:ext>
            </a:extLst>
          </p:cNvPr>
          <p:cNvSpPr/>
          <p:nvPr/>
        </p:nvSpPr>
        <p:spPr bwMode="auto">
          <a:xfrm>
            <a:off x="9522987" y="3818617"/>
            <a:ext cx="1970810" cy="2113266"/>
          </a:xfrm>
          <a:prstGeom prst="roundRect">
            <a:avLst>
              <a:gd name="adj" fmla="val 3781"/>
            </a:avLst>
          </a:prstGeom>
          <a:solidFill>
            <a:schemeClr val="tx1">
              <a:alpha val="5000"/>
            </a:schemeClr>
          </a:solidFill>
          <a:ln w="19050">
            <a:gradFill flip="none" rotWithShape="1">
              <a:gsLst>
                <a:gs pos="0">
                  <a:srgbClr val="0A6BBA"/>
                </a:gs>
                <a:gs pos="100000">
                  <a:srgbClr val="318581"/>
                </a:gs>
              </a:gsLst>
              <a:path path="circle">
                <a:fillToRect r="100000" b="100000"/>
              </a:path>
              <a:tileRect l="-100000" t="-100000"/>
            </a:gradFill>
            <a:headEnd type="none" w="med" len="med"/>
            <a:tailEnd type="none" w="med" len="med"/>
          </a:ln>
          <a:effectLst>
            <a:outerShdw blurRad="1016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86868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j-lt"/>
                <a:ea typeface="Segoe UI Black" panose="020B0A02040204020203" pitchFamily="34" charset="0"/>
                <a:cs typeface="Segoe UI" pitchFamily="34" charset="0"/>
              </a:rPr>
              <a:t>Project Manager agent</a:t>
            </a:r>
          </a:p>
          <a:p>
            <a:pPr marL="0" marR="0" lvl="0" indent="0" algn="ctr" defTabSz="932472" rtl="0" eaLnBrk="1" fontAlgn="base" latinLnBrk="0" hangingPunct="1">
              <a:lnSpc>
                <a:spcPct val="100000"/>
              </a:lnSpc>
              <a:spcBef>
                <a:spcPct val="0"/>
              </a:spcBef>
              <a:spcAft>
                <a:spcPct val="0"/>
              </a:spcAft>
              <a:buClrTx/>
              <a:buSzTx/>
              <a:buFontTx/>
              <a:buNone/>
              <a:tabLst/>
              <a:defRPr/>
            </a:pPr>
            <a:br>
              <a:rPr kumimoji="0" lang="en-US" sz="1200" b="0" i="0" u="none" strike="noStrike" kern="1200" cap="none" spc="0" normalizeH="0" baseline="0" noProof="0">
                <a:ln>
                  <a:noFill/>
                </a:ln>
                <a:solidFill>
                  <a:schemeClr val="accent3"/>
                </a:solidFill>
                <a:effectLst/>
                <a:uLnTx/>
                <a:uFillTx/>
                <a:ea typeface="+mn-ea"/>
                <a:cs typeface="Segoe UI" pitchFamily="34" charset="0"/>
              </a:rPr>
            </a:br>
            <a:r>
              <a:rPr kumimoji="0" lang="en-US" sz="1100" b="0" i="0" u="none" strike="noStrike" kern="1200" cap="none" spc="0" normalizeH="0" baseline="0" noProof="0">
                <a:ln>
                  <a:noFill/>
                </a:ln>
                <a:solidFill>
                  <a:schemeClr val="accent3"/>
                </a:solidFill>
                <a:effectLst/>
                <a:uLnTx/>
                <a:uFillTx/>
                <a:ea typeface="+mn-ea"/>
                <a:cs typeface="Segoe UI" pitchFamily="34" charset="0"/>
              </a:rPr>
              <a:t>Public preview</a:t>
            </a:r>
            <a:endParaRPr kumimoji="0" lang="en-US" sz="1200" b="0" i="0" u="none" strike="noStrike" kern="1200" cap="none" spc="0" normalizeH="0" baseline="0" noProof="0">
              <a:ln>
                <a:noFill/>
              </a:ln>
              <a:solidFill>
                <a:schemeClr val="accent3"/>
              </a:solidFill>
              <a:effectLst/>
              <a:uLnTx/>
              <a:uFillTx/>
              <a:ea typeface="+mn-ea"/>
              <a:cs typeface="Segoe UI" pitchFamily="34" charset="0"/>
            </a:endParaRPr>
          </a:p>
        </p:txBody>
      </p:sp>
      <p:pic>
        <p:nvPicPr>
          <p:cNvPr id="5" name="Picture 4">
            <a:extLst>
              <a:ext uri="{FF2B5EF4-FFF2-40B4-BE49-F238E27FC236}">
                <a16:creationId xmlns:a16="http://schemas.microsoft.com/office/drawing/2014/main" id="{91569276-878D-9430-6012-7F9F76BA6DD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88571" y="4087633"/>
            <a:ext cx="439642" cy="439642"/>
          </a:xfrm>
          <a:prstGeom prst="rect">
            <a:avLst/>
          </a:prstGeom>
        </p:spPr>
      </p:pic>
      <p:sp>
        <p:nvSpPr>
          <p:cNvPr id="6" name="Rectangle: Rounded Corners 5">
            <a:extLst>
              <a:ext uri="{FF2B5EF4-FFF2-40B4-BE49-F238E27FC236}">
                <a16:creationId xmlns:a16="http://schemas.microsoft.com/office/drawing/2014/main" id="{8D52E1E2-F2EC-471F-C93B-15182BCB830E}"/>
              </a:ext>
            </a:extLst>
          </p:cNvPr>
          <p:cNvSpPr/>
          <p:nvPr/>
        </p:nvSpPr>
        <p:spPr bwMode="auto">
          <a:xfrm>
            <a:off x="9522987" y="1580880"/>
            <a:ext cx="1970810" cy="2113266"/>
          </a:xfrm>
          <a:prstGeom prst="roundRect">
            <a:avLst>
              <a:gd name="adj" fmla="val 3781"/>
            </a:avLst>
          </a:prstGeom>
          <a:solidFill>
            <a:schemeClr val="tx1">
              <a:alpha val="5000"/>
            </a:schemeClr>
          </a:solidFill>
          <a:ln w="19050">
            <a:gradFill flip="none" rotWithShape="1">
              <a:gsLst>
                <a:gs pos="0">
                  <a:srgbClr val="0A6BBA"/>
                </a:gs>
                <a:gs pos="100000">
                  <a:srgbClr val="318581"/>
                </a:gs>
              </a:gsLst>
              <a:path path="circle">
                <a:fillToRect r="100000" b="100000"/>
              </a:path>
              <a:tileRect l="-100000" t="-100000"/>
            </a:gradFill>
            <a:headEnd type="none" w="med" len="med"/>
            <a:tailEnd type="none" w="med" len="med"/>
          </a:ln>
          <a:effectLst>
            <a:outerShdw blurRad="1016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86868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j-lt"/>
                <a:ea typeface="Segoe UI Black" panose="020B0A02040204020203" pitchFamily="34" charset="0"/>
                <a:cs typeface="Segoe UI" pitchFamily="34" charset="0"/>
              </a:rPr>
              <a:t>Skills</a:t>
            </a:r>
            <a:br>
              <a:rPr kumimoji="0" lang="en-US" sz="1600" b="1" i="0" u="none" strike="noStrike" kern="1200" cap="none" spc="0" normalizeH="0" baseline="0" noProof="0">
                <a:ln>
                  <a:noFill/>
                </a:ln>
                <a:solidFill>
                  <a:schemeClr val="bg1"/>
                </a:solidFill>
                <a:effectLst/>
                <a:uLnTx/>
                <a:uFillTx/>
                <a:latin typeface="+mj-lt"/>
                <a:ea typeface="Segoe UI Black" panose="020B0A02040204020203" pitchFamily="34" charset="0"/>
                <a:cs typeface="Segoe UI" pitchFamily="34" charset="0"/>
              </a:rPr>
            </a:br>
            <a:r>
              <a:rPr kumimoji="0" lang="en-US" sz="1600" b="1" i="0" u="none" strike="noStrike" kern="1200" cap="none" spc="0" normalizeH="0" baseline="0" noProof="0">
                <a:ln>
                  <a:noFill/>
                </a:ln>
                <a:solidFill>
                  <a:schemeClr val="bg1"/>
                </a:solidFill>
                <a:effectLst/>
                <a:uLnTx/>
                <a:uFillTx/>
                <a:latin typeface="+mj-lt"/>
                <a:ea typeface="Segoe UI Black" panose="020B0A02040204020203" pitchFamily="34" charset="0"/>
                <a:cs typeface="Segoe UI" pitchFamily="34" charset="0"/>
              </a:rPr>
              <a:t>agent</a:t>
            </a:r>
          </a:p>
          <a:p>
            <a:pPr marL="0" marR="0" lvl="0" indent="0" algn="ctr" defTabSz="932472" rtl="0" eaLnBrk="1" fontAlgn="base" latinLnBrk="0" hangingPunct="1">
              <a:lnSpc>
                <a:spcPct val="100000"/>
              </a:lnSpc>
              <a:spcBef>
                <a:spcPct val="0"/>
              </a:spcBef>
              <a:spcAft>
                <a:spcPct val="0"/>
              </a:spcAft>
              <a:buClrTx/>
              <a:buSzTx/>
              <a:buFontTx/>
              <a:buNone/>
              <a:tabLst/>
              <a:defRPr/>
            </a:pPr>
            <a:br>
              <a:rPr kumimoji="0" lang="en-US" sz="1200" b="0" i="0" u="none" strike="noStrike" kern="1200" cap="none" spc="0" normalizeH="0" baseline="0" noProof="0">
                <a:ln>
                  <a:noFill/>
                </a:ln>
                <a:solidFill>
                  <a:schemeClr val="accent3"/>
                </a:solidFill>
                <a:effectLst/>
                <a:uLnTx/>
                <a:uFillTx/>
                <a:ea typeface="+mn-ea"/>
                <a:cs typeface="Segoe UI" pitchFamily="34" charset="0"/>
              </a:rPr>
            </a:br>
            <a:r>
              <a:rPr lang="en-US" sz="1100">
                <a:solidFill>
                  <a:schemeClr val="accent3"/>
                </a:solidFill>
                <a:cs typeface="Segoe UI" pitchFamily="34" charset="0"/>
              </a:rPr>
              <a:t>Frontier</a:t>
            </a:r>
            <a:endParaRPr kumimoji="0" lang="en-US" sz="1200" b="0" i="0" u="none" strike="noStrike" kern="1200" cap="none" spc="0" normalizeH="0" baseline="0" noProof="0">
              <a:ln>
                <a:noFill/>
              </a:ln>
              <a:solidFill>
                <a:schemeClr val="accent3"/>
              </a:solidFill>
              <a:effectLst/>
              <a:uLnTx/>
              <a:uFillTx/>
              <a:ea typeface="+mn-ea"/>
              <a:cs typeface="Segoe UI" pitchFamily="34" charset="0"/>
            </a:endParaRPr>
          </a:p>
        </p:txBody>
      </p:sp>
      <p:pic>
        <p:nvPicPr>
          <p:cNvPr id="7" name="Picture 6">
            <a:extLst>
              <a:ext uri="{FF2B5EF4-FFF2-40B4-BE49-F238E27FC236}">
                <a16:creationId xmlns:a16="http://schemas.microsoft.com/office/drawing/2014/main" id="{948A9121-A545-A6AD-5EF4-44CD7027008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288571" y="1870563"/>
            <a:ext cx="439642" cy="398308"/>
          </a:xfrm>
          <a:prstGeom prst="rect">
            <a:avLst/>
          </a:prstGeom>
        </p:spPr>
      </p:pic>
      <p:sp>
        <p:nvSpPr>
          <p:cNvPr id="8" name="Rectangle: Rounded Corners 7">
            <a:extLst>
              <a:ext uri="{FF2B5EF4-FFF2-40B4-BE49-F238E27FC236}">
                <a16:creationId xmlns:a16="http://schemas.microsoft.com/office/drawing/2014/main" id="{D1E7929D-7387-2409-A779-8F9784A2FA14}"/>
              </a:ext>
            </a:extLst>
          </p:cNvPr>
          <p:cNvSpPr/>
          <p:nvPr/>
        </p:nvSpPr>
        <p:spPr bwMode="auto">
          <a:xfrm>
            <a:off x="5304957" y="1580880"/>
            <a:ext cx="1970810" cy="2113266"/>
          </a:xfrm>
          <a:prstGeom prst="roundRect">
            <a:avLst>
              <a:gd name="adj" fmla="val 3781"/>
            </a:avLst>
          </a:prstGeom>
          <a:solidFill>
            <a:schemeClr val="tx1">
              <a:alpha val="5000"/>
            </a:schemeClr>
          </a:solidFill>
          <a:ln w="19050">
            <a:gradFill flip="none" rotWithShape="1">
              <a:gsLst>
                <a:gs pos="0">
                  <a:srgbClr val="0A6BBA"/>
                </a:gs>
                <a:gs pos="100000">
                  <a:srgbClr val="318581"/>
                </a:gs>
              </a:gsLst>
              <a:path path="circle">
                <a:fillToRect r="100000" b="100000"/>
              </a:path>
              <a:tileRect l="-100000" t="-100000"/>
            </a:gradFill>
            <a:headEnd type="none" w="med" len="med"/>
            <a:tailEnd type="none" w="med" len="med"/>
          </a:ln>
          <a:effectLst>
            <a:outerShdw blurRad="1016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86868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j-lt"/>
                <a:ea typeface="Segoe UI Black" panose="020B0A02040204020203" pitchFamily="34" charset="0"/>
                <a:cs typeface="Segoe UI" pitchFamily="34" charset="0"/>
              </a:rPr>
              <a:t>Researcher agent</a:t>
            </a:r>
          </a:p>
          <a:p>
            <a:pPr marL="0" marR="0" lvl="0" indent="0" algn="ctr" defTabSz="932472" rtl="0" eaLnBrk="1" fontAlgn="base" latinLnBrk="0" hangingPunct="1">
              <a:lnSpc>
                <a:spcPct val="100000"/>
              </a:lnSpc>
              <a:spcBef>
                <a:spcPct val="0"/>
              </a:spcBef>
              <a:spcAft>
                <a:spcPct val="0"/>
              </a:spcAft>
              <a:buClrTx/>
              <a:buSzTx/>
              <a:buFontTx/>
              <a:buNone/>
              <a:tabLst/>
              <a:defRPr/>
            </a:pPr>
            <a:br>
              <a:rPr kumimoji="0" lang="en-US" sz="1200" b="0" i="0" u="none" strike="noStrike" kern="1200" cap="none" spc="0" normalizeH="0" baseline="0" noProof="0">
                <a:ln>
                  <a:noFill/>
                </a:ln>
                <a:solidFill>
                  <a:schemeClr val="accent3"/>
                </a:solidFill>
                <a:effectLst/>
                <a:uLnTx/>
                <a:uFillTx/>
                <a:ea typeface="+mn-ea"/>
                <a:cs typeface="Segoe UI" pitchFamily="34" charset="0"/>
              </a:rPr>
            </a:br>
            <a:r>
              <a:rPr kumimoji="0" lang="en-US" sz="1100" b="0" i="0" u="none" strike="noStrike" kern="1200" cap="none" spc="0" normalizeH="0" baseline="0" noProof="0">
                <a:ln>
                  <a:noFill/>
                </a:ln>
                <a:solidFill>
                  <a:schemeClr val="accent3"/>
                </a:solidFill>
                <a:effectLst/>
                <a:uLnTx/>
                <a:uFillTx/>
                <a:ea typeface="+mn-ea"/>
                <a:cs typeface="Segoe UI" pitchFamily="34" charset="0"/>
              </a:rPr>
              <a:t>Generally available</a:t>
            </a:r>
            <a:endParaRPr kumimoji="0" lang="en-US" sz="1200" b="0" i="0" u="none" strike="noStrike" kern="1200" cap="none" spc="0" normalizeH="0" baseline="0" noProof="0">
              <a:ln>
                <a:noFill/>
              </a:ln>
              <a:solidFill>
                <a:schemeClr val="accent3"/>
              </a:solidFill>
              <a:effectLst/>
              <a:uLnTx/>
              <a:uFillTx/>
              <a:ea typeface="+mn-ea"/>
              <a:cs typeface="Segoe UI" pitchFamily="34" charset="0"/>
            </a:endParaRPr>
          </a:p>
        </p:txBody>
      </p:sp>
      <p:pic>
        <p:nvPicPr>
          <p:cNvPr id="9" name="Picture 8">
            <a:extLst>
              <a:ext uri="{FF2B5EF4-FFF2-40B4-BE49-F238E27FC236}">
                <a16:creationId xmlns:a16="http://schemas.microsoft.com/office/drawing/2014/main" id="{657D6B23-D2A6-A2DE-C6AE-EDCEF489C29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70541" y="1870564"/>
            <a:ext cx="439642" cy="398308"/>
          </a:xfrm>
          <a:prstGeom prst="rect">
            <a:avLst/>
          </a:prstGeom>
        </p:spPr>
      </p:pic>
      <p:sp>
        <p:nvSpPr>
          <p:cNvPr id="10" name="Rectangle: Rounded Corners 9">
            <a:extLst>
              <a:ext uri="{FF2B5EF4-FFF2-40B4-BE49-F238E27FC236}">
                <a16:creationId xmlns:a16="http://schemas.microsoft.com/office/drawing/2014/main" id="{FBC5A51E-F070-2295-8A4B-C313E65040F1}"/>
              </a:ext>
            </a:extLst>
          </p:cNvPr>
          <p:cNvSpPr/>
          <p:nvPr/>
        </p:nvSpPr>
        <p:spPr bwMode="auto">
          <a:xfrm>
            <a:off x="7413972" y="1580880"/>
            <a:ext cx="1970810" cy="2113266"/>
          </a:xfrm>
          <a:prstGeom prst="roundRect">
            <a:avLst>
              <a:gd name="adj" fmla="val 3781"/>
            </a:avLst>
          </a:prstGeom>
          <a:solidFill>
            <a:schemeClr val="tx1">
              <a:alpha val="5000"/>
            </a:schemeClr>
          </a:solidFill>
          <a:ln w="19050">
            <a:gradFill flip="none" rotWithShape="1">
              <a:gsLst>
                <a:gs pos="0">
                  <a:srgbClr val="0A6BBA"/>
                </a:gs>
                <a:gs pos="100000">
                  <a:srgbClr val="318581"/>
                </a:gs>
              </a:gsLst>
              <a:path path="circle">
                <a:fillToRect r="100000" b="100000"/>
              </a:path>
              <a:tileRect l="-100000" t="-100000"/>
            </a:gradFill>
            <a:headEnd type="none" w="med" len="med"/>
            <a:tailEnd type="none" w="med" len="med"/>
          </a:ln>
          <a:effectLst>
            <a:outerShdw blurRad="1016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86868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600" b="1">
                <a:solidFill>
                  <a:schemeClr val="bg1"/>
                </a:solidFill>
                <a:latin typeface="+mj-lt"/>
                <a:ea typeface="Segoe UI Black" panose="020B0A02040204020203" pitchFamily="34" charset="0"/>
                <a:cs typeface="Segoe UI" pitchFamily="34" charset="0"/>
              </a:rPr>
              <a:t>Analyst</a:t>
            </a:r>
            <a:br>
              <a:rPr lang="en-US" sz="1600" b="1">
                <a:solidFill>
                  <a:schemeClr val="bg1"/>
                </a:solidFill>
                <a:latin typeface="+mj-lt"/>
                <a:ea typeface="Segoe UI Black" panose="020B0A02040204020203" pitchFamily="34" charset="0"/>
                <a:cs typeface="Segoe UI" pitchFamily="34" charset="0"/>
              </a:rPr>
            </a:br>
            <a:r>
              <a:rPr kumimoji="0" lang="en-US" sz="1600" b="1" i="0" u="none" strike="noStrike" kern="1200" cap="none" spc="0" normalizeH="0" baseline="0" noProof="0">
                <a:ln>
                  <a:noFill/>
                </a:ln>
                <a:solidFill>
                  <a:schemeClr val="bg1"/>
                </a:solidFill>
                <a:effectLst/>
                <a:uLnTx/>
                <a:uFillTx/>
                <a:latin typeface="+mj-lt"/>
                <a:ea typeface="Segoe UI Black" panose="020B0A02040204020203" pitchFamily="34" charset="0"/>
                <a:cs typeface="Segoe UI" pitchFamily="34" charset="0"/>
              </a:rPr>
              <a:t>agent</a:t>
            </a:r>
          </a:p>
          <a:p>
            <a:pPr marL="0" marR="0" lvl="0" indent="0" algn="ctr" defTabSz="932472" rtl="0" eaLnBrk="1" fontAlgn="base" latinLnBrk="0" hangingPunct="1">
              <a:lnSpc>
                <a:spcPct val="100000"/>
              </a:lnSpc>
              <a:spcBef>
                <a:spcPct val="0"/>
              </a:spcBef>
              <a:spcAft>
                <a:spcPct val="0"/>
              </a:spcAft>
              <a:buClrTx/>
              <a:buSzTx/>
              <a:buFontTx/>
              <a:buNone/>
              <a:tabLst/>
              <a:defRPr/>
            </a:pPr>
            <a:br>
              <a:rPr kumimoji="0" lang="en-US" sz="1200" b="0" i="0" u="none" strike="noStrike" kern="1200" cap="none" spc="0" normalizeH="0" baseline="0" noProof="0">
                <a:ln>
                  <a:noFill/>
                </a:ln>
                <a:solidFill>
                  <a:schemeClr val="accent3"/>
                </a:solidFill>
                <a:effectLst/>
                <a:uLnTx/>
                <a:uFillTx/>
                <a:ea typeface="+mn-ea"/>
                <a:cs typeface="Segoe UI" pitchFamily="34" charset="0"/>
              </a:rPr>
            </a:br>
            <a:r>
              <a:rPr kumimoji="0" lang="en-US" sz="1100" b="0" i="0" u="none" strike="noStrike" kern="1200" cap="none" spc="0" normalizeH="0" baseline="0" noProof="0">
                <a:ln>
                  <a:noFill/>
                </a:ln>
                <a:solidFill>
                  <a:schemeClr val="accent3"/>
                </a:solidFill>
                <a:effectLst/>
                <a:uLnTx/>
                <a:uFillTx/>
                <a:ea typeface="+mn-ea"/>
                <a:cs typeface="Segoe UI" pitchFamily="34" charset="0"/>
              </a:rPr>
              <a:t>Generally available</a:t>
            </a:r>
            <a:endParaRPr kumimoji="0" lang="en-US" sz="1200" b="0" i="0" u="none" strike="noStrike" kern="1200" cap="none" spc="0" normalizeH="0" baseline="0" noProof="0">
              <a:ln>
                <a:noFill/>
              </a:ln>
              <a:solidFill>
                <a:schemeClr val="accent3"/>
              </a:solidFill>
              <a:effectLst/>
              <a:uLnTx/>
              <a:uFillTx/>
              <a:ea typeface="+mn-ea"/>
              <a:cs typeface="Segoe UI" pitchFamily="34" charset="0"/>
            </a:endParaRPr>
          </a:p>
        </p:txBody>
      </p:sp>
      <p:pic>
        <p:nvPicPr>
          <p:cNvPr id="11" name="Picture 10">
            <a:extLst>
              <a:ext uri="{FF2B5EF4-FFF2-40B4-BE49-F238E27FC236}">
                <a16:creationId xmlns:a16="http://schemas.microsoft.com/office/drawing/2014/main" id="{0773F13B-B55B-7323-FA6E-24315101A38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79556" y="1870564"/>
            <a:ext cx="439642" cy="398308"/>
          </a:xfrm>
          <a:prstGeom prst="rect">
            <a:avLst/>
          </a:prstGeom>
        </p:spPr>
      </p:pic>
      <p:sp>
        <p:nvSpPr>
          <p:cNvPr id="12" name="Rectangle: Rounded Corners 11">
            <a:extLst>
              <a:ext uri="{FF2B5EF4-FFF2-40B4-BE49-F238E27FC236}">
                <a16:creationId xmlns:a16="http://schemas.microsoft.com/office/drawing/2014/main" id="{44A676C8-176B-25DD-9967-B11578597CC7}"/>
              </a:ext>
            </a:extLst>
          </p:cNvPr>
          <p:cNvSpPr/>
          <p:nvPr/>
        </p:nvSpPr>
        <p:spPr bwMode="auto">
          <a:xfrm>
            <a:off x="5304957" y="3818617"/>
            <a:ext cx="1970810" cy="2113266"/>
          </a:xfrm>
          <a:prstGeom prst="roundRect">
            <a:avLst>
              <a:gd name="adj" fmla="val 3781"/>
            </a:avLst>
          </a:prstGeom>
          <a:solidFill>
            <a:schemeClr val="tx1">
              <a:alpha val="5000"/>
            </a:schemeClr>
          </a:solidFill>
          <a:ln w="19050">
            <a:gradFill flip="none" rotWithShape="1">
              <a:gsLst>
                <a:gs pos="0">
                  <a:srgbClr val="0A6BBA"/>
                </a:gs>
                <a:gs pos="100000">
                  <a:srgbClr val="318581"/>
                </a:gs>
              </a:gsLst>
              <a:path path="circle">
                <a:fillToRect r="100000" b="100000"/>
              </a:path>
              <a:tileRect l="-100000" t="-100000"/>
            </a:gradFill>
            <a:headEnd type="none" w="med" len="med"/>
            <a:tailEnd type="none" w="med" len="med"/>
          </a:ln>
          <a:effectLst>
            <a:outerShdw blurRad="1016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86868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j-lt"/>
                <a:ea typeface="Segoe UI Black" panose="020B0A02040204020203" pitchFamily="34" charset="0"/>
                <a:cs typeface="Segoe UI" pitchFamily="34" charset="0"/>
              </a:rPr>
              <a:t>Facilitator</a:t>
            </a:r>
            <a:br>
              <a:rPr kumimoji="0" lang="en-US" sz="1600" b="1" i="0" u="none" strike="noStrike" kern="1200" cap="none" spc="0" normalizeH="0" baseline="0" noProof="0">
                <a:ln>
                  <a:noFill/>
                </a:ln>
                <a:solidFill>
                  <a:schemeClr val="bg1"/>
                </a:solidFill>
                <a:effectLst/>
                <a:uLnTx/>
                <a:uFillTx/>
                <a:latin typeface="+mj-lt"/>
                <a:ea typeface="Segoe UI Black" panose="020B0A02040204020203" pitchFamily="34" charset="0"/>
                <a:cs typeface="Segoe UI" pitchFamily="34" charset="0"/>
              </a:rPr>
            </a:br>
            <a:r>
              <a:rPr kumimoji="0" lang="en-US" sz="1600" b="1" i="0" u="none" strike="noStrike" kern="1200" cap="none" spc="0" normalizeH="0" baseline="0" noProof="0">
                <a:ln>
                  <a:noFill/>
                </a:ln>
                <a:solidFill>
                  <a:schemeClr val="bg1"/>
                </a:solidFill>
                <a:effectLst/>
                <a:uLnTx/>
                <a:uFillTx/>
                <a:latin typeface="+mj-lt"/>
                <a:ea typeface="Segoe UI Black" panose="020B0A02040204020203" pitchFamily="34" charset="0"/>
                <a:cs typeface="Segoe UI" pitchFamily="34" charset="0"/>
              </a:rPr>
              <a:t>agent</a:t>
            </a:r>
          </a:p>
          <a:p>
            <a:pPr marL="0" marR="0" lvl="0" indent="0" algn="ctr" defTabSz="932472" rtl="0" eaLnBrk="1" fontAlgn="base" latinLnBrk="0" hangingPunct="1">
              <a:lnSpc>
                <a:spcPct val="100000"/>
              </a:lnSpc>
              <a:spcBef>
                <a:spcPct val="0"/>
              </a:spcBef>
              <a:spcAft>
                <a:spcPct val="0"/>
              </a:spcAft>
              <a:buClrTx/>
              <a:buSzTx/>
              <a:buFontTx/>
              <a:buNone/>
              <a:tabLst/>
              <a:defRPr/>
            </a:pPr>
            <a:br>
              <a:rPr kumimoji="0" lang="en-US" sz="1200" b="0" i="0" u="none" strike="noStrike" kern="1200" cap="none" spc="0" normalizeH="0" baseline="0" noProof="0">
                <a:ln>
                  <a:noFill/>
                </a:ln>
                <a:solidFill>
                  <a:schemeClr val="accent3"/>
                </a:solidFill>
                <a:effectLst/>
                <a:uLnTx/>
                <a:uFillTx/>
                <a:ea typeface="+mn-ea"/>
                <a:cs typeface="Segoe UI" pitchFamily="34" charset="0"/>
              </a:rPr>
            </a:br>
            <a:r>
              <a:rPr kumimoji="0" lang="en-US" sz="1100" b="0" i="0" u="none" strike="noStrike" kern="1200" cap="none" spc="0" normalizeH="0" baseline="0" noProof="0">
                <a:ln>
                  <a:noFill/>
                </a:ln>
                <a:solidFill>
                  <a:schemeClr val="accent3"/>
                </a:solidFill>
                <a:effectLst/>
                <a:uLnTx/>
                <a:uFillTx/>
                <a:ea typeface="+mn-ea"/>
                <a:cs typeface="Segoe UI" pitchFamily="34" charset="0"/>
              </a:rPr>
              <a:t>Public preview</a:t>
            </a:r>
            <a:endParaRPr kumimoji="0" lang="en-US" sz="1200" b="0" i="0" u="none" strike="noStrike" kern="1200" cap="none" spc="0" normalizeH="0" baseline="0" noProof="0">
              <a:ln>
                <a:noFill/>
              </a:ln>
              <a:solidFill>
                <a:schemeClr val="accent3"/>
              </a:solidFill>
              <a:effectLst/>
              <a:uLnTx/>
              <a:uFillTx/>
              <a:ea typeface="+mn-ea"/>
              <a:cs typeface="Segoe UI" pitchFamily="34" charset="0"/>
            </a:endParaRPr>
          </a:p>
        </p:txBody>
      </p:sp>
      <p:pic>
        <p:nvPicPr>
          <p:cNvPr id="13" name="Picture 12">
            <a:extLst>
              <a:ext uri="{FF2B5EF4-FFF2-40B4-BE49-F238E27FC236}">
                <a16:creationId xmlns:a16="http://schemas.microsoft.com/office/drawing/2014/main" id="{CFA1FEA3-51E3-B3D4-7E19-544E4953D03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978180" y="4002265"/>
            <a:ext cx="624364" cy="615693"/>
          </a:xfrm>
          <a:prstGeom prst="rect">
            <a:avLst/>
          </a:prstGeom>
        </p:spPr>
      </p:pic>
      <p:sp>
        <p:nvSpPr>
          <p:cNvPr id="14" name="Rectangle: Rounded Corners 13">
            <a:extLst>
              <a:ext uri="{FF2B5EF4-FFF2-40B4-BE49-F238E27FC236}">
                <a16:creationId xmlns:a16="http://schemas.microsoft.com/office/drawing/2014/main" id="{C3FF8216-3547-C08D-2025-16F7840203CF}"/>
              </a:ext>
            </a:extLst>
          </p:cNvPr>
          <p:cNvSpPr/>
          <p:nvPr/>
        </p:nvSpPr>
        <p:spPr bwMode="auto">
          <a:xfrm>
            <a:off x="7413972" y="3818617"/>
            <a:ext cx="1970810" cy="2113266"/>
          </a:xfrm>
          <a:prstGeom prst="roundRect">
            <a:avLst>
              <a:gd name="adj" fmla="val 3781"/>
            </a:avLst>
          </a:prstGeom>
          <a:solidFill>
            <a:schemeClr val="tx1">
              <a:alpha val="5000"/>
            </a:schemeClr>
          </a:solidFill>
          <a:ln w="19050">
            <a:gradFill flip="none" rotWithShape="1">
              <a:gsLst>
                <a:gs pos="0">
                  <a:srgbClr val="0A6BBA"/>
                </a:gs>
                <a:gs pos="100000">
                  <a:srgbClr val="318581"/>
                </a:gs>
              </a:gsLst>
              <a:path path="circle">
                <a:fillToRect r="100000" b="100000"/>
              </a:path>
              <a:tileRect l="-100000" t="-100000"/>
            </a:gradFill>
            <a:headEnd type="none" w="med" len="med"/>
            <a:tailEnd type="none" w="med" len="med"/>
          </a:ln>
          <a:effectLst>
            <a:outerShdw blurRad="1016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86868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j-lt"/>
                <a:ea typeface="Segoe UI Black" panose="020B0A02040204020203" pitchFamily="34" charset="0"/>
                <a:cs typeface="Segoe UI" pitchFamily="34" charset="0"/>
              </a:rPr>
              <a:t>Interpreter agent</a:t>
            </a:r>
          </a:p>
          <a:p>
            <a:pPr marL="0" marR="0" lvl="0" indent="0" algn="ctr" defTabSz="932472" rtl="0" eaLnBrk="1" fontAlgn="base" latinLnBrk="0" hangingPunct="1">
              <a:lnSpc>
                <a:spcPct val="100000"/>
              </a:lnSpc>
              <a:spcBef>
                <a:spcPct val="0"/>
              </a:spcBef>
              <a:spcAft>
                <a:spcPct val="0"/>
              </a:spcAft>
              <a:buClrTx/>
              <a:buSzTx/>
              <a:buFontTx/>
              <a:buNone/>
              <a:tabLst/>
              <a:defRPr/>
            </a:pPr>
            <a:br>
              <a:rPr kumimoji="0" lang="en-US" sz="1200" b="0" i="0" u="none" strike="noStrike" kern="1200" cap="none" spc="0" normalizeH="0" baseline="0" noProof="0">
                <a:ln>
                  <a:noFill/>
                </a:ln>
                <a:solidFill>
                  <a:schemeClr val="accent3"/>
                </a:solidFill>
                <a:effectLst/>
                <a:uLnTx/>
                <a:uFillTx/>
                <a:ea typeface="+mn-ea"/>
                <a:cs typeface="Segoe UI" pitchFamily="34" charset="0"/>
              </a:rPr>
            </a:br>
            <a:r>
              <a:rPr kumimoji="0" lang="en-US" sz="1100" b="0" i="0" u="none" strike="noStrike" kern="1200" cap="none" spc="0" normalizeH="0" baseline="0" noProof="0">
                <a:ln>
                  <a:noFill/>
                </a:ln>
                <a:solidFill>
                  <a:schemeClr val="accent3"/>
                </a:solidFill>
                <a:effectLst/>
                <a:uLnTx/>
                <a:uFillTx/>
                <a:ea typeface="+mn-ea"/>
                <a:cs typeface="Segoe UI" pitchFamily="34" charset="0"/>
              </a:rPr>
              <a:t>Public preview</a:t>
            </a:r>
            <a:endParaRPr kumimoji="0" lang="en-US" sz="1200" b="0" i="0" u="none" strike="noStrike" kern="1200" cap="none" spc="0" normalizeH="0" baseline="0" noProof="0">
              <a:ln>
                <a:noFill/>
              </a:ln>
              <a:solidFill>
                <a:schemeClr val="accent3"/>
              </a:solidFill>
              <a:effectLst/>
              <a:uLnTx/>
              <a:uFillTx/>
              <a:ea typeface="+mn-ea"/>
              <a:cs typeface="Segoe UI" pitchFamily="34" charset="0"/>
            </a:endParaRPr>
          </a:p>
        </p:txBody>
      </p:sp>
      <p:pic>
        <p:nvPicPr>
          <p:cNvPr id="15" name="Picture 14">
            <a:extLst>
              <a:ext uri="{FF2B5EF4-FFF2-40B4-BE49-F238E27FC236}">
                <a16:creationId xmlns:a16="http://schemas.microsoft.com/office/drawing/2014/main" id="{D93CE62C-9692-ECA9-1CB7-BC536919766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87195" y="4001446"/>
            <a:ext cx="624364" cy="615693"/>
          </a:xfrm>
          <a:prstGeom prst="rect">
            <a:avLst/>
          </a:prstGeom>
        </p:spPr>
      </p:pic>
      <p:sp>
        <p:nvSpPr>
          <p:cNvPr id="16" name="Rectangle: Rounded Corners 6">
            <a:extLst>
              <a:ext uri="{FF2B5EF4-FFF2-40B4-BE49-F238E27FC236}">
                <a16:creationId xmlns:a16="http://schemas.microsoft.com/office/drawing/2014/main" id="{9B436670-0737-4387-70EF-A6144DDA4CE7}"/>
              </a:ext>
              <a:ext uri="{C183D7F6-B498-43B3-948B-1728B52AA6E4}">
                <adec:decorative xmlns:adec="http://schemas.microsoft.com/office/drawing/2017/decorative" val="1"/>
              </a:ext>
            </a:extLst>
          </p:cNvPr>
          <p:cNvSpPr>
            <a:spLocks/>
          </p:cNvSpPr>
          <p:nvPr/>
        </p:nvSpPr>
        <p:spPr bwMode="auto">
          <a:xfrm>
            <a:off x="438369" y="1561959"/>
            <a:ext cx="4246520" cy="60246"/>
          </a:xfrm>
          <a:prstGeom prst="roundRect">
            <a:avLst>
              <a:gd name="adj" fmla="val 50000"/>
            </a:avLst>
          </a:prstGeom>
          <a:gradFill flip="none" rotWithShape="1">
            <a:gsLst>
              <a:gs pos="99301">
                <a:srgbClr val="B9DCD2"/>
              </a:gs>
              <a:gs pos="35000">
                <a:srgbClr val="1B5793"/>
              </a:gs>
              <a:gs pos="5000">
                <a:srgbClr val="2A446F"/>
              </a:gs>
              <a:gs pos="81000">
                <a:srgbClr val="29A3C1"/>
              </a:gs>
            </a:gsLst>
            <a:lin ang="13500000" scaled="1"/>
            <a:tileRect/>
          </a:gradFill>
          <a:ln w="12700">
            <a:noFill/>
            <a:headEnd type="none" w="med" len="med"/>
            <a:tailEnd type="none" w="med" len="med"/>
          </a:ln>
          <a:effectLst>
            <a:outerShdw blurRad="279400" sx="101000" sy="101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110000"/>
              </a:lnSpc>
              <a:spcBef>
                <a:spcPct val="0"/>
              </a:spcBef>
              <a:spcAft>
                <a:spcPct val="0"/>
              </a:spcAft>
            </a:pPr>
            <a:endParaRPr lang="en-US" sz="1200" err="1">
              <a:solidFill>
                <a:srgbClr val="FFFFFF"/>
              </a:solidFill>
              <a:latin typeface="Segoe UI Semibold"/>
              <a:cs typeface="Segoe UI" pitchFamily="34" charset="0"/>
            </a:endParaRPr>
          </a:p>
        </p:txBody>
      </p:sp>
    </p:spTree>
    <p:extLst>
      <p:ext uri="{BB962C8B-B14F-4D97-AF65-F5344CB8AC3E}">
        <p14:creationId xmlns:p14="http://schemas.microsoft.com/office/powerpoint/2010/main" val="2428093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3.95833E-6 3.7037E-6 L 3.95833E-6 0.03541 " pathEditMode="relative" rAng="0" ptsTypes="AA">
                                      <p:cBhvr>
                                        <p:cTn id="9" dur="700" spd="-100000" fill="hold"/>
                                        <p:tgtEl>
                                          <p:spTgt spid="3"/>
                                        </p:tgtEl>
                                        <p:attrNameLst>
                                          <p:attrName>ppt_x</p:attrName>
                                          <p:attrName>ppt_y</p:attrName>
                                        </p:attrNameLst>
                                      </p:cBhvr>
                                      <p:rCtr x="0" y="1759"/>
                                    </p:animMotion>
                                  </p:childTnLst>
                                </p:cTn>
                              </p:par>
                              <p:par>
                                <p:cTn id="10" presetID="22" presetClass="entr" presetSubtype="8"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B85A1-9019-39D7-4DA5-9DA6C30AF510}"/>
            </a:ext>
          </a:extLst>
        </p:cNvPr>
        <p:cNvGrpSpPr/>
        <p:nvPr/>
      </p:nvGrpSpPr>
      <p:grpSpPr>
        <a:xfrm>
          <a:off x="0" y="0"/>
          <a:ext cx="0" cy="0"/>
          <a:chOff x="0" y="0"/>
          <a:chExt cx="0" cy="0"/>
        </a:xfrm>
      </p:grpSpPr>
      <p:sp>
        <p:nvSpPr>
          <p:cNvPr id="29" name="Title 3">
            <a:extLst>
              <a:ext uri="{FF2B5EF4-FFF2-40B4-BE49-F238E27FC236}">
                <a16:creationId xmlns:a16="http://schemas.microsoft.com/office/drawing/2014/main" id="{7867E074-7343-D0BA-4071-31DC298907D6}"/>
              </a:ext>
            </a:extLst>
          </p:cNvPr>
          <p:cNvSpPr>
            <a:spLocks noGrp="1"/>
          </p:cNvSpPr>
          <p:nvPr>
            <p:ph type="title"/>
          </p:nvPr>
        </p:nvSpPr>
        <p:spPr>
          <a:xfrm>
            <a:off x="588263" y="485481"/>
            <a:ext cx="11018520" cy="498598"/>
          </a:xfrm>
        </p:spPr>
        <p:txBody>
          <a:bodyPr/>
          <a:lstStyle/>
          <a:p>
            <a:r>
              <a:rPr lang="en-US"/>
              <a:t>Agents Store</a:t>
            </a:r>
          </a:p>
        </p:txBody>
      </p:sp>
      <p:pic>
        <p:nvPicPr>
          <p:cNvPr id="2" name="Picture 1">
            <a:extLst>
              <a:ext uri="{FF2B5EF4-FFF2-40B4-BE49-F238E27FC236}">
                <a16:creationId xmlns:a16="http://schemas.microsoft.com/office/drawing/2014/main" id="{678B9DF8-6D42-902F-010F-EBEE40CED626}"/>
              </a:ext>
              <a:ext uri="{C183D7F6-B498-43B3-948B-1728B52AA6E4}">
                <adec:decorative xmlns:adec="http://schemas.microsoft.com/office/drawing/2017/decorative" val="1"/>
              </a:ext>
            </a:extLst>
          </p:cNvPr>
          <p:cNvPicPr>
            <a:picLocks noChangeAspect="1"/>
          </p:cNvPicPr>
          <p:nvPr/>
        </p:nvPicPr>
        <p:blipFill>
          <a:blip r:embed="rId3"/>
          <a:srcRect l="547" t="1495" r="933" b="1123"/>
          <a:stretch>
            <a:fillRect/>
          </a:stretch>
        </p:blipFill>
        <p:spPr>
          <a:xfrm>
            <a:off x="5635449" y="1630083"/>
            <a:ext cx="6331046" cy="35537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TextBox 16">
            <a:extLst>
              <a:ext uri="{FF2B5EF4-FFF2-40B4-BE49-F238E27FC236}">
                <a16:creationId xmlns:a16="http://schemas.microsoft.com/office/drawing/2014/main" id="{FF4D866B-E9F6-E041-AF0A-E62563EEB651}"/>
              </a:ext>
            </a:extLst>
          </p:cNvPr>
          <p:cNvSpPr txBox="1">
            <a:spLocks/>
          </p:cNvSpPr>
          <p:nvPr/>
        </p:nvSpPr>
        <p:spPr>
          <a:xfrm>
            <a:off x="489568" y="1630083"/>
            <a:ext cx="4737187" cy="3631763"/>
          </a:xfrm>
          <a:prstGeom prst="rect">
            <a:avLst/>
          </a:prstGeom>
          <a:noFill/>
        </p:spPr>
        <p:txBody>
          <a:bodyPr vert="horz" wrap="square" lIns="0" tIns="0" rIns="0" bIns="0" rtlCol="0">
            <a:spAutoFit/>
          </a:bodyPr>
          <a:lstStyle/>
          <a:p>
            <a:pPr marL="209550" marR="0" lvl="0" indent="-209550" algn="l" defTabSz="914400" rtl="0" eaLnBrk="1" fontAlgn="auto" latinLnBrk="0" hangingPunct="1">
              <a:lnSpc>
                <a:spcPct val="100000"/>
              </a:lnSpc>
              <a:spcAft>
                <a:spcPts val="800"/>
              </a:spcAft>
              <a:buClr>
                <a:schemeClr val="tx1"/>
              </a:buClr>
              <a:buSzTx/>
              <a:buFont typeface="Arial" panose="020B0604020202020204" pitchFamily="34" charset="0"/>
              <a:buChar char="•"/>
              <a:tabLst/>
              <a:defRPr/>
            </a:pPr>
            <a:r>
              <a:rPr lang="en-US" sz="1800" b="1">
                <a:solidFill>
                  <a:srgbClr val="C03BC4"/>
                </a:solidFill>
                <a:latin typeface="+mj-lt"/>
                <a:ea typeface="+mj-ea"/>
                <a:cs typeface="+mj-cs"/>
              </a:rPr>
              <a:t>Agent Store </a:t>
            </a:r>
            <a:r>
              <a:rPr lang="en-US" sz="1800">
                <a:solidFill>
                  <a:schemeClr val="bg1"/>
                </a:solidFill>
              </a:rPr>
              <a:t>is an agent marketplace featuring agents from Microsoft, partners and customer organizations</a:t>
            </a:r>
          </a:p>
          <a:p>
            <a:pPr marL="209550" marR="0" lvl="0" indent="-209550" algn="l" defTabSz="914400" rtl="0" eaLnBrk="1" fontAlgn="auto" latinLnBrk="0" hangingPunct="1">
              <a:lnSpc>
                <a:spcPct val="100000"/>
              </a:lnSpc>
              <a:spcAft>
                <a:spcPts val="800"/>
              </a:spcAft>
              <a:buClr>
                <a:schemeClr val="tx1"/>
              </a:buClr>
              <a:buSzTx/>
              <a:buFont typeface="Arial" panose="020B0604020202020204" pitchFamily="34" charset="0"/>
              <a:buChar char="•"/>
              <a:tabLst/>
              <a:defRPr/>
            </a:pPr>
            <a:r>
              <a:rPr lang="en-US" sz="1800">
                <a:solidFill>
                  <a:schemeClr val="accent2"/>
                </a:solidFill>
                <a:latin typeface="+mj-lt"/>
                <a:ea typeface="+mj-ea"/>
                <a:cs typeface="+mj-cs"/>
              </a:rPr>
              <a:t>Its immersive and personalized experience </a:t>
            </a:r>
            <a:r>
              <a:rPr lang="en-US" sz="1800">
                <a:solidFill>
                  <a:schemeClr val="bg1"/>
                </a:solidFill>
                <a:ea typeface="+mj-ea"/>
                <a:cs typeface="+mj-cs"/>
              </a:rPr>
              <a:t>helps you find and use agents </a:t>
            </a:r>
            <a:r>
              <a:rPr lang="en-US" sz="1800">
                <a:solidFill>
                  <a:schemeClr val="bg1"/>
                </a:solidFill>
              </a:rPr>
              <a:t>to transform work processes and elevate productivity</a:t>
            </a:r>
          </a:p>
          <a:p>
            <a:pPr marL="209550" marR="0" lvl="0" indent="-209550" algn="l" defTabSz="914400" rtl="0" eaLnBrk="1" fontAlgn="auto" latinLnBrk="0" hangingPunct="1">
              <a:lnSpc>
                <a:spcPct val="100000"/>
              </a:lnSpc>
              <a:spcAft>
                <a:spcPts val="800"/>
              </a:spcAft>
              <a:buClr>
                <a:schemeClr val="tx1"/>
              </a:buClr>
              <a:buSzTx/>
              <a:buFont typeface="Arial" panose="020B0604020202020204" pitchFamily="34" charset="0"/>
              <a:buChar char="•"/>
              <a:tabLst/>
              <a:defRPr/>
            </a:pPr>
            <a:r>
              <a:rPr lang="en-US" sz="1800">
                <a:solidFill>
                  <a:schemeClr val="bg1"/>
                </a:solidFill>
                <a:ea typeface="+mj-ea"/>
                <a:cs typeface="+mj-cs"/>
              </a:rPr>
              <a:t>Share agents with colleagues via Copilot Chat or other Microsoft 365 Copilot endpoints to boost collaboration </a:t>
            </a:r>
          </a:p>
          <a:p>
            <a:pPr marL="209550" marR="0" lvl="0" indent="-209550" algn="l" defTabSz="914400" rtl="0" eaLnBrk="1" fontAlgn="auto" latinLnBrk="0" hangingPunct="1">
              <a:lnSpc>
                <a:spcPct val="100000"/>
              </a:lnSpc>
              <a:spcAft>
                <a:spcPts val="800"/>
              </a:spcAft>
              <a:buClr>
                <a:schemeClr val="tx1"/>
              </a:buClr>
              <a:buSzTx/>
              <a:buFont typeface="Arial" panose="020B0604020202020204" pitchFamily="34" charset="0"/>
              <a:buChar char="•"/>
              <a:tabLst/>
              <a:defRPr/>
            </a:pPr>
            <a:r>
              <a:rPr lang="en-US" sz="1800">
                <a:solidFill>
                  <a:schemeClr val="accent2"/>
                </a:solidFill>
                <a:latin typeface="+mj-lt"/>
                <a:ea typeface="+mj-ea"/>
                <a:cs typeface="+mj-cs"/>
              </a:rPr>
              <a:t>IT admins have full visibility and control over how </a:t>
            </a:r>
            <a:r>
              <a:rPr lang="en-US" sz="1800">
                <a:solidFill>
                  <a:schemeClr val="bg1"/>
                </a:solidFill>
              </a:rPr>
              <a:t>agents</a:t>
            </a:r>
            <a:r>
              <a:rPr lang="en-US" sz="1800"/>
              <a:t> </a:t>
            </a:r>
            <a:r>
              <a:rPr lang="en-US" sz="1800">
                <a:solidFill>
                  <a:schemeClr val="accent2"/>
                </a:solidFill>
                <a:latin typeface="+mj-lt"/>
                <a:ea typeface="+mj-ea"/>
                <a:cs typeface="+mj-cs"/>
              </a:rPr>
              <a:t>are</a:t>
            </a:r>
            <a:r>
              <a:rPr lang="en-US" sz="1800"/>
              <a:t> </a:t>
            </a:r>
            <a:r>
              <a:rPr lang="en-US" sz="1800">
                <a:solidFill>
                  <a:schemeClr val="bg1"/>
                </a:solidFill>
              </a:rPr>
              <a:t>deployed in their organization</a:t>
            </a:r>
          </a:p>
        </p:txBody>
      </p:sp>
      <p:sp>
        <p:nvSpPr>
          <p:cNvPr id="18" name="TextBox 17">
            <a:extLst>
              <a:ext uri="{FF2B5EF4-FFF2-40B4-BE49-F238E27FC236}">
                <a16:creationId xmlns:a16="http://schemas.microsoft.com/office/drawing/2014/main" id="{4C1BA07C-3057-8987-6BA8-A4FED31D1F4F}"/>
              </a:ext>
            </a:extLst>
          </p:cNvPr>
          <p:cNvSpPr txBox="1"/>
          <p:nvPr/>
        </p:nvSpPr>
        <p:spPr>
          <a:xfrm>
            <a:off x="757912" y="5662300"/>
            <a:ext cx="4468843" cy="369332"/>
          </a:xfrm>
          <a:prstGeom prst="rect">
            <a:avLst/>
          </a:prstGeom>
          <a:noFill/>
        </p:spPr>
        <p:txBody>
          <a:bodyPr wrap="square" lIns="0" tIns="0" rIns="0" bIns="0" rtlCol="0">
            <a:spAutoFit/>
          </a:bodyPr>
          <a:lstStyle/>
          <a:p>
            <a:pPr algn="l"/>
            <a:r>
              <a:rPr lang="en-US" sz="1200" i="1">
                <a:solidFill>
                  <a:schemeClr val="bg1"/>
                </a:solidFill>
              </a:rPr>
              <a:t>Note: Agents embedded in M365 apps are not available in the Agent Store </a:t>
            </a:r>
          </a:p>
        </p:txBody>
      </p:sp>
    </p:spTree>
    <p:extLst>
      <p:ext uri="{BB962C8B-B14F-4D97-AF65-F5344CB8AC3E}">
        <p14:creationId xmlns:p14="http://schemas.microsoft.com/office/powerpoint/2010/main" val="3267336807"/>
      </p:ext>
    </p:extLst>
  </p:cSld>
  <p:clrMapOvr>
    <a:masterClrMapping/>
  </p:clrMapOvr>
  <p:transition>
    <p:fade/>
  </p:transition>
</p:sld>
</file>

<file path=ppt/theme/theme1.xml><?xml version="1.0" encoding="utf-8"?>
<a:theme xmlns:a="http://schemas.openxmlformats.org/drawingml/2006/main" name="Customer Hub Template">
  <a:themeElements>
    <a:clrScheme name="Customer Hub">
      <a:dk1>
        <a:srgbClr val="091F2C"/>
      </a:dk1>
      <a:lt1>
        <a:sysClr val="window" lastClr="FFFFFF"/>
      </a:lt1>
      <a:dk2>
        <a:srgbClr val="091F2C"/>
      </a:dk2>
      <a:lt2>
        <a:srgbClr val="EFF8FF"/>
      </a:lt2>
      <a:accent1>
        <a:srgbClr val="8DC8E8"/>
      </a:accent1>
      <a:accent2>
        <a:srgbClr val="0078D4"/>
      </a:accent2>
      <a:accent3>
        <a:srgbClr val="D59ED7"/>
      </a:accent3>
      <a:accent4>
        <a:srgbClr val="C03BC4"/>
      </a:accent4>
      <a:accent5>
        <a:srgbClr val="FFA38B"/>
      </a:accent5>
      <a:accent6>
        <a:srgbClr val="702573"/>
      </a:accent6>
      <a:hlink>
        <a:srgbClr val="006ECC"/>
      </a:hlink>
      <a:folHlink>
        <a:srgbClr val="3399F0"/>
      </a:folHlink>
    </a:clrScheme>
    <a:fontScheme name="Customer Hub">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adfd4c8-54de-4fa2-b73e-b8636989580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2BB8FCA7FEB347BAC36A8D039FB81C" ma:contentTypeVersion="14" ma:contentTypeDescription="Create a new document." ma:contentTypeScope="" ma:versionID="8e09b6140fbfd771e83d113f3c1b8681">
  <xsd:schema xmlns:xsd="http://www.w3.org/2001/XMLSchema" xmlns:xs="http://www.w3.org/2001/XMLSchema" xmlns:p="http://schemas.microsoft.com/office/2006/metadata/properties" xmlns:ns1="http://schemas.microsoft.com/sharepoint/v3" xmlns:ns2="6adfd4c8-54de-4fa2-b73e-b86369895801" targetNamespace="http://schemas.microsoft.com/office/2006/metadata/properties" ma:root="true" ma:fieldsID="7ff5ace4da96d55291c0d2e37a220706" ns1:_="" ns2:_="">
    <xsd:import namespace="http://schemas.microsoft.com/sharepoint/v3"/>
    <xsd:import namespace="6adfd4c8-54de-4fa2-b73e-b863698958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fd4c8-54de-4fa2-b73e-b86369895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1"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5F6DA6-2E96-4D36-8711-1D939D676EA2}">
  <ds:schemaRefs>
    <ds:schemaRef ds:uri="http://purl.org/dc/elements/1.1/"/>
    <ds:schemaRef ds:uri="http://schemas.microsoft.com/office/infopath/2007/PartnerControls"/>
    <ds:schemaRef ds:uri="http://www.w3.org/XML/1998/namespace"/>
    <ds:schemaRef ds:uri="http://schemas.openxmlformats.org/package/2006/metadata/core-properties"/>
    <ds:schemaRef ds:uri="http://schemas.microsoft.com/office/2006/metadata/properties"/>
    <ds:schemaRef ds:uri="http://schemas.microsoft.com/sharepoint/v3"/>
    <ds:schemaRef ds:uri="http://purl.org/dc/terms/"/>
    <ds:schemaRef ds:uri="http://schemas.microsoft.com/office/2006/documentManagement/types"/>
    <ds:schemaRef ds:uri="6adfd4c8-54de-4fa2-b73e-b86369895801"/>
    <ds:schemaRef ds:uri="http://purl.org/dc/dcmitype/"/>
  </ds:schemaRefs>
</ds:datastoreItem>
</file>

<file path=customXml/itemProps2.xml><?xml version="1.0" encoding="utf-8"?>
<ds:datastoreItem xmlns:ds="http://schemas.openxmlformats.org/officeDocument/2006/customXml" ds:itemID="{9F12EE7B-B063-4652-B99D-FC7D5DE881E7}">
  <ds:schemaRefs>
    <ds:schemaRef ds:uri="http://schemas.microsoft.com/sharepoint/v3/contenttype/forms"/>
  </ds:schemaRefs>
</ds:datastoreItem>
</file>

<file path=customXml/itemProps3.xml><?xml version="1.0" encoding="utf-8"?>
<ds:datastoreItem xmlns:ds="http://schemas.openxmlformats.org/officeDocument/2006/customXml" ds:itemID="{10FD6193-1584-4009-BBD3-2F822E4367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adfd4c8-54de-4fa2-b73e-b863698958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6050</Words>
  <Application>Microsoft Macintosh PowerPoint</Application>
  <PresentationFormat>Widescreen</PresentationFormat>
  <Paragraphs>651</Paragraphs>
  <Slides>68</Slides>
  <Notes>52</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68</vt:i4>
      </vt:variant>
    </vt:vector>
  </HeadingPairs>
  <TitlesOfParts>
    <vt:vector size="84" baseType="lpstr">
      <vt:lpstr>Arial</vt:lpstr>
      <vt:lpstr>Calibri</vt:lpstr>
      <vt:lpstr>Segoe Sans Display</vt:lpstr>
      <vt:lpstr>Segoe Sans Display </vt:lpstr>
      <vt:lpstr>Segoe Sans Display Semibold</vt:lpstr>
      <vt:lpstr>Segoe Sans Small</vt:lpstr>
      <vt:lpstr>Segoe Sans Text</vt:lpstr>
      <vt:lpstr>Segoe UI</vt:lpstr>
      <vt:lpstr>Segoe UI Light</vt:lpstr>
      <vt:lpstr>Segoe UI Regular</vt:lpstr>
      <vt:lpstr>Segoe UI Semibold</vt:lpstr>
      <vt:lpstr>Segoe UI Semilight</vt:lpstr>
      <vt:lpstr>Segoe UI Variable Display Semib</vt:lpstr>
      <vt:lpstr>Segoe UI Variable Display Semibold</vt:lpstr>
      <vt:lpstr>Wingdings</vt:lpstr>
      <vt:lpstr>Customer Hub Template</vt:lpstr>
      <vt:lpstr>Hello and welcome to Customer Hub</vt:lpstr>
      <vt:lpstr>Agents Governance</vt:lpstr>
      <vt:lpstr>PowerPoint Presentation</vt:lpstr>
      <vt:lpstr>Agenda</vt:lpstr>
      <vt:lpstr>Spectrum of Agent and Controls</vt:lpstr>
      <vt:lpstr>Spectrum of agents</vt:lpstr>
      <vt:lpstr>Types of agents</vt:lpstr>
      <vt:lpstr>Agents built by Microsoft in Microsoft 365 Copilot</vt:lpstr>
      <vt:lpstr>Agents Store</vt:lpstr>
      <vt:lpstr>Advanced agents require more advanced governance and security </vt:lpstr>
      <vt:lpstr>Copilot Studio Licensing</vt:lpstr>
      <vt:lpstr>Billing Rates (Copilot Credits)</vt:lpstr>
      <vt:lpstr>Billing Rates (Copilot Credits)</vt:lpstr>
      <vt:lpstr>Cost Estimator</vt:lpstr>
      <vt:lpstr>Copilot Control System</vt:lpstr>
      <vt:lpstr>Management Controls</vt:lpstr>
      <vt:lpstr>Use Copilot extensibility control to control agent access in Copilot Chat</vt:lpstr>
      <vt:lpstr>Agents management</vt:lpstr>
      <vt:lpstr>Agent admin approval</vt:lpstr>
      <vt:lpstr>Review agent metadata before making agents available</vt:lpstr>
      <vt:lpstr>Control published agents</vt:lpstr>
      <vt:lpstr>Manage Pinning of Agents</vt:lpstr>
      <vt:lpstr>Control custom app uploading - sideloading</vt:lpstr>
      <vt:lpstr>Power Platform Environments</vt:lpstr>
      <vt:lpstr>Block and limit sharing for Copilot Studio Agents</vt:lpstr>
      <vt:lpstr>Copilot Studio Authors</vt:lpstr>
      <vt:lpstr>Publish bots with AI features</vt:lpstr>
      <vt:lpstr>Control AI prompts feature</vt:lpstr>
      <vt:lpstr>Copilot Studio agents settings</vt:lpstr>
      <vt:lpstr>Copilot Studio Agents - Entra ID Application Registration</vt:lpstr>
      <vt:lpstr>Copilot Chat pay-as-you-go billing in MAC</vt:lpstr>
      <vt:lpstr>SharePoint Agents pay-as-you-go billing in MAC</vt:lpstr>
      <vt:lpstr>Billing plan budget limits in MAC</vt:lpstr>
      <vt:lpstr>Copilot Chat pay-as-you-go billing in PPAC</vt:lpstr>
      <vt:lpstr>Set agent level capacity limits </vt:lpstr>
      <vt:lpstr>SharePoint Advanced Management (SAM)</vt:lpstr>
      <vt:lpstr>SharePoint site owner controls</vt:lpstr>
      <vt:lpstr>Control Copilot Web Search (web grounding)</vt:lpstr>
      <vt:lpstr>Security &amp; Governance</vt:lpstr>
      <vt:lpstr>Data Loss Prevention policies</vt:lpstr>
      <vt:lpstr>Data Loss Prevention - Agent Connector Controls</vt:lpstr>
      <vt:lpstr>Data Loss Prevention - Block agent publishing</vt:lpstr>
      <vt:lpstr>Data Loss Prevention - Block SharePoint Knowledge Source </vt:lpstr>
      <vt:lpstr>Data Loss Prevention – Connector endpoints (preview)</vt:lpstr>
      <vt:lpstr>Sensitivity Labels </vt:lpstr>
      <vt:lpstr>Sensitivity Labels </vt:lpstr>
      <vt:lpstr>Reporting &amp; Monitoring</vt:lpstr>
      <vt:lpstr>Agents Usage (Preview)</vt:lpstr>
      <vt:lpstr>Credits Consumption (Preview)</vt:lpstr>
      <vt:lpstr>Review credits capacity and consumption (PPAC)</vt:lpstr>
      <vt:lpstr>SharePoint Agents Usage Insights </vt:lpstr>
      <vt:lpstr>Viva Insights Copilot Studio agents (Preview) </vt:lpstr>
      <vt:lpstr>Copilot Studio Kit</vt:lpstr>
      <vt:lpstr>Data Security Posture Management for AI (DSPM AI)</vt:lpstr>
      <vt:lpstr>DSPM for AI – Activity Explorer “ View Details” </vt:lpstr>
      <vt:lpstr>Audit Events of Copilot Studio Activities </vt:lpstr>
      <vt:lpstr>Audit Logs Captured Copilot Studio Activities </vt:lpstr>
      <vt:lpstr>Planned Features</vt:lpstr>
      <vt:lpstr>PowerPoint Presentation</vt:lpstr>
      <vt:lpstr>PowerPoint Presentation</vt:lpstr>
      <vt:lpstr>Next Steps and Call to Action</vt:lpstr>
      <vt:lpstr>Agent Governance &amp; Cost Controls</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2025-09-24T18:50:05Z</dcterms:created>
  <dcterms:modified xsi:type="dcterms:W3CDTF">2025-09-30T01:00:39Z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xtended_MSFT_Method">
    <vt:lpwstr>Automatic</vt:lpwstr>
  </property>
  <property fmtid="{D5CDD505-2E9C-101B-9397-08002B2CF9AE}" pid="3" name="Event Venue">
    <vt:lpwstr/>
  </property>
  <property fmtid="{D5CDD505-2E9C-101B-9397-08002B2CF9AE}" pid="4" name="e93e2550f0ac4199ae3cf1406d72085e">
    <vt:lpwstr/>
  </property>
  <property fmtid="{D5CDD505-2E9C-101B-9397-08002B2CF9AE}" pid="5" name="epPlatforms">
    <vt:lpwstr/>
  </property>
  <property fmtid="{D5CDD505-2E9C-101B-9397-08002B2CF9AE}" pid="6" name="MSIP_Label_f42aa342-8706-4288-bd11-ebb85995028c_SetDate">
    <vt:lpwstr>2017-08-29T14:27:20.8568347-07:00</vt:lpwstr>
  </property>
  <property fmtid="{D5CDD505-2E9C-101B-9397-08002B2CF9AE}" pid="7" name="MSIP_Label_f42aa342-8706-4288-bd11-ebb85995028c_Enabled">
    <vt:lpwstr>True</vt:lpwstr>
  </property>
  <property fmtid="{D5CDD505-2E9C-101B-9397-08002B2CF9AE}" pid="8" name="Campaign">
    <vt:lpwstr/>
  </property>
  <property fmtid="{D5CDD505-2E9C-101B-9397-08002B2CF9AE}" pid="9" name="j7ed6b1749d644c580569ee38d7710d7">
    <vt:lpwstr/>
  </property>
  <property fmtid="{D5CDD505-2E9C-101B-9397-08002B2CF9AE}" pid="10" name="o92d4232daec467abb08246282070aa9">
    <vt:lpwstr/>
  </property>
  <property fmtid="{D5CDD505-2E9C-101B-9397-08002B2CF9AE}" pid="11" name="Event1">
    <vt:lpwstr>622;#Unassigned|2c8af875-f38a-40b8-a0a9-056aed3fc8c0</vt:lpwstr>
  </property>
  <property fmtid="{D5CDD505-2E9C-101B-9397-08002B2CF9AE}" pid="12" name="Event Location">
    <vt:lpwstr/>
  </property>
  <property fmtid="{D5CDD505-2E9C-101B-9397-08002B2CF9AE}" pid="13" name="o1dbacbd0e564fc293d11b6c4775302e">
    <vt:lpwstr/>
  </property>
  <property fmtid="{D5CDD505-2E9C-101B-9397-08002B2CF9AE}" pid="14" name="Sensitivity">
    <vt:lpwstr>General</vt:lpwstr>
  </property>
  <property fmtid="{D5CDD505-2E9C-101B-9397-08002B2CF9AE}" pid="15" name="MediaServiceImageTags">
    <vt:lpwstr/>
  </property>
  <property fmtid="{D5CDD505-2E9C-101B-9397-08002B2CF9AE}" pid="16" name="MSIP_Label_f42aa342-8706-4288-bd11-ebb85995028c_Name">
    <vt:lpwstr>General</vt:lpwstr>
  </property>
  <property fmtid="{D5CDD505-2E9C-101B-9397-08002B2CF9AE}" pid="17" name="IsMyDocuments">
    <vt:bool>true</vt:bool>
  </property>
  <property fmtid="{D5CDD505-2E9C-101B-9397-08002B2CF9AE}" pid="18" name="_dlc_DocIdItemGuid">
    <vt:lpwstr>4230617f-e31b-4f22-8a5a-7761a22ded76</vt:lpwstr>
  </property>
  <property fmtid="{D5CDD505-2E9C-101B-9397-08002B2CF9AE}" pid="19" name="Product">
    <vt:lpwstr/>
  </property>
  <property fmtid="{D5CDD505-2E9C-101B-9397-08002B2CF9AE}" pid="20" name="MSIP_Label_f42aa342-8706-4288-bd11-ebb85995028c_Ref">
    <vt:lpwstr>https://api.informationprotection.azure.com/api/72f988bf-86f1-41af-91ab-2d7cd011db47</vt:lpwstr>
  </property>
  <property fmtid="{D5CDD505-2E9C-101B-9397-08002B2CF9AE}" pid="21" name="MSIP_Label_f42aa342-8706-4288-bd11-ebb85995028c_SiteId">
    <vt:lpwstr>72f988bf-86f1-41af-91ab-2d7cd011db47</vt:lpwstr>
  </property>
  <property fmtid="{D5CDD505-2E9C-101B-9397-08002B2CF9AE}" pid="22" name="ContentTypeId">
    <vt:lpwstr>0x0101000D2BB8FCA7FEB347BAC36A8D039FB81C</vt:lpwstr>
  </property>
  <property fmtid="{D5CDD505-2E9C-101B-9397-08002B2CF9AE}" pid="23" name="bc8cca776fa8455c8c00307ee3c527ad">
    <vt:lpwstr/>
  </property>
  <property fmtid="{D5CDD505-2E9C-101B-9397-08002B2CF9AE}" pid="24" name="Audience">
    <vt:lpwstr/>
  </property>
  <property fmtid="{D5CDD505-2E9C-101B-9397-08002B2CF9AE}" pid="25" name="Track">
    <vt:lpwstr/>
  </property>
</Properties>
</file>