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1"/>
  </p:sldMasterIdLst>
  <p:notesMasterIdLst>
    <p:notesMasterId r:id="rId27"/>
  </p:notesMasterIdLst>
  <p:handoutMasterIdLst>
    <p:handoutMasterId r:id="rId28"/>
  </p:handoutMasterIdLst>
  <p:sldIdLst>
    <p:sldId id="2147482451" r:id="rId2"/>
    <p:sldId id="2147482466" r:id="rId3"/>
    <p:sldId id="2147483635" r:id="rId4"/>
    <p:sldId id="2147483643" r:id="rId5"/>
    <p:sldId id="2147483557" r:id="rId6"/>
    <p:sldId id="2147483424" r:id="rId7"/>
    <p:sldId id="258" r:id="rId8"/>
    <p:sldId id="268" r:id="rId9"/>
    <p:sldId id="261" r:id="rId10"/>
    <p:sldId id="2147483624" r:id="rId11"/>
    <p:sldId id="260" r:id="rId12"/>
    <p:sldId id="2147483623" r:id="rId13"/>
    <p:sldId id="262" r:id="rId14"/>
    <p:sldId id="2147483642" r:id="rId15"/>
    <p:sldId id="263" r:id="rId16"/>
    <p:sldId id="264" r:id="rId17"/>
    <p:sldId id="266" r:id="rId18"/>
    <p:sldId id="269" r:id="rId19"/>
    <p:sldId id="257" r:id="rId20"/>
    <p:sldId id="267" r:id="rId21"/>
    <p:sldId id="265" r:id="rId22"/>
    <p:sldId id="277" r:id="rId23"/>
    <p:sldId id="270" r:id="rId24"/>
    <p:sldId id="271" r:id="rId25"/>
    <p:sldId id="2147482470" r:id="rId2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1"/>
            <p14:sldId id="2147482466"/>
          </p14:sldIdLst>
        </p14:section>
        <p14:section name="Agent fundamentals" id="{AB5CF685-922D-4B9B-91CF-000CE1F37F20}">
          <p14:sldIdLst>
            <p14:sldId id="2147483635"/>
            <p14:sldId id="2147483643"/>
            <p14:sldId id="2147483557"/>
            <p14:sldId id="2147483424"/>
            <p14:sldId id="258"/>
            <p14:sldId id="268"/>
          </p14:sldIdLst>
        </p14:section>
        <p14:section name="Discover agents" id="{55D874DE-E20D-4009-AEC5-3E98BDB962A4}">
          <p14:sldIdLst>
            <p14:sldId id="261"/>
            <p14:sldId id="2147483624"/>
            <p14:sldId id="260"/>
            <p14:sldId id="2147483623"/>
            <p14:sldId id="262"/>
          </p14:sldIdLst>
        </p14:section>
        <p14:section name="Agent templates in Agent Builder" id="{78DF4EB4-3DF4-4D6F-9482-0288263250D1}">
          <p14:sldIdLst>
            <p14:sldId id="2147483642"/>
            <p14:sldId id="263"/>
            <p14:sldId id="264"/>
            <p14:sldId id="266"/>
            <p14:sldId id="269"/>
            <p14:sldId id="257"/>
            <p14:sldId id="267"/>
          </p14:sldIdLst>
        </p14:section>
        <p14:section name="Custom agents in Agent Builder" id="{A02DD46E-B4A7-4373-8670-474356D1D81A}">
          <p14:sldIdLst>
            <p14:sldId id="265"/>
            <p14:sldId id="277"/>
          </p14:sldIdLst>
        </p14:section>
        <p14:section name="QnA" id="{D2C90F3F-931C-4D1C-99A9-8C6D567B43B7}">
          <p14:sldIdLst>
            <p14:sldId id="270"/>
            <p14:sldId id="271"/>
            <p14:sldId id="2147482470"/>
          </p14:sldIdLst>
        </p14:section>
      </p14:sectionLst>
    </p:ext>
    <p:ext uri="{EFAFB233-063F-42B5-8137-9DF3F51BA10A}">
      <p15:sldGuideLst xmlns:p15="http://schemas.microsoft.com/office/powerpoint/2012/main">
        <p15:guide id="2" orient="horz" pos="96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734"/>
    <a:srgbClr val="151E47"/>
    <a:srgbClr val="091F2C"/>
    <a:srgbClr val="3F3C3E"/>
    <a:srgbClr val="FEFEFF"/>
    <a:srgbClr val="E9F2F8"/>
    <a:srgbClr val="2A446F"/>
    <a:srgbClr val="94D8FE"/>
    <a:srgbClr val="C03BC4"/>
    <a:srgbClr val="FF5C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3D1589-8288-412A-AC47-D93B89B4CCBF}" v="11" dt="2026-01-28T14:29:41.934"/>
    <p1510:client id="{B6E16815-D4CC-403C-81CF-DBFAE92332EF}" v="876" dt="2026-01-28T07:30:31.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53" autoAdjust="0"/>
  </p:normalViewPr>
  <p:slideViewPr>
    <p:cSldViewPr snapToGrid="0" showGuides="1">
      <p:cViewPr varScale="1">
        <p:scale>
          <a:sx n="64" d="100"/>
          <a:sy n="64" d="100"/>
        </p:scale>
        <p:origin x="1626" y="78"/>
      </p:cViewPr>
      <p:guideLst>
        <p:guide orient="horz" pos="960"/>
        <p:guide pos="384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3/23/2026 2:13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3/23/2026 2:13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Welcome, everyone, to our session titled '</a:t>
            </a:r>
            <a:r>
              <a:rPr lang="da-DK" dirty="0">
                <a:solidFill>
                  <a:prstClr val="white"/>
                </a:solidFill>
                <a:latin typeface="Segoe Sans Display" pitchFamily="2" charset="0"/>
              </a:rPr>
              <a:t>Building agents using Agent Builder.</a:t>
            </a:r>
            <a:r>
              <a:rPr dirty="0"/>
              <a:t>' Today, we’ll explore how you can quickly build agents using Microsoft 365 Copilot </a:t>
            </a:r>
            <a:r>
              <a:rPr lang="en-US" dirty="0"/>
              <a:t>Agent Builder</a:t>
            </a:r>
            <a:r>
              <a:rPr dirty="0"/>
              <a:t>, and our goal is to show that creating powerful, business-ready agents is accessible to everyone, regardless of technical background.</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BF0AD-E498-B5F0-C958-E50ABF3D0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F534E-28CA-2A28-D190-A8478034C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4F174-DA86-EA2D-9845-8AA455647EB6}"/>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You can acquire agents from the agent store, a marketplace featuring agents created by colleagues, ISVs, and partners for your organization. Your tenant administrator will determine which agents are available to you.</a:t>
            </a:r>
          </a:p>
          <a:p>
            <a:endParaRPr lang="en-FI" dirty="0"/>
          </a:p>
        </p:txBody>
      </p:sp>
      <p:sp>
        <p:nvSpPr>
          <p:cNvPr id="4" name="Header Placeholder 3">
            <a:extLst>
              <a:ext uri="{FF2B5EF4-FFF2-40B4-BE49-F238E27FC236}">
                <a16:creationId xmlns:a16="http://schemas.microsoft.com/office/drawing/2014/main" id="{B2EB440D-0424-CE7D-07DC-44A5847F74B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380980D-E72A-8F94-09BC-6083B8120E1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1E00C61-1E55-1BC5-3043-E503DD27D6E3}"/>
              </a:ext>
            </a:extLst>
          </p:cNvPr>
          <p:cNvSpPr>
            <a:spLocks noGrp="1"/>
          </p:cNvSpPr>
          <p:nvPr>
            <p:ph type="dt" idx="1"/>
          </p:nvPr>
        </p:nvSpPr>
        <p:spPr/>
        <p:txBody>
          <a:bodyPr/>
          <a:lstStyle/>
          <a:p>
            <a:fld id="{386CE63F-9E7F-4C04-9D0D-FCA25A8E9E86}" type="datetime8">
              <a:rPr lang="en-US" smtClean="0"/>
              <a:pPr/>
              <a:t>3/23/2026 2:13 PM</a:t>
            </a:fld>
            <a:endParaRPr lang="en-US"/>
          </a:p>
        </p:txBody>
      </p:sp>
      <p:sp>
        <p:nvSpPr>
          <p:cNvPr id="7" name="Slide Number Placeholder 6">
            <a:extLst>
              <a:ext uri="{FF2B5EF4-FFF2-40B4-BE49-F238E27FC236}">
                <a16:creationId xmlns:a16="http://schemas.microsoft.com/office/drawing/2014/main" id="{56FCB362-5460-A3F0-CA46-2B7CED90DB34}"/>
              </a:ext>
            </a:extLst>
          </p:cNvPr>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451852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Microsoft 365 Copilot offers a variety of prebuilt agents—such as Researcher, Analyst, and Meeting agents—that are ready to use out of the box and can help you get started quickly with minimal setup.</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B1F62-2A1F-D2F8-0C97-DEFED3DE9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22DA2-C7AA-7344-E33B-E0D4E52DB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03541-B7BF-B8E4-C8A0-9AE7DCB44C3E}"/>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Using agents isn't limited to building them from scratch. In your organization, you have access to first-party agents included in M365 Copilot, such as Researcher, Analyst, and Facilitator. These agents are part of Copilot and can be managed just like any other agent within your organization.</a:t>
            </a:r>
          </a:p>
          <a:p>
            <a:r>
              <a:rPr lang="en-US" sz="882" kern="1200" dirty="0">
                <a:solidFill>
                  <a:schemeClr val="tx1"/>
                </a:solidFill>
                <a:effectLst/>
                <a:latin typeface="Segoe Sans Display" pitchFamily="2" charset="0"/>
                <a:ea typeface="+mn-ea"/>
                <a:cs typeface="+mn-cs"/>
              </a:rPr>
              <a:t> </a:t>
            </a:r>
          </a:p>
          <a:p>
            <a:endParaRPr lang="en-FI" dirty="0"/>
          </a:p>
        </p:txBody>
      </p:sp>
      <p:sp>
        <p:nvSpPr>
          <p:cNvPr id="4" name="Header Placeholder 3">
            <a:extLst>
              <a:ext uri="{FF2B5EF4-FFF2-40B4-BE49-F238E27FC236}">
                <a16:creationId xmlns:a16="http://schemas.microsoft.com/office/drawing/2014/main" id="{EE03061C-CA28-CB62-BDAA-B75708F5341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52D9CDB-2532-59A9-8BBC-A5C1895626C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FCB9E56-443B-C77B-C93D-17F37ECFFA3D}"/>
              </a:ext>
            </a:extLst>
          </p:cNvPr>
          <p:cNvSpPr>
            <a:spLocks noGrp="1"/>
          </p:cNvSpPr>
          <p:nvPr>
            <p:ph type="dt" idx="1"/>
          </p:nvPr>
        </p:nvSpPr>
        <p:spPr/>
        <p:txBody>
          <a:bodyPr/>
          <a:lstStyle/>
          <a:p>
            <a:fld id="{386CE63F-9E7F-4C04-9D0D-FCA25A8E9E86}" type="datetime8">
              <a:rPr lang="en-US" smtClean="0"/>
              <a:pPr/>
              <a:t>3/23/2026 2:13 PM</a:t>
            </a:fld>
            <a:endParaRPr lang="en-US"/>
          </a:p>
        </p:txBody>
      </p:sp>
      <p:sp>
        <p:nvSpPr>
          <p:cNvPr id="7" name="Slide Number Placeholder 6">
            <a:extLst>
              <a:ext uri="{FF2B5EF4-FFF2-40B4-BE49-F238E27FC236}">
                <a16:creationId xmlns:a16="http://schemas.microsoft.com/office/drawing/2014/main" id="{0AE0FA06-2B7A-504A-0144-C6C964C475AE}"/>
              </a:ext>
            </a:extLst>
          </p:cNvPr>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472201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When we think about agents, I like to describe them as small, focused applications that each have an AI “brain” built in.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There are already many different agents available, and that catalog will continue to grow.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You can also create your own agents. For users without a Copilot license agents are limited to using the internet or specific websites as the data source—what we call a web‑grounded agent. If you have the full Copilot Chat license, you get additional capabilities, including the ability to use SharePoint sites, upload files, and bring in more types of data as sources. You can also build more advanced, highly customized agents through Copilot Studio.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So keep in mind that what we’re doing here gives you a powerful way to get value out of Copilot today, but there’s an even bigger world of extensibility available when you bring in the full platform.</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149405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Agent templates in Copilot Studio provide a starting point for building agents; these pre-configured blueprints help you get started quickly and can be customized to fit your needs.</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275-A748-8D91-7509-9935E0C0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0B5D2-8F7E-D955-A979-4ADC2D6E3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E39F-3973-4527-9213-A768C719EBFD}"/>
              </a:ext>
            </a:extLst>
          </p:cNvPr>
          <p:cNvSpPr>
            <a:spLocks noGrp="1"/>
          </p:cNvSpPr>
          <p:nvPr>
            <p:ph type="body" idx="1"/>
          </p:nvPr>
        </p:nvSpPr>
        <p:spPr/>
        <p:txBody>
          <a:bodyPr/>
          <a:lstStyle/>
          <a:p>
            <a:endParaRPr lang="en-US" b="1"/>
          </a:p>
          <a:p>
            <a:r>
              <a:t>When creating an agent, you will define its description, instructions, knowledge sources, and capabilities; you can enable code interpretation and image generation, and provide starter prompts that guide users in interacting with the agent.</a:t>
            </a:r>
          </a:p>
        </p:txBody>
      </p:sp>
      <p:sp>
        <p:nvSpPr>
          <p:cNvPr id="4" name="Slide Number Placeholder 3">
            <a:extLst>
              <a:ext uri="{FF2B5EF4-FFF2-40B4-BE49-F238E27FC236}">
                <a16:creationId xmlns:a16="http://schemas.microsoft.com/office/drawing/2014/main" id="{A9BF7F92-25E5-2BE6-DB62-4854C5C531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920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B7CA-1CD3-4EA2-D901-0748B2AEE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1163A-1DD3-CB07-B871-8C928E98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E9F03-2BDB-FA84-A32A-C9AA50956D13}"/>
              </a:ext>
            </a:extLst>
          </p:cNvPr>
          <p:cNvSpPr>
            <a:spLocks noGrp="1"/>
          </p:cNvSpPr>
          <p:nvPr>
            <p:ph type="body" idx="1"/>
          </p:nvPr>
        </p:nvSpPr>
        <p:spPr/>
        <p:txBody>
          <a:bodyPr/>
          <a:lstStyle/>
          <a:p>
            <a:endParaRPr lang="en-US"/>
          </a:p>
          <a:p>
            <a:r>
              <a:t>Instructions are the DNA of your agent—clearly defining the purpose, guidelines, and skills ensures better performance and consistency; think of them as a job description that sets roles, rules, and tasks for the agent.</a:t>
            </a:r>
          </a:p>
        </p:txBody>
      </p:sp>
      <p:sp>
        <p:nvSpPr>
          <p:cNvPr id="7" name="Slide Number Placeholder 6">
            <a:extLst>
              <a:ext uri="{FF2B5EF4-FFF2-40B4-BE49-F238E27FC236}">
                <a16:creationId xmlns:a16="http://schemas.microsoft.com/office/drawing/2014/main" id="{9974A85E-BBE1-7018-D3AF-CF0D0ABC53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1DB52775-2F4A-609C-209F-CB2710E541F1}"/>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3/23/2026 2:13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82D2BB1A-AD99-9854-B9E8-955BD351B9FB}"/>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7E2305A9-48EA-472B-E453-815B46469DC8}"/>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657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0343-2245-AC13-CAC4-A20FAE89E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A67D2-A1F6-92CB-F0AC-EE1AC082F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AA1B2-DE26-33F3-0E2A-F2C109654404}"/>
              </a:ext>
            </a:extLst>
          </p:cNvPr>
          <p:cNvSpPr>
            <a:spLocks noGrp="1"/>
          </p:cNvSpPr>
          <p:nvPr>
            <p:ph type="body" idx="1"/>
          </p:nvPr>
        </p:nvSpPr>
        <p:spPr/>
        <p:txBody>
          <a:bodyPr/>
          <a:lstStyle/>
          <a:p>
            <a:endParaRPr/>
          </a:p>
          <a:p>
            <a:r>
              <a:t>To deliver a great user experience, focus on three elements when writing instructions: define the purpose, specify guidelines including tone and restrictions, and detail the skills with step-by-step tasks, providing enough detail to minimize user effort.</a:t>
            </a:r>
          </a:p>
        </p:txBody>
      </p:sp>
      <p:sp>
        <p:nvSpPr>
          <p:cNvPr id="7" name="Slide Number Placeholder 6">
            <a:extLst>
              <a:ext uri="{FF2B5EF4-FFF2-40B4-BE49-F238E27FC236}">
                <a16:creationId xmlns:a16="http://schemas.microsoft.com/office/drawing/2014/main" id="{621914A6-A7C2-9B6B-0512-3018E87B337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A7D325B6-A61D-5128-7A88-07DE53056639}"/>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3/23/2026 2:13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A3E7B3BF-26F6-5014-75B6-0880393FD09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73C9D12-5A12-EF3B-395A-7CF15A65F6A5}"/>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095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a:p>
          <a:p>
            <a:r>
              <a:t>Instead of beginning from a blank page, you can browse a library of templates and launch an agent in minutes—examples include Prompt Coach, Idea Coach, Writing Coach, and Customer Insights—each ready to use and fully customizable to add value from day 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939781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Next, we will demonstrate how to use an agent template to quickly create and configure an agent, showing how easy it is to get started and tailor the agent to your needs.</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Here is our agenda for today: we will start with the fundamentals of agent</a:t>
            </a:r>
            <a:r>
              <a:rPr lang="en-US" dirty="0"/>
              <a:t>s</a:t>
            </a:r>
            <a:r>
              <a:rPr dirty="0"/>
              <a:t>, show</a:t>
            </a:r>
            <a:r>
              <a:rPr lang="en-US" dirty="0"/>
              <a:t> you how to find agents</a:t>
            </a:r>
            <a:r>
              <a:rPr dirty="0"/>
              <a:t>, </a:t>
            </a:r>
            <a:r>
              <a:rPr lang="en-US" dirty="0"/>
              <a:t>use an agent template and then </a:t>
            </a:r>
            <a:r>
              <a:rPr dirty="0"/>
              <a:t>provide step-by-step guidance for creating </a:t>
            </a:r>
            <a:r>
              <a:rPr lang="en-US" dirty="0"/>
              <a:t>a custom agent</a:t>
            </a:r>
            <a:r>
              <a:rPr dirty="0"/>
              <a:t>.</a:t>
            </a:r>
          </a:p>
        </p:txBody>
      </p:sp>
      <p:sp>
        <p:nvSpPr>
          <p:cNvPr id="4" name="Slide Number Placeholder 3"/>
          <p:cNvSpPr>
            <a:spLocks noGrp="1"/>
          </p:cNvSpPr>
          <p:nvPr>
            <p:ph type="sldNum" sz="quarter" idx="5"/>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Speaker Notes: Creating an Agent in Agent Builder using a template</a:t>
            </a:r>
            <a:endParaRPr lang="en-US" sz="882" b="0" i="0"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This is the Agent Store, where you can browse agents built by Microsoft, created by your organization, or created by third parties. You’ll see all the agents that your admin has enabled for you so it may look different than what’s in this demo tenant. </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To build your own agent, select </a:t>
            </a:r>
            <a:r>
              <a:rPr lang="en-US" sz="882" b="1" kern="1200">
                <a:solidFill>
                  <a:schemeClr val="tx1"/>
                </a:solidFill>
                <a:effectLst/>
                <a:latin typeface="Segoe Sans Display" pitchFamily="2" charset="0"/>
                <a:ea typeface="+mn-ea"/>
                <a:cs typeface="+mn-cs"/>
              </a:rPr>
              <a:t>New agent</a:t>
            </a:r>
            <a:r>
              <a:rPr lang="en-US" sz="882" kern="1200">
                <a:solidFill>
                  <a:schemeClr val="tx1"/>
                </a:solidFill>
                <a:effectLst/>
                <a:latin typeface="Segoe Sans Display" pitchFamily="2" charset="0"/>
                <a:ea typeface="+mn-ea"/>
                <a:cs typeface="+mn-cs"/>
              </a:rPr>
              <a:t>. From there, you can choose from ready-made templates or start with a blank form. The templates give you a starting point that you can customize. For today’s demo, we’ll use the </a:t>
            </a:r>
            <a:r>
              <a:rPr lang="en-US" sz="882" b="1" kern="1200">
                <a:solidFill>
                  <a:schemeClr val="tx1"/>
                </a:solidFill>
                <a:effectLst/>
                <a:latin typeface="Segoe Sans Display" pitchFamily="2" charset="0"/>
                <a:ea typeface="+mn-ea"/>
                <a:cs typeface="+mn-cs"/>
              </a:rPr>
              <a:t>Idea Coach</a:t>
            </a:r>
            <a:r>
              <a:rPr lang="en-US" sz="882" kern="1200">
                <a:solidFill>
                  <a:schemeClr val="tx1"/>
                </a:solidFill>
                <a:effectLst/>
                <a:latin typeface="Segoe Sans Display" pitchFamily="2" charset="0"/>
                <a:ea typeface="+mn-ea"/>
                <a:cs typeface="+mn-cs"/>
              </a:rPr>
              <a:t> template.</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You can refine the agent in two ways: Use the Describe tab to chat with Copilot to quickly update your agent through a back-and-forth conversation. Or you can open the </a:t>
            </a:r>
            <a:r>
              <a:rPr lang="en-US" sz="882" b="1" kern="1200">
                <a:solidFill>
                  <a:schemeClr val="tx1"/>
                </a:solidFill>
                <a:effectLst/>
                <a:latin typeface="Segoe Sans Display" pitchFamily="2" charset="0"/>
                <a:ea typeface="+mn-ea"/>
                <a:cs typeface="+mn-cs"/>
              </a:rPr>
              <a:t>Configure</a:t>
            </a:r>
            <a:r>
              <a:rPr lang="en-US" sz="882" kern="1200">
                <a:solidFill>
                  <a:schemeClr val="tx1"/>
                </a:solidFill>
                <a:effectLst/>
                <a:latin typeface="Segoe Sans Display" pitchFamily="2" charset="0"/>
                <a:ea typeface="+mn-ea"/>
                <a:cs typeface="+mn-cs"/>
              </a:rPr>
              <a:t> tab for more detailed settings. Here under Configure you can see the Idea Coach template comes pre-filled with a name and the key building blocks for your agent. It includes a logo, a description and a list of instructions.</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The instructions include skills that shape how the agent behaves—like asking follow-up questions and guiding brainstorming. Each skill listed has its own set of commands, and you can edit them as required.</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In this example, there are no knowledge sources connected. But you can add sources such as public websites or SharePoint content. Selecting knowledge sources will limit your agent to these sources. For this demo we will allow our agent to get information from the entire web.</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If you want the agent to generate images, you can turn that capability on or off here.</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The template also includes suggested prompts to help users get started, and you can edit them if there are prompts you expect to use frequently.</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Our agent is now complete. As you can see it only takes a few minutes to create an agent from a template.</a:t>
            </a:r>
          </a:p>
          <a:p>
            <a:r>
              <a:rPr lang="en-US" sz="882" kern="1200">
                <a:solidFill>
                  <a:schemeClr val="tx1"/>
                </a:solidFill>
                <a:effectLst/>
                <a:latin typeface="Segoe Sans Display" pitchFamily="2" charset="0"/>
                <a:ea typeface="+mn-ea"/>
                <a:cs typeface="+mn-cs"/>
              </a:rPr>
              <a:t> </a:t>
            </a:r>
          </a:p>
          <a:p>
            <a:r>
              <a:rPr lang="en-US" sz="882" kern="1200">
                <a:solidFill>
                  <a:schemeClr val="tx1"/>
                </a:solidFill>
                <a:effectLst/>
                <a:latin typeface="Segoe Sans Display" pitchFamily="2" charset="0"/>
                <a:ea typeface="+mn-ea"/>
                <a:cs typeface="+mn-cs"/>
              </a:rPr>
              <a:t>Now you can test your custom Idea Coach out. For example, you could ask it to brainstorm an agent to help automate invoice processing. Idea Coach responds by asking clarifying questions so it can better understand what you need. For instance, it might ask, “What types of invoices are you processing?” and “Which systems are involved?”</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When you’re happy with the testing results, you can Create the agent. By default, the agent is private and only available to you. You can choose to share it with others when you’re ready.</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After it’s created, you can open your agent and try some prompts—for example, “Help me find tools to organize all my new product ideas.” The agent will suggest approaches and tools, and it will keep asking questions to tailor its guidance. It might ask questions like, “How many ideas are you managing?” and “Are you working solo or with a team?”</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Hopefully this demo helped you see how easy it is to create an agent from a template. Now try it on your own and begin expanding the value you get from Copilot.</a:t>
            </a:r>
          </a:p>
          <a:p>
            <a:r>
              <a:rPr lang="en-US" sz="882" kern="1200">
                <a:solidFill>
                  <a:schemeClr val="tx1"/>
                </a:solidFill>
                <a:effectLst/>
                <a:latin typeface="Segoe Sans Display" pitchFamily="2" charset="0"/>
                <a:ea typeface="+mn-ea"/>
                <a:cs typeface="+mn-cs"/>
              </a:rPr>
              <a:t>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122273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This demo shows how the agent retrieves information from internal policy documents, analyzes eligibility, and provides clear guidance to employees through a conversational interface.</a:t>
            </a:r>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Speaker Notes: Creation of an HR Travel Policy Agent in Agent Builder</a:t>
            </a:r>
            <a:endParaRPr lang="en-US" sz="882" b="0" i="0" kern="1200">
              <a:solidFill>
                <a:schemeClr val="tx1"/>
              </a:solidFill>
              <a:effectLst/>
              <a:latin typeface="Segoe Sans Display" pitchFamily="2" charset="0"/>
              <a:ea typeface="+mn-ea"/>
              <a:cs typeface="+mn-cs"/>
            </a:endParaRPr>
          </a:p>
          <a:p>
            <a:endParaRPr lang="en-US"/>
          </a:p>
          <a:p>
            <a:r>
              <a:rPr lang="en-US" sz="882" kern="1200">
                <a:solidFill>
                  <a:schemeClr val="tx1"/>
                </a:solidFill>
                <a:effectLst/>
                <a:latin typeface="Segoe Sans Display" pitchFamily="2" charset="0"/>
                <a:ea typeface="+mn-ea"/>
                <a:cs typeface="+mn-cs"/>
              </a:rPr>
              <a:t>Now I'll show a demo of how to build a travel policy agent based on published policy guidance so employees can get the information with simple questions rather than looking up data in a policy document. Before we get into the steps required to build the agent, I'd like to show you what the knowledge source looks like. This is the file the agent references. It contains the defined policies and procedures for business travel within India, including eligibility information.</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Let me give you a quick overview of what we're focusing on. The key table includes different employee levels and roles, and it lists the accommodation budgets based on city type, Type A, Type B, and Type C. It also includes figures for self-arranged accommodation and food and beverage reimbursement. It's a detailed table and you can see how it might be confusing for an employee to get the right information for their trip.</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The document also includes two reference sections. First, there's a table that defines employee grades. It maps categories such as Level L20 or M1 to M3 to their corresponding roles. This is how the agent understands what UI grade means, such as identifying it as vice president and mapping it to the appropriate category, like M1 to M3. The second table defines city types. For instance, major metro cities such as Mumbai and New Delhi are categorized as city type A because expenses are typically higher. City types B &amp; C generally have lower budget limits. So our goal is to provide instructions the agent will use to understand the relationship between these tables.</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Let's switch over to Agent Builder in the Copilot app and walk through the seven steps required to build this agent. In step one, we'll enter the name and description. I'll name the agent HR Travel Policy. For the description, I'll write something like, Travel Policy Helper Agent that helps employees understand travel eligibility details, like mode of travel and so on. The description lets employees know what the agent does.</a:t>
            </a:r>
          </a:p>
          <a:p>
            <a:r>
              <a:rPr lang="en-US" sz="882" kern="1200">
                <a:solidFill>
                  <a:schemeClr val="tx1"/>
                </a:solidFill>
                <a:effectLst/>
                <a:latin typeface="Segoe Sans Display" pitchFamily="2" charset="0"/>
                <a:ea typeface="+mn-ea"/>
                <a:cs typeface="+mn-cs"/>
              </a:rPr>
              <a:t> </a:t>
            </a:r>
          </a:p>
          <a:p>
            <a:r>
              <a:rPr lang="en-US" sz="882" kern="1200">
                <a:solidFill>
                  <a:schemeClr val="tx1"/>
                </a:solidFill>
                <a:effectLst/>
                <a:latin typeface="Segoe Sans Display" pitchFamily="2" charset="0"/>
                <a:ea typeface="+mn-ea"/>
                <a:cs typeface="+mn-cs"/>
              </a:rPr>
              <a:t>In step two, we'll enter the instructions. This is the most important step. This section is really the heart of the agent. The instructions you write here directly shape how the agent behaves, so it's worth taking time to be clear and specific. For this agent, here's what we're telling it to do.</a:t>
            </a:r>
          </a:p>
          <a:p>
            <a:pPr marL="171450" lvl="0" indent="-171450">
              <a:buFont typeface="Arial" panose="020B0604020202020204" pitchFamily="34" charset="0"/>
              <a:buChar char="•"/>
            </a:pPr>
            <a:r>
              <a:rPr lang="en-US" sz="882" kern="1200">
                <a:solidFill>
                  <a:schemeClr val="tx1"/>
                </a:solidFill>
                <a:effectLst/>
                <a:latin typeface="Segoe Sans Display" pitchFamily="2" charset="0"/>
                <a:ea typeface="+mn-ea"/>
                <a:cs typeface="+mn-cs"/>
              </a:rPr>
              <a:t>Always ask the user for their grade code and the city they're traveling to. </a:t>
            </a:r>
          </a:p>
          <a:p>
            <a:pPr marL="171450" lvl="0" indent="-171450">
              <a:buFont typeface="Arial" panose="020B0604020202020204" pitchFamily="34" charset="0"/>
              <a:buChar char="•"/>
            </a:pPr>
            <a:r>
              <a:rPr lang="en-US" sz="882" kern="1200">
                <a:solidFill>
                  <a:schemeClr val="tx1"/>
                </a:solidFill>
                <a:effectLst/>
                <a:latin typeface="Segoe Sans Display" pitchFamily="2" charset="0"/>
                <a:ea typeface="+mn-ea"/>
                <a:cs typeface="+mn-cs"/>
              </a:rPr>
              <a:t>Use those inputs to determine the correct employee category by referencing Table 1 and Table 2 in the policy. </a:t>
            </a:r>
          </a:p>
          <a:p>
            <a:pPr marL="171450" lvl="0" indent="-171450">
              <a:buFont typeface="Arial" panose="020B0604020202020204" pitchFamily="34" charset="0"/>
              <a:buChar char="•"/>
            </a:pPr>
            <a:r>
              <a:rPr lang="en-US" sz="882" kern="1200">
                <a:solidFill>
                  <a:schemeClr val="tx1"/>
                </a:solidFill>
                <a:effectLst/>
                <a:latin typeface="Segoe Sans Display" pitchFamily="2" charset="0"/>
                <a:ea typeface="+mn-ea"/>
                <a:cs typeface="+mn-cs"/>
              </a:rPr>
              <a:t>Determine the city type based on Table 2. </a:t>
            </a:r>
          </a:p>
          <a:p>
            <a:pPr marL="171450" lvl="0" indent="-171450">
              <a:buFont typeface="Arial" panose="020B0604020202020204" pitchFamily="34" charset="0"/>
              <a:buChar char="•"/>
            </a:pPr>
            <a:r>
              <a:rPr lang="en-US" sz="882" kern="1200">
                <a:solidFill>
                  <a:schemeClr val="tx1"/>
                </a:solidFill>
                <a:effectLst/>
                <a:latin typeface="Segoe Sans Display" pitchFamily="2" charset="0"/>
                <a:ea typeface="+mn-ea"/>
                <a:cs typeface="+mn-cs"/>
              </a:rPr>
              <a:t>Provide the employee with clear guidance on mode of travel, company-booked accommodation, food and beverage reimbursement, and self-arranged accommodation. </a:t>
            </a:r>
          </a:p>
          <a:p>
            <a:pPr marL="171450" lvl="0" indent="-171450">
              <a:buFont typeface="Arial" panose="020B0604020202020204" pitchFamily="34" charset="0"/>
              <a:buChar char="•"/>
            </a:pPr>
            <a:r>
              <a:rPr lang="en-US" sz="882" kern="1200">
                <a:solidFill>
                  <a:schemeClr val="tx1"/>
                </a:solidFill>
                <a:effectLst/>
                <a:latin typeface="Segoe Sans Display" pitchFamily="2" charset="0"/>
                <a:ea typeface="+mn-ea"/>
                <a:cs typeface="+mn-cs"/>
              </a:rPr>
              <a:t>Make sure the final category aligns with the applicable travel class. </a:t>
            </a:r>
          </a:p>
          <a:p>
            <a:pPr marL="171450" lvl="0" indent="-171450">
              <a:buFont typeface="Arial" panose="020B0604020202020204" pitchFamily="34" charset="0"/>
              <a:buChar char="•"/>
            </a:pPr>
            <a:r>
              <a:rPr lang="en-US" sz="882" kern="1200">
                <a:solidFill>
                  <a:schemeClr val="tx1"/>
                </a:solidFill>
                <a:effectLst/>
                <a:latin typeface="Segoe Sans Display" pitchFamily="2" charset="0"/>
                <a:ea typeface="+mn-ea"/>
                <a:cs typeface="+mn-cs"/>
              </a:rPr>
              <a:t>One more important instruction is don't assume any information. The agent should only answer based on the knowledge it's been given and not use anything outside of the policy document.</a:t>
            </a:r>
          </a:p>
          <a:p>
            <a:pPr marL="171450" lvl="0" indent="-171450">
              <a:buFont typeface="Arial" panose="020B0604020202020204" pitchFamily="34" charset="0"/>
              <a:buChar char="•"/>
            </a:pPr>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For step three, we'll add the knowledge source. To do this, we attach the travel policy guidance document as the agent's knowledge source. Once uploaded, the agent can reference it directly when answering questions. </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Then in step 4, we'll enable Code Interpreter. Code Interpreter can help with things like calculations or analyzing structured information, and it can improve the quality of responses in some scenarios.</a:t>
            </a:r>
          </a:p>
          <a:p>
            <a:r>
              <a:rPr lang="en-US" sz="882" kern="1200">
                <a:solidFill>
                  <a:schemeClr val="tx1"/>
                </a:solidFill>
                <a:effectLst/>
                <a:latin typeface="Segoe Sans Display" pitchFamily="2" charset="0"/>
                <a:ea typeface="+mn-ea"/>
                <a:cs typeface="+mn-cs"/>
              </a:rPr>
              <a:t> </a:t>
            </a:r>
          </a:p>
          <a:p>
            <a:r>
              <a:rPr lang="en-US" sz="882" kern="1200">
                <a:solidFill>
                  <a:schemeClr val="tx1"/>
                </a:solidFill>
                <a:effectLst/>
                <a:latin typeface="Segoe Sans Display" pitchFamily="2" charset="0"/>
                <a:ea typeface="+mn-ea"/>
                <a:cs typeface="+mn-cs"/>
              </a:rPr>
              <a:t>In step 5, we'll enter any suggested prompts. Suggested prompts help employees know how to start. For example, we can add a prompt like, “What is the reimbursement limit if a US employee is traveling to Chennai?” As soon as we add it, the prompt shows up in the preview pane on the right. Here US is an employee grade code, but I've entered an invalid code so you can see what will happen. </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Next for step six, we'll test the agent. When we click on our suggested prompt in the preview pane, the agent responds with a detailed explanation. Since we entered an invalid grade code, the agent asks for a valid one. Once we correct the grade code to UC, it searches the policy again, identifies the right category, and then returns the details we need. </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Step 7 is our final step, where we will create and share the agent. If everything looks good, we click Create. By default, the agent is private and only available to you. If you want others to use it, click Share and choose either specific users or anyone in your organization. The ability to share is controlled by your organization's admin policies, so some options may not be available.</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Let's see it in action. I'll use one of the suggested prompts. What is the travel policy for Mumbai for a UI-grade employee? You can see that when we ask about traveling to Mumbai for a UI-grade employee, the agent uses the policy document to find the response. It provides eligibility and budget details to the employee, saving time and reducing errors. Hopefully this demo helps give you the confidence to create your own agents. Just remember to take the time to develop a clear set of instructions for your agent.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888186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As we wrap up, we encourage you to explore the resources provided, experiment with building agents, and share your experiences because the journey to leveraging AI in your organization starts with taking the first step.</a:t>
            </a:r>
          </a:p>
        </p:txBody>
      </p:sp>
      <p:sp>
        <p:nvSpPr>
          <p:cNvPr id="4" name="Slide Number Placeholder 3"/>
          <p:cNvSpPr>
            <a:spLocks noGrp="1"/>
          </p:cNvSpPr>
          <p:nvPr>
            <p:ph type="sldNum" sz="quarter" idx="5"/>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Stay up to date with upcoming sessions, updates, and on-demand content by visiting the Customer Hub website, which is your go-to resource for continuous learning and support.</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Thank you for joining us today; we appreciate your time and engagement, and we hope you found this session valuable.</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Copilot Agents are your AI assistants designed to optimize business processes and enhance productivity</a:t>
            </a:r>
            <a:r>
              <a:rPr lang="en-US" dirty="0"/>
              <a:t>. T</a:t>
            </a:r>
            <a:r>
              <a:rPr dirty="0"/>
              <a:t>hey come in different types ranging from simple retrieval agents to advanced autonomous agents so you can choose what best fits your needs.</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64576-B959-3D70-C8BE-394E4E042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D65F4-5643-ACD3-6F4E-3D20D4160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17F67-E8E0-6429-0B3D-E313877D287B}"/>
              </a:ext>
            </a:extLst>
          </p:cNvPr>
          <p:cNvSpPr>
            <a:spLocks noGrp="1"/>
          </p:cNvSpPr>
          <p:nvPr>
            <p:ph type="body" idx="1"/>
          </p:nvPr>
        </p:nvSpPr>
        <p:spPr/>
        <p:txBody>
          <a:bodyPr/>
          <a:lstStyle/>
          <a:p>
            <a:endParaRPr dirty="0"/>
          </a:p>
          <a:p>
            <a:r>
              <a:rPr dirty="0"/>
              <a:t>The real power of Copilot is unlocked when you extend it with agents that bring in custom knowledge, unique skills, and specific business processes, allowing Copilot to go beyond basic tasks and act on your workflows; </a:t>
            </a:r>
            <a:r>
              <a:rPr lang="en-US" dirty="0"/>
              <a:t>Agents are</a:t>
            </a:r>
            <a:r>
              <a:rPr dirty="0"/>
              <a:t> you scale Copilot for your business.</a:t>
            </a:r>
          </a:p>
        </p:txBody>
      </p:sp>
      <p:sp>
        <p:nvSpPr>
          <p:cNvPr id="4" name="Slide Number Placeholder 3">
            <a:extLst>
              <a:ext uri="{FF2B5EF4-FFF2-40B4-BE49-F238E27FC236}">
                <a16:creationId xmlns:a16="http://schemas.microsoft.com/office/drawing/2014/main" id="{49F09056-1F05-F831-A9D7-0B5CFC571FCF}"/>
              </a:ext>
            </a:extLst>
          </p:cNvPr>
          <p:cNvSpPr>
            <a:spLocks noGrp="1"/>
          </p:cNvSpPr>
          <p:nvPr>
            <p:ph type="sldNum" sz="quarter" idx="10"/>
          </p:nvPr>
        </p:nvSpPr>
        <p:spPr/>
        <p:txBody>
          <a:bodyPr/>
          <a:lstStyle/>
          <a:p>
            <a:pPr defTabSz="942289">
              <a:defRPr/>
            </a:pPr>
            <a:fld id="{F7021451-1387-4CA6-816F-3879F97B5CBC}" type="slidenum">
              <a:rPr lang="en-US">
                <a:solidFill>
                  <a:prstClr val="black"/>
                </a:solidFill>
                <a:latin typeface="Calibri" panose="020F0502020204030204"/>
              </a:rPr>
              <a:pPr defTabSz="942289">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86958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FA18-E77F-D72D-9CDE-0A5E18100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DC0DA-6828-742F-2FE2-36CC4E011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03DCA-BF22-FF75-EA11-9E26F121080D}"/>
              </a:ext>
            </a:extLst>
          </p:cNvPr>
          <p:cNvSpPr>
            <a:spLocks noGrp="1"/>
          </p:cNvSpPr>
          <p:nvPr>
            <p:ph type="body" idx="1"/>
          </p:nvPr>
        </p:nvSpPr>
        <p:spPr/>
        <p:txBody>
          <a:bodyPr/>
          <a:lstStyle/>
          <a:p>
            <a:pPr defTabSz="942289">
              <a:defRPr/>
            </a:pPr>
            <a:endParaRPr lang="en-US"/>
          </a:p>
          <a:p>
            <a:r>
              <a:t>Copilot agents range from retrieval agents that answer questions consistently based on your knowledge base, to task agents that automate workflows and free up teams to focus on higher-value work, and up to autonomous agents that can plan, adapt, and learn from their operations.</a:t>
            </a:r>
          </a:p>
        </p:txBody>
      </p:sp>
      <p:sp>
        <p:nvSpPr>
          <p:cNvPr id="4" name="Header Placeholder 3">
            <a:extLst>
              <a:ext uri="{FF2B5EF4-FFF2-40B4-BE49-F238E27FC236}">
                <a16:creationId xmlns:a16="http://schemas.microsoft.com/office/drawing/2014/main" id="{ED85A90E-B848-6463-C2F0-5FB855F544B4}"/>
              </a:ext>
            </a:extLst>
          </p:cNvPr>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0D74575C-4DBF-8E84-3D76-D804FE87B340}"/>
              </a:ext>
            </a:extLst>
          </p:cNvPr>
          <p:cNvSpPr>
            <a:spLocks noGrp="1"/>
          </p:cNvSpPr>
          <p:nvPr>
            <p:ph type="ftr" sz="quarter" idx="4"/>
          </p:nvPr>
        </p:nvSpPr>
        <p:spPr/>
        <p:txBody>
          <a:bodyPr/>
          <a:lstStyle/>
          <a:p>
            <a:pPr defTabSz="94197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6A1849A-4C5E-33C4-42E2-755210F02947}"/>
              </a:ext>
            </a:extLst>
          </p:cNvPr>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3/23/2026 2:13 PM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04C0B1FC-EE8C-946D-E912-69C320A24A10}"/>
              </a:ext>
            </a:extLst>
          </p:cNvPr>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5</a:t>
            </a:fld>
            <a:endParaRPr lang="en-US">
              <a:solidFill>
                <a:prstClr val="black"/>
              </a:solidFill>
              <a:latin typeface="Segoe UI" pitchFamily="34" charset="0"/>
            </a:endParaRPr>
          </a:p>
        </p:txBody>
      </p:sp>
    </p:spTree>
    <p:extLst>
      <p:ext uri="{BB962C8B-B14F-4D97-AF65-F5344CB8AC3E}">
        <p14:creationId xmlns:p14="http://schemas.microsoft.com/office/powerpoint/2010/main" val="3621859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3222-70F9-5EB7-670D-E40D5D0F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53000-99C8-2B73-49AE-42A340A36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5E01E-AF18-EB42-2AD0-D3AC3FC01A92}"/>
              </a:ext>
            </a:extLst>
          </p:cNvPr>
          <p:cNvSpPr>
            <a:spLocks noGrp="1"/>
          </p:cNvSpPr>
          <p:nvPr>
            <p:ph type="body" idx="1"/>
          </p:nvPr>
        </p:nvSpPr>
        <p:spPr/>
        <p:txBody>
          <a:bodyPr/>
          <a:lstStyle/>
          <a:p>
            <a:pPr>
              <a:spcAft>
                <a:spcPts val="361"/>
              </a:spcAft>
            </a:pPr>
            <a:endParaRPr lang="en-US" sz="850">
              <a:cs typeface="Segoe Sans Display"/>
            </a:endParaRPr>
          </a:p>
          <a:p>
            <a:r>
              <a:t>At the core of every agent is a large language model guided by an orchestrator that decides which skills and actions to invoke; agents are grounded in your organization’s knowledge, can be extended with triggers and actions, and are shaped by clear instructions that define their personality and behavior.</a:t>
            </a:r>
          </a:p>
        </p:txBody>
      </p:sp>
      <p:sp>
        <p:nvSpPr>
          <p:cNvPr id="4" name="Header Placeholder 3">
            <a:extLst>
              <a:ext uri="{FF2B5EF4-FFF2-40B4-BE49-F238E27FC236}">
                <a16:creationId xmlns:a16="http://schemas.microsoft.com/office/drawing/2014/main" id="{CEED772D-9D19-0382-298B-3F9C376610F1}"/>
              </a:ext>
            </a:extLst>
          </p:cNvPr>
          <p:cNvSpPr>
            <a:spLocks noGrp="1"/>
          </p:cNvSpPr>
          <p:nvPr>
            <p:ph type="hdr" sz="quarter"/>
          </p:nvPr>
        </p:nvSpPr>
        <p:spPr/>
        <p:txBody>
          <a:bodyPr/>
          <a:lstStyle/>
          <a:p>
            <a:pPr marL="0" marR="0" lvl="0" indent="0" algn="l" defTabSz="9907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917A547-D8A2-BCC2-01D4-2EA0850C0556}"/>
              </a:ext>
            </a:extLst>
          </p:cNvPr>
          <p:cNvSpPr>
            <a:spLocks noGrp="1"/>
          </p:cNvSpPr>
          <p:nvPr>
            <p:ph type="ftr" sz="quarter" idx="4"/>
          </p:nvPr>
        </p:nvSpPr>
        <p:spPr/>
        <p:txBody>
          <a:bodyPr/>
          <a:lstStyle/>
          <a:p>
            <a:pPr marL="619220" marR="0" lvl="0" indent="0" algn="l" defTabSz="99042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0D78B76-A091-9809-6A58-7DDED9B10E0D}"/>
              </a:ext>
            </a:extLst>
          </p:cNvPr>
          <p:cNvSpPr>
            <a:spLocks noGrp="1"/>
          </p:cNvSpPr>
          <p:nvPr>
            <p:ph type="dt" idx="1"/>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2E0231D8-9D10-4A56-A725-A587A7DED063}"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3/23/2026 2:13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91563FC-E1DB-EF88-532F-F16D9233DC84}"/>
              </a:ext>
            </a:extLst>
          </p:cNvPr>
          <p:cNvSpPr>
            <a:spLocks noGrp="1"/>
          </p:cNvSpPr>
          <p:nvPr>
            <p:ph type="sldNum" sz="quarter" idx="5"/>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280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121CF-AFD2-1281-D846-D07B34A86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2DFC-9B43-953C-C0A4-3CD09DB57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189BD-F7DD-DEB1-A81C-6FE85F7F03F5}"/>
              </a:ext>
            </a:extLst>
          </p:cNvPr>
          <p:cNvSpPr>
            <a:spLocks noGrp="1"/>
          </p:cNvSpPr>
          <p:nvPr>
            <p:ph type="body" idx="1"/>
          </p:nvPr>
        </p:nvSpPr>
        <p:spPr/>
        <p:txBody>
          <a:bodyPr/>
          <a:lstStyle/>
          <a:p>
            <a:endParaRPr dirty="0"/>
          </a:p>
          <a:p>
            <a:r>
              <a:rPr dirty="0"/>
              <a:t>Agent creation is accessible to everyone across a spectrum of tools: you can start with no-code using the lightweight </a:t>
            </a:r>
            <a:r>
              <a:rPr lang="en-US" dirty="0"/>
              <a:t>A</a:t>
            </a:r>
            <a:r>
              <a:rPr dirty="0"/>
              <a:t>gent </a:t>
            </a:r>
            <a:r>
              <a:rPr lang="en-US" dirty="0"/>
              <a:t>B</a:t>
            </a:r>
            <a:r>
              <a:rPr dirty="0"/>
              <a:t>uilder in Microsoft 365 chat, use low-code with Copilot Studio on the web to extend M365, or go pro-code by combining Copilot Studio with Azure AI services for tailored solutions.</a:t>
            </a:r>
            <a:r>
              <a:rPr lang="en-US" dirty="0"/>
              <a:t> Today we’ll talk about the no code option in Agent Builder.</a:t>
            </a:r>
            <a:endParaRPr dirty="0"/>
          </a:p>
        </p:txBody>
      </p:sp>
      <p:sp>
        <p:nvSpPr>
          <p:cNvPr id="4" name="Slide Number Placeholder 3">
            <a:extLst>
              <a:ext uri="{FF2B5EF4-FFF2-40B4-BE49-F238E27FC236}">
                <a16:creationId xmlns:a16="http://schemas.microsoft.com/office/drawing/2014/main" id="{FD33F76E-AC4D-C908-9206-FD03902B49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098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endParaRPr lang="en-US" sz="850">
              <a:cs typeface="Segoe Sans Display"/>
            </a:endParaRPr>
          </a:p>
          <a:p>
            <a:r>
              <a:t>There is no single way to start; you can choose pre-built agents for immediate impact, build your own from scratch or from customizable templates for speed and flexibility, or bring existing agents into Copilot Studio to leverage governance, compliance, and extensibility at enterprise scale.</a:t>
            </a:r>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You can discover agents relevant to your role and business needs through the </a:t>
            </a:r>
            <a:r>
              <a:rPr lang="en-US" dirty="0"/>
              <a:t>Agent Store in the Copilot Chat app</a:t>
            </a:r>
            <a:r>
              <a:rPr dirty="0"/>
              <a:t>.</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4.wdp"/><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8.emf"/></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5.png"/><Relationship Id="rId4" Type="http://schemas.openxmlformats.org/officeDocument/2006/relationships/image" Target="../media/image34.jpe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3.wdp"/><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3.png"/><Relationship Id="rId7" Type="http://schemas.openxmlformats.org/officeDocument/2006/relationships/image" Target="../media/image11.sv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3.wdp"/><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4.wdp"/><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screen">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t="-3615"/>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screen">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13849909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1C4E-BBCB-C499-AD1C-971FBC595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0A2AA-8A12-72D0-DF65-7636E96E37AC}"/>
              </a:ext>
            </a:extLst>
          </p:cNvPr>
          <p:cNvSpPr>
            <a:spLocks noGrp="1"/>
          </p:cNvSpPr>
          <p:nvPr>
            <p:ph type="dt" sz="half" idx="10"/>
          </p:nvPr>
        </p:nvSpPr>
        <p:spPr/>
        <p:txBody>
          <a:bodyPr/>
          <a:lstStyle/>
          <a:p>
            <a:fld id="{D5E52CCD-87A0-48DA-A1F0-73DFE2A08BB6}" type="datetimeFigureOut">
              <a:rPr lang="en-US" smtClean="0"/>
              <a:t>3/23/2026</a:t>
            </a:fld>
            <a:endParaRPr lang="en-US"/>
          </a:p>
        </p:txBody>
      </p:sp>
      <p:sp>
        <p:nvSpPr>
          <p:cNvPr id="4" name="Footer Placeholder 3">
            <a:extLst>
              <a:ext uri="{FF2B5EF4-FFF2-40B4-BE49-F238E27FC236}">
                <a16:creationId xmlns:a16="http://schemas.microsoft.com/office/drawing/2014/main" id="{41B7489B-64B1-701D-95C7-9F684E2AC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D210C-9856-22DE-4769-841CEABB2CDB}"/>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148388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099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a:alphaModFix amt="10000"/>
                <a:extLst>
                  <a:ext uri="{96DAC541-7B7A-43D3-8B79-37D633B846F1}">
                    <asvg:svgBlip xmlns:asvg="http://schemas.microsoft.com/office/drawing/2016/SVG/main" r:embed="rId2"/>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22187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D06C1-503A-D707-5B09-8C96159A7A62}"/>
              </a:ext>
            </a:extLst>
          </p:cNvPr>
          <p:cNvSpPr>
            <a:spLocks noGrp="1"/>
          </p:cNvSpPr>
          <p:nvPr>
            <p:ph type="dt" sz="half" idx="10"/>
          </p:nvPr>
        </p:nvSpPr>
        <p:spPr/>
        <p:txBody>
          <a:bodyPr/>
          <a:lstStyle/>
          <a:p>
            <a:fld id="{D5E52CCD-87A0-48DA-A1F0-73DFE2A08BB6}" type="datetimeFigureOut">
              <a:rPr lang="en-US" smtClean="0"/>
              <a:t>3/23/2026</a:t>
            </a:fld>
            <a:endParaRPr lang="en-US"/>
          </a:p>
        </p:txBody>
      </p:sp>
      <p:sp>
        <p:nvSpPr>
          <p:cNvPr id="3" name="Footer Placeholder 2">
            <a:extLst>
              <a:ext uri="{FF2B5EF4-FFF2-40B4-BE49-F238E27FC236}">
                <a16:creationId xmlns:a16="http://schemas.microsoft.com/office/drawing/2014/main" id="{56B9E856-AFCC-B88E-4C7F-CA4B61043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833C97-8DE9-B93A-8011-FD6E08861E69}"/>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632947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460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45720" rIns="0" bIns="45720"/>
          <a:lstStyle>
            <a:lvl1pPr>
              <a:defRPr spc="0" baseline="0">
                <a:latin typeface="Segoe Sans Display Semibold" pitchFamily="2" charset="0"/>
                <a:cs typeface="Segoe Sans Display Semibold" pitchFamily="2" charset="0"/>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69378095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9"/>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6097" r:id="rId16"/>
    <p:sldLayoutId id="2147485816" r:id="rId17"/>
    <p:sldLayoutId id="2147485817" r:id="rId18"/>
    <p:sldLayoutId id="2147485818" r:id="rId19"/>
    <p:sldLayoutId id="2147485819" r:id="rId20"/>
    <p:sldLayoutId id="2147485838" r:id="rId21"/>
    <p:sldLayoutId id="2147485839" r:id="rId22"/>
    <p:sldLayoutId id="2147485840" r:id="rId23"/>
    <p:sldLayoutId id="2147485732" r:id="rId24"/>
    <p:sldLayoutId id="2147485813" r:id="rId25"/>
    <p:sldLayoutId id="2147485820" r:id="rId26"/>
    <p:sldLayoutId id="2147485837" r:id="rId27"/>
    <p:sldLayoutId id="2147485826" r:id="rId28"/>
    <p:sldLayoutId id="2147485832" r:id="rId29"/>
    <p:sldLayoutId id="2147485833" r:id="rId30"/>
    <p:sldLayoutId id="2147485472" r:id="rId31"/>
    <p:sldLayoutId id="2147485473" r:id="rId32"/>
    <p:sldLayoutId id="2147485836" r:id="rId33"/>
    <p:sldLayoutId id="2147485831" r:id="rId34"/>
    <p:sldLayoutId id="2147485812" r:id="rId35"/>
    <p:sldLayoutId id="2147485462" r:id="rId36"/>
    <p:sldLayoutId id="2147485455" r:id="rId37"/>
    <p:sldLayoutId id="2147485459" r:id="rId38"/>
    <p:sldLayoutId id="2147485834" r:id="rId39"/>
    <p:sldLayoutId id="2147485835" r:id="rId40"/>
    <p:sldLayoutId id="2147485482" r:id="rId41"/>
    <p:sldLayoutId id="2147485841" r:id="rId42"/>
    <p:sldLayoutId id="2147485843" r:id="rId43"/>
    <p:sldLayoutId id="2147485845" r:id="rId44"/>
    <p:sldLayoutId id="2147485847" r:id="rId45"/>
    <p:sldLayoutId id="2147486094" r:id="rId46"/>
    <p:sldLayoutId id="2147486095"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notesSlide" Target="../notesSlides/notesSlide16.xml"/><Relationship Id="rId1" Type="http://schemas.openxmlformats.org/officeDocument/2006/relationships/slideLayout" Target="../slideLayouts/slideLayout47.xml"/><Relationship Id="rId5" Type="http://schemas.openxmlformats.org/officeDocument/2006/relationships/hyperlink" Target="https://learn.microsoft.com/microsoft-365-copilot/extensibility/declarative-agent-instructions" TargetMode="External"/><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notesSlide" Target="../notesSlides/notesSlide17.xml"/><Relationship Id="rId1" Type="http://schemas.openxmlformats.org/officeDocument/2006/relationships/slideLayout" Target="../slideLayouts/slideLayout47.xml"/><Relationship Id="rId4" Type="http://schemas.openxmlformats.org/officeDocument/2006/relationships/hyperlink" Target="https://learn.microsoft.com/microsoft-365-copilot/extensibility/declarative-agent-instructions"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adoption.microsoft.com/ai-agents/templates-and-examples/" TargetMode="External"/><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microsoft.com/office/2017/04/relationships/track" Target="../media/track1.vtt"/><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6.png"/><Relationship Id="rId5" Type="http://schemas.microsoft.com/office/2017/04/relationships/track" Target="../media/track2.vtt"/><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hyperlink" Target="https://aka.ms/CustomerHubSessions" TargetMode="Externa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68.png"/><Relationship Id="rId5" Type="http://schemas.openxmlformats.org/officeDocument/2006/relationships/image" Target="../media/image5.svg"/><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A61A9-49AA-B8BE-EEF7-EE610AE2884A}"/>
              </a:ext>
            </a:extLst>
          </p:cNvPr>
          <p:cNvSpPr>
            <a:spLocks noGrp="1"/>
          </p:cNvSpPr>
          <p:nvPr>
            <p:ph type="title"/>
          </p:nvPr>
        </p:nvSpPr>
        <p:spPr>
          <a:xfrm>
            <a:off x="591450" y="2511166"/>
            <a:ext cx="5163891" cy="2336024"/>
          </a:xfrm>
          <a:prstGeom prst="rect">
            <a:avLst/>
          </a:prstGeom>
        </p:spPr>
        <p:txBody>
          <a:bodyPr/>
          <a:lstStyle/>
          <a:p>
            <a:pPr lvl="0" defTabSz="457200">
              <a:lnSpc>
                <a:spcPct val="90000"/>
              </a:lnSpc>
              <a:spcBef>
                <a:spcPts val="0"/>
              </a:spcBef>
              <a:buSzTx/>
              <a:defRPr/>
            </a:pPr>
            <a:r>
              <a:rPr lang="da-DK" dirty="0">
                <a:solidFill>
                  <a:prstClr val="white"/>
                </a:solidFill>
                <a:latin typeface="Segoe Sans Display" pitchFamily="2" charset="0"/>
              </a:rPr>
              <a:t>Building agents using Agent Builder</a:t>
            </a:r>
            <a:endParaRPr lang="en-US" dirty="0">
              <a:solidFill>
                <a:prstClr val="white"/>
              </a:solidFill>
              <a:latin typeface="Segoe Sans Display" pitchFamily="2" charset="0"/>
            </a:endParaRPr>
          </a:p>
        </p:txBody>
      </p:sp>
    </p:spTree>
    <p:extLst>
      <p:ext uri="{BB962C8B-B14F-4D97-AF65-F5344CB8AC3E}">
        <p14:creationId xmlns:p14="http://schemas.microsoft.com/office/powerpoint/2010/main" val="9662935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B85A1-9019-39D7-4DA5-9DA6C30AF510}"/>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7867E074-7343-D0BA-4071-31DC298907D6}"/>
              </a:ext>
            </a:extLst>
          </p:cNvPr>
          <p:cNvSpPr>
            <a:spLocks noGrp="1"/>
          </p:cNvSpPr>
          <p:nvPr>
            <p:ph type="title"/>
          </p:nvPr>
        </p:nvSpPr>
        <p:spPr>
          <a:xfrm>
            <a:off x="588263" y="485481"/>
            <a:ext cx="11018520" cy="498598"/>
          </a:xfrm>
        </p:spPr>
        <p:txBody>
          <a:bodyPr lIns="0" tIns="0" rIns="0" bIns="0"/>
          <a:lstStyle/>
          <a:p>
            <a:r>
              <a:rPr lang="en-US" dirty="0">
                <a:gradFill flip="none" rotWithShape="1">
                  <a:gsLst>
                    <a:gs pos="0">
                      <a:srgbClr val="94D8FE"/>
                    </a:gs>
                    <a:gs pos="100000">
                      <a:schemeClr val="bg1"/>
                    </a:gs>
                  </a:gsLst>
                  <a:lin ang="13500000" scaled="1"/>
                  <a:tileRect/>
                </a:gradFill>
                <a:cs typeface="Segoe Sans Display Semibold" pitchFamily="2" charset="0"/>
              </a:rPr>
              <a:t>Agent Store</a:t>
            </a:r>
          </a:p>
        </p:txBody>
      </p:sp>
      <p:sp>
        <p:nvSpPr>
          <p:cNvPr id="17" name="TextBox 16">
            <a:extLst>
              <a:ext uri="{FF2B5EF4-FFF2-40B4-BE49-F238E27FC236}">
                <a16:creationId xmlns:a16="http://schemas.microsoft.com/office/drawing/2014/main" id="{FF4D866B-E9F6-E041-AF0A-E62563EEB651}"/>
              </a:ext>
            </a:extLst>
          </p:cNvPr>
          <p:cNvSpPr txBox="1">
            <a:spLocks/>
          </p:cNvSpPr>
          <p:nvPr/>
        </p:nvSpPr>
        <p:spPr>
          <a:xfrm>
            <a:off x="588263" y="1630083"/>
            <a:ext cx="4737187" cy="3631763"/>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Aft>
                <a:spcPts val="800"/>
              </a:spcAft>
              <a:buClr>
                <a:schemeClr val="bg1"/>
              </a:buClr>
              <a:buSzTx/>
              <a:buFont typeface="Arial" panose="020B0604020202020204" pitchFamily="34" charset="0"/>
              <a:buChar char="•"/>
              <a:tabLst/>
              <a:defRPr/>
            </a:pPr>
            <a:r>
              <a:rPr lang="en-US" sz="1800" b="1" dirty="0">
                <a:solidFill>
                  <a:srgbClr val="C03BC4"/>
                </a:solidFill>
                <a:latin typeface="+mj-lt"/>
                <a:ea typeface="+mj-ea"/>
                <a:cs typeface="+mj-cs"/>
              </a:rPr>
              <a:t>Agent Store </a:t>
            </a:r>
            <a:r>
              <a:rPr lang="en-US" sz="1800" dirty="0">
                <a:solidFill>
                  <a:schemeClr val="bg1"/>
                </a:solidFill>
              </a:rPr>
              <a:t>is an agent marketplace featuring agents from Microsoft, partners and customer organizations</a:t>
            </a:r>
          </a:p>
          <a:p>
            <a:pPr marL="209550" marR="0" lvl="0" indent="-209550" algn="l" defTabSz="914400" rtl="0" eaLnBrk="1" fontAlgn="auto" latinLnBrk="0" hangingPunct="1">
              <a:lnSpc>
                <a:spcPct val="100000"/>
              </a:lnSpc>
              <a:spcAft>
                <a:spcPts val="800"/>
              </a:spcAft>
              <a:buClr>
                <a:schemeClr val="bg1"/>
              </a:buClr>
              <a:buSzTx/>
              <a:buFont typeface="Arial" panose="020B0604020202020204" pitchFamily="34" charset="0"/>
              <a:buChar char="•"/>
              <a:tabLst/>
              <a:defRPr/>
            </a:pPr>
            <a:r>
              <a:rPr lang="en-US" sz="1800" dirty="0">
                <a:solidFill>
                  <a:schemeClr val="bg1"/>
                </a:solidFill>
                <a:latin typeface="+mj-lt"/>
                <a:ea typeface="+mj-ea"/>
                <a:cs typeface="+mj-cs"/>
              </a:rPr>
              <a:t>Its immersive and personalized experience </a:t>
            </a:r>
            <a:r>
              <a:rPr lang="en-US" sz="1800" dirty="0">
                <a:solidFill>
                  <a:schemeClr val="bg1"/>
                </a:solidFill>
                <a:ea typeface="+mj-ea"/>
                <a:cs typeface="+mj-cs"/>
              </a:rPr>
              <a:t>helps you find and use agents </a:t>
            </a:r>
            <a:r>
              <a:rPr lang="en-US" sz="1800" dirty="0">
                <a:solidFill>
                  <a:schemeClr val="bg1"/>
                </a:solidFill>
              </a:rPr>
              <a:t>to transform work processes and elevate productivity</a:t>
            </a:r>
          </a:p>
          <a:p>
            <a:pPr marL="209550" marR="0" lvl="0" indent="-209550" algn="l" defTabSz="914400" rtl="0" eaLnBrk="1" fontAlgn="auto" latinLnBrk="0" hangingPunct="1">
              <a:lnSpc>
                <a:spcPct val="100000"/>
              </a:lnSpc>
              <a:spcAft>
                <a:spcPts val="800"/>
              </a:spcAft>
              <a:buClr>
                <a:schemeClr val="bg1"/>
              </a:buClr>
              <a:buSzTx/>
              <a:buFont typeface="Arial" panose="020B0604020202020204" pitchFamily="34" charset="0"/>
              <a:buChar char="•"/>
              <a:tabLst/>
              <a:defRPr/>
            </a:pPr>
            <a:r>
              <a:rPr lang="en-US" sz="1800" dirty="0">
                <a:solidFill>
                  <a:schemeClr val="bg1"/>
                </a:solidFill>
                <a:ea typeface="+mj-ea"/>
                <a:cs typeface="+mj-cs"/>
              </a:rPr>
              <a:t>Share agents with colleagues via Copilot Chat or other Microsoft 365 Copilot endpoints to boost collaboration </a:t>
            </a:r>
          </a:p>
          <a:p>
            <a:pPr marL="209550" marR="0" lvl="0" indent="-209550" algn="l" defTabSz="914400" rtl="0" eaLnBrk="1" fontAlgn="auto" latinLnBrk="0" hangingPunct="1">
              <a:lnSpc>
                <a:spcPct val="100000"/>
              </a:lnSpc>
              <a:spcAft>
                <a:spcPts val="800"/>
              </a:spcAft>
              <a:buClr>
                <a:schemeClr val="bg1"/>
              </a:buClr>
              <a:buSzTx/>
              <a:buFont typeface="Arial" panose="020B0604020202020204" pitchFamily="34" charset="0"/>
              <a:buChar char="•"/>
              <a:tabLst/>
              <a:defRPr/>
            </a:pPr>
            <a:r>
              <a:rPr lang="en-US" sz="1800" dirty="0">
                <a:solidFill>
                  <a:schemeClr val="bg1"/>
                </a:solidFill>
                <a:latin typeface="+mj-lt"/>
                <a:ea typeface="+mj-ea"/>
                <a:cs typeface="+mj-cs"/>
              </a:rPr>
              <a:t>IT admins have full visibility and control over how </a:t>
            </a:r>
            <a:r>
              <a:rPr lang="en-US" sz="1800" dirty="0">
                <a:solidFill>
                  <a:schemeClr val="bg1"/>
                </a:solidFill>
              </a:rPr>
              <a:t>agents </a:t>
            </a:r>
            <a:r>
              <a:rPr lang="en-US" sz="1800" dirty="0">
                <a:solidFill>
                  <a:schemeClr val="bg1"/>
                </a:solidFill>
                <a:latin typeface="+mj-lt"/>
                <a:ea typeface="+mj-ea"/>
                <a:cs typeface="+mj-cs"/>
              </a:rPr>
              <a:t>are</a:t>
            </a:r>
            <a:r>
              <a:rPr lang="en-US" sz="1800" dirty="0">
                <a:solidFill>
                  <a:schemeClr val="bg1"/>
                </a:solidFill>
              </a:rPr>
              <a:t> deployed in their organization</a:t>
            </a:r>
          </a:p>
        </p:txBody>
      </p:sp>
      <p:sp>
        <p:nvSpPr>
          <p:cNvPr id="18" name="TextBox 17">
            <a:extLst>
              <a:ext uri="{FF2B5EF4-FFF2-40B4-BE49-F238E27FC236}">
                <a16:creationId xmlns:a16="http://schemas.microsoft.com/office/drawing/2014/main" id="{4C1BA07C-3057-8987-6BA8-A4FED31D1F4F}"/>
              </a:ext>
            </a:extLst>
          </p:cNvPr>
          <p:cNvSpPr txBox="1"/>
          <p:nvPr/>
        </p:nvSpPr>
        <p:spPr>
          <a:xfrm>
            <a:off x="588263" y="5662300"/>
            <a:ext cx="4468843" cy="369332"/>
          </a:xfrm>
          <a:prstGeom prst="rect">
            <a:avLst/>
          </a:prstGeom>
          <a:noFill/>
        </p:spPr>
        <p:txBody>
          <a:bodyPr wrap="square" lIns="0" tIns="0" rIns="0" bIns="0" rtlCol="0">
            <a:spAutoFit/>
          </a:bodyPr>
          <a:lstStyle/>
          <a:p>
            <a:pPr algn="l"/>
            <a:r>
              <a:rPr lang="en-US" sz="1200" i="1">
                <a:solidFill>
                  <a:schemeClr val="bg1"/>
                </a:solidFill>
              </a:rPr>
              <a:t>Note: Agents embedded in M365 apps are not available in the Agent Store </a:t>
            </a:r>
          </a:p>
        </p:txBody>
      </p:sp>
      <p:pic>
        <p:nvPicPr>
          <p:cNvPr id="2" name="Picture 1" descr="Image of the agent store">
            <a:extLst>
              <a:ext uri="{FF2B5EF4-FFF2-40B4-BE49-F238E27FC236}">
                <a16:creationId xmlns:a16="http://schemas.microsoft.com/office/drawing/2014/main" id="{678B9DF8-6D42-902F-010F-EBEE40CED62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35449" y="1630083"/>
            <a:ext cx="6331046" cy="3553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6733680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DF9C-2643-CCDD-355E-9EBEF26A5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6C5C0-3900-2EE7-D5FB-AC420390856C}"/>
              </a:ext>
            </a:extLst>
          </p:cNvPr>
          <p:cNvSpPr>
            <a:spLocks noGrp="1"/>
          </p:cNvSpPr>
          <p:nvPr>
            <p:ph type="title"/>
          </p:nvPr>
        </p:nvSpPr>
        <p:spPr>
          <a:xfrm>
            <a:off x="571500" y="2792795"/>
            <a:ext cx="4179404" cy="2308324"/>
          </a:xfrm>
          <a:prstGeom prst="rect">
            <a:avLst/>
          </a:prstGeom>
        </p:spPr>
        <p:txBody>
          <a:bodyPr/>
          <a:lstStyle/>
          <a:p>
            <a:r>
              <a:rPr lang="en-US" spc="0"/>
              <a:t>Prebuilt agents available to you on Microsoft 365 Copilot</a:t>
            </a:r>
          </a:p>
        </p:txBody>
      </p:sp>
    </p:spTree>
    <p:extLst>
      <p:ext uri="{BB962C8B-B14F-4D97-AF65-F5344CB8AC3E}">
        <p14:creationId xmlns:p14="http://schemas.microsoft.com/office/powerpoint/2010/main" val="128327067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BA5D-8322-D852-C52D-3EE5E98F63BE}"/>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45AC293E-1D8E-C74C-D90E-7B2972393F96}"/>
              </a:ext>
            </a:extLst>
          </p:cNvPr>
          <p:cNvSpPr>
            <a:spLocks noGrp="1"/>
          </p:cNvSpPr>
          <p:nvPr>
            <p:ph type="title"/>
          </p:nvPr>
        </p:nvSpPr>
        <p:spPr>
          <a:xfrm>
            <a:off x="588263" y="485481"/>
            <a:ext cx="11018520" cy="498598"/>
          </a:xfrm>
        </p:spPr>
        <p:txBody>
          <a:bodyPr vert="horz" wrap="square" lIns="0" tIns="0" rIns="0" bIns="0" rtlCol="0" anchor="t">
            <a:spAutoFit/>
          </a:bodyPr>
          <a:lstStyle/>
          <a:p>
            <a:r>
              <a:rPr lang="en-US">
                <a:gradFill flip="none" rotWithShape="1">
                  <a:gsLst>
                    <a:gs pos="0">
                      <a:srgbClr val="94D8FE"/>
                    </a:gs>
                    <a:gs pos="100000">
                      <a:schemeClr val="bg1"/>
                    </a:gs>
                  </a:gsLst>
                  <a:lin ang="13500000" scaled="1"/>
                  <a:tileRect/>
                </a:gradFill>
                <a:cs typeface="Segoe Sans Display Semibold" pitchFamily="2" charset="0"/>
              </a:rPr>
              <a:t>Agents built by Microsoft in Microsoft 365 Copilot</a:t>
            </a:r>
          </a:p>
        </p:txBody>
      </p:sp>
      <p:sp>
        <p:nvSpPr>
          <p:cNvPr id="3" name="TextBox 2">
            <a:extLst>
              <a:ext uri="{FF2B5EF4-FFF2-40B4-BE49-F238E27FC236}">
                <a16:creationId xmlns:a16="http://schemas.microsoft.com/office/drawing/2014/main" id="{3CFD735F-2ECA-0340-B13C-FA3D866D048A}"/>
              </a:ext>
            </a:extLst>
          </p:cNvPr>
          <p:cNvSpPr txBox="1"/>
          <p:nvPr/>
        </p:nvSpPr>
        <p:spPr>
          <a:xfrm>
            <a:off x="588263" y="2062926"/>
            <a:ext cx="4246520" cy="2769989"/>
          </a:xfrm>
          <a:prstGeom prst="rect">
            <a:avLst/>
          </a:prstGeom>
          <a:noFill/>
        </p:spPr>
        <p:txBody>
          <a:bodyPr wrap="square" lIns="0" tIns="0" rIns="0" bIns="0" rtlCol="0">
            <a:spAutoFit/>
          </a:bodyPr>
          <a:lstStyle/>
          <a:p>
            <a:r>
              <a:rPr lang="en-US" sz="2000">
                <a:solidFill>
                  <a:schemeClr val="bg1"/>
                </a:solidFill>
                <a:cs typeface="Segoe Sans Display" pitchFamily="2" charset="0"/>
              </a:rPr>
              <a:t>Available to users with a Microsoft 365 Copilot license, these agents are readily available in Copilot Chat and across core apps you use every day, helping organizations achieve quicker time to value. They add specialized skills and knowledge to Microsoft 365 Copilot, taking on unique roles to drive business value.</a:t>
            </a:r>
          </a:p>
        </p:txBody>
      </p:sp>
      <p:sp>
        <p:nvSpPr>
          <p:cNvPr id="8" name="Rectangle: Rounded Corners 7">
            <a:extLst>
              <a:ext uri="{FF2B5EF4-FFF2-40B4-BE49-F238E27FC236}">
                <a16:creationId xmlns:a16="http://schemas.microsoft.com/office/drawing/2014/main" id="{D1E7929D-7387-2409-A779-8F9784A2FA14}"/>
              </a:ext>
            </a:extLst>
          </p:cNvPr>
          <p:cNvSpPr/>
          <p:nvPr/>
        </p:nvSpPr>
        <p:spPr bwMode="auto">
          <a:xfrm>
            <a:off x="5304957" y="1580880"/>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Researcher 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latin typeface="+mj-lt"/>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Generally available</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sp>
        <p:nvSpPr>
          <p:cNvPr id="10" name="Rectangle: Rounded Corners 9">
            <a:extLst>
              <a:ext uri="{FF2B5EF4-FFF2-40B4-BE49-F238E27FC236}">
                <a16:creationId xmlns:a16="http://schemas.microsoft.com/office/drawing/2014/main" id="{FBC5A51E-F070-2295-8A4B-C313E65040F1}"/>
              </a:ext>
            </a:extLst>
          </p:cNvPr>
          <p:cNvSpPr/>
          <p:nvPr/>
        </p:nvSpPr>
        <p:spPr bwMode="auto">
          <a:xfrm>
            <a:off x="7413972" y="1580880"/>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b="1">
                <a:solidFill>
                  <a:schemeClr val="bg1"/>
                </a:solidFill>
                <a:latin typeface="+mj-lt"/>
                <a:ea typeface="Segoe UI Black" panose="020B0A02040204020203" pitchFamily="34" charset="0"/>
                <a:cs typeface="Segoe UI" pitchFamily="34" charset="0"/>
              </a:rPr>
              <a:t>Analyst</a:t>
            </a:r>
            <a:br>
              <a:rPr lang="en-US" sz="1600" b="1">
                <a:solidFill>
                  <a:schemeClr val="bg1"/>
                </a:solidFill>
                <a:latin typeface="+mj-lt"/>
                <a:ea typeface="Segoe UI Black" panose="020B0A02040204020203" pitchFamily="34" charset="0"/>
                <a:cs typeface="Segoe UI" pitchFamily="34" charset="0"/>
              </a:rPr>
            </a:b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latin typeface="+mj-lt"/>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Generally available</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sp>
        <p:nvSpPr>
          <p:cNvPr id="6" name="Rectangle: Rounded Corners 5">
            <a:extLst>
              <a:ext uri="{FF2B5EF4-FFF2-40B4-BE49-F238E27FC236}">
                <a16:creationId xmlns:a16="http://schemas.microsoft.com/office/drawing/2014/main" id="{8D52E1E2-F2EC-471F-C93B-15182BCB830E}"/>
              </a:ext>
            </a:extLst>
          </p:cNvPr>
          <p:cNvSpPr/>
          <p:nvPr/>
        </p:nvSpPr>
        <p:spPr bwMode="auto">
          <a:xfrm>
            <a:off x="9522987" y="1580880"/>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Skills</a:t>
            </a:r>
            <a:b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b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latin typeface="+mj-lt"/>
                <a:ea typeface="+mn-ea"/>
                <a:cs typeface="Segoe UI" pitchFamily="34" charset="0"/>
              </a:rPr>
            </a:br>
            <a:r>
              <a:rPr lang="en-US" sz="1100">
                <a:solidFill>
                  <a:schemeClr val="accent3"/>
                </a:solidFill>
                <a:cs typeface="Segoe UI" pitchFamily="34" charset="0"/>
              </a:rPr>
              <a:t>Frontier</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5" name="Picture 4">
            <a:extLst>
              <a:ext uri="{FF2B5EF4-FFF2-40B4-BE49-F238E27FC236}">
                <a16:creationId xmlns:a16="http://schemas.microsoft.com/office/drawing/2014/main" id="{91569276-878D-9430-6012-7F9F76BA6DD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88571" y="4087633"/>
            <a:ext cx="439642" cy="439642"/>
          </a:xfrm>
          <a:prstGeom prst="rect">
            <a:avLst/>
          </a:prstGeom>
        </p:spPr>
      </p:pic>
      <p:pic>
        <p:nvPicPr>
          <p:cNvPr id="7" name="Picture 6">
            <a:extLst>
              <a:ext uri="{FF2B5EF4-FFF2-40B4-BE49-F238E27FC236}">
                <a16:creationId xmlns:a16="http://schemas.microsoft.com/office/drawing/2014/main" id="{948A9121-A545-A6AD-5EF4-44CD7027008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88571" y="1870563"/>
            <a:ext cx="439642" cy="398308"/>
          </a:xfrm>
          <a:prstGeom prst="rect">
            <a:avLst/>
          </a:prstGeom>
        </p:spPr>
      </p:pic>
      <p:pic>
        <p:nvPicPr>
          <p:cNvPr id="9" name="Picture 8">
            <a:extLst>
              <a:ext uri="{FF2B5EF4-FFF2-40B4-BE49-F238E27FC236}">
                <a16:creationId xmlns:a16="http://schemas.microsoft.com/office/drawing/2014/main" id="{657D6B23-D2A6-A2DE-C6AE-EDCEF489C29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70541" y="1870564"/>
            <a:ext cx="439642" cy="398308"/>
          </a:xfrm>
          <a:prstGeom prst="rect">
            <a:avLst/>
          </a:prstGeom>
        </p:spPr>
      </p:pic>
      <p:pic>
        <p:nvPicPr>
          <p:cNvPr id="11" name="Picture 10">
            <a:extLst>
              <a:ext uri="{FF2B5EF4-FFF2-40B4-BE49-F238E27FC236}">
                <a16:creationId xmlns:a16="http://schemas.microsoft.com/office/drawing/2014/main" id="{0773F13B-B55B-7323-FA6E-24315101A38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79556" y="1870564"/>
            <a:ext cx="439642" cy="398308"/>
          </a:xfrm>
          <a:prstGeom prst="rect">
            <a:avLst/>
          </a:prstGeom>
        </p:spPr>
      </p:pic>
      <p:sp>
        <p:nvSpPr>
          <p:cNvPr id="12" name="Rectangle: Rounded Corners 11">
            <a:extLst>
              <a:ext uri="{FF2B5EF4-FFF2-40B4-BE49-F238E27FC236}">
                <a16:creationId xmlns:a16="http://schemas.microsoft.com/office/drawing/2014/main" id="{44A676C8-176B-25DD-9967-B11578597CC7}"/>
              </a:ext>
            </a:extLst>
          </p:cNvPr>
          <p:cNvSpPr/>
          <p:nvPr/>
        </p:nvSpPr>
        <p:spPr bwMode="auto">
          <a:xfrm>
            <a:off x="5304957" y="3818617"/>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Facilitator</a:t>
            </a:r>
            <a:b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b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latin typeface="+mj-lt"/>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Public preview</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13" name="Picture 12">
            <a:extLst>
              <a:ext uri="{FF2B5EF4-FFF2-40B4-BE49-F238E27FC236}">
                <a16:creationId xmlns:a16="http://schemas.microsoft.com/office/drawing/2014/main" id="{CFA1FEA3-51E3-B3D4-7E19-544E4953D03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978180" y="4002265"/>
            <a:ext cx="624364" cy="615693"/>
          </a:xfrm>
          <a:prstGeom prst="rect">
            <a:avLst/>
          </a:prstGeom>
        </p:spPr>
      </p:pic>
      <p:sp>
        <p:nvSpPr>
          <p:cNvPr id="14" name="Rectangle: Rounded Corners 13">
            <a:extLst>
              <a:ext uri="{FF2B5EF4-FFF2-40B4-BE49-F238E27FC236}">
                <a16:creationId xmlns:a16="http://schemas.microsoft.com/office/drawing/2014/main" id="{C3FF8216-3547-C08D-2025-16F7840203CF}"/>
              </a:ext>
            </a:extLst>
          </p:cNvPr>
          <p:cNvSpPr/>
          <p:nvPr/>
        </p:nvSpPr>
        <p:spPr bwMode="auto">
          <a:xfrm>
            <a:off x="7413972" y="3818617"/>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Interpreter 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latin typeface="+mj-lt"/>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Public preview</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sp>
        <p:nvSpPr>
          <p:cNvPr id="4" name="Rectangle: Rounded Corners 3">
            <a:extLst>
              <a:ext uri="{FF2B5EF4-FFF2-40B4-BE49-F238E27FC236}">
                <a16:creationId xmlns:a16="http://schemas.microsoft.com/office/drawing/2014/main" id="{15951180-CF78-35D5-1854-0A46A9B50176}"/>
              </a:ext>
            </a:extLst>
          </p:cNvPr>
          <p:cNvSpPr/>
          <p:nvPr/>
        </p:nvSpPr>
        <p:spPr bwMode="auto">
          <a:xfrm>
            <a:off x="9522987" y="3818617"/>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Project Manager 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latin typeface="+mj-lt"/>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Public preview</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15" name="Picture 14">
            <a:extLst>
              <a:ext uri="{FF2B5EF4-FFF2-40B4-BE49-F238E27FC236}">
                <a16:creationId xmlns:a16="http://schemas.microsoft.com/office/drawing/2014/main" id="{D93CE62C-9692-ECA9-1CB7-BC536919766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8087195" y="4001446"/>
            <a:ext cx="624364" cy="615693"/>
          </a:xfrm>
          <a:prstGeom prst="rect">
            <a:avLst/>
          </a:prstGeom>
        </p:spPr>
      </p:pic>
      <p:sp>
        <p:nvSpPr>
          <p:cNvPr id="16" name="Rectangle: Rounded Corners 6">
            <a:extLst>
              <a:ext uri="{FF2B5EF4-FFF2-40B4-BE49-F238E27FC236}">
                <a16:creationId xmlns:a16="http://schemas.microsoft.com/office/drawing/2014/main" id="{9B436670-0737-4387-70EF-A6144DDA4CE7}"/>
              </a:ext>
              <a:ext uri="{C183D7F6-B498-43B3-948B-1728B52AA6E4}">
                <adec:decorative xmlns:adec="http://schemas.microsoft.com/office/drawing/2017/decorative" val="1"/>
              </a:ext>
            </a:extLst>
          </p:cNvPr>
          <p:cNvSpPr>
            <a:spLocks/>
          </p:cNvSpPr>
          <p:nvPr/>
        </p:nvSpPr>
        <p:spPr bwMode="auto">
          <a:xfrm>
            <a:off x="588263" y="1561959"/>
            <a:ext cx="4246520" cy="60246"/>
          </a:xfrm>
          <a:prstGeom prst="roundRect">
            <a:avLst>
              <a:gd name="adj" fmla="val 50000"/>
            </a:avLst>
          </a:prstGeom>
          <a:gradFill flip="none" rotWithShape="1">
            <a:gsLst>
              <a:gs pos="99301">
                <a:srgbClr val="B9DCD2"/>
              </a:gs>
              <a:gs pos="35000">
                <a:srgbClr val="1B5793"/>
              </a:gs>
              <a:gs pos="5000">
                <a:srgbClr val="2A446F"/>
              </a:gs>
              <a:gs pos="81000">
                <a:srgbClr val="29A3C1"/>
              </a:gs>
            </a:gsLst>
            <a:lin ang="13500000" scaled="1"/>
            <a:tileRect/>
          </a:gradFill>
          <a:ln w="12700">
            <a:noFill/>
            <a:headEnd type="none" w="med" len="med"/>
            <a:tailEnd type="none" w="med" len="med"/>
          </a:ln>
          <a:effectLst>
            <a:outerShdw blurRad="279400" sx="101000" sy="101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110000"/>
              </a:lnSpc>
              <a:spcBef>
                <a:spcPct val="0"/>
              </a:spcBef>
              <a:spcAft>
                <a:spcPct val="0"/>
              </a:spcAft>
            </a:pPr>
            <a:endParaRPr lang="en-US" sz="1200" err="1">
              <a:solidFill>
                <a:srgbClr val="FFFFFF"/>
              </a:solidFill>
              <a:latin typeface="Segoe UI Semibold"/>
              <a:cs typeface="Segoe UI" pitchFamily="34" charset="0"/>
            </a:endParaRPr>
          </a:p>
        </p:txBody>
      </p:sp>
    </p:spTree>
    <p:extLst>
      <p:ext uri="{BB962C8B-B14F-4D97-AF65-F5344CB8AC3E}">
        <p14:creationId xmlns:p14="http://schemas.microsoft.com/office/powerpoint/2010/main" val="2428093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4.16667E-6 3.7037E-6 L 4.16667E-6 0.03541 " pathEditMode="relative" rAng="0" ptsTypes="AA">
                                      <p:cBhvr>
                                        <p:cTn id="9" dur="700" spd="-100000" fill="hold"/>
                                        <p:tgtEl>
                                          <p:spTgt spid="3"/>
                                        </p:tgtEl>
                                        <p:attrNameLst>
                                          <p:attrName>ppt_x</p:attrName>
                                          <p:attrName>ppt_y</p:attrName>
                                        </p:attrNameLst>
                                      </p:cBhvr>
                                      <p:rCtr x="0" y="1759"/>
                                    </p:animMotion>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531A59-0676-5D8B-9C8F-D1F1A8041E97}"/>
              </a:ext>
              <a:ext uri="{C183D7F6-B498-43B3-948B-1728B52AA6E4}">
                <adec:decorative xmlns:adec="http://schemas.microsoft.com/office/drawing/2017/decorative" val="1"/>
              </a:ext>
            </a:extLst>
          </p:cNvPr>
          <p:cNvSpPr/>
          <p:nvPr/>
        </p:nvSpPr>
        <p:spPr bwMode="auto">
          <a:xfrm>
            <a:off x="571500" y="1638299"/>
            <a:ext cx="11049000" cy="4630739"/>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cxnSp>
        <p:nvCxnSpPr>
          <p:cNvPr id="30" name="Straight Connector 29">
            <a:extLst>
              <a:ext uri="{FF2B5EF4-FFF2-40B4-BE49-F238E27FC236}">
                <a16:creationId xmlns:a16="http://schemas.microsoft.com/office/drawing/2014/main" id="{375D6CDB-E338-6355-17DC-0CA0D7BA3C84}"/>
              </a:ext>
              <a:ext uri="{C183D7F6-B498-43B3-948B-1728B52AA6E4}">
                <adec:decorative xmlns:adec="http://schemas.microsoft.com/office/drawing/2017/decorative" val="1"/>
              </a:ext>
            </a:extLst>
          </p:cNvPr>
          <p:cNvCxnSpPr/>
          <p:nvPr/>
        </p:nvCxnSpPr>
        <p:spPr>
          <a:xfrm>
            <a:off x="1375125" y="3208019"/>
            <a:ext cx="697058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644C62-3A12-BD18-4D75-B6FEA5FA81EA}"/>
              </a:ext>
              <a:ext uri="{C183D7F6-B498-43B3-948B-1728B52AA6E4}">
                <adec:decorative xmlns:adec="http://schemas.microsoft.com/office/drawing/2017/decorative" val="1"/>
              </a:ext>
            </a:extLst>
          </p:cNvPr>
          <p:cNvCxnSpPr/>
          <p:nvPr/>
        </p:nvCxnSpPr>
        <p:spPr>
          <a:xfrm>
            <a:off x="1375125" y="4754041"/>
            <a:ext cx="697058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436A993-B71A-C8C3-F9D4-FC87E883C3C4}"/>
              </a:ext>
              <a:ext uri="{C183D7F6-B498-43B3-948B-1728B52AA6E4}">
                <adec:decorative xmlns:adec="http://schemas.microsoft.com/office/drawing/2017/decorative" val="1"/>
              </a:ext>
            </a:extLst>
          </p:cNvPr>
          <p:cNvGrpSpPr/>
          <p:nvPr/>
        </p:nvGrpSpPr>
        <p:grpSpPr>
          <a:xfrm>
            <a:off x="699516" y="2447922"/>
            <a:ext cx="524358" cy="528170"/>
            <a:chOff x="699516" y="2427294"/>
            <a:chExt cx="524358" cy="528170"/>
          </a:xfrm>
        </p:grpSpPr>
        <p:sp>
          <p:nvSpPr>
            <p:cNvPr id="13" name="Oval 12">
              <a:extLst>
                <a:ext uri="{FF2B5EF4-FFF2-40B4-BE49-F238E27FC236}">
                  <a16:creationId xmlns:a16="http://schemas.microsoft.com/office/drawing/2014/main" id="{365CD79A-6F70-4641-6EF3-A10C3719529C}"/>
                </a:ext>
                <a:ext uri="{C183D7F6-B498-43B3-948B-1728B52AA6E4}">
                  <adec:decorative xmlns:adec="http://schemas.microsoft.com/office/drawing/2017/decorative" val="1"/>
                </a:ext>
              </a:extLst>
            </p:cNvPr>
            <p:cNvSpPr/>
            <p:nvPr/>
          </p:nvSpPr>
          <p:spPr>
            <a:xfrm>
              <a:off x="699516" y="2427294"/>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4" name="Oval 13">
              <a:extLst>
                <a:ext uri="{FF2B5EF4-FFF2-40B4-BE49-F238E27FC236}">
                  <a16:creationId xmlns:a16="http://schemas.microsoft.com/office/drawing/2014/main" id="{0D1D4D9E-E02B-AF63-27DE-B75CB2F39A55}"/>
                </a:ext>
                <a:ext uri="{C183D7F6-B498-43B3-948B-1728B52AA6E4}">
                  <adec:decorative xmlns:adec="http://schemas.microsoft.com/office/drawing/2017/decorative" val="1"/>
                </a:ext>
              </a:extLst>
            </p:cNvPr>
            <p:cNvSpPr/>
            <p:nvPr/>
          </p:nvSpPr>
          <p:spPr>
            <a:xfrm>
              <a:off x="744175" y="2476977"/>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sp>
          <p:nvSpPr>
            <p:cNvPr id="126" name="Graphic 9" descr="Icon of a circuit brain">
              <a:extLst>
                <a:ext uri="{FF2B5EF4-FFF2-40B4-BE49-F238E27FC236}">
                  <a16:creationId xmlns:a16="http://schemas.microsoft.com/office/drawing/2014/main" id="{168729FA-FB70-7030-7463-101BA70A7B22}"/>
                </a:ext>
              </a:extLst>
            </p:cNvPr>
            <p:cNvSpPr>
              <a:spLocks/>
            </p:cNvSpPr>
            <p:nvPr/>
          </p:nvSpPr>
          <p:spPr>
            <a:xfrm>
              <a:off x="844466" y="2574131"/>
              <a:ext cx="234458" cy="234498"/>
            </a:xfrm>
            <a:custGeom>
              <a:avLst/>
              <a:gdLst>
                <a:gd name="connsiteX0" fmla="*/ 77534 w 190500"/>
                <a:gd name="connsiteY0" fmla="*/ 0 h 190404"/>
                <a:gd name="connsiteX1" fmla="*/ 88106 w 190500"/>
                <a:gd name="connsiteY1" fmla="*/ 13440 h 190404"/>
                <a:gd name="connsiteX2" fmla="*/ 88106 w 190500"/>
                <a:gd name="connsiteY2" fmla="*/ 54712 h 190404"/>
                <a:gd name="connsiteX3" fmla="*/ 79581 w 190500"/>
                <a:gd name="connsiteY3" fmla="*/ 54712 h 190404"/>
                <a:gd name="connsiteX4" fmla="*/ 54778 w 190500"/>
                <a:gd name="connsiteY4" fmla="*/ 44196 h 190404"/>
                <a:gd name="connsiteX5" fmla="*/ 44262 w 190500"/>
                <a:gd name="connsiteY5" fmla="*/ 68999 h 190404"/>
                <a:gd name="connsiteX6" fmla="*/ 69065 w 190500"/>
                <a:gd name="connsiteY6" fmla="*/ 79515 h 190404"/>
                <a:gd name="connsiteX7" fmla="*/ 79581 w 190500"/>
                <a:gd name="connsiteY7" fmla="*/ 68999 h 190404"/>
                <a:gd name="connsiteX8" fmla="*/ 88106 w 190500"/>
                <a:gd name="connsiteY8" fmla="*/ 68999 h 190404"/>
                <a:gd name="connsiteX9" fmla="*/ 88106 w 190500"/>
                <a:gd name="connsiteY9" fmla="*/ 172803 h 190404"/>
                <a:gd name="connsiteX10" fmla="*/ 80648 w 190500"/>
                <a:gd name="connsiteY10" fmla="*/ 186709 h 190404"/>
                <a:gd name="connsiteX11" fmla="*/ 65789 w 190500"/>
                <a:gd name="connsiteY11" fmla="*/ 190405 h 190404"/>
                <a:gd name="connsiteX12" fmla="*/ 33823 w 190500"/>
                <a:gd name="connsiteY12" fmla="*/ 174517 h 190404"/>
                <a:gd name="connsiteX13" fmla="*/ 24108 w 190500"/>
                <a:gd name="connsiteY13" fmla="*/ 154162 h 190404"/>
                <a:gd name="connsiteX14" fmla="*/ 12021 w 190500"/>
                <a:gd name="connsiteY14" fmla="*/ 147590 h 190404"/>
                <a:gd name="connsiteX15" fmla="*/ 0 w 190500"/>
                <a:gd name="connsiteY15" fmla="*/ 118681 h 190404"/>
                <a:gd name="connsiteX16" fmla="*/ 1810 w 190500"/>
                <a:gd name="connsiteY16" fmla="*/ 99955 h 190404"/>
                <a:gd name="connsiteX17" fmla="*/ 41910 w 190500"/>
                <a:gd name="connsiteY17" fmla="*/ 99955 h 190404"/>
                <a:gd name="connsiteX18" fmla="*/ 54626 w 190500"/>
                <a:gd name="connsiteY18" fmla="*/ 110919 h 190404"/>
                <a:gd name="connsiteX19" fmla="*/ 44305 w 190500"/>
                <a:gd name="connsiteY19" fmla="*/ 135805 h 190404"/>
                <a:gd name="connsiteX20" fmla="*/ 69191 w 190500"/>
                <a:gd name="connsiteY20" fmla="*/ 146125 h 190404"/>
                <a:gd name="connsiteX21" fmla="*/ 79512 w 190500"/>
                <a:gd name="connsiteY21" fmla="*/ 121239 h 190404"/>
                <a:gd name="connsiteX22" fmla="*/ 68980 w 190500"/>
                <a:gd name="connsiteY22" fmla="*/ 110833 h 190404"/>
                <a:gd name="connsiteX23" fmla="*/ 41910 w 190500"/>
                <a:gd name="connsiteY23" fmla="*/ 85668 h 190404"/>
                <a:gd name="connsiteX24" fmla="*/ 9906 w 190500"/>
                <a:gd name="connsiteY24" fmla="*/ 85668 h 190404"/>
                <a:gd name="connsiteX25" fmla="*/ 14621 w 190500"/>
                <a:gd name="connsiteY25" fmla="*/ 82791 h 190404"/>
                <a:gd name="connsiteX26" fmla="*/ 12925 w 190500"/>
                <a:gd name="connsiteY26" fmla="*/ 72057 h 190404"/>
                <a:gd name="connsiteX27" fmla="*/ 15735 w 190500"/>
                <a:gd name="connsiteY27" fmla="*/ 51283 h 190404"/>
                <a:gd name="connsiteX28" fmla="*/ 25622 w 190500"/>
                <a:gd name="connsiteY28" fmla="*/ 34385 h 190404"/>
                <a:gd name="connsiteX29" fmla="*/ 36062 w 190500"/>
                <a:gd name="connsiteY29" fmla="*/ 28985 h 190404"/>
                <a:gd name="connsiteX30" fmla="*/ 48949 w 190500"/>
                <a:gd name="connsiteY30" fmla="*/ 9582 h 190404"/>
                <a:gd name="connsiteX31" fmla="*/ 77524 w 190500"/>
                <a:gd name="connsiteY31" fmla="*/ 0 h 190404"/>
                <a:gd name="connsiteX32" fmla="*/ 102394 w 190500"/>
                <a:gd name="connsiteY32" fmla="*/ 142818 h 190404"/>
                <a:gd name="connsiteX33" fmla="*/ 118110 w 190500"/>
                <a:gd name="connsiteY33" fmla="*/ 142818 h 190404"/>
                <a:gd name="connsiteX34" fmla="*/ 145256 w 190500"/>
                <a:gd name="connsiteY34" fmla="*/ 115672 h 190404"/>
                <a:gd name="connsiteX35" fmla="*/ 145256 w 190500"/>
                <a:gd name="connsiteY35" fmla="*/ 98574 h 190404"/>
                <a:gd name="connsiteX36" fmla="*/ 155772 w 190500"/>
                <a:gd name="connsiteY36" fmla="*/ 73771 h 190404"/>
                <a:gd name="connsiteX37" fmla="*/ 130969 w 190500"/>
                <a:gd name="connsiteY37" fmla="*/ 63255 h 190404"/>
                <a:gd name="connsiteX38" fmla="*/ 120453 w 190500"/>
                <a:gd name="connsiteY38" fmla="*/ 88058 h 190404"/>
                <a:gd name="connsiteX39" fmla="*/ 130969 w 190500"/>
                <a:gd name="connsiteY39" fmla="*/ 98574 h 190404"/>
                <a:gd name="connsiteX40" fmla="*/ 130969 w 190500"/>
                <a:gd name="connsiteY40" fmla="*/ 115672 h 190404"/>
                <a:gd name="connsiteX41" fmla="*/ 118110 w 190500"/>
                <a:gd name="connsiteY41" fmla="*/ 128530 h 190404"/>
                <a:gd name="connsiteX42" fmla="*/ 102394 w 190500"/>
                <a:gd name="connsiteY42" fmla="*/ 128530 h 190404"/>
                <a:gd name="connsiteX43" fmla="*/ 102394 w 190500"/>
                <a:gd name="connsiteY43" fmla="*/ 13440 h 190404"/>
                <a:gd name="connsiteX44" fmla="*/ 112967 w 190500"/>
                <a:gd name="connsiteY44" fmla="*/ 0 h 190404"/>
                <a:gd name="connsiteX45" fmla="*/ 141551 w 190500"/>
                <a:gd name="connsiteY45" fmla="*/ 9582 h 190404"/>
                <a:gd name="connsiteX46" fmla="*/ 154438 w 190500"/>
                <a:gd name="connsiteY46" fmla="*/ 28985 h 190404"/>
                <a:gd name="connsiteX47" fmla="*/ 164878 w 190500"/>
                <a:gd name="connsiteY47" fmla="*/ 34385 h 190404"/>
                <a:gd name="connsiteX48" fmla="*/ 174765 w 190500"/>
                <a:gd name="connsiteY48" fmla="*/ 51283 h 190404"/>
                <a:gd name="connsiteX49" fmla="*/ 177575 w 190500"/>
                <a:gd name="connsiteY49" fmla="*/ 72057 h 190404"/>
                <a:gd name="connsiteX50" fmla="*/ 175879 w 190500"/>
                <a:gd name="connsiteY50" fmla="*/ 82791 h 190404"/>
                <a:gd name="connsiteX51" fmla="*/ 176508 w 190500"/>
                <a:gd name="connsiteY51" fmla="*/ 83077 h 190404"/>
                <a:gd name="connsiteX52" fmla="*/ 185023 w 190500"/>
                <a:gd name="connsiteY52" fmla="*/ 90792 h 190404"/>
                <a:gd name="connsiteX53" fmla="*/ 190500 w 190500"/>
                <a:gd name="connsiteY53" fmla="*/ 118681 h 190404"/>
                <a:gd name="connsiteX54" fmla="*/ 178479 w 190500"/>
                <a:gd name="connsiteY54" fmla="*/ 147590 h 190404"/>
                <a:gd name="connsiteX55" fmla="*/ 166383 w 190500"/>
                <a:gd name="connsiteY55" fmla="*/ 154162 h 190404"/>
                <a:gd name="connsiteX56" fmla="*/ 156677 w 190500"/>
                <a:gd name="connsiteY56" fmla="*/ 174517 h 190404"/>
                <a:gd name="connsiteX57" fmla="*/ 124701 w 190500"/>
                <a:gd name="connsiteY57" fmla="*/ 190405 h 190404"/>
                <a:gd name="connsiteX58" fmla="*/ 109842 w 190500"/>
                <a:gd name="connsiteY58" fmla="*/ 186719 h 190404"/>
                <a:gd name="connsiteX59" fmla="*/ 102394 w 190500"/>
                <a:gd name="connsiteY59" fmla="*/ 172803 h 190404"/>
                <a:gd name="connsiteX60" fmla="*/ 102394 w 190500"/>
                <a:gd name="connsiteY60" fmla="*/ 142818 h 190404"/>
                <a:gd name="connsiteX61" fmla="*/ 57150 w 190500"/>
                <a:gd name="connsiteY61" fmla="*/ 61855 h 190404"/>
                <a:gd name="connsiteX62" fmla="*/ 61913 w 190500"/>
                <a:gd name="connsiteY62" fmla="*/ 57093 h 190404"/>
                <a:gd name="connsiteX63" fmla="*/ 66675 w 190500"/>
                <a:gd name="connsiteY63" fmla="*/ 61855 h 190404"/>
                <a:gd name="connsiteX64" fmla="*/ 61913 w 190500"/>
                <a:gd name="connsiteY64" fmla="*/ 66618 h 190404"/>
                <a:gd name="connsiteX65" fmla="*/ 57150 w 190500"/>
                <a:gd name="connsiteY65" fmla="*/ 61855 h 190404"/>
                <a:gd name="connsiteX66" fmla="*/ 61913 w 190500"/>
                <a:gd name="connsiteY66" fmla="*/ 123768 h 190404"/>
                <a:gd name="connsiteX67" fmla="*/ 57150 w 190500"/>
                <a:gd name="connsiteY67" fmla="*/ 128530 h 190404"/>
                <a:gd name="connsiteX68" fmla="*/ 61913 w 190500"/>
                <a:gd name="connsiteY68" fmla="*/ 133293 h 190404"/>
                <a:gd name="connsiteX69" fmla="*/ 66675 w 190500"/>
                <a:gd name="connsiteY69" fmla="*/ 128530 h 190404"/>
                <a:gd name="connsiteX70" fmla="*/ 61913 w 190500"/>
                <a:gd name="connsiteY70" fmla="*/ 123768 h 190404"/>
                <a:gd name="connsiteX71" fmla="*/ 133350 w 190500"/>
                <a:gd name="connsiteY71" fmla="*/ 80905 h 190404"/>
                <a:gd name="connsiteX72" fmla="*/ 138113 w 190500"/>
                <a:gd name="connsiteY72" fmla="*/ 85668 h 190404"/>
                <a:gd name="connsiteX73" fmla="*/ 142875 w 190500"/>
                <a:gd name="connsiteY73" fmla="*/ 80905 h 190404"/>
                <a:gd name="connsiteX74" fmla="*/ 138113 w 190500"/>
                <a:gd name="connsiteY74" fmla="*/ 76143 h 190404"/>
                <a:gd name="connsiteX75" fmla="*/ 133350 w 190500"/>
                <a:gd name="connsiteY75" fmla="*/ 809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0500" h="190404">
                  <a:moveTo>
                    <a:pt x="77534" y="0"/>
                  </a:moveTo>
                  <a:cubicBezTo>
                    <a:pt x="84268" y="0"/>
                    <a:pt x="88106" y="6706"/>
                    <a:pt x="88106" y="13440"/>
                  </a:cubicBezTo>
                  <a:lnTo>
                    <a:pt x="88106" y="54712"/>
                  </a:lnTo>
                  <a:lnTo>
                    <a:pt x="79581" y="54712"/>
                  </a:lnTo>
                  <a:cubicBezTo>
                    <a:pt x="75636" y="44958"/>
                    <a:pt x="64531" y="40250"/>
                    <a:pt x="54778" y="44196"/>
                  </a:cubicBezTo>
                  <a:cubicBezTo>
                    <a:pt x="45025" y="48141"/>
                    <a:pt x="40316" y="59246"/>
                    <a:pt x="44262" y="68999"/>
                  </a:cubicBezTo>
                  <a:cubicBezTo>
                    <a:pt x="48207" y="78753"/>
                    <a:pt x="59312" y="83461"/>
                    <a:pt x="69065" y="79515"/>
                  </a:cubicBezTo>
                  <a:cubicBezTo>
                    <a:pt x="73851" y="77579"/>
                    <a:pt x="77646" y="73784"/>
                    <a:pt x="79581" y="68999"/>
                  </a:cubicBezTo>
                  <a:lnTo>
                    <a:pt x="88106" y="68999"/>
                  </a:lnTo>
                  <a:lnTo>
                    <a:pt x="88106" y="172803"/>
                  </a:lnTo>
                  <a:cubicBezTo>
                    <a:pt x="88106" y="178479"/>
                    <a:pt x="85706" y="184128"/>
                    <a:pt x="80648" y="186709"/>
                  </a:cubicBezTo>
                  <a:cubicBezTo>
                    <a:pt x="76062" y="189111"/>
                    <a:pt x="70966" y="190379"/>
                    <a:pt x="65789" y="190405"/>
                  </a:cubicBezTo>
                  <a:cubicBezTo>
                    <a:pt x="51406" y="190405"/>
                    <a:pt x="40710" y="183128"/>
                    <a:pt x="33823" y="174517"/>
                  </a:cubicBezTo>
                  <a:cubicBezTo>
                    <a:pt x="29054" y="168575"/>
                    <a:pt x="25728" y="161607"/>
                    <a:pt x="24108" y="154162"/>
                  </a:cubicBezTo>
                  <a:cubicBezTo>
                    <a:pt x="19660" y="152850"/>
                    <a:pt x="15540" y="150609"/>
                    <a:pt x="12021" y="147590"/>
                  </a:cubicBezTo>
                  <a:cubicBezTo>
                    <a:pt x="5258" y="141770"/>
                    <a:pt x="0" y="132436"/>
                    <a:pt x="0" y="118681"/>
                  </a:cubicBezTo>
                  <a:cubicBezTo>
                    <a:pt x="0" y="111490"/>
                    <a:pt x="514" y="105223"/>
                    <a:pt x="1810" y="99955"/>
                  </a:cubicBezTo>
                  <a:lnTo>
                    <a:pt x="41910" y="99955"/>
                  </a:lnTo>
                  <a:cubicBezTo>
                    <a:pt x="48368" y="99955"/>
                    <a:pt x="53721" y="104718"/>
                    <a:pt x="54626" y="110919"/>
                  </a:cubicBezTo>
                  <a:cubicBezTo>
                    <a:pt x="44904" y="114941"/>
                    <a:pt x="40283" y="126082"/>
                    <a:pt x="44305" y="135805"/>
                  </a:cubicBezTo>
                  <a:cubicBezTo>
                    <a:pt x="48327" y="145526"/>
                    <a:pt x="59469" y="150146"/>
                    <a:pt x="69191" y="146125"/>
                  </a:cubicBezTo>
                  <a:cubicBezTo>
                    <a:pt x="78913" y="142103"/>
                    <a:pt x="83533" y="130961"/>
                    <a:pt x="79512" y="121239"/>
                  </a:cubicBezTo>
                  <a:cubicBezTo>
                    <a:pt x="77548" y="116493"/>
                    <a:pt x="73750" y="112740"/>
                    <a:pt x="68980" y="110833"/>
                  </a:cubicBezTo>
                  <a:cubicBezTo>
                    <a:pt x="67942" y="96648"/>
                    <a:pt x="56132" y="85670"/>
                    <a:pt x="41910" y="85668"/>
                  </a:cubicBezTo>
                  <a:lnTo>
                    <a:pt x="9906" y="85668"/>
                  </a:lnTo>
                  <a:cubicBezTo>
                    <a:pt x="11332" y="84489"/>
                    <a:pt x="12920" y="83520"/>
                    <a:pt x="14621" y="82791"/>
                  </a:cubicBezTo>
                  <a:cubicBezTo>
                    <a:pt x="13639" y="79292"/>
                    <a:pt x="13070" y="75689"/>
                    <a:pt x="12925" y="72057"/>
                  </a:cubicBezTo>
                  <a:cubicBezTo>
                    <a:pt x="12611" y="65056"/>
                    <a:pt x="13659" y="57769"/>
                    <a:pt x="15735" y="51283"/>
                  </a:cubicBezTo>
                  <a:cubicBezTo>
                    <a:pt x="17793" y="44901"/>
                    <a:pt x="21050" y="38681"/>
                    <a:pt x="25622" y="34385"/>
                  </a:cubicBezTo>
                  <a:cubicBezTo>
                    <a:pt x="28490" y="31591"/>
                    <a:pt x="32124" y="29711"/>
                    <a:pt x="36062" y="28985"/>
                  </a:cubicBezTo>
                  <a:cubicBezTo>
                    <a:pt x="37957" y="20984"/>
                    <a:pt x="42786" y="14373"/>
                    <a:pt x="48949" y="9582"/>
                  </a:cubicBezTo>
                  <a:cubicBezTo>
                    <a:pt x="56864" y="3410"/>
                    <a:pt x="67237" y="0"/>
                    <a:pt x="77524" y="0"/>
                  </a:cubicBezTo>
                  <a:close/>
                  <a:moveTo>
                    <a:pt x="102394" y="142818"/>
                  </a:moveTo>
                  <a:lnTo>
                    <a:pt x="118110" y="142818"/>
                  </a:lnTo>
                  <a:cubicBezTo>
                    <a:pt x="133102" y="142818"/>
                    <a:pt x="145256" y="130664"/>
                    <a:pt x="145256" y="115672"/>
                  </a:cubicBezTo>
                  <a:lnTo>
                    <a:pt x="145256" y="98574"/>
                  </a:lnTo>
                  <a:cubicBezTo>
                    <a:pt x="155010" y="94629"/>
                    <a:pt x="159718" y="83524"/>
                    <a:pt x="155772" y="73771"/>
                  </a:cubicBezTo>
                  <a:cubicBezTo>
                    <a:pt x="151827" y="64017"/>
                    <a:pt x="140722" y="59309"/>
                    <a:pt x="130969" y="63255"/>
                  </a:cubicBezTo>
                  <a:cubicBezTo>
                    <a:pt x="121215" y="67200"/>
                    <a:pt x="116507" y="78305"/>
                    <a:pt x="120453" y="88058"/>
                  </a:cubicBezTo>
                  <a:cubicBezTo>
                    <a:pt x="122389" y="92844"/>
                    <a:pt x="126183" y="96639"/>
                    <a:pt x="130969" y="98574"/>
                  </a:cubicBezTo>
                  <a:lnTo>
                    <a:pt x="130969" y="115672"/>
                  </a:lnTo>
                  <a:cubicBezTo>
                    <a:pt x="130969" y="122773"/>
                    <a:pt x="125212" y="128530"/>
                    <a:pt x="118110" y="128530"/>
                  </a:cubicBezTo>
                  <a:lnTo>
                    <a:pt x="102394" y="128530"/>
                  </a:lnTo>
                  <a:lnTo>
                    <a:pt x="102394" y="13440"/>
                  </a:lnTo>
                  <a:cubicBezTo>
                    <a:pt x="102394" y="6706"/>
                    <a:pt x="106232" y="0"/>
                    <a:pt x="112967" y="0"/>
                  </a:cubicBezTo>
                  <a:cubicBezTo>
                    <a:pt x="123273" y="0"/>
                    <a:pt x="133636" y="3410"/>
                    <a:pt x="141551" y="9582"/>
                  </a:cubicBezTo>
                  <a:cubicBezTo>
                    <a:pt x="147714" y="14373"/>
                    <a:pt x="152543" y="20993"/>
                    <a:pt x="154438" y="28985"/>
                  </a:cubicBezTo>
                  <a:cubicBezTo>
                    <a:pt x="158439" y="29651"/>
                    <a:pt x="162001" y="31690"/>
                    <a:pt x="164878" y="34385"/>
                  </a:cubicBezTo>
                  <a:cubicBezTo>
                    <a:pt x="169450" y="38681"/>
                    <a:pt x="172707" y="44891"/>
                    <a:pt x="174765" y="51283"/>
                  </a:cubicBezTo>
                  <a:cubicBezTo>
                    <a:pt x="176841" y="57769"/>
                    <a:pt x="177889" y="65056"/>
                    <a:pt x="177575" y="72057"/>
                  </a:cubicBezTo>
                  <a:cubicBezTo>
                    <a:pt x="177413" y="75638"/>
                    <a:pt x="176889" y="79296"/>
                    <a:pt x="175879" y="82791"/>
                  </a:cubicBezTo>
                  <a:lnTo>
                    <a:pt x="176508" y="83077"/>
                  </a:lnTo>
                  <a:cubicBezTo>
                    <a:pt x="180032" y="84734"/>
                    <a:pt x="182890" y="87335"/>
                    <a:pt x="185023" y="90792"/>
                  </a:cubicBezTo>
                  <a:cubicBezTo>
                    <a:pt x="189071" y="97317"/>
                    <a:pt x="190500" y="106709"/>
                    <a:pt x="190500" y="118681"/>
                  </a:cubicBezTo>
                  <a:cubicBezTo>
                    <a:pt x="190500" y="132445"/>
                    <a:pt x="185242" y="141789"/>
                    <a:pt x="178479" y="147590"/>
                  </a:cubicBezTo>
                  <a:cubicBezTo>
                    <a:pt x="174957" y="150611"/>
                    <a:pt x="170834" y="152851"/>
                    <a:pt x="166383" y="154162"/>
                  </a:cubicBezTo>
                  <a:cubicBezTo>
                    <a:pt x="164764" y="161606"/>
                    <a:pt x="161442" y="168573"/>
                    <a:pt x="156677" y="174517"/>
                  </a:cubicBezTo>
                  <a:cubicBezTo>
                    <a:pt x="149790" y="183128"/>
                    <a:pt x="139094" y="190405"/>
                    <a:pt x="124701" y="190405"/>
                  </a:cubicBezTo>
                  <a:cubicBezTo>
                    <a:pt x="119524" y="190382"/>
                    <a:pt x="114430" y="189118"/>
                    <a:pt x="109842" y="186719"/>
                  </a:cubicBezTo>
                  <a:cubicBezTo>
                    <a:pt x="104794" y="184128"/>
                    <a:pt x="102394" y="178479"/>
                    <a:pt x="102394" y="172803"/>
                  </a:cubicBezTo>
                  <a:lnTo>
                    <a:pt x="102394" y="142818"/>
                  </a:lnTo>
                  <a:close/>
                  <a:moveTo>
                    <a:pt x="57150" y="61855"/>
                  </a:moveTo>
                  <a:cubicBezTo>
                    <a:pt x="57150" y="59225"/>
                    <a:pt x="59282" y="57093"/>
                    <a:pt x="61913" y="57093"/>
                  </a:cubicBezTo>
                  <a:cubicBezTo>
                    <a:pt x="64543" y="57093"/>
                    <a:pt x="66675" y="59225"/>
                    <a:pt x="66675" y="61855"/>
                  </a:cubicBezTo>
                  <a:cubicBezTo>
                    <a:pt x="66675" y="64486"/>
                    <a:pt x="64543" y="66618"/>
                    <a:pt x="61913" y="66618"/>
                  </a:cubicBezTo>
                  <a:cubicBezTo>
                    <a:pt x="59282" y="66618"/>
                    <a:pt x="57150" y="64486"/>
                    <a:pt x="57150" y="61855"/>
                  </a:cubicBezTo>
                  <a:close/>
                  <a:moveTo>
                    <a:pt x="61913" y="123768"/>
                  </a:moveTo>
                  <a:cubicBezTo>
                    <a:pt x="59282" y="123768"/>
                    <a:pt x="57150" y="125900"/>
                    <a:pt x="57150" y="128530"/>
                  </a:cubicBezTo>
                  <a:cubicBezTo>
                    <a:pt x="57150" y="131160"/>
                    <a:pt x="59282" y="133293"/>
                    <a:pt x="61913" y="133293"/>
                  </a:cubicBezTo>
                  <a:cubicBezTo>
                    <a:pt x="64543" y="133293"/>
                    <a:pt x="66675" y="131160"/>
                    <a:pt x="66675" y="128530"/>
                  </a:cubicBezTo>
                  <a:cubicBezTo>
                    <a:pt x="66675" y="125900"/>
                    <a:pt x="64543" y="123768"/>
                    <a:pt x="61913" y="123768"/>
                  </a:cubicBezTo>
                  <a:close/>
                  <a:moveTo>
                    <a:pt x="133350" y="80905"/>
                  </a:moveTo>
                  <a:cubicBezTo>
                    <a:pt x="133350" y="83535"/>
                    <a:pt x="135483" y="85668"/>
                    <a:pt x="138113" y="85668"/>
                  </a:cubicBezTo>
                  <a:cubicBezTo>
                    <a:pt x="140742" y="85668"/>
                    <a:pt x="142875" y="83535"/>
                    <a:pt x="142875" y="80905"/>
                  </a:cubicBezTo>
                  <a:cubicBezTo>
                    <a:pt x="142875" y="78275"/>
                    <a:pt x="140742" y="76143"/>
                    <a:pt x="138113" y="76143"/>
                  </a:cubicBezTo>
                  <a:cubicBezTo>
                    <a:pt x="135483" y="76143"/>
                    <a:pt x="133350" y="78275"/>
                    <a:pt x="133350" y="8090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grpSp>
      <p:grpSp>
        <p:nvGrpSpPr>
          <p:cNvPr id="10" name="Group 9">
            <a:extLst>
              <a:ext uri="{FF2B5EF4-FFF2-40B4-BE49-F238E27FC236}">
                <a16:creationId xmlns:a16="http://schemas.microsoft.com/office/drawing/2014/main" id="{19B07B6D-F038-4F98-B972-594A444D9EBB}"/>
              </a:ext>
              <a:ext uri="{C183D7F6-B498-43B3-948B-1728B52AA6E4}">
                <adec:decorative xmlns:adec="http://schemas.microsoft.com/office/drawing/2017/decorative" val="1"/>
              </a:ext>
            </a:extLst>
          </p:cNvPr>
          <p:cNvGrpSpPr/>
          <p:nvPr/>
        </p:nvGrpSpPr>
        <p:grpSpPr>
          <a:xfrm>
            <a:off x="699516" y="3427032"/>
            <a:ext cx="524358" cy="528170"/>
            <a:chOff x="699516" y="3444392"/>
            <a:chExt cx="524358" cy="528170"/>
          </a:xfrm>
        </p:grpSpPr>
        <p:grpSp>
          <p:nvGrpSpPr>
            <p:cNvPr id="43" name="Group 42">
              <a:extLst>
                <a:ext uri="{FF2B5EF4-FFF2-40B4-BE49-F238E27FC236}">
                  <a16:creationId xmlns:a16="http://schemas.microsoft.com/office/drawing/2014/main" id="{8D11F638-CFBB-32B5-5A93-D786E1F56B0A}"/>
                </a:ext>
              </a:extLst>
            </p:cNvPr>
            <p:cNvGrpSpPr/>
            <p:nvPr/>
          </p:nvGrpSpPr>
          <p:grpSpPr>
            <a:xfrm>
              <a:off x="699516" y="3444392"/>
              <a:ext cx="524358" cy="528170"/>
              <a:chOff x="798625" y="3359150"/>
              <a:chExt cx="524358" cy="528170"/>
            </a:xfrm>
          </p:grpSpPr>
          <p:sp>
            <p:nvSpPr>
              <p:cNvPr id="18" name="Oval 17">
                <a:extLst>
                  <a:ext uri="{FF2B5EF4-FFF2-40B4-BE49-F238E27FC236}">
                    <a16:creationId xmlns:a16="http://schemas.microsoft.com/office/drawing/2014/main" id="{F4ACA110-5B35-A49F-5646-4EAF439A780D}"/>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9" name="Oval 18">
                <a:extLst>
                  <a:ext uri="{FF2B5EF4-FFF2-40B4-BE49-F238E27FC236}">
                    <a16:creationId xmlns:a16="http://schemas.microsoft.com/office/drawing/2014/main" id="{B50C67DD-7350-2C7F-BEC3-6B17F1ADC8D2}"/>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127" name="Graphic 147" descr="Icon of an AI robot">
              <a:extLst>
                <a:ext uri="{FF2B5EF4-FFF2-40B4-BE49-F238E27FC236}">
                  <a16:creationId xmlns:a16="http://schemas.microsoft.com/office/drawing/2014/main" id="{884E608A-293C-468E-92D2-6CD8387CB02B}"/>
                </a:ext>
              </a:extLst>
            </p:cNvPr>
            <p:cNvSpPr>
              <a:spLocks/>
            </p:cNvSpPr>
            <p:nvPr/>
          </p:nvSpPr>
          <p:spPr>
            <a:xfrm>
              <a:off x="869976" y="3593821"/>
              <a:ext cx="183440" cy="229312"/>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a:p>
          </p:txBody>
        </p:sp>
      </p:grpSp>
      <p:grpSp>
        <p:nvGrpSpPr>
          <p:cNvPr id="42" name="Group 41">
            <a:extLst>
              <a:ext uri="{FF2B5EF4-FFF2-40B4-BE49-F238E27FC236}">
                <a16:creationId xmlns:a16="http://schemas.microsoft.com/office/drawing/2014/main" id="{4E0E051B-7C5E-442E-7884-536CA172A9A1}"/>
              </a:ext>
              <a:ext uri="{C183D7F6-B498-43B3-948B-1728B52AA6E4}">
                <adec:decorative xmlns:adec="http://schemas.microsoft.com/office/drawing/2017/decorative" val="1"/>
              </a:ext>
            </a:extLst>
          </p:cNvPr>
          <p:cNvGrpSpPr/>
          <p:nvPr/>
        </p:nvGrpSpPr>
        <p:grpSpPr>
          <a:xfrm>
            <a:off x="699516" y="4985968"/>
            <a:ext cx="524358" cy="528170"/>
            <a:chOff x="798625" y="4825513"/>
            <a:chExt cx="524358" cy="528170"/>
          </a:xfrm>
        </p:grpSpPr>
        <p:sp>
          <p:nvSpPr>
            <p:cNvPr id="22" name="Oval 21">
              <a:extLst>
                <a:ext uri="{FF2B5EF4-FFF2-40B4-BE49-F238E27FC236}">
                  <a16:creationId xmlns:a16="http://schemas.microsoft.com/office/drawing/2014/main" id="{082194C3-23A7-78C9-2FC4-B54BE47D763B}"/>
                </a:ext>
                <a:ext uri="{C183D7F6-B498-43B3-948B-1728B52AA6E4}">
                  <adec:decorative xmlns:adec="http://schemas.microsoft.com/office/drawing/2017/decorative" val="1"/>
                </a:ext>
              </a:extLst>
            </p:cNvPr>
            <p:cNvSpPr/>
            <p:nvPr/>
          </p:nvSpPr>
          <p:spPr>
            <a:xfrm>
              <a:off x="798625" y="4825513"/>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3" name="Oval 22">
              <a:extLst>
                <a:ext uri="{FF2B5EF4-FFF2-40B4-BE49-F238E27FC236}">
                  <a16:creationId xmlns:a16="http://schemas.microsoft.com/office/drawing/2014/main" id="{906ADF13-8E2E-9A61-E22E-E94BBBC74BC9}"/>
                </a:ext>
                <a:ext uri="{C183D7F6-B498-43B3-948B-1728B52AA6E4}">
                  <adec:decorative xmlns:adec="http://schemas.microsoft.com/office/drawing/2017/decorative" val="1"/>
                </a:ext>
              </a:extLst>
            </p:cNvPr>
            <p:cNvSpPr/>
            <p:nvPr/>
          </p:nvSpPr>
          <p:spPr>
            <a:xfrm>
              <a:off x="843284" y="4875196"/>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128" name="Graphic 18">
            <a:extLst>
              <a:ext uri="{FF2B5EF4-FFF2-40B4-BE49-F238E27FC236}">
                <a16:creationId xmlns:a16="http://schemas.microsoft.com/office/drawing/2014/main" id="{C33DA5BE-69EF-319C-D6AA-6AF094598E0F}"/>
              </a:ext>
              <a:ext uri="{C183D7F6-B498-43B3-948B-1728B52AA6E4}">
                <adec:decorative xmlns:adec="http://schemas.microsoft.com/office/drawing/2017/decorative" val="1"/>
              </a:ext>
            </a:extLst>
          </p:cNvPr>
          <p:cNvSpPr>
            <a:spLocks/>
          </p:cNvSpPr>
          <p:nvPr/>
        </p:nvSpPr>
        <p:spPr>
          <a:xfrm>
            <a:off x="853147" y="5152646"/>
            <a:ext cx="217096" cy="194814"/>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solidFill>
            <a:schemeClr val="bg1"/>
          </a:solidFill>
          <a:ln w="15081" cap="flat">
            <a:noFill/>
            <a:prstDash val="solid"/>
            <a:miter/>
          </a:ln>
        </p:spPr>
        <p:txBody>
          <a:bodyPr rtlCol="0" anchor="ctr"/>
          <a:lstStyle/>
          <a:p>
            <a:endParaRPr lang="en-US" noProof="0"/>
          </a:p>
        </p:txBody>
      </p:sp>
      <p:sp>
        <p:nvSpPr>
          <p:cNvPr id="8" name="TextBox 7">
            <a:extLst>
              <a:ext uri="{FF2B5EF4-FFF2-40B4-BE49-F238E27FC236}">
                <a16:creationId xmlns:a16="http://schemas.microsoft.com/office/drawing/2014/main" id="{0309960B-B921-AFD0-9FC3-A8A8F7CAA1F9}"/>
              </a:ext>
              <a:ext uri="{C183D7F6-B498-43B3-948B-1728B52AA6E4}">
                <adec:decorative xmlns:adec="http://schemas.microsoft.com/office/drawing/2017/decorative" val="1"/>
              </a:ext>
            </a:extLst>
          </p:cNvPr>
          <p:cNvSpPr txBox="1"/>
          <p:nvPr/>
        </p:nvSpPr>
        <p:spPr>
          <a:xfrm>
            <a:off x="8604250" y="1766315"/>
            <a:ext cx="2886293" cy="4374708"/>
          </a:xfrm>
          <a:prstGeom prst="roundRect">
            <a:avLst>
              <a:gd name="adj" fmla="val 5856"/>
            </a:avLst>
          </a:prstGeom>
          <a:solidFill>
            <a:schemeClr val="bg1">
              <a:alpha val="10000"/>
            </a:schemeClr>
          </a:solidFill>
        </p:spPr>
        <p:txBody>
          <a:bodyPr wrap="square" anchor="ctr">
            <a:noAutofit/>
          </a:bodyPr>
          <a:lstStyle>
            <a:defPPr>
              <a:defRPr lang="en-US"/>
            </a:defPPr>
            <a:lvl1pPr>
              <a:spcAft>
                <a:spcPts val="1200"/>
              </a:spcAft>
              <a:defRPr sz="1400" i="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a:xfrm>
            <a:off x="588263" y="485481"/>
            <a:ext cx="11018520" cy="498598"/>
          </a:xfrm>
          <a:prstGeom prst="rect">
            <a:avLst/>
          </a:prstGeom>
        </p:spPr>
        <p:txBody>
          <a:bodyPr/>
          <a:lstStyle/>
          <a:p>
            <a:r>
              <a:rPr lang="en-US"/>
              <a:t>Agents in Copilot Chat</a:t>
            </a:r>
            <a:br>
              <a:rPr lang="en-US"/>
            </a:br>
            <a:endParaRPr lang="en-US"/>
          </a:p>
        </p:txBody>
      </p:sp>
      <p:sp>
        <p:nvSpPr>
          <p:cNvPr id="35" name="Subtitle">
            <a:extLst>
              <a:ext uri="{FF2B5EF4-FFF2-40B4-BE49-F238E27FC236}">
                <a16:creationId xmlns:a16="http://schemas.microsoft.com/office/drawing/2014/main" id="{A52A4885-FA9B-B179-EF44-6C78F2205BB4}"/>
              </a:ext>
            </a:extLst>
          </p:cNvPr>
          <p:cNvSpPr txBox="1">
            <a:spLocks/>
          </p:cNvSpPr>
          <p:nvPr/>
        </p:nvSpPr>
        <p:spPr>
          <a:xfrm>
            <a:off x="723702" y="1760720"/>
            <a:ext cx="7750591" cy="486301"/>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2000">
                <a:solidFill>
                  <a:schemeClr val="tx1"/>
                </a:solidFill>
              </a:rPr>
              <a:t>Use out of the box Agents or create your own</a:t>
            </a:r>
          </a:p>
        </p:txBody>
      </p:sp>
      <p:sp>
        <p:nvSpPr>
          <p:cNvPr id="25" name="TextBox 24">
            <a:extLst>
              <a:ext uri="{FF2B5EF4-FFF2-40B4-BE49-F238E27FC236}">
                <a16:creationId xmlns:a16="http://schemas.microsoft.com/office/drawing/2014/main" id="{6B76B6CC-BDFB-70E9-FF47-C0093392B836}"/>
              </a:ext>
            </a:extLst>
          </p:cNvPr>
          <p:cNvSpPr txBox="1"/>
          <p:nvPr/>
        </p:nvSpPr>
        <p:spPr>
          <a:xfrm>
            <a:off x="1375124" y="2435008"/>
            <a:ext cx="6970589" cy="553998"/>
          </a:xfrm>
          <a:prstGeom prst="rect">
            <a:avLst/>
          </a:prstGeom>
          <a:noFill/>
        </p:spPr>
        <p:txBody>
          <a:bodyPr wrap="square" lIns="0" tIns="0" rIns="0" bIns="0" rtlCol="0">
            <a:spAutoFit/>
          </a:bodyPr>
          <a:lstStyle/>
          <a:p>
            <a:r>
              <a:rPr lang="en-US" sz="1800">
                <a:solidFill>
                  <a:schemeClr val="bg1"/>
                </a:solidFill>
              </a:rPr>
              <a:t>Agents use AI to make Copilot Chat even more personalized and intelligent for your daily work.</a:t>
            </a:r>
          </a:p>
        </p:txBody>
      </p:sp>
      <p:sp>
        <p:nvSpPr>
          <p:cNvPr id="26" name="TextBox 25">
            <a:extLst>
              <a:ext uri="{FF2B5EF4-FFF2-40B4-BE49-F238E27FC236}">
                <a16:creationId xmlns:a16="http://schemas.microsoft.com/office/drawing/2014/main" id="{58FEF72B-A6A6-EBC3-5531-5DA5FF6490FF}"/>
              </a:ext>
            </a:extLst>
          </p:cNvPr>
          <p:cNvSpPr txBox="1"/>
          <p:nvPr/>
        </p:nvSpPr>
        <p:spPr>
          <a:xfrm>
            <a:off x="1375125" y="3427032"/>
            <a:ext cx="6970589" cy="1107996"/>
          </a:xfrm>
          <a:prstGeom prst="rect">
            <a:avLst/>
          </a:prstGeom>
          <a:noFill/>
        </p:spPr>
        <p:txBody>
          <a:bodyPr wrap="square" lIns="0" tIns="0" rIns="0" bIns="0" rtlCol="0">
            <a:spAutoFit/>
          </a:bodyPr>
          <a:lstStyle/>
          <a:p>
            <a:pPr lvl="0">
              <a:defRPr/>
            </a:pPr>
            <a:r>
              <a:rPr lang="en-US" sz="1800">
                <a:solidFill>
                  <a:schemeClr val="bg1"/>
                </a:solidFill>
              </a:rPr>
              <a:t>Agents automate repetitive tasks and processes – Think of them like apps for Copilot where you can create a set of instructions for a prompt that is saved as an agent so you don’t have to enter them every time.</a:t>
            </a:r>
          </a:p>
        </p:txBody>
      </p:sp>
      <p:sp>
        <p:nvSpPr>
          <p:cNvPr id="27" name="TextBox 26">
            <a:extLst>
              <a:ext uri="{FF2B5EF4-FFF2-40B4-BE49-F238E27FC236}">
                <a16:creationId xmlns:a16="http://schemas.microsoft.com/office/drawing/2014/main" id="{0F10057D-4299-B5A4-1EC4-86E843174D04}"/>
              </a:ext>
            </a:extLst>
          </p:cNvPr>
          <p:cNvSpPr txBox="1"/>
          <p:nvPr/>
        </p:nvSpPr>
        <p:spPr>
          <a:xfrm>
            <a:off x="1375124" y="4973054"/>
            <a:ext cx="6970589" cy="553998"/>
          </a:xfrm>
          <a:prstGeom prst="rect">
            <a:avLst/>
          </a:prstGeom>
          <a:noFill/>
        </p:spPr>
        <p:txBody>
          <a:bodyPr wrap="square" lIns="0" tIns="0" rIns="0" bIns="0" rtlCol="0">
            <a:spAutoFit/>
          </a:bodyPr>
          <a:lstStyle/>
          <a:p>
            <a:pPr>
              <a:defRPr/>
            </a:pPr>
            <a:r>
              <a:rPr lang="en-US" sz="1800">
                <a:solidFill>
                  <a:schemeClr val="bg1"/>
                </a:solidFill>
              </a:rPr>
              <a:t>Copilot Chat comes with a set of agents that Microsoft created using the available agent templates.</a:t>
            </a:r>
            <a:endParaRPr lang="en-DE" sz="1800">
              <a:solidFill>
                <a:schemeClr val="bg1"/>
              </a:solidFill>
            </a:endParaRPr>
          </a:p>
        </p:txBody>
      </p:sp>
      <p:pic>
        <p:nvPicPr>
          <p:cNvPr id="2" name="Picture 1" descr="List of five coaching options with icons and descriptions: Prompt Coach for writing and improving prompts, Idea Coach for planning and navigating brainstorming, Writing Coach for enhancing writing skills, Learning Coach for unlocking potential, and Career Coach for career development.">
            <a:extLst>
              <a:ext uri="{FF2B5EF4-FFF2-40B4-BE49-F238E27FC236}">
                <a16:creationId xmlns:a16="http://schemas.microsoft.com/office/drawing/2014/main" id="{EF898631-5F3D-1A87-D450-DBEC88FDDA73}"/>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t="-1666" b="-1296"/>
          <a:stretch>
            <a:fillRect/>
          </a:stretch>
        </p:blipFill>
        <p:spPr>
          <a:xfrm>
            <a:off x="8727742" y="1878672"/>
            <a:ext cx="2639308" cy="4149994"/>
          </a:xfrm>
          <a:prstGeom prst="roundRect">
            <a:avLst>
              <a:gd name="adj" fmla="val 3659"/>
            </a:avLst>
          </a:prstGeom>
          <a:solidFill>
            <a:schemeClr val="bg1"/>
          </a:solidFill>
        </p:spPr>
      </p:pic>
    </p:spTree>
    <p:extLst>
      <p:ext uri="{BB962C8B-B14F-4D97-AF65-F5344CB8AC3E}">
        <p14:creationId xmlns:p14="http://schemas.microsoft.com/office/powerpoint/2010/main" val="3500428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
                                  </p:stCondLst>
                                  <p:childTnLst>
                                    <p:set>
                                      <p:cBhvr>
                                        <p:cTn id="6" dur="1" fill="hold">
                                          <p:stCondLst>
                                            <p:cond delay="0"/>
                                          </p:stCondLst>
                                        </p:cTn>
                                        <p:tgtEl>
                                          <p:spTgt spid="35"/>
                                        </p:tgtEl>
                                        <p:attrNameLst>
                                          <p:attrName>style.visibility</p:attrName>
                                        </p:attrNameLst>
                                      </p:cBhvr>
                                      <p:to>
                                        <p:strVal val="visible"/>
                                      </p:to>
                                    </p:set>
                                  </p:childTnLst>
                                </p:cTn>
                              </p:par>
                              <p:par>
                                <p:cTn id="7" presetID="64" presetClass="path" presetSubtype="0" accel="50000" decel="50000" fill="hold" grpId="1" nodeType="withEffect">
                                  <p:stCondLst>
                                    <p:cond delay="200"/>
                                  </p:stCondLst>
                                  <p:childTnLst>
                                    <p:animMotion origin="layout" path="M -3.54167E-6 0.08472 L -3.54167E-6 3.7037E-7 " pathEditMode="relative" rAng="0" ptsTypes="AA">
                                      <p:cBhvr>
                                        <p:cTn id="8" dur="500" fill="hold"/>
                                        <p:tgtEl>
                                          <p:spTgt spid="35"/>
                                        </p:tgtEl>
                                        <p:attrNameLst>
                                          <p:attrName>ppt_x</p:attrName>
                                          <p:attrName>ppt_y</p:attrName>
                                        </p:attrNameLst>
                                      </p:cBhvr>
                                      <p:rCtr x="0" y="-4236"/>
                                    </p:animMotion>
                                  </p:childTnLst>
                                </p:cTn>
                              </p:par>
                              <p:par>
                                <p:cTn id="9" presetID="1" presetClass="entr" presetSubtype="0"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childTnLst>
                                </p:cTn>
                              </p:par>
                              <p:par>
                                <p:cTn id="11" presetID="64" presetClass="path" presetSubtype="0" accel="50000" decel="50000" fill="hold" nodeType="withEffect">
                                  <p:stCondLst>
                                    <p:cond delay="200"/>
                                  </p:stCondLst>
                                  <p:childTnLst>
                                    <p:animMotion origin="layout" path="M -4.375E-6 0.08472 L -4.375E-6 -4.81481E-6 " pathEditMode="relative" rAng="0" ptsTypes="AA">
                                      <p:cBhvr>
                                        <p:cTn id="12" dur="500" fill="hold"/>
                                        <p:tgtEl>
                                          <p:spTgt spid="9"/>
                                        </p:tgtEl>
                                        <p:attrNameLst>
                                          <p:attrName>ppt_x</p:attrName>
                                          <p:attrName>ppt_y</p:attrName>
                                        </p:attrNameLst>
                                      </p:cBhvr>
                                      <p:rCtr x="0" y="-4190"/>
                                    </p:animMotion>
                                  </p:childTnLst>
                                </p:cTn>
                              </p:par>
                              <p:par>
                                <p:cTn id="13" presetID="1" presetClass="entr" presetSubtype="0" fill="hold" grpId="0" nodeType="withEffect">
                                  <p:stCondLst>
                                    <p:cond delay="200"/>
                                  </p:stCondLst>
                                  <p:childTnLst>
                                    <p:set>
                                      <p:cBhvr>
                                        <p:cTn id="14" dur="1" fill="hold">
                                          <p:stCondLst>
                                            <p:cond delay="0"/>
                                          </p:stCondLst>
                                        </p:cTn>
                                        <p:tgtEl>
                                          <p:spTgt spid="25"/>
                                        </p:tgtEl>
                                        <p:attrNameLst>
                                          <p:attrName>style.visibility</p:attrName>
                                        </p:attrNameLst>
                                      </p:cBhvr>
                                      <p:to>
                                        <p:strVal val="visible"/>
                                      </p:to>
                                    </p:set>
                                  </p:childTnLst>
                                </p:cTn>
                              </p:par>
                              <p:par>
                                <p:cTn id="15" presetID="64" presetClass="path" presetSubtype="0" accel="50000" decel="50000" fill="hold" grpId="1" nodeType="withEffect">
                                  <p:stCondLst>
                                    <p:cond delay="200"/>
                                  </p:stCondLst>
                                  <p:childTnLst>
                                    <p:animMotion origin="layout" path="M -4.375E-6 0.08472 L -4.375E-6 -4.81481E-6 " pathEditMode="relative" rAng="0" ptsTypes="AA">
                                      <p:cBhvr>
                                        <p:cTn id="16" dur="500" fill="hold"/>
                                        <p:tgtEl>
                                          <p:spTgt spid="25"/>
                                        </p:tgtEl>
                                        <p:attrNameLst>
                                          <p:attrName>ppt_x</p:attrName>
                                          <p:attrName>ppt_y</p:attrName>
                                        </p:attrNameLst>
                                      </p:cBhvr>
                                      <p:rCtr x="0" y="-4190"/>
                                    </p:animMotion>
                                  </p:childTnLst>
                                </p:cTn>
                              </p:par>
                              <p:par>
                                <p:cTn id="17" presetID="1" presetClass="entr" presetSubtype="0" fill="hold" nodeType="withEffect">
                                  <p:stCondLst>
                                    <p:cond delay="200"/>
                                  </p:stCondLst>
                                  <p:childTnLst>
                                    <p:set>
                                      <p:cBhvr>
                                        <p:cTn id="18" dur="1" fill="hold">
                                          <p:stCondLst>
                                            <p:cond delay="0"/>
                                          </p:stCondLst>
                                        </p:cTn>
                                        <p:tgtEl>
                                          <p:spTgt spid="30"/>
                                        </p:tgtEl>
                                        <p:attrNameLst>
                                          <p:attrName>style.visibility</p:attrName>
                                        </p:attrNameLst>
                                      </p:cBhvr>
                                      <p:to>
                                        <p:strVal val="visible"/>
                                      </p:to>
                                    </p:set>
                                  </p:childTnLst>
                                </p:cTn>
                              </p:par>
                              <p:par>
                                <p:cTn id="19" presetID="64" presetClass="path" presetSubtype="0" accel="50000" decel="50000" fill="hold" nodeType="withEffect">
                                  <p:stCondLst>
                                    <p:cond delay="200"/>
                                  </p:stCondLst>
                                  <p:childTnLst>
                                    <p:animMotion origin="layout" path="M -4.375E-6 0.08472 L -4.375E-6 -4.81481E-6 " pathEditMode="relative" rAng="0" ptsTypes="AA">
                                      <p:cBhvr>
                                        <p:cTn id="20" dur="500" fill="hold"/>
                                        <p:tgtEl>
                                          <p:spTgt spid="30"/>
                                        </p:tgtEl>
                                        <p:attrNameLst>
                                          <p:attrName>ppt_x</p:attrName>
                                          <p:attrName>ppt_y</p:attrName>
                                        </p:attrNameLst>
                                      </p:cBhvr>
                                      <p:rCtr x="0" y="-4190"/>
                                    </p:animMotion>
                                  </p:childTnLst>
                                </p:cTn>
                              </p:par>
                              <p:par>
                                <p:cTn id="21" presetID="1" presetClass="entr" presetSubtype="0" fill="hold" nodeType="withEffect">
                                  <p:stCondLst>
                                    <p:cond delay="200"/>
                                  </p:stCondLst>
                                  <p:childTnLst>
                                    <p:set>
                                      <p:cBhvr>
                                        <p:cTn id="22" dur="1" fill="hold">
                                          <p:stCondLst>
                                            <p:cond delay="0"/>
                                          </p:stCondLst>
                                        </p:cTn>
                                        <p:tgtEl>
                                          <p:spTgt spid="10"/>
                                        </p:tgtEl>
                                        <p:attrNameLst>
                                          <p:attrName>style.visibility</p:attrName>
                                        </p:attrNameLst>
                                      </p:cBhvr>
                                      <p:to>
                                        <p:strVal val="visible"/>
                                      </p:to>
                                    </p:set>
                                  </p:childTnLst>
                                </p:cTn>
                              </p:par>
                              <p:par>
                                <p:cTn id="23" presetID="64" presetClass="path" presetSubtype="0" accel="50000" decel="50000" fill="hold" nodeType="withEffect">
                                  <p:stCondLst>
                                    <p:cond delay="200"/>
                                  </p:stCondLst>
                                  <p:childTnLst>
                                    <p:animMotion origin="layout" path="M -4.375E-6 0.08472 L -4.375E-6 -4.81481E-6 " pathEditMode="relative" rAng="0" ptsTypes="AA">
                                      <p:cBhvr>
                                        <p:cTn id="24" dur="500" fill="hold"/>
                                        <p:tgtEl>
                                          <p:spTgt spid="10"/>
                                        </p:tgtEl>
                                        <p:attrNameLst>
                                          <p:attrName>ppt_x</p:attrName>
                                          <p:attrName>ppt_y</p:attrName>
                                        </p:attrNameLst>
                                      </p:cBhvr>
                                      <p:rCtr x="0" y="-4190"/>
                                    </p:animMotion>
                                  </p:childTnLst>
                                </p:cTn>
                              </p:par>
                              <p:par>
                                <p:cTn id="25" presetID="1" presetClass="entr" presetSubtype="0" fill="hold" grpId="0" nodeType="withEffect">
                                  <p:stCondLst>
                                    <p:cond delay="200"/>
                                  </p:stCondLst>
                                  <p:childTnLst>
                                    <p:set>
                                      <p:cBhvr>
                                        <p:cTn id="26" dur="1" fill="hold">
                                          <p:stCondLst>
                                            <p:cond delay="0"/>
                                          </p:stCondLst>
                                        </p:cTn>
                                        <p:tgtEl>
                                          <p:spTgt spid="26"/>
                                        </p:tgtEl>
                                        <p:attrNameLst>
                                          <p:attrName>style.visibility</p:attrName>
                                        </p:attrNameLst>
                                      </p:cBhvr>
                                      <p:to>
                                        <p:strVal val="visible"/>
                                      </p:to>
                                    </p:set>
                                  </p:childTnLst>
                                </p:cTn>
                              </p:par>
                              <p:par>
                                <p:cTn id="27" presetID="64" presetClass="path" presetSubtype="0" accel="50000" decel="50000" fill="hold" grpId="1" nodeType="withEffect">
                                  <p:stCondLst>
                                    <p:cond delay="200"/>
                                  </p:stCondLst>
                                  <p:childTnLst>
                                    <p:animMotion origin="layout" path="M -4.375E-6 0.08472 L -4.375E-6 -4.81481E-6 " pathEditMode="relative" rAng="0" ptsTypes="AA">
                                      <p:cBhvr>
                                        <p:cTn id="28" dur="500" fill="hold"/>
                                        <p:tgtEl>
                                          <p:spTgt spid="26"/>
                                        </p:tgtEl>
                                        <p:attrNameLst>
                                          <p:attrName>ppt_x</p:attrName>
                                          <p:attrName>ppt_y</p:attrName>
                                        </p:attrNameLst>
                                      </p:cBhvr>
                                      <p:rCtr x="0" y="-4190"/>
                                    </p:animMotion>
                                  </p:childTnLst>
                                </p:cTn>
                              </p:par>
                              <p:par>
                                <p:cTn id="29" presetID="1" presetClass="entr" presetSubtype="0" fill="hold" nodeType="withEffect">
                                  <p:stCondLst>
                                    <p:cond delay="200"/>
                                  </p:stCondLst>
                                  <p:childTnLst>
                                    <p:set>
                                      <p:cBhvr>
                                        <p:cTn id="30" dur="1" fill="hold">
                                          <p:stCondLst>
                                            <p:cond delay="0"/>
                                          </p:stCondLst>
                                        </p:cTn>
                                        <p:tgtEl>
                                          <p:spTgt spid="31"/>
                                        </p:tgtEl>
                                        <p:attrNameLst>
                                          <p:attrName>style.visibility</p:attrName>
                                        </p:attrNameLst>
                                      </p:cBhvr>
                                      <p:to>
                                        <p:strVal val="visible"/>
                                      </p:to>
                                    </p:set>
                                  </p:childTnLst>
                                </p:cTn>
                              </p:par>
                              <p:par>
                                <p:cTn id="31" presetID="64" presetClass="path" presetSubtype="0" accel="50000" decel="50000" fill="hold" nodeType="withEffect">
                                  <p:stCondLst>
                                    <p:cond delay="200"/>
                                  </p:stCondLst>
                                  <p:childTnLst>
                                    <p:animMotion origin="layout" path="M -4.375E-6 0.08472 L -4.375E-6 -4.81481E-6 " pathEditMode="relative" rAng="0" ptsTypes="AA">
                                      <p:cBhvr>
                                        <p:cTn id="32" dur="500" fill="hold"/>
                                        <p:tgtEl>
                                          <p:spTgt spid="31"/>
                                        </p:tgtEl>
                                        <p:attrNameLst>
                                          <p:attrName>ppt_x</p:attrName>
                                          <p:attrName>ppt_y</p:attrName>
                                        </p:attrNameLst>
                                      </p:cBhvr>
                                      <p:rCtr x="0" y="-4190"/>
                                    </p:animMotion>
                                  </p:childTnLst>
                                </p:cTn>
                              </p:par>
                              <p:par>
                                <p:cTn id="33" presetID="1" presetClass="entr" presetSubtype="0" fill="hold" nodeType="withEffect">
                                  <p:stCondLst>
                                    <p:cond delay="200"/>
                                  </p:stCondLst>
                                  <p:childTnLst>
                                    <p:set>
                                      <p:cBhvr>
                                        <p:cTn id="34" dur="1" fill="hold">
                                          <p:stCondLst>
                                            <p:cond delay="0"/>
                                          </p:stCondLst>
                                        </p:cTn>
                                        <p:tgtEl>
                                          <p:spTgt spid="42"/>
                                        </p:tgtEl>
                                        <p:attrNameLst>
                                          <p:attrName>style.visibility</p:attrName>
                                        </p:attrNameLst>
                                      </p:cBhvr>
                                      <p:to>
                                        <p:strVal val="visible"/>
                                      </p:to>
                                    </p:set>
                                  </p:childTnLst>
                                </p:cTn>
                              </p:par>
                              <p:par>
                                <p:cTn id="35" presetID="64" presetClass="path" presetSubtype="0" accel="50000" decel="50000" fill="hold" nodeType="withEffect">
                                  <p:stCondLst>
                                    <p:cond delay="200"/>
                                  </p:stCondLst>
                                  <p:childTnLst>
                                    <p:animMotion origin="layout" path="M -4.375E-6 0.08472 L -4.375E-6 -4.81481E-6 " pathEditMode="relative" rAng="0" ptsTypes="AA">
                                      <p:cBhvr>
                                        <p:cTn id="36" dur="500" fill="hold"/>
                                        <p:tgtEl>
                                          <p:spTgt spid="42"/>
                                        </p:tgtEl>
                                        <p:attrNameLst>
                                          <p:attrName>ppt_x</p:attrName>
                                          <p:attrName>ppt_y</p:attrName>
                                        </p:attrNameLst>
                                      </p:cBhvr>
                                      <p:rCtr x="0" y="-4190"/>
                                    </p:animMotion>
                                  </p:childTnLst>
                                </p:cTn>
                              </p:par>
                              <p:par>
                                <p:cTn id="37" presetID="1" presetClass="entr" presetSubtype="0" fill="hold" grpId="0" nodeType="withEffect">
                                  <p:stCondLst>
                                    <p:cond delay="200"/>
                                  </p:stCondLst>
                                  <p:childTnLst>
                                    <p:set>
                                      <p:cBhvr>
                                        <p:cTn id="38" dur="1" fill="hold">
                                          <p:stCondLst>
                                            <p:cond delay="0"/>
                                          </p:stCondLst>
                                        </p:cTn>
                                        <p:tgtEl>
                                          <p:spTgt spid="128"/>
                                        </p:tgtEl>
                                        <p:attrNameLst>
                                          <p:attrName>style.visibility</p:attrName>
                                        </p:attrNameLst>
                                      </p:cBhvr>
                                      <p:to>
                                        <p:strVal val="visible"/>
                                      </p:to>
                                    </p:set>
                                  </p:childTnLst>
                                </p:cTn>
                              </p:par>
                              <p:par>
                                <p:cTn id="39" presetID="64" presetClass="path" presetSubtype="0" accel="50000" decel="50000" fill="hold" grpId="1" nodeType="withEffect">
                                  <p:stCondLst>
                                    <p:cond delay="200"/>
                                  </p:stCondLst>
                                  <p:childTnLst>
                                    <p:animMotion origin="layout" path="M -4.375E-6 0.08472 L -4.375E-6 -4.81481E-6 " pathEditMode="relative" rAng="0" ptsTypes="AA">
                                      <p:cBhvr>
                                        <p:cTn id="40" dur="500" fill="hold"/>
                                        <p:tgtEl>
                                          <p:spTgt spid="128"/>
                                        </p:tgtEl>
                                        <p:attrNameLst>
                                          <p:attrName>ppt_x</p:attrName>
                                          <p:attrName>ppt_y</p:attrName>
                                        </p:attrNameLst>
                                      </p:cBhvr>
                                      <p:rCtr x="0" y="-4190"/>
                                    </p:animMotion>
                                  </p:childTnLst>
                                </p:cTn>
                              </p:par>
                              <p:par>
                                <p:cTn id="41" presetID="1" presetClass="entr" presetSubtype="0" fill="hold" grpId="0" nodeType="withEffect">
                                  <p:stCondLst>
                                    <p:cond delay="200"/>
                                  </p:stCondLst>
                                  <p:childTnLst>
                                    <p:set>
                                      <p:cBhvr>
                                        <p:cTn id="42" dur="1" fill="hold">
                                          <p:stCondLst>
                                            <p:cond delay="0"/>
                                          </p:stCondLst>
                                        </p:cTn>
                                        <p:tgtEl>
                                          <p:spTgt spid="27"/>
                                        </p:tgtEl>
                                        <p:attrNameLst>
                                          <p:attrName>style.visibility</p:attrName>
                                        </p:attrNameLst>
                                      </p:cBhvr>
                                      <p:to>
                                        <p:strVal val="visible"/>
                                      </p:to>
                                    </p:set>
                                  </p:childTnLst>
                                </p:cTn>
                              </p:par>
                              <p:par>
                                <p:cTn id="43" presetID="64" presetClass="path" presetSubtype="0" accel="50000" decel="50000" fill="hold" grpId="1" nodeType="withEffect">
                                  <p:stCondLst>
                                    <p:cond delay="200"/>
                                  </p:stCondLst>
                                  <p:childTnLst>
                                    <p:animMotion origin="layout" path="M -4.375E-6 0.08472 L -4.375E-6 -4.81481E-6 " pathEditMode="relative" rAng="0" ptsTypes="AA">
                                      <p:cBhvr>
                                        <p:cTn id="44" dur="500" fill="hold"/>
                                        <p:tgtEl>
                                          <p:spTgt spid="27"/>
                                        </p:tgtEl>
                                        <p:attrNameLst>
                                          <p:attrName>ppt_x</p:attrName>
                                          <p:attrName>ppt_y</p:attrName>
                                        </p:attrNameLst>
                                      </p:cBhvr>
                                      <p:rCtr x="0"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35" grpId="0" animBg="1"/>
      <p:bldP spid="35" grpId="1" animBg="1"/>
      <p:bldP spid="25" grpId="0"/>
      <p:bldP spid="25" grpId="1"/>
      <p:bldP spid="26" grpId="0"/>
      <p:bldP spid="26" grpId="1"/>
      <p:bldP spid="27" grpId="0"/>
      <p:bldP spid="2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8D9E-C28B-B8AF-9A56-86729AD26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50429-2B2A-3D7B-C4B3-D8A6D3957B75}"/>
              </a:ext>
            </a:extLst>
          </p:cNvPr>
          <p:cNvSpPr>
            <a:spLocks noGrp="1"/>
          </p:cNvSpPr>
          <p:nvPr>
            <p:ph type="title"/>
          </p:nvPr>
        </p:nvSpPr>
        <p:spPr>
          <a:xfrm>
            <a:off x="571500" y="2792795"/>
            <a:ext cx="4179404" cy="1754326"/>
          </a:xfrm>
          <a:prstGeom prst="rect">
            <a:avLst/>
          </a:prstGeom>
        </p:spPr>
        <p:txBody>
          <a:bodyPr/>
          <a:lstStyle/>
          <a:p>
            <a:r>
              <a:rPr lang="en-US" spc="0" dirty="0"/>
              <a:t>Introduction to agents in </a:t>
            </a:r>
            <a:r>
              <a:rPr lang="en-US" dirty="0"/>
              <a:t>A</a:t>
            </a:r>
            <a:r>
              <a:rPr lang="en-US" spc="0" dirty="0"/>
              <a:t>gent </a:t>
            </a:r>
            <a:r>
              <a:rPr lang="en-US" dirty="0"/>
              <a:t>B</a:t>
            </a:r>
            <a:r>
              <a:rPr lang="en-US" spc="0" dirty="0"/>
              <a:t>uilder </a:t>
            </a:r>
          </a:p>
        </p:txBody>
      </p:sp>
    </p:spTree>
    <p:extLst>
      <p:ext uri="{BB962C8B-B14F-4D97-AF65-F5344CB8AC3E}">
        <p14:creationId xmlns:p14="http://schemas.microsoft.com/office/powerpoint/2010/main" val="10885166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EDB8-754C-8F21-F880-154B600C042E}"/>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C2D05C0-6E98-5089-9D00-DF62EA0FF123}"/>
              </a:ext>
              <a:ext uri="{C183D7F6-B498-43B3-948B-1728B52AA6E4}">
                <adec:decorative xmlns:adec="http://schemas.microsoft.com/office/drawing/2017/decorative" val="1"/>
              </a:ext>
            </a:extLst>
          </p:cNvPr>
          <p:cNvSpPr/>
          <p:nvPr/>
        </p:nvSpPr>
        <p:spPr bwMode="auto">
          <a:xfrm>
            <a:off x="571500" y="1237276"/>
            <a:ext cx="11035283" cy="5135243"/>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cxnSp>
        <p:nvCxnSpPr>
          <p:cNvPr id="33" name="Straight Connector 32">
            <a:extLst>
              <a:ext uri="{FF2B5EF4-FFF2-40B4-BE49-F238E27FC236}">
                <a16:creationId xmlns:a16="http://schemas.microsoft.com/office/drawing/2014/main" id="{D30F2966-F4AF-E992-62B2-571118A32CF9}"/>
              </a:ext>
              <a:ext uri="{C183D7F6-B498-43B3-948B-1728B52AA6E4}">
                <adec:decorative xmlns:adec="http://schemas.microsoft.com/office/drawing/2017/decorative" val="1"/>
              </a:ext>
            </a:extLst>
          </p:cNvPr>
          <p:cNvCxnSpPr>
            <a:cxnSpLocks/>
          </p:cNvCxnSpPr>
          <p:nvPr/>
        </p:nvCxnSpPr>
        <p:spPr>
          <a:xfrm>
            <a:off x="1428750" y="5422163"/>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A3452B-9B0B-C8FD-8BA1-A513DBF3A16A}"/>
              </a:ext>
              <a:ext uri="{C183D7F6-B498-43B3-948B-1728B52AA6E4}">
                <adec:decorative xmlns:adec="http://schemas.microsoft.com/office/drawing/2017/decorative" val="1"/>
              </a:ext>
            </a:extLst>
          </p:cNvPr>
          <p:cNvCxnSpPr>
            <a:cxnSpLocks/>
          </p:cNvCxnSpPr>
          <p:nvPr/>
        </p:nvCxnSpPr>
        <p:spPr>
          <a:xfrm>
            <a:off x="1428750" y="3734679"/>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00558B-58E8-FF0B-2D53-469380283511}"/>
              </a:ext>
              <a:ext uri="{C183D7F6-B498-43B3-948B-1728B52AA6E4}">
                <adec:decorative xmlns:adec="http://schemas.microsoft.com/office/drawing/2017/decorative" val="1"/>
              </a:ext>
            </a:extLst>
          </p:cNvPr>
          <p:cNvCxnSpPr>
            <a:cxnSpLocks/>
          </p:cNvCxnSpPr>
          <p:nvPr/>
        </p:nvCxnSpPr>
        <p:spPr>
          <a:xfrm>
            <a:off x="1428750" y="1939631"/>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3EB12BE-9F72-829E-9B23-51FB38831FD8}"/>
              </a:ext>
              <a:ext uri="{C183D7F6-B498-43B3-948B-1728B52AA6E4}">
                <adec:decorative xmlns:adec="http://schemas.microsoft.com/office/drawing/2017/decorative" val="1"/>
              </a:ext>
            </a:extLst>
          </p:cNvPr>
          <p:cNvCxnSpPr>
            <a:cxnSpLocks/>
          </p:cNvCxnSpPr>
          <p:nvPr/>
        </p:nvCxnSpPr>
        <p:spPr>
          <a:xfrm>
            <a:off x="1428750" y="2837155"/>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891429B-DD79-953A-2628-002E5614561E}"/>
              </a:ext>
              <a:ext uri="{C183D7F6-B498-43B3-948B-1728B52AA6E4}">
                <adec:decorative xmlns:adec="http://schemas.microsoft.com/office/drawing/2017/decorative" val="1"/>
              </a:ext>
            </a:extLst>
          </p:cNvPr>
          <p:cNvGrpSpPr/>
          <p:nvPr/>
        </p:nvGrpSpPr>
        <p:grpSpPr>
          <a:xfrm>
            <a:off x="769323" y="1363776"/>
            <a:ext cx="500406" cy="500406"/>
            <a:chOff x="769323" y="1363776"/>
            <a:chExt cx="500406" cy="500406"/>
          </a:xfrm>
        </p:grpSpPr>
        <p:sp>
          <p:nvSpPr>
            <p:cNvPr id="68" name="Oval 67">
              <a:extLst>
                <a:ext uri="{FF2B5EF4-FFF2-40B4-BE49-F238E27FC236}">
                  <a16:creationId xmlns:a16="http://schemas.microsoft.com/office/drawing/2014/main" id="{BA082B0E-B252-06ED-5A0D-A3E7202B456C}"/>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8" name="Oval 17">
              <a:extLst>
                <a:ext uri="{FF2B5EF4-FFF2-40B4-BE49-F238E27FC236}">
                  <a16:creationId xmlns:a16="http://schemas.microsoft.com/office/drawing/2014/main" id="{2CE19361-D360-9A6F-E705-7D92FFACFA77}"/>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5" name="Group 14">
            <a:extLst>
              <a:ext uri="{FF2B5EF4-FFF2-40B4-BE49-F238E27FC236}">
                <a16:creationId xmlns:a16="http://schemas.microsoft.com/office/drawing/2014/main" id="{B54130DC-3629-BE68-17E1-8BF7958FDF0F}"/>
              </a:ext>
              <a:ext uri="{C183D7F6-B498-43B3-948B-1728B52AA6E4}">
                <adec:decorative xmlns:adec="http://schemas.microsoft.com/office/drawing/2017/decorative" val="1"/>
              </a:ext>
            </a:extLst>
          </p:cNvPr>
          <p:cNvGrpSpPr/>
          <p:nvPr/>
        </p:nvGrpSpPr>
        <p:grpSpPr>
          <a:xfrm>
            <a:off x="769323" y="2138190"/>
            <a:ext cx="500406" cy="500406"/>
            <a:chOff x="769323" y="2158686"/>
            <a:chExt cx="500406" cy="500406"/>
          </a:xfrm>
        </p:grpSpPr>
        <p:sp>
          <p:nvSpPr>
            <p:cNvPr id="86" name="Oval 85">
              <a:extLst>
                <a:ext uri="{FF2B5EF4-FFF2-40B4-BE49-F238E27FC236}">
                  <a16:creationId xmlns:a16="http://schemas.microsoft.com/office/drawing/2014/main" id="{DF6042F9-2387-3AB5-E6FF-A97E40B6025C}"/>
                </a:ext>
                <a:ext uri="{C183D7F6-B498-43B3-948B-1728B52AA6E4}">
                  <adec:decorative xmlns:adec="http://schemas.microsoft.com/office/drawing/2017/decorative" val="1"/>
                </a:ext>
              </a:extLst>
            </p:cNvPr>
            <p:cNvSpPr/>
            <p:nvPr/>
          </p:nvSpPr>
          <p:spPr>
            <a:xfrm>
              <a:off x="769323" y="215868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87" name="Oval 86">
              <a:extLst>
                <a:ext uri="{FF2B5EF4-FFF2-40B4-BE49-F238E27FC236}">
                  <a16:creationId xmlns:a16="http://schemas.microsoft.com/office/drawing/2014/main" id="{EF039A8B-C52F-3445-825C-6DD99455F365}"/>
                </a:ext>
                <a:ext uri="{C183D7F6-B498-43B3-948B-1728B52AA6E4}">
                  <adec:decorative xmlns:adec="http://schemas.microsoft.com/office/drawing/2017/decorative" val="1"/>
                </a:ext>
              </a:extLst>
            </p:cNvPr>
            <p:cNvSpPr/>
            <p:nvPr/>
          </p:nvSpPr>
          <p:spPr>
            <a:xfrm>
              <a:off x="811942" y="220575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6" name="Group 15">
            <a:extLst>
              <a:ext uri="{FF2B5EF4-FFF2-40B4-BE49-F238E27FC236}">
                <a16:creationId xmlns:a16="http://schemas.microsoft.com/office/drawing/2014/main" id="{D50A7304-9193-0E6F-CE17-325E75E82CA9}"/>
              </a:ext>
              <a:ext uri="{C183D7F6-B498-43B3-948B-1728B52AA6E4}">
                <adec:decorative xmlns:adec="http://schemas.microsoft.com/office/drawing/2017/decorative" val="1"/>
              </a:ext>
            </a:extLst>
          </p:cNvPr>
          <p:cNvGrpSpPr/>
          <p:nvPr/>
        </p:nvGrpSpPr>
        <p:grpSpPr>
          <a:xfrm>
            <a:off x="769323" y="3035714"/>
            <a:ext cx="500406" cy="500406"/>
            <a:chOff x="769323" y="2995100"/>
            <a:chExt cx="500406" cy="500406"/>
          </a:xfrm>
        </p:grpSpPr>
        <p:sp>
          <p:nvSpPr>
            <p:cNvPr id="90" name="Oval 89">
              <a:extLst>
                <a:ext uri="{FF2B5EF4-FFF2-40B4-BE49-F238E27FC236}">
                  <a16:creationId xmlns:a16="http://schemas.microsoft.com/office/drawing/2014/main" id="{CBB4AF71-D19D-D26B-A5B3-2ADC5EB2FF62}"/>
                </a:ext>
                <a:ext uri="{C183D7F6-B498-43B3-948B-1728B52AA6E4}">
                  <adec:decorative xmlns:adec="http://schemas.microsoft.com/office/drawing/2017/decorative" val="1"/>
                </a:ext>
              </a:extLst>
            </p:cNvPr>
            <p:cNvSpPr/>
            <p:nvPr/>
          </p:nvSpPr>
          <p:spPr>
            <a:xfrm>
              <a:off x="769323" y="2995100"/>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1" name="Oval 90">
              <a:extLst>
                <a:ext uri="{FF2B5EF4-FFF2-40B4-BE49-F238E27FC236}">
                  <a16:creationId xmlns:a16="http://schemas.microsoft.com/office/drawing/2014/main" id="{8A7D3481-2438-D300-E3CE-F25DBDA33F64}"/>
                </a:ext>
                <a:ext uri="{C183D7F6-B498-43B3-948B-1728B52AA6E4}">
                  <adec:decorative xmlns:adec="http://schemas.microsoft.com/office/drawing/2017/decorative" val="1"/>
                </a:ext>
              </a:extLst>
            </p:cNvPr>
            <p:cNvSpPr/>
            <p:nvPr/>
          </p:nvSpPr>
          <p:spPr>
            <a:xfrm>
              <a:off x="811942" y="3042170"/>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3" name="Group 12">
            <a:extLst>
              <a:ext uri="{FF2B5EF4-FFF2-40B4-BE49-F238E27FC236}">
                <a16:creationId xmlns:a16="http://schemas.microsoft.com/office/drawing/2014/main" id="{7CAFFBC3-2697-2497-8107-F81CE7BB0177}"/>
              </a:ext>
              <a:ext uri="{C183D7F6-B498-43B3-948B-1728B52AA6E4}">
                <adec:decorative xmlns:adec="http://schemas.microsoft.com/office/drawing/2017/decorative" val="1"/>
              </a:ext>
            </a:extLst>
          </p:cNvPr>
          <p:cNvGrpSpPr/>
          <p:nvPr/>
        </p:nvGrpSpPr>
        <p:grpSpPr>
          <a:xfrm>
            <a:off x="769323" y="3921831"/>
            <a:ext cx="500406" cy="500406"/>
            <a:chOff x="769323" y="3820107"/>
            <a:chExt cx="500406" cy="500406"/>
          </a:xfrm>
        </p:grpSpPr>
        <p:sp>
          <p:nvSpPr>
            <p:cNvPr id="94" name="Oval 93">
              <a:extLst>
                <a:ext uri="{FF2B5EF4-FFF2-40B4-BE49-F238E27FC236}">
                  <a16:creationId xmlns:a16="http://schemas.microsoft.com/office/drawing/2014/main" id="{93338D02-E0BD-500E-73D3-221A66114DF9}"/>
                </a:ext>
                <a:ext uri="{C183D7F6-B498-43B3-948B-1728B52AA6E4}">
                  <adec:decorative xmlns:adec="http://schemas.microsoft.com/office/drawing/2017/decorative" val="1"/>
                </a:ext>
              </a:extLst>
            </p:cNvPr>
            <p:cNvSpPr/>
            <p:nvPr/>
          </p:nvSpPr>
          <p:spPr>
            <a:xfrm>
              <a:off x="769323" y="3820107"/>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5" name="Oval 94">
              <a:extLst>
                <a:ext uri="{FF2B5EF4-FFF2-40B4-BE49-F238E27FC236}">
                  <a16:creationId xmlns:a16="http://schemas.microsoft.com/office/drawing/2014/main" id="{A4B6E08A-AD9C-F04B-6C47-89880B1B9726}"/>
                </a:ext>
                <a:ext uri="{C183D7F6-B498-43B3-948B-1728B52AA6E4}">
                  <adec:decorative xmlns:adec="http://schemas.microsoft.com/office/drawing/2017/decorative" val="1"/>
                </a:ext>
              </a:extLst>
            </p:cNvPr>
            <p:cNvSpPr/>
            <p:nvPr/>
          </p:nvSpPr>
          <p:spPr>
            <a:xfrm>
              <a:off x="811942" y="3867177"/>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7" name="Group 16">
            <a:extLst>
              <a:ext uri="{FF2B5EF4-FFF2-40B4-BE49-F238E27FC236}">
                <a16:creationId xmlns:a16="http://schemas.microsoft.com/office/drawing/2014/main" id="{3944E352-9E4A-6860-4BED-8A45DFE2623C}"/>
              </a:ext>
              <a:ext uri="{C183D7F6-B498-43B3-948B-1728B52AA6E4}">
                <adec:decorative xmlns:adec="http://schemas.microsoft.com/office/drawing/2017/decorative" val="1"/>
              </a:ext>
            </a:extLst>
          </p:cNvPr>
          <p:cNvGrpSpPr/>
          <p:nvPr/>
        </p:nvGrpSpPr>
        <p:grpSpPr>
          <a:xfrm>
            <a:off x="769323" y="5620724"/>
            <a:ext cx="500406" cy="500406"/>
            <a:chOff x="769323" y="5704109"/>
            <a:chExt cx="500406" cy="500406"/>
          </a:xfrm>
        </p:grpSpPr>
        <p:sp>
          <p:nvSpPr>
            <p:cNvPr id="98" name="Oval 97">
              <a:extLst>
                <a:ext uri="{FF2B5EF4-FFF2-40B4-BE49-F238E27FC236}">
                  <a16:creationId xmlns:a16="http://schemas.microsoft.com/office/drawing/2014/main" id="{BC3B6082-5625-56DE-4BB6-2AA87606B341}"/>
                </a:ext>
                <a:ext uri="{C183D7F6-B498-43B3-948B-1728B52AA6E4}">
                  <adec:decorative xmlns:adec="http://schemas.microsoft.com/office/drawing/2017/decorative" val="1"/>
                </a:ext>
              </a:extLst>
            </p:cNvPr>
            <p:cNvSpPr/>
            <p:nvPr/>
          </p:nvSpPr>
          <p:spPr>
            <a:xfrm>
              <a:off x="769323" y="5704109"/>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9" name="Oval 98">
              <a:extLst>
                <a:ext uri="{FF2B5EF4-FFF2-40B4-BE49-F238E27FC236}">
                  <a16:creationId xmlns:a16="http://schemas.microsoft.com/office/drawing/2014/main" id="{7351F56B-1699-2A95-3583-A2C09539843C}"/>
                </a:ext>
                <a:ext uri="{C183D7F6-B498-43B3-948B-1728B52AA6E4}">
                  <adec:decorative xmlns:adec="http://schemas.microsoft.com/office/drawing/2017/decorative" val="1"/>
                </a:ext>
              </a:extLst>
            </p:cNvPr>
            <p:cNvSpPr/>
            <p:nvPr/>
          </p:nvSpPr>
          <p:spPr>
            <a:xfrm>
              <a:off x="811942" y="5751179"/>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61" name="Graphic 60">
            <a:extLst>
              <a:ext uri="{FF2B5EF4-FFF2-40B4-BE49-F238E27FC236}">
                <a16:creationId xmlns:a16="http://schemas.microsoft.com/office/drawing/2014/main" id="{E924193C-6F7B-3E19-4EFC-127E6191E12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32" y="1501191"/>
            <a:ext cx="209388" cy="209386"/>
          </a:xfrm>
          <a:prstGeom prst="rect">
            <a:avLst/>
          </a:prstGeom>
          <a:effectLst>
            <a:outerShdw blurRad="88900" dist="38100" dir="2700000" algn="tl" rotWithShape="0">
              <a:prstClr val="black">
                <a:alpha val="40000"/>
              </a:prstClr>
            </a:outerShdw>
          </a:effectLst>
        </p:spPr>
      </p:pic>
      <p:sp>
        <p:nvSpPr>
          <p:cNvPr id="65" name="Graphic 255">
            <a:extLst>
              <a:ext uri="{FF2B5EF4-FFF2-40B4-BE49-F238E27FC236}">
                <a16:creationId xmlns:a16="http://schemas.microsoft.com/office/drawing/2014/main" id="{3DBCB894-C690-4C01-AEFE-0F8A407224D0}"/>
              </a:ext>
              <a:ext uri="{C183D7F6-B498-43B3-948B-1728B52AA6E4}">
                <adec:decorative xmlns:adec="http://schemas.microsoft.com/office/drawing/2017/decorative" val="1"/>
              </a:ext>
            </a:extLst>
          </p:cNvPr>
          <p:cNvSpPr>
            <a:spLocks noChangeAspect="1"/>
          </p:cNvSpPr>
          <p:nvPr/>
        </p:nvSpPr>
        <p:spPr>
          <a:xfrm>
            <a:off x="939279" y="5764513"/>
            <a:ext cx="160494" cy="212828"/>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solidFill>
            <a:schemeClr val="bg1"/>
          </a:solidFill>
          <a:ln w="15081" cap="flat">
            <a:noFill/>
            <a:prstDash val="solid"/>
            <a:miter/>
          </a:ln>
        </p:spPr>
        <p:txBody>
          <a:bodyPr rtlCol="0" anchor="ctr"/>
          <a:lstStyle/>
          <a:p>
            <a:endParaRPr lang="en-US"/>
          </a:p>
        </p:txBody>
      </p:sp>
      <p:pic>
        <p:nvPicPr>
          <p:cNvPr id="62" name="Graphic 61">
            <a:extLst>
              <a:ext uri="{FF2B5EF4-FFF2-40B4-BE49-F238E27FC236}">
                <a16:creationId xmlns:a16="http://schemas.microsoft.com/office/drawing/2014/main" id="{39487797-FD27-69F8-EB03-E7AE7502738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2307" y="2261175"/>
            <a:ext cx="254438" cy="254436"/>
          </a:xfrm>
          <a:prstGeom prst="rect">
            <a:avLst/>
          </a:prstGeom>
          <a:effectLst>
            <a:outerShdw blurRad="88900" dist="38100" dir="2700000" algn="tl" rotWithShape="0">
              <a:prstClr val="black">
                <a:alpha val="40000"/>
              </a:prstClr>
            </a:outerShdw>
          </a:effectLst>
        </p:spPr>
      </p:pic>
      <p:sp>
        <p:nvSpPr>
          <p:cNvPr id="92" name="Graphic 33">
            <a:extLst>
              <a:ext uri="{FF2B5EF4-FFF2-40B4-BE49-F238E27FC236}">
                <a16:creationId xmlns:a16="http://schemas.microsoft.com/office/drawing/2014/main" id="{DEC52AC2-26BE-1EC9-075E-447CD84E1E52}"/>
              </a:ext>
              <a:ext uri="{C183D7F6-B498-43B3-948B-1728B52AA6E4}">
                <adec:decorative xmlns:adec="http://schemas.microsoft.com/office/drawing/2017/decorative" val="1"/>
              </a:ext>
            </a:extLst>
          </p:cNvPr>
          <p:cNvSpPr>
            <a:spLocks/>
          </p:cNvSpPr>
          <p:nvPr/>
        </p:nvSpPr>
        <p:spPr>
          <a:xfrm>
            <a:off x="931734" y="3179503"/>
            <a:ext cx="175584" cy="212828"/>
          </a:xfrm>
          <a:custGeom>
            <a:avLst/>
            <a:gdLst>
              <a:gd name="connsiteX0" fmla="*/ 0 w 157162"/>
              <a:gd name="connsiteY0" fmla="*/ 23813 h 190500"/>
              <a:gd name="connsiteX1" fmla="*/ 0 w 157162"/>
              <a:gd name="connsiteY1" fmla="*/ 166688 h 190500"/>
              <a:gd name="connsiteX2" fmla="*/ 23813 w 157162"/>
              <a:gd name="connsiteY2" fmla="*/ 190500 h 190500"/>
              <a:gd name="connsiteX3" fmla="*/ 150019 w 157162"/>
              <a:gd name="connsiteY3" fmla="*/ 190500 h 190500"/>
              <a:gd name="connsiteX4" fmla="*/ 157163 w 157162"/>
              <a:gd name="connsiteY4" fmla="*/ 183356 h 190500"/>
              <a:gd name="connsiteX5" fmla="*/ 150019 w 157162"/>
              <a:gd name="connsiteY5" fmla="*/ 176213 h 190500"/>
              <a:gd name="connsiteX6" fmla="*/ 23813 w 157162"/>
              <a:gd name="connsiteY6" fmla="*/ 176213 h 190500"/>
              <a:gd name="connsiteX7" fmla="*/ 14288 w 157162"/>
              <a:gd name="connsiteY7" fmla="*/ 166688 h 190500"/>
              <a:gd name="connsiteX8" fmla="*/ 150019 w 157162"/>
              <a:gd name="connsiteY8" fmla="*/ 166688 h 190500"/>
              <a:gd name="connsiteX9" fmla="*/ 157163 w 157162"/>
              <a:gd name="connsiteY9" fmla="*/ 159544 h 190500"/>
              <a:gd name="connsiteX10" fmla="*/ 157163 w 157162"/>
              <a:gd name="connsiteY10" fmla="*/ 23813 h 190500"/>
              <a:gd name="connsiteX11" fmla="*/ 133350 w 157162"/>
              <a:gd name="connsiteY11" fmla="*/ 0 h 190500"/>
              <a:gd name="connsiteX12" fmla="*/ 23813 w 157162"/>
              <a:gd name="connsiteY12" fmla="*/ 0 h 190500"/>
              <a:gd name="connsiteX13" fmla="*/ 0 w 157162"/>
              <a:gd name="connsiteY13" fmla="*/ 23813 h 190500"/>
              <a:gd name="connsiteX14" fmla="*/ 66675 w 157162"/>
              <a:gd name="connsiteY14" fmla="*/ 57321 h 190500"/>
              <a:gd name="connsiteX15" fmla="*/ 59531 w 157162"/>
              <a:gd name="connsiteY15" fmla="*/ 64294 h 190500"/>
              <a:gd name="connsiteX16" fmla="*/ 52388 w 157162"/>
              <a:gd name="connsiteY16" fmla="*/ 57140 h 190500"/>
              <a:gd name="connsiteX17" fmla="*/ 52388 w 157162"/>
              <a:gd name="connsiteY17" fmla="*/ 57055 h 190500"/>
              <a:gd name="connsiteX18" fmla="*/ 52464 w 157162"/>
              <a:gd name="connsiteY18" fmla="*/ 55778 h 190500"/>
              <a:gd name="connsiteX19" fmla="*/ 56464 w 157162"/>
              <a:gd name="connsiteY19" fmla="*/ 45615 h 190500"/>
              <a:gd name="connsiteX20" fmla="*/ 81086 w 157162"/>
              <a:gd name="connsiteY20" fmla="*/ 35719 h 190500"/>
              <a:gd name="connsiteX21" fmla="*/ 103194 w 157162"/>
              <a:gd name="connsiteY21" fmla="*/ 45911 h 190500"/>
              <a:gd name="connsiteX22" fmla="*/ 106642 w 157162"/>
              <a:gd name="connsiteY22" fmla="*/ 69332 h 190500"/>
              <a:gd name="connsiteX23" fmla="*/ 90907 w 157162"/>
              <a:gd name="connsiteY23" fmla="*/ 83344 h 190500"/>
              <a:gd name="connsiteX24" fmla="*/ 90430 w 157162"/>
              <a:gd name="connsiteY24" fmla="*/ 83563 h 190500"/>
              <a:gd name="connsiteX25" fmla="*/ 85735 w 157162"/>
              <a:gd name="connsiteY25" fmla="*/ 85954 h 190500"/>
              <a:gd name="connsiteX26" fmla="*/ 85725 w 157162"/>
              <a:gd name="connsiteY26" fmla="*/ 85963 h 190500"/>
              <a:gd name="connsiteX27" fmla="*/ 85725 w 157162"/>
              <a:gd name="connsiteY27" fmla="*/ 92859 h 190500"/>
              <a:gd name="connsiteX28" fmla="*/ 78586 w 157162"/>
              <a:gd name="connsiteY28" fmla="*/ 100008 h 190500"/>
              <a:gd name="connsiteX29" fmla="*/ 71438 w 157162"/>
              <a:gd name="connsiteY29" fmla="*/ 92869 h 190500"/>
              <a:gd name="connsiteX30" fmla="*/ 71438 w 157162"/>
              <a:gd name="connsiteY30" fmla="*/ 85725 h 190500"/>
              <a:gd name="connsiteX31" fmla="*/ 76800 w 157162"/>
              <a:gd name="connsiteY31" fmla="*/ 74800 h 190500"/>
              <a:gd name="connsiteX32" fmla="*/ 84287 w 157162"/>
              <a:gd name="connsiteY32" fmla="*/ 70647 h 190500"/>
              <a:gd name="connsiteX33" fmla="*/ 84649 w 157162"/>
              <a:gd name="connsiteY33" fmla="*/ 70485 h 190500"/>
              <a:gd name="connsiteX34" fmla="*/ 93383 w 157162"/>
              <a:gd name="connsiteY34" fmla="*/ 64018 h 190500"/>
              <a:gd name="connsiteX35" fmla="*/ 92069 w 157162"/>
              <a:gd name="connsiteY35" fmla="*/ 54874 h 190500"/>
              <a:gd name="connsiteX36" fmla="*/ 80839 w 157162"/>
              <a:gd name="connsiteY36" fmla="*/ 50006 h 190500"/>
              <a:gd name="connsiteX37" fmla="*/ 67951 w 157162"/>
              <a:gd name="connsiteY37" fmla="*/ 54121 h 190500"/>
              <a:gd name="connsiteX38" fmla="*/ 66675 w 157162"/>
              <a:gd name="connsiteY38" fmla="*/ 57264 h 190500"/>
              <a:gd name="connsiteX39" fmla="*/ 66675 w 157162"/>
              <a:gd name="connsiteY39" fmla="*/ 57321 h 190500"/>
              <a:gd name="connsiteX40" fmla="*/ 88106 w 157162"/>
              <a:gd name="connsiteY40" fmla="*/ 119063 h 190500"/>
              <a:gd name="connsiteX41" fmla="*/ 78581 w 157162"/>
              <a:gd name="connsiteY41" fmla="*/ 128588 h 190500"/>
              <a:gd name="connsiteX42" fmla="*/ 69056 w 157162"/>
              <a:gd name="connsiteY42" fmla="*/ 119063 h 190500"/>
              <a:gd name="connsiteX43" fmla="*/ 78581 w 157162"/>
              <a:gd name="connsiteY43" fmla="*/ 109538 h 190500"/>
              <a:gd name="connsiteX44" fmla="*/ 88106 w 157162"/>
              <a:gd name="connsiteY44" fmla="*/ 1190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7162" h="190500">
                <a:moveTo>
                  <a:pt x="0" y="23813"/>
                </a:moveTo>
                <a:lnTo>
                  <a:pt x="0" y="166688"/>
                </a:lnTo>
                <a:cubicBezTo>
                  <a:pt x="0" y="179839"/>
                  <a:pt x="10661" y="190500"/>
                  <a:pt x="23813" y="190500"/>
                </a:cubicBezTo>
                <a:lnTo>
                  <a:pt x="150019" y="190500"/>
                </a:lnTo>
                <a:cubicBezTo>
                  <a:pt x="153964" y="190500"/>
                  <a:pt x="157163" y="187302"/>
                  <a:pt x="157163" y="183356"/>
                </a:cubicBezTo>
                <a:cubicBezTo>
                  <a:pt x="157163" y="179411"/>
                  <a:pt x="153964" y="176213"/>
                  <a:pt x="150019" y="176213"/>
                </a:cubicBezTo>
                <a:lnTo>
                  <a:pt x="23813" y="176213"/>
                </a:lnTo>
                <a:cubicBezTo>
                  <a:pt x="18552" y="176213"/>
                  <a:pt x="14288" y="171948"/>
                  <a:pt x="14288" y="166688"/>
                </a:cubicBezTo>
                <a:lnTo>
                  <a:pt x="150019" y="166688"/>
                </a:lnTo>
                <a:cubicBezTo>
                  <a:pt x="153964" y="166688"/>
                  <a:pt x="157163" y="163489"/>
                  <a:pt x="157163" y="159544"/>
                </a:cubicBezTo>
                <a:lnTo>
                  <a:pt x="157163" y="23813"/>
                </a:lnTo>
                <a:cubicBezTo>
                  <a:pt x="157163" y="10661"/>
                  <a:pt x="146501" y="0"/>
                  <a:pt x="133350" y="0"/>
                </a:cubicBezTo>
                <a:lnTo>
                  <a:pt x="23813" y="0"/>
                </a:lnTo>
                <a:cubicBezTo>
                  <a:pt x="10661" y="0"/>
                  <a:pt x="0" y="10661"/>
                  <a:pt x="0" y="23813"/>
                </a:cubicBezTo>
                <a:close/>
                <a:moveTo>
                  <a:pt x="66675" y="57321"/>
                </a:moveTo>
                <a:cubicBezTo>
                  <a:pt x="66582" y="61200"/>
                  <a:pt x="63411" y="64295"/>
                  <a:pt x="59531" y="64294"/>
                </a:cubicBezTo>
                <a:cubicBezTo>
                  <a:pt x="52388" y="64294"/>
                  <a:pt x="52388" y="57140"/>
                  <a:pt x="52388" y="57140"/>
                </a:cubicBezTo>
                <a:lnTo>
                  <a:pt x="52388" y="57055"/>
                </a:lnTo>
                <a:cubicBezTo>
                  <a:pt x="52393" y="56628"/>
                  <a:pt x="52418" y="56202"/>
                  <a:pt x="52464" y="55778"/>
                </a:cubicBezTo>
                <a:cubicBezTo>
                  <a:pt x="52885" y="52099"/>
                  <a:pt x="54264" y="48595"/>
                  <a:pt x="56464" y="45615"/>
                </a:cubicBezTo>
                <a:cubicBezTo>
                  <a:pt x="60789" y="39776"/>
                  <a:pt x="68561" y="35500"/>
                  <a:pt x="81086" y="35719"/>
                </a:cubicBezTo>
                <a:cubicBezTo>
                  <a:pt x="90135" y="35881"/>
                  <a:pt x="98165" y="39672"/>
                  <a:pt x="103194" y="45911"/>
                </a:cubicBezTo>
                <a:cubicBezTo>
                  <a:pt x="108309" y="52264"/>
                  <a:pt x="110033" y="60865"/>
                  <a:pt x="106642" y="69332"/>
                </a:cubicBezTo>
                <a:cubicBezTo>
                  <a:pt x="103194" y="77953"/>
                  <a:pt x="95393" y="81382"/>
                  <a:pt x="90907" y="83344"/>
                </a:cubicBezTo>
                <a:lnTo>
                  <a:pt x="90430" y="83563"/>
                </a:lnTo>
                <a:cubicBezTo>
                  <a:pt x="87763" y="84734"/>
                  <a:pt x="86497" y="85344"/>
                  <a:pt x="85735" y="85954"/>
                </a:cubicBezTo>
                <a:lnTo>
                  <a:pt x="85725" y="85963"/>
                </a:lnTo>
                <a:lnTo>
                  <a:pt x="85725" y="92859"/>
                </a:lnTo>
                <a:cubicBezTo>
                  <a:pt x="85728" y="96804"/>
                  <a:pt x="82531" y="100005"/>
                  <a:pt x="78586" y="100008"/>
                </a:cubicBezTo>
                <a:cubicBezTo>
                  <a:pt x="74641" y="100011"/>
                  <a:pt x="71440" y="96814"/>
                  <a:pt x="71438" y="92869"/>
                </a:cubicBezTo>
                <a:lnTo>
                  <a:pt x="71438" y="85725"/>
                </a:lnTo>
                <a:cubicBezTo>
                  <a:pt x="71438" y="80743"/>
                  <a:pt x="73838" y="77181"/>
                  <a:pt x="76800" y="74800"/>
                </a:cubicBezTo>
                <a:cubicBezTo>
                  <a:pt x="79181" y="72895"/>
                  <a:pt x="82182" y="71580"/>
                  <a:pt x="84287" y="70647"/>
                </a:cubicBezTo>
                <a:lnTo>
                  <a:pt x="84649" y="70485"/>
                </a:lnTo>
                <a:cubicBezTo>
                  <a:pt x="89811" y="68209"/>
                  <a:pt x="92269" y="66799"/>
                  <a:pt x="93383" y="64018"/>
                </a:cubicBezTo>
                <a:cubicBezTo>
                  <a:pt x="94718" y="60967"/>
                  <a:pt x="94208" y="57424"/>
                  <a:pt x="92069" y="54874"/>
                </a:cubicBezTo>
                <a:cubicBezTo>
                  <a:pt x="89954" y="52254"/>
                  <a:pt x="86077" y="50092"/>
                  <a:pt x="80839" y="50006"/>
                </a:cubicBezTo>
                <a:cubicBezTo>
                  <a:pt x="71933" y="49854"/>
                  <a:pt x="68980" y="52721"/>
                  <a:pt x="67951" y="54121"/>
                </a:cubicBezTo>
                <a:cubicBezTo>
                  <a:pt x="67270" y="55046"/>
                  <a:pt x="66831" y="56126"/>
                  <a:pt x="66675" y="57264"/>
                </a:cubicBezTo>
                <a:lnTo>
                  <a:pt x="66675" y="57321"/>
                </a:lnTo>
                <a:close/>
                <a:moveTo>
                  <a:pt x="88106" y="119063"/>
                </a:moveTo>
                <a:cubicBezTo>
                  <a:pt x="88106" y="124323"/>
                  <a:pt x="83842" y="128588"/>
                  <a:pt x="78581" y="128588"/>
                </a:cubicBezTo>
                <a:cubicBezTo>
                  <a:pt x="73321" y="128588"/>
                  <a:pt x="69056" y="124323"/>
                  <a:pt x="69056" y="119063"/>
                </a:cubicBezTo>
                <a:cubicBezTo>
                  <a:pt x="69056" y="113802"/>
                  <a:pt x="73321" y="109538"/>
                  <a:pt x="78581" y="109538"/>
                </a:cubicBezTo>
                <a:cubicBezTo>
                  <a:pt x="83842" y="109538"/>
                  <a:pt x="88106" y="113802"/>
                  <a:pt x="88106" y="119063"/>
                </a:cubicBezTo>
                <a:close/>
              </a:path>
            </a:pathLst>
          </a:custGeom>
          <a:solidFill>
            <a:schemeClr val="bg1"/>
          </a:solidFill>
          <a:ln w="25716" cap="flat">
            <a:noFill/>
            <a:prstDash val="solid"/>
            <a:miter/>
          </a:ln>
          <a:effectLst>
            <a:outerShdw blurRad="88900" dist="38100" dir="2700000" algn="tl" rotWithShape="0">
              <a:prstClr val="black">
                <a:alpha val="40000"/>
              </a:prstClr>
            </a:outerShdw>
          </a:effectLst>
        </p:spPr>
        <p:txBody>
          <a:bodyPr rtlCol="0" anchor="ctr"/>
          <a:lstStyle/>
          <a:p>
            <a:endParaRPr lang="en-US" noProof="0"/>
          </a:p>
        </p:txBody>
      </p:sp>
      <p:pic>
        <p:nvPicPr>
          <p:cNvPr id="63" name="Graphic 62">
            <a:extLst>
              <a:ext uri="{FF2B5EF4-FFF2-40B4-BE49-F238E27FC236}">
                <a16:creationId xmlns:a16="http://schemas.microsoft.com/office/drawing/2014/main" id="{60F00F83-E635-6627-843B-6CE95F43B86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00814" y="4053323"/>
            <a:ext cx="237424" cy="237422"/>
          </a:xfrm>
          <a:prstGeom prst="rect">
            <a:avLst/>
          </a:prstGeom>
          <a:effectLst>
            <a:outerShdw blurRad="88900" dist="38100" dir="2700000" algn="tl" rotWithShape="0">
              <a:prstClr val="black">
                <a:alpha val="40000"/>
              </a:prstClr>
            </a:outerShdw>
          </a:effectLst>
        </p:spPr>
      </p:pic>
      <p:sp>
        <p:nvSpPr>
          <p:cNvPr id="10" name="TextBox 9">
            <a:extLst>
              <a:ext uri="{FF2B5EF4-FFF2-40B4-BE49-F238E27FC236}">
                <a16:creationId xmlns:a16="http://schemas.microsoft.com/office/drawing/2014/main" id="{A74312E9-53FC-701A-689D-6E8160937783}"/>
              </a:ext>
              <a:ext uri="{C183D7F6-B498-43B3-948B-1728B52AA6E4}">
                <adec:decorative xmlns:adec="http://schemas.microsoft.com/office/drawing/2017/decorative" val="1"/>
              </a:ext>
            </a:extLst>
          </p:cNvPr>
          <p:cNvSpPr txBox="1"/>
          <p:nvPr/>
        </p:nvSpPr>
        <p:spPr>
          <a:xfrm>
            <a:off x="7835901" y="1349737"/>
            <a:ext cx="3658150" cy="4910321"/>
          </a:xfrm>
          <a:prstGeom prst="roundRect">
            <a:avLst>
              <a:gd name="adj" fmla="val 3966"/>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defRPr sz="1800">
                <a:solidFill>
                  <a:srgbClr val="000000"/>
                </a:solidFill>
                <a:latin typeface="Segoe Sans Display"/>
                <a:cs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7" name="Title 6">
            <a:extLst>
              <a:ext uri="{FF2B5EF4-FFF2-40B4-BE49-F238E27FC236}">
                <a16:creationId xmlns:a16="http://schemas.microsoft.com/office/drawing/2014/main" id="{65ED357B-F052-3E82-5655-0C2C7899BAF6}"/>
              </a:ext>
            </a:extLst>
          </p:cNvPr>
          <p:cNvSpPr>
            <a:spLocks noGrp="1"/>
          </p:cNvSpPr>
          <p:nvPr>
            <p:ph type="title"/>
          </p:nvPr>
        </p:nvSpPr>
        <p:spPr>
          <a:xfrm>
            <a:off x="588263" y="485481"/>
            <a:ext cx="11018520" cy="498598"/>
          </a:xfrm>
          <a:prstGeom prst="rect">
            <a:avLst/>
          </a:prstGeom>
        </p:spPr>
        <p:txBody>
          <a:bodyPr/>
          <a:lstStyle/>
          <a:p>
            <a:r>
              <a:rPr lang="en-GB"/>
              <a:t>Configuration Settings/Options in Agent Builder</a:t>
            </a:r>
            <a:endParaRPr lang="en-US"/>
          </a:p>
        </p:txBody>
      </p:sp>
      <p:sp>
        <p:nvSpPr>
          <p:cNvPr id="26" name="TextBox 25">
            <a:extLst>
              <a:ext uri="{FF2B5EF4-FFF2-40B4-BE49-F238E27FC236}">
                <a16:creationId xmlns:a16="http://schemas.microsoft.com/office/drawing/2014/main" id="{E54796C2-7792-F37F-1415-019959A59D7B}"/>
              </a:ext>
            </a:extLst>
          </p:cNvPr>
          <p:cNvSpPr txBox="1"/>
          <p:nvPr/>
        </p:nvSpPr>
        <p:spPr>
          <a:xfrm>
            <a:off x="1428750" y="1475480"/>
            <a:ext cx="6210299" cy="276999"/>
          </a:xfrm>
          <a:prstGeom prst="rect">
            <a:avLst/>
          </a:prstGeom>
          <a:noFill/>
        </p:spPr>
        <p:txBody>
          <a:bodyPr wrap="square" lIns="0" tIns="0" rIns="0" bIns="0" rtlCol="0">
            <a:spAutoFit/>
          </a:bodyPr>
          <a:lstStyle/>
          <a:p>
            <a:pPr lvl="0"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Description: </a:t>
            </a:r>
            <a:r>
              <a:rPr lang="en-US" sz="1600">
                <a:solidFill>
                  <a:schemeClr val="bg1"/>
                </a:solidFill>
                <a:cs typeface="Segoe Sans Display" pitchFamily="2" charset="0"/>
              </a:rPr>
              <a:t>Describes the purpose of your agent</a:t>
            </a:r>
          </a:p>
        </p:txBody>
      </p:sp>
      <p:sp>
        <p:nvSpPr>
          <p:cNvPr id="27" name="TextBox 26">
            <a:extLst>
              <a:ext uri="{FF2B5EF4-FFF2-40B4-BE49-F238E27FC236}">
                <a16:creationId xmlns:a16="http://schemas.microsoft.com/office/drawing/2014/main" id="{088834BD-6CAB-71A1-BFCB-20AD66DC6F0C}"/>
              </a:ext>
            </a:extLst>
          </p:cNvPr>
          <p:cNvSpPr txBox="1"/>
          <p:nvPr/>
        </p:nvSpPr>
        <p:spPr>
          <a:xfrm>
            <a:off x="1428750" y="2126783"/>
            <a:ext cx="6210299" cy="523220"/>
          </a:xfrm>
          <a:prstGeom prst="rect">
            <a:avLst/>
          </a:prstGeom>
          <a:noFill/>
        </p:spPr>
        <p:txBody>
          <a:bodyPr wrap="square" lIns="0" tIns="0" rIns="0" bIns="0" rtlCol="0">
            <a:spAutoFit/>
          </a:bodyPr>
          <a:lstStyle/>
          <a:p>
            <a:pPr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Instructions: </a:t>
            </a:r>
            <a:r>
              <a:rPr lang="en-US" sz="1600">
                <a:solidFill>
                  <a:schemeClr val="bg1"/>
                </a:solidFill>
                <a:cs typeface="Segoe Sans Display" pitchFamily="2" charset="0"/>
              </a:rPr>
              <a:t>Defines how the agent should work to achieve its specific goals</a:t>
            </a:r>
          </a:p>
        </p:txBody>
      </p:sp>
      <p:sp>
        <p:nvSpPr>
          <p:cNvPr id="28" name="TextBox 27">
            <a:extLst>
              <a:ext uri="{FF2B5EF4-FFF2-40B4-BE49-F238E27FC236}">
                <a16:creationId xmlns:a16="http://schemas.microsoft.com/office/drawing/2014/main" id="{9EF8F34B-3CE2-D955-7AED-46CC664DB985}"/>
              </a:ext>
            </a:extLst>
          </p:cNvPr>
          <p:cNvSpPr txBox="1"/>
          <p:nvPr/>
        </p:nvSpPr>
        <p:spPr>
          <a:xfrm>
            <a:off x="1428750" y="3024307"/>
            <a:ext cx="6210299" cy="523220"/>
          </a:xfrm>
          <a:prstGeom prst="rect">
            <a:avLst/>
          </a:prstGeom>
          <a:noFill/>
        </p:spPr>
        <p:txBody>
          <a:bodyPr wrap="square" lIns="0" tIns="0" rIns="0" bIns="0" rtlCol="0">
            <a:spAutoFit/>
          </a:bodyPr>
          <a:lstStyle/>
          <a:p>
            <a:pPr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Knowledge:</a:t>
            </a:r>
            <a:r>
              <a:rPr lang="en-US" sz="1600">
                <a:solidFill>
                  <a:schemeClr val="bg1"/>
                </a:solidFill>
                <a:latin typeface="+mj-lt"/>
                <a:cs typeface="Segoe Sans Display" pitchFamily="2" charset="0"/>
              </a:rPr>
              <a:t> </a:t>
            </a:r>
            <a:r>
              <a:rPr lang="en-US" sz="1600">
                <a:solidFill>
                  <a:schemeClr val="bg1"/>
                </a:solidFill>
                <a:cs typeface="Segoe Sans Display" pitchFamily="2" charset="0"/>
              </a:rPr>
              <a:t>Data/Content the agent uses to provide responses based on the context of the user’s request</a:t>
            </a:r>
          </a:p>
        </p:txBody>
      </p:sp>
      <p:sp>
        <p:nvSpPr>
          <p:cNvPr id="29" name="TextBox 28">
            <a:extLst>
              <a:ext uri="{FF2B5EF4-FFF2-40B4-BE49-F238E27FC236}">
                <a16:creationId xmlns:a16="http://schemas.microsoft.com/office/drawing/2014/main" id="{084D85E2-1FFE-5DBA-B33F-4998AC4B0D4B}"/>
              </a:ext>
            </a:extLst>
          </p:cNvPr>
          <p:cNvSpPr txBox="1"/>
          <p:nvPr/>
        </p:nvSpPr>
        <p:spPr>
          <a:xfrm>
            <a:off x="1428750" y="3921831"/>
            <a:ext cx="6210299" cy="1313180"/>
          </a:xfrm>
          <a:prstGeom prst="rect">
            <a:avLst/>
          </a:prstGeom>
          <a:noFill/>
        </p:spPr>
        <p:txBody>
          <a:bodyPr wrap="square" lIns="0" tIns="0" rIns="0" bIns="0" rtlCol="0">
            <a:spAutoFit/>
          </a:bodyPr>
          <a:lstStyle/>
          <a:p>
            <a:pPr defTabSz="932472">
              <a:spcBef>
                <a:spcPct val="0"/>
              </a:spcBef>
              <a:spcAft>
                <a:spcPts val="200"/>
              </a:spcAft>
              <a:defRPr/>
            </a:pPr>
            <a:r>
              <a:rPr lang="en-US" sz="1800">
                <a:solidFill>
                  <a:schemeClr val="accent1"/>
                </a:solidFill>
                <a:latin typeface="+mj-lt"/>
                <a:ea typeface="Open Sans" panose="020B0606030504020204" pitchFamily="34" charset="0"/>
                <a:cs typeface="Open Sans" panose="020B0606030504020204" pitchFamily="34" charset="0"/>
              </a:rPr>
              <a:t>Capabilities:</a:t>
            </a:r>
          </a:p>
          <a:p>
            <a:pPr marL="288925" indent="-174625" defTabSz="932472">
              <a:spcBef>
                <a:spcPct val="0"/>
              </a:spcBef>
              <a:spcAft>
                <a:spcPts val="200"/>
              </a:spcAft>
              <a:buClr>
                <a:schemeClr val="bg1"/>
              </a:buClr>
              <a:buFont typeface="Arial" panose="020B0604020202020204" pitchFamily="34" charset="0"/>
              <a:buChar char="•"/>
              <a:defRPr/>
            </a:pPr>
            <a:r>
              <a:rPr lang="en-US" sz="1600">
                <a:solidFill>
                  <a:schemeClr val="bg1"/>
                </a:solidFill>
                <a:latin typeface="+mj-lt"/>
                <a:cs typeface="Segoe Sans Display" pitchFamily="2" charset="0"/>
              </a:rPr>
              <a:t>Code Interpreter: </a:t>
            </a:r>
            <a:r>
              <a:rPr lang="en-US" sz="1600">
                <a:solidFill>
                  <a:schemeClr val="bg1"/>
                </a:solidFill>
                <a:cs typeface="Segoe Sans Display" pitchFamily="2" charset="0"/>
              </a:rPr>
              <a:t>Converts natural language into code to create visualizations, solve math problems, and analyze data</a:t>
            </a:r>
          </a:p>
          <a:p>
            <a:pPr marL="288925" indent="-174625" defTabSz="932472">
              <a:spcBef>
                <a:spcPct val="0"/>
              </a:spcBef>
              <a:spcAft>
                <a:spcPts val="600"/>
              </a:spcAft>
              <a:buClr>
                <a:schemeClr val="bg1"/>
              </a:buClr>
              <a:buFont typeface="Arial" panose="020B0604020202020204" pitchFamily="34" charset="0"/>
              <a:buChar char="•"/>
              <a:defRPr/>
            </a:pPr>
            <a:r>
              <a:rPr lang="en-US" sz="1600">
                <a:solidFill>
                  <a:schemeClr val="bg1"/>
                </a:solidFill>
                <a:latin typeface="+mj-lt"/>
                <a:cs typeface="Segoe Sans Display" pitchFamily="2" charset="0"/>
              </a:rPr>
              <a:t>Image Generator</a:t>
            </a:r>
            <a:r>
              <a:rPr lang="en-US" sz="1600">
                <a:solidFill>
                  <a:schemeClr val="bg1"/>
                </a:solidFill>
                <a:cs typeface="Segoe Sans Display" pitchFamily="2" charset="0"/>
              </a:rPr>
              <a:t>: Creates visual aids (like images and art) in response to user prompts</a:t>
            </a:r>
            <a:endParaRPr lang="en-US" sz="1800">
              <a:solidFill>
                <a:schemeClr val="bg1"/>
              </a:solidFill>
              <a:cs typeface="Segoe Sans Display" pitchFamily="2" charset="0"/>
            </a:endParaRPr>
          </a:p>
        </p:txBody>
      </p:sp>
      <p:sp>
        <p:nvSpPr>
          <p:cNvPr id="30" name="TextBox 29">
            <a:extLst>
              <a:ext uri="{FF2B5EF4-FFF2-40B4-BE49-F238E27FC236}">
                <a16:creationId xmlns:a16="http://schemas.microsoft.com/office/drawing/2014/main" id="{1124B59A-ABFF-6A6E-9955-16E7B1FB98C5}"/>
              </a:ext>
            </a:extLst>
          </p:cNvPr>
          <p:cNvSpPr txBox="1"/>
          <p:nvPr/>
        </p:nvSpPr>
        <p:spPr>
          <a:xfrm>
            <a:off x="1428750" y="5609317"/>
            <a:ext cx="6210299" cy="523220"/>
          </a:xfrm>
          <a:prstGeom prst="rect">
            <a:avLst/>
          </a:prstGeom>
          <a:noFill/>
        </p:spPr>
        <p:txBody>
          <a:bodyPr wrap="square" lIns="0" tIns="0" rIns="0" bIns="0" rtlCol="0">
            <a:spAutoFit/>
          </a:bodyPr>
          <a:lstStyle/>
          <a:p>
            <a:pPr lvl="0"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Starter Prompts:</a:t>
            </a:r>
            <a:r>
              <a:rPr lang="en-US" sz="1600">
                <a:solidFill>
                  <a:schemeClr val="bg1"/>
                </a:solidFill>
                <a:latin typeface="+mj-lt"/>
                <a:cs typeface="Segoe Sans Display" pitchFamily="2" charset="0"/>
              </a:rPr>
              <a:t> </a:t>
            </a:r>
            <a:r>
              <a:rPr lang="en-US" sz="1600">
                <a:solidFill>
                  <a:schemeClr val="bg1"/>
                </a:solidFill>
                <a:cs typeface="Segoe Sans Display" pitchFamily="2" charset="0"/>
              </a:rPr>
              <a:t>Suggests ways of starting conversations with the agent</a:t>
            </a:r>
          </a:p>
        </p:txBody>
      </p:sp>
      <p:pic>
        <p:nvPicPr>
          <p:cNvPr id="56" name="Picture 55" descr="Screenshot demonstrating the Agent Builder configuration interface in Microsoft 365 Copilot, illustrating how users can set up and customize an AI agent.">
            <a:extLst>
              <a:ext uri="{FF2B5EF4-FFF2-40B4-BE49-F238E27FC236}">
                <a16:creationId xmlns:a16="http://schemas.microsoft.com/office/drawing/2014/main" id="{62DF577F-06FA-A38D-4F4E-BC5101BEDE5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07" r="507"/>
          <a:stretch>
            <a:fillRect/>
          </a:stretch>
        </p:blipFill>
        <p:spPr>
          <a:xfrm>
            <a:off x="7931214" y="1444927"/>
            <a:ext cx="3467523" cy="4719940"/>
          </a:xfrm>
          <a:prstGeom prst="roundRect">
            <a:avLst>
              <a:gd name="adj" fmla="val 2027"/>
            </a:avLst>
          </a:prstGeom>
          <a:solidFill>
            <a:schemeClr val="bg1"/>
          </a:solidFill>
        </p:spPr>
      </p:pic>
    </p:spTree>
    <p:extLst>
      <p:ext uri="{BB962C8B-B14F-4D97-AF65-F5344CB8AC3E}">
        <p14:creationId xmlns:p14="http://schemas.microsoft.com/office/powerpoint/2010/main" val="32626976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9E8B-9529-DCDC-9CA9-A7F5788B6A24}"/>
            </a:ext>
          </a:extLst>
        </p:cNvPr>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FA51F05C-F72F-0D40-C7AD-F52606DF2972}"/>
              </a:ext>
              <a:ext uri="{C183D7F6-B498-43B3-948B-1728B52AA6E4}">
                <adec:decorative xmlns:adec="http://schemas.microsoft.com/office/drawing/2017/decorative" val="1"/>
              </a:ext>
            </a:extLst>
          </p:cNvPr>
          <p:cNvSpPr/>
          <p:nvPr/>
        </p:nvSpPr>
        <p:spPr bwMode="auto">
          <a:xfrm>
            <a:off x="571500" y="585788"/>
            <a:ext cx="11049000" cy="5683250"/>
          </a:xfrm>
          <a:prstGeom prst="roundRect">
            <a:avLst>
              <a:gd name="adj" fmla="val 2682"/>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sp>
        <p:nvSpPr>
          <p:cNvPr id="83" name="Rectangle: Rounded Corners 82">
            <a:extLst>
              <a:ext uri="{FF2B5EF4-FFF2-40B4-BE49-F238E27FC236}">
                <a16:creationId xmlns:a16="http://schemas.microsoft.com/office/drawing/2014/main" id="{8022E254-8B89-4791-AC41-6D42F40BD19F}"/>
              </a:ext>
              <a:ext uri="{C183D7F6-B498-43B3-948B-1728B52AA6E4}">
                <adec:decorative xmlns:adec="http://schemas.microsoft.com/office/drawing/2017/decorative" val="1"/>
              </a:ext>
            </a:extLst>
          </p:cNvPr>
          <p:cNvSpPr/>
          <p:nvPr/>
        </p:nvSpPr>
        <p:spPr bwMode="auto">
          <a:xfrm rot="16200000" flipH="1">
            <a:off x="123132" y="1377995"/>
            <a:ext cx="4744350" cy="3507410"/>
          </a:xfrm>
          <a:prstGeom prst="roundRect">
            <a:avLst>
              <a:gd name="adj" fmla="val 2957"/>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grpSp>
        <p:nvGrpSpPr>
          <p:cNvPr id="121" name="Group 120">
            <a:extLst>
              <a:ext uri="{FF2B5EF4-FFF2-40B4-BE49-F238E27FC236}">
                <a16:creationId xmlns:a16="http://schemas.microsoft.com/office/drawing/2014/main" id="{FC747C66-A767-D490-B0F6-C1936F9F8461}"/>
              </a:ext>
              <a:ext uri="{C183D7F6-B498-43B3-948B-1728B52AA6E4}">
                <adec:decorative xmlns:adec="http://schemas.microsoft.com/office/drawing/2017/decorative" val="1"/>
              </a:ext>
            </a:extLst>
          </p:cNvPr>
          <p:cNvGrpSpPr/>
          <p:nvPr/>
        </p:nvGrpSpPr>
        <p:grpSpPr>
          <a:xfrm>
            <a:off x="874555" y="935025"/>
            <a:ext cx="559946" cy="559946"/>
            <a:chOff x="-152451" y="3107531"/>
            <a:chExt cx="559946" cy="559946"/>
          </a:xfrm>
        </p:grpSpPr>
        <p:sp>
          <p:nvSpPr>
            <p:cNvPr id="119" name="Oval 118">
              <a:extLst>
                <a:ext uri="{FF2B5EF4-FFF2-40B4-BE49-F238E27FC236}">
                  <a16:creationId xmlns:a16="http://schemas.microsoft.com/office/drawing/2014/main" id="{A0F6B021-5AA9-9336-1EF3-AFE47E79F7B2}"/>
                </a:ext>
                <a:ext uri="{C183D7F6-B498-43B3-948B-1728B52AA6E4}">
                  <adec:decorative xmlns:adec="http://schemas.microsoft.com/office/drawing/2017/decorative" val="1"/>
                </a:ext>
              </a:extLst>
            </p:cNvPr>
            <p:cNvSpPr/>
            <p:nvPr/>
          </p:nvSpPr>
          <p:spPr>
            <a:xfrm>
              <a:off x="-152451" y="3107531"/>
              <a:ext cx="559946" cy="55994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20" name="Oval 119">
              <a:extLst>
                <a:ext uri="{FF2B5EF4-FFF2-40B4-BE49-F238E27FC236}">
                  <a16:creationId xmlns:a16="http://schemas.microsoft.com/office/drawing/2014/main" id="{64A43E42-8829-F3F1-0A2F-DCFF66FDDC27}"/>
                </a:ext>
                <a:ext uri="{C183D7F6-B498-43B3-948B-1728B52AA6E4}">
                  <adec:decorative xmlns:adec="http://schemas.microsoft.com/office/drawing/2017/decorative" val="1"/>
                </a:ext>
              </a:extLst>
            </p:cNvPr>
            <p:cNvSpPr/>
            <p:nvPr/>
          </p:nvSpPr>
          <p:spPr>
            <a:xfrm>
              <a:off x="-89639" y="3174999"/>
              <a:ext cx="434322" cy="425010"/>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5" name="Graphic 14">
            <a:extLst>
              <a:ext uri="{FF2B5EF4-FFF2-40B4-BE49-F238E27FC236}">
                <a16:creationId xmlns:a16="http://schemas.microsoft.com/office/drawing/2014/main" id="{9C102646-160E-DF3A-81A9-416A2D01B3D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475" y="1080292"/>
            <a:ext cx="268106" cy="269411"/>
          </a:xfrm>
          <a:prstGeom prst="rect">
            <a:avLst/>
          </a:prstGeom>
          <a:effectLst>
            <a:outerShdw blurRad="889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2860C811-6E14-CEC1-CE1E-8CC610E6C6CC}"/>
              </a:ext>
              <a:ext uri="{C183D7F6-B498-43B3-948B-1728B52AA6E4}">
                <adec:decorative xmlns:adec="http://schemas.microsoft.com/office/drawing/2017/decorative" val="1"/>
              </a:ext>
            </a:extLst>
          </p:cNvPr>
          <p:cNvGrpSpPr/>
          <p:nvPr/>
        </p:nvGrpSpPr>
        <p:grpSpPr>
          <a:xfrm>
            <a:off x="909599" y="3107531"/>
            <a:ext cx="559946" cy="559946"/>
            <a:chOff x="909599" y="3107531"/>
            <a:chExt cx="559946" cy="559946"/>
          </a:xfrm>
        </p:grpSpPr>
        <p:sp>
          <p:nvSpPr>
            <p:cNvPr id="117" name="Oval 116">
              <a:extLst>
                <a:ext uri="{FF2B5EF4-FFF2-40B4-BE49-F238E27FC236}">
                  <a16:creationId xmlns:a16="http://schemas.microsoft.com/office/drawing/2014/main" id="{01E632B7-CF8B-04A1-2C94-B9E66AF2753B}"/>
                </a:ext>
                <a:ext uri="{C183D7F6-B498-43B3-948B-1728B52AA6E4}">
                  <adec:decorative xmlns:adec="http://schemas.microsoft.com/office/drawing/2017/decorative" val="1"/>
                </a:ext>
              </a:extLst>
            </p:cNvPr>
            <p:cNvSpPr/>
            <p:nvPr/>
          </p:nvSpPr>
          <p:spPr>
            <a:xfrm>
              <a:off x="909599" y="3107531"/>
              <a:ext cx="559946" cy="55994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7" name="Oval 16">
              <a:extLst>
                <a:ext uri="{FF2B5EF4-FFF2-40B4-BE49-F238E27FC236}">
                  <a16:creationId xmlns:a16="http://schemas.microsoft.com/office/drawing/2014/main" id="{1FFC5305-790C-169A-BBCE-FE70FC067246}"/>
                </a:ext>
                <a:ext uri="{C183D7F6-B498-43B3-948B-1728B52AA6E4}">
                  <adec:decorative xmlns:adec="http://schemas.microsoft.com/office/drawing/2017/decorative" val="1"/>
                </a:ext>
              </a:extLst>
            </p:cNvPr>
            <p:cNvSpPr/>
            <p:nvPr/>
          </p:nvSpPr>
          <p:spPr>
            <a:xfrm>
              <a:off x="972411" y="3174999"/>
              <a:ext cx="434322" cy="425010"/>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9" name="Graphic 18">
            <a:extLst>
              <a:ext uri="{FF2B5EF4-FFF2-40B4-BE49-F238E27FC236}">
                <a16:creationId xmlns:a16="http://schemas.microsoft.com/office/drawing/2014/main" id="{50D2E434-DCF4-C92C-BC1A-B19DC7B5F85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7040" y="3264973"/>
            <a:ext cx="245063" cy="245061"/>
          </a:xfrm>
          <a:prstGeom prst="rect">
            <a:avLst/>
          </a:prstGeom>
          <a:effectLst>
            <a:outerShdw blurRad="88900" dist="38100" dir="2700000" algn="tl" rotWithShape="0">
              <a:prstClr val="black">
                <a:alpha val="40000"/>
              </a:prstClr>
            </a:outerShdw>
          </a:effectLst>
        </p:spPr>
      </p:pic>
      <p:cxnSp>
        <p:nvCxnSpPr>
          <p:cNvPr id="50" name="Straight Connector 49">
            <a:extLst>
              <a:ext uri="{FF2B5EF4-FFF2-40B4-BE49-F238E27FC236}">
                <a16:creationId xmlns:a16="http://schemas.microsoft.com/office/drawing/2014/main" id="{9A70B787-D6D3-1269-BC2A-61D4E34BE9D0}"/>
              </a:ext>
              <a:ext uri="{C183D7F6-B498-43B3-948B-1728B52AA6E4}">
                <adec:decorative xmlns:adec="http://schemas.microsoft.com/office/drawing/2017/decorative" val="1"/>
              </a:ext>
            </a:extLst>
          </p:cNvPr>
          <p:cNvCxnSpPr>
            <a:cxnSpLocks/>
          </p:cNvCxnSpPr>
          <p:nvPr/>
        </p:nvCxnSpPr>
        <p:spPr>
          <a:xfrm>
            <a:off x="915152" y="2940315"/>
            <a:ext cx="319524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1E7D76C-C7D9-5782-5FAD-59741A205205}"/>
              </a:ext>
              <a:ext uri="{C183D7F6-B498-43B3-948B-1728B52AA6E4}">
                <adec:decorative xmlns:adec="http://schemas.microsoft.com/office/drawing/2017/decorative" val="1"/>
              </a:ext>
            </a:extLst>
          </p:cNvPr>
          <p:cNvSpPr/>
          <p:nvPr/>
        </p:nvSpPr>
        <p:spPr bwMode="auto">
          <a:xfrm rot="16200000" flipH="1">
            <a:off x="5562581" y="-383944"/>
            <a:ext cx="4744350" cy="7031287"/>
          </a:xfrm>
          <a:prstGeom prst="roundRect">
            <a:avLst>
              <a:gd name="adj" fmla="val 246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4" name="!!humancircle">
            <a:extLst>
              <a:ext uri="{FF2B5EF4-FFF2-40B4-BE49-F238E27FC236}">
                <a16:creationId xmlns:a16="http://schemas.microsoft.com/office/drawing/2014/main" id="{E7EE5E97-364E-38F6-0921-698941DC21E1}"/>
              </a:ext>
              <a:ext uri="{C183D7F6-B498-43B3-948B-1728B52AA6E4}">
                <adec:decorative xmlns:adec="http://schemas.microsoft.com/office/drawing/2017/decorative" val="1"/>
              </a:ext>
            </a:extLst>
          </p:cNvPr>
          <p:cNvSpPr>
            <a:spLocks noChangeAspect="1"/>
          </p:cNvSpPr>
          <p:nvPr/>
        </p:nvSpPr>
        <p:spPr bwMode="auto">
          <a:xfrm>
            <a:off x="5294331" y="1763124"/>
            <a:ext cx="703661" cy="707720"/>
          </a:xfrm>
          <a:prstGeom prst="ellipse">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CA" sz="1800" b="1">
              <a:ln w="3175">
                <a:noFill/>
              </a:ln>
              <a:solidFill>
                <a:schemeClr val="accent1"/>
              </a:solidFill>
              <a:latin typeface="+mj-lt"/>
              <a:cs typeface="Segoe Sans Display" pitchFamily="2" charset="0"/>
            </a:endParaRPr>
          </a:p>
        </p:txBody>
      </p:sp>
      <p:sp>
        <p:nvSpPr>
          <p:cNvPr id="105" name="!!humancircle">
            <a:extLst>
              <a:ext uri="{FF2B5EF4-FFF2-40B4-BE49-F238E27FC236}">
                <a16:creationId xmlns:a16="http://schemas.microsoft.com/office/drawing/2014/main" id="{B6F9C7E3-2EF7-6D94-28A8-6481FE930E16}"/>
              </a:ext>
              <a:ext uri="{C183D7F6-B498-43B3-948B-1728B52AA6E4}">
                <adec:decorative xmlns:adec="http://schemas.microsoft.com/office/drawing/2017/decorative" val="1"/>
              </a:ext>
            </a:extLst>
          </p:cNvPr>
          <p:cNvSpPr>
            <a:spLocks noChangeAspect="1"/>
          </p:cNvSpPr>
          <p:nvPr/>
        </p:nvSpPr>
        <p:spPr bwMode="auto">
          <a:xfrm>
            <a:off x="7582924" y="1763124"/>
            <a:ext cx="703661" cy="707720"/>
          </a:xfrm>
          <a:prstGeom prst="ellipse">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CA" sz="1800" b="1">
              <a:ln w="3175">
                <a:noFill/>
              </a:ln>
              <a:solidFill>
                <a:schemeClr val="accent1"/>
              </a:solidFill>
              <a:latin typeface="+mj-lt"/>
              <a:cs typeface="Segoe Sans Display" pitchFamily="2" charset="0"/>
            </a:endParaRPr>
          </a:p>
        </p:txBody>
      </p:sp>
      <p:sp>
        <p:nvSpPr>
          <p:cNvPr id="106" name="!!humancircle">
            <a:extLst>
              <a:ext uri="{FF2B5EF4-FFF2-40B4-BE49-F238E27FC236}">
                <a16:creationId xmlns:a16="http://schemas.microsoft.com/office/drawing/2014/main" id="{F4C7B438-D240-6E21-FE21-854614D2F0D2}"/>
              </a:ext>
              <a:ext uri="{C183D7F6-B498-43B3-948B-1728B52AA6E4}">
                <adec:decorative xmlns:adec="http://schemas.microsoft.com/office/drawing/2017/decorative" val="1"/>
              </a:ext>
            </a:extLst>
          </p:cNvPr>
          <p:cNvSpPr>
            <a:spLocks noChangeAspect="1"/>
          </p:cNvSpPr>
          <p:nvPr/>
        </p:nvSpPr>
        <p:spPr bwMode="auto">
          <a:xfrm>
            <a:off x="9871517" y="1763124"/>
            <a:ext cx="703661" cy="707720"/>
          </a:xfrm>
          <a:prstGeom prst="ellipse">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CA" sz="1800" b="1">
              <a:ln w="3175">
                <a:noFill/>
              </a:ln>
              <a:solidFill>
                <a:schemeClr val="accent1"/>
              </a:solidFill>
              <a:latin typeface="+mj-lt"/>
              <a:cs typeface="Segoe Sans Display" pitchFamily="2" charset="0"/>
            </a:endParaRPr>
          </a:p>
        </p:txBody>
      </p:sp>
      <p:cxnSp>
        <p:nvCxnSpPr>
          <p:cNvPr id="101" name="Straight Connector 100">
            <a:extLst>
              <a:ext uri="{FF2B5EF4-FFF2-40B4-BE49-F238E27FC236}">
                <a16:creationId xmlns:a16="http://schemas.microsoft.com/office/drawing/2014/main" id="{C737DC79-F849-AAE1-8705-3DB660E99DBF}"/>
              </a:ext>
              <a:ext uri="{C183D7F6-B498-43B3-948B-1728B52AA6E4}">
                <adec:decorative xmlns:adec="http://schemas.microsoft.com/office/drawing/2017/decorative" val="1"/>
              </a:ext>
            </a:extLst>
          </p:cNvPr>
          <p:cNvCxnSpPr/>
          <p:nvPr/>
        </p:nvCxnSpPr>
        <p:spPr>
          <a:xfrm>
            <a:off x="6790458" y="3924976"/>
            <a:ext cx="0" cy="138725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D76063-E1FD-EF41-8E48-8D0A0D057D4A}"/>
              </a:ext>
              <a:ext uri="{C183D7F6-B498-43B3-948B-1728B52AA6E4}">
                <adec:decorative xmlns:adec="http://schemas.microsoft.com/office/drawing/2017/decorative" val="1"/>
              </a:ext>
            </a:extLst>
          </p:cNvPr>
          <p:cNvCxnSpPr/>
          <p:nvPr/>
        </p:nvCxnSpPr>
        <p:spPr>
          <a:xfrm>
            <a:off x="9079052" y="3924976"/>
            <a:ext cx="0" cy="138725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125006F7-5A8C-7079-2658-E5A4C762ACB8}"/>
              </a:ext>
              <a:ext uri="{C183D7F6-B498-43B3-948B-1728B52AA6E4}">
                <adec:decorative xmlns:adec="http://schemas.microsoft.com/office/drawing/2017/decorative" val="1"/>
              </a:ext>
            </a:extLst>
          </p:cNvPr>
          <p:cNvSpPr>
            <a:spLocks/>
          </p:cNvSpPr>
          <p:nvPr/>
        </p:nvSpPr>
        <p:spPr>
          <a:xfrm>
            <a:off x="5460643" y="1931466"/>
            <a:ext cx="371038" cy="371036"/>
          </a:xfrm>
          <a:custGeom>
            <a:avLst/>
            <a:gdLst>
              <a:gd name="connsiteX0" fmla="*/ 508342 w 1016684"/>
              <a:gd name="connsiteY0" fmla="*/ 406674 h 1016684"/>
              <a:gd name="connsiteX1" fmla="*/ 610011 w 1016684"/>
              <a:gd name="connsiteY1" fmla="*/ 508342 h 1016684"/>
              <a:gd name="connsiteX2" fmla="*/ 508342 w 1016684"/>
              <a:gd name="connsiteY2" fmla="*/ 610011 h 1016684"/>
              <a:gd name="connsiteX3" fmla="*/ 406674 w 1016684"/>
              <a:gd name="connsiteY3" fmla="*/ 508342 h 1016684"/>
              <a:gd name="connsiteX4" fmla="*/ 508342 w 1016684"/>
              <a:gd name="connsiteY4" fmla="*/ 406674 h 1016684"/>
              <a:gd name="connsiteX5" fmla="*/ 508342 w 1016684"/>
              <a:gd name="connsiteY5" fmla="*/ 305005 h 1016684"/>
              <a:gd name="connsiteX6" fmla="*/ 305005 w 1016684"/>
              <a:gd name="connsiteY6" fmla="*/ 508342 h 1016684"/>
              <a:gd name="connsiteX7" fmla="*/ 508342 w 1016684"/>
              <a:gd name="connsiteY7" fmla="*/ 711679 h 1016684"/>
              <a:gd name="connsiteX8" fmla="*/ 711679 w 1016684"/>
              <a:gd name="connsiteY8" fmla="*/ 508342 h 1016684"/>
              <a:gd name="connsiteX9" fmla="*/ 508342 w 1016684"/>
              <a:gd name="connsiteY9" fmla="*/ 305005 h 1016684"/>
              <a:gd name="connsiteX10" fmla="*/ 508342 w 1016684"/>
              <a:gd name="connsiteY10" fmla="*/ 203337 h 1016684"/>
              <a:gd name="connsiteX11" fmla="*/ 813348 w 1016684"/>
              <a:gd name="connsiteY11" fmla="*/ 508342 h 1016684"/>
              <a:gd name="connsiteX12" fmla="*/ 508342 w 1016684"/>
              <a:gd name="connsiteY12" fmla="*/ 813348 h 1016684"/>
              <a:gd name="connsiteX13" fmla="*/ 203337 w 1016684"/>
              <a:gd name="connsiteY13" fmla="*/ 508342 h 1016684"/>
              <a:gd name="connsiteX14" fmla="*/ 508342 w 1016684"/>
              <a:gd name="connsiteY14" fmla="*/ 203337 h 1016684"/>
              <a:gd name="connsiteX15" fmla="*/ 508342 w 1016684"/>
              <a:gd name="connsiteY15" fmla="*/ 101668 h 1016684"/>
              <a:gd name="connsiteX16" fmla="*/ 101668 w 1016684"/>
              <a:gd name="connsiteY16" fmla="*/ 508342 h 1016684"/>
              <a:gd name="connsiteX17" fmla="*/ 508342 w 1016684"/>
              <a:gd name="connsiteY17" fmla="*/ 915016 h 1016684"/>
              <a:gd name="connsiteX18" fmla="*/ 915016 w 1016684"/>
              <a:gd name="connsiteY18" fmla="*/ 508342 h 1016684"/>
              <a:gd name="connsiteX19" fmla="*/ 508342 w 1016684"/>
              <a:gd name="connsiteY19" fmla="*/ 101668 h 1016684"/>
              <a:gd name="connsiteX20" fmla="*/ 508342 w 1016684"/>
              <a:gd name="connsiteY20" fmla="*/ 0 h 1016684"/>
              <a:gd name="connsiteX21" fmla="*/ 1016684 w 1016684"/>
              <a:gd name="connsiteY21" fmla="*/ 508342 h 1016684"/>
              <a:gd name="connsiteX22" fmla="*/ 508342 w 1016684"/>
              <a:gd name="connsiteY22" fmla="*/ 1016684 h 1016684"/>
              <a:gd name="connsiteX23" fmla="*/ 0 w 1016684"/>
              <a:gd name="connsiteY23" fmla="*/ 508342 h 1016684"/>
              <a:gd name="connsiteX24" fmla="*/ 508342 w 1016684"/>
              <a:gd name="connsiteY24" fmla="*/ 0 h 101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6684" h="1016684">
                <a:moveTo>
                  <a:pt x="508342" y="406674"/>
                </a:moveTo>
                <a:cubicBezTo>
                  <a:pt x="564494" y="406674"/>
                  <a:pt x="610011" y="452191"/>
                  <a:pt x="610011" y="508342"/>
                </a:cubicBezTo>
                <a:cubicBezTo>
                  <a:pt x="610011" y="564494"/>
                  <a:pt x="564494" y="610011"/>
                  <a:pt x="508342" y="610011"/>
                </a:cubicBezTo>
                <a:cubicBezTo>
                  <a:pt x="452191" y="610011"/>
                  <a:pt x="406674" y="564494"/>
                  <a:pt x="406674" y="508342"/>
                </a:cubicBezTo>
                <a:cubicBezTo>
                  <a:pt x="406674" y="452191"/>
                  <a:pt x="452191" y="406674"/>
                  <a:pt x="508342" y="406674"/>
                </a:cubicBezTo>
                <a:close/>
                <a:moveTo>
                  <a:pt x="508342" y="305005"/>
                </a:moveTo>
                <a:cubicBezTo>
                  <a:pt x="396042" y="305005"/>
                  <a:pt x="305005" y="396042"/>
                  <a:pt x="305005" y="508342"/>
                </a:cubicBezTo>
                <a:cubicBezTo>
                  <a:pt x="305005" y="620640"/>
                  <a:pt x="396042" y="711679"/>
                  <a:pt x="508342" y="711679"/>
                </a:cubicBezTo>
                <a:cubicBezTo>
                  <a:pt x="620640" y="711679"/>
                  <a:pt x="711679" y="620640"/>
                  <a:pt x="711679" y="508342"/>
                </a:cubicBezTo>
                <a:cubicBezTo>
                  <a:pt x="711679" y="396042"/>
                  <a:pt x="620640" y="305005"/>
                  <a:pt x="508342" y="305005"/>
                </a:cubicBezTo>
                <a:close/>
                <a:moveTo>
                  <a:pt x="508342" y="203337"/>
                </a:moveTo>
                <a:cubicBezTo>
                  <a:pt x="676792" y="203337"/>
                  <a:pt x="813348" y="339892"/>
                  <a:pt x="813348" y="508342"/>
                </a:cubicBezTo>
                <a:cubicBezTo>
                  <a:pt x="813348" y="676792"/>
                  <a:pt x="676792" y="813348"/>
                  <a:pt x="508342" y="813348"/>
                </a:cubicBezTo>
                <a:cubicBezTo>
                  <a:pt x="339892" y="813348"/>
                  <a:pt x="203337" y="676792"/>
                  <a:pt x="203337" y="508342"/>
                </a:cubicBezTo>
                <a:cubicBezTo>
                  <a:pt x="203337" y="339892"/>
                  <a:pt x="339892" y="203337"/>
                  <a:pt x="508342" y="203337"/>
                </a:cubicBezTo>
                <a:close/>
                <a:moveTo>
                  <a:pt x="508342" y="101668"/>
                </a:moveTo>
                <a:cubicBezTo>
                  <a:pt x="283742" y="101668"/>
                  <a:pt x="101668" y="283742"/>
                  <a:pt x="101668" y="508342"/>
                </a:cubicBezTo>
                <a:cubicBezTo>
                  <a:pt x="101668" y="732943"/>
                  <a:pt x="283742" y="915016"/>
                  <a:pt x="508342" y="915016"/>
                </a:cubicBezTo>
                <a:cubicBezTo>
                  <a:pt x="732943" y="915016"/>
                  <a:pt x="915016" y="732943"/>
                  <a:pt x="915016" y="508342"/>
                </a:cubicBezTo>
                <a:cubicBezTo>
                  <a:pt x="915016" y="283742"/>
                  <a:pt x="732943" y="101668"/>
                  <a:pt x="508342" y="101668"/>
                </a:cubicBezTo>
                <a:close/>
                <a:moveTo>
                  <a:pt x="508342" y="0"/>
                </a:moveTo>
                <a:cubicBezTo>
                  <a:pt x="789099" y="0"/>
                  <a:pt x="1016684" y="227585"/>
                  <a:pt x="1016684" y="508342"/>
                </a:cubicBezTo>
                <a:cubicBezTo>
                  <a:pt x="1016684" y="789099"/>
                  <a:pt x="789099" y="1016684"/>
                  <a:pt x="508342" y="1016684"/>
                </a:cubicBezTo>
                <a:cubicBezTo>
                  <a:pt x="227585" y="1016684"/>
                  <a:pt x="0" y="789099"/>
                  <a:pt x="0" y="508342"/>
                </a:cubicBezTo>
                <a:cubicBezTo>
                  <a:pt x="0" y="227585"/>
                  <a:pt x="227585" y="0"/>
                  <a:pt x="508342" y="0"/>
                </a:cubicBezTo>
                <a:close/>
              </a:path>
            </a:pathLst>
          </a:custGeom>
          <a:solidFill>
            <a:schemeClr val="bg1"/>
          </a:solidFill>
          <a:ln w="15081" cap="flat">
            <a:noFill/>
            <a:prstDash val="solid"/>
            <a:miter/>
          </a:ln>
        </p:spPr>
        <p:txBody>
          <a:bodyPr rtlCol="0" anchor="ctr"/>
          <a:lstStyle/>
          <a:p>
            <a:endParaRPr lang="en-US" noProof="0"/>
          </a:p>
        </p:txBody>
      </p:sp>
      <p:sp>
        <p:nvSpPr>
          <p:cNvPr id="115" name="Graphic 42">
            <a:extLst>
              <a:ext uri="{FF2B5EF4-FFF2-40B4-BE49-F238E27FC236}">
                <a16:creationId xmlns:a16="http://schemas.microsoft.com/office/drawing/2014/main" id="{C07DE989-8832-4D13-0BD5-7999D0428AF2}"/>
              </a:ext>
              <a:ext uri="{C183D7F6-B498-43B3-948B-1728B52AA6E4}">
                <adec:decorative xmlns:adec="http://schemas.microsoft.com/office/drawing/2017/decorative" val="1"/>
              </a:ext>
            </a:extLst>
          </p:cNvPr>
          <p:cNvSpPr>
            <a:spLocks/>
          </p:cNvSpPr>
          <p:nvPr/>
        </p:nvSpPr>
        <p:spPr>
          <a:xfrm>
            <a:off x="7794169" y="1946275"/>
            <a:ext cx="281172" cy="341418"/>
          </a:xfrm>
          <a:custGeom>
            <a:avLst/>
            <a:gdLst>
              <a:gd name="connsiteX0" fmla="*/ 42863 w 133366"/>
              <a:gd name="connsiteY0" fmla="*/ 0 h 161941"/>
              <a:gd name="connsiteX1" fmla="*/ 29388 w 133366"/>
              <a:gd name="connsiteY1" fmla="*/ 9525 h 161941"/>
              <a:gd name="connsiteX2" fmla="*/ 14288 w 133366"/>
              <a:gd name="connsiteY2" fmla="*/ 9525 h 161941"/>
              <a:gd name="connsiteX3" fmla="*/ 0 w 133366"/>
              <a:gd name="connsiteY3" fmla="*/ 23813 h 161941"/>
              <a:gd name="connsiteX4" fmla="*/ 0 w 133366"/>
              <a:gd name="connsiteY4" fmla="*/ 138113 h 161941"/>
              <a:gd name="connsiteX5" fmla="*/ 14288 w 133366"/>
              <a:gd name="connsiteY5" fmla="*/ 152400 h 161941"/>
              <a:gd name="connsiteX6" fmla="*/ 38136 w 133366"/>
              <a:gd name="connsiteY6" fmla="*/ 152400 h 161941"/>
              <a:gd name="connsiteX7" fmla="*/ 38654 w 133366"/>
              <a:gd name="connsiteY7" fmla="*/ 149097 h 161941"/>
              <a:gd name="connsiteX8" fmla="*/ 42221 w 133366"/>
              <a:gd name="connsiteY8" fmla="*/ 134830 h 161941"/>
              <a:gd name="connsiteX9" fmla="*/ 50231 w 133366"/>
              <a:gd name="connsiteY9" fmla="*/ 120683 h 161941"/>
              <a:gd name="connsiteX10" fmla="*/ 96231 w 133366"/>
              <a:gd name="connsiteY10" fmla="*/ 74682 h 161941"/>
              <a:gd name="connsiteX11" fmla="*/ 114300 w 133366"/>
              <a:gd name="connsiteY11" fmla="*/ 66704 h 161941"/>
              <a:gd name="connsiteX12" fmla="*/ 114300 w 133366"/>
              <a:gd name="connsiteY12" fmla="*/ 23813 h 161941"/>
              <a:gd name="connsiteX13" fmla="*/ 100013 w 133366"/>
              <a:gd name="connsiteY13" fmla="*/ 9525 h 161941"/>
              <a:gd name="connsiteX14" fmla="*/ 84912 w 133366"/>
              <a:gd name="connsiteY14" fmla="*/ 9525 h 161941"/>
              <a:gd name="connsiteX15" fmla="*/ 71438 w 133366"/>
              <a:gd name="connsiteY15" fmla="*/ 0 h 161941"/>
              <a:gd name="connsiteX16" fmla="*/ 42863 w 133366"/>
              <a:gd name="connsiteY16" fmla="*/ 0 h 161941"/>
              <a:gd name="connsiteX17" fmla="*/ 38100 w 133366"/>
              <a:gd name="connsiteY17" fmla="*/ 14288 h 161941"/>
              <a:gd name="connsiteX18" fmla="*/ 42863 w 133366"/>
              <a:gd name="connsiteY18" fmla="*/ 9525 h 161941"/>
              <a:gd name="connsiteX19" fmla="*/ 71438 w 133366"/>
              <a:gd name="connsiteY19" fmla="*/ 9525 h 161941"/>
              <a:gd name="connsiteX20" fmla="*/ 76200 w 133366"/>
              <a:gd name="connsiteY20" fmla="*/ 14288 h 161941"/>
              <a:gd name="connsiteX21" fmla="*/ 71438 w 133366"/>
              <a:gd name="connsiteY21" fmla="*/ 19050 h 161941"/>
              <a:gd name="connsiteX22" fmla="*/ 42863 w 133366"/>
              <a:gd name="connsiteY22" fmla="*/ 19050 h 161941"/>
              <a:gd name="connsiteX23" fmla="*/ 38100 w 133366"/>
              <a:gd name="connsiteY23" fmla="*/ 14288 h 161941"/>
              <a:gd name="connsiteX24" fmla="*/ 56957 w 133366"/>
              <a:gd name="connsiteY24" fmla="*/ 127418 h 161941"/>
              <a:gd name="connsiteX25" fmla="*/ 102958 w 133366"/>
              <a:gd name="connsiteY25" fmla="*/ 81418 h 161941"/>
              <a:gd name="connsiteX26" fmla="*/ 128149 w 133366"/>
              <a:gd name="connsiteY26" fmla="*/ 81418 h 161941"/>
              <a:gd name="connsiteX27" fmla="*/ 128149 w 133366"/>
              <a:gd name="connsiteY27" fmla="*/ 106610 h 161941"/>
              <a:gd name="connsiteX28" fmla="*/ 82149 w 133366"/>
              <a:gd name="connsiteY28" fmla="*/ 152610 h 161941"/>
              <a:gd name="connsiteX29" fmla="*/ 72427 w 133366"/>
              <a:gd name="connsiteY29" fmla="*/ 158114 h 161941"/>
              <a:gd name="connsiteX30" fmla="*/ 58160 w 133366"/>
              <a:gd name="connsiteY30" fmla="*/ 161681 h 161941"/>
              <a:gd name="connsiteX31" fmla="*/ 47886 w 133366"/>
              <a:gd name="connsiteY31" fmla="*/ 151407 h 161941"/>
              <a:gd name="connsiteX32" fmla="*/ 51453 w 133366"/>
              <a:gd name="connsiteY32" fmla="*/ 137140 h 161941"/>
              <a:gd name="connsiteX33" fmla="*/ 56957 w 133366"/>
              <a:gd name="connsiteY33" fmla="*/ 127418 h 1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366" h="161941">
                <a:moveTo>
                  <a:pt x="42863" y="0"/>
                </a:moveTo>
                <a:cubicBezTo>
                  <a:pt x="36642" y="0"/>
                  <a:pt x="31349" y="3976"/>
                  <a:pt x="29388" y="9525"/>
                </a:cubicBezTo>
                <a:lnTo>
                  <a:pt x="14288" y="9525"/>
                </a:lnTo>
                <a:cubicBezTo>
                  <a:pt x="6397" y="9525"/>
                  <a:pt x="0" y="15922"/>
                  <a:pt x="0" y="23813"/>
                </a:cubicBezTo>
                <a:lnTo>
                  <a:pt x="0" y="138113"/>
                </a:lnTo>
                <a:cubicBezTo>
                  <a:pt x="0" y="146003"/>
                  <a:pt x="6397" y="152400"/>
                  <a:pt x="14288" y="152400"/>
                </a:cubicBezTo>
                <a:lnTo>
                  <a:pt x="38136" y="152400"/>
                </a:lnTo>
                <a:cubicBezTo>
                  <a:pt x="38206" y="151313"/>
                  <a:pt x="38376" y="150210"/>
                  <a:pt x="38654" y="149097"/>
                </a:cubicBezTo>
                <a:lnTo>
                  <a:pt x="42221" y="134830"/>
                </a:lnTo>
                <a:cubicBezTo>
                  <a:pt x="43559" y="129475"/>
                  <a:pt x="46328" y="124585"/>
                  <a:pt x="50231" y="120683"/>
                </a:cubicBezTo>
                <a:lnTo>
                  <a:pt x="96231" y="74682"/>
                </a:lnTo>
                <a:cubicBezTo>
                  <a:pt x="101248" y="69665"/>
                  <a:pt x="107730" y="67006"/>
                  <a:pt x="114300" y="66704"/>
                </a:cubicBezTo>
                <a:lnTo>
                  <a:pt x="114300" y="23813"/>
                </a:lnTo>
                <a:cubicBezTo>
                  <a:pt x="114300" y="15922"/>
                  <a:pt x="107903" y="9525"/>
                  <a:pt x="100013" y="9525"/>
                </a:cubicBezTo>
                <a:lnTo>
                  <a:pt x="84912" y="9525"/>
                </a:lnTo>
                <a:cubicBezTo>
                  <a:pt x="82950" y="3976"/>
                  <a:pt x="77658" y="0"/>
                  <a:pt x="71438" y="0"/>
                </a:cubicBezTo>
                <a:lnTo>
                  <a:pt x="42863" y="0"/>
                </a:lnTo>
                <a:close/>
                <a:moveTo>
                  <a:pt x="38100" y="14288"/>
                </a:moveTo>
                <a:cubicBezTo>
                  <a:pt x="38100" y="11657"/>
                  <a:pt x="40232" y="9525"/>
                  <a:pt x="42863" y="9525"/>
                </a:cubicBezTo>
                <a:lnTo>
                  <a:pt x="71438" y="9525"/>
                </a:lnTo>
                <a:cubicBezTo>
                  <a:pt x="74067" y="9525"/>
                  <a:pt x="76200" y="11657"/>
                  <a:pt x="76200" y="14288"/>
                </a:cubicBezTo>
                <a:cubicBezTo>
                  <a:pt x="76200" y="16918"/>
                  <a:pt x="74067" y="19050"/>
                  <a:pt x="71438" y="19050"/>
                </a:cubicBezTo>
                <a:lnTo>
                  <a:pt x="42863" y="19050"/>
                </a:lnTo>
                <a:cubicBezTo>
                  <a:pt x="40232" y="19050"/>
                  <a:pt x="38100" y="16918"/>
                  <a:pt x="38100" y="14288"/>
                </a:cubicBezTo>
                <a:close/>
                <a:moveTo>
                  <a:pt x="56957" y="127418"/>
                </a:moveTo>
                <a:lnTo>
                  <a:pt x="102958" y="81418"/>
                </a:lnTo>
                <a:cubicBezTo>
                  <a:pt x="109914" y="74461"/>
                  <a:pt x="121193" y="74461"/>
                  <a:pt x="128149" y="81418"/>
                </a:cubicBezTo>
                <a:cubicBezTo>
                  <a:pt x="135105" y="88374"/>
                  <a:pt x="135105" y="99652"/>
                  <a:pt x="128149" y="106610"/>
                </a:cubicBezTo>
                <a:lnTo>
                  <a:pt x="82149" y="152610"/>
                </a:lnTo>
                <a:cubicBezTo>
                  <a:pt x="79467" y="155292"/>
                  <a:pt x="76107" y="157194"/>
                  <a:pt x="72427" y="158114"/>
                </a:cubicBezTo>
                <a:lnTo>
                  <a:pt x="58160" y="161681"/>
                </a:lnTo>
                <a:cubicBezTo>
                  <a:pt x="51955" y="163232"/>
                  <a:pt x="46334" y="157612"/>
                  <a:pt x="47886" y="151407"/>
                </a:cubicBezTo>
                <a:lnTo>
                  <a:pt x="51453" y="137140"/>
                </a:lnTo>
                <a:cubicBezTo>
                  <a:pt x="52372" y="133461"/>
                  <a:pt x="54275" y="130100"/>
                  <a:pt x="56957" y="127418"/>
                </a:cubicBezTo>
                <a:close/>
              </a:path>
            </a:pathLst>
          </a:custGeom>
          <a:solidFill>
            <a:schemeClr val="bg1"/>
          </a:solidFill>
          <a:ln w="15081" cap="flat">
            <a:noFill/>
            <a:prstDash val="solid"/>
            <a:miter/>
          </a:ln>
        </p:spPr>
        <p:txBody>
          <a:bodyPr rtlCol="0" anchor="ctr"/>
          <a:lstStyle/>
          <a:p>
            <a:endParaRPr lang="en-US" noProof="0"/>
          </a:p>
        </p:txBody>
      </p:sp>
      <p:sp>
        <p:nvSpPr>
          <p:cNvPr id="116" name="Graphic 17">
            <a:extLst>
              <a:ext uri="{FF2B5EF4-FFF2-40B4-BE49-F238E27FC236}">
                <a16:creationId xmlns:a16="http://schemas.microsoft.com/office/drawing/2014/main" id="{41BC6345-289D-EC84-AED8-9634011E6EBA}"/>
              </a:ext>
              <a:ext uri="{C183D7F6-B498-43B3-948B-1728B52AA6E4}">
                <adec:decorative xmlns:adec="http://schemas.microsoft.com/office/drawing/2017/decorative" val="1"/>
              </a:ext>
            </a:extLst>
          </p:cNvPr>
          <p:cNvSpPr/>
          <p:nvPr/>
        </p:nvSpPr>
        <p:spPr>
          <a:xfrm>
            <a:off x="10036763" y="1930400"/>
            <a:ext cx="373168" cy="373168"/>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5" name="Title 4">
            <a:extLst>
              <a:ext uri="{FF2B5EF4-FFF2-40B4-BE49-F238E27FC236}">
                <a16:creationId xmlns:a16="http://schemas.microsoft.com/office/drawing/2014/main" id="{F80D10C9-844C-5A30-3801-A429089E55C3}"/>
              </a:ext>
              <a:ext uri="{C183D7F6-B498-43B3-948B-1728B52AA6E4}">
                <adec:decorative xmlns:adec="http://schemas.microsoft.com/office/drawing/2017/decorative" val="0"/>
              </a:ext>
            </a:extLst>
          </p:cNvPr>
          <p:cNvSpPr>
            <a:spLocks noGrp="1"/>
          </p:cNvSpPr>
          <p:nvPr>
            <p:ph type="title"/>
          </p:nvPr>
        </p:nvSpPr>
        <p:spPr>
          <a:xfrm>
            <a:off x="586740" y="-795500"/>
            <a:ext cx="11018520" cy="498598"/>
          </a:xfrm>
          <a:prstGeom prst="rect">
            <a:avLst/>
          </a:prstGeom>
          <a:ln w="12700">
            <a:noFill/>
          </a:ln>
        </p:spPr>
        <p:txBody>
          <a:bodyPr/>
          <a:lstStyle/>
          <a:p>
            <a:r>
              <a:rPr lang="en-US"/>
              <a:t>Demo      </a:t>
            </a:r>
          </a:p>
        </p:txBody>
      </p:sp>
      <p:sp>
        <p:nvSpPr>
          <p:cNvPr id="21" name="TextBox 20">
            <a:extLst>
              <a:ext uri="{FF2B5EF4-FFF2-40B4-BE49-F238E27FC236}">
                <a16:creationId xmlns:a16="http://schemas.microsoft.com/office/drawing/2014/main" id="{365D4FFE-60C1-4752-899F-90554281A88A}"/>
              </a:ext>
            </a:extLst>
          </p:cNvPr>
          <p:cNvSpPr txBox="1"/>
          <p:nvPr/>
        </p:nvSpPr>
        <p:spPr>
          <a:xfrm>
            <a:off x="915154" y="1572770"/>
            <a:ext cx="3195250" cy="1200329"/>
          </a:xfrm>
          <a:prstGeom prst="rect">
            <a:avLst/>
          </a:prstGeom>
          <a:noFill/>
        </p:spPr>
        <p:txBody>
          <a:bodyPr wrap="square" lIns="0" tIns="0" rIns="0" bIns="0">
            <a:spAutoFit/>
          </a:bodyPr>
          <a:lstStyle/>
          <a:p>
            <a:pPr lvl="0" defTabSz="932742">
              <a:spcBef>
                <a:spcPct val="0"/>
              </a:spcBef>
              <a:spcAft>
                <a:spcPct val="0"/>
              </a:spcAft>
              <a:buSzPct val="90000"/>
              <a:defRPr/>
            </a:pPr>
            <a:r>
              <a:rPr lang="en-CA" sz="2400">
                <a:solidFill>
                  <a:schemeClr val="accent1"/>
                </a:solidFill>
                <a:latin typeface="+mj-lt"/>
                <a:cs typeface="Segoe UI Semilight" panose="020B0402040204020203" pitchFamily="34" charset="0"/>
              </a:rPr>
              <a:t>Instructions </a:t>
            </a:r>
            <a:r>
              <a:rPr lang="en-CA" sz="1800">
                <a:solidFill>
                  <a:schemeClr val="bg1"/>
                </a:solidFill>
                <a:cs typeface="Segoe UI Semilight" panose="020B0402040204020203" pitchFamily="34" charset="0"/>
              </a:rPr>
              <a:t>define the agent and tailor its experience to business requirements and expected outcomes.</a:t>
            </a:r>
          </a:p>
        </p:txBody>
      </p:sp>
      <p:sp>
        <p:nvSpPr>
          <p:cNvPr id="22" name="TextBox 21">
            <a:extLst>
              <a:ext uri="{FF2B5EF4-FFF2-40B4-BE49-F238E27FC236}">
                <a16:creationId xmlns:a16="http://schemas.microsoft.com/office/drawing/2014/main" id="{95CA1488-0558-D177-7DC2-28F538C1A5A9}"/>
              </a:ext>
            </a:extLst>
          </p:cNvPr>
          <p:cNvSpPr txBox="1"/>
          <p:nvPr/>
        </p:nvSpPr>
        <p:spPr>
          <a:xfrm>
            <a:off x="915152" y="3745276"/>
            <a:ext cx="3195250" cy="1477328"/>
          </a:xfrm>
          <a:prstGeom prst="rect">
            <a:avLst/>
          </a:prstGeom>
          <a:noFill/>
        </p:spPr>
        <p:txBody>
          <a:bodyPr wrap="square" lIns="0" tIns="0" rIns="0" bIns="0">
            <a:spAutoFit/>
          </a:bodyPr>
          <a:lstStyle/>
          <a:p>
            <a:pPr defTabSz="932742">
              <a:spcBef>
                <a:spcPct val="0"/>
              </a:spcBef>
              <a:spcAft>
                <a:spcPct val="0"/>
              </a:spcAft>
              <a:buSzPct val="90000"/>
              <a:defRPr/>
            </a:pPr>
            <a:r>
              <a:rPr lang="en-CA" sz="1800">
                <a:solidFill>
                  <a:schemeClr val="bg1"/>
                </a:solidFill>
                <a:cs typeface="Segoe UI Semilight" panose="020B0402040204020203" pitchFamily="34" charset="0"/>
              </a:rPr>
              <a:t>Not every skill can be fully described in instructions; some will require you to configure other options such as </a:t>
            </a:r>
            <a:r>
              <a:rPr lang="en-CA" sz="2400">
                <a:solidFill>
                  <a:schemeClr val="accent1"/>
                </a:solidFill>
                <a:latin typeface="+mj-lt"/>
                <a:cs typeface="Segoe UI Semilight" panose="020B0402040204020203" pitchFamily="34" charset="0"/>
              </a:rPr>
              <a:t>knowledge </a:t>
            </a:r>
            <a:r>
              <a:rPr lang="en-CA" sz="1800">
                <a:solidFill>
                  <a:schemeClr val="bg1"/>
                </a:solidFill>
                <a:cs typeface="Segoe UI Semilight" panose="020B0402040204020203" pitchFamily="34" charset="0"/>
              </a:rPr>
              <a:t>sources.</a:t>
            </a:r>
          </a:p>
        </p:txBody>
      </p:sp>
      <p:sp>
        <p:nvSpPr>
          <p:cNvPr id="36" name="Subtitle">
            <a:extLst>
              <a:ext uri="{FF2B5EF4-FFF2-40B4-BE49-F238E27FC236}">
                <a16:creationId xmlns:a16="http://schemas.microsoft.com/office/drawing/2014/main" id="{EDB92501-5AD7-6E23-ADC4-EDFC7F3A585D}"/>
              </a:ext>
            </a:extLst>
          </p:cNvPr>
          <p:cNvSpPr txBox="1">
            <a:spLocks/>
          </p:cNvSpPr>
          <p:nvPr/>
        </p:nvSpPr>
        <p:spPr>
          <a:xfrm>
            <a:off x="4588235" y="933259"/>
            <a:ext cx="6693038" cy="503347"/>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2000" b="0">
                <a:solidFill>
                  <a:schemeClr val="tx1"/>
                </a:solidFill>
                <a:latin typeface="+mj-lt"/>
              </a:rPr>
              <a:t>Key Components of Instructions</a:t>
            </a:r>
            <a:endParaRPr lang="en-US" sz="2000" b="0">
              <a:solidFill>
                <a:schemeClr val="tx1"/>
              </a:solidFill>
              <a:latin typeface="+mj-lt"/>
            </a:endParaRPr>
          </a:p>
        </p:txBody>
      </p:sp>
      <p:sp>
        <p:nvSpPr>
          <p:cNvPr id="97" name="!!Phase1">
            <a:extLst>
              <a:ext uri="{FF2B5EF4-FFF2-40B4-BE49-F238E27FC236}">
                <a16:creationId xmlns:a16="http://schemas.microsoft.com/office/drawing/2014/main" id="{213ECA62-DC8B-93AB-73F1-2B6D36694D7F}"/>
              </a:ext>
            </a:extLst>
          </p:cNvPr>
          <p:cNvSpPr txBox="1">
            <a:spLocks/>
          </p:cNvSpPr>
          <p:nvPr/>
        </p:nvSpPr>
        <p:spPr>
          <a:xfrm>
            <a:off x="4588235" y="2797363"/>
            <a:ext cx="2115853" cy="953878"/>
          </a:xfrm>
          <a:prstGeom prst="roundRect">
            <a:avLst>
              <a:gd name="adj" fmla="val 10688"/>
            </a:avLst>
          </a:prstGeom>
          <a:solidFill>
            <a:schemeClr val="accent2">
              <a:lumMod val="20000"/>
              <a:lumOff val="80000"/>
            </a:schemeClr>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lvl="0" defTabSz="932472" fontAlgn="base">
              <a:spcBef>
                <a:spcPct val="0"/>
              </a:spcBef>
              <a:spcAft>
                <a:spcPct val="0"/>
              </a:spcAft>
              <a:defRPr/>
            </a:pPr>
            <a:r>
              <a:rPr lang="en-CA" sz="1800" kern="1200">
                <a:solidFill>
                  <a:schemeClr val="tx1"/>
                </a:solidFill>
                <a:cs typeface="Segoe Sans Small Hairline" pitchFamily="2" charset="0"/>
              </a:rPr>
              <a:t>Purpose</a:t>
            </a:r>
          </a:p>
        </p:txBody>
      </p:sp>
      <p:sp>
        <p:nvSpPr>
          <p:cNvPr id="107" name="TextBox 106">
            <a:extLst>
              <a:ext uri="{FF2B5EF4-FFF2-40B4-BE49-F238E27FC236}">
                <a16:creationId xmlns:a16="http://schemas.microsoft.com/office/drawing/2014/main" id="{B6975D51-14E5-ACDD-2A62-0632DCF98C65}"/>
              </a:ext>
            </a:extLst>
          </p:cNvPr>
          <p:cNvSpPr txBox="1"/>
          <p:nvPr/>
        </p:nvSpPr>
        <p:spPr>
          <a:xfrm>
            <a:off x="4629615" y="4005303"/>
            <a:ext cx="2033095" cy="553998"/>
          </a:xfrm>
          <a:prstGeom prst="rect">
            <a:avLst/>
          </a:prstGeom>
          <a:noFill/>
        </p:spPr>
        <p:txBody>
          <a:bodyPr wrap="square" lIns="0" tIns="0" rIns="0" bIns="0" rtlCol="0">
            <a:spAutoFit/>
          </a:bodyPr>
          <a:lstStyle/>
          <a:p>
            <a:pPr algn="ctr"/>
            <a:r>
              <a:rPr lang="en-US" sz="1800">
                <a:solidFill>
                  <a:schemeClr val="bg1"/>
                </a:solidFill>
                <a:cs typeface="Segoe Sans Display" pitchFamily="2" charset="0"/>
              </a:rPr>
              <a:t>What this agent is and its goals</a:t>
            </a:r>
          </a:p>
        </p:txBody>
      </p:sp>
      <p:sp>
        <p:nvSpPr>
          <p:cNvPr id="98" name="!!Phase1">
            <a:extLst>
              <a:ext uri="{FF2B5EF4-FFF2-40B4-BE49-F238E27FC236}">
                <a16:creationId xmlns:a16="http://schemas.microsoft.com/office/drawing/2014/main" id="{FCDB98EB-EC43-4DF6-D378-FEBC7A5C3385}"/>
              </a:ext>
            </a:extLst>
          </p:cNvPr>
          <p:cNvSpPr txBox="1">
            <a:spLocks/>
          </p:cNvSpPr>
          <p:nvPr/>
        </p:nvSpPr>
        <p:spPr>
          <a:xfrm>
            <a:off x="6876828" y="2797363"/>
            <a:ext cx="2115853" cy="953878"/>
          </a:xfrm>
          <a:prstGeom prst="roundRect">
            <a:avLst>
              <a:gd name="adj" fmla="val 10688"/>
            </a:avLst>
          </a:prstGeom>
          <a:solidFill>
            <a:schemeClr val="accent5"/>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defTabSz="914400">
              <a:defRPr/>
            </a:pPr>
            <a:r>
              <a:rPr lang="en-CA" sz="1800" kern="1200">
                <a:solidFill>
                  <a:schemeClr val="tx1"/>
                </a:solidFill>
                <a:cs typeface="Segoe Sans Small Hairline" pitchFamily="2" charset="0"/>
              </a:rPr>
              <a:t>Guidelines</a:t>
            </a:r>
          </a:p>
        </p:txBody>
      </p:sp>
      <p:sp>
        <p:nvSpPr>
          <p:cNvPr id="108" name="TextBox 107">
            <a:extLst>
              <a:ext uri="{FF2B5EF4-FFF2-40B4-BE49-F238E27FC236}">
                <a16:creationId xmlns:a16="http://schemas.microsoft.com/office/drawing/2014/main" id="{489FBAA8-2A04-E128-F67C-2F6F340053C1}"/>
              </a:ext>
            </a:extLst>
          </p:cNvPr>
          <p:cNvSpPr txBox="1"/>
          <p:nvPr/>
        </p:nvSpPr>
        <p:spPr>
          <a:xfrm>
            <a:off x="6876835" y="4005303"/>
            <a:ext cx="2115842" cy="830997"/>
          </a:xfrm>
          <a:prstGeom prst="rect">
            <a:avLst/>
          </a:prstGeom>
          <a:noFill/>
        </p:spPr>
        <p:txBody>
          <a:bodyPr wrap="square" lIns="0" tIns="0" rIns="0" bIns="0" rtlCol="0">
            <a:spAutoFit/>
          </a:bodyPr>
          <a:lstStyle/>
          <a:p>
            <a:pPr lvl="0" algn="ctr">
              <a:defRPr/>
            </a:pPr>
            <a:r>
              <a:rPr lang="en-US" sz="1800">
                <a:solidFill>
                  <a:schemeClr val="bg1"/>
                </a:solidFill>
                <a:cs typeface="Segoe Sans Display" pitchFamily="2" charset="0"/>
              </a:rPr>
              <a:t>General directions, tone, rules and restrictions</a:t>
            </a:r>
          </a:p>
        </p:txBody>
      </p:sp>
      <p:sp>
        <p:nvSpPr>
          <p:cNvPr id="99" name="!!Phase1">
            <a:extLst>
              <a:ext uri="{FF2B5EF4-FFF2-40B4-BE49-F238E27FC236}">
                <a16:creationId xmlns:a16="http://schemas.microsoft.com/office/drawing/2014/main" id="{8F6CD863-4D3A-92CA-5B71-31DA75A299A5}"/>
              </a:ext>
            </a:extLst>
          </p:cNvPr>
          <p:cNvSpPr txBox="1">
            <a:spLocks/>
          </p:cNvSpPr>
          <p:nvPr/>
        </p:nvSpPr>
        <p:spPr>
          <a:xfrm>
            <a:off x="9165422" y="2797363"/>
            <a:ext cx="2115853" cy="953878"/>
          </a:xfrm>
          <a:prstGeom prst="roundRect">
            <a:avLst>
              <a:gd name="adj" fmla="val 10688"/>
            </a:avLst>
          </a:prstGeom>
          <a:solidFill>
            <a:schemeClr val="accent4"/>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defTabSz="914400">
              <a:defRPr/>
            </a:pPr>
            <a:r>
              <a:rPr lang="en-CA" sz="1800" kern="1200">
                <a:solidFill>
                  <a:schemeClr val="bg1"/>
                </a:solidFill>
                <a:cs typeface="Segoe Sans Small Hairline" pitchFamily="2" charset="0"/>
              </a:rPr>
              <a:t>Skills</a:t>
            </a:r>
          </a:p>
        </p:txBody>
      </p:sp>
      <p:sp>
        <p:nvSpPr>
          <p:cNvPr id="109" name="TextBox 108">
            <a:extLst>
              <a:ext uri="{FF2B5EF4-FFF2-40B4-BE49-F238E27FC236}">
                <a16:creationId xmlns:a16="http://schemas.microsoft.com/office/drawing/2014/main" id="{809DDF8A-DA79-41F8-AFA8-1D0FBF4C772C}"/>
              </a:ext>
            </a:extLst>
          </p:cNvPr>
          <p:cNvSpPr txBox="1"/>
          <p:nvPr/>
        </p:nvSpPr>
        <p:spPr>
          <a:xfrm>
            <a:off x="9165422" y="4005303"/>
            <a:ext cx="2115842" cy="1107996"/>
          </a:xfrm>
          <a:prstGeom prst="rect">
            <a:avLst/>
          </a:prstGeom>
          <a:noFill/>
        </p:spPr>
        <p:txBody>
          <a:bodyPr wrap="square" lIns="0" tIns="0" rIns="0" bIns="0" rtlCol="0">
            <a:spAutoFit/>
          </a:bodyPr>
          <a:lstStyle/>
          <a:p>
            <a:pPr algn="ctr">
              <a:defRPr/>
            </a:pPr>
            <a:r>
              <a:rPr lang="en-GB" sz="1800">
                <a:solidFill>
                  <a:schemeClr val="bg1"/>
                </a:solidFill>
                <a:cs typeface="Segoe Sans Display" pitchFamily="2" charset="0"/>
              </a:rPr>
              <a:t>Granular tasks with step-by-step workflow, that can be handled by LLM</a:t>
            </a:r>
            <a:endParaRPr lang="en-US" sz="1800">
              <a:solidFill>
                <a:schemeClr val="bg1"/>
              </a:solidFill>
              <a:cs typeface="Segoe Sans Display" pitchFamily="2" charset="0"/>
            </a:endParaRPr>
          </a:p>
        </p:txBody>
      </p:sp>
      <p:sp>
        <p:nvSpPr>
          <p:cNvPr id="110" name="TextBox 109">
            <a:extLst>
              <a:ext uri="{FF2B5EF4-FFF2-40B4-BE49-F238E27FC236}">
                <a16:creationId xmlns:a16="http://schemas.microsoft.com/office/drawing/2014/main" id="{C0E06AC7-DDD0-8D15-984C-740BD647A1CE}"/>
              </a:ext>
            </a:extLst>
          </p:cNvPr>
          <p:cNvSpPr txBox="1"/>
          <p:nvPr/>
        </p:nvSpPr>
        <p:spPr>
          <a:xfrm>
            <a:off x="1766829" y="5747957"/>
            <a:ext cx="8643102" cy="276999"/>
          </a:xfrm>
          <a:prstGeom prst="rect">
            <a:avLst/>
          </a:prstGeom>
          <a:noFill/>
        </p:spPr>
        <p:txBody>
          <a:bodyPr wrap="square" lIns="0" tIns="0" rIns="0" bIns="0">
            <a:spAutoFit/>
          </a:bodyPr>
          <a:lstStyle/>
          <a:p>
            <a:pPr algn="ctr"/>
            <a:r>
              <a:rPr lang="en-US" sz="1800" dirty="0">
                <a:solidFill>
                  <a:schemeClr val="accent1"/>
                </a:solidFill>
                <a:latin typeface="+mj-lt"/>
                <a:hlinkClick r:id="rId5">
                  <a:extLst>
                    <a:ext uri="{A12FA001-AC4F-418D-AE19-62706E023703}">
                      <ahyp:hlinkClr xmlns:ahyp="http://schemas.microsoft.com/office/drawing/2018/hyperlinkcolor" val="tx"/>
                    </a:ext>
                  </a:extLst>
                </a:hlinkClick>
              </a:rPr>
              <a:t>Write effective instructions for declarative agents | Microsoft Learn</a:t>
            </a:r>
            <a:endParaRPr lang="en-US" sz="1800" dirty="0">
              <a:solidFill>
                <a:schemeClr val="accent1"/>
              </a:solidFill>
              <a:latin typeface="+mj-lt"/>
            </a:endParaRPr>
          </a:p>
        </p:txBody>
      </p:sp>
    </p:spTree>
    <p:extLst>
      <p:ext uri="{BB962C8B-B14F-4D97-AF65-F5344CB8AC3E}">
        <p14:creationId xmlns:p14="http://schemas.microsoft.com/office/powerpoint/2010/main" val="321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10-E8DB-E5A0-984C-88FED6E6A0A7}"/>
            </a:ext>
          </a:extLst>
        </p:cNvPr>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75CC817-DB0A-124A-656D-5037CD534FBE}"/>
              </a:ext>
              <a:ext uri="{C183D7F6-B498-43B3-948B-1728B52AA6E4}">
                <adec:decorative xmlns:adec="http://schemas.microsoft.com/office/drawing/2017/decorative" val="1"/>
              </a:ext>
            </a:extLst>
          </p:cNvPr>
          <p:cNvSpPr/>
          <p:nvPr/>
        </p:nvSpPr>
        <p:spPr bwMode="auto">
          <a:xfrm>
            <a:off x="571500" y="1278339"/>
            <a:ext cx="11049000" cy="4990699"/>
          </a:xfrm>
          <a:prstGeom prst="roundRect">
            <a:avLst>
              <a:gd name="adj" fmla="val 2682"/>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accent1"/>
              </a:solidFill>
              <a:latin typeface="+mj-lt"/>
              <a:cs typeface="Segoe Sans Display" pitchFamily="2" charset="0"/>
            </a:endParaRPr>
          </a:p>
        </p:txBody>
      </p:sp>
      <p:sp>
        <p:nvSpPr>
          <p:cNvPr id="34" name="Rectangle: Rounded Corners 33">
            <a:extLst>
              <a:ext uri="{FF2B5EF4-FFF2-40B4-BE49-F238E27FC236}">
                <a16:creationId xmlns:a16="http://schemas.microsoft.com/office/drawing/2014/main" id="{4495E039-5821-69D2-60C3-7977F1E4C9E5}"/>
              </a:ext>
              <a:ext uri="{C183D7F6-B498-43B3-948B-1728B52AA6E4}">
                <adec:decorative xmlns:adec="http://schemas.microsoft.com/office/drawing/2017/decorative" val="1"/>
              </a:ext>
            </a:extLst>
          </p:cNvPr>
          <p:cNvSpPr/>
          <p:nvPr/>
        </p:nvSpPr>
        <p:spPr bwMode="auto">
          <a:xfrm rot="16200000" flipH="1">
            <a:off x="81349" y="2103187"/>
            <a:ext cx="4338109" cy="3017597"/>
          </a:xfrm>
          <a:prstGeom prst="roundRect">
            <a:avLst>
              <a:gd name="adj" fmla="val 2957"/>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30" name="Oval 129">
            <a:extLst>
              <a:ext uri="{FF2B5EF4-FFF2-40B4-BE49-F238E27FC236}">
                <a16:creationId xmlns:a16="http://schemas.microsoft.com/office/drawing/2014/main" id="{25D33112-DC82-366D-6022-425504A2ACE3}"/>
              </a:ext>
              <a:ext uri="{C183D7F6-B498-43B3-948B-1728B52AA6E4}">
                <adec:decorative xmlns:adec="http://schemas.microsoft.com/office/drawing/2017/decorative" val="1"/>
              </a:ext>
            </a:extLst>
          </p:cNvPr>
          <p:cNvSpPr/>
          <p:nvPr/>
        </p:nvSpPr>
        <p:spPr>
          <a:xfrm>
            <a:off x="874555" y="1600265"/>
            <a:ext cx="559946" cy="55994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5" name="Rectangle: Rounded Corners 44">
            <a:extLst>
              <a:ext uri="{FF2B5EF4-FFF2-40B4-BE49-F238E27FC236}">
                <a16:creationId xmlns:a16="http://schemas.microsoft.com/office/drawing/2014/main" id="{5579B654-88A6-FCD0-54E0-9BF5F76714D4}"/>
              </a:ext>
              <a:ext uri="{C183D7F6-B498-43B3-948B-1728B52AA6E4}">
                <adec:decorative xmlns:adec="http://schemas.microsoft.com/office/drawing/2017/decorative" val="1"/>
              </a:ext>
            </a:extLst>
          </p:cNvPr>
          <p:cNvSpPr/>
          <p:nvPr/>
        </p:nvSpPr>
        <p:spPr bwMode="auto">
          <a:xfrm rot="16200000" flipH="1">
            <a:off x="5520799" y="-148563"/>
            <a:ext cx="4338109" cy="7521096"/>
          </a:xfrm>
          <a:prstGeom prst="roundRect">
            <a:avLst>
              <a:gd name="adj" fmla="val 246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grpSp>
        <p:nvGrpSpPr>
          <p:cNvPr id="87" name="Group 86">
            <a:extLst>
              <a:ext uri="{FF2B5EF4-FFF2-40B4-BE49-F238E27FC236}">
                <a16:creationId xmlns:a16="http://schemas.microsoft.com/office/drawing/2014/main" id="{E4ED1593-E000-A7EB-3A0E-C713522E1C87}"/>
              </a:ext>
              <a:ext uri="{C183D7F6-B498-43B3-948B-1728B52AA6E4}">
                <adec:decorative xmlns:adec="http://schemas.microsoft.com/office/drawing/2017/decorative" val="1"/>
              </a:ext>
            </a:extLst>
          </p:cNvPr>
          <p:cNvGrpSpPr/>
          <p:nvPr/>
        </p:nvGrpSpPr>
        <p:grpSpPr>
          <a:xfrm>
            <a:off x="925441" y="1654969"/>
            <a:ext cx="458174" cy="450538"/>
            <a:chOff x="848430" y="1360692"/>
            <a:chExt cx="420776" cy="411754"/>
          </a:xfrm>
        </p:grpSpPr>
        <p:sp>
          <p:nvSpPr>
            <p:cNvPr id="88" name="Oval 87">
              <a:extLst>
                <a:ext uri="{FF2B5EF4-FFF2-40B4-BE49-F238E27FC236}">
                  <a16:creationId xmlns:a16="http://schemas.microsoft.com/office/drawing/2014/main" id="{D780E901-C2FE-75D0-2FCE-0679E32980CC}"/>
                </a:ext>
                <a:ext uri="{C183D7F6-B498-43B3-948B-1728B52AA6E4}">
                  <adec:decorative xmlns:adec="http://schemas.microsoft.com/office/drawing/2017/decorative" val="1"/>
                </a:ext>
              </a:extLst>
            </p:cNvPr>
            <p:cNvSpPr/>
            <p:nvPr/>
          </p:nvSpPr>
          <p:spPr>
            <a:xfrm>
              <a:off x="848430" y="1360692"/>
              <a:ext cx="420776" cy="41175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pic>
          <p:nvPicPr>
            <p:cNvPr id="89" name="Graphic 88">
              <a:extLst>
                <a:ext uri="{FF2B5EF4-FFF2-40B4-BE49-F238E27FC236}">
                  <a16:creationId xmlns:a16="http://schemas.microsoft.com/office/drawing/2014/main" id="{F253E2AA-4332-619D-4E33-876ED0BDF6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6007" y="1463759"/>
              <a:ext cx="205622" cy="205620"/>
            </a:xfrm>
            <a:prstGeom prst="rect">
              <a:avLst/>
            </a:prstGeom>
            <a:effectLst>
              <a:outerShdw blurRad="88900" dist="38100" dir="2700000" algn="tl" rotWithShape="0">
                <a:prstClr val="black">
                  <a:alpha val="40000"/>
                </a:prstClr>
              </a:outerShdw>
            </a:effectLst>
          </p:spPr>
        </p:pic>
      </p:grpSp>
      <p:sp>
        <p:nvSpPr>
          <p:cNvPr id="2" name="Rounded Rectangle 15">
            <a:extLst>
              <a:ext uri="{FF2B5EF4-FFF2-40B4-BE49-F238E27FC236}">
                <a16:creationId xmlns:a16="http://schemas.microsoft.com/office/drawing/2014/main" id="{DC088C4D-0198-AEA7-3913-17260B5C3E4B}"/>
              </a:ext>
              <a:ext uri="{C183D7F6-B498-43B3-948B-1728B52AA6E4}">
                <adec:decorative xmlns:adec="http://schemas.microsoft.com/office/drawing/2017/decorative" val="1"/>
              </a:ext>
            </a:extLst>
          </p:cNvPr>
          <p:cNvSpPr/>
          <p:nvPr/>
        </p:nvSpPr>
        <p:spPr>
          <a:xfrm>
            <a:off x="4064290" y="2573493"/>
            <a:ext cx="7251126" cy="2304608"/>
          </a:xfrm>
          <a:prstGeom prst="roundRect">
            <a:avLst>
              <a:gd name="adj" fmla="val 7542"/>
            </a:avLst>
          </a:prstGeom>
          <a:no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ea typeface="+mn-ea"/>
              <a:cs typeface="Segoe UI" pitchFamily="34" charset="0"/>
            </a:endParaRPr>
          </a:p>
        </p:txBody>
      </p:sp>
      <p:sp>
        <p:nvSpPr>
          <p:cNvPr id="29" name="TextBox 1">
            <a:extLst>
              <a:ext uri="{FF2B5EF4-FFF2-40B4-BE49-F238E27FC236}">
                <a16:creationId xmlns:a16="http://schemas.microsoft.com/office/drawing/2014/main" id="{78FBC3C0-43F7-CB10-BD4A-D569101B1568}"/>
              </a:ext>
              <a:ext uri="{C183D7F6-B498-43B3-948B-1728B52AA6E4}">
                <adec:decorative xmlns:adec="http://schemas.microsoft.com/office/drawing/2017/decorative" val="1"/>
              </a:ext>
            </a:extLst>
          </p:cNvPr>
          <p:cNvSpPr txBox="1"/>
          <p:nvPr/>
        </p:nvSpPr>
        <p:spPr>
          <a:xfrm>
            <a:off x="4118356" y="2657723"/>
            <a:ext cx="7142995" cy="203132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a:ln>
                  <a:noFill/>
                </a:ln>
                <a:solidFill>
                  <a:schemeClr val="accent2">
                    <a:lumMod val="20000"/>
                    <a:lumOff val="80000"/>
                  </a:schemeClr>
                </a:solidFill>
                <a:effectLst/>
                <a:uLnTx/>
                <a:uFillTx/>
                <a:latin typeface="Consolas" panose="020B0609020204030204" pitchFamily="49" charset="0"/>
                <a:cs typeface="Segoe UI Semibold" panose="020B0502040204020203" pitchFamily="34" charset="0"/>
              </a:rPr>
              <a:t>You are Corporate Q&amp;A agent that helps to share corporate knowledge. </a:t>
            </a:r>
            <a:br>
              <a:rPr kumimoji="0" lang="en-GB" sz="1400" i="0" u="none" strike="noStrike" kern="1200" cap="none" spc="0" normalizeH="0" baseline="0" noProof="0">
                <a:ln>
                  <a:noFill/>
                </a:ln>
                <a:solidFill>
                  <a:schemeClr val="accent2">
                    <a:lumMod val="20000"/>
                    <a:lumOff val="80000"/>
                  </a:schemeClr>
                </a:solidFill>
                <a:effectLst/>
                <a:uLnTx/>
                <a:uFillTx/>
                <a:latin typeface="Consolas" panose="020B0609020204030204" pitchFamily="49" charset="0"/>
              </a:rPr>
            </a:br>
            <a: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t>You answer user’s questions using only Contoso knowledge base and public documentation. Say “I do not know” if there are no relevant results.</a:t>
            </a:r>
            <a:b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br>
            <a: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t>Be nice and polite.</a:t>
            </a:r>
            <a:br>
              <a:rPr kumimoji="0" lang="en-GB" sz="1400" i="0" u="none" strike="noStrike" kern="1200" cap="none" spc="0" normalizeH="0" baseline="0" noProof="0">
                <a:ln>
                  <a:noFill/>
                </a:ln>
                <a:solidFill>
                  <a:schemeClr val="accent5"/>
                </a:solidFill>
                <a:effectLst/>
                <a:uLnTx/>
                <a:uFillTx/>
                <a:latin typeface="Consolas" panose="020B0609020204030204" pitchFamily="49" charset="0"/>
              </a:rPr>
            </a:br>
            <a: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t>Acronym CE means Contoso Electronics.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t>You should answer the questions in the following format:</a:t>
            </a:r>
            <a:b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br>
            <a: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t>Question: **inferred user question in bold**</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t>Answer: results rephrased to be more relevant for user query</a:t>
            </a:r>
          </a:p>
        </p:txBody>
      </p:sp>
      <p:sp>
        <p:nvSpPr>
          <p:cNvPr id="5" name="Title 4">
            <a:extLst>
              <a:ext uri="{FF2B5EF4-FFF2-40B4-BE49-F238E27FC236}">
                <a16:creationId xmlns:a16="http://schemas.microsoft.com/office/drawing/2014/main" id="{153EDED6-A1B6-DE9C-2DA8-51B22BC9E238}"/>
              </a:ext>
            </a:extLst>
          </p:cNvPr>
          <p:cNvSpPr>
            <a:spLocks noGrp="1"/>
          </p:cNvSpPr>
          <p:nvPr>
            <p:ph type="title"/>
          </p:nvPr>
        </p:nvSpPr>
        <p:spPr>
          <a:xfrm>
            <a:off x="588263" y="485481"/>
            <a:ext cx="11018520" cy="498598"/>
          </a:xfrm>
          <a:prstGeom prst="rect">
            <a:avLst/>
          </a:prstGeom>
        </p:spPr>
        <p:txBody>
          <a:bodyPr/>
          <a:lstStyle/>
          <a:p>
            <a:r>
              <a:rPr lang="en-US"/>
              <a:t>Writing Great Agent Instructions</a:t>
            </a:r>
          </a:p>
        </p:txBody>
      </p:sp>
      <p:sp>
        <p:nvSpPr>
          <p:cNvPr id="38" name="TextBox 37">
            <a:extLst>
              <a:ext uri="{FF2B5EF4-FFF2-40B4-BE49-F238E27FC236}">
                <a16:creationId xmlns:a16="http://schemas.microsoft.com/office/drawing/2014/main" id="{4BA4EFA3-F1E3-01BE-694A-47FAD1FB8B17}"/>
              </a:ext>
            </a:extLst>
          </p:cNvPr>
          <p:cNvSpPr txBox="1"/>
          <p:nvPr/>
        </p:nvSpPr>
        <p:spPr>
          <a:xfrm>
            <a:off x="915154" y="2309032"/>
            <a:ext cx="2681486" cy="2339102"/>
          </a:xfrm>
          <a:prstGeom prst="rect">
            <a:avLst/>
          </a:prstGeom>
          <a:noFill/>
        </p:spPr>
        <p:txBody>
          <a:bodyPr wrap="square" lIns="0" tIns="0" rIns="0" bIns="0">
            <a:spAutoFit/>
          </a:bodyPr>
          <a:lstStyle/>
          <a:p>
            <a:pPr defTabSz="932742">
              <a:spcBef>
                <a:spcPct val="0"/>
              </a:spcBef>
              <a:spcAft>
                <a:spcPct val="0"/>
              </a:spcAft>
              <a:buSzPct val="90000"/>
              <a:defRPr/>
            </a:pPr>
            <a:r>
              <a:rPr lang="en-CA" sz="1600">
                <a:solidFill>
                  <a:schemeClr val="bg1"/>
                </a:solidFill>
                <a:cs typeface="Segoe UI Semilight" panose="020B0402040204020203" pitchFamily="34" charset="0"/>
              </a:rPr>
              <a:t>To get the best user experience, it’s important to focus on some of the </a:t>
            </a:r>
            <a:br>
              <a:rPr lang="en-CA" sz="1600">
                <a:solidFill>
                  <a:schemeClr val="bg1"/>
                </a:solidFill>
                <a:cs typeface="Segoe UI Semilight" panose="020B0402040204020203" pitchFamily="34" charset="0"/>
              </a:rPr>
            </a:br>
            <a:r>
              <a:rPr lang="en-CA" sz="2000">
                <a:solidFill>
                  <a:schemeClr val="accent1"/>
                </a:solidFill>
                <a:latin typeface="+mj-lt"/>
                <a:cs typeface="Segoe UI Semilight" panose="020B0402040204020203" pitchFamily="34" charset="0"/>
              </a:rPr>
              <a:t>key elements </a:t>
            </a:r>
            <a:r>
              <a:rPr lang="en-CA" sz="1600">
                <a:solidFill>
                  <a:schemeClr val="bg1"/>
                </a:solidFill>
                <a:cs typeface="Segoe UI Semilight" panose="020B0402040204020203" pitchFamily="34" charset="0"/>
              </a:rPr>
              <a:t>when phrasing your instructions.</a:t>
            </a:r>
          </a:p>
          <a:p>
            <a:pPr defTabSz="932742">
              <a:spcBef>
                <a:spcPct val="0"/>
              </a:spcBef>
              <a:spcAft>
                <a:spcPct val="0"/>
              </a:spcAft>
              <a:buSzPct val="90000"/>
              <a:defRPr/>
            </a:pPr>
            <a:r>
              <a:rPr lang="en-CA" sz="1600">
                <a:solidFill>
                  <a:schemeClr val="bg1"/>
                </a:solidFill>
                <a:cs typeface="Segoe UI Semilight" panose="020B0402040204020203" pitchFamily="34" charset="0"/>
              </a:rPr>
              <a:t>You can provide as many details as needed to minimize user’s effort in prompting your agent.</a:t>
            </a:r>
          </a:p>
        </p:txBody>
      </p:sp>
      <p:sp>
        <p:nvSpPr>
          <p:cNvPr id="3" name="Rounded Rectangle 25">
            <a:extLst>
              <a:ext uri="{FF2B5EF4-FFF2-40B4-BE49-F238E27FC236}">
                <a16:creationId xmlns:a16="http://schemas.microsoft.com/office/drawing/2014/main" id="{4F7E7EC0-8EDB-059D-6281-6A4BF031C805}"/>
              </a:ext>
            </a:extLst>
          </p:cNvPr>
          <p:cNvSpPr/>
          <p:nvPr/>
        </p:nvSpPr>
        <p:spPr bwMode="auto">
          <a:xfrm>
            <a:off x="4701924" y="1705024"/>
            <a:ext cx="1562556" cy="275489"/>
          </a:xfrm>
          <a:prstGeom prst="roundRect">
            <a:avLst>
              <a:gd name="adj" fmla="val 50000"/>
            </a:avLst>
          </a:prstGeom>
          <a:solidFill>
            <a:schemeClr val="accent2">
              <a:lumMod val="20000"/>
              <a:lumOff val="8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1400">
                <a:solidFill>
                  <a:schemeClr val="tx1"/>
                </a:solidFill>
                <a:latin typeface="+mj-lt"/>
                <a:cs typeface="Segoe UI" pitchFamily="34" charset="0"/>
              </a:rPr>
              <a:t>Purpose</a:t>
            </a:r>
          </a:p>
        </p:txBody>
      </p:sp>
      <p:sp>
        <p:nvSpPr>
          <p:cNvPr id="4" name="TextBox 8">
            <a:extLst>
              <a:ext uri="{FF2B5EF4-FFF2-40B4-BE49-F238E27FC236}">
                <a16:creationId xmlns:a16="http://schemas.microsoft.com/office/drawing/2014/main" id="{AF44F50D-F7FB-1096-79FB-73EC25C46DF0}"/>
              </a:ext>
            </a:extLst>
          </p:cNvPr>
          <p:cNvSpPr txBox="1"/>
          <p:nvPr/>
        </p:nvSpPr>
        <p:spPr>
          <a:xfrm>
            <a:off x="4855087" y="2055631"/>
            <a:ext cx="1006686" cy="153888"/>
          </a:xfrm>
          <a:prstGeom prst="rect">
            <a:avLst/>
          </a:prstGeom>
          <a:noFill/>
        </p:spPr>
        <p:txBody>
          <a:bodyPr wrap="non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ea typeface="+mn-ea"/>
                <a:cs typeface="Segoe UI Semibold" panose="020B0502040204020203" pitchFamily="34" charset="0"/>
              </a:rPr>
              <a:t>What</a:t>
            </a:r>
            <a:r>
              <a:rPr kumimoji="0" lang="en-US" sz="1000" i="0" u="none" strike="noStrike" kern="1200" cap="none" spc="0" normalizeH="0" baseline="0" noProof="0">
                <a:ln>
                  <a:noFill/>
                </a:ln>
                <a:solidFill>
                  <a:schemeClr val="bg1"/>
                </a:solidFill>
                <a:effectLst/>
                <a:uLnTx/>
                <a:uFillTx/>
                <a:ea typeface="+mn-ea"/>
                <a:cs typeface="Segoe UI" panose="020B0502040204020203" pitchFamily="34" charset="0"/>
              </a:rPr>
              <a:t> this agent is</a:t>
            </a:r>
          </a:p>
        </p:txBody>
      </p:sp>
      <p:grpSp>
        <p:nvGrpSpPr>
          <p:cNvPr id="15" name="Group 14" descr="Arrow pointing towards the text, You are Corporate Q&amp;A agent that helps to share corporate knowledge. ">
            <a:extLst>
              <a:ext uri="{FF2B5EF4-FFF2-40B4-BE49-F238E27FC236}">
                <a16:creationId xmlns:a16="http://schemas.microsoft.com/office/drawing/2014/main" id="{65E5956D-DE99-E4B4-2497-681AFBF8AC30}"/>
              </a:ext>
            </a:extLst>
          </p:cNvPr>
          <p:cNvGrpSpPr/>
          <p:nvPr/>
        </p:nvGrpSpPr>
        <p:grpSpPr>
          <a:xfrm>
            <a:off x="4769668" y="1952625"/>
            <a:ext cx="1326332" cy="705098"/>
            <a:chOff x="4769668" y="2048981"/>
            <a:chExt cx="833598" cy="649686"/>
          </a:xfrm>
        </p:grpSpPr>
        <p:sp>
          <p:nvSpPr>
            <p:cNvPr id="7" name="Arrow: Bent 6">
              <a:extLst>
                <a:ext uri="{FF2B5EF4-FFF2-40B4-BE49-F238E27FC236}">
                  <a16:creationId xmlns:a16="http://schemas.microsoft.com/office/drawing/2014/main" id="{0EC59965-CE1B-EA75-E920-CC99EB6CA62C}"/>
                </a:ext>
              </a:extLst>
            </p:cNvPr>
            <p:cNvSpPr/>
            <p:nvPr/>
          </p:nvSpPr>
          <p:spPr bwMode="auto">
            <a:xfrm flipV="1">
              <a:off x="4769668" y="2048981"/>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 name="Arrow: Bent 7">
              <a:extLst>
                <a:ext uri="{FF2B5EF4-FFF2-40B4-BE49-F238E27FC236}">
                  <a16:creationId xmlns:a16="http://schemas.microsoft.com/office/drawing/2014/main" id="{0DBBB67F-8F20-FBD3-42E6-B11ADECD12F9}"/>
                </a:ext>
              </a:extLst>
            </p:cNvPr>
            <p:cNvSpPr/>
            <p:nvPr/>
          </p:nvSpPr>
          <p:spPr bwMode="auto">
            <a:xfrm rot="10800000" flipV="1">
              <a:off x="5186467" y="2353352"/>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11" name="Straight Arrow Connector 10">
              <a:extLst>
                <a:ext uri="{FF2B5EF4-FFF2-40B4-BE49-F238E27FC236}">
                  <a16:creationId xmlns:a16="http://schemas.microsoft.com/office/drawing/2014/main" id="{AF089676-63D2-9A7F-DCC1-7BE6CEE3F530}"/>
                </a:ext>
              </a:extLst>
            </p:cNvPr>
            <p:cNvCxnSpPr>
              <a:cxnSpLocks/>
            </p:cNvCxnSpPr>
            <p:nvPr/>
          </p:nvCxnSpPr>
          <p:spPr>
            <a:xfrm>
              <a:off x="5603266" y="2505538"/>
              <a:ext cx="0" cy="193129"/>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grpSp>
      <p:sp>
        <p:nvSpPr>
          <p:cNvPr id="12" name="Rounded Rectangle 26">
            <a:extLst>
              <a:ext uri="{FF2B5EF4-FFF2-40B4-BE49-F238E27FC236}">
                <a16:creationId xmlns:a16="http://schemas.microsoft.com/office/drawing/2014/main" id="{13604BB6-CFB7-79C4-CC87-3027C66CA75E}"/>
              </a:ext>
            </a:extLst>
          </p:cNvPr>
          <p:cNvSpPr/>
          <p:nvPr/>
        </p:nvSpPr>
        <p:spPr bwMode="auto">
          <a:xfrm>
            <a:off x="8631288" y="1712317"/>
            <a:ext cx="1562413" cy="275489"/>
          </a:xfrm>
          <a:prstGeom prst="roundRect">
            <a:avLst>
              <a:gd name="adj" fmla="val 50000"/>
            </a:avLst>
          </a:prstGeom>
          <a:solidFill>
            <a:schemeClr val="accent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1400">
                <a:solidFill>
                  <a:schemeClr val="tx1"/>
                </a:solidFill>
                <a:latin typeface="+mj-lt"/>
                <a:cs typeface="Segoe UI" pitchFamily="34" charset="0"/>
              </a:rPr>
              <a:t>Guidelines</a:t>
            </a:r>
          </a:p>
        </p:txBody>
      </p:sp>
      <p:sp>
        <p:nvSpPr>
          <p:cNvPr id="13" name="TextBox 9">
            <a:extLst>
              <a:ext uri="{FF2B5EF4-FFF2-40B4-BE49-F238E27FC236}">
                <a16:creationId xmlns:a16="http://schemas.microsoft.com/office/drawing/2014/main" id="{E91CEF72-868C-3E9E-52D8-EBE82729247D}"/>
              </a:ext>
            </a:extLst>
          </p:cNvPr>
          <p:cNvSpPr txBox="1"/>
          <p:nvPr/>
        </p:nvSpPr>
        <p:spPr>
          <a:xfrm>
            <a:off x="8813800" y="2074013"/>
            <a:ext cx="2151840" cy="30777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ea typeface="+mn-ea"/>
                <a:cs typeface="Segoe UI Semibold"/>
              </a:rPr>
              <a:t>Notice how guidelines can be used to define restrictions, tone, and glossary. </a:t>
            </a:r>
            <a:endParaRPr kumimoji="0" lang="en-US" sz="1000" i="0" u="none" strike="noStrike" kern="1200" cap="none" spc="0" normalizeH="0" baseline="0" noProof="0">
              <a:ln>
                <a:noFill/>
              </a:ln>
              <a:solidFill>
                <a:schemeClr val="bg1"/>
              </a:solidFill>
              <a:effectLst/>
              <a:uLnTx/>
              <a:uFillTx/>
              <a:ea typeface="+mn-ea"/>
              <a:cs typeface="Segoe UI"/>
            </a:endParaRPr>
          </a:p>
        </p:txBody>
      </p:sp>
      <p:grpSp>
        <p:nvGrpSpPr>
          <p:cNvPr id="23" name="Group 22" descr="Arrow pointing towards thee text, You answer user’s questions using only Contoso knowledge base and public documentation. Say “I do not know” if there are no relevant results.&#10;Be nice and polite.&#10;Acronym CE means Contoso Electronics.&#10;">
            <a:extLst>
              <a:ext uri="{FF2B5EF4-FFF2-40B4-BE49-F238E27FC236}">
                <a16:creationId xmlns:a16="http://schemas.microsoft.com/office/drawing/2014/main" id="{BB7F4644-EA1C-CC68-3188-C85D9BEE90CB}"/>
              </a:ext>
            </a:extLst>
          </p:cNvPr>
          <p:cNvGrpSpPr/>
          <p:nvPr/>
        </p:nvGrpSpPr>
        <p:grpSpPr>
          <a:xfrm>
            <a:off x="8708620" y="1974056"/>
            <a:ext cx="2340380" cy="1152446"/>
            <a:chOff x="8708620" y="2048981"/>
            <a:chExt cx="2340380" cy="1077521"/>
          </a:xfrm>
        </p:grpSpPr>
        <p:sp>
          <p:nvSpPr>
            <p:cNvPr id="18" name="Arrow: Bent 17">
              <a:extLst>
                <a:ext uri="{FF2B5EF4-FFF2-40B4-BE49-F238E27FC236}">
                  <a16:creationId xmlns:a16="http://schemas.microsoft.com/office/drawing/2014/main" id="{DF4D5315-16CC-51FB-86A4-6D4A5E6E01F6}"/>
                </a:ext>
              </a:extLst>
            </p:cNvPr>
            <p:cNvSpPr/>
            <p:nvPr/>
          </p:nvSpPr>
          <p:spPr bwMode="auto">
            <a:xfrm flipV="1">
              <a:off x="8708620" y="2048981"/>
              <a:ext cx="1170190" cy="487952"/>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9" name="Arrow: Bent 18">
              <a:extLst>
                <a:ext uri="{FF2B5EF4-FFF2-40B4-BE49-F238E27FC236}">
                  <a16:creationId xmlns:a16="http://schemas.microsoft.com/office/drawing/2014/main" id="{70BFE962-BA8D-66C6-674D-5AE9BFE7920A}"/>
                </a:ext>
              </a:extLst>
            </p:cNvPr>
            <p:cNvSpPr/>
            <p:nvPr/>
          </p:nvSpPr>
          <p:spPr bwMode="auto">
            <a:xfrm rot="10800000" flipV="1">
              <a:off x="9878810" y="2536933"/>
              <a:ext cx="1170190" cy="487952"/>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1" name="Arrow: Bent 20">
              <a:extLst>
                <a:ext uri="{FF2B5EF4-FFF2-40B4-BE49-F238E27FC236}">
                  <a16:creationId xmlns:a16="http://schemas.microsoft.com/office/drawing/2014/main" id="{8B280E55-6B9E-D085-8C23-BA84C414C479}"/>
                </a:ext>
              </a:extLst>
            </p:cNvPr>
            <p:cNvSpPr/>
            <p:nvPr/>
          </p:nvSpPr>
          <p:spPr bwMode="auto">
            <a:xfrm rot="10800000">
              <a:off x="10722770" y="2638550"/>
              <a:ext cx="326230" cy="487952"/>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B177FD62-C913-CB3B-35B4-085B39715D5F}"/>
                </a:ext>
              </a:extLst>
            </p:cNvPr>
            <p:cNvCxnSpPr>
              <a:cxnSpLocks/>
            </p:cNvCxnSpPr>
            <p:nvPr/>
          </p:nvCxnSpPr>
          <p:spPr>
            <a:xfrm flipH="1">
              <a:off x="10670381" y="3126502"/>
              <a:ext cx="266416" cy="0"/>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grpSp>
      <p:sp>
        <p:nvSpPr>
          <p:cNvPr id="28" name="Rounded Rectangle 34">
            <a:extLst>
              <a:ext uri="{FF2B5EF4-FFF2-40B4-BE49-F238E27FC236}">
                <a16:creationId xmlns:a16="http://schemas.microsoft.com/office/drawing/2014/main" id="{FCABFD22-5AB0-6DFD-5154-72D50352C241}"/>
              </a:ext>
            </a:extLst>
          </p:cNvPr>
          <p:cNvSpPr/>
          <p:nvPr/>
        </p:nvSpPr>
        <p:spPr bwMode="auto">
          <a:xfrm>
            <a:off x="4701924" y="5259602"/>
            <a:ext cx="1562413" cy="275489"/>
          </a:xfrm>
          <a:prstGeom prst="roundRect">
            <a:avLst>
              <a:gd name="adj" fmla="val 50000"/>
            </a:avLst>
          </a:prstGeom>
          <a:solidFill>
            <a:schemeClr val="accent4"/>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1400">
                <a:solidFill>
                  <a:schemeClr val="bg1"/>
                </a:solidFill>
                <a:latin typeface="+mj-lt"/>
                <a:cs typeface="Segoe UI" pitchFamily="34" charset="0"/>
              </a:rPr>
              <a:t>Skills</a:t>
            </a:r>
          </a:p>
        </p:txBody>
      </p:sp>
      <p:sp>
        <p:nvSpPr>
          <p:cNvPr id="27" name="TextBox 6">
            <a:extLst>
              <a:ext uri="{FF2B5EF4-FFF2-40B4-BE49-F238E27FC236}">
                <a16:creationId xmlns:a16="http://schemas.microsoft.com/office/drawing/2014/main" id="{D96C5352-363D-BA6D-77AE-48D4D1FA0218}"/>
              </a:ext>
            </a:extLst>
          </p:cNvPr>
          <p:cNvSpPr txBox="1"/>
          <p:nvPr/>
        </p:nvSpPr>
        <p:spPr>
          <a:xfrm>
            <a:off x="6368240" y="5243458"/>
            <a:ext cx="4680760"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ea typeface="+mn-ea"/>
                <a:cs typeface="Segoe UI" panose="020B0502040204020203" pitchFamily="34" charset="0"/>
              </a:rPr>
              <a:t>In this example, answer format is formalized to adhere intended Q&amp;A experience; ** means something important that the agent should do every single time</a:t>
            </a:r>
          </a:p>
        </p:txBody>
      </p:sp>
      <p:grpSp>
        <p:nvGrpSpPr>
          <p:cNvPr id="24" name="Group 23" descr="Arrow pointing towards thee text, You should answer the questions in the following format:&#10;Question: **inferred user question in bold**&#10;Answer: results rephrased to be more relevant for user query&#10;">
            <a:extLst>
              <a:ext uri="{FF2B5EF4-FFF2-40B4-BE49-F238E27FC236}">
                <a16:creationId xmlns:a16="http://schemas.microsoft.com/office/drawing/2014/main" id="{018566AE-4E39-B56D-E107-07070F0B4915}"/>
              </a:ext>
            </a:extLst>
          </p:cNvPr>
          <p:cNvGrpSpPr/>
          <p:nvPr/>
        </p:nvGrpSpPr>
        <p:grpSpPr>
          <a:xfrm flipV="1">
            <a:off x="5483135" y="4689041"/>
            <a:ext cx="2200046" cy="568756"/>
            <a:chOff x="4769668" y="2048981"/>
            <a:chExt cx="833598" cy="649686"/>
          </a:xfrm>
        </p:grpSpPr>
        <p:sp>
          <p:nvSpPr>
            <p:cNvPr id="25" name="Arrow: Bent 24">
              <a:extLst>
                <a:ext uri="{FF2B5EF4-FFF2-40B4-BE49-F238E27FC236}">
                  <a16:creationId xmlns:a16="http://schemas.microsoft.com/office/drawing/2014/main" id="{957930F0-CF4F-37BF-7155-075F86C894B1}"/>
                </a:ext>
              </a:extLst>
            </p:cNvPr>
            <p:cNvSpPr/>
            <p:nvPr/>
          </p:nvSpPr>
          <p:spPr bwMode="auto">
            <a:xfrm flipV="1">
              <a:off x="4769668" y="2048981"/>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6" name="Arrow: Bent 25">
              <a:extLst>
                <a:ext uri="{FF2B5EF4-FFF2-40B4-BE49-F238E27FC236}">
                  <a16:creationId xmlns:a16="http://schemas.microsoft.com/office/drawing/2014/main" id="{57612788-B8E5-A508-6716-57083764425C}"/>
                </a:ext>
              </a:extLst>
            </p:cNvPr>
            <p:cNvSpPr/>
            <p:nvPr/>
          </p:nvSpPr>
          <p:spPr bwMode="auto">
            <a:xfrm rot="10800000" flipV="1">
              <a:off x="5186467" y="2353352"/>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30" name="Straight Arrow Connector 29">
              <a:extLst>
                <a:ext uri="{FF2B5EF4-FFF2-40B4-BE49-F238E27FC236}">
                  <a16:creationId xmlns:a16="http://schemas.microsoft.com/office/drawing/2014/main" id="{86DB99FA-8B04-7BC6-EF47-1D8CA305F69B}"/>
                </a:ext>
              </a:extLst>
            </p:cNvPr>
            <p:cNvCxnSpPr>
              <a:cxnSpLocks/>
            </p:cNvCxnSpPr>
            <p:nvPr/>
          </p:nvCxnSpPr>
          <p:spPr>
            <a:xfrm>
              <a:off x="5603266" y="2505538"/>
              <a:ext cx="0" cy="193129"/>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grpSp>
      <p:sp>
        <p:nvSpPr>
          <p:cNvPr id="44" name="TextBox 43">
            <a:extLst>
              <a:ext uri="{FF2B5EF4-FFF2-40B4-BE49-F238E27FC236}">
                <a16:creationId xmlns:a16="http://schemas.microsoft.com/office/drawing/2014/main" id="{1C71CC8D-4A43-5A42-2116-3BA7331B41C3}"/>
              </a:ext>
            </a:extLst>
          </p:cNvPr>
          <p:cNvSpPr txBox="1"/>
          <p:nvPr/>
        </p:nvSpPr>
        <p:spPr>
          <a:xfrm>
            <a:off x="2681152" y="5899764"/>
            <a:ext cx="6814456" cy="246221"/>
          </a:xfrm>
          <a:prstGeom prst="rect">
            <a:avLst/>
          </a:prstGeom>
          <a:noFill/>
        </p:spPr>
        <p:txBody>
          <a:bodyPr wrap="square" lIns="0" tIns="0" rIns="0" bIns="0">
            <a:spAutoFit/>
          </a:bodyPr>
          <a:lstStyle/>
          <a:p>
            <a:pPr algn="ctr"/>
            <a:r>
              <a:rPr lang="en-US" sz="1600" dirty="0">
                <a:solidFill>
                  <a:schemeClr val="accent1"/>
                </a:solidFill>
                <a:latin typeface="+mj-lt"/>
                <a:hlinkClick r:id="rId4">
                  <a:extLst>
                    <a:ext uri="{A12FA001-AC4F-418D-AE19-62706E023703}">
                      <ahyp:hlinkClr xmlns:ahyp="http://schemas.microsoft.com/office/drawing/2018/hyperlinkcolor" val="tx"/>
                    </a:ext>
                  </a:extLst>
                </a:hlinkClick>
              </a:rPr>
              <a:t>Write effective instructions for declarative agents | Microsoft Learn</a:t>
            </a:r>
            <a:endParaRPr lang="en-US" sz="1600" dirty="0">
              <a:solidFill>
                <a:schemeClr val="accent1"/>
              </a:solidFill>
              <a:latin typeface="+mj-lt"/>
            </a:endParaRPr>
          </a:p>
        </p:txBody>
      </p:sp>
    </p:spTree>
    <p:extLst>
      <p:ext uri="{BB962C8B-B14F-4D97-AF65-F5344CB8AC3E}">
        <p14:creationId xmlns:p14="http://schemas.microsoft.com/office/powerpoint/2010/main" val="202042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7233-5482-5D42-86E9-03F77EE50C78}"/>
            </a:ext>
          </a:extLst>
        </p:cNvPr>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C069F9F8-0234-CC98-92BC-D07F72341E6B}"/>
              </a:ext>
              <a:ext uri="{C183D7F6-B498-43B3-948B-1728B52AA6E4}">
                <adec:decorative xmlns:adec="http://schemas.microsoft.com/office/drawing/2017/decorative" val="1"/>
              </a:ext>
            </a:extLst>
          </p:cNvPr>
          <p:cNvSpPr/>
          <p:nvPr/>
        </p:nvSpPr>
        <p:spPr bwMode="auto">
          <a:xfrm>
            <a:off x="571500" y="2148115"/>
            <a:ext cx="11035283" cy="4120924"/>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a:ln w="3175">
                <a:noFill/>
              </a:ln>
              <a:solidFill>
                <a:schemeClr val="accent1"/>
              </a:solidFill>
              <a:latin typeface="+mj-lt"/>
              <a:cs typeface="Segoe Sans Display" pitchFamily="2" charset="0"/>
            </a:endParaRPr>
          </a:p>
        </p:txBody>
      </p:sp>
      <p:sp>
        <p:nvSpPr>
          <p:cNvPr id="103" name="Rectangle: Rounded Corners 102">
            <a:extLst>
              <a:ext uri="{FF2B5EF4-FFF2-40B4-BE49-F238E27FC236}">
                <a16:creationId xmlns:a16="http://schemas.microsoft.com/office/drawing/2014/main" id="{57EBC423-5E23-20D9-01ED-AF8986F525FA}"/>
              </a:ext>
              <a:ext uri="{C183D7F6-B498-43B3-948B-1728B52AA6E4}">
                <adec:decorative xmlns:adec="http://schemas.microsoft.com/office/drawing/2017/decorative" val="1"/>
              </a:ext>
            </a:extLst>
          </p:cNvPr>
          <p:cNvSpPr>
            <a:spLocks/>
          </p:cNvSpPr>
          <p:nvPr/>
        </p:nvSpPr>
        <p:spPr bwMode="auto">
          <a:xfrm>
            <a:off x="701458"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4" name="Rectangle: Rounded Corners 103">
            <a:extLst>
              <a:ext uri="{FF2B5EF4-FFF2-40B4-BE49-F238E27FC236}">
                <a16:creationId xmlns:a16="http://schemas.microsoft.com/office/drawing/2014/main" id="{7F108A50-0B6A-C145-7D6A-4FC82A12C8D9}"/>
              </a:ext>
              <a:ext uri="{C183D7F6-B498-43B3-948B-1728B52AA6E4}">
                <adec:decorative xmlns:adec="http://schemas.microsoft.com/office/drawing/2017/decorative" val="1"/>
              </a:ext>
            </a:extLst>
          </p:cNvPr>
          <p:cNvSpPr>
            <a:spLocks/>
          </p:cNvSpPr>
          <p:nvPr/>
        </p:nvSpPr>
        <p:spPr bwMode="auto">
          <a:xfrm>
            <a:off x="2885487"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5" name="Rectangle: Rounded Corners 104">
            <a:extLst>
              <a:ext uri="{FF2B5EF4-FFF2-40B4-BE49-F238E27FC236}">
                <a16:creationId xmlns:a16="http://schemas.microsoft.com/office/drawing/2014/main" id="{85E7FEC3-F367-FB71-E370-3E56DD45ADF9}"/>
              </a:ext>
              <a:ext uri="{C183D7F6-B498-43B3-948B-1728B52AA6E4}">
                <adec:decorative xmlns:adec="http://schemas.microsoft.com/office/drawing/2017/decorative" val="1"/>
              </a:ext>
            </a:extLst>
          </p:cNvPr>
          <p:cNvSpPr>
            <a:spLocks/>
          </p:cNvSpPr>
          <p:nvPr/>
        </p:nvSpPr>
        <p:spPr bwMode="auto">
          <a:xfrm>
            <a:off x="5069516"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6" name="Rectangle: Rounded Corners 105">
            <a:extLst>
              <a:ext uri="{FF2B5EF4-FFF2-40B4-BE49-F238E27FC236}">
                <a16:creationId xmlns:a16="http://schemas.microsoft.com/office/drawing/2014/main" id="{CA88AAB3-D4EA-13CD-AA3F-5983CFBF2B26}"/>
              </a:ext>
              <a:ext uri="{C183D7F6-B498-43B3-948B-1728B52AA6E4}">
                <adec:decorative xmlns:adec="http://schemas.microsoft.com/office/drawing/2017/decorative" val="1"/>
              </a:ext>
            </a:extLst>
          </p:cNvPr>
          <p:cNvSpPr>
            <a:spLocks/>
          </p:cNvSpPr>
          <p:nvPr/>
        </p:nvSpPr>
        <p:spPr bwMode="auto">
          <a:xfrm>
            <a:off x="7253545"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7" name="Rectangle: Rounded Corners 106">
            <a:extLst>
              <a:ext uri="{FF2B5EF4-FFF2-40B4-BE49-F238E27FC236}">
                <a16:creationId xmlns:a16="http://schemas.microsoft.com/office/drawing/2014/main" id="{2D7B8777-6BAD-C860-2DBC-BD95D490297F}"/>
              </a:ext>
              <a:ext uri="{C183D7F6-B498-43B3-948B-1728B52AA6E4}">
                <adec:decorative xmlns:adec="http://schemas.microsoft.com/office/drawing/2017/decorative" val="1"/>
              </a:ext>
            </a:extLst>
          </p:cNvPr>
          <p:cNvSpPr>
            <a:spLocks/>
          </p:cNvSpPr>
          <p:nvPr/>
        </p:nvSpPr>
        <p:spPr bwMode="auto">
          <a:xfrm>
            <a:off x="9437574"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8" name="Rectangle: Rounded Corners 107">
            <a:extLst>
              <a:ext uri="{FF2B5EF4-FFF2-40B4-BE49-F238E27FC236}">
                <a16:creationId xmlns:a16="http://schemas.microsoft.com/office/drawing/2014/main" id="{8360623D-196D-7B8E-5E83-04923A53FC7D}"/>
              </a:ext>
              <a:ext uri="{C183D7F6-B498-43B3-948B-1728B52AA6E4}">
                <adec:decorative xmlns:adec="http://schemas.microsoft.com/office/drawing/2017/decorative" val="1"/>
              </a:ext>
            </a:extLst>
          </p:cNvPr>
          <p:cNvSpPr>
            <a:spLocks/>
          </p:cNvSpPr>
          <p:nvPr/>
        </p:nvSpPr>
        <p:spPr bwMode="auto">
          <a:xfrm>
            <a:off x="701458"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9" name="Rectangle: Rounded Corners 108">
            <a:extLst>
              <a:ext uri="{FF2B5EF4-FFF2-40B4-BE49-F238E27FC236}">
                <a16:creationId xmlns:a16="http://schemas.microsoft.com/office/drawing/2014/main" id="{AFC6A305-F3F4-5DE4-4A15-4EA7EDFA9C84}"/>
              </a:ext>
              <a:ext uri="{C183D7F6-B498-43B3-948B-1728B52AA6E4}">
                <adec:decorative xmlns:adec="http://schemas.microsoft.com/office/drawing/2017/decorative" val="1"/>
              </a:ext>
            </a:extLst>
          </p:cNvPr>
          <p:cNvSpPr>
            <a:spLocks/>
          </p:cNvSpPr>
          <p:nvPr/>
        </p:nvSpPr>
        <p:spPr bwMode="auto">
          <a:xfrm>
            <a:off x="2885487"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10" name="Rectangle: Rounded Corners 109">
            <a:extLst>
              <a:ext uri="{FF2B5EF4-FFF2-40B4-BE49-F238E27FC236}">
                <a16:creationId xmlns:a16="http://schemas.microsoft.com/office/drawing/2014/main" id="{7B8790DB-1392-A922-4FDE-3BF3C390576F}"/>
              </a:ext>
              <a:ext uri="{C183D7F6-B498-43B3-948B-1728B52AA6E4}">
                <adec:decorative xmlns:adec="http://schemas.microsoft.com/office/drawing/2017/decorative" val="1"/>
              </a:ext>
            </a:extLst>
          </p:cNvPr>
          <p:cNvSpPr>
            <a:spLocks/>
          </p:cNvSpPr>
          <p:nvPr/>
        </p:nvSpPr>
        <p:spPr bwMode="auto">
          <a:xfrm>
            <a:off x="5069516"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11" name="Rectangle: Rounded Corners 110">
            <a:extLst>
              <a:ext uri="{FF2B5EF4-FFF2-40B4-BE49-F238E27FC236}">
                <a16:creationId xmlns:a16="http://schemas.microsoft.com/office/drawing/2014/main" id="{26CC86FA-53AB-0D33-F988-22E1D72D275A}"/>
              </a:ext>
              <a:ext uri="{C183D7F6-B498-43B3-948B-1728B52AA6E4}">
                <adec:decorative xmlns:adec="http://schemas.microsoft.com/office/drawing/2017/decorative" val="1"/>
              </a:ext>
            </a:extLst>
          </p:cNvPr>
          <p:cNvSpPr>
            <a:spLocks/>
          </p:cNvSpPr>
          <p:nvPr/>
        </p:nvSpPr>
        <p:spPr bwMode="auto">
          <a:xfrm>
            <a:off x="7253545"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12" name="Rectangle: Rounded Corners 111">
            <a:extLst>
              <a:ext uri="{FF2B5EF4-FFF2-40B4-BE49-F238E27FC236}">
                <a16:creationId xmlns:a16="http://schemas.microsoft.com/office/drawing/2014/main" id="{0A2A2BEF-8C59-D193-073A-BAC746685CDF}"/>
              </a:ext>
              <a:ext uri="{C183D7F6-B498-43B3-948B-1728B52AA6E4}">
                <adec:decorative xmlns:adec="http://schemas.microsoft.com/office/drawing/2017/decorative" val="1"/>
              </a:ext>
            </a:extLst>
          </p:cNvPr>
          <p:cNvSpPr>
            <a:spLocks/>
          </p:cNvSpPr>
          <p:nvPr/>
        </p:nvSpPr>
        <p:spPr bwMode="auto">
          <a:xfrm>
            <a:off x="9437574"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pic>
        <p:nvPicPr>
          <p:cNvPr id="113" name="Picture 112">
            <a:extLst>
              <a:ext uri="{FF2B5EF4-FFF2-40B4-BE49-F238E27FC236}">
                <a16:creationId xmlns:a16="http://schemas.microsoft.com/office/drawing/2014/main" id="{C97AB455-E594-F405-AC3E-A0C33881DB0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84526" y="2886491"/>
            <a:ext cx="489877" cy="489875"/>
          </a:xfrm>
          <a:prstGeom prst="rect">
            <a:avLst/>
          </a:prstGeom>
        </p:spPr>
      </p:pic>
      <p:pic>
        <p:nvPicPr>
          <p:cNvPr id="116" name="Picture 115">
            <a:extLst>
              <a:ext uri="{FF2B5EF4-FFF2-40B4-BE49-F238E27FC236}">
                <a16:creationId xmlns:a16="http://schemas.microsoft.com/office/drawing/2014/main" id="{85862297-B732-D376-B6D6-E886553C7CB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68555" y="2886491"/>
            <a:ext cx="489622" cy="489875"/>
          </a:xfrm>
          <a:prstGeom prst="rect">
            <a:avLst/>
          </a:prstGeom>
        </p:spPr>
      </p:pic>
      <p:pic>
        <p:nvPicPr>
          <p:cNvPr id="118" name="Picture 117">
            <a:extLst>
              <a:ext uri="{FF2B5EF4-FFF2-40B4-BE49-F238E27FC236}">
                <a16:creationId xmlns:a16="http://schemas.microsoft.com/office/drawing/2014/main" id="{6508D4BF-6747-E723-9E07-CAEC3BCB2A4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852584" y="2886491"/>
            <a:ext cx="489622" cy="489875"/>
          </a:xfrm>
          <a:prstGeom prst="rect">
            <a:avLst/>
          </a:prstGeom>
        </p:spPr>
      </p:pic>
      <p:pic>
        <p:nvPicPr>
          <p:cNvPr id="120" name="Picture 119">
            <a:extLst>
              <a:ext uri="{FF2B5EF4-FFF2-40B4-BE49-F238E27FC236}">
                <a16:creationId xmlns:a16="http://schemas.microsoft.com/office/drawing/2014/main" id="{1F084F1F-DCCE-3918-3224-7708A9ADBFC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33568" y="2886491"/>
            <a:ext cx="489622" cy="489875"/>
          </a:xfrm>
          <a:prstGeom prst="rect">
            <a:avLst/>
          </a:prstGeom>
        </p:spPr>
      </p:pic>
      <p:pic>
        <p:nvPicPr>
          <p:cNvPr id="125" name="Picture 124">
            <a:extLst>
              <a:ext uri="{FF2B5EF4-FFF2-40B4-BE49-F238E27FC236}">
                <a16:creationId xmlns:a16="http://schemas.microsoft.com/office/drawing/2014/main" id="{A33B3EC9-EFA5-31A1-B1E3-B0C8242C6209}"/>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17596" y="2886491"/>
            <a:ext cx="489622" cy="489875"/>
          </a:xfrm>
          <a:prstGeom prst="rect">
            <a:avLst/>
          </a:prstGeom>
        </p:spPr>
      </p:pic>
      <p:sp>
        <p:nvSpPr>
          <p:cNvPr id="156" name="Graphic 168">
            <a:extLst>
              <a:ext uri="{FF2B5EF4-FFF2-40B4-BE49-F238E27FC236}">
                <a16:creationId xmlns:a16="http://schemas.microsoft.com/office/drawing/2014/main" id="{C6F541D2-78A6-A9A0-2699-32C3A11007F6}"/>
              </a:ext>
              <a:ext uri="{C183D7F6-B498-43B3-948B-1728B52AA6E4}">
                <adec:decorative xmlns:adec="http://schemas.microsoft.com/office/drawing/2017/decorative" val="1"/>
              </a:ext>
            </a:extLst>
          </p:cNvPr>
          <p:cNvSpPr>
            <a:spLocks noChangeAspect="1"/>
          </p:cNvSpPr>
          <p:nvPr/>
        </p:nvSpPr>
        <p:spPr>
          <a:xfrm>
            <a:off x="1556818" y="4386200"/>
            <a:ext cx="345038" cy="344910"/>
          </a:xfrm>
          <a:custGeom>
            <a:avLst/>
            <a:gdLst>
              <a:gd name="connsiteX0" fmla="*/ 125862 w 254043"/>
              <a:gd name="connsiteY0" fmla="*/ 152349 h 253949"/>
              <a:gd name="connsiteX1" fmla="*/ 225469 w 254043"/>
              <a:gd name="connsiteY1" fmla="*/ 152349 h 253949"/>
              <a:gd name="connsiteX2" fmla="*/ 254044 w 254043"/>
              <a:gd name="connsiteY2" fmla="*/ 180924 h 253949"/>
              <a:gd name="connsiteX3" fmla="*/ 254044 w 254043"/>
              <a:gd name="connsiteY3" fmla="*/ 192418 h 253949"/>
              <a:gd name="connsiteX4" fmla="*/ 237445 w 254043"/>
              <a:gd name="connsiteY4" fmla="*/ 228549 h 253949"/>
              <a:gd name="connsiteX5" fmla="*/ 152405 w 254043"/>
              <a:gd name="connsiteY5" fmla="*/ 253949 h 253949"/>
              <a:gd name="connsiteX6" fmla="*/ 150132 w 254043"/>
              <a:gd name="connsiteY6" fmla="*/ 253949 h 253949"/>
              <a:gd name="connsiteX7" fmla="*/ 147325 w 254043"/>
              <a:gd name="connsiteY7" fmla="*/ 229857 h 253949"/>
              <a:gd name="connsiteX8" fmla="*/ 145916 w 254043"/>
              <a:gd name="connsiteY8" fmla="*/ 228333 h 253949"/>
              <a:gd name="connsiteX9" fmla="*/ 117595 w 254043"/>
              <a:gd name="connsiteY9" fmla="*/ 200089 h 253949"/>
              <a:gd name="connsiteX10" fmla="*/ 125850 w 254043"/>
              <a:gd name="connsiteY10" fmla="*/ 152337 h 253949"/>
              <a:gd name="connsiteX11" fmla="*/ 57155 w 254043"/>
              <a:gd name="connsiteY11" fmla="*/ 107899 h 253949"/>
              <a:gd name="connsiteX12" fmla="*/ 114293 w 254043"/>
              <a:gd name="connsiteY12" fmla="*/ 165062 h 253949"/>
              <a:gd name="connsiteX13" fmla="*/ 101097 w 254043"/>
              <a:gd name="connsiteY13" fmla="*/ 201574 h 253949"/>
              <a:gd name="connsiteX14" fmla="*/ 136950 w 254043"/>
              <a:gd name="connsiteY14" fmla="*/ 237312 h 253949"/>
              <a:gd name="connsiteX15" fmla="*/ 137020 w 254043"/>
              <a:gd name="connsiteY15" fmla="*/ 250782 h 253949"/>
              <a:gd name="connsiteX16" fmla="*/ 124567 w 254043"/>
              <a:gd name="connsiteY16" fmla="*/ 251727 h 253949"/>
              <a:gd name="connsiteX17" fmla="*/ 123488 w 254043"/>
              <a:gd name="connsiteY17" fmla="*/ 250800 h 253949"/>
              <a:gd name="connsiteX18" fmla="*/ 86619 w 254043"/>
              <a:gd name="connsiteY18" fmla="*/ 214020 h 253949"/>
              <a:gd name="connsiteX19" fmla="*/ 8187 w 254043"/>
              <a:gd name="connsiteY19" fmla="*/ 194510 h 253949"/>
              <a:gd name="connsiteX20" fmla="*/ 27698 w 254043"/>
              <a:gd name="connsiteY20" fmla="*/ 116078 h 253949"/>
              <a:gd name="connsiteX21" fmla="*/ 57155 w 254043"/>
              <a:gd name="connsiteY21" fmla="*/ 107899 h 253949"/>
              <a:gd name="connsiteX22" fmla="*/ 57155 w 254043"/>
              <a:gd name="connsiteY22" fmla="*/ 126949 h 253949"/>
              <a:gd name="connsiteX23" fmla="*/ 19055 w 254043"/>
              <a:gd name="connsiteY23" fmla="*/ 165049 h 253949"/>
              <a:gd name="connsiteX24" fmla="*/ 57155 w 254043"/>
              <a:gd name="connsiteY24" fmla="*/ 203149 h 253949"/>
              <a:gd name="connsiteX25" fmla="*/ 95255 w 254043"/>
              <a:gd name="connsiteY25" fmla="*/ 165049 h 253949"/>
              <a:gd name="connsiteX26" fmla="*/ 57155 w 254043"/>
              <a:gd name="connsiteY26" fmla="*/ 126949 h 253949"/>
              <a:gd name="connsiteX27" fmla="*/ 152405 w 254043"/>
              <a:gd name="connsiteY27" fmla="*/ 0 h 253949"/>
              <a:gd name="connsiteX28" fmla="*/ 215905 w 254043"/>
              <a:gd name="connsiteY28" fmla="*/ 63500 h 253949"/>
              <a:gd name="connsiteX29" fmla="*/ 152405 w 254043"/>
              <a:gd name="connsiteY29" fmla="*/ 127000 h 253949"/>
              <a:gd name="connsiteX30" fmla="*/ 88905 w 254043"/>
              <a:gd name="connsiteY30" fmla="*/ 63500 h 253949"/>
              <a:gd name="connsiteX31" fmla="*/ 152405 w 254043"/>
              <a:gd name="connsiteY31" fmla="*/ 0 h 2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43" h="253949">
                <a:moveTo>
                  <a:pt x="125862" y="152349"/>
                </a:moveTo>
                <a:lnTo>
                  <a:pt x="225469" y="152349"/>
                </a:lnTo>
                <a:cubicBezTo>
                  <a:pt x="241250" y="152349"/>
                  <a:pt x="254044" y="165143"/>
                  <a:pt x="254044" y="180924"/>
                </a:cubicBezTo>
                <a:lnTo>
                  <a:pt x="254044" y="192418"/>
                </a:lnTo>
                <a:cubicBezTo>
                  <a:pt x="254043" y="206306"/>
                  <a:pt x="247981" y="219502"/>
                  <a:pt x="237445" y="228549"/>
                </a:cubicBezTo>
                <a:cubicBezTo>
                  <a:pt x="217556" y="245618"/>
                  <a:pt x="189108" y="253949"/>
                  <a:pt x="152405" y="253949"/>
                </a:cubicBezTo>
                <a:lnTo>
                  <a:pt x="150132" y="253949"/>
                </a:lnTo>
                <a:cubicBezTo>
                  <a:pt x="154041" y="246070"/>
                  <a:pt x="152941" y="236627"/>
                  <a:pt x="147325" y="229857"/>
                </a:cubicBezTo>
                <a:lnTo>
                  <a:pt x="145916" y="228333"/>
                </a:lnTo>
                <a:lnTo>
                  <a:pt x="117595" y="200089"/>
                </a:lnTo>
                <a:cubicBezTo>
                  <a:pt x="125976" y="185673"/>
                  <a:pt x="128905" y="168729"/>
                  <a:pt x="125850" y="152337"/>
                </a:cubicBezTo>
                <a:close/>
                <a:moveTo>
                  <a:pt x="57155" y="107899"/>
                </a:moveTo>
                <a:cubicBezTo>
                  <a:pt x="88719" y="107906"/>
                  <a:pt x="114300" y="133499"/>
                  <a:pt x="114293" y="165062"/>
                </a:cubicBezTo>
                <a:cubicBezTo>
                  <a:pt x="114290" y="178400"/>
                  <a:pt x="109622" y="191316"/>
                  <a:pt x="101097" y="201574"/>
                </a:cubicBezTo>
                <a:lnTo>
                  <a:pt x="136950" y="237312"/>
                </a:lnTo>
                <a:cubicBezTo>
                  <a:pt x="140689" y="241012"/>
                  <a:pt x="140720" y="247043"/>
                  <a:pt x="137020" y="250782"/>
                </a:cubicBezTo>
                <a:cubicBezTo>
                  <a:pt x="133683" y="254154"/>
                  <a:pt x="128374" y="254557"/>
                  <a:pt x="124567" y="251727"/>
                </a:cubicBezTo>
                <a:lnTo>
                  <a:pt x="123488" y="250800"/>
                </a:lnTo>
                <a:lnTo>
                  <a:pt x="86619" y="214020"/>
                </a:lnTo>
                <a:cubicBezTo>
                  <a:pt x="59573" y="230291"/>
                  <a:pt x="24458" y="221556"/>
                  <a:pt x="8187" y="194510"/>
                </a:cubicBezTo>
                <a:cubicBezTo>
                  <a:pt x="-8083" y="167464"/>
                  <a:pt x="652" y="132349"/>
                  <a:pt x="27698" y="116078"/>
                </a:cubicBezTo>
                <a:cubicBezTo>
                  <a:pt x="36592" y="110727"/>
                  <a:pt x="46776" y="107900"/>
                  <a:pt x="57155" y="107899"/>
                </a:cubicBezTo>
                <a:close/>
                <a:moveTo>
                  <a:pt x="57155" y="126949"/>
                </a:moveTo>
                <a:cubicBezTo>
                  <a:pt x="36113" y="126949"/>
                  <a:pt x="19055" y="144007"/>
                  <a:pt x="19055" y="165049"/>
                </a:cubicBezTo>
                <a:cubicBezTo>
                  <a:pt x="19055" y="186091"/>
                  <a:pt x="36113" y="203149"/>
                  <a:pt x="57155" y="203149"/>
                </a:cubicBezTo>
                <a:cubicBezTo>
                  <a:pt x="78198" y="203149"/>
                  <a:pt x="95255" y="186091"/>
                  <a:pt x="95255" y="165049"/>
                </a:cubicBezTo>
                <a:cubicBezTo>
                  <a:pt x="95255" y="144007"/>
                  <a:pt x="78198" y="126949"/>
                  <a:pt x="57155" y="126949"/>
                </a:cubicBezTo>
                <a:close/>
                <a:moveTo>
                  <a:pt x="152405" y="0"/>
                </a:moveTo>
                <a:cubicBezTo>
                  <a:pt x="187476" y="0"/>
                  <a:pt x="215905" y="28430"/>
                  <a:pt x="215905" y="63500"/>
                </a:cubicBezTo>
                <a:cubicBezTo>
                  <a:pt x="215905" y="98570"/>
                  <a:pt x="187476" y="127000"/>
                  <a:pt x="152405" y="127000"/>
                </a:cubicBezTo>
                <a:cubicBezTo>
                  <a:pt x="117335" y="127000"/>
                  <a:pt x="88905" y="98570"/>
                  <a:pt x="88905" y="63500"/>
                </a:cubicBezTo>
                <a:cubicBezTo>
                  <a:pt x="88905" y="28430"/>
                  <a:pt x="117335" y="0"/>
                  <a:pt x="152405" y="0"/>
                </a:cubicBezTo>
                <a:close/>
              </a:path>
            </a:pathLst>
          </a:custGeom>
          <a:solidFill>
            <a:schemeClr val="bg1"/>
          </a:solidFill>
          <a:ln w="15081" cap="flat">
            <a:noFill/>
            <a:prstDash val="solid"/>
            <a:miter/>
          </a:ln>
        </p:spPr>
        <p:txBody>
          <a:bodyPr rtlCol="0" anchor="ctr"/>
          <a:lstStyle/>
          <a:p>
            <a:endParaRPr lang="en-US" noProof="0">
              <a:solidFill>
                <a:schemeClr val="bg1"/>
              </a:solidFill>
            </a:endParaRPr>
          </a:p>
        </p:txBody>
      </p:sp>
      <p:sp>
        <p:nvSpPr>
          <p:cNvPr id="157" name="Graphic 98">
            <a:extLst>
              <a:ext uri="{FF2B5EF4-FFF2-40B4-BE49-F238E27FC236}">
                <a16:creationId xmlns:a16="http://schemas.microsoft.com/office/drawing/2014/main" id="{62D526E1-68B3-C12A-6694-4C7BC7A409B0}"/>
              </a:ext>
              <a:ext uri="{C183D7F6-B498-43B3-948B-1728B52AA6E4}">
                <adec:decorative xmlns:adec="http://schemas.microsoft.com/office/drawing/2017/decorative" val="1"/>
              </a:ext>
            </a:extLst>
          </p:cNvPr>
          <p:cNvSpPr>
            <a:spLocks noChangeAspect="1"/>
          </p:cNvSpPr>
          <p:nvPr/>
        </p:nvSpPr>
        <p:spPr>
          <a:xfrm>
            <a:off x="3733990" y="4386264"/>
            <a:ext cx="312314" cy="345216"/>
          </a:xfrm>
          <a:custGeom>
            <a:avLst/>
            <a:gdLst>
              <a:gd name="connsiteX0" fmla="*/ 88862 w 241300"/>
              <a:gd name="connsiteY0" fmla="*/ 196837 h 266722"/>
              <a:gd name="connsiteX1" fmla="*/ 101841 w 241300"/>
              <a:gd name="connsiteY1" fmla="*/ 152375 h 266722"/>
              <a:gd name="connsiteX2" fmla="*/ 28575 w 241300"/>
              <a:gd name="connsiteY2" fmla="*/ 152375 h 266722"/>
              <a:gd name="connsiteX3" fmla="*/ 0 w 241300"/>
              <a:gd name="connsiteY3" fmla="*/ 180950 h 266722"/>
              <a:gd name="connsiteX4" fmla="*/ 0 w 241300"/>
              <a:gd name="connsiteY4" fmla="*/ 192634 h 266722"/>
              <a:gd name="connsiteX5" fmla="*/ 6477 w 241300"/>
              <a:gd name="connsiteY5" fmla="*/ 212903 h 266722"/>
              <a:gd name="connsiteX6" fmla="*/ 90043 w 241300"/>
              <a:gd name="connsiteY6" fmla="*/ 253670 h 266722"/>
              <a:gd name="connsiteX7" fmla="*/ 96672 w 241300"/>
              <a:gd name="connsiteY7" fmla="*/ 231915 h 266722"/>
              <a:gd name="connsiteX8" fmla="*/ 88862 w 241300"/>
              <a:gd name="connsiteY8" fmla="*/ 196837 h 266722"/>
              <a:gd name="connsiteX9" fmla="*/ 101575 w 241300"/>
              <a:gd name="connsiteY9" fmla="*/ 0 h 266722"/>
              <a:gd name="connsiteX10" fmla="*/ 165087 w 241300"/>
              <a:gd name="connsiteY10" fmla="*/ 63513 h 266722"/>
              <a:gd name="connsiteX11" fmla="*/ 101575 w 241300"/>
              <a:gd name="connsiteY11" fmla="*/ 127025 h 266722"/>
              <a:gd name="connsiteX12" fmla="*/ 38062 w 241300"/>
              <a:gd name="connsiteY12" fmla="*/ 63513 h 266722"/>
              <a:gd name="connsiteX13" fmla="*/ 101575 w 241300"/>
              <a:gd name="connsiteY13" fmla="*/ 0 h 266722"/>
              <a:gd name="connsiteX14" fmla="*/ 241300 w 241300"/>
              <a:gd name="connsiteY14" fmla="*/ 196837 h 266722"/>
              <a:gd name="connsiteX15" fmla="*/ 171460 w 241300"/>
              <a:gd name="connsiteY15" fmla="*/ 266723 h 266722"/>
              <a:gd name="connsiteX16" fmla="*/ 137566 w 241300"/>
              <a:gd name="connsiteY16" fmla="*/ 257962 h 266722"/>
              <a:gd name="connsiteX17" fmla="*/ 109792 w 241300"/>
              <a:gd name="connsiteY17" fmla="*/ 266408 h 266722"/>
              <a:gd name="connsiteX18" fmla="*/ 101867 w 241300"/>
              <a:gd name="connsiteY18" fmla="*/ 262184 h 266722"/>
              <a:gd name="connsiteX19" fmla="*/ 101867 w 241300"/>
              <a:gd name="connsiteY19" fmla="*/ 258483 h 266722"/>
              <a:gd name="connsiteX20" fmla="*/ 110325 w 241300"/>
              <a:gd name="connsiteY20" fmla="*/ 230708 h 266722"/>
              <a:gd name="connsiteX21" fmla="*/ 137584 w 241300"/>
              <a:gd name="connsiteY21" fmla="*/ 135743 h 266722"/>
              <a:gd name="connsiteX22" fmla="*/ 232550 w 241300"/>
              <a:gd name="connsiteY22" fmla="*/ 163001 h 266722"/>
              <a:gd name="connsiteX23" fmla="*/ 241300 w 241300"/>
              <a:gd name="connsiteY23" fmla="*/ 196825 h 266722"/>
              <a:gd name="connsiteX24" fmla="*/ 146025 w 241300"/>
              <a:gd name="connsiteY24" fmla="*/ 177787 h 266722"/>
              <a:gd name="connsiteX25" fmla="*/ 139675 w 241300"/>
              <a:gd name="connsiteY25" fmla="*/ 184137 h 266722"/>
              <a:gd name="connsiteX26" fmla="*/ 146025 w 241300"/>
              <a:gd name="connsiteY26" fmla="*/ 190487 h 266722"/>
              <a:gd name="connsiteX27" fmla="*/ 196850 w 241300"/>
              <a:gd name="connsiteY27" fmla="*/ 190487 h 266722"/>
              <a:gd name="connsiteX28" fmla="*/ 203200 w 241300"/>
              <a:gd name="connsiteY28" fmla="*/ 184137 h 266722"/>
              <a:gd name="connsiteX29" fmla="*/ 196850 w 241300"/>
              <a:gd name="connsiteY29" fmla="*/ 177787 h 266722"/>
              <a:gd name="connsiteX30" fmla="*/ 146050 w 241300"/>
              <a:gd name="connsiteY30" fmla="*/ 177787 h 266722"/>
              <a:gd name="connsiteX31" fmla="*/ 139675 w 241300"/>
              <a:gd name="connsiteY31" fmla="*/ 209537 h 266722"/>
              <a:gd name="connsiteX32" fmla="*/ 146025 w 241300"/>
              <a:gd name="connsiteY32" fmla="*/ 215887 h 266722"/>
              <a:gd name="connsiteX33" fmla="*/ 171425 w 241300"/>
              <a:gd name="connsiteY33" fmla="*/ 215887 h 266722"/>
              <a:gd name="connsiteX34" fmla="*/ 177775 w 241300"/>
              <a:gd name="connsiteY34" fmla="*/ 209537 h 266722"/>
              <a:gd name="connsiteX35" fmla="*/ 171425 w 241300"/>
              <a:gd name="connsiteY35" fmla="*/ 203187 h 266722"/>
              <a:gd name="connsiteX36" fmla="*/ 146025 w 241300"/>
              <a:gd name="connsiteY36" fmla="*/ 203187 h 266722"/>
              <a:gd name="connsiteX37" fmla="*/ 139675 w 241300"/>
              <a:gd name="connsiteY37" fmla="*/ 209537 h 26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1300" h="266722">
                <a:moveTo>
                  <a:pt x="88862" y="196837"/>
                </a:moveTo>
                <a:cubicBezTo>
                  <a:pt x="88862" y="180454"/>
                  <a:pt x="93624" y="165214"/>
                  <a:pt x="101841" y="152375"/>
                </a:cubicBezTo>
                <a:lnTo>
                  <a:pt x="28575" y="152375"/>
                </a:lnTo>
                <a:cubicBezTo>
                  <a:pt x="12793" y="152375"/>
                  <a:pt x="0" y="165169"/>
                  <a:pt x="0" y="180950"/>
                </a:cubicBezTo>
                <a:lnTo>
                  <a:pt x="0" y="192634"/>
                </a:lnTo>
                <a:cubicBezTo>
                  <a:pt x="0" y="199898"/>
                  <a:pt x="2261" y="206985"/>
                  <a:pt x="6477" y="212903"/>
                </a:cubicBezTo>
                <a:cubicBezTo>
                  <a:pt x="24295" y="237896"/>
                  <a:pt x="52413" y="251435"/>
                  <a:pt x="90043" y="253670"/>
                </a:cubicBezTo>
                <a:lnTo>
                  <a:pt x="96672" y="231915"/>
                </a:lnTo>
                <a:cubicBezTo>
                  <a:pt x="91516" y="220941"/>
                  <a:pt x="88849" y="208962"/>
                  <a:pt x="88862" y="196837"/>
                </a:cubicBezTo>
                <a:close/>
                <a:moveTo>
                  <a:pt x="101575" y="0"/>
                </a:moveTo>
                <a:cubicBezTo>
                  <a:pt x="136652" y="0"/>
                  <a:pt x="165087" y="28436"/>
                  <a:pt x="165087" y="63513"/>
                </a:cubicBezTo>
                <a:cubicBezTo>
                  <a:pt x="165087" y="98590"/>
                  <a:pt x="136652" y="127025"/>
                  <a:pt x="101575" y="127025"/>
                </a:cubicBezTo>
                <a:cubicBezTo>
                  <a:pt x="66497" y="127025"/>
                  <a:pt x="38062" y="98590"/>
                  <a:pt x="38062" y="63513"/>
                </a:cubicBezTo>
                <a:cubicBezTo>
                  <a:pt x="38062" y="28436"/>
                  <a:pt x="66497" y="0"/>
                  <a:pt x="101575" y="0"/>
                </a:cubicBezTo>
                <a:close/>
                <a:moveTo>
                  <a:pt x="241300" y="196837"/>
                </a:moveTo>
                <a:cubicBezTo>
                  <a:pt x="241313" y="235421"/>
                  <a:pt x="210044" y="266710"/>
                  <a:pt x="171460" y="266723"/>
                </a:cubicBezTo>
                <a:cubicBezTo>
                  <a:pt x="159601" y="266727"/>
                  <a:pt x="147937" y="263712"/>
                  <a:pt x="137566" y="257962"/>
                </a:cubicBezTo>
                <a:lnTo>
                  <a:pt x="109792" y="266408"/>
                </a:lnTo>
                <a:cubicBezTo>
                  <a:pt x="106436" y="267430"/>
                  <a:pt x="102889" y="265539"/>
                  <a:pt x="101867" y="262184"/>
                </a:cubicBezTo>
                <a:cubicBezTo>
                  <a:pt x="101500" y="260977"/>
                  <a:pt x="101500" y="259690"/>
                  <a:pt x="101867" y="258483"/>
                </a:cubicBezTo>
                <a:lnTo>
                  <a:pt x="110325" y="230708"/>
                </a:lnTo>
                <a:cubicBezTo>
                  <a:pt x="91628" y="196957"/>
                  <a:pt x="103833" y="154440"/>
                  <a:pt x="137584" y="135743"/>
                </a:cubicBezTo>
                <a:cubicBezTo>
                  <a:pt x="171336" y="117046"/>
                  <a:pt x="213853" y="129249"/>
                  <a:pt x="232550" y="163001"/>
                </a:cubicBezTo>
                <a:cubicBezTo>
                  <a:pt x="238284" y="173352"/>
                  <a:pt x="241295" y="184991"/>
                  <a:pt x="241300" y="196825"/>
                </a:cubicBezTo>
                <a:close/>
                <a:moveTo>
                  <a:pt x="146025" y="177787"/>
                </a:moveTo>
                <a:cubicBezTo>
                  <a:pt x="142518" y="177787"/>
                  <a:pt x="139675" y="180631"/>
                  <a:pt x="139675" y="184137"/>
                </a:cubicBezTo>
                <a:cubicBezTo>
                  <a:pt x="139675" y="187644"/>
                  <a:pt x="142518" y="190487"/>
                  <a:pt x="146025" y="190487"/>
                </a:cubicBezTo>
                <a:lnTo>
                  <a:pt x="196850" y="190487"/>
                </a:lnTo>
                <a:cubicBezTo>
                  <a:pt x="200356" y="190487"/>
                  <a:pt x="203200" y="187644"/>
                  <a:pt x="203200" y="184137"/>
                </a:cubicBezTo>
                <a:cubicBezTo>
                  <a:pt x="203200" y="180631"/>
                  <a:pt x="200356" y="177787"/>
                  <a:pt x="196850" y="177787"/>
                </a:cubicBezTo>
                <a:lnTo>
                  <a:pt x="146050" y="177787"/>
                </a:lnTo>
                <a:close/>
                <a:moveTo>
                  <a:pt x="139675" y="209537"/>
                </a:moveTo>
                <a:cubicBezTo>
                  <a:pt x="139675" y="213044"/>
                  <a:pt x="142518" y="215887"/>
                  <a:pt x="146025" y="215887"/>
                </a:cubicBezTo>
                <a:lnTo>
                  <a:pt x="171425" y="215887"/>
                </a:lnTo>
                <a:cubicBezTo>
                  <a:pt x="174931" y="215887"/>
                  <a:pt x="177775" y="213044"/>
                  <a:pt x="177775" y="209537"/>
                </a:cubicBezTo>
                <a:cubicBezTo>
                  <a:pt x="177775" y="206031"/>
                  <a:pt x="174931" y="203187"/>
                  <a:pt x="171425" y="203187"/>
                </a:cubicBezTo>
                <a:lnTo>
                  <a:pt x="146025" y="203187"/>
                </a:lnTo>
                <a:cubicBezTo>
                  <a:pt x="142518" y="203187"/>
                  <a:pt x="139675" y="206031"/>
                  <a:pt x="139675" y="209537"/>
                </a:cubicBezTo>
                <a:close/>
              </a:path>
            </a:pathLst>
          </a:custGeom>
          <a:solidFill>
            <a:schemeClr val="bg1"/>
          </a:solidFill>
          <a:ln w="15081" cap="flat">
            <a:noFill/>
            <a:prstDash val="solid"/>
            <a:miter/>
          </a:ln>
        </p:spPr>
        <p:txBody>
          <a:bodyPr rtlCol="0" anchor="ctr"/>
          <a:lstStyle/>
          <a:p>
            <a:endParaRPr lang="en-US" noProof="0"/>
          </a:p>
        </p:txBody>
      </p:sp>
      <p:sp>
        <p:nvSpPr>
          <p:cNvPr id="158" name="Graphic 79">
            <a:extLst>
              <a:ext uri="{FF2B5EF4-FFF2-40B4-BE49-F238E27FC236}">
                <a16:creationId xmlns:a16="http://schemas.microsoft.com/office/drawing/2014/main" id="{2B646754-7F94-0AA3-5E79-413262A05A2D}"/>
              </a:ext>
              <a:ext uri="{C183D7F6-B498-43B3-948B-1728B52AA6E4}">
                <adec:decorative xmlns:adec="http://schemas.microsoft.com/office/drawing/2017/decorative" val="1"/>
              </a:ext>
            </a:extLst>
          </p:cNvPr>
          <p:cNvSpPr>
            <a:spLocks noChangeAspect="1"/>
          </p:cNvSpPr>
          <p:nvPr/>
        </p:nvSpPr>
        <p:spPr>
          <a:xfrm>
            <a:off x="5910456" y="4386264"/>
            <a:ext cx="276216" cy="345216"/>
          </a:xfrm>
          <a:custGeom>
            <a:avLst/>
            <a:gdLst>
              <a:gd name="connsiteX0" fmla="*/ 152400 w 152400"/>
              <a:gd name="connsiteY0" fmla="*/ 135680 h 190467"/>
              <a:gd name="connsiteX1" fmla="*/ 130978 w 152400"/>
              <a:gd name="connsiteY1" fmla="*/ 114258 h 190467"/>
              <a:gd name="connsiteX2" fmla="*/ 130969 w 152400"/>
              <a:gd name="connsiteY2" fmla="*/ 114258 h 190467"/>
              <a:gd name="connsiteX3" fmla="*/ 21431 w 152400"/>
              <a:gd name="connsiteY3" fmla="*/ 114258 h 190467"/>
              <a:gd name="connsiteX4" fmla="*/ 0 w 152400"/>
              <a:gd name="connsiteY4" fmla="*/ 135671 h 190467"/>
              <a:gd name="connsiteX5" fmla="*/ 0 w 152400"/>
              <a:gd name="connsiteY5" fmla="*/ 135690 h 190467"/>
              <a:gd name="connsiteX6" fmla="*/ 0 w 152400"/>
              <a:gd name="connsiteY6" fmla="*/ 144453 h 190467"/>
              <a:gd name="connsiteX7" fmla="*/ 4858 w 152400"/>
              <a:gd name="connsiteY7" fmla="*/ 159645 h 190467"/>
              <a:gd name="connsiteX8" fmla="*/ 76162 w 152400"/>
              <a:gd name="connsiteY8" fmla="*/ 190468 h 190467"/>
              <a:gd name="connsiteX9" fmla="*/ 147504 w 152400"/>
              <a:gd name="connsiteY9" fmla="*/ 159655 h 190467"/>
              <a:gd name="connsiteX10" fmla="*/ 152400 w 152400"/>
              <a:gd name="connsiteY10" fmla="*/ 144443 h 190467"/>
              <a:gd name="connsiteX11" fmla="*/ 152400 w 152400"/>
              <a:gd name="connsiteY11" fmla="*/ 135690 h 190467"/>
              <a:gd name="connsiteX12" fmla="*/ 123796 w 152400"/>
              <a:gd name="connsiteY12" fmla="*/ 47631 h 190467"/>
              <a:gd name="connsiteX13" fmla="*/ 76177 w 152400"/>
              <a:gd name="connsiteY13" fmla="*/ 0 h 190467"/>
              <a:gd name="connsiteX14" fmla="*/ 37833 w 152400"/>
              <a:gd name="connsiteY14" fmla="*/ 19370 h 190467"/>
              <a:gd name="connsiteX15" fmla="*/ 35700 w 152400"/>
              <a:gd name="connsiteY15" fmla="*/ 19037 h 190467"/>
              <a:gd name="connsiteX16" fmla="*/ 11906 w 152400"/>
              <a:gd name="connsiteY16" fmla="*/ 19037 h 190467"/>
              <a:gd name="connsiteX17" fmla="*/ 4763 w 152400"/>
              <a:gd name="connsiteY17" fmla="*/ 26181 h 190467"/>
              <a:gd name="connsiteX18" fmla="*/ 4763 w 152400"/>
              <a:gd name="connsiteY18" fmla="*/ 78549 h 190467"/>
              <a:gd name="connsiteX19" fmla="*/ 30937 w 152400"/>
              <a:gd name="connsiteY19" fmla="*/ 104762 h 190467"/>
              <a:gd name="connsiteX20" fmla="*/ 30956 w 152400"/>
              <a:gd name="connsiteY20" fmla="*/ 104762 h 190467"/>
              <a:gd name="connsiteX21" fmla="*/ 33338 w 152400"/>
              <a:gd name="connsiteY21" fmla="*/ 104762 h 190467"/>
              <a:gd name="connsiteX22" fmla="*/ 33338 w 152400"/>
              <a:gd name="connsiteY22" fmla="*/ 104724 h 190467"/>
              <a:gd name="connsiteX23" fmla="*/ 33433 w 152400"/>
              <a:gd name="connsiteY23" fmla="*/ 104724 h 190467"/>
              <a:gd name="connsiteX24" fmla="*/ 42953 w 152400"/>
              <a:gd name="connsiteY24" fmla="*/ 95233 h 190467"/>
              <a:gd name="connsiteX25" fmla="*/ 33462 w 152400"/>
              <a:gd name="connsiteY25" fmla="*/ 85712 h 190467"/>
              <a:gd name="connsiteX26" fmla="*/ 25946 w 152400"/>
              <a:gd name="connsiteY26" fmla="*/ 89379 h 190467"/>
              <a:gd name="connsiteX27" fmla="*/ 19050 w 152400"/>
              <a:gd name="connsiteY27" fmla="*/ 78559 h 190467"/>
              <a:gd name="connsiteX28" fmla="*/ 19050 w 152400"/>
              <a:gd name="connsiteY28" fmla="*/ 76187 h 190467"/>
              <a:gd name="connsiteX29" fmla="*/ 26175 w 152400"/>
              <a:gd name="connsiteY29" fmla="*/ 76187 h 190467"/>
              <a:gd name="connsiteX30" fmla="*/ 35890 w 152400"/>
              <a:gd name="connsiteY30" fmla="*/ 73063 h 190467"/>
              <a:gd name="connsiteX31" fmla="*/ 101579 w 152400"/>
              <a:gd name="connsiteY31" fmla="*/ 87936 h 190467"/>
              <a:gd name="connsiteX32" fmla="*/ 123796 w 152400"/>
              <a:gd name="connsiteY32" fmla="*/ 47631 h 190467"/>
              <a:gd name="connsiteX33" fmla="*/ 28546 w 152400"/>
              <a:gd name="connsiteY33" fmla="*/ 46621 h 190467"/>
              <a:gd name="connsiteX34" fmla="*/ 28546 w 152400"/>
              <a:gd name="connsiteY34" fmla="*/ 48641 h 190467"/>
              <a:gd name="connsiteX35" fmla="*/ 28546 w 152400"/>
              <a:gd name="connsiteY35" fmla="*/ 59509 h 190467"/>
              <a:gd name="connsiteX36" fmla="*/ 26165 w 152400"/>
              <a:gd name="connsiteY36" fmla="*/ 61890 h 190467"/>
              <a:gd name="connsiteX37" fmla="*/ 19050 w 152400"/>
              <a:gd name="connsiteY37" fmla="*/ 61890 h 190467"/>
              <a:gd name="connsiteX38" fmla="*/ 19050 w 152400"/>
              <a:gd name="connsiteY38" fmla="*/ 33334 h 190467"/>
              <a:gd name="connsiteX39" fmla="*/ 28556 w 152400"/>
              <a:gd name="connsiteY39" fmla="*/ 33334 h 190467"/>
              <a:gd name="connsiteX40" fmla="*/ 28556 w 152400"/>
              <a:gd name="connsiteY40" fmla="*/ 46621 h 19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2400" h="190467">
                <a:moveTo>
                  <a:pt x="152400" y="135680"/>
                </a:moveTo>
                <a:cubicBezTo>
                  <a:pt x="152400" y="123849"/>
                  <a:pt x="142809" y="114258"/>
                  <a:pt x="130978" y="114258"/>
                </a:cubicBezTo>
                <a:cubicBezTo>
                  <a:pt x="130975" y="114258"/>
                  <a:pt x="130972" y="114258"/>
                  <a:pt x="130969" y="114258"/>
                </a:cubicBezTo>
                <a:lnTo>
                  <a:pt x="21431" y="114258"/>
                </a:lnTo>
                <a:cubicBezTo>
                  <a:pt x="9600" y="114253"/>
                  <a:pt x="5" y="123840"/>
                  <a:pt x="0" y="135671"/>
                </a:cubicBezTo>
                <a:cubicBezTo>
                  <a:pt x="0" y="135677"/>
                  <a:pt x="0" y="135683"/>
                  <a:pt x="0" y="135690"/>
                </a:cubicBezTo>
                <a:lnTo>
                  <a:pt x="0" y="144453"/>
                </a:lnTo>
                <a:cubicBezTo>
                  <a:pt x="0" y="149891"/>
                  <a:pt x="1695" y="155206"/>
                  <a:pt x="4858" y="159645"/>
                </a:cubicBezTo>
                <a:cubicBezTo>
                  <a:pt x="19555" y="180257"/>
                  <a:pt x="43577" y="190468"/>
                  <a:pt x="76162" y="190468"/>
                </a:cubicBezTo>
                <a:cubicBezTo>
                  <a:pt x="108737" y="190468"/>
                  <a:pt x="132788" y="180267"/>
                  <a:pt x="147504" y="159655"/>
                </a:cubicBezTo>
                <a:cubicBezTo>
                  <a:pt x="150681" y="155218"/>
                  <a:pt x="152392" y="149900"/>
                  <a:pt x="152400" y="144443"/>
                </a:cubicBezTo>
                <a:lnTo>
                  <a:pt x="152400" y="135690"/>
                </a:lnTo>
                <a:close/>
                <a:moveTo>
                  <a:pt x="123796" y="47631"/>
                </a:moveTo>
                <a:cubicBezTo>
                  <a:pt x="123799" y="21328"/>
                  <a:pt x="102479" y="3"/>
                  <a:pt x="76177" y="0"/>
                </a:cubicBezTo>
                <a:cubicBezTo>
                  <a:pt x="61045" y="-2"/>
                  <a:pt x="46811" y="7188"/>
                  <a:pt x="37833" y="19370"/>
                </a:cubicBezTo>
                <a:cubicBezTo>
                  <a:pt x="37143" y="19152"/>
                  <a:pt x="36424" y="19039"/>
                  <a:pt x="35700" y="19037"/>
                </a:cubicBezTo>
                <a:lnTo>
                  <a:pt x="11906" y="19037"/>
                </a:lnTo>
                <a:cubicBezTo>
                  <a:pt x="7961" y="19037"/>
                  <a:pt x="4763" y="22235"/>
                  <a:pt x="4763" y="26181"/>
                </a:cubicBezTo>
                <a:lnTo>
                  <a:pt x="4763" y="78549"/>
                </a:lnTo>
                <a:cubicBezTo>
                  <a:pt x="4752" y="93016"/>
                  <a:pt x="16471" y="104751"/>
                  <a:pt x="30937" y="104762"/>
                </a:cubicBezTo>
                <a:cubicBezTo>
                  <a:pt x="30944" y="104762"/>
                  <a:pt x="30950" y="104762"/>
                  <a:pt x="30956" y="104762"/>
                </a:cubicBezTo>
                <a:lnTo>
                  <a:pt x="33338" y="104762"/>
                </a:lnTo>
                <a:lnTo>
                  <a:pt x="33338" y="104724"/>
                </a:lnTo>
                <a:lnTo>
                  <a:pt x="33433" y="104724"/>
                </a:lnTo>
                <a:cubicBezTo>
                  <a:pt x="38683" y="104732"/>
                  <a:pt x="42945" y="100482"/>
                  <a:pt x="42953" y="95233"/>
                </a:cubicBezTo>
                <a:cubicBezTo>
                  <a:pt x="42962" y="89983"/>
                  <a:pt x="38712" y="85721"/>
                  <a:pt x="33462" y="85712"/>
                </a:cubicBezTo>
                <a:cubicBezTo>
                  <a:pt x="30525" y="85707"/>
                  <a:pt x="27750" y="87061"/>
                  <a:pt x="25946" y="89379"/>
                </a:cubicBezTo>
                <a:cubicBezTo>
                  <a:pt x="21734" y="87426"/>
                  <a:pt x="19042" y="83201"/>
                  <a:pt x="19050" y="78559"/>
                </a:cubicBezTo>
                <a:lnTo>
                  <a:pt x="19050" y="76187"/>
                </a:lnTo>
                <a:lnTo>
                  <a:pt x="26175" y="76187"/>
                </a:lnTo>
                <a:cubicBezTo>
                  <a:pt x="29794" y="76187"/>
                  <a:pt x="33157" y="75025"/>
                  <a:pt x="35890" y="73063"/>
                </a:cubicBezTo>
                <a:cubicBezTo>
                  <a:pt x="49923" y="95309"/>
                  <a:pt x="79333" y="101968"/>
                  <a:pt x="101579" y="87936"/>
                </a:cubicBezTo>
                <a:cubicBezTo>
                  <a:pt x="115416" y="79208"/>
                  <a:pt x="123805" y="63990"/>
                  <a:pt x="123796" y="47631"/>
                </a:cubicBezTo>
                <a:close/>
                <a:moveTo>
                  <a:pt x="28546" y="46621"/>
                </a:moveTo>
                <a:cubicBezTo>
                  <a:pt x="28533" y="47294"/>
                  <a:pt x="28533" y="47968"/>
                  <a:pt x="28546" y="48641"/>
                </a:cubicBezTo>
                <a:lnTo>
                  <a:pt x="28546" y="59509"/>
                </a:lnTo>
                <a:cubicBezTo>
                  <a:pt x="28546" y="60824"/>
                  <a:pt x="27480" y="61890"/>
                  <a:pt x="26165" y="61890"/>
                </a:cubicBezTo>
                <a:lnTo>
                  <a:pt x="19050" y="61890"/>
                </a:lnTo>
                <a:lnTo>
                  <a:pt x="19050" y="33334"/>
                </a:lnTo>
                <a:lnTo>
                  <a:pt x="28556" y="33334"/>
                </a:lnTo>
                <a:lnTo>
                  <a:pt x="28556" y="46621"/>
                </a:lnTo>
                <a:close/>
              </a:path>
            </a:pathLst>
          </a:custGeom>
          <a:solidFill>
            <a:schemeClr val="bg1"/>
          </a:solidFill>
          <a:ln w="15081" cap="flat">
            <a:noFill/>
            <a:prstDash val="solid"/>
            <a:miter/>
          </a:ln>
        </p:spPr>
        <p:txBody>
          <a:bodyPr rtlCol="0" anchor="ctr"/>
          <a:lstStyle/>
          <a:p>
            <a:endParaRPr lang="en-US" noProof="0"/>
          </a:p>
        </p:txBody>
      </p:sp>
      <p:sp>
        <p:nvSpPr>
          <p:cNvPr id="159" name="Graphic 42">
            <a:extLst>
              <a:ext uri="{FF2B5EF4-FFF2-40B4-BE49-F238E27FC236}">
                <a16:creationId xmlns:a16="http://schemas.microsoft.com/office/drawing/2014/main" id="{63FBB15D-0D07-5D2D-AD06-BF7967895001}"/>
              </a:ext>
              <a:ext uri="{C183D7F6-B498-43B3-948B-1728B52AA6E4}">
                <adec:decorative xmlns:adec="http://schemas.microsoft.com/office/drawing/2017/decorative" val="1"/>
              </a:ext>
            </a:extLst>
          </p:cNvPr>
          <p:cNvSpPr>
            <a:spLocks noChangeAspect="1"/>
          </p:cNvSpPr>
          <p:nvPr/>
        </p:nvSpPr>
        <p:spPr>
          <a:xfrm>
            <a:off x="8093134" y="4386264"/>
            <a:ext cx="284300" cy="345216"/>
          </a:xfrm>
          <a:custGeom>
            <a:avLst/>
            <a:gdLst>
              <a:gd name="connsiteX0" fmla="*/ 42863 w 133366"/>
              <a:gd name="connsiteY0" fmla="*/ 0 h 161941"/>
              <a:gd name="connsiteX1" fmla="*/ 29388 w 133366"/>
              <a:gd name="connsiteY1" fmla="*/ 9525 h 161941"/>
              <a:gd name="connsiteX2" fmla="*/ 14288 w 133366"/>
              <a:gd name="connsiteY2" fmla="*/ 9525 h 161941"/>
              <a:gd name="connsiteX3" fmla="*/ 0 w 133366"/>
              <a:gd name="connsiteY3" fmla="*/ 23813 h 161941"/>
              <a:gd name="connsiteX4" fmla="*/ 0 w 133366"/>
              <a:gd name="connsiteY4" fmla="*/ 138113 h 161941"/>
              <a:gd name="connsiteX5" fmla="*/ 14288 w 133366"/>
              <a:gd name="connsiteY5" fmla="*/ 152400 h 161941"/>
              <a:gd name="connsiteX6" fmla="*/ 38136 w 133366"/>
              <a:gd name="connsiteY6" fmla="*/ 152400 h 161941"/>
              <a:gd name="connsiteX7" fmla="*/ 38654 w 133366"/>
              <a:gd name="connsiteY7" fmla="*/ 149097 h 161941"/>
              <a:gd name="connsiteX8" fmla="*/ 42221 w 133366"/>
              <a:gd name="connsiteY8" fmla="*/ 134830 h 161941"/>
              <a:gd name="connsiteX9" fmla="*/ 50231 w 133366"/>
              <a:gd name="connsiteY9" fmla="*/ 120683 h 161941"/>
              <a:gd name="connsiteX10" fmla="*/ 96231 w 133366"/>
              <a:gd name="connsiteY10" fmla="*/ 74682 h 161941"/>
              <a:gd name="connsiteX11" fmla="*/ 114300 w 133366"/>
              <a:gd name="connsiteY11" fmla="*/ 66704 h 161941"/>
              <a:gd name="connsiteX12" fmla="*/ 114300 w 133366"/>
              <a:gd name="connsiteY12" fmla="*/ 23813 h 161941"/>
              <a:gd name="connsiteX13" fmla="*/ 100013 w 133366"/>
              <a:gd name="connsiteY13" fmla="*/ 9525 h 161941"/>
              <a:gd name="connsiteX14" fmla="*/ 84912 w 133366"/>
              <a:gd name="connsiteY14" fmla="*/ 9525 h 161941"/>
              <a:gd name="connsiteX15" fmla="*/ 71438 w 133366"/>
              <a:gd name="connsiteY15" fmla="*/ 0 h 161941"/>
              <a:gd name="connsiteX16" fmla="*/ 42863 w 133366"/>
              <a:gd name="connsiteY16" fmla="*/ 0 h 161941"/>
              <a:gd name="connsiteX17" fmla="*/ 38100 w 133366"/>
              <a:gd name="connsiteY17" fmla="*/ 14288 h 161941"/>
              <a:gd name="connsiteX18" fmla="*/ 42863 w 133366"/>
              <a:gd name="connsiteY18" fmla="*/ 9525 h 161941"/>
              <a:gd name="connsiteX19" fmla="*/ 71438 w 133366"/>
              <a:gd name="connsiteY19" fmla="*/ 9525 h 161941"/>
              <a:gd name="connsiteX20" fmla="*/ 76200 w 133366"/>
              <a:gd name="connsiteY20" fmla="*/ 14288 h 161941"/>
              <a:gd name="connsiteX21" fmla="*/ 71438 w 133366"/>
              <a:gd name="connsiteY21" fmla="*/ 19050 h 161941"/>
              <a:gd name="connsiteX22" fmla="*/ 42863 w 133366"/>
              <a:gd name="connsiteY22" fmla="*/ 19050 h 161941"/>
              <a:gd name="connsiteX23" fmla="*/ 38100 w 133366"/>
              <a:gd name="connsiteY23" fmla="*/ 14288 h 161941"/>
              <a:gd name="connsiteX24" fmla="*/ 56957 w 133366"/>
              <a:gd name="connsiteY24" fmla="*/ 127418 h 161941"/>
              <a:gd name="connsiteX25" fmla="*/ 102958 w 133366"/>
              <a:gd name="connsiteY25" fmla="*/ 81418 h 161941"/>
              <a:gd name="connsiteX26" fmla="*/ 128149 w 133366"/>
              <a:gd name="connsiteY26" fmla="*/ 81418 h 161941"/>
              <a:gd name="connsiteX27" fmla="*/ 128149 w 133366"/>
              <a:gd name="connsiteY27" fmla="*/ 106610 h 161941"/>
              <a:gd name="connsiteX28" fmla="*/ 82149 w 133366"/>
              <a:gd name="connsiteY28" fmla="*/ 152610 h 161941"/>
              <a:gd name="connsiteX29" fmla="*/ 72427 w 133366"/>
              <a:gd name="connsiteY29" fmla="*/ 158114 h 161941"/>
              <a:gd name="connsiteX30" fmla="*/ 58160 w 133366"/>
              <a:gd name="connsiteY30" fmla="*/ 161681 h 161941"/>
              <a:gd name="connsiteX31" fmla="*/ 47886 w 133366"/>
              <a:gd name="connsiteY31" fmla="*/ 151407 h 161941"/>
              <a:gd name="connsiteX32" fmla="*/ 51453 w 133366"/>
              <a:gd name="connsiteY32" fmla="*/ 137140 h 161941"/>
              <a:gd name="connsiteX33" fmla="*/ 56957 w 133366"/>
              <a:gd name="connsiteY33" fmla="*/ 127418 h 1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366" h="161941">
                <a:moveTo>
                  <a:pt x="42863" y="0"/>
                </a:moveTo>
                <a:cubicBezTo>
                  <a:pt x="36642" y="0"/>
                  <a:pt x="31349" y="3976"/>
                  <a:pt x="29388" y="9525"/>
                </a:cubicBezTo>
                <a:lnTo>
                  <a:pt x="14288" y="9525"/>
                </a:lnTo>
                <a:cubicBezTo>
                  <a:pt x="6397" y="9525"/>
                  <a:pt x="0" y="15922"/>
                  <a:pt x="0" y="23813"/>
                </a:cubicBezTo>
                <a:lnTo>
                  <a:pt x="0" y="138113"/>
                </a:lnTo>
                <a:cubicBezTo>
                  <a:pt x="0" y="146003"/>
                  <a:pt x="6397" y="152400"/>
                  <a:pt x="14288" y="152400"/>
                </a:cubicBezTo>
                <a:lnTo>
                  <a:pt x="38136" y="152400"/>
                </a:lnTo>
                <a:cubicBezTo>
                  <a:pt x="38206" y="151313"/>
                  <a:pt x="38376" y="150210"/>
                  <a:pt x="38654" y="149097"/>
                </a:cubicBezTo>
                <a:lnTo>
                  <a:pt x="42221" y="134830"/>
                </a:lnTo>
                <a:cubicBezTo>
                  <a:pt x="43559" y="129475"/>
                  <a:pt x="46328" y="124585"/>
                  <a:pt x="50231" y="120683"/>
                </a:cubicBezTo>
                <a:lnTo>
                  <a:pt x="96231" y="74682"/>
                </a:lnTo>
                <a:cubicBezTo>
                  <a:pt x="101248" y="69665"/>
                  <a:pt x="107730" y="67006"/>
                  <a:pt x="114300" y="66704"/>
                </a:cubicBezTo>
                <a:lnTo>
                  <a:pt x="114300" y="23813"/>
                </a:lnTo>
                <a:cubicBezTo>
                  <a:pt x="114300" y="15922"/>
                  <a:pt x="107903" y="9525"/>
                  <a:pt x="100013" y="9525"/>
                </a:cubicBezTo>
                <a:lnTo>
                  <a:pt x="84912" y="9525"/>
                </a:lnTo>
                <a:cubicBezTo>
                  <a:pt x="82950" y="3976"/>
                  <a:pt x="77658" y="0"/>
                  <a:pt x="71438" y="0"/>
                </a:cubicBezTo>
                <a:lnTo>
                  <a:pt x="42863" y="0"/>
                </a:lnTo>
                <a:close/>
                <a:moveTo>
                  <a:pt x="38100" y="14288"/>
                </a:moveTo>
                <a:cubicBezTo>
                  <a:pt x="38100" y="11657"/>
                  <a:pt x="40232" y="9525"/>
                  <a:pt x="42863" y="9525"/>
                </a:cubicBezTo>
                <a:lnTo>
                  <a:pt x="71438" y="9525"/>
                </a:lnTo>
                <a:cubicBezTo>
                  <a:pt x="74067" y="9525"/>
                  <a:pt x="76200" y="11657"/>
                  <a:pt x="76200" y="14288"/>
                </a:cubicBezTo>
                <a:cubicBezTo>
                  <a:pt x="76200" y="16918"/>
                  <a:pt x="74067" y="19050"/>
                  <a:pt x="71438" y="19050"/>
                </a:cubicBezTo>
                <a:lnTo>
                  <a:pt x="42863" y="19050"/>
                </a:lnTo>
                <a:cubicBezTo>
                  <a:pt x="40232" y="19050"/>
                  <a:pt x="38100" y="16918"/>
                  <a:pt x="38100" y="14288"/>
                </a:cubicBezTo>
                <a:close/>
                <a:moveTo>
                  <a:pt x="56957" y="127418"/>
                </a:moveTo>
                <a:lnTo>
                  <a:pt x="102958" y="81418"/>
                </a:lnTo>
                <a:cubicBezTo>
                  <a:pt x="109914" y="74461"/>
                  <a:pt x="121193" y="74461"/>
                  <a:pt x="128149" y="81418"/>
                </a:cubicBezTo>
                <a:cubicBezTo>
                  <a:pt x="135105" y="88374"/>
                  <a:pt x="135105" y="99652"/>
                  <a:pt x="128149" y="106610"/>
                </a:cubicBezTo>
                <a:lnTo>
                  <a:pt x="82149" y="152610"/>
                </a:lnTo>
                <a:cubicBezTo>
                  <a:pt x="79467" y="155292"/>
                  <a:pt x="76107" y="157194"/>
                  <a:pt x="72427" y="158114"/>
                </a:cubicBezTo>
                <a:lnTo>
                  <a:pt x="58160" y="161681"/>
                </a:lnTo>
                <a:cubicBezTo>
                  <a:pt x="51955" y="163232"/>
                  <a:pt x="46334" y="157612"/>
                  <a:pt x="47886" y="151407"/>
                </a:cubicBezTo>
                <a:lnTo>
                  <a:pt x="51453" y="137140"/>
                </a:lnTo>
                <a:cubicBezTo>
                  <a:pt x="52372" y="133461"/>
                  <a:pt x="54275" y="130100"/>
                  <a:pt x="56957" y="127418"/>
                </a:cubicBezTo>
                <a:close/>
              </a:path>
            </a:pathLst>
          </a:custGeom>
          <a:solidFill>
            <a:schemeClr val="bg1"/>
          </a:solidFill>
          <a:ln w="15081" cap="flat">
            <a:noFill/>
            <a:prstDash val="solid"/>
            <a:miter/>
          </a:ln>
        </p:spPr>
        <p:txBody>
          <a:bodyPr rtlCol="0" anchor="ctr"/>
          <a:lstStyle/>
          <a:p>
            <a:endParaRPr lang="en-US" noProof="0"/>
          </a:p>
        </p:txBody>
      </p:sp>
      <p:sp>
        <p:nvSpPr>
          <p:cNvPr id="160" name="Graphic 174">
            <a:extLst>
              <a:ext uri="{FF2B5EF4-FFF2-40B4-BE49-F238E27FC236}">
                <a16:creationId xmlns:a16="http://schemas.microsoft.com/office/drawing/2014/main" id="{BBDFEA06-C21E-65A9-5757-711A464BABCD}"/>
              </a:ext>
              <a:ext uri="{C183D7F6-B498-43B3-948B-1728B52AA6E4}">
                <adec:decorative xmlns:adec="http://schemas.microsoft.com/office/drawing/2017/decorative" val="1"/>
              </a:ext>
            </a:extLst>
          </p:cNvPr>
          <p:cNvSpPr>
            <a:spLocks noChangeAspect="1"/>
          </p:cNvSpPr>
          <p:nvPr/>
        </p:nvSpPr>
        <p:spPr>
          <a:xfrm>
            <a:off x="10289888" y="4386226"/>
            <a:ext cx="345038" cy="345038"/>
          </a:xfrm>
          <a:custGeom>
            <a:avLst/>
            <a:gdLst>
              <a:gd name="connsiteX0" fmla="*/ 196850 w 266700"/>
              <a:gd name="connsiteY0" fmla="*/ 127000 h 266700"/>
              <a:gd name="connsiteX1" fmla="*/ 266700 w 266700"/>
              <a:gd name="connsiteY1" fmla="*/ 196850 h 266700"/>
              <a:gd name="connsiteX2" fmla="*/ 196850 w 266700"/>
              <a:gd name="connsiteY2" fmla="*/ 266700 h 266700"/>
              <a:gd name="connsiteX3" fmla="*/ 127000 w 266700"/>
              <a:gd name="connsiteY3" fmla="*/ 196850 h 266700"/>
              <a:gd name="connsiteX4" fmla="*/ 196850 w 266700"/>
              <a:gd name="connsiteY4" fmla="*/ 127000 h 266700"/>
              <a:gd name="connsiteX5" fmla="*/ 25400 w 266700"/>
              <a:gd name="connsiteY5" fmla="*/ 139687 h 266700"/>
              <a:gd name="connsiteX6" fmla="*/ 137287 w 266700"/>
              <a:gd name="connsiteY6" fmla="*/ 139700 h 266700"/>
              <a:gd name="connsiteX7" fmla="*/ 114300 w 266700"/>
              <a:gd name="connsiteY7" fmla="*/ 196850 h 266700"/>
              <a:gd name="connsiteX8" fmla="*/ 123685 w 266700"/>
              <a:gd name="connsiteY8" fmla="*/ 235115 h 266700"/>
              <a:gd name="connsiteX9" fmla="*/ 82550 w 266700"/>
              <a:gd name="connsiteY9" fmla="*/ 241300 h 266700"/>
              <a:gd name="connsiteX10" fmla="*/ 64 w 266700"/>
              <a:gd name="connsiteY10" fmla="*/ 187071 h 266700"/>
              <a:gd name="connsiteX11" fmla="*/ 0 w 266700"/>
              <a:gd name="connsiteY11" fmla="*/ 184150 h 266700"/>
              <a:gd name="connsiteX12" fmla="*/ 0 w 266700"/>
              <a:gd name="connsiteY12" fmla="*/ 165087 h 266700"/>
              <a:gd name="connsiteX13" fmla="*/ 25400 w 266700"/>
              <a:gd name="connsiteY13" fmla="*/ 139687 h 266700"/>
              <a:gd name="connsiteX14" fmla="*/ 196850 w 266700"/>
              <a:gd name="connsiteY14" fmla="*/ 152425 h 266700"/>
              <a:gd name="connsiteX15" fmla="*/ 195707 w 266700"/>
              <a:gd name="connsiteY15" fmla="*/ 152527 h 266700"/>
              <a:gd name="connsiteX16" fmla="*/ 190602 w 266700"/>
              <a:gd name="connsiteY16" fmla="*/ 157632 h 266700"/>
              <a:gd name="connsiteX17" fmla="*/ 190500 w 266700"/>
              <a:gd name="connsiteY17" fmla="*/ 158775 h 266700"/>
              <a:gd name="connsiteX18" fmla="*/ 190500 w 266700"/>
              <a:gd name="connsiteY18" fmla="*/ 190500 h 266700"/>
              <a:gd name="connsiteX19" fmla="*/ 158750 w 266700"/>
              <a:gd name="connsiteY19" fmla="*/ 190500 h 266700"/>
              <a:gd name="connsiteX20" fmla="*/ 157607 w 266700"/>
              <a:gd name="connsiteY20" fmla="*/ 190602 h 266700"/>
              <a:gd name="connsiteX21" fmla="*/ 152502 w 266700"/>
              <a:gd name="connsiteY21" fmla="*/ 195707 h 266700"/>
              <a:gd name="connsiteX22" fmla="*/ 152400 w 266700"/>
              <a:gd name="connsiteY22" fmla="*/ 196850 h 266700"/>
              <a:gd name="connsiteX23" fmla="*/ 152502 w 266700"/>
              <a:gd name="connsiteY23" fmla="*/ 197993 h 266700"/>
              <a:gd name="connsiteX24" fmla="*/ 157607 w 266700"/>
              <a:gd name="connsiteY24" fmla="*/ 203098 h 266700"/>
              <a:gd name="connsiteX25" fmla="*/ 158750 w 266700"/>
              <a:gd name="connsiteY25" fmla="*/ 203200 h 266700"/>
              <a:gd name="connsiteX26" fmla="*/ 190500 w 266700"/>
              <a:gd name="connsiteY26" fmla="*/ 203200 h 266700"/>
              <a:gd name="connsiteX27" fmla="*/ 190500 w 266700"/>
              <a:gd name="connsiteY27" fmla="*/ 234950 h 266700"/>
              <a:gd name="connsiteX28" fmla="*/ 190602 w 266700"/>
              <a:gd name="connsiteY28" fmla="*/ 236093 h 266700"/>
              <a:gd name="connsiteX29" fmla="*/ 195707 w 266700"/>
              <a:gd name="connsiteY29" fmla="*/ 241198 h 266700"/>
              <a:gd name="connsiteX30" fmla="*/ 196850 w 266700"/>
              <a:gd name="connsiteY30" fmla="*/ 241300 h 266700"/>
              <a:gd name="connsiteX31" fmla="*/ 197993 w 266700"/>
              <a:gd name="connsiteY31" fmla="*/ 241198 h 266700"/>
              <a:gd name="connsiteX32" fmla="*/ 203098 w 266700"/>
              <a:gd name="connsiteY32" fmla="*/ 236093 h 266700"/>
              <a:gd name="connsiteX33" fmla="*/ 203200 w 266700"/>
              <a:gd name="connsiteY33" fmla="*/ 234950 h 266700"/>
              <a:gd name="connsiteX34" fmla="*/ 203200 w 266700"/>
              <a:gd name="connsiteY34" fmla="*/ 203200 h 266700"/>
              <a:gd name="connsiteX35" fmla="*/ 234950 w 266700"/>
              <a:gd name="connsiteY35" fmla="*/ 203200 h 266700"/>
              <a:gd name="connsiteX36" fmla="*/ 236093 w 266700"/>
              <a:gd name="connsiteY36" fmla="*/ 203098 h 266700"/>
              <a:gd name="connsiteX37" fmla="*/ 241198 w 266700"/>
              <a:gd name="connsiteY37" fmla="*/ 197993 h 266700"/>
              <a:gd name="connsiteX38" fmla="*/ 241300 w 266700"/>
              <a:gd name="connsiteY38" fmla="*/ 196850 h 266700"/>
              <a:gd name="connsiteX39" fmla="*/ 241198 w 266700"/>
              <a:gd name="connsiteY39" fmla="*/ 195707 h 266700"/>
              <a:gd name="connsiteX40" fmla="*/ 236093 w 266700"/>
              <a:gd name="connsiteY40" fmla="*/ 190602 h 266700"/>
              <a:gd name="connsiteX41" fmla="*/ 234950 w 266700"/>
              <a:gd name="connsiteY41" fmla="*/ 190500 h 266700"/>
              <a:gd name="connsiteX42" fmla="*/ 203200 w 266700"/>
              <a:gd name="connsiteY42" fmla="*/ 190500 h 266700"/>
              <a:gd name="connsiteX43" fmla="*/ 203200 w 266700"/>
              <a:gd name="connsiteY43" fmla="*/ 158775 h 266700"/>
              <a:gd name="connsiteX44" fmla="*/ 203098 w 266700"/>
              <a:gd name="connsiteY44" fmla="*/ 157632 h 266700"/>
              <a:gd name="connsiteX45" fmla="*/ 197993 w 266700"/>
              <a:gd name="connsiteY45" fmla="*/ 152527 h 266700"/>
              <a:gd name="connsiteX46" fmla="*/ 196850 w 266700"/>
              <a:gd name="connsiteY46" fmla="*/ 152425 h 266700"/>
              <a:gd name="connsiteX47" fmla="*/ 82550 w 266700"/>
              <a:gd name="connsiteY47" fmla="*/ 0 h 266700"/>
              <a:gd name="connsiteX48" fmla="*/ 139700 w 266700"/>
              <a:gd name="connsiteY48" fmla="*/ 57150 h 266700"/>
              <a:gd name="connsiteX49" fmla="*/ 82550 w 266700"/>
              <a:gd name="connsiteY49" fmla="*/ 114300 h 266700"/>
              <a:gd name="connsiteX50" fmla="*/ 25400 w 266700"/>
              <a:gd name="connsiteY50" fmla="*/ 57150 h 266700"/>
              <a:gd name="connsiteX51" fmla="*/ 82550 w 266700"/>
              <a:gd name="connsiteY51" fmla="*/ 0 h 266700"/>
              <a:gd name="connsiteX52" fmla="*/ 196850 w 266700"/>
              <a:gd name="connsiteY52" fmla="*/ 25400 h 266700"/>
              <a:gd name="connsiteX53" fmla="*/ 241300 w 266700"/>
              <a:gd name="connsiteY53" fmla="*/ 69850 h 266700"/>
              <a:gd name="connsiteX54" fmla="*/ 196850 w 266700"/>
              <a:gd name="connsiteY54" fmla="*/ 114300 h 266700"/>
              <a:gd name="connsiteX55" fmla="*/ 152400 w 266700"/>
              <a:gd name="connsiteY55" fmla="*/ 69850 h 266700"/>
              <a:gd name="connsiteX56" fmla="*/ 196850 w 266700"/>
              <a:gd name="connsiteY56" fmla="*/ 25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6700" h="266700">
                <a:moveTo>
                  <a:pt x="196850" y="127000"/>
                </a:moveTo>
                <a:cubicBezTo>
                  <a:pt x="235427" y="127000"/>
                  <a:pt x="266700" y="158273"/>
                  <a:pt x="266700" y="196850"/>
                </a:cubicBezTo>
                <a:cubicBezTo>
                  <a:pt x="266700" y="235427"/>
                  <a:pt x="235427" y="266700"/>
                  <a:pt x="196850" y="266700"/>
                </a:cubicBezTo>
                <a:cubicBezTo>
                  <a:pt x="158273" y="266700"/>
                  <a:pt x="127000" y="235427"/>
                  <a:pt x="127000" y="196850"/>
                </a:cubicBezTo>
                <a:cubicBezTo>
                  <a:pt x="127000" y="158273"/>
                  <a:pt x="158273" y="127000"/>
                  <a:pt x="196850" y="127000"/>
                </a:cubicBezTo>
                <a:close/>
                <a:moveTo>
                  <a:pt x="25400" y="139687"/>
                </a:moveTo>
                <a:lnTo>
                  <a:pt x="137287" y="139700"/>
                </a:lnTo>
                <a:cubicBezTo>
                  <a:pt x="122513" y="155054"/>
                  <a:pt x="114272" y="175542"/>
                  <a:pt x="114300" y="196850"/>
                </a:cubicBezTo>
                <a:cubicBezTo>
                  <a:pt x="114300" y="210655"/>
                  <a:pt x="117691" y="223672"/>
                  <a:pt x="123685" y="235115"/>
                </a:cubicBezTo>
                <a:cubicBezTo>
                  <a:pt x="110350" y="239560"/>
                  <a:pt x="95644" y="241300"/>
                  <a:pt x="82550" y="241300"/>
                </a:cubicBezTo>
                <a:cubicBezTo>
                  <a:pt x="47981" y="241300"/>
                  <a:pt x="2095" y="229159"/>
                  <a:pt x="64" y="187071"/>
                </a:cubicBezTo>
                <a:lnTo>
                  <a:pt x="0" y="184150"/>
                </a:lnTo>
                <a:lnTo>
                  <a:pt x="0" y="165087"/>
                </a:lnTo>
                <a:cubicBezTo>
                  <a:pt x="0" y="151059"/>
                  <a:pt x="11372" y="139687"/>
                  <a:pt x="25400" y="139687"/>
                </a:cubicBezTo>
                <a:close/>
                <a:moveTo>
                  <a:pt x="196850" y="152425"/>
                </a:moveTo>
                <a:lnTo>
                  <a:pt x="195707" y="152527"/>
                </a:lnTo>
                <a:cubicBezTo>
                  <a:pt x="193109" y="153002"/>
                  <a:pt x="191076" y="155035"/>
                  <a:pt x="190602" y="157632"/>
                </a:cubicBezTo>
                <a:lnTo>
                  <a:pt x="190500" y="158775"/>
                </a:lnTo>
                <a:lnTo>
                  <a:pt x="190500" y="190500"/>
                </a:lnTo>
                <a:lnTo>
                  <a:pt x="158750" y="190500"/>
                </a:lnTo>
                <a:lnTo>
                  <a:pt x="157607" y="190602"/>
                </a:lnTo>
                <a:cubicBezTo>
                  <a:pt x="155009" y="191076"/>
                  <a:pt x="152976" y="193109"/>
                  <a:pt x="152502" y="195707"/>
                </a:cubicBezTo>
                <a:lnTo>
                  <a:pt x="152400" y="196850"/>
                </a:lnTo>
                <a:lnTo>
                  <a:pt x="152502" y="197993"/>
                </a:lnTo>
                <a:cubicBezTo>
                  <a:pt x="152976" y="200591"/>
                  <a:pt x="155009" y="202624"/>
                  <a:pt x="157607" y="203098"/>
                </a:cubicBezTo>
                <a:lnTo>
                  <a:pt x="158750" y="203200"/>
                </a:lnTo>
                <a:lnTo>
                  <a:pt x="190500" y="203200"/>
                </a:lnTo>
                <a:lnTo>
                  <a:pt x="190500" y="234950"/>
                </a:lnTo>
                <a:lnTo>
                  <a:pt x="190602" y="236093"/>
                </a:lnTo>
                <a:cubicBezTo>
                  <a:pt x="191076" y="238691"/>
                  <a:pt x="193109" y="240724"/>
                  <a:pt x="195707" y="241198"/>
                </a:cubicBezTo>
                <a:lnTo>
                  <a:pt x="196850" y="241300"/>
                </a:lnTo>
                <a:lnTo>
                  <a:pt x="197993" y="241198"/>
                </a:lnTo>
                <a:cubicBezTo>
                  <a:pt x="200591" y="240724"/>
                  <a:pt x="202624" y="238691"/>
                  <a:pt x="203098" y="236093"/>
                </a:cubicBezTo>
                <a:lnTo>
                  <a:pt x="203200" y="234950"/>
                </a:lnTo>
                <a:lnTo>
                  <a:pt x="203200" y="203200"/>
                </a:lnTo>
                <a:lnTo>
                  <a:pt x="234950" y="203200"/>
                </a:lnTo>
                <a:lnTo>
                  <a:pt x="236093" y="203098"/>
                </a:lnTo>
                <a:cubicBezTo>
                  <a:pt x="238691" y="202624"/>
                  <a:pt x="240724" y="200591"/>
                  <a:pt x="241198" y="197993"/>
                </a:cubicBezTo>
                <a:lnTo>
                  <a:pt x="241300" y="196850"/>
                </a:lnTo>
                <a:lnTo>
                  <a:pt x="241198" y="195707"/>
                </a:lnTo>
                <a:cubicBezTo>
                  <a:pt x="240724" y="193109"/>
                  <a:pt x="238691" y="191076"/>
                  <a:pt x="236093" y="190602"/>
                </a:cubicBezTo>
                <a:lnTo>
                  <a:pt x="234950" y="190500"/>
                </a:lnTo>
                <a:lnTo>
                  <a:pt x="203200" y="190500"/>
                </a:lnTo>
                <a:lnTo>
                  <a:pt x="203200" y="158775"/>
                </a:lnTo>
                <a:lnTo>
                  <a:pt x="203098" y="157632"/>
                </a:lnTo>
                <a:cubicBezTo>
                  <a:pt x="202624" y="155035"/>
                  <a:pt x="200591" y="153002"/>
                  <a:pt x="197993" y="152527"/>
                </a:cubicBezTo>
                <a:lnTo>
                  <a:pt x="196850" y="152425"/>
                </a:lnTo>
                <a:close/>
                <a:moveTo>
                  <a:pt x="82550" y="0"/>
                </a:moveTo>
                <a:cubicBezTo>
                  <a:pt x="114113" y="0"/>
                  <a:pt x="139700" y="25587"/>
                  <a:pt x="139700" y="57150"/>
                </a:cubicBezTo>
                <a:cubicBezTo>
                  <a:pt x="139700" y="88713"/>
                  <a:pt x="114113" y="114300"/>
                  <a:pt x="82550" y="114300"/>
                </a:cubicBezTo>
                <a:cubicBezTo>
                  <a:pt x="50987" y="114300"/>
                  <a:pt x="25400" y="88713"/>
                  <a:pt x="25400" y="57150"/>
                </a:cubicBezTo>
                <a:cubicBezTo>
                  <a:pt x="25400" y="25587"/>
                  <a:pt x="50987" y="0"/>
                  <a:pt x="82550" y="0"/>
                </a:cubicBezTo>
                <a:close/>
                <a:moveTo>
                  <a:pt x="196850" y="25400"/>
                </a:moveTo>
                <a:cubicBezTo>
                  <a:pt x="221399" y="25400"/>
                  <a:pt x="241300" y="45301"/>
                  <a:pt x="241300" y="69850"/>
                </a:cubicBezTo>
                <a:cubicBezTo>
                  <a:pt x="241300" y="94399"/>
                  <a:pt x="221399" y="114300"/>
                  <a:pt x="196850" y="114300"/>
                </a:cubicBezTo>
                <a:cubicBezTo>
                  <a:pt x="172301" y="114300"/>
                  <a:pt x="152400" y="94399"/>
                  <a:pt x="152400" y="69850"/>
                </a:cubicBezTo>
                <a:cubicBezTo>
                  <a:pt x="152400" y="45301"/>
                  <a:pt x="172301" y="25400"/>
                  <a:pt x="196850" y="25400"/>
                </a:cubicBezTo>
                <a:close/>
              </a:path>
            </a:pathLst>
          </a:custGeom>
          <a:solidFill>
            <a:schemeClr val="bg1"/>
          </a:solidFill>
          <a:ln w="15081" cap="flat">
            <a:noFill/>
            <a:prstDash val="solid"/>
            <a:miter/>
          </a:ln>
        </p:spPr>
        <p:txBody>
          <a:bodyPr rtlCol="0" anchor="ctr"/>
          <a:lstStyle/>
          <a:p>
            <a:endParaRPr lang="en-US" noProof="0"/>
          </a:p>
        </p:txBody>
      </p:sp>
      <p:sp>
        <p:nvSpPr>
          <p:cNvPr id="42" name="Title 41">
            <a:extLst>
              <a:ext uri="{FF2B5EF4-FFF2-40B4-BE49-F238E27FC236}">
                <a16:creationId xmlns:a16="http://schemas.microsoft.com/office/drawing/2014/main" id="{2F4A59F8-FD34-A707-B90E-CB2A44010275}"/>
              </a:ext>
            </a:extLst>
          </p:cNvPr>
          <p:cNvSpPr>
            <a:spLocks noGrp="1"/>
          </p:cNvSpPr>
          <p:nvPr>
            <p:ph type="title"/>
          </p:nvPr>
        </p:nvSpPr>
        <p:spPr>
          <a:xfrm>
            <a:off x="588263" y="485481"/>
            <a:ext cx="11018520" cy="498598"/>
          </a:xfrm>
          <a:prstGeom prst="rect">
            <a:avLst/>
          </a:prstGeom>
        </p:spPr>
        <p:txBody>
          <a:bodyPr/>
          <a:lstStyle/>
          <a:p>
            <a:r>
              <a:rPr lang="en-US"/>
              <a:t>Start creating agents using Agent Templates </a:t>
            </a:r>
          </a:p>
        </p:txBody>
      </p:sp>
      <p:sp>
        <p:nvSpPr>
          <p:cNvPr id="155" name="Text Placeholder 40">
            <a:extLst>
              <a:ext uri="{FF2B5EF4-FFF2-40B4-BE49-F238E27FC236}">
                <a16:creationId xmlns:a16="http://schemas.microsoft.com/office/drawing/2014/main" id="{E270C381-0E3C-0762-DAB1-14CAE6967F13}"/>
              </a:ext>
            </a:extLst>
          </p:cNvPr>
          <p:cNvSpPr txBox="1">
            <a:spLocks/>
          </p:cNvSpPr>
          <p:nvPr/>
        </p:nvSpPr>
        <p:spPr>
          <a:xfrm>
            <a:off x="588963" y="1199694"/>
            <a:ext cx="11017250" cy="787908"/>
          </a:xfrm>
          <a:prstGeom prst="rect">
            <a:avLst/>
          </a:prstGeom>
          <a:ln>
            <a:noFill/>
          </a:ln>
        </p:spPr>
        <p:txBody>
          <a:bodyPr lIns="0" tIns="0" rIns="0" bIns="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sz="1600" dirty="0">
                <a:solidFill>
                  <a:schemeClr val="accent1"/>
                </a:solidFill>
                <a:latin typeface="+mj-lt"/>
                <a:hlinkClick r:id="rId8">
                  <a:extLst>
                    <a:ext uri="{A12FA001-AC4F-418D-AE19-62706E023703}">
                      <ahyp:hlinkClr xmlns:ahyp="http://schemas.microsoft.com/office/drawing/2018/hyperlinkcolor" val="tx"/>
                    </a:ext>
                  </a:extLst>
                </a:hlinkClick>
              </a:rPr>
              <a:t>Agent Templates</a:t>
            </a:r>
            <a:r>
              <a:rPr lang="en-US" sz="1600" dirty="0">
                <a:noFill/>
                <a:latin typeface="+mj-lt"/>
                <a:hlinkClick r:id="rId8">
                  <a:extLst>
                    <a:ext uri="{A12FA001-AC4F-418D-AE19-62706E023703}">
                      <ahyp:hlinkClr xmlns:ahyp="http://schemas.microsoft.com/office/drawing/2018/hyperlinkcolor" val="tx"/>
                    </a:ext>
                  </a:extLst>
                </a:hlinkClick>
              </a:rPr>
              <a:t> </a:t>
            </a:r>
            <a:r>
              <a:rPr lang="en-US" sz="1600" dirty="0">
                <a:solidFill>
                  <a:schemeClr val="bg1"/>
                </a:solidFill>
              </a:rPr>
              <a:t>are part of Agent Builder </a:t>
            </a:r>
          </a:p>
          <a:p>
            <a:pPr lvl="0">
              <a:defRPr/>
            </a:pPr>
            <a:r>
              <a:rPr lang="en-US" sz="1600" dirty="0">
                <a:solidFill>
                  <a:schemeClr val="bg1"/>
                </a:solidFill>
                <a:latin typeface="+mj-lt"/>
              </a:rPr>
              <a:t>Get started with agent templates </a:t>
            </a:r>
            <a:r>
              <a:rPr lang="en-US" sz="1600" dirty="0">
                <a:solidFill>
                  <a:schemeClr val="bg1"/>
                </a:solidFill>
              </a:rPr>
              <a:t>by selecting “Create agents” in the left-hand pane of Copilot Chat. Search for a specific template or browse the library.</a:t>
            </a:r>
          </a:p>
        </p:txBody>
      </p:sp>
      <p:sp>
        <p:nvSpPr>
          <p:cNvPr id="153" name="TextBox 152">
            <a:extLst>
              <a:ext uri="{FF2B5EF4-FFF2-40B4-BE49-F238E27FC236}">
                <a16:creationId xmlns:a16="http://schemas.microsoft.com/office/drawing/2014/main" id="{D2AB103F-FBA1-3E28-7D18-A59ADC10A649}"/>
              </a:ext>
            </a:extLst>
          </p:cNvPr>
          <p:cNvSpPr txBox="1"/>
          <p:nvPr/>
        </p:nvSpPr>
        <p:spPr>
          <a:xfrm>
            <a:off x="2678284" y="2366260"/>
            <a:ext cx="6821714"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normalizeH="0" baseline="0" noProof="0" dirty="0">
                <a:ln>
                  <a:noFill/>
                </a:ln>
                <a:solidFill>
                  <a:schemeClr val="accent1"/>
                </a:solidFill>
                <a:effectLst/>
                <a:uLnTx/>
                <a:uFillTx/>
                <a:latin typeface="+mj-lt"/>
                <a:ea typeface="+mn-ea"/>
                <a:cs typeface="+mn-cs"/>
              </a:rPr>
              <a:t>Agent Templates from Microsoft to try today</a:t>
            </a:r>
          </a:p>
        </p:txBody>
      </p:sp>
      <p:sp>
        <p:nvSpPr>
          <p:cNvPr id="114" name="TextBox 113">
            <a:extLst>
              <a:ext uri="{FF2B5EF4-FFF2-40B4-BE49-F238E27FC236}">
                <a16:creationId xmlns:a16="http://schemas.microsoft.com/office/drawing/2014/main" id="{26006593-D612-F89A-6D40-49E99D938199}"/>
              </a:ext>
            </a:extLst>
          </p:cNvPr>
          <p:cNvSpPr txBox="1"/>
          <p:nvPr/>
        </p:nvSpPr>
        <p:spPr>
          <a:xfrm>
            <a:off x="834792"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Prompt coach</a:t>
            </a:r>
          </a:p>
          <a:p>
            <a:pPr algn="ctr"/>
            <a:r>
              <a:rPr lang="en-US" sz="1200">
                <a:solidFill>
                  <a:schemeClr val="bg1"/>
                </a:solidFill>
                <a:cs typeface="Segoe UI" pitchFamily="34" charset="0"/>
              </a:rPr>
              <a:t>Create effective Copilot prompts</a:t>
            </a:r>
          </a:p>
        </p:txBody>
      </p:sp>
      <p:sp>
        <p:nvSpPr>
          <p:cNvPr id="117" name="TextBox 116">
            <a:extLst>
              <a:ext uri="{FF2B5EF4-FFF2-40B4-BE49-F238E27FC236}">
                <a16:creationId xmlns:a16="http://schemas.microsoft.com/office/drawing/2014/main" id="{FC0894E7-874B-8432-4E9D-33DD8C5982B9}"/>
              </a:ext>
            </a:extLst>
          </p:cNvPr>
          <p:cNvSpPr txBox="1"/>
          <p:nvPr/>
        </p:nvSpPr>
        <p:spPr>
          <a:xfrm>
            <a:off x="3018820"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Idea coach</a:t>
            </a:r>
          </a:p>
          <a:p>
            <a:pPr lvl="0" algn="ctr">
              <a:spcAft>
                <a:spcPts val="600"/>
              </a:spcAft>
              <a:defRPr/>
            </a:pPr>
            <a:r>
              <a:rPr lang="en-US" sz="1200">
                <a:solidFill>
                  <a:schemeClr val="bg1"/>
                </a:solidFill>
                <a:cs typeface="Segoe UI" pitchFamily="34" charset="0"/>
              </a:rPr>
              <a:t>Get brainstorming assistance</a:t>
            </a:r>
          </a:p>
        </p:txBody>
      </p:sp>
      <p:sp>
        <p:nvSpPr>
          <p:cNvPr id="119" name="TextBox 118">
            <a:extLst>
              <a:ext uri="{FF2B5EF4-FFF2-40B4-BE49-F238E27FC236}">
                <a16:creationId xmlns:a16="http://schemas.microsoft.com/office/drawing/2014/main" id="{8154586F-8DBF-B366-01DA-D7FDF8CC1850}"/>
              </a:ext>
            </a:extLst>
          </p:cNvPr>
          <p:cNvSpPr txBox="1"/>
          <p:nvPr/>
        </p:nvSpPr>
        <p:spPr>
          <a:xfrm>
            <a:off x="5202850"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Writing coach</a:t>
            </a:r>
          </a:p>
          <a:p>
            <a:pPr lvl="0" algn="ctr">
              <a:defRPr/>
            </a:pPr>
            <a:r>
              <a:rPr lang="en-US" sz="1200">
                <a:solidFill>
                  <a:schemeClr val="bg1"/>
                </a:solidFill>
                <a:cs typeface="Segoe UI" pitchFamily="34" charset="0"/>
              </a:rPr>
              <a:t>Refine </a:t>
            </a:r>
            <a:br>
              <a:rPr lang="en-US" sz="1200">
                <a:solidFill>
                  <a:schemeClr val="bg1"/>
                </a:solidFill>
                <a:cs typeface="Segoe UI" pitchFamily="34" charset="0"/>
              </a:rPr>
            </a:br>
            <a:r>
              <a:rPr lang="en-US" sz="1200">
                <a:solidFill>
                  <a:schemeClr val="bg1"/>
                </a:solidFill>
                <a:cs typeface="Segoe UI" pitchFamily="34" charset="0"/>
              </a:rPr>
              <a:t>your writing</a:t>
            </a:r>
          </a:p>
        </p:txBody>
      </p:sp>
      <p:sp>
        <p:nvSpPr>
          <p:cNvPr id="121" name="TextBox 120">
            <a:extLst>
              <a:ext uri="{FF2B5EF4-FFF2-40B4-BE49-F238E27FC236}">
                <a16:creationId xmlns:a16="http://schemas.microsoft.com/office/drawing/2014/main" id="{883F2BD1-B5EB-312A-727D-1E76D6EDE378}"/>
              </a:ext>
            </a:extLst>
          </p:cNvPr>
          <p:cNvSpPr txBox="1"/>
          <p:nvPr/>
        </p:nvSpPr>
        <p:spPr>
          <a:xfrm>
            <a:off x="7383834"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Career coach</a:t>
            </a:r>
          </a:p>
          <a:p>
            <a:pPr lvl="0" algn="ctr">
              <a:spcAft>
                <a:spcPts val="600"/>
              </a:spcAft>
              <a:defRPr/>
            </a:pPr>
            <a:r>
              <a:rPr lang="en-US" sz="1200">
                <a:solidFill>
                  <a:schemeClr val="bg1"/>
                </a:solidFill>
                <a:cs typeface="Segoe UI" pitchFamily="34" charset="0"/>
              </a:rPr>
              <a:t>Get personalized career advice and action plans</a:t>
            </a:r>
          </a:p>
        </p:txBody>
      </p:sp>
      <p:sp>
        <p:nvSpPr>
          <p:cNvPr id="126" name="TextBox 125">
            <a:extLst>
              <a:ext uri="{FF2B5EF4-FFF2-40B4-BE49-F238E27FC236}">
                <a16:creationId xmlns:a16="http://schemas.microsoft.com/office/drawing/2014/main" id="{161DFD6C-AE34-45FA-14C2-A8FCFD243207}"/>
              </a:ext>
            </a:extLst>
          </p:cNvPr>
          <p:cNvSpPr txBox="1"/>
          <p:nvPr/>
        </p:nvSpPr>
        <p:spPr>
          <a:xfrm>
            <a:off x="9567862"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Learning coach</a:t>
            </a:r>
          </a:p>
          <a:p>
            <a:pPr lvl="0" algn="ctr">
              <a:defRPr/>
            </a:pPr>
            <a:r>
              <a:rPr lang="en-US" sz="1200">
                <a:solidFill>
                  <a:schemeClr val="bg1"/>
                </a:solidFill>
                <a:cs typeface="Segoe UI" pitchFamily="34" charset="0"/>
              </a:rPr>
              <a:t>Learn about topics and refine your skills</a:t>
            </a:r>
          </a:p>
        </p:txBody>
      </p:sp>
      <p:sp>
        <p:nvSpPr>
          <p:cNvPr id="130" name="TextBox 129">
            <a:extLst>
              <a:ext uri="{FF2B5EF4-FFF2-40B4-BE49-F238E27FC236}">
                <a16:creationId xmlns:a16="http://schemas.microsoft.com/office/drawing/2014/main" id="{5BBD7456-15FD-C025-7C01-3B7847B8F1C4}"/>
              </a:ext>
            </a:extLst>
          </p:cNvPr>
          <p:cNvSpPr txBox="1"/>
          <p:nvPr/>
        </p:nvSpPr>
        <p:spPr>
          <a:xfrm>
            <a:off x="834792" y="4832169"/>
            <a:ext cx="1789346" cy="597599"/>
          </a:xfrm>
          <a:prstGeom prst="rect">
            <a:avLst/>
          </a:prstGeom>
          <a:noFill/>
        </p:spPr>
        <p:txBody>
          <a:bodyPr wrap="square" lIns="0" tIns="0" rIns="0" bIns="0" rtlCol="0">
            <a:spAutoFit/>
          </a:bodyPr>
          <a:lstStyle/>
          <a:p>
            <a:pPr lvl="0" algn="ctr">
              <a:spcBef>
                <a:spcPct val="0"/>
              </a:spcBef>
              <a:spcAft>
                <a:spcPts val="100"/>
              </a:spcAft>
              <a:defRPr/>
            </a:pPr>
            <a:r>
              <a:rPr lang="en-US" sz="1400">
                <a:solidFill>
                  <a:schemeClr val="accent1"/>
                </a:solidFill>
                <a:latin typeface="+mj-lt"/>
                <a:cs typeface="Segoe UI" pitchFamily="34" charset="0"/>
              </a:rPr>
              <a:t>Customer Insights</a:t>
            </a:r>
          </a:p>
          <a:p>
            <a:pPr lvl="0" algn="ctr">
              <a:defRPr/>
            </a:pPr>
            <a:r>
              <a:rPr lang="en-US" sz="1200">
                <a:solidFill>
                  <a:schemeClr val="bg1"/>
                </a:solidFill>
                <a:cs typeface="Segoe UI" pitchFamily="34" charset="0"/>
              </a:rPr>
              <a:t>Get to know your customers </a:t>
            </a:r>
          </a:p>
        </p:txBody>
      </p:sp>
      <p:sp>
        <p:nvSpPr>
          <p:cNvPr id="132" name="TextBox 131">
            <a:extLst>
              <a:ext uri="{FF2B5EF4-FFF2-40B4-BE49-F238E27FC236}">
                <a16:creationId xmlns:a16="http://schemas.microsoft.com/office/drawing/2014/main" id="{3458EF20-5148-DE5D-030C-446CAD25E7D7}"/>
              </a:ext>
            </a:extLst>
          </p:cNvPr>
          <p:cNvSpPr txBox="1"/>
          <p:nvPr/>
        </p:nvSpPr>
        <p:spPr>
          <a:xfrm>
            <a:off x="3018820"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Interview Questions</a:t>
            </a:r>
          </a:p>
          <a:p>
            <a:pPr lvl="0" algn="ctr">
              <a:spcAft>
                <a:spcPts val="600"/>
              </a:spcAft>
              <a:defRPr/>
            </a:pPr>
            <a:r>
              <a:rPr lang="en-US" sz="1200">
                <a:solidFill>
                  <a:schemeClr val="bg1"/>
                </a:solidFill>
                <a:cs typeface="Segoe UI" pitchFamily="34" charset="0"/>
              </a:rPr>
              <a:t>Generate professional interview questions </a:t>
            </a:r>
          </a:p>
        </p:txBody>
      </p:sp>
      <p:sp>
        <p:nvSpPr>
          <p:cNvPr id="134" name="TextBox 133">
            <a:extLst>
              <a:ext uri="{FF2B5EF4-FFF2-40B4-BE49-F238E27FC236}">
                <a16:creationId xmlns:a16="http://schemas.microsoft.com/office/drawing/2014/main" id="{440DE4DA-79B5-4837-4D9E-B32F7315F096}"/>
              </a:ext>
            </a:extLst>
          </p:cNvPr>
          <p:cNvSpPr txBox="1"/>
          <p:nvPr/>
        </p:nvSpPr>
        <p:spPr>
          <a:xfrm>
            <a:off x="5202850"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Meeting coach</a:t>
            </a:r>
          </a:p>
          <a:p>
            <a:pPr lvl="0" algn="ctr">
              <a:defRPr/>
            </a:pPr>
            <a:r>
              <a:rPr lang="en-US" sz="1200">
                <a:solidFill>
                  <a:schemeClr val="bg1"/>
                </a:solidFill>
                <a:cs typeface="Segoe UI" pitchFamily="34" charset="0"/>
              </a:rPr>
              <a:t>Create and run effective meetings </a:t>
            </a:r>
          </a:p>
        </p:txBody>
      </p:sp>
      <p:sp>
        <p:nvSpPr>
          <p:cNvPr id="136" name="TextBox 135">
            <a:extLst>
              <a:ext uri="{FF2B5EF4-FFF2-40B4-BE49-F238E27FC236}">
                <a16:creationId xmlns:a16="http://schemas.microsoft.com/office/drawing/2014/main" id="{25774009-F45F-9B08-BEC6-E276FF944D04}"/>
              </a:ext>
            </a:extLst>
          </p:cNvPr>
          <p:cNvSpPr txBox="1"/>
          <p:nvPr/>
        </p:nvSpPr>
        <p:spPr>
          <a:xfrm>
            <a:off x="7383834"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Quiz Tutor</a:t>
            </a:r>
          </a:p>
          <a:p>
            <a:pPr lvl="0" algn="ctr">
              <a:spcAft>
                <a:spcPts val="600"/>
              </a:spcAft>
              <a:defRPr/>
            </a:pPr>
            <a:r>
              <a:rPr lang="en-US" sz="1200">
                <a:solidFill>
                  <a:schemeClr val="bg1"/>
                </a:solidFill>
                <a:cs typeface="Segoe UI" pitchFamily="34" charset="0"/>
              </a:rPr>
              <a:t>Create fun engaging quiz questions </a:t>
            </a:r>
          </a:p>
        </p:txBody>
      </p:sp>
      <p:sp>
        <p:nvSpPr>
          <p:cNvPr id="138" name="TextBox 137">
            <a:extLst>
              <a:ext uri="{FF2B5EF4-FFF2-40B4-BE49-F238E27FC236}">
                <a16:creationId xmlns:a16="http://schemas.microsoft.com/office/drawing/2014/main" id="{0859F351-788C-3E75-A5B6-8E60577FB8B8}"/>
              </a:ext>
            </a:extLst>
          </p:cNvPr>
          <p:cNvSpPr txBox="1"/>
          <p:nvPr/>
        </p:nvSpPr>
        <p:spPr>
          <a:xfrm>
            <a:off x="9567862"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Scrum Assistant </a:t>
            </a:r>
          </a:p>
          <a:p>
            <a:pPr lvl="0" algn="ctr">
              <a:defRPr/>
            </a:pPr>
            <a:r>
              <a:rPr lang="en-US" sz="1200">
                <a:solidFill>
                  <a:schemeClr val="bg1"/>
                </a:solidFill>
                <a:cs typeface="Segoe UI" pitchFamily="34" charset="0"/>
              </a:rPr>
              <a:t>Supporting the </a:t>
            </a:r>
            <a:br>
              <a:rPr lang="en-US" sz="1200">
                <a:solidFill>
                  <a:schemeClr val="bg1"/>
                </a:solidFill>
                <a:cs typeface="Segoe UI" pitchFamily="34" charset="0"/>
              </a:rPr>
            </a:br>
            <a:r>
              <a:rPr lang="en-US" sz="1200">
                <a:solidFill>
                  <a:schemeClr val="bg1"/>
                </a:solidFill>
                <a:cs typeface="Segoe UI" pitchFamily="34" charset="0"/>
              </a:rPr>
              <a:t>scrum team </a:t>
            </a:r>
          </a:p>
        </p:txBody>
      </p:sp>
      <p:sp>
        <p:nvSpPr>
          <p:cNvPr id="151" name="TextBox 150">
            <a:extLst>
              <a:ext uri="{FF2B5EF4-FFF2-40B4-BE49-F238E27FC236}">
                <a16:creationId xmlns:a16="http://schemas.microsoft.com/office/drawing/2014/main" id="{734081CA-43B2-983E-6496-7559769BC92B}"/>
              </a:ext>
            </a:extLst>
          </p:cNvPr>
          <p:cNvSpPr txBox="1"/>
          <p:nvPr/>
        </p:nvSpPr>
        <p:spPr>
          <a:xfrm>
            <a:off x="693077" y="5697863"/>
            <a:ext cx="10792129"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i="0" u="none" strike="noStrike" kern="1200" cap="none" normalizeH="0" baseline="0" noProof="0">
                <a:ln>
                  <a:noFill/>
                </a:ln>
                <a:solidFill>
                  <a:schemeClr val="bg1"/>
                </a:solidFill>
                <a:effectLst/>
                <a:uLnTx/>
                <a:uFillTx/>
                <a:ea typeface="+mn-ea"/>
                <a:cs typeface="+mn-cs"/>
              </a:rPr>
              <a:t>Besides the agents from Microsoft, your organization may have created agents for you to use as well. You can view these in the “Built for your org” section in the </a:t>
            </a:r>
            <a:r>
              <a:rPr lang="en-US" sz="1200">
                <a:solidFill>
                  <a:schemeClr val="bg1"/>
                </a:solidFill>
              </a:rPr>
              <a:t>Agent Store</a:t>
            </a:r>
            <a:r>
              <a:rPr kumimoji="0" lang="en-US" sz="1200" i="0" u="none" strike="noStrike" kern="1200" cap="none" normalizeH="0" baseline="0" noProof="0">
                <a:ln>
                  <a:noFill/>
                </a:ln>
                <a:solidFill>
                  <a:schemeClr val="bg1"/>
                </a:solidFill>
                <a:effectLst/>
                <a:uLnTx/>
                <a:uFillTx/>
                <a:ea typeface="+mn-ea"/>
                <a:cs typeface="+mn-cs"/>
              </a:rPr>
              <a:t>.</a:t>
            </a:r>
          </a:p>
        </p:txBody>
      </p:sp>
      <p:sp>
        <p:nvSpPr>
          <p:cNvPr id="154" name="TextBox 153">
            <a:extLst>
              <a:ext uri="{FF2B5EF4-FFF2-40B4-BE49-F238E27FC236}">
                <a16:creationId xmlns:a16="http://schemas.microsoft.com/office/drawing/2014/main" id="{680665D0-553C-7D10-5E62-853DE4B11BB8}"/>
              </a:ext>
            </a:extLst>
          </p:cNvPr>
          <p:cNvSpPr txBox="1"/>
          <p:nvPr/>
        </p:nvSpPr>
        <p:spPr>
          <a:xfrm>
            <a:off x="571500" y="6400192"/>
            <a:ext cx="11242661"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30000" noProof="0">
                <a:ln>
                  <a:noFill/>
                </a:ln>
                <a:solidFill>
                  <a:schemeClr val="bg1"/>
                </a:solidFill>
                <a:effectLst/>
                <a:uLnTx/>
                <a:uFillTx/>
                <a:ea typeface="+mn-ea"/>
                <a:cs typeface="+mn-cs"/>
              </a:rPr>
              <a:t>1</a:t>
            </a:r>
            <a:r>
              <a:rPr kumimoji="0" lang="en-US" sz="800" b="0" i="0" u="none" strike="noStrike" kern="1200" cap="none" normalizeH="0" baseline="0" noProof="0">
                <a:ln>
                  <a:noFill/>
                </a:ln>
                <a:solidFill>
                  <a:schemeClr val="bg1"/>
                </a:solidFill>
                <a:effectLst/>
                <a:uLnTx/>
                <a:uFillTx/>
                <a:ea typeface="+mn-ea"/>
                <a:cs typeface="+mn-cs"/>
              </a:rPr>
              <a:t>Agent creation is only available if your organization admin has enabled this capability.</a:t>
            </a:r>
          </a:p>
        </p:txBody>
      </p:sp>
    </p:spTree>
    <p:extLst>
      <p:ext uri="{BB962C8B-B14F-4D97-AF65-F5344CB8AC3E}">
        <p14:creationId xmlns:p14="http://schemas.microsoft.com/office/powerpoint/2010/main" val="3483637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56053-34DA-D600-047A-F6F09CE43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6D3C1-7AD1-96D5-C873-E6E63ED1ED06}"/>
              </a:ext>
            </a:extLst>
          </p:cNvPr>
          <p:cNvSpPr>
            <a:spLocks noGrp="1"/>
          </p:cNvSpPr>
          <p:nvPr>
            <p:ph type="title"/>
          </p:nvPr>
        </p:nvSpPr>
        <p:spPr>
          <a:xfrm>
            <a:off x="571500" y="2792795"/>
            <a:ext cx="4179404" cy="1200329"/>
          </a:xfrm>
          <a:prstGeom prst="rect">
            <a:avLst/>
          </a:prstGeom>
        </p:spPr>
        <p:txBody>
          <a:bodyPr/>
          <a:lstStyle/>
          <a:p>
            <a:r>
              <a:rPr lang="en-US" spc="0"/>
              <a:t>Agent Template demo </a:t>
            </a:r>
          </a:p>
        </p:txBody>
      </p:sp>
    </p:spTree>
    <p:extLst>
      <p:ext uri="{BB962C8B-B14F-4D97-AF65-F5344CB8AC3E}">
        <p14:creationId xmlns:p14="http://schemas.microsoft.com/office/powerpoint/2010/main" val="308709793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6096000" y="2044005"/>
            <a:ext cx="5511388" cy="2769989"/>
          </a:xfrm>
        </p:spPr>
        <p:txBody>
          <a:bodyPr/>
          <a:lstStyle/>
          <a:p>
            <a:pPr marL="514350" indent="-514350">
              <a:spcBef>
                <a:spcPts val="600"/>
              </a:spcBef>
              <a:spcAft>
                <a:spcPts val="600"/>
              </a:spcAft>
              <a:buAutoNum type="arabicPlain"/>
            </a:pPr>
            <a:r>
              <a:rPr lang="en-GB" dirty="0"/>
              <a:t>Agent fundamentals</a:t>
            </a:r>
          </a:p>
          <a:p>
            <a:pPr marL="514350" indent="-514350">
              <a:spcBef>
                <a:spcPts val="600"/>
              </a:spcBef>
              <a:spcAft>
                <a:spcPts val="600"/>
              </a:spcAft>
              <a:buAutoNum type="arabicPlain"/>
            </a:pPr>
            <a:r>
              <a:rPr lang="en-IN" dirty="0"/>
              <a:t>Agent Store</a:t>
            </a:r>
          </a:p>
          <a:p>
            <a:pPr marL="514350" indent="-514350">
              <a:spcBef>
                <a:spcPts val="600"/>
              </a:spcBef>
              <a:spcAft>
                <a:spcPts val="600"/>
              </a:spcAft>
              <a:buAutoNum type="arabicPlain"/>
            </a:pPr>
            <a:r>
              <a:rPr lang="en-IN" dirty="0"/>
              <a:t>Agent templates</a:t>
            </a:r>
            <a:endParaRPr lang="en-US" dirty="0"/>
          </a:p>
          <a:p>
            <a:pPr marL="514350" indent="-514350">
              <a:spcBef>
                <a:spcPts val="600"/>
              </a:spcBef>
              <a:spcAft>
                <a:spcPts val="600"/>
              </a:spcAft>
              <a:buAutoNum type="arabicPlain"/>
            </a:pPr>
            <a:r>
              <a:rPr lang="en-GB" dirty="0"/>
              <a:t>Custom agents</a:t>
            </a:r>
          </a:p>
          <a:p>
            <a:pPr marL="514350" indent="-514350">
              <a:spcBef>
                <a:spcPts val="600"/>
              </a:spcBef>
              <a:spcAft>
                <a:spcPts val="600"/>
              </a:spcAft>
              <a:buAutoNum type="arabicPlain"/>
            </a:pPr>
            <a:r>
              <a:rPr lang="en-US" dirty="0"/>
              <a:t>Next steps &amp; Call to action</a:t>
            </a:r>
          </a:p>
        </p:txBody>
      </p:sp>
    </p:spTree>
    <p:extLst>
      <p:ext uri="{BB962C8B-B14F-4D97-AF65-F5344CB8AC3E}">
        <p14:creationId xmlns:p14="http://schemas.microsoft.com/office/powerpoint/2010/main" val="2889229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98092C-6FF9-EC8E-8EDB-08DDDDE5C078}"/>
              </a:ext>
            </a:extLst>
          </p:cNvPr>
          <p:cNvSpPr>
            <a:spLocks noGrp="1"/>
          </p:cNvSpPr>
          <p:nvPr>
            <p:ph type="title" idx="4294967295"/>
          </p:nvPr>
        </p:nvSpPr>
        <p:spPr>
          <a:xfrm>
            <a:off x="838200" y="-1325563"/>
            <a:ext cx="10515600" cy="1325563"/>
          </a:xfrm>
          <a:prstGeom prst="rect">
            <a:avLst/>
          </a:prstGeom>
        </p:spPr>
        <p:txBody>
          <a:bodyPr anchor="b"/>
          <a:lstStyle/>
          <a:p>
            <a:r>
              <a:rPr lang="en-IN"/>
              <a:t>Agent Store</a:t>
            </a:r>
            <a:endParaRPr lang="en-US"/>
          </a:p>
        </p:txBody>
      </p:sp>
      <p:pic>
        <p:nvPicPr>
          <p:cNvPr id="4" name="Creating an agent with an Agent Builder template" descr="Demo on the Agent Store in M365 Copilot showing a sidebar of navigation options and a gallery of built‑in Microsoft agents">
            <a:hlinkClick r:id="" action="ppaction://media"/>
            <a:extLst>
              <a:ext uri="{FF2B5EF4-FFF2-40B4-BE49-F238E27FC236}">
                <a16:creationId xmlns:a16="http://schemas.microsoft.com/office/drawing/2014/main" id="{D1408BA5-4715-5F5D-A562-9D631BA4A9E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FEEC8141-CB0D-48E9-BA72-5AB227AC5B8E}" label="Creating an agent with an Agent Builder template"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792745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747F-68E5-3584-B174-C2E959BC6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4F652-9BDD-162B-EBDA-F1DDDEA05648}"/>
              </a:ext>
            </a:extLst>
          </p:cNvPr>
          <p:cNvSpPr>
            <a:spLocks noGrp="1"/>
          </p:cNvSpPr>
          <p:nvPr>
            <p:ph type="title"/>
          </p:nvPr>
        </p:nvSpPr>
        <p:spPr>
          <a:xfrm>
            <a:off x="571500" y="2792795"/>
            <a:ext cx="4610100" cy="1200329"/>
          </a:xfrm>
          <a:prstGeom prst="rect">
            <a:avLst/>
          </a:prstGeom>
        </p:spPr>
        <p:txBody>
          <a:bodyPr/>
          <a:lstStyle/>
          <a:p>
            <a:r>
              <a:rPr lang="en-US" spc="0"/>
              <a:t>Travel Eligibility Agent demo </a:t>
            </a:r>
          </a:p>
        </p:txBody>
      </p:sp>
    </p:spTree>
    <p:extLst>
      <p:ext uri="{BB962C8B-B14F-4D97-AF65-F5344CB8AC3E}">
        <p14:creationId xmlns:p14="http://schemas.microsoft.com/office/powerpoint/2010/main" val="18604670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8A10D9-7A53-8A9D-21C3-48CCA35B885D}"/>
              </a:ext>
            </a:extLst>
          </p:cNvPr>
          <p:cNvSpPr>
            <a:spLocks noGrp="1"/>
          </p:cNvSpPr>
          <p:nvPr>
            <p:ph type="title" idx="4294967295"/>
          </p:nvPr>
        </p:nvSpPr>
        <p:spPr>
          <a:xfrm>
            <a:off x="838200" y="-1325563"/>
            <a:ext cx="10515600" cy="1325563"/>
          </a:xfrm>
          <a:prstGeom prst="rect">
            <a:avLst/>
          </a:prstGeom>
        </p:spPr>
        <p:txBody>
          <a:bodyPr anchor="b"/>
          <a:lstStyle/>
          <a:p>
            <a:r>
              <a:rPr lang="en-IN"/>
              <a:t>Demo</a:t>
            </a:r>
            <a:endParaRPr lang="en-US"/>
          </a:p>
        </p:txBody>
      </p:sp>
      <p:pic>
        <p:nvPicPr>
          <p:cNvPr id="4" name="Creating a new agent in Agent Builder" descr="Demo in building a policy agent">
            <a:hlinkClick r:id="" action="ppaction://media"/>
            <a:extLst>
              <a:ext uri="{FF2B5EF4-FFF2-40B4-BE49-F238E27FC236}">
                <a16:creationId xmlns:a16="http://schemas.microsoft.com/office/drawing/2014/main" id="{4DF0C114-818C-5448-6358-137D60E1CE6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F2E23AF0-E16E-4B79-9AEF-AD0C73E3D9B6}" label="Creating a new agent in Agent Builder"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037456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D10B10-2C4A-F390-6EFE-3413B3ECCE11}"/>
              </a:ext>
            </a:extLst>
          </p:cNvPr>
          <p:cNvSpPr txBox="1">
            <a:spLocks noGrp="1"/>
          </p:cNvSpPr>
          <p:nvPr>
            <p:ph type="title" idx="4294967295"/>
          </p:nvPr>
        </p:nvSpPr>
        <p:spPr>
          <a:xfrm>
            <a:off x="565026" y="1859321"/>
            <a:ext cx="11061948" cy="2240613"/>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Next Steps</a:t>
            </a:r>
          </a:p>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 </a:t>
            </a:r>
          </a:p>
          <a:p>
            <a:pPr marL="25400" marR="0" lvl="0" indent="0" algn="ctr" defTabSz="914367"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Call to Action</a:t>
            </a:r>
          </a:p>
        </p:txBody>
      </p:sp>
    </p:spTree>
    <p:extLst>
      <p:ext uri="{BB962C8B-B14F-4D97-AF65-F5344CB8AC3E}">
        <p14:creationId xmlns:p14="http://schemas.microsoft.com/office/powerpoint/2010/main" val="14805664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9" name="Group 8">
            <a:extLst>
              <a:ext uri="{FF2B5EF4-FFF2-40B4-BE49-F238E27FC236}">
                <a16:creationId xmlns:a16="http://schemas.microsoft.com/office/drawing/2014/main" id="{820D5F12-A3A3-A4CD-77D1-C117AD33C91C}"/>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8B53E518-C6A8-9ECF-F889-F03B4CEBA56D}"/>
              </a:ext>
              <a:ext uri="{C183D7F6-B498-43B3-948B-1728B52AA6E4}">
                <adec:decorative xmlns:adec="http://schemas.microsoft.com/office/drawing/2017/decorative" val="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4479" y="2"/>
            <a:ext cx="8567520" cy="6646984"/>
          </a:xfrm>
          <a:prstGeom prst="rect">
            <a:avLst/>
          </a:prstGeom>
          <a:effectLst/>
        </p:spPr>
      </p:pic>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16B1B876-1D9D-F702-AF28-F3CF3F3A6FA9}"/>
              </a:ext>
            </a:extLst>
          </p:cNvPr>
          <p:cNvSpPr>
            <a:spLocks noGrp="1"/>
          </p:cNvSpPr>
          <p:nvPr>
            <p:ph type="title"/>
          </p:nvPr>
        </p:nvSpPr>
        <p:spPr>
          <a:xfrm>
            <a:off x="589280" y="-646331"/>
            <a:ext cx="4714240" cy="646331"/>
          </a:xfrm>
        </p:spPr>
        <p:txBody>
          <a:bodyPr lIns="0" rIns="0" anchor="b">
            <a:spAutoFit/>
          </a:bodyPr>
          <a:lstStyle/>
          <a:p>
            <a:r>
              <a:rPr lang="en-IN"/>
              <a:t>Customer Hub</a:t>
            </a:r>
            <a:endParaRPr lang="en-US"/>
          </a:p>
        </p:txBody>
      </p:sp>
      <p:pic>
        <p:nvPicPr>
          <p:cNvPr id="8" name="Graphic 7">
            <a:extLst>
              <a:ext uri="{FF2B5EF4-FFF2-40B4-BE49-F238E27FC236}">
                <a16:creationId xmlns:a16="http://schemas.microsoft.com/office/drawing/2014/main" id="{75B56898-3899-BCD6-7447-3BC0B11179B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07588" y="835066"/>
            <a:ext cx="1337566" cy="705394"/>
          </a:xfrm>
          <a:prstGeom prst="rect">
            <a:avLst/>
          </a:prstGeom>
        </p:spPr>
      </p:pic>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6"/>
          <a:stretch>
            <a:fillRect/>
          </a:stretch>
        </p:blipFill>
        <p:spPr>
          <a:xfrm>
            <a:off x="971115" y="2441954"/>
            <a:ext cx="1810512" cy="1810512"/>
          </a:xfrm>
          <a:prstGeom prst="roundRect">
            <a:avLst>
              <a:gd name="adj" fmla="val 2933"/>
            </a:avLst>
          </a:prstGeom>
          <a:noFill/>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45259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accent2"/>
                </a:solidFill>
                <a:latin typeface="+mj-lt"/>
                <a:hlinkClick r:id="rId7">
                  <a:extLst>
                    <a:ext uri="{A12FA001-AC4F-418D-AE19-62706E023703}">
                      <ahyp:hlinkClr xmlns:ahyp="http://schemas.microsoft.com/office/drawing/2018/hyperlinkcolor" val="tx"/>
                    </a:ext>
                  </a:extLst>
                </a:hlinkClick>
              </a:rPr>
              <a:t>https://aka.ms/CustomerHubSessions</a:t>
            </a:r>
            <a:r>
              <a:rPr lang="en-US" sz="1100">
                <a:solidFill>
                  <a:schemeClr val="accent2"/>
                </a:solidFill>
                <a:latin typeface="+mj-lt"/>
              </a:rPr>
              <a:t>​</a:t>
            </a:r>
          </a:p>
        </p:txBody>
      </p:sp>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mj-lt"/>
                <a:cs typeface="Segoe Sans Display Semibold" pitchFamily="2" charset="0"/>
              </a:rPr>
              <a:t>Visit </a:t>
            </a:r>
            <a:r>
              <a:rPr lang="en-US" sz="2800">
                <a:ln w="3175">
                  <a:noFill/>
                </a:ln>
                <a:gradFill flip="none" rotWithShape="1">
                  <a:gsLst>
                    <a:gs pos="0">
                      <a:srgbClr val="94D8FE"/>
                    </a:gs>
                    <a:gs pos="100000">
                      <a:schemeClr val="bg1"/>
                    </a:gs>
                  </a:gsLst>
                  <a:lin ang="13500000" scaled="1"/>
                  <a:tileRect/>
                </a:gradFill>
                <a:latin typeface="+mj-lt"/>
                <a:cs typeface="Segoe Sans Display Semibold" pitchFamily="2" charset="0"/>
                <a:hlinkClick r:id="rId7">
                  <a:extLst>
                    <a:ext uri="{A12FA001-AC4F-418D-AE19-62706E023703}">
                      <ahyp:hlinkClr xmlns:ahyp="http://schemas.microsoft.com/office/drawing/2018/hyperlinkcolor" val="tx"/>
                    </a:ext>
                  </a:extLst>
                </a:hlinkClick>
              </a:rPr>
              <a:t>Customer Hub website</a:t>
            </a:r>
            <a:r>
              <a:rPr lang="en-US" sz="2800">
                <a:ln w="3175">
                  <a:noFill/>
                </a:ln>
                <a:gradFill flip="none" rotWithShape="1">
                  <a:gsLst>
                    <a:gs pos="0">
                      <a:srgbClr val="94D8FE"/>
                    </a:gs>
                    <a:gs pos="100000">
                      <a:schemeClr val="bg1"/>
                    </a:gs>
                  </a:gsLst>
                  <a:lin ang="13500000" scaled="1"/>
                  <a:tileRect/>
                </a:gradFill>
                <a:latin typeface="+mj-lt"/>
                <a:cs typeface="Segoe Sans Display Semibold" pitchFamily="2" charset="0"/>
              </a:rPr>
              <a:t> for upcoming sessions, updates, and on demand contents!</a:t>
            </a:r>
          </a:p>
        </p:txBody>
      </p:sp>
      <p:pic>
        <p:nvPicPr>
          <p:cNvPr id="16" name="Picture 15" descr="Screenshot of the Microsoft Adoption Customer Hub showing a banner header and a grid of webinar series cards under ‘Discover our series.">
            <a:extLst>
              <a:ext uri="{FF2B5EF4-FFF2-40B4-BE49-F238E27FC236}">
                <a16:creationId xmlns:a16="http://schemas.microsoft.com/office/drawing/2014/main" id="{09B68A1B-6C97-5CBE-8BA3-9965A9A336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Tree>
    <p:extLst>
      <p:ext uri="{BB962C8B-B14F-4D97-AF65-F5344CB8AC3E}">
        <p14:creationId xmlns:p14="http://schemas.microsoft.com/office/powerpoint/2010/main" val="20691084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0E5CB-0AE4-2F54-8D4F-D6BDB4D048F4}"/>
              </a:ext>
            </a:extLst>
          </p:cNvPr>
          <p:cNvSpPr>
            <a:spLocks noGrp="1"/>
          </p:cNvSpPr>
          <p:nvPr>
            <p:ph type="title" idx="4294967295"/>
          </p:nvPr>
        </p:nvSpPr>
        <p:spPr>
          <a:xfrm>
            <a:off x="838200" y="-1325563"/>
            <a:ext cx="10515600" cy="1325563"/>
          </a:xfrm>
          <a:prstGeom prst="rect">
            <a:avLst/>
          </a:prstGeom>
        </p:spPr>
        <p:txBody>
          <a:bodyPr anchor="b"/>
          <a:lstStyle/>
          <a:p>
            <a:r>
              <a:rPr lang="en-IN"/>
              <a:t>Thank you</a:t>
            </a:r>
            <a:endParaRPr lang="en-US"/>
          </a:p>
        </p:txBody>
      </p:sp>
    </p:spTree>
    <p:extLst>
      <p:ext uri="{BB962C8B-B14F-4D97-AF65-F5344CB8AC3E}">
        <p14:creationId xmlns:p14="http://schemas.microsoft.com/office/powerpoint/2010/main" val="15828887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6928-089B-21CE-4034-8342AF04E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C255A-B677-0C81-F9D1-7EE9193A19E9}"/>
              </a:ext>
            </a:extLst>
          </p:cNvPr>
          <p:cNvSpPr>
            <a:spLocks noGrp="1"/>
          </p:cNvSpPr>
          <p:nvPr>
            <p:ph type="title"/>
          </p:nvPr>
        </p:nvSpPr>
        <p:spPr>
          <a:xfrm>
            <a:off x="571500" y="2792795"/>
            <a:ext cx="4179404" cy="1200329"/>
          </a:xfrm>
          <a:prstGeom prst="rect">
            <a:avLst/>
          </a:prstGeom>
        </p:spPr>
        <p:txBody>
          <a:bodyPr/>
          <a:lstStyle/>
          <a:p>
            <a:r>
              <a:rPr lang="en-US" spc="0"/>
              <a:t>Introduction to Copilot Agents</a:t>
            </a:r>
          </a:p>
        </p:txBody>
      </p:sp>
    </p:spTree>
    <p:extLst>
      <p:ext uri="{BB962C8B-B14F-4D97-AF65-F5344CB8AC3E}">
        <p14:creationId xmlns:p14="http://schemas.microsoft.com/office/powerpoint/2010/main" val="37074866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ABF6D-3D17-43E0-D86D-C9D911545AB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6B25410-2B8E-5590-D23A-1D03534E70B1}"/>
              </a:ext>
              <a:ext uri="{C183D7F6-B498-43B3-948B-1728B52AA6E4}">
                <adec:decorative xmlns:adec="http://schemas.microsoft.com/office/drawing/2017/decorative" val="1"/>
              </a:ext>
            </a:extLst>
          </p:cNvPr>
          <p:cNvSpPr/>
          <p:nvPr/>
        </p:nvSpPr>
        <p:spPr bwMode="auto">
          <a:xfrm>
            <a:off x="571500" y="587375"/>
            <a:ext cx="11049000" cy="5683250"/>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grpSp>
        <p:nvGrpSpPr>
          <p:cNvPr id="3" name="Group 2">
            <a:extLst>
              <a:ext uri="{FF2B5EF4-FFF2-40B4-BE49-F238E27FC236}">
                <a16:creationId xmlns:a16="http://schemas.microsoft.com/office/drawing/2014/main" id="{4F257D23-82A3-3478-9622-EAD5835FCF76}"/>
              </a:ext>
              <a:ext uri="{C183D7F6-B498-43B3-948B-1728B52AA6E4}">
                <adec:decorative xmlns:adec="http://schemas.microsoft.com/office/drawing/2017/decorative" val="1"/>
              </a:ext>
            </a:extLst>
          </p:cNvPr>
          <p:cNvGrpSpPr/>
          <p:nvPr/>
        </p:nvGrpSpPr>
        <p:grpSpPr>
          <a:xfrm>
            <a:off x="1024664" y="1208990"/>
            <a:ext cx="819376" cy="819376"/>
            <a:chOff x="703171" y="1297624"/>
            <a:chExt cx="632710" cy="632710"/>
          </a:xfrm>
        </p:grpSpPr>
        <p:grpSp>
          <p:nvGrpSpPr>
            <p:cNvPr id="4" name="Group 3">
              <a:extLst>
                <a:ext uri="{FF2B5EF4-FFF2-40B4-BE49-F238E27FC236}">
                  <a16:creationId xmlns:a16="http://schemas.microsoft.com/office/drawing/2014/main" id="{15CB8567-9F80-E182-8E5F-A10A3D8BD9F8}"/>
                </a:ext>
                <a:ext uri="{C183D7F6-B498-43B3-948B-1728B52AA6E4}">
                  <adec:decorative xmlns:adec="http://schemas.microsoft.com/office/drawing/2017/decorative" val="1"/>
                </a:ext>
              </a:extLst>
            </p:cNvPr>
            <p:cNvGrpSpPr/>
            <p:nvPr/>
          </p:nvGrpSpPr>
          <p:grpSpPr>
            <a:xfrm>
              <a:off x="703171" y="1297624"/>
              <a:ext cx="632710" cy="632710"/>
              <a:chOff x="769323" y="1363776"/>
              <a:chExt cx="500406" cy="500406"/>
            </a:xfrm>
          </p:grpSpPr>
          <p:sp>
            <p:nvSpPr>
              <p:cNvPr id="6" name="Oval 5">
                <a:extLst>
                  <a:ext uri="{FF2B5EF4-FFF2-40B4-BE49-F238E27FC236}">
                    <a16:creationId xmlns:a16="http://schemas.microsoft.com/office/drawing/2014/main" id="{F6864E25-2CF1-7313-FBF9-0EB1DB166325}"/>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7" name="Oval 6">
                <a:extLst>
                  <a:ext uri="{FF2B5EF4-FFF2-40B4-BE49-F238E27FC236}">
                    <a16:creationId xmlns:a16="http://schemas.microsoft.com/office/drawing/2014/main" id="{6AC7DA95-7776-DCBF-5CCA-69C85CBD7CBB}"/>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5" name="Graphic 127" descr="Icon of a bulb">
              <a:extLst>
                <a:ext uri="{FF2B5EF4-FFF2-40B4-BE49-F238E27FC236}">
                  <a16:creationId xmlns:a16="http://schemas.microsoft.com/office/drawing/2014/main" id="{DD2763A3-5528-4E1D-C95C-F5465756B63D}"/>
                </a:ext>
              </a:extLst>
            </p:cNvPr>
            <p:cNvSpPr>
              <a:spLocks/>
            </p:cNvSpPr>
            <p:nvPr/>
          </p:nvSpPr>
          <p:spPr>
            <a:xfrm>
              <a:off x="905578" y="1447215"/>
              <a:ext cx="227898" cy="31733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32042 w 138112"/>
                <a:gd name="connsiteY14" fmla="*/ 147618 h 190490"/>
                <a:gd name="connsiteX15" fmla="*/ 27032 w 138112"/>
                <a:gd name="connsiteY15" fmla="*/ 125873 h 190490"/>
                <a:gd name="connsiteX16" fmla="*/ 26356 w 138112"/>
                <a:gd name="connsiteY16" fmla="*/ 124692 h 190490"/>
                <a:gd name="connsiteX17" fmla="*/ 0 w 138112"/>
                <a:gd name="connsiteY17" fmla="*/ 69047 h 190490"/>
                <a:gd name="connsiteX18" fmla="*/ 69056 w 138112"/>
                <a:gd name="connsiteY18"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32042" y="147618"/>
                  </a:lnTo>
                  <a:lnTo>
                    <a:pt x="27032" y="125873"/>
                  </a:lnTo>
                  <a:cubicBezTo>
                    <a:pt x="26926" y="125421"/>
                    <a:pt x="26691" y="125011"/>
                    <a:pt x="26356" y="124692"/>
                  </a:cubicBezTo>
                  <a:cubicBezTo>
                    <a:pt x="8925" y="108042"/>
                    <a:pt x="0" y="89402"/>
                    <a:pt x="0" y="69047"/>
                  </a:cubicBezTo>
                  <a:cubicBezTo>
                    <a:pt x="5" y="30912"/>
                    <a:pt x="30921" y="0"/>
                    <a:pt x="69056" y="0"/>
                  </a:cubicBezTo>
                  <a:close/>
                </a:path>
              </a:pathLst>
            </a:custGeom>
            <a:solidFill>
              <a:schemeClr val="bg1"/>
            </a:solidFill>
            <a:ln w="22501"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8" name="Text 0">
            <a:extLst>
              <a:ext uri="{FF2B5EF4-FFF2-40B4-BE49-F238E27FC236}">
                <a16:creationId xmlns:a16="http://schemas.microsoft.com/office/drawing/2014/main" id="{6BD7778C-2BDA-B01E-2CD6-EE93D3751C13}"/>
              </a:ext>
            </a:extLst>
          </p:cNvPr>
          <p:cNvSpPr txBox="1">
            <a:spLocks noGrp="1"/>
          </p:cNvSpPr>
          <p:nvPr>
            <p:ph type="title" idx="4294967295"/>
          </p:nvPr>
        </p:nvSpPr>
        <p:spPr>
          <a:xfrm>
            <a:off x="1024663" y="2274838"/>
            <a:ext cx="4329663" cy="23083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algn="l" defTabSz="609539" rtl="0" eaLnBrk="1" latinLnBrk="0" hangingPunct="1">
              <a:lnSpc>
                <a:spcPct val="100000"/>
              </a:lnSpc>
              <a:spcBef>
                <a:spcPct val="0"/>
              </a:spcBef>
              <a:buNone/>
              <a:defRPr lang="en-US" sz="1200" b="0" kern="1200" cap="none" spc="-50" baseline="0">
                <a:ln w="3175">
                  <a:noFill/>
                </a:ln>
                <a:solidFill>
                  <a:schemeClr val="tx1"/>
                </a:solidFill>
                <a:effectLst/>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1000"/>
              </a:spcAft>
              <a:buClrTx/>
              <a:buSzTx/>
              <a:buFontTx/>
              <a:buNone/>
              <a:tabLst/>
              <a:defRPr/>
            </a:pPr>
            <a:r>
              <a:rPr kumimoji="0" lang="en-US" sz="3000" b="0" i="0" u="none" strike="noStrike" kern="0" cap="none" spc="-50" normalizeH="0" baseline="0" noProof="0">
                <a:ln>
                  <a:noFill/>
                </a:ln>
                <a:solidFill>
                  <a:schemeClr val="bg1"/>
                </a:solidFill>
                <a:effectLst/>
                <a:uLnTx/>
                <a:uFillTx/>
                <a:latin typeface="+mj-lt"/>
                <a:ea typeface="Segoe UI Semibold" pitchFamily="34" charset="-122"/>
                <a:cs typeface="Segoe Sans Display Semibold" pitchFamily="2" charset="0"/>
              </a:rPr>
              <a:t>Microsoft 365 Copilot can be extended using Copilot agents to bring custom knowledge, skills, and process automation</a:t>
            </a:r>
            <a:endParaRPr kumimoji="0" lang="en-US" sz="3000" b="0" i="0" u="none" strike="noStrike" kern="1200" cap="none" spc="0" normalizeH="0" baseline="0" noProof="0">
              <a:ln>
                <a:noFill/>
              </a:ln>
              <a:solidFill>
                <a:schemeClr val="bg1"/>
              </a:solidFill>
              <a:effectLst/>
              <a:uLnTx/>
              <a:uFillTx/>
              <a:latin typeface="+mj-lt"/>
              <a:ea typeface="+mn-ea"/>
              <a:cs typeface="Segoe Sans Display Semibold" pitchFamily="2" charset="0"/>
            </a:endParaRPr>
          </a:p>
        </p:txBody>
      </p:sp>
      <p:grpSp>
        <p:nvGrpSpPr>
          <p:cNvPr id="9" name="Group 8" descr="A graphic showing how Copilot for Microsoft 365 is supported and extended by different layers of apps and knowledge sources.&#10;At the center is a box labeled “Copilot for Microsoft 365.” A larger box behind it, labeled “+ Copilot agents,” represents additional capabilities built on top of the core Copilot experience.&#10;On the left, two circles show the app ecosystem that feeds into Copilot: Business apps and Microsoft 365 apps, connected by a plus symbol.&#10;Along the bottom, three circles—Microsoft 365 data, Business knowledge, and Web knowledge—are placed side by side, each separated by plus symbols. These represent the data and knowledge sources Copilot uses.&#10;Together, the elements illustrate that Copilot for Microsoft 365 is powered by apps and knowledge sources, with Copilot agents expanding what the system can do.">
            <a:extLst>
              <a:ext uri="{FF2B5EF4-FFF2-40B4-BE49-F238E27FC236}">
                <a16:creationId xmlns:a16="http://schemas.microsoft.com/office/drawing/2014/main" id="{F3ABBA07-C3A5-ED77-0021-ED2EF646D366}"/>
              </a:ext>
            </a:extLst>
          </p:cNvPr>
          <p:cNvGrpSpPr/>
          <p:nvPr/>
        </p:nvGrpSpPr>
        <p:grpSpPr>
          <a:xfrm>
            <a:off x="6298750" y="844381"/>
            <a:ext cx="5109479" cy="5109478"/>
            <a:chOff x="6298750" y="844381"/>
            <a:chExt cx="5109479" cy="5109478"/>
          </a:xfrm>
        </p:grpSpPr>
        <p:sp>
          <p:nvSpPr>
            <p:cNvPr id="10" name="Rectangle: Rounded Corners 9">
              <a:extLst>
                <a:ext uri="{FF2B5EF4-FFF2-40B4-BE49-F238E27FC236}">
                  <a16:creationId xmlns:a16="http://schemas.microsoft.com/office/drawing/2014/main" id="{C9D572C4-E5E6-25FA-EEF7-6168590712FA}"/>
                </a:ext>
              </a:extLst>
            </p:cNvPr>
            <p:cNvSpPr/>
            <p:nvPr/>
          </p:nvSpPr>
          <p:spPr bwMode="auto">
            <a:xfrm>
              <a:off x="6699168" y="844381"/>
              <a:ext cx="4709061" cy="4709061"/>
            </a:xfrm>
            <a:prstGeom prst="roundRect">
              <a:avLst>
                <a:gd name="adj" fmla="val 3299"/>
              </a:avLst>
            </a:prstGeom>
            <a:solidFill>
              <a:schemeClr val="bg1">
                <a:alpha val="10000"/>
              </a:schemeClr>
            </a:solidFill>
          </p:spPr>
          <p:txBody>
            <a:bodyPr wrap="square" anchor="ctr">
              <a:noAutofit/>
            </a:bodyPr>
            <a:lstStyle/>
            <a:p>
              <a:pPr>
                <a:spcAft>
                  <a:spcPts val="1200"/>
                </a:spcAft>
              </a:pPr>
              <a:endParaRPr lang="en-US" sz="1400" i="1">
                <a:solidFill>
                  <a:schemeClr val="bg1"/>
                </a:solidFill>
              </a:endParaRPr>
            </a:p>
          </p:txBody>
        </p:sp>
        <p:sp>
          <p:nvSpPr>
            <p:cNvPr id="11" name="Rectangle: Rounded Corners 10">
              <a:extLst>
                <a:ext uri="{FF2B5EF4-FFF2-40B4-BE49-F238E27FC236}">
                  <a16:creationId xmlns:a16="http://schemas.microsoft.com/office/drawing/2014/main" id="{D10FC14C-FF0D-CBAB-5312-682D16210274}"/>
                </a:ext>
              </a:extLst>
            </p:cNvPr>
            <p:cNvSpPr/>
            <p:nvPr/>
          </p:nvSpPr>
          <p:spPr bwMode="auto">
            <a:xfrm>
              <a:off x="7852710" y="1117470"/>
              <a:ext cx="3244841" cy="3244841"/>
            </a:xfrm>
            <a:prstGeom prst="roundRect">
              <a:avLst>
                <a:gd name="adj" fmla="val 3299"/>
              </a:avLst>
            </a:prstGeom>
            <a:gradFill>
              <a:gsLst>
                <a:gs pos="100000">
                  <a:srgbClr val="D589FF"/>
                </a:gs>
                <a:gs pos="0">
                  <a:srgbClr val="3EB1FF"/>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endParaRPr lang="en-US" sz="2000">
                <a:solidFill>
                  <a:schemeClr val="tx1"/>
                </a:solidFill>
                <a:latin typeface="+mj-lt"/>
              </a:endParaRPr>
            </a:p>
          </p:txBody>
        </p:sp>
        <p:cxnSp>
          <p:nvCxnSpPr>
            <p:cNvPr id="12" name="Straight Arrow Connector 11">
              <a:extLst>
                <a:ext uri="{FF2B5EF4-FFF2-40B4-BE49-F238E27FC236}">
                  <a16:creationId xmlns:a16="http://schemas.microsoft.com/office/drawing/2014/main" id="{362EEF05-27C1-D77D-80CB-B985F978CC63}"/>
                </a:ext>
              </a:extLst>
            </p:cNvPr>
            <p:cNvCxnSpPr>
              <a:cxnSpLocks/>
            </p:cNvCxnSpPr>
            <p:nvPr/>
          </p:nvCxnSpPr>
          <p:spPr>
            <a:xfrm>
              <a:off x="7610822" y="1117470"/>
              <a:ext cx="0" cy="3244841"/>
            </a:xfrm>
            <a:prstGeom prst="straightConnector1">
              <a:avLst/>
            </a:prstGeom>
            <a:noFill/>
            <a:ln cap="rnd">
              <a:solidFill>
                <a:schemeClr val="bg1"/>
              </a:solidFill>
              <a:headEnd type="arrow" w="med" len="sm"/>
              <a:tailEnd type="none" w="med" len="sm"/>
            </a:ln>
            <a:effectLst/>
          </p:spPr>
          <p:style>
            <a:lnRef idx="1">
              <a:schemeClr val="accent2"/>
            </a:lnRef>
            <a:fillRef idx="3">
              <a:schemeClr val="accent2"/>
            </a:fillRef>
            <a:effectRef idx="2">
              <a:schemeClr val="accent2"/>
            </a:effectRef>
            <a:fontRef idx="minor">
              <a:schemeClr val="lt1"/>
            </a:fontRef>
          </p:style>
        </p:cxnSp>
        <p:cxnSp>
          <p:nvCxnSpPr>
            <p:cNvPr id="13" name="Straight Arrow Connector 12">
              <a:extLst>
                <a:ext uri="{FF2B5EF4-FFF2-40B4-BE49-F238E27FC236}">
                  <a16:creationId xmlns:a16="http://schemas.microsoft.com/office/drawing/2014/main" id="{8B24CD1B-1218-28F0-1DBB-E5FA6B6B86D8}"/>
                </a:ext>
              </a:extLst>
            </p:cNvPr>
            <p:cNvCxnSpPr>
              <a:cxnSpLocks/>
            </p:cNvCxnSpPr>
            <p:nvPr/>
          </p:nvCxnSpPr>
          <p:spPr>
            <a:xfrm flipH="1">
              <a:off x="7852710" y="4604198"/>
              <a:ext cx="3244841" cy="0"/>
            </a:xfrm>
            <a:prstGeom prst="straightConnector1">
              <a:avLst/>
            </a:prstGeom>
            <a:noFill/>
            <a:ln cap="rnd">
              <a:solidFill>
                <a:schemeClr val="bg1"/>
              </a:solidFill>
              <a:headEnd type="arrow" w="med" len="sm"/>
              <a:tailEnd type="none" w="med" len="sm"/>
            </a:ln>
            <a:effectLst/>
          </p:spPr>
          <p:style>
            <a:lnRef idx="1">
              <a:schemeClr val="accent2"/>
            </a:lnRef>
            <a:fillRef idx="3">
              <a:schemeClr val="accent2"/>
            </a:fillRef>
            <a:effectRef idx="2">
              <a:schemeClr val="accent2"/>
            </a:effectRef>
            <a:fontRef idx="minor">
              <a:schemeClr val="lt1"/>
            </a:fontRef>
          </p:style>
        </p:cxnSp>
        <p:sp>
          <p:nvSpPr>
            <p:cNvPr id="14" name="Text 2">
              <a:extLst>
                <a:ext uri="{FF2B5EF4-FFF2-40B4-BE49-F238E27FC236}">
                  <a16:creationId xmlns:a16="http://schemas.microsoft.com/office/drawing/2014/main" id="{31BCEA59-69F6-D659-B764-F7A5F09373F4}"/>
                </a:ext>
              </a:extLst>
            </p:cNvPr>
            <p:cNvSpPr/>
            <p:nvPr/>
          </p:nvSpPr>
          <p:spPr>
            <a:xfrm rot="16200000">
              <a:off x="6676128" y="2616780"/>
              <a:ext cx="1423048" cy="246221"/>
            </a:xfrm>
            <a:prstGeom prst="rect">
              <a:avLst/>
            </a:prstGeom>
            <a:noFill/>
            <a:ln/>
          </p:spPr>
          <p:txBody>
            <a:bodyPr wrap="square" lIns="0" tIns="0" rIns="0" bIns="0"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Segoe UI Semibold" pitchFamily="34" charset="-122"/>
                  <a:cs typeface="Segoe Sans Display Semibold" pitchFamily="2" charset="0"/>
                </a:rPr>
                <a:t>Skills</a:t>
              </a:r>
              <a:endParaRPr kumimoji="0" lang="en-US" sz="1600" b="0" i="0" u="none" strike="noStrike" kern="1200" cap="none" spc="0" normalizeH="0" baseline="0" noProof="0">
                <a:ln>
                  <a:noFill/>
                </a:ln>
                <a:solidFill>
                  <a:schemeClr val="bg1"/>
                </a:solidFill>
                <a:effectLst/>
                <a:uLnTx/>
                <a:uFillTx/>
                <a:latin typeface="+mj-lt"/>
                <a:cs typeface="Segoe Sans Display Semibold" pitchFamily="2" charset="0"/>
              </a:endParaRPr>
            </a:p>
          </p:txBody>
        </p:sp>
        <p:sp>
          <p:nvSpPr>
            <p:cNvPr id="15" name="Text 3">
              <a:extLst>
                <a:ext uri="{FF2B5EF4-FFF2-40B4-BE49-F238E27FC236}">
                  <a16:creationId xmlns:a16="http://schemas.microsoft.com/office/drawing/2014/main" id="{80B04F95-752B-D379-6AE1-B9B41E1C6B3D}"/>
                </a:ext>
              </a:extLst>
            </p:cNvPr>
            <p:cNvSpPr/>
            <p:nvPr/>
          </p:nvSpPr>
          <p:spPr>
            <a:xfrm>
              <a:off x="8264348" y="4771527"/>
              <a:ext cx="2421565" cy="246221"/>
            </a:xfrm>
            <a:prstGeom prst="rect">
              <a:avLst/>
            </a:prstGeom>
            <a:noFill/>
            <a:ln/>
          </p:spPr>
          <p:txBody>
            <a:bodyPr wrap="square" lIns="0" tIns="0" rIns="0" bIns="0"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Segoe UI Semibold" pitchFamily="34" charset="-122"/>
                  <a:cs typeface="Segoe Sans Display Semibold" pitchFamily="2" charset="0"/>
                </a:rPr>
                <a:t>Knowledge</a:t>
              </a:r>
              <a:endParaRPr kumimoji="0" lang="en-US" sz="1600" b="0" i="0" u="none" strike="noStrike" kern="1200" cap="none" spc="0" normalizeH="0" baseline="0" noProof="0">
                <a:ln>
                  <a:noFill/>
                </a:ln>
                <a:solidFill>
                  <a:schemeClr val="bg1"/>
                </a:solidFill>
                <a:effectLst/>
                <a:uLnTx/>
                <a:uFillTx/>
                <a:latin typeface="+mj-lt"/>
                <a:cs typeface="Segoe Sans Display Semibold" pitchFamily="2" charset="0"/>
              </a:endParaRPr>
            </a:p>
          </p:txBody>
        </p:sp>
        <p:sp>
          <p:nvSpPr>
            <p:cNvPr id="16" name="Rectangle: Rounded Corners 15">
              <a:extLst>
                <a:ext uri="{FF2B5EF4-FFF2-40B4-BE49-F238E27FC236}">
                  <a16:creationId xmlns:a16="http://schemas.microsoft.com/office/drawing/2014/main" id="{3846E790-332C-71C6-7D15-ABC3F456AAF5}"/>
                </a:ext>
              </a:extLst>
            </p:cNvPr>
            <p:cNvSpPr/>
            <p:nvPr/>
          </p:nvSpPr>
          <p:spPr bwMode="auto">
            <a:xfrm>
              <a:off x="7852710" y="2293887"/>
              <a:ext cx="2068424" cy="2068424"/>
            </a:xfrm>
            <a:prstGeom prst="roundRect">
              <a:avLst>
                <a:gd name="adj" fmla="val 4773"/>
              </a:avLst>
            </a:prstGeom>
            <a:gradFill>
              <a:gsLst>
                <a:gs pos="0">
                  <a:srgbClr val="D589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r>
                <a:rPr lang="en-US" sz="2000">
                  <a:solidFill>
                    <a:schemeClr val="tx1"/>
                  </a:solidFill>
                  <a:latin typeface="+mj-lt"/>
                </a:rPr>
                <a:t>Copilot for Microsoft 365</a:t>
              </a:r>
            </a:p>
          </p:txBody>
        </p:sp>
        <p:sp>
          <p:nvSpPr>
            <p:cNvPr id="17" name="Text 1">
              <a:extLst>
                <a:ext uri="{FF2B5EF4-FFF2-40B4-BE49-F238E27FC236}">
                  <a16:creationId xmlns:a16="http://schemas.microsoft.com/office/drawing/2014/main" id="{EC0EB854-C4FA-86A2-3FAF-5B5802CA6AA0}"/>
                </a:ext>
              </a:extLst>
            </p:cNvPr>
            <p:cNvSpPr/>
            <p:nvPr/>
          </p:nvSpPr>
          <p:spPr>
            <a:xfrm>
              <a:off x="8278103" y="1502043"/>
              <a:ext cx="2394055" cy="3254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mj-lt"/>
                  <a:ea typeface="Segoe UI Semibold" pitchFamily="34" charset="-122"/>
                  <a:cs typeface="Segoe Sans Display Semibold" pitchFamily="2" charset="0"/>
                </a:rPr>
                <a:t>+ Copilot agents</a:t>
              </a:r>
              <a:endParaRPr kumimoji="0" lang="en-US" sz="1800" b="0" i="0" u="none" strike="noStrike" kern="1200" cap="none" spc="0" normalizeH="0" baseline="0" noProof="0">
                <a:ln>
                  <a:noFill/>
                </a:ln>
                <a:effectLst/>
                <a:uLnTx/>
                <a:uFillTx/>
                <a:latin typeface="+mj-lt"/>
                <a:cs typeface="Segoe Sans Display Semibold" pitchFamily="2" charset="0"/>
              </a:endParaRPr>
            </a:p>
          </p:txBody>
        </p:sp>
        <p:sp>
          <p:nvSpPr>
            <p:cNvPr id="18" name="Oval 17">
              <a:extLst>
                <a:ext uri="{FF2B5EF4-FFF2-40B4-BE49-F238E27FC236}">
                  <a16:creationId xmlns:a16="http://schemas.microsoft.com/office/drawing/2014/main" id="{22E2124A-567E-92AD-F51D-4B606F1CAE1A}"/>
                </a:ext>
              </a:extLst>
            </p:cNvPr>
            <p:cNvSpPr/>
            <p:nvPr/>
          </p:nvSpPr>
          <p:spPr bwMode="auto">
            <a:xfrm>
              <a:off x="6298750" y="1744515"/>
              <a:ext cx="800834" cy="800834"/>
            </a:xfrm>
            <a:prstGeom prst="ellipse">
              <a:avLst/>
            </a:prstGeom>
            <a:solidFill>
              <a:srgbClr val="2B394D"/>
            </a:solidFill>
            <a:ln>
              <a:noFill/>
            </a:ln>
          </p:spPr>
          <p:txBody>
            <a:bodyPr vert="horz" wrap="none" lIns="73152" tIns="36576" rIns="73152" bIns="36576" numCol="1" anchor="ctr" anchorCtr="0" compatLnSpc="1">
              <a:prstTxWarp prst="textNoShape">
                <a:avLst/>
              </a:prstTxWarp>
              <a:noAutofit/>
            </a:bodyPr>
            <a:lstStyle/>
            <a:p>
              <a:pPr algn="ctr" defTabSz="609539">
                <a:lnSpc>
                  <a:spcPct val="110000"/>
                </a:lnSpc>
              </a:pPr>
              <a:r>
                <a:rPr lang="en-US" sz="1000">
                  <a:solidFill>
                    <a:schemeClr val="bg1"/>
                  </a:solidFill>
                  <a:cs typeface="Segoe Sans Display Semibold" pitchFamily="2" charset="0"/>
                </a:rPr>
                <a:t>Business </a:t>
              </a:r>
              <a:br>
                <a:rPr lang="en-US" sz="1000">
                  <a:solidFill>
                    <a:schemeClr val="bg1"/>
                  </a:solidFill>
                  <a:cs typeface="Segoe Sans Display Semibold" pitchFamily="2" charset="0"/>
                </a:rPr>
              </a:br>
              <a:r>
                <a:rPr lang="en-US" sz="1000">
                  <a:solidFill>
                    <a:schemeClr val="bg1"/>
                  </a:solidFill>
                  <a:cs typeface="Segoe Sans Display Semibold" pitchFamily="2" charset="0"/>
                </a:rPr>
                <a:t>Apps</a:t>
              </a:r>
            </a:p>
          </p:txBody>
        </p:sp>
        <p:sp>
          <p:nvSpPr>
            <p:cNvPr id="19" name="Oval 18">
              <a:extLst>
                <a:ext uri="{FF2B5EF4-FFF2-40B4-BE49-F238E27FC236}">
                  <a16:creationId xmlns:a16="http://schemas.microsoft.com/office/drawing/2014/main" id="{BF2A4679-D40E-CEBC-3FC1-0E0CCC0D0FCF}"/>
                </a:ext>
              </a:extLst>
            </p:cNvPr>
            <p:cNvSpPr/>
            <p:nvPr/>
          </p:nvSpPr>
          <p:spPr bwMode="auto">
            <a:xfrm>
              <a:off x="6298750" y="2934432"/>
              <a:ext cx="800834" cy="800834"/>
            </a:xfrm>
            <a:prstGeom prst="ellipse">
              <a:avLst/>
            </a:prstGeom>
            <a:solidFill>
              <a:srgbClr val="2B394D"/>
            </a:solidFill>
            <a:ln>
              <a:noFill/>
            </a:ln>
          </p:spPr>
          <p:txBody>
            <a:bodyPr vert="horz" wrap="none" lIns="73152" tIns="36576" rIns="73152" bIns="36576" numCol="1" anchor="ctr" anchorCtr="0" compatLnSpc="1">
              <a:prstTxWarp prst="textNoShape">
                <a:avLst/>
              </a:prstTxWarp>
              <a:noAutofit/>
            </a:bodyPr>
            <a:lstStyle/>
            <a:p>
              <a:pPr algn="ctr" defTabSz="609539">
                <a:lnSpc>
                  <a:spcPct val="110000"/>
                </a:lnSpc>
              </a:pPr>
              <a:r>
                <a:rPr lang="en-US" sz="1000">
                  <a:solidFill>
                    <a:schemeClr val="bg1"/>
                  </a:solidFill>
                  <a:cs typeface="Segoe Sans Display Semibold" pitchFamily="2" charset="0"/>
                </a:rPr>
                <a:t>Microsoft </a:t>
              </a:r>
              <a:br>
                <a:rPr lang="en-US" sz="1000">
                  <a:solidFill>
                    <a:schemeClr val="bg1"/>
                  </a:solidFill>
                  <a:cs typeface="Segoe Sans Display Semibold" pitchFamily="2" charset="0"/>
                </a:rPr>
              </a:br>
              <a:r>
                <a:rPr lang="en-US" sz="1000">
                  <a:solidFill>
                    <a:schemeClr val="bg1"/>
                  </a:solidFill>
                  <a:cs typeface="Segoe Sans Display Semibold" pitchFamily="2" charset="0"/>
                </a:rPr>
                <a:t>365 apps</a:t>
              </a:r>
            </a:p>
          </p:txBody>
        </p:sp>
        <p:grpSp>
          <p:nvGrpSpPr>
            <p:cNvPr id="20" name="Group 19">
              <a:extLst>
                <a:ext uri="{FF2B5EF4-FFF2-40B4-BE49-F238E27FC236}">
                  <a16:creationId xmlns:a16="http://schemas.microsoft.com/office/drawing/2014/main" id="{99D91668-E491-38E1-F75C-852850CB3799}"/>
                </a:ext>
              </a:extLst>
            </p:cNvPr>
            <p:cNvGrpSpPr/>
            <p:nvPr/>
          </p:nvGrpSpPr>
          <p:grpSpPr>
            <a:xfrm>
              <a:off x="6530744" y="2571762"/>
              <a:ext cx="336847" cy="336257"/>
              <a:chOff x="6530744" y="2298161"/>
              <a:chExt cx="336847" cy="336257"/>
            </a:xfrm>
          </p:grpSpPr>
          <p:grpSp>
            <p:nvGrpSpPr>
              <p:cNvPr id="34" name="Group 33">
                <a:extLst>
                  <a:ext uri="{FF2B5EF4-FFF2-40B4-BE49-F238E27FC236}">
                    <a16:creationId xmlns:a16="http://schemas.microsoft.com/office/drawing/2014/main" id="{1144BD23-780F-DFFD-F34E-AB701F18EF2C}"/>
                  </a:ext>
                </a:extLst>
              </p:cNvPr>
              <p:cNvGrpSpPr>
                <a:grpSpLocks noChangeAspect="1"/>
              </p:cNvGrpSpPr>
              <p:nvPr/>
            </p:nvGrpSpPr>
            <p:grpSpPr>
              <a:xfrm>
                <a:off x="6530744" y="2298161"/>
                <a:ext cx="336847" cy="336257"/>
                <a:chOff x="5085413" y="730014"/>
                <a:chExt cx="524812" cy="523892"/>
              </a:xfrm>
            </p:grpSpPr>
            <p:sp>
              <p:nvSpPr>
                <p:cNvPr id="36" name="Oval 35">
                  <a:extLst>
                    <a:ext uri="{FF2B5EF4-FFF2-40B4-BE49-F238E27FC236}">
                      <a16:creationId xmlns:a16="http://schemas.microsoft.com/office/drawing/2014/main" id="{68AD666F-1260-A6D1-E1DE-8CFDEEB1AFCF}"/>
                    </a:ext>
                    <a:ext uri="{C183D7F6-B498-43B3-948B-1728B52AA6E4}">
                      <adec:decorative xmlns:adec="http://schemas.microsoft.com/office/drawing/2017/decorative" val="1"/>
                    </a:ext>
                  </a:extLst>
                </p:cNvPr>
                <p:cNvSpPr/>
                <p:nvPr/>
              </p:nvSpPr>
              <p:spPr>
                <a:xfrm>
                  <a:off x="5085413" y="730014"/>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37" name="Oval 36">
                  <a:extLst>
                    <a:ext uri="{FF2B5EF4-FFF2-40B4-BE49-F238E27FC236}">
                      <a16:creationId xmlns:a16="http://schemas.microsoft.com/office/drawing/2014/main" id="{64CAA979-DA1D-03D5-5E96-E882BB95F383}"/>
                    </a:ext>
                    <a:ext uri="{C183D7F6-B498-43B3-948B-1728B52AA6E4}">
                      <adec:decorative xmlns:adec="http://schemas.microsoft.com/office/drawing/2017/decorative" val="0"/>
                    </a:ext>
                  </a:extLst>
                </p:cNvPr>
                <p:cNvSpPr/>
                <p:nvPr/>
              </p:nvSpPr>
              <p:spPr>
                <a:xfrm>
                  <a:off x="5129217" y="773742"/>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gradFill>
                      <a:gsLst>
                        <a:gs pos="50000">
                          <a:srgbClr val="D589FF"/>
                        </a:gs>
                        <a:gs pos="0">
                          <a:srgbClr val="3EB1FF"/>
                        </a:gs>
                        <a:gs pos="100000">
                          <a:srgbClr val="F69F97"/>
                        </a:gs>
                      </a:gsLst>
                      <a:lin ang="2700000" scaled="0"/>
                    </a:gradFill>
                  </a:endParaRPr>
                </a:p>
              </p:txBody>
            </p:sp>
          </p:grpSp>
          <p:pic>
            <p:nvPicPr>
              <p:cNvPr id="35" name="Graphic 34">
                <a:extLst>
                  <a:ext uri="{FF2B5EF4-FFF2-40B4-BE49-F238E27FC236}">
                    <a16:creationId xmlns:a16="http://schemas.microsoft.com/office/drawing/2014/main" id="{4FF7E30E-783D-9CA8-B7A2-5C06A3C187C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5139" y="2382261"/>
                <a:ext cx="168058" cy="168058"/>
              </a:xfrm>
              <a:prstGeom prst="rect">
                <a:avLst/>
              </a:prstGeom>
            </p:spPr>
          </p:pic>
        </p:grpSp>
        <p:grpSp>
          <p:nvGrpSpPr>
            <p:cNvPr id="21" name="Group 20">
              <a:extLst>
                <a:ext uri="{FF2B5EF4-FFF2-40B4-BE49-F238E27FC236}">
                  <a16:creationId xmlns:a16="http://schemas.microsoft.com/office/drawing/2014/main" id="{0DC3E3B4-A01C-08F6-28E4-27882203A04B}"/>
                </a:ext>
              </a:extLst>
            </p:cNvPr>
            <p:cNvGrpSpPr/>
            <p:nvPr/>
          </p:nvGrpSpPr>
          <p:grpSpPr>
            <a:xfrm>
              <a:off x="8711748" y="5385313"/>
              <a:ext cx="336847" cy="336257"/>
              <a:chOff x="6530744" y="2298161"/>
              <a:chExt cx="336847" cy="336257"/>
            </a:xfrm>
          </p:grpSpPr>
          <p:grpSp>
            <p:nvGrpSpPr>
              <p:cNvPr id="30" name="Group 29">
                <a:extLst>
                  <a:ext uri="{FF2B5EF4-FFF2-40B4-BE49-F238E27FC236}">
                    <a16:creationId xmlns:a16="http://schemas.microsoft.com/office/drawing/2014/main" id="{E314147A-D268-E859-D49B-D3C9787B0BFE}"/>
                  </a:ext>
                </a:extLst>
              </p:cNvPr>
              <p:cNvGrpSpPr>
                <a:grpSpLocks noChangeAspect="1"/>
              </p:cNvGrpSpPr>
              <p:nvPr/>
            </p:nvGrpSpPr>
            <p:grpSpPr>
              <a:xfrm>
                <a:off x="6530744" y="2298161"/>
                <a:ext cx="336847" cy="336257"/>
                <a:chOff x="5085413" y="730014"/>
                <a:chExt cx="524812" cy="523892"/>
              </a:xfrm>
            </p:grpSpPr>
            <p:sp>
              <p:nvSpPr>
                <p:cNvPr id="32" name="Oval 31">
                  <a:extLst>
                    <a:ext uri="{FF2B5EF4-FFF2-40B4-BE49-F238E27FC236}">
                      <a16:creationId xmlns:a16="http://schemas.microsoft.com/office/drawing/2014/main" id="{4C6124E6-AA7C-58EF-AE3B-48EB5963C969}"/>
                    </a:ext>
                    <a:ext uri="{C183D7F6-B498-43B3-948B-1728B52AA6E4}">
                      <adec:decorative xmlns:adec="http://schemas.microsoft.com/office/drawing/2017/decorative" val="1"/>
                    </a:ext>
                  </a:extLst>
                </p:cNvPr>
                <p:cNvSpPr/>
                <p:nvPr/>
              </p:nvSpPr>
              <p:spPr>
                <a:xfrm>
                  <a:off x="5085413" y="730014"/>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33" name="Oval 32">
                  <a:extLst>
                    <a:ext uri="{FF2B5EF4-FFF2-40B4-BE49-F238E27FC236}">
                      <a16:creationId xmlns:a16="http://schemas.microsoft.com/office/drawing/2014/main" id="{9E8519F3-4311-4ACF-DEF0-AD7415192A1A}"/>
                    </a:ext>
                    <a:ext uri="{C183D7F6-B498-43B3-948B-1728B52AA6E4}">
                      <adec:decorative xmlns:adec="http://schemas.microsoft.com/office/drawing/2017/decorative" val="0"/>
                    </a:ext>
                  </a:extLst>
                </p:cNvPr>
                <p:cNvSpPr/>
                <p:nvPr/>
              </p:nvSpPr>
              <p:spPr>
                <a:xfrm>
                  <a:off x="5129217" y="773742"/>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gradFill>
                      <a:gsLst>
                        <a:gs pos="50000">
                          <a:srgbClr val="D589FF"/>
                        </a:gs>
                        <a:gs pos="0">
                          <a:srgbClr val="3EB1FF"/>
                        </a:gs>
                        <a:gs pos="100000">
                          <a:srgbClr val="F69F97"/>
                        </a:gs>
                      </a:gsLst>
                      <a:lin ang="2700000" scaled="0"/>
                    </a:gradFill>
                  </a:endParaRPr>
                </a:p>
              </p:txBody>
            </p:sp>
          </p:grpSp>
          <p:pic>
            <p:nvPicPr>
              <p:cNvPr id="31" name="Graphic 30">
                <a:extLst>
                  <a:ext uri="{FF2B5EF4-FFF2-40B4-BE49-F238E27FC236}">
                    <a16:creationId xmlns:a16="http://schemas.microsoft.com/office/drawing/2014/main" id="{14BFF0AD-C2B3-63F9-1CBD-561BB294E77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5139" y="2382261"/>
                <a:ext cx="168058" cy="168058"/>
              </a:xfrm>
              <a:prstGeom prst="rect">
                <a:avLst/>
              </a:prstGeom>
            </p:spPr>
          </p:pic>
        </p:grpSp>
        <p:sp>
          <p:nvSpPr>
            <p:cNvPr id="22" name="Oval 21">
              <a:extLst>
                <a:ext uri="{FF2B5EF4-FFF2-40B4-BE49-F238E27FC236}">
                  <a16:creationId xmlns:a16="http://schemas.microsoft.com/office/drawing/2014/main" id="{999BB2D0-EE9C-907E-6F12-1F677747B983}"/>
                </a:ext>
              </a:extLst>
            </p:cNvPr>
            <p:cNvSpPr/>
            <p:nvPr/>
          </p:nvSpPr>
          <p:spPr bwMode="auto">
            <a:xfrm>
              <a:off x="7884796" y="5153024"/>
              <a:ext cx="800834" cy="800834"/>
            </a:xfrm>
            <a:prstGeom prst="ellipse">
              <a:avLst/>
            </a:prstGeom>
            <a:solidFill>
              <a:srgbClr val="2B394D"/>
            </a:solidFill>
            <a:ln>
              <a:noFill/>
            </a:ln>
          </p:spPr>
          <p:txBody>
            <a:bodyPr vert="horz" wrap="none" lIns="73152" tIns="36576" rIns="73152" bIns="36576" numCol="1" anchor="ctr" anchorCtr="0" compatLnSpc="1">
              <a:prstTxWarp prst="textNoShape">
                <a:avLst/>
              </a:prstTxWarp>
              <a:noAutofit/>
            </a:bodyPr>
            <a:lstStyle/>
            <a:p>
              <a:pPr algn="ctr" defTabSz="609539">
                <a:lnSpc>
                  <a:spcPct val="110000"/>
                </a:lnSpc>
              </a:pPr>
              <a:r>
                <a:rPr lang="en-US" sz="1000">
                  <a:solidFill>
                    <a:schemeClr val="bg1"/>
                  </a:solidFill>
                  <a:cs typeface="Segoe Sans Display Semibold" pitchFamily="2" charset="0"/>
                </a:rPr>
                <a:t>Microsoft </a:t>
              </a:r>
              <a:br>
                <a:rPr lang="en-US" sz="1000">
                  <a:solidFill>
                    <a:schemeClr val="bg1"/>
                  </a:solidFill>
                  <a:cs typeface="Segoe Sans Display Semibold" pitchFamily="2" charset="0"/>
                </a:rPr>
              </a:br>
              <a:r>
                <a:rPr lang="en-US" sz="1000">
                  <a:solidFill>
                    <a:schemeClr val="bg1"/>
                  </a:solidFill>
                  <a:cs typeface="Segoe Sans Display Semibold" pitchFamily="2" charset="0"/>
                </a:rPr>
                <a:t>365 data</a:t>
              </a:r>
            </a:p>
          </p:txBody>
        </p:sp>
        <p:sp>
          <p:nvSpPr>
            <p:cNvPr id="23" name="Oval 22">
              <a:extLst>
                <a:ext uri="{FF2B5EF4-FFF2-40B4-BE49-F238E27FC236}">
                  <a16:creationId xmlns:a16="http://schemas.microsoft.com/office/drawing/2014/main" id="{68BFC6C7-CDB0-27B4-2138-9CE53DBBD140}"/>
                </a:ext>
              </a:extLst>
            </p:cNvPr>
            <p:cNvSpPr/>
            <p:nvPr/>
          </p:nvSpPr>
          <p:spPr bwMode="auto">
            <a:xfrm>
              <a:off x="9074713" y="5153024"/>
              <a:ext cx="800834" cy="800834"/>
            </a:xfrm>
            <a:prstGeom prst="ellipse">
              <a:avLst/>
            </a:prstGeom>
            <a:solidFill>
              <a:srgbClr val="2B394D"/>
            </a:solidFill>
            <a:ln>
              <a:noFill/>
            </a:ln>
          </p:spPr>
          <p:txBody>
            <a:bodyPr vert="horz" wrap="none" lIns="73152" tIns="36576" rIns="73152" bIns="36576" numCol="1" anchor="ctr" anchorCtr="0" compatLnSpc="1">
              <a:prstTxWarp prst="textNoShape">
                <a:avLst/>
              </a:prstTxWarp>
              <a:noAutofit/>
            </a:bodyPr>
            <a:lstStyle/>
            <a:p>
              <a:pPr algn="ctr" defTabSz="609539">
                <a:lnSpc>
                  <a:spcPct val="110000"/>
                </a:lnSpc>
              </a:pPr>
              <a:r>
                <a:rPr lang="en-US" sz="1000">
                  <a:solidFill>
                    <a:schemeClr val="bg1"/>
                  </a:solidFill>
                  <a:cs typeface="Segoe Sans Display Semibold" pitchFamily="2" charset="0"/>
                </a:rPr>
                <a:t>Business </a:t>
              </a:r>
              <a:br>
                <a:rPr lang="en-US" sz="1000">
                  <a:solidFill>
                    <a:schemeClr val="bg1"/>
                  </a:solidFill>
                  <a:cs typeface="Segoe Sans Display Semibold" pitchFamily="2" charset="0"/>
                </a:rPr>
              </a:br>
              <a:r>
                <a:rPr lang="en-US" sz="1000">
                  <a:solidFill>
                    <a:schemeClr val="bg1"/>
                  </a:solidFill>
                  <a:cs typeface="Segoe Sans Display Semibold" pitchFamily="2" charset="0"/>
                </a:rPr>
                <a:t>Knowledge</a:t>
              </a:r>
            </a:p>
          </p:txBody>
        </p:sp>
        <p:sp>
          <p:nvSpPr>
            <p:cNvPr id="24" name="Oval 23">
              <a:extLst>
                <a:ext uri="{FF2B5EF4-FFF2-40B4-BE49-F238E27FC236}">
                  <a16:creationId xmlns:a16="http://schemas.microsoft.com/office/drawing/2014/main" id="{49075A4E-716A-1CDE-C8AB-6F0BEAE39C61}"/>
                </a:ext>
              </a:extLst>
            </p:cNvPr>
            <p:cNvSpPr/>
            <p:nvPr/>
          </p:nvSpPr>
          <p:spPr bwMode="auto">
            <a:xfrm>
              <a:off x="10264630" y="5153025"/>
              <a:ext cx="800834" cy="800834"/>
            </a:xfrm>
            <a:prstGeom prst="ellipse">
              <a:avLst/>
            </a:prstGeom>
            <a:solidFill>
              <a:srgbClr val="2B394D"/>
            </a:solidFill>
            <a:ln>
              <a:noFill/>
            </a:ln>
          </p:spPr>
          <p:txBody>
            <a:bodyPr vert="horz" wrap="none" lIns="73152" tIns="36576" rIns="73152" bIns="36576" numCol="1" anchor="ctr" anchorCtr="0" compatLnSpc="1">
              <a:prstTxWarp prst="textNoShape">
                <a:avLst/>
              </a:prstTxWarp>
              <a:noAutofit/>
            </a:bodyPr>
            <a:lstStyle/>
            <a:p>
              <a:pPr algn="ctr" defTabSz="609539">
                <a:lnSpc>
                  <a:spcPct val="110000"/>
                </a:lnSpc>
                <a:defRPr/>
              </a:pPr>
              <a:r>
                <a:rPr lang="en-US" sz="1000">
                  <a:solidFill>
                    <a:schemeClr val="bg1"/>
                  </a:solidFill>
                  <a:cs typeface="Segoe Sans Display Semibold" pitchFamily="2" charset="0"/>
                </a:rPr>
                <a:t>Web
Knowledge</a:t>
              </a:r>
            </a:p>
          </p:txBody>
        </p:sp>
        <p:grpSp>
          <p:nvGrpSpPr>
            <p:cNvPr id="25" name="Group 24">
              <a:extLst>
                <a:ext uri="{FF2B5EF4-FFF2-40B4-BE49-F238E27FC236}">
                  <a16:creationId xmlns:a16="http://schemas.microsoft.com/office/drawing/2014/main" id="{6E228A9D-48FD-1B88-0DFE-6645B018A479}"/>
                </a:ext>
              </a:extLst>
            </p:cNvPr>
            <p:cNvGrpSpPr/>
            <p:nvPr/>
          </p:nvGrpSpPr>
          <p:grpSpPr>
            <a:xfrm>
              <a:off x="9901665" y="5385313"/>
              <a:ext cx="336847" cy="336257"/>
              <a:chOff x="6530744" y="2298161"/>
              <a:chExt cx="336847" cy="336257"/>
            </a:xfrm>
          </p:grpSpPr>
          <p:grpSp>
            <p:nvGrpSpPr>
              <p:cNvPr id="26" name="Group 25">
                <a:extLst>
                  <a:ext uri="{FF2B5EF4-FFF2-40B4-BE49-F238E27FC236}">
                    <a16:creationId xmlns:a16="http://schemas.microsoft.com/office/drawing/2014/main" id="{339F099E-D35B-9C78-DF17-8C1DDE4EA56A}"/>
                  </a:ext>
                </a:extLst>
              </p:cNvPr>
              <p:cNvGrpSpPr>
                <a:grpSpLocks noChangeAspect="1"/>
              </p:cNvGrpSpPr>
              <p:nvPr/>
            </p:nvGrpSpPr>
            <p:grpSpPr>
              <a:xfrm>
                <a:off x="6530744" y="2298161"/>
                <a:ext cx="336847" cy="336257"/>
                <a:chOff x="5085413" y="730014"/>
                <a:chExt cx="524812" cy="523892"/>
              </a:xfrm>
            </p:grpSpPr>
            <p:sp>
              <p:nvSpPr>
                <p:cNvPr id="28" name="Oval 27">
                  <a:extLst>
                    <a:ext uri="{FF2B5EF4-FFF2-40B4-BE49-F238E27FC236}">
                      <a16:creationId xmlns:a16="http://schemas.microsoft.com/office/drawing/2014/main" id="{86B64981-531D-44BA-607F-44AC272B38AC}"/>
                    </a:ext>
                    <a:ext uri="{C183D7F6-B498-43B3-948B-1728B52AA6E4}">
                      <adec:decorative xmlns:adec="http://schemas.microsoft.com/office/drawing/2017/decorative" val="1"/>
                    </a:ext>
                  </a:extLst>
                </p:cNvPr>
                <p:cNvSpPr/>
                <p:nvPr/>
              </p:nvSpPr>
              <p:spPr>
                <a:xfrm>
                  <a:off x="5085413" y="730014"/>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29" name="Oval 28">
                  <a:extLst>
                    <a:ext uri="{FF2B5EF4-FFF2-40B4-BE49-F238E27FC236}">
                      <a16:creationId xmlns:a16="http://schemas.microsoft.com/office/drawing/2014/main" id="{45100145-C1D9-4348-B400-A450A42A84D3}"/>
                    </a:ext>
                    <a:ext uri="{C183D7F6-B498-43B3-948B-1728B52AA6E4}">
                      <adec:decorative xmlns:adec="http://schemas.microsoft.com/office/drawing/2017/decorative" val="0"/>
                    </a:ext>
                  </a:extLst>
                </p:cNvPr>
                <p:cNvSpPr/>
                <p:nvPr/>
              </p:nvSpPr>
              <p:spPr>
                <a:xfrm>
                  <a:off x="5129217" y="773742"/>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gradFill>
                      <a:gsLst>
                        <a:gs pos="50000">
                          <a:srgbClr val="D589FF"/>
                        </a:gs>
                        <a:gs pos="0">
                          <a:srgbClr val="3EB1FF"/>
                        </a:gs>
                        <a:gs pos="100000">
                          <a:srgbClr val="F69F97"/>
                        </a:gs>
                      </a:gsLst>
                      <a:lin ang="2700000" scaled="0"/>
                    </a:gradFill>
                  </a:endParaRPr>
                </a:p>
              </p:txBody>
            </p:sp>
          </p:grpSp>
          <p:pic>
            <p:nvPicPr>
              <p:cNvPr id="27" name="Graphic 26">
                <a:extLst>
                  <a:ext uri="{FF2B5EF4-FFF2-40B4-BE49-F238E27FC236}">
                    <a16:creationId xmlns:a16="http://schemas.microsoft.com/office/drawing/2014/main" id="{92EEC798-561C-2D05-F411-F24C14A7C4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5139" y="2382261"/>
                <a:ext cx="168058" cy="168058"/>
              </a:xfrm>
              <a:prstGeom prst="rect">
                <a:avLst/>
              </a:prstGeom>
            </p:spPr>
          </p:pic>
        </p:grpSp>
      </p:grpSp>
    </p:spTree>
    <p:extLst>
      <p:ext uri="{BB962C8B-B14F-4D97-AF65-F5344CB8AC3E}">
        <p14:creationId xmlns:p14="http://schemas.microsoft.com/office/powerpoint/2010/main" val="19705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8C73-E705-18A2-9CB3-6A00462DF6A2}"/>
            </a:ext>
          </a:extLst>
        </p:cNvPr>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2A1BC7D2-D7C7-62FE-0D92-0398C4129BC9}"/>
              </a:ext>
              <a:ext uri="{C183D7F6-B498-43B3-948B-1728B52AA6E4}">
                <adec:decorative xmlns:adec="http://schemas.microsoft.com/office/drawing/2017/decorative" val="1"/>
              </a:ext>
            </a:extLst>
          </p:cNvPr>
          <p:cNvSpPr/>
          <p:nvPr/>
        </p:nvSpPr>
        <p:spPr bwMode="auto">
          <a:xfrm>
            <a:off x="571500" y="2177575"/>
            <a:ext cx="11049000" cy="4091463"/>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sp>
        <p:nvSpPr>
          <p:cNvPr id="8" name="Title 7">
            <a:extLst>
              <a:ext uri="{FF2B5EF4-FFF2-40B4-BE49-F238E27FC236}">
                <a16:creationId xmlns:a16="http://schemas.microsoft.com/office/drawing/2014/main" id="{38C9752E-5A93-D91F-A6ED-429E5596D50B}"/>
              </a:ext>
            </a:extLst>
          </p:cNvPr>
          <p:cNvSpPr>
            <a:spLocks noGrp="1"/>
          </p:cNvSpPr>
          <p:nvPr>
            <p:ph type="title"/>
          </p:nvPr>
        </p:nvSpPr>
        <p:spPr>
          <a:xfrm>
            <a:off x="588263" y="485481"/>
            <a:ext cx="11018520" cy="498598"/>
          </a:xfrm>
        </p:spPr>
        <p:txBody>
          <a:bodyPr/>
          <a:lstStyle/>
          <a:p>
            <a:pPr algn="ctr"/>
            <a:r>
              <a:rPr lang="en-GB" dirty="0"/>
              <a:t>What are Copilot agents?</a:t>
            </a:r>
            <a:endParaRPr lang="en-US" dirty="0"/>
          </a:p>
        </p:txBody>
      </p:sp>
      <p:sp>
        <p:nvSpPr>
          <p:cNvPr id="11" name="Text Placeholder 40">
            <a:extLst>
              <a:ext uri="{FF2B5EF4-FFF2-40B4-BE49-F238E27FC236}">
                <a16:creationId xmlns:a16="http://schemas.microsoft.com/office/drawing/2014/main" id="{974D8C40-B7E7-FCD7-9C43-CD99A5F23416}"/>
              </a:ext>
            </a:extLst>
          </p:cNvPr>
          <p:cNvSpPr txBox="1">
            <a:spLocks/>
          </p:cNvSpPr>
          <p:nvPr/>
        </p:nvSpPr>
        <p:spPr>
          <a:xfrm>
            <a:off x="588963" y="1199694"/>
            <a:ext cx="11017250" cy="276999"/>
          </a:xfrm>
          <a:prstGeom prst="rect">
            <a:avLst/>
          </a:prstGeom>
          <a:ln>
            <a:noFill/>
          </a:ln>
        </p:spPr>
        <p:txBody>
          <a:bodyPr lIns="0" tIns="0" rIns="0" bIns="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1800">
                <a:solidFill>
                  <a:schemeClr val="bg1"/>
                </a:solidFill>
                <a:latin typeface="+mj-lt"/>
              </a:rPr>
              <a:t>Copilot agents are AI assistants that can help optimize business processes and enhance productivity </a:t>
            </a:r>
          </a:p>
        </p:txBody>
      </p:sp>
      <p:sp>
        <p:nvSpPr>
          <p:cNvPr id="12" name="Graphic 197" descr="A bi-direction arrow spanning from left to right labelled">
            <a:extLst>
              <a:ext uri="{FF2B5EF4-FFF2-40B4-BE49-F238E27FC236}">
                <a16:creationId xmlns:a16="http://schemas.microsoft.com/office/drawing/2014/main" id="{6DF01F17-54DE-C29C-AB1A-B82F0E67B6D4}"/>
              </a:ext>
              <a:ext uri="{C183D7F6-B498-43B3-948B-1728B52AA6E4}">
                <adec:decorative xmlns:adec="http://schemas.microsoft.com/office/drawing/2017/decorative" val="0"/>
              </a:ext>
            </a:extLst>
          </p:cNvPr>
          <p:cNvSpPr>
            <a:spLocks/>
          </p:cNvSpPr>
          <p:nvPr/>
        </p:nvSpPr>
        <p:spPr>
          <a:xfrm>
            <a:off x="172774" y="1568935"/>
            <a:ext cx="11846451" cy="698294"/>
          </a:xfrm>
          <a:custGeom>
            <a:avLst/>
            <a:gdLst>
              <a:gd name="connsiteX0" fmla="*/ 18288 w 11846451"/>
              <a:gd name="connsiteY0" fmla="*/ 304176 h 698294"/>
              <a:gd name="connsiteX1" fmla="*/ 315665 w 11846451"/>
              <a:gd name="connsiteY1" fmla="*/ 6796 h 698294"/>
              <a:gd name="connsiteX2" fmla="*/ 352278 w 11846451"/>
              <a:gd name="connsiteY2" fmla="*/ 6796 h 698294"/>
              <a:gd name="connsiteX3" fmla="*/ 359861 w 11846451"/>
              <a:gd name="connsiteY3" fmla="*/ 25103 h 698294"/>
              <a:gd name="connsiteX4" fmla="*/ 359861 w 11846451"/>
              <a:gd name="connsiteY4" fmla="*/ 92978 h 698294"/>
              <a:gd name="connsiteX5" fmla="*/ 422364 w 11846451"/>
              <a:gd name="connsiteY5" fmla="*/ 155481 h 698294"/>
              <a:gd name="connsiteX6" fmla="*/ 11412665 w 11846451"/>
              <a:gd name="connsiteY6" fmla="*/ 155481 h 698294"/>
              <a:gd name="connsiteX7" fmla="*/ 11494580 w 11846451"/>
              <a:gd name="connsiteY7" fmla="*/ 73585 h 698294"/>
              <a:gd name="connsiteX8" fmla="*/ 11494580 w 11846451"/>
              <a:gd name="connsiteY8" fmla="*/ 44496 h 698294"/>
              <a:gd name="connsiteX9" fmla="*/ 11528489 w 11846451"/>
              <a:gd name="connsiteY9" fmla="*/ 10577 h 698294"/>
              <a:gd name="connsiteX10" fmla="*/ 11552491 w 11846451"/>
              <a:gd name="connsiteY10" fmla="*/ 20512 h 698294"/>
              <a:gd name="connsiteX11" fmla="*/ 11822431 w 11846451"/>
              <a:gd name="connsiteY11" fmla="*/ 290460 h 698294"/>
              <a:gd name="connsiteX12" fmla="*/ 11822431 w 11846451"/>
              <a:gd name="connsiteY12" fmla="*/ 406284 h 698294"/>
              <a:gd name="connsiteX13" fmla="*/ 11552491 w 11846451"/>
              <a:gd name="connsiteY13" fmla="*/ 676213 h 698294"/>
              <a:gd name="connsiteX14" fmla="*/ 11504486 w 11846451"/>
              <a:gd name="connsiteY14" fmla="*/ 676213 h 698294"/>
              <a:gd name="connsiteX15" fmla="*/ 11494580 w 11846451"/>
              <a:gd name="connsiteY15" fmla="*/ 652229 h 698294"/>
              <a:gd name="connsiteX16" fmla="*/ 11494580 w 11846451"/>
              <a:gd name="connsiteY16" fmla="*/ 623140 h 698294"/>
              <a:gd name="connsiteX17" fmla="*/ 11412665 w 11846451"/>
              <a:gd name="connsiteY17" fmla="*/ 541244 h 698294"/>
              <a:gd name="connsiteX18" fmla="*/ 422364 w 11846451"/>
              <a:gd name="connsiteY18" fmla="*/ 541244 h 698294"/>
              <a:gd name="connsiteX19" fmla="*/ 359861 w 11846451"/>
              <a:gd name="connsiteY19" fmla="*/ 603747 h 698294"/>
              <a:gd name="connsiteX20" fmla="*/ 359861 w 11846451"/>
              <a:gd name="connsiteY20" fmla="*/ 671622 h 698294"/>
              <a:gd name="connsiteX21" fmla="*/ 333970 w 11846451"/>
              <a:gd name="connsiteY21" fmla="*/ 697511 h 698294"/>
              <a:gd name="connsiteX22" fmla="*/ 315664 w 11846451"/>
              <a:gd name="connsiteY22" fmla="*/ 689929 h 698294"/>
              <a:gd name="connsiteX23" fmla="*/ 18289 w 11846451"/>
              <a:gd name="connsiteY23" fmla="*/ 392568 h 698294"/>
              <a:gd name="connsiteX24" fmla="*/ 18288 w 11846451"/>
              <a:gd name="connsiteY24" fmla="*/ 304176 h 698294"/>
              <a:gd name="connsiteX25" fmla="*/ 18288 w 11846451"/>
              <a:gd name="connsiteY25" fmla="*/ 304176 h 69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6451" h="698294">
                <a:moveTo>
                  <a:pt x="18288" y="304176"/>
                </a:moveTo>
                <a:lnTo>
                  <a:pt x="315665" y="6796"/>
                </a:lnTo>
                <a:cubicBezTo>
                  <a:pt x="325774" y="-3310"/>
                  <a:pt x="342167" y="-3310"/>
                  <a:pt x="352278" y="6796"/>
                </a:cubicBezTo>
                <a:cubicBezTo>
                  <a:pt x="357133" y="11654"/>
                  <a:pt x="359861" y="18235"/>
                  <a:pt x="359861" y="25103"/>
                </a:cubicBezTo>
                <a:lnTo>
                  <a:pt x="359861" y="92978"/>
                </a:lnTo>
                <a:cubicBezTo>
                  <a:pt x="359861" y="127497"/>
                  <a:pt x="387844" y="155481"/>
                  <a:pt x="422364" y="155481"/>
                </a:cubicBezTo>
                <a:lnTo>
                  <a:pt x="11412665" y="155481"/>
                </a:lnTo>
                <a:cubicBezTo>
                  <a:pt x="11457909" y="155481"/>
                  <a:pt x="11494580" y="118819"/>
                  <a:pt x="11494580" y="73585"/>
                </a:cubicBezTo>
                <a:lnTo>
                  <a:pt x="11494580" y="44496"/>
                </a:lnTo>
                <a:cubicBezTo>
                  <a:pt x="11494580" y="25760"/>
                  <a:pt x="11509724" y="10577"/>
                  <a:pt x="11528489" y="10577"/>
                </a:cubicBezTo>
                <a:cubicBezTo>
                  <a:pt x="11537538" y="10577"/>
                  <a:pt x="11546110" y="14149"/>
                  <a:pt x="11552491" y="20512"/>
                </a:cubicBezTo>
                <a:lnTo>
                  <a:pt x="11822431" y="290460"/>
                </a:lnTo>
                <a:cubicBezTo>
                  <a:pt x="11854435" y="322445"/>
                  <a:pt x="11854435" y="374299"/>
                  <a:pt x="11822431" y="406284"/>
                </a:cubicBezTo>
                <a:lnTo>
                  <a:pt x="11552491" y="676213"/>
                </a:lnTo>
                <a:cubicBezTo>
                  <a:pt x="11539252" y="689462"/>
                  <a:pt x="11517726" y="689462"/>
                  <a:pt x="11504486" y="676213"/>
                </a:cubicBezTo>
                <a:cubicBezTo>
                  <a:pt x="11498199" y="669850"/>
                  <a:pt x="11494580" y="661221"/>
                  <a:pt x="11494580" y="652229"/>
                </a:cubicBezTo>
                <a:lnTo>
                  <a:pt x="11494580" y="623140"/>
                </a:lnTo>
                <a:cubicBezTo>
                  <a:pt x="11494580" y="577905"/>
                  <a:pt x="11457909" y="541244"/>
                  <a:pt x="11412665" y="541244"/>
                </a:cubicBezTo>
                <a:lnTo>
                  <a:pt x="422364" y="541244"/>
                </a:lnTo>
                <a:cubicBezTo>
                  <a:pt x="387844" y="541244"/>
                  <a:pt x="359861" y="569228"/>
                  <a:pt x="359861" y="603747"/>
                </a:cubicBezTo>
                <a:lnTo>
                  <a:pt x="359861" y="671622"/>
                </a:lnTo>
                <a:cubicBezTo>
                  <a:pt x="359861" y="685919"/>
                  <a:pt x="348269" y="697511"/>
                  <a:pt x="333970" y="697511"/>
                </a:cubicBezTo>
                <a:cubicBezTo>
                  <a:pt x="327104" y="697511"/>
                  <a:pt x="320519" y="694787"/>
                  <a:pt x="315664" y="689929"/>
                </a:cubicBezTo>
                <a:lnTo>
                  <a:pt x="18289" y="392568"/>
                </a:lnTo>
                <a:cubicBezTo>
                  <a:pt x="-6119" y="368155"/>
                  <a:pt x="-6120" y="328589"/>
                  <a:pt x="18288" y="304176"/>
                </a:cubicBezTo>
                <a:cubicBezTo>
                  <a:pt x="18288" y="304176"/>
                  <a:pt x="18288" y="304176"/>
                  <a:pt x="18288" y="304176"/>
                </a:cubicBezTo>
                <a:close/>
              </a:path>
            </a:pathLst>
          </a:cu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sp>
        <p:nvSpPr>
          <p:cNvPr id="13" name="Title 7">
            <a:extLst>
              <a:ext uri="{FF2B5EF4-FFF2-40B4-BE49-F238E27FC236}">
                <a16:creationId xmlns:a16="http://schemas.microsoft.com/office/drawing/2014/main" id="{764D5000-2F87-8CCF-BE9E-A3BF7569FB2E}"/>
              </a:ext>
            </a:extLst>
          </p:cNvPr>
          <p:cNvSpPr txBox="1">
            <a:spLocks/>
          </p:cNvSpPr>
          <p:nvPr/>
        </p:nvSpPr>
        <p:spPr>
          <a:xfrm>
            <a:off x="587375" y="1779582"/>
            <a:ext cx="11017250"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solidFill>
                  <a:schemeClr val="tx1"/>
                </a:solidFill>
                <a:effectLst/>
                <a:uLnTx/>
                <a:uFillTx/>
                <a:ea typeface="+mn-ea"/>
                <a:cs typeface="Segoe UI" pitchFamily="34" charset="0"/>
              </a:rPr>
              <a:t>Copilot agents vary in level of complexity and capabilities depending on your need</a:t>
            </a:r>
          </a:p>
        </p:txBody>
      </p:sp>
      <p:grpSp>
        <p:nvGrpSpPr>
          <p:cNvPr id="91" name="Group 90" descr="A bar spanning from simple to advanced">
            <a:extLst>
              <a:ext uri="{FF2B5EF4-FFF2-40B4-BE49-F238E27FC236}">
                <a16:creationId xmlns:a16="http://schemas.microsoft.com/office/drawing/2014/main" id="{1A7FE1F3-2EFA-6EE2-E2CB-F495D84025F5}"/>
              </a:ext>
            </a:extLst>
          </p:cNvPr>
          <p:cNvGrpSpPr/>
          <p:nvPr/>
        </p:nvGrpSpPr>
        <p:grpSpPr>
          <a:xfrm>
            <a:off x="771626" y="2750548"/>
            <a:ext cx="10665630" cy="400093"/>
            <a:chOff x="771626" y="2750548"/>
            <a:chExt cx="10665630" cy="400093"/>
          </a:xfrm>
        </p:grpSpPr>
        <p:sp>
          <p:nvSpPr>
            <p:cNvPr id="15" name="Rectangle: Rounded Corners 14">
              <a:extLst>
                <a:ext uri="{FF2B5EF4-FFF2-40B4-BE49-F238E27FC236}">
                  <a16:creationId xmlns:a16="http://schemas.microsoft.com/office/drawing/2014/main" id="{E7D1864F-CDFC-CCF3-B535-AEA67D38EC39}"/>
                </a:ext>
                <a:ext uri="{C183D7F6-B498-43B3-948B-1728B52AA6E4}">
                  <adec:decorative xmlns:adec="http://schemas.microsoft.com/office/drawing/2017/decorative" val="1"/>
                </a:ext>
              </a:extLst>
            </p:cNvPr>
            <p:cNvSpPr/>
            <p:nvPr/>
          </p:nvSpPr>
          <p:spPr bwMode="auto">
            <a:xfrm>
              <a:off x="771626" y="2750548"/>
              <a:ext cx="10665630" cy="400093"/>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endParaRPr lang="en-US" sz="1800" b="1">
                <a:solidFill>
                  <a:schemeClr val="tx1"/>
                </a:solidFill>
                <a:latin typeface="Segoe Sans Display Semibold"/>
                <a:cs typeface="Segoe Sans Display Semibold"/>
              </a:endParaRPr>
            </a:p>
          </p:txBody>
        </p:sp>
        <p:sp>
          <p:nvSpPr>
            <p:cNvPr id="43" name="TextBox 42">
              <a:extLst>
                <a:ext uri="{FF2B5EF4-FFF2-40B4-BE49-F238E27FC236}">
                  <a16:creationId xmlns:a16="http://schemas.microsoft.com/office/drawing/2014/main" id="{CA4C3614-2FA1-28FE-DCF0-AD27B6B09CF3}"/>
                </a:ext>
              </a:extLst>
            </p:cNvPr>
            <p:cNvSpPr txBox="1">
              <a:spLocks/>
            </p:cNvSpPr>
            <p:nvPr/>
          </p:nvSpPr>
          <p:spPr>
            <a:xfrm>
              <a:off x="945147" y="2825898"/>
              <a:ext cx="703434"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effectLst/>
                  <a:uLnTx/>
                  <a:uFillTx/>
                  <a:ea typeface="+mn-ea"/>
                  <a:cs typeface="Segoe UI" pitchFamily="34" charset="0"/>
                </a:rPr>
                <a:t>Simple</a:t>
              </a:r>
            </a:p>
          </p:txBody>
        </p:sp>
        <p:sp>
          <p:nvSpPr>
            <p:cNvPr id="44" name="TextBox 43">
              <a:extLst>
                <a:ext uri="{FF2B5EF4-FFF2-40B4-BE49-F238E27FC236}">
                  <a16:creationId xmlns:a16="http://schemas.microsoft.com/office/drawing/2014/main" id="{4CC3F075-1318-BB7A-E212-F7B3B0E5615C}"/>
                </a:ext>
                <a:ext uri="{C183D7F6-B498-43B3-948B-1728B52AA6E4}">
                  <adec:decorative xmlns:adec="http://schemas.microsoft.com/office/drawing/2017/decorative" val="1"/>
                </a:ext>
              </a:extLst>
            </p:cNvPr>
            <p:cNvSpPr txBox="1">
              <a:spLocks/>
            </p:cNvSpPr>
            <p:nvPr/>
          </p:nvSpPr>
          <p:spPr>
            <a:xfrm>
              <a:off x="10306510" y="2825898"/>
              <a:ext cx="957226"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effectLst/>
                  <a:uLnTx/>
                  <a:uFillTx/>
                  <a:ea typeface="+mn-ea"/>
                  <a:cs typeface="Segoe UI" pitchFamily="34" charset="0"/>
                </a:rPr>
                <a:t>Advanced</a:t>
              </a:r>
            </a:p>
          </p:txBody>
        </p:sp>
      </p:grpSp>
      <p:cxnSp>
        <p:nvCxnSpPr>
          <p:cNvPr id="48" name="Straight Connector 47">
            <a:extLst>
              <a:ext uri="{FF2B5EF4-FFF2-40B4-BE49-F238E27FC236}">
                <a16:creationId xmlns:a16="http://schemas.microsoft.com/office/drawing/2014/main" id="{BC2BCAE6-B8E6-BA98-74BB-7B51A20284AC}"/>
              </a:ext>
              <a:ext uri="{C183D7F6-B498-43B3-948B-1728B52AA6E4}">
                <adec:decorative xmlns:adec="http://schemas.microsoft.com/office/drawing/2017/decorative" val="1"/>
              </a:ext>
            </a:extLst>
          </p:cNvPr>
          <p:cNvCxnSpPr>
            <a:cxnSpLocks/>
            <a:stCxn id="31" idx="4"/>
            <a:endCxn id="23" idx="0"/>
          </p:cNvCxnSpPr>
          <p:nvPr/>
        </p:nvCxnSpPr>
        <p:spPr>
          <a:xfrm>
            <a:off x="2506167" y="3411391"/>
            <a:ext cx="0" cy="255976"/>
          </a:xfrm>
          <a:prstGeom prst="line">
            <a:avLst/>
          </a:prstGeom>
          <a:ln w="6350">
            <a:solidFill>
              <a:schemeClr val="tx1">
                <a:lumMod val="25000"/>
                <a:lumOff val="75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4EEFA6E4-72F2-78E2-E940-4C639669453B}"/>
              </a:ext>
              <a:ext uri="{C183D7F6-B498-43B3-948B-1728B52AA6E4}">
                <adec:decorative xmlns:adec="http://schemas.microsoft.com/office/drawing/2017/decorative" val="1"/>
              </a:ext>
            </a:extLst>
          </p:cNvPr>
          <p:cNvGrpSpPr/>
          <p:nvPr/>
        </p:nvGrpSpPr>
        <p:grpSpPr>
          <a:xfrm>
            <a:off x="2043784" y="2486625"/>
            <a:ext cx="924766" cy="924766"/>
            <a:chOff x="2043784" y="2486625"/>
            <a:chExt cx="924766" cy="924766"/>
          </a:xfrm>
        </p:grpSpPr>
        <p:grpSp>
          <p:nvGrpSpPr>
            <p:cNvPr id="29" name="Group 28">
              <a:extLst>
                <a:ext uri="{FF2B5EF4-FFF2-40B4-BE49-F238E27FC236}">
                  <a16:creationId xmlns:a16="http://schemas.microsoft.com/office/drawing/2014/main" id="{7DE3C1E4-2786-B66E-6403-9E66A440E19C}"/>
                </a:ext>
                <a:ext uri="{C183D7F6-B498-43B3-948B-1728B52AA6E4}">
                  <adec:decorative xmlns:adec="http://schemas.microsoft.com/office/drawing/2017/decorative" val="1"/>
                </a:ext>
              </a:extLst>
            </p:cNvPr>
            <p:cNvGrpSpPr/>
            <p:nvPr/>
          </p:nvGrpSpPr>
          <p:grpSpPr>
            <a:xfrm>
              <a:off x="2043784" y="2486625"/>
              <a:ext cx="924766" cy="924766"/>
              <a:chOff x="1955959" y="4187622"/>
              <a:chExt cx="766762" cy="765422"/>
            </a:xfrm>
          </p:grpSpPr>
          <p:sp>
            <p:nvSpPr>
              <p:cNvPr id="31" name="Oval 30">
                <a:extLst>
                  <a:ext uri="{FF2B5EF4-FFF2-40B4-BE49-F238E27FC236}">
                    <a16:creationId xmlns:a16="http://schemas.microsoft.com/office/drawing/2014/main" id="{93CC1499-F8E6-ED1F-44C3-8EF3C535956F}"/>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2" name="Oval 31">
                <a:extLst>
                  <a:ext uri="{FF2B5EF4-FFF2-40B4-BE49-F238E27FC236}">
                    <a16:creationId xmlns:a16="http://schemas.microsoft.com/office/drawing/2014/main" id="{8C46AC8B-8758-986B-B260-01911D7E8C8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58" name="Graphic 21" descr="Icon of a computer chip">
              <a:extLst>
                <a:ext uri="{FF2B5EF4-FFF2-40B4-BE49-F238E27FC236}">
                  <a16:creationId xmlns:a16="http://schemas.microsoft.com/office/drawing/2014/main" id="{B0578AAF-548E-AFCD-8DF7-755840E66804}"/>
                </a:ext>
              </a:extLst>
            </p:cNvPr>
            <p:cNvSpPr>
              <a:spLocks/>
            </p:cNvSpPr>
            <p:nvPr/>
          </p:nvSpPr>
          <p:spPr>
            <a:xfrm>
              <a:off x="2306087" y="2748921"/>
              <a:ext cx="400160" cy="400174"/>
            </a:xfrm>
            <a:custGeom>
              <a:avLst/>
              <a:gdLst>
                <a:gd name="connsiteX0" fmla="*/ 126206 w 190500"/>
                <a:gd name="connsiteY0" fmla="*/ 0 h 190500"/>
                <a:gd name="connsiteX1" fmla="*/ 133283 w 190500"/>
                <a:gd name="connsiteY1" fmla="*/ 6172 h 190500"/>
                <a:gd name="connsiteX2" fmla="*/ 133350 w 190500"/>
                <a:gd name="connsiteY2" fmla="*/ 7144 h 190500"/>
                <a:gd name="connsiteX3" fmla="*/ 133350 w 190500"/>
                <a:gd name="connsiteY3" fmla="*/ 29289 h 190500"/>
                <a:gd name="connsiteX4" fmla="*/ 161220 w 190500"/>
                <a:gd name="connsiteY4" fmla="*/ 57198 h 190500"/>
                <a:gd name="connsiteX5" fmla="*/ 183356 w 190500"/>
                <a:gd name="connsiteY5" fmla="*/ 57198 h 190500"/>
                <a:gd name="connsiteX6" fmla="*/ 190498 w 190500"/>
                <a:gd name="connsiteY6" fmla="*/ 64344 h 190500"/>
                <a:gd name="connsiteX7" fmla="*/ 184328 w 190500"/>
                <a:gd name="connsiteY7" fmla="*/ 71418 h 190500"/>
                <a:gd name="connsiteX8" fmla="*/ 183356 w 190500"/>
                <a:gd name="connsiteY8" fmla="*/ 71485 h 190500"/>
                <a:gd name="connsiteX9" fmla="*/ 161925 w 190500"/>
                <a:gd name="connsiteY9" fmla="*/ 71476 h 190500"/>
                <a:gd name="connsiteX10" fmla="*/ 161925 w 190500"/>
                <a:gd name="connsiteY10" fmla="*/ 88144 h 190500"/>
                <a:gd name="connsiteX11" fmla="*/ 183356 w 190500"/>
                <a:gd name="connsiteY11" fmla="*/ 88144 h 190500"/>
                <a:gd name="connsiteX12" fmla="*/ 190433 w 190500"/>
                <a:gd name="connsiteY12" fmla="*/ 94336 h 190500"/>
                <a:gd name="connsiteX13" fmla="*/ 190500 w 190500"/>
                <a:gd name="connsiteY13" fmla="*/ 95288 h 190500"/>
                <a:gd name="connsiteX14" fmla="*/ 184328 w 190500"/>
                <a:gd name="connsiteY14" fmla="*/ 102375 h 190500"/>
                <a:gd name="connsiteX15" fmla="*/ 183356 w 190500"/>
                <a:gd name="connsiteY15" fmla="*/ 102441 h 190500"/>
                <a:gd name="connsiteX16" fmla="*/ 161925 w 190500"/>
                <a:gd name="connsiteY16" fmla="*/ 102432 h 190500"/>
                <a:gd name="connsiteX17" fmla="*/ 161925 w 190500"/>
                <a:gd name="connsiteY17" fmla="*/ 119101 h 190500"/>
                <a:gd name="connsiteX18" fmla="*/ 183356 w 190500"/>
                <a:gd name="connsiteY18" fmla="*/ 119101 h 190500"/>
                <a:gd name="connsiteX19" fmla="*/ 190433 w 190500"/>
                <a:gd name="connsiteY19" fmla="*/ 125292 h 190500"/>
                <a:gd name="connsiteX20" fmla="*/ 190500 w 190500"/>
                <a:gd name="connsiteY20" fmla="*/ 126244 h 190500"/>
                <a:gd name="connsiteX21" fmla="*/ 184328 w 190500"/>
                <a:gd name="connsiteY21" fmla="*/ 133331 h 190500"/>
                <a:gd name="connsiteX22" fmla="*/ 183356 w 190500"/>
                <a:gd name="connsiteY22" fmla="*/ 133398 h 190500"/>
                <a:gd name="connsiteX23" fmla="*/ 161201 w 190500"/>
                <a:gd name="connsiteY23" fmla="*/ 133398 h 190500"/>
                <a:gd name="connsiteX24" fmla="*/ 133350 w 190500"/>
                <a:gd name="connsiteY24" fmla="*/ 161211 h 190500"/>
                <a:gd name="connsiteX25" fmla="*/ 133350 w 190500"/>
                <a:gd name="connsiteY25" fmla="*/ 183356 h 190500"/>
                <a:gd name="connsiteX26" fmla="*/ 126204 w 190500"/>
                <a:gd name="connsiteY26" fmla="*/ 190498 h 190500"/>
                <a:gd name="connsiteX27" fmla="*/ 119129 w 190500"/>
                <a:gd name="connsiteY27" fmla="*/ 184328 h 190500"/>
                <a:gd name="connsiteX28" fmla="*/ 119063 w 190500"/>
                <a:gd name="connsiteY28" fmla="*/ 183356 h 190500"/>
                <a:gd name="connsiteX29" fmla="*/ 119063 w 190500"/>
                <a:gd name="connsiteY29" fmla="*/ 161915 h 190500"/>
                <a:gd name="connsiteX30" fmla="*/ 102384 w 190500"/>
                <a:gd name="connsiteY30" fmla="*/ 161915 h 190500"/>
                <a:gd name="connsiteX31" fmla="*/ 102394 w 190500"/>
                <a:gd name="connsiteY31" fmla="*/ 183356 h 190500"/>
                <a:gd name="connsiteX32" fmla="*/ 96222 w 190500"/>
                <a:gd name="connsiteY32" fmla="*/ 190433 h 190500"/>
                <a:gd name="connsiteX33" fmla="*/ 95250 w 190500"/>
                <a:gd name="connsiteY33" fmla="*/ 190500 h 190500"/>
                <a:gd name="connsiteX34" fmla="*/ 88173 w 190500"/>
                <a:gd name="connsiteY34" fmla="*/ 184328 h 190500"/>
                <a:gd name="connsiteX35" fmla="*/ 88106 w 190500"/>
                <a:gd name="connsiteY35" fmla="*/ 183356 h 190500"/>
                <a:gd name="connsiteX36" fmla="*/ 88097 w 190500"/>
                <a:gd name="connsiteY36" fmla="*/ 161915 h 190500"/>
                <a:gd name="connsiteX37" fmla="*/ 71438 w 190500"/>
                <a:gd name="connsiteY37" fmla="*/ 161915 h 190500"/>
                <a:gd name="connsiteX38" fmla="*/ 71438 w 190500"/>
                <a:gd name="connsiteY38" fmla="*/ 183356 h 190500"/>
                <a:gd name="connsiteX39" fmla="*/ 65265 w 190500"/>
                <a:gd name="connsiteY39" fmla="*/ 190433 h 190500"/>
                <a:gd name="connsiteX40" fmla="*/ 64294 w 190500"/>
                <a:gd name="connsiteY40" fmla="*/ 190500 h 190500"/>
                <a:gd name="connsiteX41" fmla="*/ 57217 w 190500"/>
                <a:gd name="connsiteY41" fmla="*/ 184328 h 190500"/>
                <a:gd name="connsiteX42" fmla="*/ 57150 w 190500"/>
                <a:gd name="connsiteY42" fmla="*/ 183356 h 190500"/>
                <a:gd name="connsiteX43" fmla="*/ 57150 w 190500"/>
                <a:gd name="connsiteY43" fmla="*/ 161211 h 190500"/>
                <a:gd name="connsiteX44" fmla="*/ 29289 w 190500"/>
                <a:gd name="connsiteY44" fmla="*/ 133350 h 190500"/>
                <a:gd name="connsiteX45" fmla="*/ 7144 w 190500"/>
                <a:gd name="connsiteY45" fmla="*/ 133350 h 190500"/>
                <a:gd name="connsiteX46" fmla="*/ 2 w 190500"/>
                <a:gd name="connsiteY46" fmla="*/ 126204 h 190500"/>
                <a:gd name="connsiteX47" fmla="*/ 6172 w 190500"/>
                <a:gd name="connsiteY47" fmla="*/ 119129 h 190500"/>
                <a:gd name="connsiteX48" fmla="*/ 7144 w 190500"/>
                <a:gd name="connsiteY48" fmla="*/ 119063 h 190500"/>
                <a:gd name="connsiteX49" fmla="*/ 28575 w 190500"/>
                <a:gd name="connsiteY49" fmla="*/ 119053 h 190500"/>
                <a:gd name="connsiteX50" fmla="*/ 28575 w 190500"/>
                <a:gd name="connsiteY50" fmla="*/ 102384 h 190500"/>
                <a:gd name="connsiteX51" fmla="*/ 7144 w 190500"/>
                <a:gd name="connsiteY51" fmla="*/ 102394 h 190500"/>
                <a:gd name="connsiteX52" fmla="*/ 67 w 190500"/>
                <a:gd name="connsiteY52" fmla="*/ 96222 h 190500"/>
                <a:gd name="connsiteX53" fmla="*/ 0 w 190500"/>
                <a:gd name="connsiteY53" fmla="*/ 95250 h 190500"/>
                <a:gd name="connsiteX54" fmla="*/ 6172 w 190500"/>
                <a:gd name="connsiteY54" fmla="*/ 88173 h 190500"/>
                <a:gd name="connsiteX55" fmla="*/ 7144 w 190500"/>
                <a:gd name="connsiteY55" fmla="*/ 88106 h 190500"/>
                <a:gd name="connsiteX56" fmla="*/ 28575 w 190500"/>
                <a:gd name="connsiteY56" fmla="*/ 88097 h 190500"/>
                <a:gd name="connsiteX57" fmla="*/ 28575 w 190500"/>
                <a:gd name="connsiteY57" fmla="*/ 71428 h 190500"/>
                <a:gd name="connsiteX58" fmla="*/ 7144 w 190500"/>
                <a:gd name="connsiteY58" fmla="*/ 71438 h 190500"/>
                <a:gd name="connsiteX59" fmla="*/ 67 w 190500"/>
                <a:gd name="connsiteY59" fmla="*/ 65265 h 190500"/>
                <a:gd name="connsiteX60" fmla="*/ 0 w 190500"/>
                <a:gd name="connsiteY60" fmla="*/ 64294 h 190500"/>
                <a:gd name="connsiteX61" fmla="*/ 6172 w 190500"/>
                <a:gd name="connsiteY61" fmla="*/ 57217 h 190500"/>
                <a:gd name="connsiteX62" fmla="*/ 7144 w 190500"/>
                <a:gd name="connsiteY62" fmla="*/ 57150 h 190500"/>
                <a:gd name="connsiteX63" fmla="*/ 29289 w 190500"/>
                <a:gd name="connsiteY63" fmla="*/ 57140 h 190500"/>
                <a:gd name="connsiteX64" fmla="*/ 57150 w 190500"/>
                <a:gd name="connsiteY64" fmla="*/ 29289 h 190500"/>
                <a:gd name="connsiteX65" fmla="*/ 57150 w 190500"/>
                <a:gd name="connsiteY65" fmla="*/ 7144 h 190500"/>
                <a:gd name="connsiteX66" fmla="*/ 64296 w 190500"/>
                <a:gd name="connsiteY66" fmla="*/ 2 h 190500"/>
                <a:gd name="connsiteX67" fmla="*/ 71371 w 190500"/>
                <a:gd name="connsiteY67" fmla="*/ 6172 h 190500"/>
                <a:gd name="connsiteX68" fmla="*/ 71438 w 190500"/>
                <a:gd name="connsiteY68" fmla="*/ 7144 h 190500"/>
                <a:gd name="connsiteX69" fmla="*/ 71438 w 190500"/>
                <a:gd name="connsiteY69" fmla="*/ 28565 h 190500"/>
                <a:gd name="connsiteX70" fmla="*/ 88097 w 190500"/>
                <a:gd name="connsiteY70" fmla="*/ 28565 h 190500"/>
                <a:gd name="connsiteX71" fmla="*/ 88106 w 190500"/>
                <a:gd name="connsiteY71" fmla="*/ 7144 h 190500"/>
                <a:gd name="connsiteX72" fmla="*/ 94278 w 190500"/>
                <a:gd name="connsiteY72" fmla="*/ 67 h 190500"/>
                <a:gd name="connsiteX73" fmla="*/ 95250 w 190500"/>
                <a:gd name="connsiteY73" fmla="*/ 0 h 190500"/>
                <a:gd name="connsiteX74" fmla="*/ 102327 w 190500"/>
                <a:gd name="connsiteY74" fmla="*/ 6172 h 190500"/>
                <a:gd name="connsiteX75" fmla="*/ 102394 w 190500"/>
                <a:gd name="connsiteY75" fmla="*/ 7144 h 190500"/>
                <a:gd name="connsiteX76" fmla="*/ 102384 w 190500"/>
                <a:gd name="connsiteY76" fmla="*/ 28565 h 190500"/>
                <a:gd name="connsiteX77" fmla="*/ 119063 w 190500"/>
                <a:gd name="connsiteY77" fmla="*/ 28565 h 190500"/>
                <a:gd name="connsiteX78" fmla="*/ 119063 w 190500"/>
                <a:gd name="connsiteY78" fmla="*/ 7144 h 190500"/>
                <a:gd name="connsiteX79" fmla="*/ 124301 w 190500"/>
                <a:gd name="connsiteY79" fmla="*/ 257 h 190500"/>
                <a:gd name="connsiteX80" fmla="*/ 125235 w 190500"/>
                <a:gd name="connsiteY80" fmla="*/ 67 h 190500"/>
                <a:gd name="connsiteX81" fmla="*/ 126206 w 190500"/>
                <a:gd name="connsiteY81" fmla="*/ 0 h 190500"/>
                <a:gd name="connsiteX82" fmla="*/ 95298 w 190500"/>
                <a:gd name="connsiteY82" fmla="*/ 66723 h 190500"/>
                <a:gd name="connsiteX83" fmla="*/ 66723 w 190500"/>
                <a:gd name="connsiteY83" fmla="*/ 95298 h 190500"/>
                <a:gd name="connsiteX84" fmla="*/ 95298 w 190500"/>
                <a:gd name="connsiteY84" fmla="*/ 123873 h 190500"/>
                <a:gd name="connsiteX85" fmla="*/ 123873 w 190500"/>
                <a:gd name="connsiteY85" fmla="*/ 95298 h 190500"/>
                <a:gd name="connsiteX86" fmla="*/ 95298 w 190500"/>
                <a:gd name="connsiteY86" fmla="*/ 66723 h 190500"/>
                <a:gd name="connsiteX87" fmla="*/ 95298 w 190500"/>
                <a:gd name="connsiteY87" fmla="*/ 81010 h 190500"/>
                <a:gd name="connsiteX88" fmla="*/ 109585 w 190500"/>
                <a:gd name="connsiteY88" fmla="*/ 95298 h 190500"/>
                <a:gd name="connsiteX89" fmla="*/ 95298 w 190500"/>
                <a:gd name="connsiteY89" fmla="*/ 109585 h 190500"/>
                <a:gd name="connsiteX90" fmla="*/ 81010 w 190500"/>
                <a:gd name="connsiteY90" fmla="*/ 95298 h 190500"/>
                <a:gd name="connsiteX91" fmla="*/ 95298 w 190500"/>
                <a:gd name="connsiteY91" fmla="*/ 810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0500" h="190500">
                  <a:moveTo>
                    <a:pt x="126206" y="0"/>
                  </a:moveTo>
                  <a:cubicBezTo>
                    <a:pt x="129776" y="0"/>
                    <a:pt x="132798" y="2636"/>
                    <a:pt x="133283" y="6172"/>
                  </a:cubicBezTo>
                  <a:lnTo>
                    <a:pt x="133350" y="7144"/>
                  </a:lnTo>
                  <a:lnTo>
                    <a:pt x="133350" y="29289"/>
                  </a:lnTo>
                  <a:cubicBezTo>
                    <a:pt x="147395" y="32164"/>
                    <a:pt x="158365" y="43149"/>
                    <a:pt x="161220" y="57198"/>
                  </a:cubicBezTo>
                  <a:lnTo>
                    <a:pt x="183356" y="57198"/>
                  </a:lnTo>
                  <a:cubicBezTo>
                    <a:pt x="187302" y="57199"/>
                    <a:pt x="190499" y="60398"/>
                    <a:pt x="190498" y="64344"/>
                  </a:cubicBezTo>
                  <a:cubicBezTo>
                    <a:pt x="190497" y="67912"/>
                    <a:pt x="187863" y="70932"/>
                    <a:pt x="184328" y="71418"/>
                  </a:cubicBezTo>
                  <a:lnTo>
                    <a:pt x="183356" y="71485"/>
                  </a:lnTo>
                  <a:lnTo>
                    <a:pt x="161925" y="71476"/>
                  </a:lnTo>
                  <a:lnTo>
                    <a:pt x="161925" y="88144"/>
                  </a:lnTo>
                  <a:lnTo>
                    <a:pt x="183356" y="88144"/>
                  </a:lnTo>
                  <a:cubicBezTo>
                    <a:pt x="186933" y="88146"/>
                    <a:pt x="189956" y="90791"/>
                    <a:pt x="190433" y="94336"/>
                  </a:cubicBezTo>
                  <a:lnTo>
                    <a:pt x="190500" y="95288"/>
                  </a:lnTo>
                  <a:cubicBezTo>
                    <a:pt x="190505" y="98862"/>
                    <a:pt x="187868" y="101889"/>
                    <a:pt x="184328" y="102375"/>
                  </a:cubicBezTo>
                  <a:lnTo>
                    <a:pt x="183356" y="102441"/>
                  </a:lnTo>
                  <a:lnTo>
                    <a:pt x="161925" y="102432"/>
                  </a:lnTo>
                  <a:lnTo>
                    <a:pt x="161925" y="119101"/>
                  </a:lnTo>
                  <a:lnTo>
                    <a:pt x="183356" y="119101"/>
                  </a:lnTo>
                  <a:cubicBezTo>
                    <a:pt x="186933" y="119103"/>
                    <a:pt x="189956" y="121748"/>
                    <a:pt x="190433" y="125292"/>
                  </a:cubicBezTo>
                  <a:lnTo>
                    <a:pt x="190500" y="126244"/>
                  </a:lnTo>
                  <a:cubicBezTo>
                    <a:pt x="190505" y="129818"/>
                    <a:pt x="187868" y="132845"/>
                    <a:pt x="184328" y="133331"/>
                  </a:cubicBezTo>
                  <a:lnTo>
                    <a:pt x="183356" y="133398"/>
                  </a:lnTo>
                  <a:lnTo>
                    <a:pt x="161201" y="133398"/>
                  </a:lnTo>
                  <a:cubicBezTo>
                    <a:pt x="158312" y="147402"/>
                    <a:pt x="147359" y="158341"/>
                    <a:pt x="133350" y="161211"/>
                  </a:cubicBezTo>
                  <a:lnTo>
                    <a:pt x="133350" y="183356"/>
                  </a:lnTo>
                  <a:cubicBezTo>
                    <a:pt x="133349" y="187302"/>
                    <a:pt x="130150" y="190499"/>
                    <a:pt x="126204" y="190498"/>
                  </a:cubicBezTo>
                  <a:cubicBezTo>
                    <a:pt x="122635" y="190497"/>
                    <a:pt x="119616" y="187863"/>
                    <a:pt x="119129" y="184328"/>
                  </a:cubicBezTo>
                  <a:lnTo>
                    <a:pt x="119063" y="183356"/>
                  </a:lnTo>
                  <a:lnTo>
                    <a:pt x="119063" y="161915"/>
                  </a:lnTo>
                  <a:lnTo>
                    <a:pt x="102384" y="161915"/>
                  </a:lnTo>
                  <a:lnTo>
                    <a:pt x="102394" y="183356"/>
                  </a:lnTo>
                  <a:cubicBezTo>
                    <a:pt x="102394" y="186926"/>
                    <a:pt x="99758" y="189948"/>
                    <a:pt x="96222" y="190433"/>
                  </a:cubicBezTo>
                  <a:lnTo>
                    <a:pt x="95250" y="190500"/>
                  </a:lnTo>
                  <a:cubicBezTo>
                    <a:pt x="91680" y="190500"/>
                    <a:pt x="88659" y="187864"/>
                    <a:pt x="88173" y="184328"/>
                  </a:cubicBezTo>
                  <a:lnTo>
                    <a:pt x="88106" y="183356"/>
                  </a:lnTo>
                  <a:lnTo>
                    <a:pt x="88097" y="161915"/>
                  </a:lnTo>
                  <a:lnTo>
                    <a:pt x="71438" y="161915"/>
                  </a:lnTo>
                  <a:lnTo>
                    <a:pt x="71438" y="183356"/>
                  </a:lnTo>
                  <a:cubicBezTo>
                    <a:pt x="71437" y="186926"/>
                    <a:pt x="68802" y="189948"/>
                    <a:pt x="65265" y="190433"/>
                  </a:cubicBezTo>
                  <a:lnTo>
                    <a:pt x="64294" y="190500"/>
                  </a:lnTo>
                  <a:cubicBezTo>
                    <a:pt x="60724" y="190500"/>
                    <a:pt x="57702" y="187864"/>
                    <a:pt x="57217" y="184328"/>
                  </a:cubicBezTo>
                  <a:lnTo>
                    <a:pt x="57150" y="183356"/>
                  </a:lnTo>
                  <a:lnTo>
                    <a:pt x="57150" y="161211"/>
                  </a:lnTo>
                  <a:cubicBezTo>
                    <a:pt x="43123" y="158340"/>
                    <a:pt x="32160" y="147377"/>
                    <a:pt x="29289" y="133350"/>
                  </a:cubicBezTo>
                  <a:lnTo>
                    <a:pt x="7144" y="133350"/>
                  </a:lnTo>
                  <a:cubicBezTo>
                    <a:pt x="3198" y="133349"/>
                    <a:pt x="1" y="130150"/>
                    <a:pt x="2" y="126204"/>
                  </a:cubicBezTo>
                  <a:cubicBezTo>
                    <a:pt x="3" y="122635"/>
                    <a:pt x="2637" y="119616"/>
                    <a:pt x="6172" y="119129"/>
                  </a:cubicBezTo>
                  <a:lnTo>
                    <a:pt x="7144" y="119063"/>
                  </a:lnTo>
                  <a:lnTo>
                    <a:pt x="28575" y="119053"/>
                  </a:lnTo>
                  <a:lnTo>
                    <a:pt x="28575" y="102384"/>
                  </a:lnTo>
                  <a:lnTo>
                    <a:pt x="7144" y="102394"/>
                  </a:lnTo>
                  <a:cubicBezTo>
                    <a:pt x="3574" y="102394"/>
                    <a:pt x="552" y="99758"/>
                    <a:pt x="67" y="96222"/>
                  </a:cubicBezTo>
                  <a:lnTo>
                    <a:pt x="0" y="95250"/>
                  </a:lnTo>
                  <a:cubicBezTo>
                    <a:pt x="0" y="91680"/>
                    <a:pt x="2636" y="88659"/>
                    <a:pt x="6172" y="88173"/>
                  </a:cubicBezTo>
                  <a:lnTo>
                    <a:pt x="7144" y="88106"/>
                  </a:lnTo>
                  <a:lnTo>
                    <a:pt x="28575" y="88097"/>
                  </a:lnTo>
                  <a:lnTo>
                    <a:pt x="28575" y="71428"/>
                  </a:lnTo>
                  <a:lnTo>
                    <a:pt x="7144" y="71438"/>
                  </a:lnTo>
                  <a:cubicBezTo>
                    <a:pt x="3574" y="71437"/>
                    <a:pt x="552" y="68802"/>
                    <a:pt x="67" y="65265"/>
                  </a:cubicBezTo>
                  <a:lnTo>
                    <a:pt x="0" y="64294"/>
                  </a:lnTo>
                  <a:cubicBezTo>
                    <a:pt x="0" y="60724"/>
                    <a:pt x="2636" y="57702"/>
                    <a:pt x="6172" y="57217"/>
                  </a:cubicBezTo>
                  <a:lnTo>
                    <a:pt x="7144" y="57150"/>
                  </a:lnTo>
                  <a:lnTo>
                    <a:pt x="29289" y="57140"/>
                  </a:lnTo>
                  <a:cubicBezTo>
                    <a:pt x="32164" y="43117"/>
                    <a:pt x="43125" y="32159"/>
                    <a:pt x="57150" y="29289"/>
                  </a:cubicBezTo>
                  <a:lnTo>
                    <a:pt x="57150" y="7144"/>
                  </a:lnTo>
                  <a:cubicBezTo>
                    <a:pt x="57151" y="3198"/>
                    <a:pt x="60351" y="1"/>
                    <a:pt x="64296" y="2"/>
                  </a:cubicBezTo>
                  <a:cubicBezTo>
                    <a:pt x="67864" y="3"/>
                    <a:pt x="70884" y="2637"/>
                    <a:pt x="71371" y="6172"/>
                  </a:cubicBezTo>
                  <a:lnTo>
                    <a:pt x="71438" y="7144"/>
                  </a:lnTo>
                  <a:lnTo>
                    <a:pt x="71438" y="28565"/>
                  </a:lnTo>
                  <a:lnTo>
                    <a:pt x="88097" y="28565"/>
                  </a:lnTo>
                  <a:lnTo>
                    <a:pt x="88106" y="7144"/>
                  </a:lnTo>
                  <a:cubicBezTo>
                    <a:pt x="88106" y="3574"/>
                    <a:pt x="90742" y="552"/>
                    <a:pt x="94278" y="67"/>
                  </a:cubicBezTo>
                  <a:lnTo>
                    <a:pt x="95250" y="0"/>
                  </a:lnTo>
                  <a:cubicBezTo>
                    <a:pt x="98820" y="0"/>
                    <a:pt x="101841" y="2636"/>
                    <a:pt x="102327" y="6172"/>
                  </a:cubicBezTo>
                  <a:lnTo>
                    <a:pt x="102394" y="7144"/>
                  </a:lnTo>
                  <a:lnTo>
                    <a:pt x="102384" y="28565"/>
                  </a:lnTo>
                  <a:lnTo>
                    <a:pt x="119063" y="28565"/>
                  </a:lnTo>
                  <a:lnTo>
                    <a:pt x="119063" y="7144"/>
                  </a:lnTo>
                  <a:cubicBezTo>
                    <a:pt x="119062" y="3931"/>
                    <a:pt x="121206" y="1114"/>
                    <a:pt x="124301" y="257"/>
                  </a:cubicBezTo>
                  <a:lnTo>
                    <a:pt x="125235" y="67"/>
                  </a:lnTo>
                  <a:lnTo>
                    <a:pt x="126206" y="0"/>
                  </a:lnTo>
                  <a:close/>
                  <a:moveTo>
                    <a:pt x="95298" y="66723"/>
                  </a:moveTo>
                  <a:cubicBezTo>
                    <a:pt x="79516" y="66723"/>
                    <a:pt x="66723" y="79516"/>
                    <a:pt x="66723" y="95298"/>
                  </a:cubicBezTo>
                  <a:cubicBezTo>
                    <a:pt x="66723" y="111080"/>
                    <a:pt x="79516" y="123873"/>
                    <a:pt x="95298" y="123873"/>
                  </a:cubicBezTo>
                  <a:cubicBezTo>
                    <a:pt x="111080" y="123873"/>
                    <a:pt x="123873" y="111080"/>
                    <a:pt x="123873" y="95298"/>
                  </a:cubicBezTo>
                  <a:cubicBezTo>
                    <a:pt x="123873" y="79516"/>
                    <a:pt x="111080" y="66723"/>
                    <a:pt x="95298" y="66723"/>
                  </a:cubicBezTo>
                  <a:close/>
                  <a:moveTo>
                    <a:pt x="95298" y="81010"/>
                  </a:moveTo>
                  <a:cubicBezTo>
                    <a:pt x="103188" y="81010"/>
                    <a:pt x="109585" y="87407"/>
                    <a:pt x="109585" y="95298"/>
                  </a:cubicBezTo>
                  <a:cubicBezTo>
                    <a:pt x="109585" y="103188"/>
                    <a:pt x="103188" y="109585"/>
                    <a:pt x="95298" y="109585"/>
                  </a:cubicBezTo>
                  <a:cubicBezTo>
                    <a:pt x="87407" y="109585"/>
                    <a:pt x="81010" y="103188"/>
                    <a:pt x="81010" y="95298"/>
                  </a:cubicBezTo>
                  <a:cubicBezTo>
                    <a:pt x="81010" y="87407"/>
                    <a:pt x="87407" y="81010"/>
                    <a:pt x="95298" y="81010"/>
                  </a:cubicBezTo>
                  <a:close/>
                </a:path>
              </a:pathLst>
            </a:custGeom>
            <a:solidFill>
              <a:schemeClr val="bg1"/>
            </a:solidFill>
            <a:ln w="22501"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23" name="Rectangle: Rounded Corners 22">
            <a:extLst>
              <a:ext uri="{FF2B5EF4-FFF2-40B4-BE49-F238E27FC236}">
                <a16:creationId xmlns:a16="http://schemas.microsoft.com/office/drawing/2014/main" id="{2E496840-C5BD-48C2-69DB-7EB8286A210C}"/>
              </a:ext>
              <a:ext uri="{C183D7F6-B498-43B3-948B-1728B52AA6E4}">
                <adec:decorative xmlns:adec="http://schemas.microsoft.com/office/drawing/2017/decorative" val="0"/>
              </a:ext>
            </a:extLst>
          </p:cNvPr>
          <p:cNvSpPr/>
          <p:nvPr/>
        </p:nvSpPr>
        <p:spPr bwMode="auto">
          <a:xfrm>
            <a:off x="851001" y="3667367"/>
            <a:ext cx="3310332" cy="2307983"/>
          </a:xfrm>
          <a:prstGeom prst="roundRect">
            <a:avLst>
              <a:gd name="adj" fmla="val 4127"/>
            </a:avLst>
          </a:prstGeom>
          <a:solidFill>
            <a:schemeClr val="bg1">
              <a:alpha val="10000"/>
            </a:schemeClr>
          </a:solidFill>
          <a:ln>
            <a:noFill/>
          </a:ln>
        </p:spPr>
        <p:txBody>
          <a:bodyPr vert="horz" wrap="square" lIns="137160" tIns="137160" rIns="137160" bIns="137160" numCol="1" anchor="t" anchorCtr="0" compatLnSpc="1">
            <a:prstTxWarp prst="textNoShape">
              <a:avLst/>
            </a:prstTxWarp>
            <a:noAutofit/>
          </a:bodyPr>
          <a:lstStyle/>
          <a:p>
            <a:pPr algn="ctr" defTabSz="914400" fontAlgn="base">
              <a:spcBef>
                <a:spcPct val="0"/>
              </a:spcBef>
              <a:spcAft>
                <a:spcPts val="1200"/>
              </a:spcAft>
              <a:defRPr/>
            </a:pPr>
            <a:r>
              <a:rPr lang="en-US" sz="2000">
                <a:solidFill>
                  <a:schemeClr val="bg1"/>
                </a:solidFill>
                <a:latin typeface="+mj-lt"/>
                <a:cs typeface="Segoe Sans Display Semibold" pitchFamily="2" charset="0"/>
              </a:rPr>
              <a:t>Retrieval</a:t>
            </a:r>
          </a:p>
          <a:p>
            <a:pPr algn="ctr" defTabSz="914400" fontAlgn="base">
              <a:spcBef>
                <a:spcPct val="0"/>
              </a:spcBef>
              <a:spcAft>
                <a:spcPts val="1200"/>
              </a:spcAft>
              <a:defRPr/>
            </a:pPr>
            <a:r>
              <a:rPr lang="en-US" sz="1800">
                <a:solidFill>
                  <a:schemeClr val="bg1"/>
                </a:solidFill>
                <a:latin typeface="+mj-lt"/>
                <a:cs typeface="Segoe Sans Display Semibold" pitchFamily="2" charset="0"/>
              </a:rPr>
              <a:t>Retrieve information </a:t>
            </a:r>
            <a:r>
              <a:rPr lang="en-US" sz="1800">
                <a:solidFill>
                  <a:schemeClr val="bg1"/>
                </a:solidFill>
                <a:cs typeface="Segoe Sans Display" pitchFamily="2" charset="0"/>
              </a:rPr>
              <a:t>from grounding data, reason, summarize, and answer</a:t>
            </a:r>
            <a:br>
              <a:rPr lang="en-US" sz="1800">
                <a:solidFill>
                  <a:schemeClr val="bg1"/>
                </a:solidFill>
                <a:cs typeface="Segoe Sans Display" pitchFamily="2" charset="0"/>
              </a:rPr>
            </a:br>
            <a:r>
              <a:rPr lang="en-US" sz="1800">
                <a:solidFill>
                  <a:schemeClr val="bg1"/>
                </a:solidFill>
                <a:cs typeface="Segoe Sans Display" pitchFamily="2" charset="0"/>
              </a:rPr>
              <a:t>user questions</a:t>
            </a:r>
          </a:p>
        </p:txBody>
      </p:sp>
      <p:cxnSp>
        <p:nvCxnSpPr>
          <p:cNvPr id="51" name="Straight Connector 50">
            <a:extLst>
              <a:ext uri="{FF2B5EF4-FFF2-40B4-BE49-F238E27FC236}">
                <a16:creationId xmlns:a16="http://schemas.microsoft.com/office/drawing/2014/main" id="{9F71F295-A773-58A9-904E-F04AE675D3C7}"/>
              </a:ext>
              <a:ext uri="{C183D7F6-B498-43B3-948B-1728B52AA6E4}">
                <adec:decorative xmlns:adec="http://schemas.microsoft.com/office/drawing/2017/decorative" val="1"/>
              </a:ext>
            </a:extLst>
          </p:cNvPr>
          <p:cNvCxnSpPr>
            <a:cxnSpLocks/>
            <a:stCxn id="36" idx="4"/>
            <a:endCxn id="25" idx="0"/>
          </p:cNvCxnSpPr>
          <p:nvPr/>
        </p:nvCxnSpPr>
        <p:spPr>
          <a:xfrm flipH="1">
            <a:off x="6096000" y="3411391"/>
            <a:ext cx="1" cy="255976"/>
          </a:xfrm>
          <a:prstGeom prst="line">
            <a:avLst/>
          </a:prstGeom>
          <a:ln w="6350">
            <a:solidFill>
              <a:schemeClr val="tx1">
                <a:lumMod val="25000"/>
                <a:lumOff val="75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557212BF-6302-162C-5D8B-1EF15D50D0C4}"/>
              </a:ext>
              <a:ext uri="{C183D7F6-B498-43B3-948B-1728B52AA6E4}">
                <adec:decorative xmlns:adec="http://schemas.microsoft.com/office/drawing/2017/decorative" val="1"/>
              </a:ext>
            </a:extLst>
          </p:cNvPr>
          <p:cNvGrpSpPr/>
          <p:nvPr/>
        </p:nvGrpSpPr>
        <p:grpSpPr>
          <a:xfrm>
            <a:off x="5633618" y="2486625"/>
            <a:ext cx="924766" cy="924766"/>
            <a:chOff x="5633618" y="2486625"/>
            <a:chExt cx="924766" cy="924766"/>
          </a:xfrm>
        </p:grpSpPr>
        <p:grpSp>
          <p:nvGrpSpPr>
            <p:cNvPr id="34" name="Group 33">
              <a:extLst>
                <a:ext uri="{FF2B5EF4-FFF2-40B4-BE49-F238E27FC236}">
                  <a16:creationId xmlns:a16="http://schemas.microsoft.com/office/drawing/2014/main" id="{8185BC3F-9755-30A9-9F3C-5E428665A039}"/>
                </a:ext>
                <a:ext uri="{C183D7F6-B498-43B3-948B-1728B52AA6E4}">
                  <adec:decorative xmlns:adec="http://schemas.microsoft.com/office/drawing/2017/decorative" val="1"/>
                </a:ext>
              </a:extLst>
            </p:cNvPr>
            <p:cNvGrpSpPr/>
            <p:nvPr/>
          </p:nvGrpSpPr>
          <p:grpSpPr>
            <a:xfrm>
              <a:off x="5633618" y="2486625"/>
              <a:ext cx="924766" cy="924766"/>
              <a:chOff x="1955959" y="4187622"/>
              <a:chExt cx="766762" cy="765422"/>
            </a:xfrm>
          </p:grpSpPr>
          <p:sp>
            <p:nvSpPr>
              <p:cNvPr id="36" name="Oval 35">
                <a:extLst>
                  <a:ext uri="{FF2B5EF4-FFF2-40B4-BE49-F238E27FC236}">
                    <a16:creationId xmlns:a16="http://schemas.microsoft.com/office/drawing/2014/main" id="{478B7991-3BE1-34B6-8F56-E93C37D4AD5E}"/>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7" name="Oval 36">
                <a:extLst>
                  <a:ext uri="{FF2B5EF4-FFF2-40B4-BE49-F238E27FC236}">
                    <a16:creationId xmlns:a16="http://schemas.microsoft.com/office/drawing/2014/main" id="{3B330285-ECA4-52D1-ADC0-EFE62598A227}"/>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62" name="Graphic 59">
              <a:extLst>
                <a:ext uri="{FF2B5EF4-FFF2-40B4-BE49-F238E27FC236}">
                  <a16:creationId xmlns:a16="http://schemas.microsoft.com/office/drawing/2014/main" id="{D7F301BB-9647-5CD3-EBDF-D0BA8268479B}"/>
                </a:ext>
              </a:extLst>
            </p:cNvPr>
            <p:cNvSpPr/>
            <p:nvPr/>
          </p:nvSpPr>
          <p:spPr>
            <a:xfrm>
              <a:off x="5954863" y="2772587"/>
              <a:ext cx="282274" cy="352843"/>
            </a:xfrm>
            <a:custGeom>
              <a:avLst/>
              <a:gdLst>
                <a:gd name="csX0" fmla="*/ 172011 w 282274"/>
                <a:gd name="csY0" fmla="*/ 0 h 352843"/>
                <a:gd name="csX1" fmla="*/ 110264 w 282274"/>
                <a:gd name="csY1" fmla="*/ 0 h 352843"/>
                <a:gd name="csX2" fmla="*/ 70816 w 282274"/>
                <a:gd name="csY2" fmla="*/ 35284 h 352843"/>
                <a:gd name="csX3" fmla="*/ 39695 w 282274"/>
                <a:gd name="csY3" fmla="*/ 35284 h 352843"/>
                <a:gd name="csX4" fmla="*/ 0 w 282274"/>
                <a:gd name="csY4" fmla="*/ 74979 h 352843"/>
                <a:gd name="csX5" fmla="*/ 0 w 282274"/>
                <a:gd name="csY5" fmla="*/ 313148 h 352843"/>
                <a:gd name="csX6" fmla="*/ 39695 w 282274"/>
                <a:gd name="csY6" fmla="*/ 352843 h 352843"/>
                <a:gd name="csX7" fmla="*/ 242580 w 282274"/>
                <a:gd name="csY7" fmla="*/ 352843 h 352843"/>
                <a:gd name="csX8" fmla="*/ 282275 w 282274"/>
                <a:gd name="csY8" fmla="*/ 313148 h 352843"/>
                <a:gd name="csX9" fmla="*/ 282275 w 282274"/>
                <a:gd name="csY9" fmla="*/ 74979 h 352843"/>
                <a:gd name="csX10" fmla="*/ 242580 w 282274"/>
                <a:gd name="csY10" fmla="*/ 35284 h 352843"/>
                <a:gd name="csX11" fmla="*/ 211459 w 282274"/>
                <a:gd name="csY11" fmla="*/ 35284 h 352843"/>
                <a:gd name="csX12" fmla="*/ 172011 w 282274"/>
                <a:gd name="csY12" fmla="*/ 0 h 352843"/>
                <a:gd name="csX13" fmla="*/ 110264 w 282274"/>
                <a:gd name="csY13" fmla="*/ 26463 h 352843"/>
                <a:gd name="csX14" fmla="*/ 172011 w 282274"/>
                <a:gd name="csY14" fmla="*/ 26463 h 352843"/>
                <a:gd name="csX15" fmla="*/ 185243 w 282274"/>
                <a:gd name="csY15" fmla="*/ 39695 h 352843"/>
                <a:gd name="csX16" fmla="*/ 172011 w 282274"/>
                <a:gd name="csY16" fmla="*/ 52927 h 352843"/>
                <a:gd name="csX17" fmla="*/ 110264 w 282274"/>
                <a:gd name="csY17" fmla="*/ 52927 h 352843"/>
                <a:gd name="csX18" fmla="*/ 97032 w 282274"/>
                <a:gd name="csY18" fmla="*/ 39695 h 352843"/>
                <a:gd name="csX19" fmla="*/ 110264 w 282274"/>
                <a:gd name="csY19" fmla="*/ 26463 h 352843"/>
                <a:gd name="csX20" fmla="*/ 234288 w 282274"/>
                <a:gd name="csY20" fmla="*/ 118555 h 352843"/>
                <a:gd name="csX21" fmla="*/ 234288 w 282274"/>
                <a:gd name="csY21" fmla="*/ 137256 h 352843"/>
                <a:gd name="csX22" fmla="*/ 199004 w 282274"/>
                <a:gd name="csY22" fmla="*/ 172540 h 352843"/>
                <a:gd name="csX23" fmla="*/ 180303 w 282274"/>
                <a:gd name="csY23" fmla="*/ 172540 h 352843"/>
                <a:gd name="csX24" fmla="*/ 162661 w 282274"/>
                <a:gd name="csY24" fmla="*/ 154898 h 352843"/>
                <a:gd name="csX25" fmla="*/ 162001 w 282274"/>
                <a:gd name="csY25" fmla="*/ 136198 h 352843"/>
                <a:gd name="csX26" fmla="*/ 180702 w 282274"/>
                <a:gd name="csY26" fmla="*/ 135537 h 352843"/>
                <a:gd name="csX27" fmla="*/ 181361 w 282274"/>
                <a:gd name="csY27" fmla="*/ 136198 h 352843"/>
                <a:gd name="csX28" fmla="*/ 189653 w 282274"/>
                <a:gd name="csY28" fmla="*/ 144489 h 352843"/>
                <a:gd name="csX29" fmla="*/ 215587 w 282274"/>
                <a:gd name="csY29" fmla="*/ 118555 h 352843"/>
                <a:gd name="csX30" fmla="*/ 234288 w 282274"/>
                <a:gd name="csY30" fmla="*/ 118555 h 352843"/>
                <a:gd name="csX31" fmla="*/ 234288 w 282274"/>
                <a:gd name="csY31" fmla="*/ 234288 h 352843"/>
                <a:gd name="csX32" fmla="*/ 199004 w 282274"/>
                <a:gd name="csY32" fmla="*/ 269572 h 352843"/>
                <a:gd name="csX33" fmla="*/ 180303 w 282274"/>
                <a:gd name="csY33" fmla="*/ 269572 h 352843"/>
                <a:gd name="csX34" fmla="*/ 162661 w 282274"/>
                <a:gd name="csY34" fmla="*/ 251930 h 352843"/>
                <a:gd name="csX35" fmla="*/ 162001 w 282274"/>
                <a:gd name="csY35" fmla="*/ 233229 h 352843"/>
                <a:gd name="csX36" fmla="*/ 180702 w 282274"/>
                <a:gd name="csY36" fmla="*/ 232570 h 352843"/>
                <a:gd name="csX37" fmla="*/ 181361 w 282274"/>
                <a:gd name="csY37" fmla="*/ 233229 h 352843"/>
                <a:gd name="csX38" fmla="*/ 189653 w 282274"/>
                <a:gd name="csY38" fmla="*/ 241521 h 352843"/>
                <a:gd name="csX39" fmla="*/ 215587 w 282274"/>
                <a:gd name="csY39" fmla="*/ 215587 h 352843"/>
                <a:gd name="csX40" fmla="*/ 234288 w 282274"/>
                <a:gd name="csY40" fmla="*/ 214927 h 352843"/>
                <a:gd name="csX41" fmla="*/ 234948 w 282274"/>
                <a:gd name="csY41" fmla="*/ 233628 h 352843"/>
                <a:gd name="csX42" fmla="*/ 234288 w 282274"/>
                <a:gd name="csY42" fmla="*/ 234288 h 352843"/>
                <a:gd name="csX43" fmla="*/ 52927 w 282274"/>
                <a:gd name="csY43" fmla="*/ 145548 h 352843"/>
                <a:gd name="csX44" fmla="*/ 66158 w 282274"/>
                <a:gd name="csY44" fmla="*/ 132316 h 352843"/>
                <a:gd name="csX45" fmla="*/ 127906 w 282274"/>
                <a:gd name="csY45" fmla="*/ 132316 h 352843"/>
                <a:gd name="csX46" fmla="*/ 141137 w 282274"/>
                <a:gd name="csY46" fmla="*/ 145548 h 352843"/>
                <a:gd name="csX47" fmla="*/ 127906 w 282274"/>
                <a:gd name="csY47" fmla="*/ 158780 h 352843"/>
                <a:gd name="csX48" fmla="*/ 66158 w 282274"/>
                <a:gd name="csY48" fmla="*/ 158780 h 352843"/>
                <a:gd name="csX49" fmla="*/ 52927 w 282274"/>
                <a:gd name="csY49" fmla="*/ 145548 h 352843"/>
                <a:gd name="csX50" fmla="*/ 66158 w 282274"/>
                <a:gd name="csY50" fmla="*/ 229348 h 352843"/>
                <a:gd name="csX51" fmla="*/ 127906 w 282274"/>
                <a:gd name="csY51" fmla="*/ 229348 h 352843"/>
                <a:gd name="csX52" fmla="*/ 141137 w 282274"/>
                <a:gd name="csY52" fmla="*/ 242580 h 352843"/>
                <a:gd name="csX53" fmla="*/ 127906 w 282274"/>
                <a:gd name="csY53" fmla="*/ 255811 h 352843"/>
                <a:gd name="csX54" fmla="*/ 66158 w 282274"/>
                <a:gd name="csY54" fmla="*/ 255811 h 352843"/>
                <a:gd name="csX55" fmla="*/ 52927 w 282274"/>
                <a:gd name="csY55" fmla="*/ 242580 h 352843"/>
                <a:gd name="csX56" fmla="*/ 66158 w 282274"/>
                <a:gd name="csY56" fmla="*/ 229348 h 352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282274" h="352843">
                  <a:moveTo>
                    <a:pt x="172011" y="0"/>
                  </a:moveTo>
                  <a:lnTo>
                    <a:pt x="110264" y="0"/>
                  </a:lnTo>
                  <a:cubicBezTo>
                    <a:pt x="90048" y="1"/>
                    <a:pt x="73062" y="15194"/>
                    <a:pt x="70816" y="35284"/>
                  </a:cubicBezTo>
                  <a:lnTo>
                    <a:pt x="39695" y="35284"/>
                  </a:lnTo>
                  <a:cubicBezTo>
                    <a:pt x="17772" y="35284"/>
                    <a:pt x="0" y="53056"/>
                    <a:pt x="0" y="74979"/>
                  </a:cubicBezTo>
                  <a:lnTo>
                    <a:pt x="0" y="313148"/>
                  </a:lnTo>
                  <a:cubicBezTo>
                    <a:pt x="0" y="335071"/>
                    <a:pt x="17772" y="352843"/>
                    <a:pt x="39695" y="352843"/>
                  </a:cubicBezTo>
                  <a:lnTo>
                    <a:pt x="242580" y="352843"/>
                  </a:lnTo>
                  <a:cubicBezTo>
                    <a:pt x="264502" y="352843"/>
                    <a:pt x="282275" y="335071"/>
                    <a:pt x="282275" y="313148"/>
                  </a:cubicBezTo>
                  <a:lnTo>
                    <a:pt x="282275" y="74979"/>
                  </a:lnTo>
                  <a:cubicBezTo>
                    <a:pt x="282275" y="53056"/>
                    <a:pt x="264502" y="35284"/>
                    <a:pt x="242580" y="35284"/>
                  </a:cubicBezTo>
                  <a:lnTo>
                    <a:pt x="211459" y="35284"/>
                  </a:lnTo>
                  <a:cubicBezTo>
                    <a:pt x="209213" y="15194"/>
                    <a:pt x="192227" y="1"/>
                    <a:pt x="172011" y="0"/>
                  </a:cubicBezTo>
                  <a:close/>
                  <a:moveTo>
                    <a:pt x="110264" y="26463"/>
                  </a:moveTo>
                  <a:lnTo>
                    <a:pt x="172011" y="26463"/>
                  </a:lnTo>
                  <a:cubicBezTo>
                    <a:pt x="179319" y="26463"/>
                    <a:pt x="185243" y="32387"/>
                    <a:pt x="185243" y="39695"/>
                  </a:cubicBezTo>
                  <a:cubicBezTo>
                    <a:pt x="185243" y="47002"/>
                    <a:pt x="179319" y="52927"/>
                    <a:pt x="172011" y="52927"/>
                  </a:cubicBezTo>
                  <a:lnTo>
                    <a:pt x="110264" y="52927"/>
                  </a:lnTo>
                  <a:cubicBezTo>
                    <a:pt x="102956" y="52927"/>
                    <a:pt x="97032" y="47002"/>
                    <a:pt x="97032" y="39695"/>
                  </a:cubicBezTo>
                  <a:cubicBezTo>
                    <a:pt x="97032" y="32387"/>
                    <a:pt x="102956" y="26463"/>
                    <a:pt x="110264" y="26463"/>
                  </a:cubicBezTo>
                  <a:close/>
                  <a:moveTo>
                    <a:pt x="234288" y="118555"/>
                  </a:moveTo>
                  <a:cubicBezTo>
                    <a:pt x="239448" y="123721"/>
                    <a:pt x="239448" y="132090"/>
                    <a:pt x="234288" y="137256"/>
                  </a:cubicBezTo>
                  <a:lnTo>
                    <a:pt x="199004" y="172540"/>
                  </a:lnTo>
                  <a:cubicBezTo>
                    <a:pt x="193838" y="177701"/>
                    <a:pt x="185469" y="177701"/>
                    <a:pt x="180303" y="172540"/>
                  </a:cubicBezTo>
                  <a:lnTo>
                    <a:pt x="162661" y="154898"/>
                  </a:lnTo>
                  <a:cubicBezTo>
                    <a:pt x="157315" y="149916"/>
                    <a:pt x="157019" y="141543"/>
                    <a:pt x="162001" y="136198"/>
                  </a:cubicBezTo>
                  <a:cubicBezTo>
                    <a:pt x="166983" y="130851"/>
                    <a:pt x="175354" y="130556"/>
                    <a:pt x="180702" y="135537"/>
                  </a:cubicBezTo>
                  <a:cubicBezTo>
                    <a:pt x="180929" y="135750"/>
                    <a:pt x="181150" y="135970"/>
                    <a:pt x="181361" y="136198"/>
                  </a:cubicBezTo>
                  <a:lnTo>
                    <a:pt x="189653" y="144489"/>
                  </a:lnTo>
                  <a:lnTo>
                    <a:pt x="215587" y="118555"/>
                  </a:lnTo>
                  <a:cubicBezTo>
                    <a:pt x="220753" y="113396"/>
                    <a:pt x="229122" y="113396"/>
                    <a:pt x="234288" y="118555"/>
                  </a:cubicBezTo>
                  <a:close/>
                  <a:moveTo>
                    <a:pt x="234288" y="234288"/>
                  </a:moveTo>
                  <a:lnTo>
                    <a:pt x="199004" y="269572"/>
                  </a:lnTo>
                  <a:cubicBezTo>
                    <a:pt x="193838" y="274733"/>
                    <a:pt x="185469" y="274733"/>
                    <a:pt x="180303" y="269572"/>
                  </a:cubicBezTo>
                  <a:lnTo>
                    <a:pt x="162661" y="251930"/>
                  </a:lnTo>
                  <a:cubicBezTo>
                    <a:pt x="157315" y="246948"/>
                    <a:pt x="157019" y="238575"/>
                    <a:pt x="162001" y="233229"/>
                  </a:cubicBezTo>
                  <a:cubicBezTo>
                    <a:pt x="166983" y="227884"/>
                    <a:pt x="175354" y="227587"/>
                    <a:pt x="180702" y="232570"/>
                  </a:cubicBezTo>
                  <a:cubicBezTo>
                    <a:pt x="180929" y="232781"/>
                    <a:pt x="181150" y="233002"/>
                    <a:pt x="181361" y="233229"/>
                  </a:cubicBezTo>
                  <a:lnTo>
                    <a:pt x="189653" y="241521"/>
                  </a:lnTo>
                  <a:lnTo>
                    <a:pt x="215587" y="215587"/>
                  </a:lnTo>
                  <a:cubicBezTo>
                    <a:pt x="220569" y="210242"/>
                    <a:pt x="228942" y="209945"/>
                    <a:pt x="234288" y="214927"/>
                  </a:cubicBezTo>
                  <a:cubicBezTo>
                    <a:pt x="239634" y="219910"/>
                    <a:pt x="239930" y="228281"/>
                    <a:pt x="234948" y="233628"/>
                  </a:cubicBezTo>
                  <a:cubicBezTo>
                    <a:pt x="234736" y="233856"/>
                    <a:pt x="234516" y="234076"/>
                    <a:pt x="234288" y="234288"/>
                  </a:cubicBezTo>
                  <a:close/>
                  <a:moveTo>
                    <a:pt x="52927" y="145548"/>
                  </a:moveTo>
                  <a:cubicBezTo>
                    <a:pt x="52927" y="138240"/>
                    <a:pt x="58851" y="132316"/>
                    <a:pt x="66158" y="132316"/>
                  </a:cubicBezTo>
                  <a:lnTo>
                    <a:pt x="127906" y="132316"/>
                  </a:lnTo>
                  <a:cubicBezTo>
                    <a:pt x="135213" y="132316"/>
                    <a:pt x="141137" y="138240"/>
                    <a:pt x="141137" y="145548"/>
                  </a:cubicBezTo>
                  <a:cubicBezTo>
                    <a:pt x="141137" y="152855"/>
                    <a:pt x="135213" y="158780"/>
                    <a:pt x="127906" y="158780"/>
                  </a:cubicBezTo>
                  <a:lnTo>
                    <a:pt x="66158" y="158780"/>
                  </a:lnTo>
                  <a:cubicBezTo>
                    <a:pt x="58851" y="158780"/>
                    <a:pt x="52927" y="152855"/>
                    <a:pt x="52927" y="145548"/>
                  </a:cubicBezTo>
                  <a:close/>
                  <a:moveTo>
                    <a:pt x="66158" y="229348"/>
                  </a:moveTo>
                  <a:lnTo>
                    <a:pt x="127906" y="229348"/>
                  </a:lnTo>
                  <a:cubicBezTo>
                    <a:pt x="135213" y="229348"/>
                    <a:pt x="141137" y="235272"/>
                    <a:pt x="141137" y="242580"/>
                  </a:cubicBezTo>
                  <a:cubicBezTo>
                    <a:pt x="141137" y="249887"/>
                    <a:pt x="135213" y="255811"/>
                    <a:pt x="127906" y="255811"/>
                  </a:cubicBezTo>
                  <a:lnTo>
                    <a:pt x="66158" y="255811"/>
                  </a:lnTo>
                  <a:cubicBezTo>
                    <a:pt x="58851" y="255811"/>
                    <a:pt x="52927" y="249887"/>
                    <a:pt x="52927" y="242580"/>
                  </a:cubicBezTo>
                  <a:cubicBezTo>
                    <a:pt x="52927" y="235272"/>
                    <a:pt x="58851" y="229348"/>
                    <a:pt x="66158" y="229348"/>
                  </a:cubicBezTo>
                  <a:close/>
                </a:path>
              </a:pathLst>
            </a:custGeom>
            <a:solidFill>
              <a:schemeClr val="bg1"/>
            </a:solidFill>
            <a:ln w="22501"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25" name="Rectangle: Rounded Corners 24">
            <a:extLst>
              <a:ext uri="{FF2B5EF4-FFF2-40B4-BE49-F238E27FC236}">
                <a16:creationId xmlns:a16="http://schemas.microsoft.com/office/drawing/2014/main" id="{2A022486-F4AE-E9FD-C7A9-8E73B25DB028}"/>
              </a:ext>
              <a:ext uri="{C183D7F6-B498-43B3-948B-1728B52AA6E4}">
                <adec:decorative xmlns:adec="http://schemas.microsoft.com/office/drawing/2017/decorative" val="0"/>
              </a:ext>
            </a:extLst>
          </p:cNvPr>
          <p:cNvSpPr/>
          <p:nvPr/>
        </p:nvSpPr>
        <p:spPr bwMode="auto">
          <a:xfrm>
            <a:off x="4440834" y="3667367"/>
            <a:ext cx="3310332" cy="2307983"/>
          </a:xfrm>
          <a:prstGeom prst="roundRect">
            <a:avLst>
              <a:gd name="adj" fmla="val 4127"/>
            </a:avLst>
          </a:prstGeom>
          <a:solidFill>
            <a:schemeClr val="bg1">
              <a:alpha val="10000"/>
            </a:schemeClr>
          </a:solidFill>
          <a:ln>
            <a:noFill/>
          </a:ln>
        </p:spPr>
        <p:txBody>
          <a:bodyPr vert="horz" wrap="square" lIns="137160" tIns="137160" rIns="137160" bIns="137160" numCol="1" anchor="t" anchorCtr="0" compatLnSpc="1">
            <a:prstTxWarp prst="textNoShape">
              <a:avLst/>
            </a:prstTxWarp>
            <a:noAutofit/>
          </a:bodyPr>
          <a:lstStyle/>
          <a:p>
            <a:pPr algn="ctr" defTabSz="914400" fontAlgn="base">
              <a:spcBef>
                <a:spcPct val="0"/>
              </a:spcBef>
              <a:spcAft>
                <a:spcPts val="1200"/>
              </a:spcAft>
            </a:pPr>
            <a:r>
              <a:rPr lang="en-US" sz="2000">
                <a:solidFill>
                  <a:schemeClr val="bg1"/>
                </a:solidFill>
                <a:latin typeface="+mj-lt"/>
                <a:cs typeface="Segoe Sans Display Semibold" pitchFamily="2" charset="0"/>
              </a:rPr>
              <a:t>Task</a:t>
            </a:r>
          </a:p>
          <a:p>
            <a:pPr algn="ctr" defTabSz="914400" fontAlgn="base">
              <a:spcBef>
                <a:spcPct val="0"/>
              </a:spcBef>
              <a:spcAft>
                <a:spcPts val="1200"/>
              </a:spcAft>
            </a:pPr>
            <a:r>
              <a:rPr lang="en-US" sz="1800">
                <a:solidFill>
                  <a:schemeClr val="bg1"/>
                </a:solidFill>
                <a:latin typeface="+mj-lt"/>
                <a:cs typeface="Segoe Sans Display Semibold" pitchFamily="2" charset="0"/>
              </a:rPr>
              <a:t>Take actions when asked</a:t>
            </a:r>
            <a:r>
              <a:rPr lang="en-US" sz="1800">
                <a:solidFill>
                  <a:schemeClr val="bg1"/>
                </a:solidFill>
                <a:cs typeface="Segoe Sans Display Semibold" pitchFamily="2" charset="0"/>
              </a:rPr>
              <a:t>, automate workflows, and replace repetitive tasks </a:t>
            </a:r>
            <a:br>
              <a:rPr lang="en-US" sz="1800">
                <a:solidFill>
                  <a:schemeClr val="bg1"/>
                </a:solidFill>
                <a:cs typeface="Segoe Sans Display Semibold" pitchFamily="2" charset="0"/>
              </a:rPr>
            </a:br>
            <a:r>
              <a:rPr lang="en-US" sz="1800">
                <a:solidFill>
                  <a:schemeClr val="bg1"/>
                </a:solidFill>
                <a:cs typeface="Segoe Sans Display Semibold" pitchFamily="2" charset="0"/>
              </a:rPr>
              <a:t>for users</a:t>
            </a:r>
          </a:p>
        </p:txBody>
      </p:sp>
      <p:cxnSp>
        <p:nvCxnSpPr>
          <p:cNvPr id="54" name="Straight Connector 53">
            <a:extLst>
              <a:ext uri="{FF2B5EF4-FFF2-40B4-BE49-F238E27FC236}">
                <a16:creationId xmlns:a16="http://schemas.microsoft.com/office/drawing/2014/main" id="{F531525F-64D4-DE4D-7AA7-88252F5C1015}"/>
              </a:ext>
              <a:ext uri="{C183D7F6-B498-43B3-948B-1728B52AA6E4}">
                <adec:decorative xmlns:adec="http://schemas.microsoft.com/office/drawing/2017/decorative" val="1"/>
              </a:ext>
            </a:extLst>
          </p:cNvPr>
          <p:cNvCxnSpPr>
            <a:cxnSpLocks/>
            <a:stCxn id="41" idx="4"/>
            <a:endCxn id="27" idx="0"/>
          </p:cNvCxnSpPr>
          <p:nvPr/>
        </p:nvCxnSpPr>
        <p:spPr>
          <a:xfrm>
            <a:off x="9685832" y="3411391"/>
            <a:ext cx="1" cy="255976"/>
          </a:xfrm>
          <a:prstGeom prst="line">
            <a:avLst/>
          </a:prstGeom>
          <a:ln w="6350">
            <a:solidFill>
              <a:schemeClr val="tx1">
                <a:lumMod val="25000"/>
                <a:lumOff val="75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5E9D6806-934C-8B5D-F1CB-97D4EF4DBFEB}"/>
              </a:ext>
              <a:ext uri="{C183D7F6-B498-43B3-948B-1728B52AA6E4}">
                <adec:decorative xmlns:adec="http://schemas.microsoft.com/office/drawing/2017/decorative" val="1"/>
              </a:ext>
            </a:extLst>
          </p:cNvPr>
          <p:cNvGrpSpPr/>
          <p:nvPr/>
        </p:nvGrpSpPr>
        <p:grpSpPr>
          <a:xfrm>
            <a:off x="9223449" y="2486625"/>
            <a:ext cx="924766" cy="924766"/>
            <a:chOff x="9223449" y="2486625"/>
            <a:chExt cx="924766" cy="924766"/>
          </a:xfrm>
        </p:grpSpPr>
        <p:grpSp>
          <p:nvGrpSpPr>
            <p:cNvPr id="39" name="Group 38">
              <a:extLst>
                <a:ext uri="{FF2B5EF4-FFF2-40B4-BE49-F238E27FC236}">
                  <a16:creationId xmlns:a16="http://schemas.microsoft.com/office/drawing/2014/main" id="{C4571342-2629-229B-F65C-8E29F35ED80B}"/>
                </a:ext>
                <a:ext uri="{C183D7F6-B498-43B3-948B-1728B52AA6E4}">
                  <adec:decorative xmlns:adec="http://schemas.microsoft.com/office/drawing/2017/decorative" val="1"/>
                </a:ext>
              </a:extLst>
            </p:cNvPr>
            <p:cNvGrpSpPr/>
            <p:nvPr/>
          </p:nvGrpSpPr>
          <p:grpSpPr>
            <a:xfrm>
              <a:off x="9223449" y="2486625"/>
              <a:ext cx="924766" cy="924766"/>
              <a:chOff x="1955959" y="4187622"/>
              <a:chExt cx="766762" cy="765422"/>
            </a:xfrm>
          </p:grpSpPr>
          <p:sp>
            <p:nvSpPr>
              <p:cNvPr id="41" name="Oval 40">
                <a:extLst>
                  <a:ext uri="{FF2B5EF4-FFF2-40B4-BE49-F238E27FC236}">
                    <a16:creationId xmlns:a16="http://schemas.microsoft.com/office/drawing/2014/main" id="{4D389BB2-98A7-70AB-CD2A-A97C9D9D4285}"/>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2" name="Oval 41">
                <a:extLst>
                  <a:ext uri="{FF2B5EF4-FFF2-40B4-BE49-F238E27FC236}">
                    <a16:creationId xmlns:a16="http://schemas.microsoft.com/office/drawing/2014/main" id="{84346BF9-3843-27C6-879E-A885E3C2FFD1}"/>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59" name="Graphic 12">
              <a:extLst>
                <a:ext uri="{FF2B5EF4-FFF2-40B4-BE49-F238E27FC236}">
                  <a16:creationId xmlns:a16="http://schemas.microsoft.com/office/drawing/2014/main" id="{EB058554-03A6-9102-95AA-F685D6F56928}"/>
                </a:ext>
              </a:extLst>
            </p:cNvPr>
            <p:cNvSpPr/>
            <p:nvPr/>
          </p:nvSpPr>
          <p:spPr>
            <a:xfrm>
              <a:off x="9496261" y="2751588"/>
              <a:ext cx="379142" cy="394840"/>
            </a:xfrm>
            <a:custGeom>
              <a:avLst/>
              <a:gdLst>
                <a:gd name="connsiteX0" fmla="*/ 164812 w 329254"/>
                <a:gd name="connsiteY0" fmla="*/ 0 h 342886"/>
                <a:gd name="connsiteX1" fmla="*/ 203181 w 329254"/>
                <a:gd name="connsiteY1" fmla="*/ 4449 h 342886"/>
                <a:gd name="connsiteX2" fmla="*/ 213415 w 329254"/>
                <a:gd name="connsiteY2" fmla="*/ 15861 h 342886"/>
                <a:gd name="connsiteX3" fmla="*/ 216405 w 329254"/>
                <a:gd name="connsiteY3" fmla="*/ 42713 h 342886"/>
                <a:gd name="connsiteX4" fmla="*/ 243288 w 329254"/>
                <a:gd name="connsiteY4" fmla="*/ 64203 h 342886"/>
                <a:gd name="connsiteX5" fmla="*/ 250290 w 329254"/>
                <a:gd name="connsiteY5" fmla="*/ 62337 h 342886"/>
                <a:gd name="connsiteX6" fmla="*/ 274926 w 329254"/>
                <a:gd name="connsiteY6" fmla="*/ 51522 h 342886"/>
                <a:gd name="connsiteX7" fmla="*/ 289872 w 329254"/>
                <a:gd name="connsiteY7" fmla="*/ 54582 h 342886"/>
                <a:gd name="connsiteX8" fmla="*/ 328628 w 329254"/>
                <a:gd name="connsiteY8" fmla="*/ 121262 h 342886"/>
                <a:gd name="connsiteX9" fmla="*/ 323863 w 329254"/>
                <a:gd name="connsiteY9" fmla="*/ 135769 h 342886"/>
                <a:gd name="connsiteX10" fmla="*/ 302023 w 329254"/>
                <a:gd name="connsiteY10" fmla="*/ 151877 h 342886"/>
                <a:gd name="connsiteX11" fmla="*/ 296829 w 329254"/>
                <a:gd name="connsiteY11" fmla="*/ 185825 h 342886"/>
                <a:gd name="connsiteX12" fmla="*/ 302023 w 329254"/>
                <a:gd name="connsiteY12" fmla="*/ 191020 h 342886"/>
                <a:gd name="connsiteX13" fmla="*/ 323881 w 329254"/>
                <a:gd name="connsiteY13" fmla="*/ 207109 h 342886"/>
                <a:gd name="connsiteX14" fmla="*/ 328664 w 329254"/>
                <a:gd name="connsiteY14" fmla="*/ 221634 h 342886"/>
                <a:gd name="connsiteX15" fmla="*/ 289907 w 329254"/>
                <a:gd name="connsiteY15" fmla="*/ 288314 h 342886"/>
                <a:gd name="connsiteX16" fmla="*/ 274996 w 329254"/>
                <a:gd name="connsiteY16" fmla="*/ 291391 h 342886"/>
                <a:gd name="connsiteX17" fmla="*/ 250255 w 329254"/>
                <a:gd name="connsiteY17" fmla="*/ 280542 h 342886"/>
                <a:gd name="connsiteX18" fmla="*/ 218286 w 329254"/>
                <a:gd name="connsiteY18" fmla="*/ 293021 h 342886"/>
                <a:gd name="connsiteX19" fmla="*/ 216387 w 329254"/>
                <a:gd name="connsiteY19" fmla="*/ 300131 h 342886"/>
                <a:gd name="connsiteX20" fmla="*/ 213415 w 329254"/>
                <a:gd name="connsiteY20" fmla="*/ 326965 h 342886"/>
                <a:gd name="connsiteX21" fmla="*/ 203357 w 329254"/>
                <a:gd name="connsiteY21" fmla="*/ 338342 h 342886"/>
                <a:gd name="connsiteX22" fmla="*/ 125880 w 329254"/>
                <a:gd name="connsiteY22" fmla="*/ 338342 h 342886"/>
                <a:gd name="connsiteX23" fmla="*/ 115822 w 329254"/>
                <a:gd name="connsiteY23" fmla="*/ 326965 h 342886"/>
                <a:gd name="connsiteX24" fmla="*/ 112868 w 329254"/>
                <a:gd name="connsiteY24" fmla="*/ 300166 h 342886"/>
                <a:gd name="connsiteX25" fmla="*/ 85969 w 329254"/>
                <a:gd name="connsiteY25" fmla="*/ 278775 h 342886"/>
                <a:gd name="connsiteX26" fmla="*/ 79000 w 329254"/>
                <a:gd name="connsiteY26" fmla="*/ 280647 h 342886"/>
                <a:gd name="connsiteX27" fmla="*/ 54276 w 329254"/>
                <a:gd name="connsiteY27" fmla="*/ 291479 h 342886"/>
                <a:gd name="connsiteX28" fmla="*/ 39347 w 329254"/>
                <a:gd name="connsiteY28" fmla="*/ 288402 h 342886"/>
                <a:gd name="connsiteX29" fmla="*/ 591 w 329254"/>
                <a:gd name="connsiteY29" fmla="*/ 221652 h 342886"/>
                <a:gd name="connsiteX30" fmla="*/ 5374 w 329254"/>
                <a:gd name="connsiteY30" fmla="*/ 207127 h 342886"/>
                <a:gd name="connsiteX31" fmla="*/ 27231 w 329254"/>
                <a:gd name="connsiteY31" fmla="*/ 191020 h 342886"/>
                <a:gd name="connsiteX32" fmla="*/ 32456 w 329254"/>
                <a:gd name="connsiteY32" fmla="*/ 157101 h 342886"/>
                <a:gd name="connsiteX33" fmla="*/ 27231 w 329254"/>
                <a:gd name="connsiteY33" fmla="*/ 151877 h 342886"/>
                <a:gd name="connsiteX34" fmla="*/ 5374 w 329254"/>
                <a:gd name="connsiteY34" fmla="*/ 135804 h 342886"/>
                <a:gd name="connsiteX35" fmla="*/ 609 w 329254"/>
                <a:gd name="connsiteY35" fmla="*/ 121280 h 342886"/>
                <a:gd name="connsiteX36" fmla="*/ 39365 w 329254"/>
                <a:gd name="connsiteY36" fmla="*/ 54600 h 342886"/>
                <a:gd name="connsiteX37" fmla="*/ 54311 w 329254"/>
                <a:gd name="connsiteY37" fmla="*/ 51540 h 342886"/>
                <a:gd name="connsiteX38" fmla="*/ 78930 w 329254"/>
                <a:gd name="connsiteY38" fmla="*/ 62354 h 342886"/>
                <a:gd name="connsiteX39" fmla="*/ 111007 w 329254"/>
                <a:gd name="connsiteY39" fmla="*/ 49677 h 342886"/>
                <a:gd name="connsiteX40" fmla="*/ 112868 w 329254"/>
                <a:gd name="connsiteY40" fmla="*/ 42695 h 342886"/>
                <a:gd name="connsiteX41" fmla="*/ 115857 w 329254"/>
                <a:gd name="connsiteY41" fmla="*/ 15861 h 342886"/>
                <a:gd name="connsiteX42" fmla="*/ 126109 w 329254"/>
                <a:gd name="connsiteY42" fmla="*/ 4431 h 342886"/>
                <a:gd name="connsiteX43" fmla="*/ 164812 w 329254"/>
                <a:gd name="connsiteY43" fmla="*/ 0 h 342886"/>
                <a:gd name="connsiteX44" fmla="*/ 164601 w 329254"/>
                <a:gd name="connsiteY44" fmla="*/ 118695 h 342886"/>
                <a:gd name="connsiteX45" fmla="*/ 111848 w 329254"/>
                <a:gd name="connsiteY45" fmla="*/ 171448 h 342886"/>
                <a:gd name="connsiteX46" fmla="*/ 164601 w 329254"/>
                <a:gd name="connsiteY46" fmla="*/ 224201 h 342886"/>
                <a:gd name="connsiteX47" fmla="*/ 217354 w 329254"/>
                <a:gd name="connsiteY47" fmla="*/ 171448 h 342886"/>
                <a:gd name="connsiteX48" fmla="*/ 164601 w 329254"/>
                <a:gd name="connsiteY48" fmla="*/ 118695 h 3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9254" h="342886">
                  <a:moveTo>
                    <a:pt x="164812" y="0"/>
                  </a:moveTo>
                  <a:cubicBezTo>
                    <a:pt x="177719" y="141"/>
                    <a:pt x="190573" y="1635"/>
                    <a:pt x="203181" y="4449"/>
                  </a:cubicBezTo>
                  <a:cubicBezTo>
                    <a:pt x="208680" y="5676"/>
                    <a:pt x="212791" y="10262"/>
                    <a:pt x="213415" y="15861"/>
                  </a:cubicBezTo>
                  <a:lnTo>
                    <a:pt x="216405" y="42713"/>
                  </a:lnTo>
                  <a:cubicBezTo>
                    <a:pt x="217894" y="56071"/>
                    <a:pt x="229931" y="65692"/>
                    <a:pt x="243288" y="64203"/>
                  </a:cubicBezTo>
                  <a:cubicBezTo>
                    <a:pt x="245702" y="63934"/>
                    <a:pt x="248062" y="63305"/>
                    <a:pt x="250290" y="62337"/>
                  </a:cubicBezTo>
                  <a:lnTo>
                    <a:pt x="274926" y="51522"/>
                  </a:lnTo>
                  <a:cubicBezTo>
                    <a:pt x="280051" y="49265"/>
                    <a:pt x="286046" y="50491"/>
                    <a:pt x="289872" y="54582"/>
                  </a:cubicBezTo>
                  <a:cubicBezTo>
                    <a:pt x="307666" y="73592"/>
                    <a:pt x="320918" y="96391"/>
                    <a:pt x="328628" y="121262"/>
                  </a:cubicBezTo>
                  <a:cubicBezTo>
                    <a:pt x="330285" y="126619"/>
                    <a:pt x="328373" y="132438"/>
                    <a:pt x="323863" y="135769"/>
                  </a:cubicBezTo>
                  <a:lnTo>
                    <a:pt x="302023" y="151877"/>
                  </a:lnTo>
                  <a:cubicBezTo>
                    <a:pt x="291214" y="159816"/>
                    <a:pt x="288888" y="175016"/>
                    <a:pt x="296829" y="185825"/>
                  </a:cubicBezTo>
                  <a:cubicBezTo>
                    <a:pt x="298286" y="187809"/>
                    <a:pt x="300038" y="189562"/>
                    <a:pt x="302023" y="191020"/>
                  </a:cubicBezTo>
                  <a:lnTo>
                    <a:pt x="323881" y="207109"/>
                  </a:lnTo>
                  <a:cubicBezTo>
                    <a:pt x="328405" y="210438"/>
                    <a:pt x="330325" y="216267"/>
                    <a:pt x="328664" y="221634"/>
                  </a:cubicBezTo>
                  <a:cubicBezTo>
                    <a:pt x="320949" y="246504"/>
                    <a:pt x="307699" y="269302"/>
                    <a:pt x="289907" y="288314"/>
                  </a:cubicBezTo>
                  <a:cubicBezTo>
                    <a:pt x="286090" y="292395"/>
                    <a:pt x="280116" y="293628"/>
                    <a:pt x="274996" y="291391"/>
                  </a:cubicBezTo>
                  <a:lnTo>
                    <a:pt x="250255" y="280542"/>
                  </a:lnTo>
                  <a:cubicBezTo>
                    <a:pt x="237981" y="275159"/>
                    <a:pt x="223667" y="280748"/>
                    <a:pt x="218286" y="293021"/>
                  </a:cubicBezTo>
                  <a:cubicBezTo>
                    <a:pt x="217296" y="295281"/>
                    <a:pt x="216654" y="297678"/>
                    <a:pt x="216387" y="300131"/>
                  </a:cubicBezTo>
                  <a:lnTo>
                    <a:pt x="213415" y="326965"/>
                  </a:lnTo>
                  <a:cubicBezTo>
                    <a:pt x="212802" y="332500"/>
                    <a:pt x="208777" y="337055"/>
                    <a:pt x="203357" y="338342"/>
                  </a:cubicBezTo>
                  <a:cubicBezTo>
                    <a:pt x="177886" y="344401"/>
                    <a:pt x="151351" y="344401"/>
                    <a:pt x="125880" y="338342"/>
                  </a:cubicBezTo>
                  <a:cubicBezTo>
                    <a:pt x="120461" y="337055"/>
                    <a:pt x="116436" y="332500"/>
                    <a:pt x="115822" y="326965"/>
                  </a:cubicBezTo>
                  <a:lnTo>
                    <a:pt x="112868" y="300166"/>
                  </a:lnTo>
                  <a:cubicBezTo>
                    <a:pt x="111347" y="286832"/>
                    <a:pt x="99304" y="277254"/>
                    <a:pt x="85969" y="278775"/>
                  </a:cubicBezTo>
                  <a:cubicBezTo>
                    <a:pt x="83566" y="279049"/>
                    <a:pt x="81217" y="279680"/>
                    <a:pt x="79000" y="280647"/>
                  </a:cubicBezTo>
                  <a:lnTo>
                    <a:pt x="54276" y="291479"/>
                  </a:lnTo>
                  <a:cubicBezTo>
                    <a:pt x="49151" y="293725"/>
                    <a:pt x="43167" y="292490"/>
                    <a:pt x="39347" y="288402"/>
                  </a:cubicBezTo>
                  <a:cubicBezTo>
                    <a:pt x="21547" y="269369"/>
                    <a:pt x="8295" y="246546"/>
                    <a:pt x="591" y="221652"/>
                  </a:cubicBezTo>
                  <a:cubicBezTo>
                    <a:pt x="-1071" y="216285"/>
                    <a:pt x="849" y="210456"/>
                    <a:pt x="5374" y="207127"/>
                  </a:cubicBezTo>
                  <a:lnTo>
                    <a:pt x="27231" y="191020"/>
                  </a:lnTo>
                  <a:cubicBezTo>
                    <a:pt x="38040" y="183096"/>
                    <a:pt x="40380" y="167910"/>
                    <a:pt x="32456" y="157101"/>
                  </a:cubicBezTo>
                  <a:cubicBezTo>
                    <a:pt x="30992" y="155103"/>
                    <a:pt x="29230" y="153341"/>
                    <a:pt x="27231" y="151877"/>
                  </a:cubicBezTo>
                  <a:lnTo>
                    <a:pt x="5374" y="135804"/>
                  </a:lnTo>
                  <a:cubicBezTo>
                    <a:pt x="856" y="132471"/>
                    <a:pt x="-1057" y="126642"/>
                    <a:pt x="609" y="121280"/>
                  </a:cubicBezTo>
                  <a:cubicBezTo>
                    <a:pt x="8320" y="96409"/>
                    <a:pt x="21571" y="73610"/>
                    <a:pt x="39365" y="54600"/>
                  </a:cubicBezTo>
                  <a:cubicBezTo>
                    <a:pt x="43192" y="50509"/>
                    <a:pt x="49185" y="49282"/>
                    <a:pt x="54311" y="51540"/>
                  </a:cubicBezTo>
                  <a:lnTo>
                    <a:pt x="78930" y="62354"/>
                  </a:lnTo>
                  <a:cubicBezTo>
                    <a:pt x="91289" y="67712"/>
                    <a:pt x="105650" y="62036"/>
                    <a:pt x="111007" y="49677"/>
                  </a:cubicBezTo>
                  <a:cubicBezTo>
                    <a:pt x="111971" y="47455"/>
                    <a:pt x="112598" y="45102"/>
                    <a:pt x="112868" y="42695"/>
                  </a:cubicBezTo>
                  <a:lnTo>
                    <a:pt x="115857" y="15861"/>
                  </a:lnTo>
                  <a:cubicBezTo>
                    <a:pt x="116476" y="10250"/>
                    <a:pt x="120597" y="5654"/>
                    <a:pt x="126109" y="4431"/>
                  </a:cubicBezTo>
                  <a:cubicBezTo>
                    <a:pt x="138717" y="1635"/>
                    <a:pt x="151606" y="158"/>
                    <a:pt x="164812" y="0"/>
                  </a:cubicBezTo>
                  <a:close/>
                  <a:moveTo>
                    <a:pt x="164601" y="118695"/>
                  </a:moveTo>
                  <a:cubicBezTo>
                    <a:pt x="135465" y="118695"/>
                    <a:pt x="111848" y="142312"/>
                    <a:pt x="111848" y="171448"/>
                  </a:cubicBezTo>
                  <a:cubicBezTo>
                    <a:pt x="111848" y="200584"/>
                    <a:pt x="135465" y="224201"/>
                    <a:pt x="164601" y="224201"/>
                  </a:cubicBezTo>
                  <a:cubicBezTo>
                    <a:pt x="193737" y="224201"/>
                    <a:pt x="217354" y="200584"/>
                    <a:pt x="217354" y="171448"/>
                  </a:cubicBezTo>
                  <a:cubicBezTo>
                    <a:pt x="217354" y="142312"/>
                    <a:pt x="193737" y="118695"/>
                    <a:pt x="164601" y="118695"/>
                  </a:cubicBezTo>
                  <a:close/>
                </a:path>
              </a:pathLst>
            </a:custGeom>
            <a:solidFill>
              <a:schemeClr val="bg1"/>
            </a:solidFill>
            <a:ln w="22501"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27" name="Rectangle: Rounded Corners 26">
            <a:extLst>
              <a:ext uri="{FF2B5EF4-FFF2-40B4-BE49-F238E27FC236}">
                <a16:creationId xmlns:a16="http://schemas.microsoft.com/office/drawing/2014/main" id="{3FF0E8AF-3BF9-6453-CDBB-CFB9C94DDF36}"/>
              </a:ext>
              <a:ext uri="{C183D7F6-B498-43B3-948B-1728B52AA6E4}">
                <adec:decorative xmlns:adec="http://schemas.microsoft.com/office/drawing/2017/decorative" val="0"/>
              </a:ext>
            </a:extLst>
          </p:cNvPr>
          <p:cNvSpPr/>
          <p:nvPr/>
        </p:nvSpPr>
        <p:spPr bwMode="auto">
          <a:xfrm>
            <a:off x="8030667" y="3667367"/>
            <a:ext cx="3310332" cy="2307983"/>
          </a:xfrm>
          <a:prstGeom prst="roundRect">
            <a:avLst>
              <a:gd name="adj" fmla="val 4127"/>
            </a:avLst>
          </a:prstGeom>
          <a:solidFill>
            <a:schemeClr val="bg1">
              <a:alpha val="10000"/>
            </a:schemeClr>
          </a:solidFill>
          <a:ln>
            <a:noFill/>
          </a:ln>
        </p:spPr>
        <p:txBody>
          <a:bodyPr vert="horz" wrap="square" lIns="137160" tIns="137160" rIns="137160" bIns="137160" numCol="1" anchor="t" anchorCtr="0" compatLnSpc="1">
            <a:prstTxWarp prst="textNoShape">
              <a:avLst/>
            </a:prstTxWarp>
            <a:noAutofit/>
          </a:bodyPr>
          <a:lstStyle/>
          <a:p>
            <a:pPr algn="ctr" defTabSz="914400" fontAlgn="base">
              <a:spcBef>
                <a:spcPct val="0"/>
              </a:spcBef>
              <a:spcAft>
                <a:spcPts val="1200"/>
              </a:spcAft>
            </a:pPr>
            <a:r>
              <a:rPr lang="en-US" sz="2000">
                <a:solidFill>
                  <a:schemeClr val="bg1"/>
                </a:solidFill>
                <a:latin typeface="+mj-lt"/>
                <a:cs typeface="Segoe Sans Display Semibold" pitchFamily="2" charset="0"/>
              </a:rPr>
              <a:t>Autonomous</a:t>
            </a:r>
          </a:p>
          <a:p>
            <a:pPr algn="ctr" defTabSz="914400" fontAlgn="base">
              <a:spcBef>
                <a:spcPct val="0"/>
              </a:spcBef>
              <a:spcAft>
                <a:spcPts val="1200"/>
              </a:spcAft>
            </a:pPr>
            <a:r>
              <a:rPr lang="en-US" sz="1800">
                <a:solidFill>
                  <a:schemeClr val="bg1"/>
                </a:solidFill>
                <a:latin typeface="+mj-lt"/>
                <a:cs typeface="Segoe Sans Display Semibold" pitchFamily="2" charset="0"/>
              </a:rPr>
              <a:t>Operate independently</a:t>
            </a:r>
            <a:r>
              <a:rPr lang="en-US" sz="1800">
                <a:solidFill>
                  <a:schemeClr val="bg1"/>
                </a:solidFill>
                <a:cs typeface="Segoe Sans Display Semibold" pitchFamily="2" charset="0"/>
              </a:rPr>
              <a:t>, dynamically plan, orchestrate other agents, learn and escalate</a:t>
            </a:r>
          </a:p>
        </p:txBody>
      </p:sp>
    </p:spTree>
    <p:custDataLst>
      <p:tags r:id="rId1"/>
    </p:custDataLst>
    <p:extLst>
      <p:ext uri="{BB962C8B-B14F-4D97-AF65-F5344CB8AC3E}">
        <p14:creationId xmlns:p14="http://schemas.microsoft.com/office/powerpoint/2010/main" val="26503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7E2A4-7678-40DB-560A-9D852A24C59A}"/>
            </a:ext>
          </a:extLst>
        </p:cNvPr>
        <p:cNvGrpSpPr/>
        <p:nvPr/>
      </p:nvGrpSpPr>
      <p:grpSpPr>
        <a:xfrm>
          <a:off x="0" y="0"/>
          <a:ext cx="0" cy="0"/>
          <a:chOff x="0" y="0"/>
          <a:chExt cx="0" cy="0"/>
        </a:xfrm>
      </p:grpSpPr>
      <p:grpSp>
        <p:nvGrpSpPr>
          <p:cNvPr id="64" name="Group 63">
            <a:extLst>
              <a:ext uri="{FF2B5EF4-FFF2-40B4-BE49-F238E27FC236}">
                <a16:creationId xmlns:a16="http://schemas.microsoft.com/office/drawing/2014/main" id="{FD236D41-539C-D1E3-0EA2-488428C372B8}"/>
              </a:ext>
              <a:ext uri="{C183D7F6-B498-43B3-948B-1728B52AA6E4}">
                <adec:decorative xmlns:adec="http://schemas.microsoft.com/office/drawing/2017/decorative" val="1"/>
              </a:ext>
            </a:extLst>
          </p:cNvPr>
          <p:cNvGrpSpPr/>
          <p:nvPr/>
        </p:nvGrpSpPr>
        <p:grpSpPr>
          <a:xfrm>
            <a:off x="6096000" y="585789"/>
            <a:ext cx="5524500" cy="5486399"/>
            <a:chOff x="6096000" y="585789"/>
            <a:chExt cx="5524500" cy="5486399"/>
          </a:xfrm>
        </p:grpSpPr>
        <p:sp>
          <p:nvSpPr>
            <p:cNvPr id="14" name="Rectangle: Rounded Corners 13">
              <a:extLst>
                <a:ext uri="{FF2B5EF4-FFF2-40B4-BE49-F238E27FC236}">
                  <a16:creationId xmlns:a16="http://schemas.microsoft.com/office/drawing/2014/main" id="{11ABF3AD-C23A-971B-E172-735E7BB7A7DE}"/>
                </a:ext>
                <a:ext uri="{C183D7F6-B498-43B3-948B-1728B52AA6E4}">
                  <adec:decorative xmlns:adec="http://schemas.microsoft.com/office/drawing/2017/decorative" val="1"/>
                </a:ext>
              </a:extLst>
            </p:cNvPr>
            <p:cNvSpPr/>
            <p:nvPr/>
          </p:nvSpPr>
          <p:spPr bwMode="auto">
            <a:xfrm>
              <a:off x="6096000" y="585789"/>
              <a:ext cx="5524500" cy="5486399"/>
            </a:xfrm>
            <a:prstGeom prst="roundRect">
              <a:avLst>
                <a:gd name="adj" fmla="val 4526"/>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endParaRPr lang="en-BE" sz="1800" b="1" err="1">
                <a:solidFill>
                  <a:schemeClr val="tx1"/>
                </a:solidFill>
                <a:latin typeface="Segoe Sans Display Semibold"/>
                <a:cs typeface="Segoe Sans Display Semibold"/>
              </a:endParaRPr>
            </a:p>
          </p:txBody>
        </p:sp>
        <p:sp>
          <p:nvSpPr>
            <p:cNvPr id="22" name="Rectangle: Rounded Corners 21">
              <a:extLst>
                <a:ext uri="{FF2B5EF4-FFF2-40B4-BE49-F238E27FC236}">
                  <a16:creationId xmlns:a16="http://schemas.microsoft.com/office/drawing/2014/main" id="{E052AA5E-9F85-2E15-C80A-301FE895A669}"/>
                </a:ext>
                <a:ext uri="{C183D7F6-B498-43B3-948B-1728B52AA6E4}">
                  <adec:decorative xmlns:adec="http://schemas.microsoft.com/office/drawing/2017/decorative" val="1"/>
                </a:ext>
              </a:extLst>
            </p:cNvPr>
            <p:cNvSpPr/>
            <p:nvPr/>
          </p:nvSpPr>
          <p:spPr bwMode="auto">
            <a:xfrm>
              <a:off x="6171123" y="666513"/>
              <a:ext cx="5374254" cy="5324951"/>
            </a:xfrm>
            <a:prstGeom prst="roundRect">
              <a:avLst>
                <a:gd name="adj" fmla="val 356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BE" sz="2400" err="1">
                <a:gradFill>
                  <a:gsLst>
                    <a:gs pos="50000">
                      <a:srgbClr val="D589FF"/>
                    </a:gs>
                    <a:gs pos="0">
                      <a:srgbClr val="3EB1FF"/>
                    </a:gs>
                    <a:gs pos="100000">
                      <a:srgbClr val="F69F97"/>
                    </a:gs>
                  </a:gsLst>
                  <a:lin ang="2700000" scaled="0"/>
                </a:gradFill>
              </a:endParaRPr>
            </a:p>
          </p:txBody>
        </p:sp>
        <p:cxnSp>
          <p:nvCxnSpPr>
            <p:cNvPr id="35" name="Straight Connector 34">
              <a:extLst>
                <a:ext uri="{FF2B5EF4-FFF2-40B4-BE49-F238E27FC236}">
                  <a16:creationId xmlns:a16="http://schemas.microsoft.com/office/drawing/2014/main" id="{DBF0E57B-2DAE-A505-9E85-101E49943503}"/>
                </a:ext>
              </a:extLst>
            </p:cNvPr>
            <p:cNvCxnSpPr/>
            <p:nvPr/>
          </p:nvCxnSpPr>
          <p:spPr>
            <a:xfrm>
              <a:off x="6399802" y="3210140"/>
              <a:ext cx="4916897"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3" name="Title 12">
            <a:extLst>
              <a:ext uri="{FF2B5EF4-FFF2-40B4-BE49-F238E27FC236}">
                <a16:creationId xmlns:a16="http://schemas.microsoft.com/office/drawing/2014/main" id="{AC0DF2D5-7F0C-EFDB-74DE-7017F9C978F4}"/>
              </a:ext>
            </a:extLst>
          </p:cNvPr>
          <p:cNvSpPr txBox="1">
            <a:spLocks noGrp="1"/>
          </p:cNvSpPr>
          <p:nvPr>
            <p:ph type="title" idx="4294967295"/>
          </p:nvPr>
        </p:nvSpPr>
        <p:spPr>
          <a:xfrm>
            <a:off x="571499" y="2875002"/>
            <a:ext cx="3700697"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j-lt"/>
                <a:ea typeface="+mn-ea"/>
                <a:cs typeface="Segoe UI"/>
              </a:rPr>
              <a:t>The components of an agent</a:t>
            </a:r>
          </a:p>
        </p:txBody>
      </p:sp>
      <p:sp>
        <p:nvSpPr>
          <p:cNvPr id="15" name="Rectangle: Rounded Corners 14">
            <a:extLst>
              <a:ext uri="{FF2B5EF4-FFF2-40B4-BE49-F238E27FC236}">
                <a16:creationId xmlns:a16="http://schemas.microsoft.com/office/drawing/2014/main" id="{7DDA05F6-582B-3C28-3713-1EEE020D4794}"/>
              </a:ext>
            </a:extLst>
          </p:cNvPr>
          <p:cNvSpPr/>
          <p:nvPr/>
        </p:nvSpPr>
        <p:spPr bwMode="auto">
          <a:xfrm>
            <a:off x="6399802" y="896417"/>
            <a:ext cx="4916897" cy="608533"/>
          </a:xfrm>
          <a:prstGeom prst="roundRect">
            <a:avLst/>
          </a:prstGeom>
          <a:solidFill>
            <a:schemeClr val="accent2">
              <a:lumMod val="20000"/>
              <a:lumOff val="80000"/>
            </a:schemeClr>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p>
            <a:pPr algn="ctr" defTabSz="932472" fontAlgn="base">
              <a:spcBef>
                <a:spcPct val="0"/>
              </a:spcBef>
              <a:spcAft>
                <a:spcPct val="0"/>
              </a:spcAft>
            </a:pPr>
            <a:r>
              <a:rPr lang="en-US" sz="2000">
                <a:latin typeface="+mj-lt"/>
                <a:cs typeface="Segoe Sans Small Hairline" pitchFamily="2" charset="0"/>
              </a:rPr>
              <a:t>Workflow instructions</a:t>
            </a:r>
          </a:p>
        </p:txBody>
      </p:sp>
      <p:sp>
        <p:nvSpPr>
          <p:cNvPr id="17" name="Rectangle: Rounded Corners 16">
            <a:extLst>
              <a:ext uri="{FF2B5EF4-FFF2-40B4-BE49-F238E27FC236}">
                <a16:creationId xmlns:a16="http://schemas.microsoft.com/office/drawing/2014/main" id="{82A9C63D-3C83-52F2-6678-A0705CD3FAFA}"/>
              </a:ext>
            </a:extLst>
          </p:cNvPr>
          <p:cNvSpPr/>
          <p:nvPr/>
        </p:nvSpPr>
        <p:spPr bwMode="auto">
          <a:xfrm>
            <a:off x="6399802" y="1667658"/>
            <a:ext cx="4916897" cy="608533"/>
          </a:xfrm>
          <a:prstGeom prst="roundRect">
            <a:avLst/>
          </a:prstGeom>
          <a:solidFill>
            <a:schemeClr val="accent2">
              <a:lumMod val="20000"/>
              <a:lumOff val="80000"/>
            </a:schemeClr>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p>
            <a:pPr algn="ctr" defTabSz="932472" fontAlgn="base">
              <a:spcBef>
                <a:spcPct val="0"/>
              </a:spcBef>
              <a:spcAft>
                <a:spcPct val="0"/>
              </a:spcAft>
            </a:pPr>
            <a:r>
              <a:rPr lang="en-US" sz="2000">
                <a:latin typeface="+mj-lt"/>
                <a:cs typeface="Segoe Sans Small Hairline" pitchFamily="2" charset="0"/>
              </a:rPr>
              <a:t>Actions</a:t>
            </a:r>
          </a:p>
        </p:txBody>
      </p:sp>
      <p:sp>
        <p:nvSpPr>
          <p:cNvPr id="16" name="Rectangle: Rounded Corners 15">
            <a:extLst>
              <a:ext uri="{FF2B5EF4-FFF2-40B4-BE49-F238E27FC236}">
                <a16:creationId xmlns:a16="http://schemas.microsoft.com/office/drawing/2014/main" id="{89966B01-8379-5C29-D7BA-84F89CDF6DEB}"/>
              </a:ext>
            </a:extLst>
          </p:cNvPr>
          <p:cNvSpPr/>
          <p:nvPr/>
        </p:nvSpPr>
        <p:spPr bwMode="auto">
          <a:xfrm>
            <a:off x="6399802" y="2438899"/>
            <a:ext cx="4916897" cy="608533"/>
          </a:xfrm>
          <a:prstGeom prst="roundRect">
            <a:avLst/>
          </a:prstGeom>
          <a:solidFill>
            <a:schemeClr val="accent2">
              <a:lumMod val="20000"/>
              <a:lumOff val="80000"/>
            </a:schemeClr>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p>
            <a:pPr algn="ctr" defTabSz="932472" fontAlgn="base">
              <a:spcBef>
                <a:spcPct val="0"/>
              </a:spcBef>
              <a:spcAft>
                <a:spcPct val="0"/>
              </a:spcAft>
            </a:pPr>
            <a:r>
              <a:rPr lang="en-US" sz="2000">
                <a:latin typeface="+mj-lt"/>
                <a:cs typeface="Segoe Sans Small Hairline" pitchFamily="2" charset="0"/>
              </a:rPr>
              <a:t>Triggers</a:t>
            </a:r>
          </a:p>
        </p:txBody>
      </p:sp>
      <p:sp>
        <p:nvSpPr>
          <p:cNvPr id="18" name="Rectangle: Rounded Corners 17">
            <a:extLst>
              <a:ext uri="{FF2B5EF4-FFF2-40B4-BE49-F238E27FC236}">
                <a16:creationId xmlns:a16="http://schemas.microsoft.com/office/drawing/2014/main" id="{1BA56EB5-E6DB-D34B-F49E-76906C60C061}"/>
              </a:ext>
            </a:extLst>
          </p:cNvPr>
          <p:cNvSpPr/>
          <p:nvPr/>
        </p:nvSpPr>
        <p:spPr bwMode="auto">
          <a:xfrm>
            <a:off x="6399802" y="3372848"/>
            <a:ext cx="4916897" cy="608533"/>
          </a:xfrm>
          <a:prstGeom prst="roundRect">
            <a:avLst>
              <a:gd name="adj" fmla="val 16696"/>
            </a:avLst>
          </a:prstGeom>
          <a:solidFill>
            <a:schemeClr val="accent2">
              <a:lumMod val="20000"/>
              <a:lumOff val="80000"/>
            </a:schemeClr>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p>
            <a:pPr algn="ctr" defTabSz="932472" fontAlgn="base">
              <a:spcBef>
                <a:spcPct val="0"/>
              </a:spcBef>
              <a:spcAft>
                <a:spcPct val="0"/>
              </a:spcAft>
            </a:pPr>
            <a:r>
              <a:rPr lang="en-US" sz="2000">
                <a:latin typeface="+mj-lt"/>
                <a:cs typeface="Segoe Sans Small Hairline" pitchFamily="2" charset="0"/>
              </a:rPr>
              <a:t>Knowledge</a:t>
            </a:r>
          </a:p>
        </p:txBody>
      </p:sp>
      <p:sp>
        <p:nvSpPr>
          <p:cNvPr id="20" name="Rectangle: Rounded Corners 19">
            <a:extLst>
              <a:ext uri="{FF2B5EF4-FFF2-40B4-BE49-F238E27FC236}">
                <a16:creationId xmlns:a16="http://schemas.microsoft.com/office/drawing/2014/main" id="{39A8DA13-6D55-FA0D-5F05-1072D88571E3}"/>
              </a:ext>
            </a:extLst>
          </p:cNvPr>
          <p:cNvSpPr/>
          <p:nvPr/>
        </p:nvSpPr>
        <p:spPr bwMode="auto">
          <a:xfrm>
            <a:off x="6399802" y="4144089"/>
            <a:ext cx="4916897" cy="608533"/>
          </a:xfrm>
          <a:prstGeom prst="roundRect">
            <a:avLst/>
          </a:prstGeom>
          <a:solidFill>
            <a:schemeClr val="accent2">
              <a:lumMod val="20000"/>
              <a:lumOff val="80000"/>
            </a:schemeClr>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p>
            <a:pPr algn="ctr" defTabSz="932472" fontAlgn="base">
              <a:spcBef>
                <a:spcPct val="0"/>
              </a:spcBef>
              <a:spcAft>
                <a:spcPct val="0"/>
              </a:spcAft>
            </a:pPr>
            <a:r>
              <a:rPr lang="en-US" sz="2000">
                <a:latin typeface="+mj-lt"/>
                <a:cs typeface="Segoe Sans Small Hairline" pitchFamily="2" charset="0"/>
              </a:rPr>
              <a:t>Orchestrator</a:t>
            </a:r>
          </a:p>
        </p:txBody>
      </p:sp>
      <p:sp>
        <p:nvSpPr>
          <p:cNvPr id="21" name="Rectangle: Rounded Corners 20">
            <a:extLst>
              <a:ext uri="{FF2B5EF4-FFF2-40B4-BE49-F238E27FC236}">
                <a16:creationId xmlns:a16="http://schemas.microsoft.com/office/drawing/2014/main" id="{6C506F0D-4856-AAA7-C960-2F7E23442DC2}"/>
              </a:ext>
            </a:extLst>
          </p:cNvPr>
          <p:cNvSpPr/>
          <p:nvPr/>
        </p:nvSpPr>
        <p:spPr bwMode="auto">
          <a:xfrm>
            <a:off x="6399802" y="4915332"/>
            <a:ext cx="4916897" cy="608533"/>
          </a:xfrm>
          <a:prstGeom prst="roundRect">
            <a:avLst/>
          </a:prstGeom>
          <a:solidFill>
            <a:schemeClr val="accent2">
              <a:lumMod val="20000"/>
              <a:lumOff val="80000"/>
            </a:schemeClr>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p>
            <a:pPr algn="ctr" defTabSz="932472" fontAlgn="base">
              <a:spcBef>
                <a:spcPct val="0"/>
              </a:spcBef>
              <a:spcAft>
                <a:spcPct val="0"/>
              </a:spcAft>
            </a:pPr>
            <a:r>
              <a:rPr lang="en-US" sz="2000">
                <a:latin typeface="+mj-lt"/>
                <a:cs typeface="Segoe Sans Small Hairline" pitchFamily="2" charset="0"/>
              </a:rPr>
              <a:t>Foundational Models</a:t>
            </a:r>
          </a:p>
        </p:txBody>
      </p:sp>
      <p:grpSp>
        <p:nvGrpSpPr>
          <p:cNvPr id="63" name="Group 62" descr="Icon of a branch, a plus on two overlapping platform, and an AI model">
            <a:extLst>
              <a:ext uri="{FF2B5EF4-FFF2-40B4-BE49-F238E27FC236}">
                <a16:creationId xmlns:a16="http://schemas.microsoft.com/office/drawing/2014/main" id="{A8DA424D-B17B-5409-7642-2689537C4AD0}"/>
              </a:ext>
            </a:extLst>
          </p:cNvPr>
          <p:cNvGrpSpPr/>
          <p:nvPr/>
        </p:nvGrpSpPr>
        <p:grpSpPr>
          <a:xfrm>
            <a:off x="7639445" y="5684808"/>
            <a:ext cx="2437610" cy="677892"/>
            <a:chOff x="7639445" y="5684808"/>
            <a:chExt cx="2437610" cy="677892"/>
          </a:xfrm>
        </p:grpSpPr>
        <p:grpSp>
          <p:nvGrpSpPr>
            <p:cNvPr id="24" name="Group 23">
              <a:extLst>
                <a:ext uri="{FF2B5EF4-FFF2-40B4-BE49-F238E27FC236}">
                  <a16:creationId xmlns:a16="http://schemas.microsoft.com/office/drawing/2014/main" id="{8E3F94B5-F174-72B7-82CE-340B3687514B}"/>
                </a:ext>
                <a:ext uri="{C183D7F6-B498-43B3-948B-1728B52AA6E4}">
                  <adec:decorative xmlns:adec="http://schemas.microsoft.com/office/drawing/2017/decorative" val="1"/>
                </a:ext>
              </a:extLst>
            </p:cNvPr>
            <p:cNvGrpSpPr/>
            <p:nvPr/>
          </p:nvGrpSpPr>
          <p:grpSpPr>
            <a:xfrm>
              <a:off x="7639445" y="5684808"/>
              <a:ext cx="677892" cy="677892"/>
              <a:chOff x="769323" y="1363776"/>
              <a:chExt cx="500406" cy="500406"/>
            </a:xfrm>
          </p:grpSpPr>
          <p:sp>
            <p:nvSpPr>
              <p:cNvPr id="26" name="Oval 25">
                <a:extLst>
                  <a:ext uri="{FF2B5EF4-FFF2-40B4-BE49-F238E27FC236}">
                    <a16:creationId xmlns:a16="http://schemas.microsoft.com/office/drawing/2014/main" id="{D208B026-F083-5446-903A-EA878E63CD74}"/>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7" name="Oval 26">
                <a:extLst>
                  <a:ext uri="{FF2B5EF4-FFF2-40B4-BE49-F238E27FC236}">
                    <a16:creationId xmlns:a16="http://schemas.microsoft.com/office/drawing/2014/main" id="{1E456B93-834F-3727-633E-2CA0CCE91E81}"/>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28" name="Group 27">
              <a:extLst>
                <a:ext uri="{FF2B5EF4-FFF2-40B4-BE49-F238E27FC236}">
                  <a16:creationId xmlns:a16="http://schemas.microsoft.com/office/drawing/2014/main" id="{AB2C18E2-05BF-3D42-E5D7-961B914659B1}"/>
                </a:ext>
                <a:ext uri="{C183D7F6-B498-43B3-948B-1728B52AA6E4}">
                  <adec:decorative xmlns:adec="http://schemas.microsoft.com/office/drawing/2017/decorative" val="1"/>
                </a:ext>
              </a:extLst>
            </p:cNvPr>
            <p:cNvGrpSpPr/>
            <p:nvPr/>
          </p:nvGrpSpPr>
          <p:grpSpPr>
            <a:xfrm>
              <a:off x="8519304" y="5684808"/>
              <a:ext cx="677892" cy="677892"/>
              <a:chOff x="769323" y="1363776"/>
              <a:chExt cx="500406" cy="500406"/>
            </a:xfrm>
          </p:grpSpPr>
          <p:sp>
            <p:nvSpPr>
              <p:cNvPr id="29" name="Oval 28">
                <a:extLst>
                  <a:ext uri="{FF2B5EF4-FFF2-40B4-BE49-F238E27FC236}">
                    <a16:creationId xmlns:a16="http://schemas.microsoft.com/office/drawing/2014/main" id="{14BD6499-52F2-D92C-BB65-7B8FAB636487}"/>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0" name="Oval 29">
                <a:extLst>
                  <a:ext uri="{FF2B5EF4-FFF2-40B4-BE49-F238E27FC236}">
                    <a16:creationId xmlns:a16="http://schemas.microsoft.com/office/drawing/2014/main" id="{F0A75DC3-E394-EF43-E404-1C5DE078FD88}"/>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31" name="Group 30">
              <a:extLst>
                <a:ext uri="{FF2B5EF4-FFF2-40B4-BE49-F238E27FC236}">
                  <a16:creationId xmlns:a16="http://schemas.microsoft.com/office/drawing/2014/main" id="{796DD49A-DD68-0587-E1C6-BE5636F854DB}"/>
                </a:ext>
                <a:ext uri="{C183D7F6-B498-43B3-948B-1728B52AA6E4}">
                  <adec:decorative xmlns:adec="http://schemas.microsoft.com/office/drawing/2017/decorative" val="1"/>
                </a:ext>
              </a:extLst>
            </p:cNvPr>
            <p:cNvGrpSpPr/>
            <p:nvPr/>
          </p:nvGrpSpPr>
          <p:grpSpPr>
            <a:xfrm>
              <a:off x="9399163" y="5684808"/>
              <a:ext cx="677892" cy="677892"/>
              <a:chOff x="769323" y="1363776"/>
              <a:chExt cx="500406" cy="500406"/>
            </a:xfrm>
          </p:grpSpPr>
          <p:sp>
            <p:nvSpPr>
              <p:cNvPr id="32" name="Oval 31">
                <a:extLst>
                  <a:ext uri="{FF2B5EF4-FFF2-40B4-BE49-F238E27FC236}">
                    <a16:creationId xmlns:a16="http://schemas.microsoft.com/office/drawing/2014/main" id="{AD551AE5-782C-D56D-8A88-95A8AA319980}"/>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3" name="Oval 32">
                <a:extLst>
                  <a:ext uri="{FF2B5EF4-FFF2-40B4-BE49-F238E27FC236}">
                    <a16:creationId xmlns:a16="http://schemas.microsoft.com/office/drawing/2014/main" id="{1F53731A-996C-206A-12BA-9702B83B8EB8}"/>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62" name="Graphic 39">
              <a:extLst>
                <a:ext uri="{FF2B5EF4-FFF2-40B4-BE49-F238E27FC236}">
                  <a16:creationId xmlns:a16="http://schemas.microsoft.com/office/drawing/2014/main" id="{0614A15C-85C6-302B-AC7E-93A937B3CFCE}"/>
                </a:ext>
              </a:extLst>
            </p:cNvPr>
            <p:cNvSpPr/>
            <p:nvPr/>
          </p:nvSpPr>
          <p:spPr>
            <a:xfrm>
              <a:off x="7853158" y="5867339"/>
              <a:ext cx="266014" cy="312838"/>
            </a:xfrm>
            <a:custGeom>
              <a:avLst/>
              <a:gdLst>
                <a:gd name="csX0" fmla="*/ 94 w 266014"/>
                <a:gd name="csY0" fmla="*/ 54738 h 312838"/>
                <a:gd name="csX1" fmla="*/ 54852 w 266014"/>
                <a:gd name="csY1" fmla="*/ 0 h 312838"/>
                <a:gd name="csX2" fmla="*/ 109590 w 266014"/>
                <a:gd name="csY2" fmla="*/ 54758 h 312838"/>
                <a:gd name="csX3" fmla="*/ 70312 w 266014"/>
                <a:gd name="csY3" fmla="*/ 107266 h 312838"/>
                <a:gd name="csX4" fmla="*/ 152607 w 266014"/>
                <a:gd name="csY4" fmla="*/ 168146 h 312838"/>
                <a:gd name="csX5" fmla="*/ 157769 w 266014"/>
                <a:gd name="csY5" fmla="*/ 168146 h 312838"/>
                <a:gd name="csX6" fmla="*/ 223034 w 266014"/>
                <a:gd name="csY6" fmla="*/ 126448 h 312838"/>
                <a:gd name="csX7" fmla="*/ 266015 w 266014"/>
                <a:gd name="csY7" fmla="*/ 179878 h 312838"/>
                <a:gd name="csX8" fmla="*/ 211360 w 266014"/>
                <a:gd name="csY8" fmla="*/ 234720 h 312838"/>
                <a:gd name="csX9" fmla="*/ 157769 w 266014"/>
                <a:gd name="csY9" fmla="*/ 191610 h 312838"/>
                <a:gd name="csX10" fmla="*/ 152607 w 266014"/>
                <a:gd name="csY10" fmla="*/ 191610 h 312838"/>
                <a:gd name="csX11" fmla="*/ 66574 w 266014"/>
                <a:gd name="csY11" fmla="*/ 149844 h 312838"/>
                <a:gd name="csX12" fmla="*/ 66574 w 266014"/>
                <a:gd name="csY12" fmla="*/ 204593 h 312838"/>
                <a:gd name="csX13" fmla="*/ 108272 w 266014"/>
                <a:gd name="csY13" fmla="*/ 269857 h 312838"/>
                <a:gd name="csX14" fmla="*/ 54842 w 266014"/>
                <a:gd name="csY14" fmla="*/ 312838 h 312838"/>
                <a:gd name="csX15" fmla="*/ 0 w 266014"/>
                <a:gd name="csY15" fmla="*/ 258184 h 312838"/>
                <a:gd name="csX16" fmla="*/ 43110 w 266014"/>
                <a:gd name="csY16" fmla="*/ 204593 h 312838"/>
                <a:gd name="csX17" fmla="*/ 43110 w 266014"/>
                <a:gd name="csY17" fmla="*/ 108236 h 312838"/>
                <a:gd name="csX18" fmla="*/ 94 w 266014"/>
                <a:gd name="csY18" fmla="*/ 54738 h 3128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66014" h="312838">
                  <a:moveTo>
                    <a:pt x="94" y="54738"/>
                  </a:moveTo>
                  <a:cubicBezTo>
                    <a:pt x="99" y="24502"/>
                    <a:pt x="24615" y="-6"/>
                    <a:pt x="54852" y="0"/>
                  </a:cubicBezTo>
                  <a:cubicBezTo>
                    <a:pt x="85089" y="6"/>
                    <a:pt x="109596" y="24522"/>
                    <a:pt x="109590" y="54758"/>
                  </a:cubicBezTo>
                  <a:cubicBezTo>
                    <a:pt x="109586" y="79033"/>
                    <a:pt x="93598" y="100406"/>
                    <a:pt x="70312" y="107266"/>
                  </a:cubicBezTo>
                  <a:cubicBezTo>
                    <a:pt x="81382" y="143440"/>
                    <a:pt x="114777" y="168145"/>
                    <a:pt x="152607" y="168146"/>
                  </a:cubicBezTo>
                  <a:lnTo>
                    <a:pt x="157769" y="168146"/>
                  </a:lnTo>
                  <a:cubicBezTo>
                    <a:pt x="164277" y="138609"/>
                    <a:pt x="193497" y="119940"/>
                    <a:pt x="223034" y="126448"/>
                  </a:cubicBezTo>
                  <a:cubicBezTo>
                    <a:pt x="248118" y="131974"/>
                    <a:pt x="265991" y="154192"/>
                    <a:pt x="266015" y="179878"/>
                  </a:cubicBezTo>
                  <a:cubicBezTo>
                    <a:pt x="266066" y="210115"/>
                    <a:pt x="241597" y="234668"/>
                    <a:pt x="211360" y="234720"/>
                  </a:cubicBezTo>
                  <a:cubicBezTo>
                    <a:pt x="185573" y="234764"/>
                    <a:pt x="163251" y="216807"/>
                    <a:pt x="157769" y="191610"/>
                  </a:cubicBezTo>
                  <a:lnTo>
                    <a:pt x="152607" y="191610"/>
                  </a:lnTo>
                  <a:cubicBezTo>
                    <a:pt x="119038" y="191637"/>
                    <a:pt x="87317" y="176238"/>
                    <a:pt x="66574" y="149844"/>
                  </a:cubicBezTo>
                  <a:lnTo>
                    <a:pt x="66574" y="204593"/>
                  </a:lnTo>
                  <a:cubicBezTo>
                    <a:pt x="96111" y="211100"/>
                    <a:pt x="114780" y="240320"/>
                    <a:pt x="108272" y="269857"/>
                  </a:cubicBezTo>
                  <a:cubicBezTo>
                    <a:pt x="102746" y="294942"/>
                    <a:pt x="80528" y="312814"/>
                    <a:pt x="54842" y="312838"/>
                  </a:cubicBezTo>
                  <a:cubicBezTo>
                    <a:pt x="24605" y="312890"/>
                    <a:pt x="52" y="288420"/>
                    <a:pt x="0" y="258184"/>
                  </a:cubicBezTo>
                  <a:cubicBezTo>
                    <a:pt x="-44" y="232397"/>
                    <a:pt x="17913" y="210075"/>
                    <a:pt x="43110" y="204593"/>
                  </a:cubicBezTo>
                  <a:lnTo>
                    <a:pt x="43110" y="108236"/>
                  </a:lnTo>
                  <a:cubicBezTo>
                    <a:pt x="17987" y="102718"/>
                    <a:pt x="90" y="80460"/>
                    <a:pt x="94" y="54738"/>
                  </a:cubicBezTo>
                  <a:close/>
                </a:path>
              </a:pathLst>
            </a:custGeom>
            <a:solidFill>
              <a:schemeClr val="bg1"/>
            </a:solidFill>
            <a:ln w="22501"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sp>
          <p:nvSpPr>
            <p:cNvPr id="61" name="Graphic 56">
              <a:extLst>
                <a:ext uri="{FF2B5EF4-FFF2-40B4-BE49-F238E27FC236}">
                  <a16:creationId xmlns:a16="http://schemas.microsoft.com/office/drawing/2014/main" id="{069D72FD-8AD8-70B8-A185-BDD0476599E3}"/>
                </a:ext>
              </a:extLst>
            </p:cNvPr>
            <p:cNvSpPr/>
            <p:nvPr/>
          </p:nvSpPr>
          <p:spPr>
            <a:xfrm>
              <a:off x="9579107" y="5874163"/>
              <a:ext cx="318004" cy="299182"/>
            </a:xfrm>
            <a:custGeom>
              <a:avLst/>
              <a:gdLst>
                <a:gd name="csX0" fmla="*/ 330327 w 427650"/>
                <a:gd name="csY0" fmla="*/ 324900 h 402338"/>
                <a:gd name="csX1" fmla="*/ 310896 w 427650"/>
                <a:gd name="csY1" fmla="*/ 344236 h 402338"/>
                <a:gd name="csX2" fmla="*/ 291465 w 427650"/>
                <a:gd name="csY2" fmla="*/ 363667 h 402338"/>
                <a:gd name="csX3" fmla="*/ 272034 w 427650"/>
                <a:gd name="csY3" fmla="*/ 383003 h 402338"/>
                <a:gd name="csX4" fmla="*/ 291465 w 427650"/>
                <a:gd name="csY4" fmla="*/ 402338 h 402338"/>
                <a:gd name="csX5" fmla="*/ 349758 w 427650"/>
                <a:gd name="csY5" fmla="*/ 344236 h 402338"/>
                <a:gd name="csX6" fmla="*/ 330327 w 427650"/>
                <a:gd name="csY6" fmla="*/ 324900 h 402338"/>
                <a:gd name="csX7" fmla="*/ 58293 w 427650"/>
                <a:gd name="csY7" fmla="*/ 363667 h 402338"/>
                <a:gd name="csX8" fmla="*/ 38862 w 427650"/>
                <a:gd name="csY8" fmla="*/ 344236 h 402338"/>
                <a:gd name="csX9" fmla="*/ 19431 w 427650"/>
                <a:gd name="csY9" fmla="*/ 324900 h 402338"/>
                <a:gd name="csX10" fmla="*/ 0 w 427650"/>
                <a:gd name="csY10" fmla="*/ 344236 h 402338"/>
                <a:gd name="csX11" fmla="*/ 58293 w 427650"/>
                <a:gd name="csY11" fmla="*/ 402338 h 402338"/>
                <a:gd name="csX12" fmla="*/ 77724 w 427650"/>
                <a:gd name="csY12" fmla="*/ 383003 h 402338"/>
                <a:gd name="csX13" fmla="*/ 58293 w 427650"/>
                <a:gd name="csY13" fmla="*/ 363667 h 402338"/>
                <a:gd name="csX14" fmla="*/ 58293 w 427650"/>
                <a:gd name="csY14" fmla="*/ 53723 h 402338"/>
                <a:gd name="csX15" fmla="*/ 0 w 427650"/>
                <a:gd name="csY15" fmla="*/ 111826 h 402338"/>
                <a:gd name="csX16" fmla="*/ 19431 w 427650"/>
                <a:gd name="csY16" fmla="*/ 131257 h 402338"/>
                <a:gd name="csX17" fmla="*/ 38862 w 427650"/>
                <a:gd name="csY17" fmla="*/ 111826 h 402338"/>
                <a:gd name="csX18" fmla="*/ 58293 w 427650"/>
                <a:gd name="csY18" fmla="*/ 92490 h 402338"/>
                <a:gd name="csX19" fmla="*/ 77724 w 427650"/>
                <a:gd name="csY19" fmla="*/ 73154 h 402338"/>
                <a:gd name="csX20" fmla="*/ 58293 w 427650"/>
                <a:gd name="csY20" fmla="*/ 53723 h 402338"/>
                <a:gd name="csX21" fmla="*/ 194310 w 427650"/>
                <a:gd name="csY21" fmla="*/ 363667 h 402338"/>
                <a:gd name="csX22" fmla="*/ 155448 w 427650"/>
                <a:gd name="csY22" fmla="*/ 363667 h 402338"/>
                <a:gd name="csX23" fmla="*/ 136017 w 427650"/>
                <a:gd name="csY23" fmla="*/ 383003 h 402338"/>
                <a:gd name="csX24" fmla="*/ 155448 w 427650"/>
                <a:gd name="csY24" fmla="*/ 402338 h 402338"/>
                <a:gd name="csX25" fmla="*/ 194310 w 427650"/>
                <a:gd name="csY25" fmla="*/ 402338 h 402338"/>
                <a:gd name="csX26" fmla="*/ 213741 w 427650"/>
                <a:gd name="csY26" fmla="*/ 383003 h 402338"/>
                <a:gd name="csX27" fmla="*/ 194310 w 427650"/>
                <a:gd name="csY27" fmla="*/ 363667 h 402338"/>
                <a:gd name="csX28" fmla="*/ 19431 w 427650"/>
                <a:gd name="csY28" fmla="*/ 189359 h 402338"/>
                <a:gd name="csX29" fmla="*/ 0 w 427650"/>
                <a:gd name="csY29" fmla="*/ 208695 h 402338"/>
                <a:gd name="csX30" fmla="*/ 0 w 427650"/>
                <a:gd name="csY30" fmla="*/ 247462 h 402338"/>
                <a:gd name="csX31" fmla="*/ 19431 w 427650"/>
                <a:gd name="csY31" fmla="*/ 266798 h 402338"/>
                <a:gd name="csX32" fmla="*/ 38862 w 427650"/>
                <a:gd name="csY32" fmla="*/ 247462 h 402338"/>
                <a:gd name="csX33" fmla="*/ 38862 w 427650"/>
                <a:gd name="csY33" fmla="*/ 208695 h 402338"/>
                <a:gd name="csX34" fmla="*/ 19431 w 427650"/>
                <a:gd name="csY34" fmla="*/ 189359 h 402338"/>
                <a:gd name="csX35" fmla="*/ 194310 w 427650"/>
                <a:gd name="csY35" fmla="*/ 53723 h 402338"/>
                <a:gd name="csX36" fmla="*/ 155448 w 427650"/>
                <a:gd name="csY36" fmla="*/ 53723 h 402338"/>
                <a:gd name="csX37" fmla="*/ 136017 w 427650"/>
                <a:gd name="csY37" fmla="*/ 73154 h 402338"/>
                <a:gd name="csX38" fmla="*/ 148304 w 427650"/>
                <a:gd name="csY38" fmla="*/ 91157 h 402338"/>
                <a:gd name="csX39" fmla="*/ 165164 w 427650"/>
                <a:gd name="csY39" fmla="*/ 65630 h 402338"/>
                <a:gd name="csX40" fmla="*/ 196406 w 427650"/>
                <a:gd name="csY40" fmla="*/ 54009 h 402338"/>
                <a:gd name="csX41" fmla="*/ 196691 w 427650"/>
                <a:gd name="csY41" fmla="*/ 53914 h 402338"/>
                <a:gd name="csX42" fmla="*/ 194310 w 427650"/>
                <a:gd name="csY42" fmla="*/ 53723 h 402338"/>
                <a:gd name="csX43" fmla="*/ 250222 w 427650"/>
                <a:gd name="csY43" fmla="*/ 182978 h 402338"/>
                <a:gd name="csX44" fmla="*/ 262223 w 427650"/>
                <a:gd name="csY44" fmla="*/ 186788 h 402338"/>
                <a:gd name="csX45" fmla="*/ 262223 w 427650"/>
                <a:gd name="csY45" fmla="*/ 186788 h 402338"/>
                <a:gd name="csX46" fmla="*/ 281273 w 427650"/>
                <a:gd name="csY46" fmla="*/ 174215 h 402338"/>
                <a:gd name="csX47" fmla="*/ 290036 w 427650"/>
                <a:gd name="csY47" fmla="*/ 147449 h 402338"/>
                <a:gd name="csX48" fmla="*/ 316135 w 427650"/>
                <a:gd name="csY48" fmla="*/ 121446 h 402338"/>
                <a:gd name="csX49" fmla="*/ 341662 w 427650"/>
                <a:gd name="csY49" fmla="*/ 113159 h 402338"/>
                <a:gd name="csX50" fmla="*/ 354330 w 427650"/>
                <a:gd name="csY50" fmla="*/ 86680 h 402338"/>
                <a:gd name="csX51" fmla="*/ 340900 w 427650"/>
                <a:gd name="csY51" fmla="*/ 73726 h 402338"/>
                <a:gd name="csX52" fmla="*/ 315659 w 427650"/>
                <a:gd name="csY52" fmla="*/ 65534 h 402338"/>
                <a:gd name="csX53" fmla="*/ 289465 w 427650"/>
                <a:gd name="csY53" fmla="*/ 39341 h 402338"/>
                <a:gd name="csX54" fmla="*/ 281178 w 427650"/>
                <a:gd name="csY54" fmla="*/ 13814 h 402338"/>
                <a:gd name="csX55" fmla="*/ 254603 w 427650"/>
                <a:gd name="csY55" fmla="*/ 1241 h 402338"/>
                <a:gd name="csX56" fmla="*/ 241935 w 427650"/>
                <a:gd name="csY56" fmla="*/ 14195 h 402338"/>
                <a:gd name="csX57" fmla="*/ 233553 w 427650"/>
                <a:gd name="csY57" fmla="*/ 39912 h 402338"/>
                <a:gd name="csX58" fmla="*/ 208121 w 427650"/>
                <a:gd name="csY58" fmla="*/ 65630 h 402338"/>
                <a:gd name="csX59" fmla="*/ 182594 w 427650"/>
                <a:gd name="csY59" fmla="*/ 73821 h 402338"/>
                <a:gd name="csX60" fmla="*/ 169831 w 427650"/>
                <a:gd name="csY60" fmla="*/ 100205 h 402338"/>
                <a:gd name="csX61" fmla="*/ 182880 w 427650"/>
                <a:gd name="csY61" fmla="*/ 113064 h 402338"/>
                <a:gd name="csX62" fmla="*/ 208121 w 427650"/>
                <a:gd name="csY62" fmla="*/ 121256 h 402338"/>
                <a:gd name="csX63" fmla="*/ 234315 w 427650"/>
                <a:gd name="csY63" fmla="*/ 147545 h 402338"/>
                <a:gd name="csX64" fmla="*/ 242602 w 427650"/>
                <a:gd name="csY64" fmla="*/ 173072 h 402338"/>
                <a:gd name="csX65" fmla="*/ 250222 w 427650"/>
                <a:gd name="csY65" fmla="*/ 183168 h 402338"/>
                <a:gd name="csX66" fmla="*/ 250222 w 427650"/>
                <a:gd name="csY66" fmla="*/ 183168 h 402338"/>
                <a:gd name="csX67" fmla="*/ 360426 w 427650"/>
                <a:gd name="csY67" fmla="*/ 255558 h 402338"/>
                <a:gd name="csX68" fmla="*/ 354521 w 427650"/>
                <a:gd name="csY68" fmla="*/ 247652 h 402338"/>
                <a:gd name="csX69" fmla="*/ 349853 w 427650"/>
                <a:gd name="csY69" fmla="*/ 233174 h 402338"/>
                <a:gd name="csX70" fmla="*/ 338042 w 427650"/>
                <a:gd name="csY70" fmla="*/ 221363 h 402338"/>
                <a:gd name="csX71" fmla="*/ 323755 w 427650"/>
                <a:gd name="csY71" fmla="*/ 216696 h 402338"/>
                <a:gd name="csX72" fmla="*/ 312515 w 427650"/>
                <a:gd name="csY72" fmla="*/ 201170 h 402338"/>
                <a:gd name="csX73" fmla="*/ 323564 w 427650"/>
                <a:gd name="csY73" fmla="*/ 185645 h 402338"/>
                <a:gd name="csX74" fmla="*/ 338042 w 427650"/>
                <a:gd name="csY74" fmla="*/ 180977 h 402338"/>
                <a:gd name="csX75" fmla="*/ 349568 w 427650"/>
                <a:gd name="csY75" fmla="*/ 169166 h 402338"/>
                <a:gd name="csX76" fmla="*/ 354235 w 427650"/>
                <a:gd name="csY76" fmla="*/ 154879 h 402338"/>
                <a:gd name="csX77" fmla="*/ 375095 w 427650"/>
                <a:gd name="csY77" fmla="*/ 144592 h 402338"/>
                <a:gd name="csX78" fmla="*/ 385286 w 427650"/>
                <a:gd name="csY78" fmla="*/ 154593 h 402338"/>
                <a:gd name="csX79" fmla="*/ 390049 w 427650"/>
                <a:gd name="csY79" fmla="*/ 169166 h 402338"/>
                <a:gd name="csX80" fmla="*/ 401860 w 427650"/>
                <a:gd name="csY80" fmla="*/ 180882 h 402338"/>
                <a:gd name="csX81" fmla="*/ 416147 w 427650"/>
                <a:gd name="csY81" fmla="*/ 185549 h 402338"/>
                <a:gd name="csX82" fmla="*/ 426911 w 427650"/>
                <a:gd name="csY82" fmla="*/ 206123 h 402338"/>
                <a:gd name="csX83" fmla="*/ 416719 w 427650"/>
                <a:gd name="csY83" fmla="*/ 216696 h 402338"/>
                <a:gd name="csX84" fmla="*/ 402146 w 427650"/>
                <a:gd name="csY84" fmla="*/ 221459 h 402338"/>
                <a:gd name="csX85" fmla="*/ 390430 w 427650"/>
                <a:gd name="csY85" fmla="*/ 233270 h 402338"/>
                <a:gd name="csX86" fmla="*/ 385763 w 427650"/>
                <a:gd name="csY86" fmla="*/ 247462 h 402338"/>
                <a:gd name="csX87" fmla="*/ 379667 w 427650"/>
                <a:gd name="csY87" fmla="*/ 255653 h 402338"/>
                <a:gd name="csX88" fmla="*/ 360617 w 427650"/>
                <a:gd name="csY88" fmla="*/ 255653 h 402338"/>
                <a:gd name="csX89" fmla="*/ 360617 w 427650"/>
                <a:gd name="csY89" fmla="*/ 255653 h 4023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Lst>
              <a:rect l="l" t="t" r="r" b="b"/>
              <a:pathLst>
                <a:path w="427650" h="402338">
                  <a:moveTo>
                    <a:pt x="330327" y="324900"/>
                  </a:moveTo>
                  <a:cubicBezTo>
                    <a:pt x="319564" y="324900"/>
                    <a:pt x="310896" y="333568"/>
                    <a:pt x="310896" y="344236"/>
                  </a:cubicBezTo>
                  <a:cubicBezTo>
                    <a:pt x="310896" y="354904"/>
                    <a:pt x="302133" y="363667"/>
                    <a:pt x="291465" y="363667"/>
                  </a:cubicBezTo>
                  <a:cubicBezTo>
                    <a:pt x="280797" y="363667"/>
                    <a:pt x="272034" y="372335"/>
                    <a:pt x="272034" y="383003"/>
                  </a:cubicBezTo>
                  <a:cubicBezTo>
                    <a:pt x="272034" y="393671"/>
                    <a:pt x="280702" y="402338"/>
                    <a:pt x="291465" y="402338"/>
                  </a:cubicBezTo>
                  <a:cubicBezTo>
                    <a:pt x="323660" y="402338"/>
                    <a:pt x="349758" y="376335"/>
                    <a:pt x="349758" y="344236"/>
                  </a:cubicBezTo>
                  <a:cubicBezTo>
                    <a:pt x="349758" y="333568"/>
                    <a:pt x="340995" y="324900"/>
                    <a:pt x="330327" y="324900"/>
                  </a:cubicBezTo>
                  <a:close/>
                  <a:moveTo>
                    <a:pt x="58293" y="363667"/>
                  </a:moveTo>
                  <a:cubicBezTo>
                    <a:pt x="47530" y="363667"/>
                    <a:pt x="38862" y="354904"/>
                    <a:pt x="38862" y="344236"/>
                  </a:cubicBezTo>
                  <a:cubicBezTo>
                    <a:pt x="38862" y="333568"/>
                    <a:pt x="30099" y="324900"/>
                    <a:pt x="19431" y="324900"/>
                  </a:cubicBezTo>
                  <a:cubicBezTo>
                    <a:pt x="8763" y="324900"/>
                    <a:pt x="0" y="333568"/>
                    <a:pt x="0" y="344236"/>
                  </a:cubicBezTo>
                  <a:cubicBezTo>
                    <a:pt x="0" y="376335"/>
                    <a:pt x="26099" y="402338"/>
                    <a:pt x="58293" y="402338"/>
                  </a:cubicBezTo>
                  <a:cubicBezTo>
                    <a:pt x="68961" y="402338"/>
                    <a:pt x="77724" y="393671"/>
                    <a:pt x="77724" y="383003"/>
                  </a:cubicBezTo>
                  <a:cubicBezTo>
                    <a:pt x="77724" y="372335"/>
                    <a:pt x="68961" y="363667"/>
                    <a:pt x="58293" y="363667"/>
                  </a:cubicBezTo>
                  <a:close/>
                  <a:moveTo>
                    <a:pt x="58293" y="53723"/>
                  </a:moveTo>
                  <a:cubicBezTo>
                    <a:pt x="26099" y="53723"/>
                    <a:pt x="0" y="79727"/>
                    <a:pt x="0" y="111826"/>
                  </a:cubicBezTo>
                  <a:cubicBezTo>
                    <a:pt x="0" y="122494"/>
                    <a:pt x="8668" y="131257"/>
                    <a:pt x="19431" y="131257"/>
                  </a:cubicBezTo>
                  <a:cubicBezTo>
                    <a:pt x="30194" y="131257"/>
                    <a:pt x="38862" y="122494"/>
                    <a:pt x="38862" y="111826"/>
                  </a:cubicBezTo>
                  <a:cubicBezTo>
                    <a:pt x="38862" y="101158"/>
                    <a:pt x="47530" y="92490"/>
                    <a:pt x="58293" y="92490"/>
                  </a:cubicBezTo>
                  <a:cubicBezTo>
                    <a:pt x="69056" y="92490"/>
                    <a:pt x="77724" y="83822"/>
                    <a:pt x="77724" y="73154"/>
                  </a:cubicBezTo>
                  <a:cubicBezTo>
                    <a:pt x="77724" y="62486"/>
                    <a:pt x="68961" y="53723"/>
                    <a:pt x="58293" y="53723"/>
                  </a:cubicBezTo>
                  <a:close/>
                  <a:moveTo>
                    <a:pt x="194310" y="363667"/>
                  </a:moveTo>
                  <a:lnTo>
                    <a:pt x="155448" y="363667"/>
                  </a:lnTo>
                  <a:cubicBezTo>
                    <a:pt x="144685" y="363667"/>
                    <a:pt x="136017" y="372335"/>
                    <a:pt x="136017" y="383003"/>
                  </a:cubicBezTo>
                  <a:cubicBezTo>
                    <a:pt x="136017" y="393671"/>
                    <a:pt x="144685" y="402338"/>
                    <a:pt x="155448" y="402338"/>
                  </a:cubicBezTo>
                  <a:lnTo>
                    <a:pt x="194310" y="402338"/>
                  </a:lnTo>
                  <a:cubicBezTo>
                    <a:pt x="204978" y="402338"/>
                    <a:pt x="213741" y="393671"/>
                    <a:pt x="213741" y="383003"/>
                  </a:cubicBezTo>
                  <a:cubicBezTo>
                    <a:pt x="213741" y="372335"/>
                    <a:pt x="204978" y="363667"/>
                    <a:pt x="194310" y="363667"/>
                  </a:cubicBezTo>
                  <a:close/>
                  <a:moveTo>
                    <a:pt x="19431" y="189359"/>
                  </a:moveTo>
                  <a:cubicBezTo>
                    <a:pt x="8668" y="189359"/>
                    <a:pt x="0" y="198027"/>
                    <a:pt x="0" y="208695"/>
                  </a:cubicBezTo>
                  <a:lnTo>
                    <a:pt x="0" y="247462"/>
                  </a:lnTo>
                  <a:cubicBezTo>
                    <a:pt x="0" y="258130"/>
                    <a:pt x="8668" y="266798"/>
                    <a:pt x="19431" y="266798"/>
                  </a:cubicBezTo>
                  <a:cubicBezTo>
                    <a:pt x="30194" y="266798"/>
                    <a:pt x="38862" y="258130"/>
                    <a:pt x="38862" y="247462"/>
                  </a:cubicBezTo>
                  <a:lnTo>
                    <a:pt x="38862" y="208695"/>
                  </a:lnTo>
                  <a:cubicBezTo>
                    <a:pt x="38862" y="198027"/>
                    <a:pt x="30099" y="189359"/>
                    <a:pt x="19431" y="189359"/>
                  </a:cubicBezTo>
                  <a:close/>
                  <a:moveTo>
                    <a:pt x="194310" y="53723"/>
                  </a:moveTo>
                  <a:lnTo>
                    <a:pt x="155448" y="53723"/>
                  </a:lnTo>
                  <a:cubicBezTo>
                    <a:pt x="144685" y="53723"/>
                    <a:pt x="136017" y="62391"/>
                    <a:pt x="136017" y="73154"/>
                  </a:cubicBezTo>
                  <a:cubicBezTo>
                    <a:pt x="136017" y="81346"/>
                    <a:pt x="141065" y="88299"/>
                    <a:pt x="148304" y="91157"/>
                  </a:cubicBezTo>
                  <a:cubicBezTo>
                    <a:pt x="148971" y="79822"/>
                    <a:pt x="155258" y="69630"/>
                    <a:pt x="165164" y="65630"/>
                  </a:cubicBezTo>
                  <a:lnTo>
                    <a:pt x="196406" y="54009"/>
                  </a:lnTo>
                  <a:cubicBezTo>
                    <a:pt x="196406" y="54009"/>
                    <a:pt x="196596" y="53914"/>
                    <a:pt x="196691" y="53914"/>
                  </a:cubicBezTo>
                  <a:cubicBezTo>
                    <a:pt x="195929" y="53819"/>
                    <a:pt x="195072" y="53723"/>
                    <a:pt x="194310" y="53723"/>
                  </a:cubicBezTo>
                  <a:close/>
                  <a:moveTo>
                    <a:pt x="250222" y="182978"/>
                  </a:moveTo>
                  <a:cubicBezTo>
                    <a:pt x="253746" y="185454"/>
                    <a:pt x="257937" y="186788"/>
                    <a:pt x="262223" y="186788"/>
                  </a:cubicBezTo>
                  <a:lnTo>
                    <a:pt x="262223" y="186788"/>
                  </a:lnTo>
                  <a:cubicBezTo>
                    <a:pt x="270510" y="186788"/>
                    <a:pt x="278035" y="181835"/>
                    <a:pt x="281273" y="174215"/>
                  </a:cubicBezTo>
                  <a:lnTo>
                    <a:pt x="290036" y="147449"/>
                  </a:lnTo>
                  <a:cubicBezTo>
                    <a:pt x="294132" y="135162"/>
                    <a:pt x="303848" y="125542"/>
                    <a:pt x="316135" y="121446"/>
                  </a:cubicBezTo>
                  <a:lnTo>
                    <a:pt x="341662" y="113159"/>
                  </a:lnTo>
                  <a:cubicBezTo>
                    <a:pt x="352425" y="109349"/>
                    <a:pt x="358140" y="97538"/>
                    <a:pt x="354330" y="86680"/>
                  </a:cubicBezTo>
                  <a:cubicBezTo>
                    <a:pt x="352139" y="80489"/>
                    <a:pt x="347186" y="75726"/>
                    <a:pt x="340900" y="73726"/>
                  </a:cubicBezTo>
                  <a:lnTo>
                    <a:pt x="315659" y="65534"/>
                  </a:lnTo>
                  <a:cubicBezTo>
                    <a:pt x="303276" y="61439"/>
                    <a:pt x="293561" y="51723"/>
                    <a:pt x="289465" y="39341"/>
                  </a:cubicBezTo>
                  <a:lnTo>
                    <a:pt x="281178" y="13814"/>
                  </a:lnTo>
                  <a:cubicBezTo>
                    <a:pt x="277368" y="2955"/>
                    <a:pt x="265462" y="-2665"/>
                    <a:pt x="254603" y="1241"/>
                  </a:cubicBezTo>
                  <a:cubicBezTo>
                    <a:pt x="248603" y="3336"/>
                    <a:pt x="243935" y="8099"/>
                    <a:pt x="241935" y="14195"/>
                  </a:cubicBezTo>
                  <a:lnTo>
                    <a:pt x="233553" y="39912"/>
                  </a:lnTo>
                  <a:cubicBezTo>
                    <a:pt x="229457" y="51914"/>
                    <a:pt x="220123" y="61343"/>
                    <a:pt x="208121" y="65630"/>
                  </a:cubicBezTo>
                  <a:lnTo>
                    <a:pt x="182594" y="73821"/>
                  </a:lnTo>
                  <a:cubicBezTo>
                    <a:pt x="171736" y="77536"/>
                    <a:pt x="166021" y="89442"/>
                    <a:pt x="169831" y="100205"/>
                  </a:cubicBezTo>
                  <a:cubicBezTo>
                    <a:pt x="171926" y="106301"/>
                    <a:pt x="176784" y="111064"/>
                    <a:pt x="182880" y="113064"/>
                  </a:cubicBezTo>
                  <a:lnTo>
                    <a:pt x="208121" y="121256"/>
                  </a:lnTo>
                  <a:cubicBezTo>
                    <a:pt x="220504" y="125447"/>
                    <a:pt x="230219" y="135162"/>
                    <a:pt x="234315" y="147545"/>
                  </a:cubicBezTo>
                  <a:lnTo>
                    <a:pt x="242602" y="173072"/>
                  </a:lnTo>
                  <a:cubicBezTo>
                    <a:pt x="244031" y="177167"/>
                    <a:pt x="246698" y="180692"/>
                    <a:pt x="250222" y="183168"/>
                  </a:cubicBezTo>
                  <a:lnTo>
                    <a:pt x="250222" y="183168"/>
                  </a:lnTo>
                  <a:close/>
                  <a:moveTo>
                    <a:pt x="360426" y="255558"/>
                  </a:moveTo>
                  <a:cubicBezTo>
                    <a:pt x="357664" y="253558"/>
                    <a:pt x="355664" y="250891"/>
                    <a:pt x="354521" y="247652"/>
                  </a:cubicBezTo>
                  <a:lnTo>
                    <a:pt x="349853" y="233174"/>
                  </a:lnTo>
                  <a:cubicBezTo>
                    <a:pt x="348044" y="227555"/>
                    <a:pt x="343662" y="223173"/>
                    <a:pt x="338042" y="221363"/>
                  </a:cubicBezTo>
                  <a:lnTo>
                    <a:pt x="323755" y="216696"/>
                  </a:lnTo>
                  <a:cubicBezTo>
                    <a:pt x="317087" y="214410"/>
                    <a:pt x="312515" y="208219"/>
                    <a:pt x="312515" y="201170"/>
                  </a:cubicBezTo>
                  <a:cubicBezTo>
                    <a:pt x="312515" y="194122"/>
                    <a:pt x="316992" y="187931"/>
                    <a:pt x="323564" y="185645"/>
                  </a:cubicBezTo>
                  <a:lnTo>
                    <a:pt x="338042" y="180977"/>
                  </a:lnTo>
                  <a:cubicBezTo>
                    <a:pt x="343472" y="179072"/>
                    <a:pt x="347758" y="174691"/>
                    <a:pt x="349568" y="169166"/>
                  </a:cubicBezTo>
                  <a:lnTo>
                    <a:pt x="354235" y="154879"/>
                  </a:lnTo>
                  <a:cubicBezTo>
                    <a:pt x="357188" y="146306"/>
                    <a:pt x="366522" y="141734"/>
                    <a:pt x="375095" y="144592"/>
                  </a:cubicBezTo>
                  <a:cubicBezTo>
                    <a:pt x="379857" y="146211"/>
                    <a:pt x="383572" y="149831"/>
                    <a:pt x="385286" y="154593"/>
                  </a:cubicBezTo>
                  <a:lnTo>
                    <a:pt x="390049" y="169166"/>
                  </a:lnTo>
                  <a:cubicBezTo>
                    <a:pt x="391954" y="174691"/>
                    <a:pt x="396240" y="179072"/>
                    <a:pt x="401860" y="180882"/>
                  </a:cubicBezTo>
                  <a:lnTo>
                    <a:pt x="416147" y="185549"/>
                  </a:lnTo>
                  <a:cubicBezTo>
                    <a:pt x="424815" y="188216"/>
                    <a:pt x="429578" y="197456"/>
                    <a:pt x="426911" y="206123"/>
                  </a:cubicBezTo>
                  <a:cubicBezTo>
                    <a:pt x="425387" y="211076"/>
                    <a:pt x="421576" y="214982"/>
                    <a:pt x="416719" y="216696"/>
                  </a:cubicBezTo>
                  <a:lnTo>
                    <a:pt x="402146" y="221459"/>
                  </a:lnTo>
                  <a:cubicBezTo>
                    <a:pt x="396621" y="223364"/>
                    <a:pt x="392240" y="227745"/>
                    <a:pt x="390430" y="233270"/>
                  </a:cubicBezTo>
                  <a:lnTo>
                    <a:pt x="385763" y="247462"/>
                  </a:lnTo>
                  <a:cubicBezTo>
                    <a:pt x="384620" y="250796"/>
                    <a:pt x="382524" y="253653"/>
                    <a:pt x="379667" y="255653"/>
                  </a:cubicBezTo>
                  <a:cubicBezTo>
                    <a:pt x="373951" y="259749"/>
                    <a:pt x="366236" y="259654"/>
                    <a:pt x="360617" y="255653"/>
                  </a:cubicBezTo>
                  <a:lnTo>
                    <a:pt x="360617" y="255653"/>
                  </a:lnTo>
                  <a:close/>
                </a:path>
              </a:pathLst>
            </a:custGeom>
            <a:solidFill>
              <a:schemeClr val="bg1"/>
            </a:solidFill>
            <a:ln w="22501"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sp>
          <p:nvSpPr>
            <p:cNvPr id="60" name="Graphic 58">
              <a:extLst>
                <a:ext uri="{FF2B5EF4-FFF2-40B4-BE49-F238E27FC236}">
                  <a16:creationId xmlns:a16="http://schemas.microsoft.com/office/drawing/2014/main" id="{2F181BD5-51EC-03E7-194B-26003FDC3CD4}"/>
                </a:ext>
              </a:extLst>
            </p:cNvPr>
            <p:cNvSpPr/>
            <p:nvPr/>
          </p:nvSpPr>
          <p:spPr>
            <a:xfrm>
              <a:off x="8715375" y="5880879"/>
              <a:ext cx="285750" cy="285752"/>
            </a:xfrm>
            <a:custGeom>
              <a:avLst/>
              <a:gdLst>
                <a:gd name="csX0" fmla="*/ 587978 w 643127"/>
                <a:gd name="csY0" fmla="*/ 110681 h 643128"/>
                <a:gd name="csX1" fmla="*/ 587978 w 643127"/>
                <a:gd name="csY1" fmla="*/ 450247 h 643128"/>
                <a:gd name="csX2" fmla="*/ 450151 w 643127"/>
                <a:gd name="csY2" fmla="*/ 588074 h 643128"/>
                <a:gd name="csX3" fmla="*/ 110585 w 643127"/>
                <a:gd name="csY3" fmla="*/ 588074 h 643128"/>
                <a:gd name="csX4" fmla="*/ 211265 w 643127"/>
                <a:gd name="csY4" fmla="*/ 643128 h 643128"/>
                <a:gd name="csX5" fmla="*/ 450151 w 643127"/>
                <a:gd name="csY5" fmla="*/ 643128 h 643128"/>
                <a:gd name="csX6" fmla="*/ 643128 w 643127"/>
                <a:gd name="csY6" fmla="*/ 450247 h 643128"/>
                <a:gd name="csX7" fmla="*/ 643128 w 643127"/>
                <a:gd name="csY7" fmla="*/ 211360 h 643128"/>
                <a:gd name="csX8" fmla="*/ 587978 w 643127"/>
                <a:gd name="csY8" fmla="*/ 110681 h 643128"/>
                <a:gd name="csX9" fmla="*/ 431768 w 643127"/>
                <a:gd name="csY9" fmla="*/ 0 h 643128"/>
                <a:gd name="csX10" fmla="*/ 119444 w 643127"/>
                <a:gd name="csY10" fmla="*/ 0 h 643128"/>
                <a:gd name="csX11" fmla="*/ 0 w 643127"/>
                <a:gd name="csY11" fmla="*/ 119444 h 643128"/>
                <a:gd name="csX12" fmla="*/ 0 w 643127"/>
                <a:gd name="csY12" fmla="*/ 431864 h 643128"/>
                <a:gd name="csX13" fmla="*/ 119444 w 643127"/>
                <a:gd name="csY13" fmla="*/ 551307 h 643128"/>
                <a:gd name="csX14" fmla="*/ 431768 w 643127"/>
                <a:gd name="csY14" fmla="*/ 551307 h 643128"/>
                <a:gd name="csX15" fmla="*/ 551212 w 643127"/>
                <a:gd name="csY15" fmla="*/ 431864 h 643128"/>
                <a:gd name="csX16" fmla="*/ 551212 w 643127"/>
                <a:gd name="csY16" fmla="*/ 119444 h 643128"/>
                <a:gd name="csX17" fmla="*/ 431768 w 643127"/>
                <a:gd name="csY17" fmla="*/ 0 h 643128"/>
                <a:gd name="csX18" fmla="*/ 393287 w 643127"/>
                <a:gd name="csY18" fmla="*/ 290036 h 643128"/>
                <a:gd name="csX19" fmla="*/ 391573 w 643127"/>
                <a:gd name="csY19" fmla="*/ 290036 h 643128"/>
                <a:gd name="csX20" fmla="*/ 290036 w 643127"/>
                <a:gd name="csY20" fmla="*/ 290132 h 643128"/>
                <a:gd name="csX21" fmla="*/ 290036 w 643127"/>
                <a:gd name="csY21" fmla="*/ 391668 h 643128"/>
                <a:gd name="csX22" fmla="*/ 277273 w 643127"/>
                <a:gd name="csY22" fmla="*/ 406051 h 643128"/>
                <a:gd name="csX23" fmla="*/ 275558 w 643127"/>
                <a:gd name="csY23" fmla="*/ 406051 h 643128"/>
                <a:gd name="csX24" fmla="*/ 261176 w 643127"/>
                <a:gd name="csY24" fmla="*/ 393383 h 643128"/>
                <a:gd name="csX25" fmla="*/ 261176 w 643127"/>
                <a:gd name="csY25" fmla="*/ 391668 h 643128"/>
                <a:gd name="csX26" fmla="*/ 261080 w 643127"/>
                <a:gd name="csY26" fmla="*/ 290132 h 643128"/>
                <a:gd name="csX27" fmla="*/ 159544 w 643127"/>
                <a:gd name="csY27" fmla="*/ 290132 h 643128"/>
                <a:gd name="csX28" fmla="*/ 145161 w 643127"/>
                <a:gd name="csY28" fmla="*/ 277368 h 643128"/>
                <a:gd name="csX29" fmla="*/ 145161 w 643127"/>
                <a:gd name="csY29" fmla="*/ 275654 h 643128"/>
                <a:gd name="csX30" fmla="*/ 157829 w 643127"/>
                <a:gd name="csY30" fmla="*/ 261271 h 643128"/>
                <a:gd name="csX31" fmla="*/ 159544 w 643127"/>
                <a:gd name="csY31" fmla="*/ 261271 h 643128"/>
                <a:gd name="csX32" fmla="*/ 261080 w 643127"/>
                <a:gd name="csY32" fmla="*/ 261176 h 643128"/>
                <a:gd name="csX33" fmla="*/ 261080 w 643127"/>
                <a:gd name="csY33" fmla="*/ 159639 h 643128"/>
                <a:gd name="csX34" fmla="*/ 273844 w 643127"/>
                <a:gd name="csY34" fmla="*/ 145256 h 643128"/>
                <a:gd name="csX35" fmla="*/ 275558 w 643127"/>
                <a:gd name="csY35" fmla="*/ 145256 h 643128"/>
                <a:gd name="csX36" fmla="*/ 289941 w 643127"/>
                <a:gd name="csY36" fmla="*/ 157925 h 643128"/>
                <a:gd name="csX37" fmla="*/ 289941 w 643127"/>
                <a:gd name="csY37" fmla="*/ 159639 h 643128"/>
                <a:gd name="csX38" fmla="*/ 290036 w 643127"/>
                <a:gd name="csY38" fmla="*/ 261176 h 643128"/>
                <a:gd name="csX39" fmla="*/ 391573 w 643127"/>
                <a:gd name="csY39" fmla="*/ 261176 h 643128"/>
                <a:gd name="csX40" fmla="*/ 405956 w 643127"/>
                <a:gd name="csY40" fmla="*/ 273939 h 643128"/>
                <a:gd name="csX41" fmla="*/ 405956 w 643127"/>
                <a:gd name="csY41" fmla="*/ 275654 h 643128"/>
                <a:gd name="csX42" fmla="*/ 393287 w 643127"/>
                <a:gd name="csY42" fmla="*/ 290036 h 6431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643127" h="643128">
                  <a:moveTo>
                    <a:pt x="587978" y="110681"/>
                  </a:moveTo>
                  <a:lnTo>
                    <a:pt x="587978" y="450247"/>
                  </a:lnTo>
                  <a:cubicBezTo>
                    <a:pt x="587978" y="526352"/>
                    <a:pt x="526256" y="588074"/>
                    <a:pt x="450151" y="588074"/>
                  </a:cubicBezTo>
                  <a:lnTo>
                    <a:pt x="110585" y="588074"/>
                  </a:lnTo>
                  <a:cubicBezTo>
                    <a:pt x="132493" y="622459"/>
                    <a:pt x="170498" y="643223"/>
                    <a:pt x="211265" y="643128"/>
                  </a:cubicBezTo>
                  <a:lnTo>
                    <a:pt x="450151" y="643128"/>
                  </a:lnTo>
                  <a:cubicBezTo>
                    <a:pt x="556736" y="643128"/>
                    <a:pt x="643128" y="556832"/>
                    <a:pt x="643128" y="450247"/>
                  </a:cubicBezTo>
                  <a:lnTo>
                    <a:pt x="643128" y="211360"/>
                  </a:lnTo>
                  <a:cubicBezTo>
                    <a:pt x="643128" y="169069"/>
                    <a:pt x="621125" y="131921"/>
                    <a:pt x="587978" y="110681"/>
                  </a:cubicBezTo>
                  <a:close/>
                  <a:moveTo>
                    <a:pt x="431768" y="0"/>
                  </a:moveTo>
                  <a:lnTo>
                    <a:pt x="119444" y="0"/>
                  </a:lnTo>
                  <a:cubicBezTo>
                    <a:pt x="53435" y="0"/>
                    <a:pt x="0" y="53531"/>
                    <a:pt x="0" y="119444"/>
                  </a:cubicBezTo>
                  <a:lnTo>
                    <a:pt x="0" y="431864"/>
                  </a:lnTo>
                  <a:cubicBezTo>
                    <a:pt x="0" y="497776"/>
                    <a:pt x="53435" y="551307"/>
                    <a:pt x="119444" y="551307"/>
                  </a:cubicBezTo>
                  <a:lnTo>
                    <a:pt x="431768" y="551307"/>
                  </a:lnTo>
                  <a:cubicBezTo>
                    <a:pt x="497776" y="551307"/>
                    <a:pt x="551212" y="497776"/>
                    <a:pt x="551212" y="431864"/>
                  </a:cubicBezTo>
                  <a:lnTo>
                    <a:pt x="551212" y="119444"/>
                  </a:lnTo>
                  <a:cubicBezTo>
                    <a:pt x="551212" y="53531"/>
                    <a:pt x="497776" y="0"/>
                    <a:pt x="431768" y="0"/>
                  </a:cubicBezTo>
                  <a:close/>
                  <a:moveTo>
                    <a:pt x="393287" y="290036"/>
                  </a:moveTo>
                  <a:lnTo>
                    <a:pt x="391573" y="290036"/>
                  </a:lnTo>
                  <a:cubicBezTo>
                    <a:pt x="391573" y="290036"/>
                    <a:pt x="290036" y="290132"/>
                    <a:pt x="290036" y="290132"/>
                  </a:cubicBezTo>
                  <a:lnTo>
                    <a:pt x="290036" y="391668"/>
                  </a:lnTo>
                  <a:cubicBezTo>
                    <a:pt x="290036" y="399002"/>
                    <a:pt x="284512" y="405194"/>
                    <a:pt x="277273" y="406051"/>
                  </a:cubicBezTo>
                  <a:lnTo>
                    <a:pt x="275558" y="406051"/>
                  </a:lnTo>
                  <a:cubicBezTo>
                    <a:pt x="268224" y="406146"/>
                    <a:pt x="262033" y="400622"/>
                    <a:pt x="261176" y="393383"/>
                  </a:cubicBezTo>
                  <a:lnTo>
                    <a:pt x="261176" y="391668"/>
                  </a:lnTo>
                  <a:cubicBezTo>
                    <a:pt x="261176" y="391668"/>
                    <a:pt x="261080" y="290132"/>
                    <a:pt x="261080" y="290132"/>
                  </a:cubicBezTo>
                  <a:lnTo>
                    <a:pt x="159544" y="290132"/>
                  </a:lnTo>
                  <a:cubicBezTo>
                    <a:pt x="152210" y="290132"/>
                    <a:pt x="146018" y="284607"/>
                    <a:pt x="145161" y="277368"/>
                  </a:cubicBezTo>
                  <a:lnTo>
                    <a:pt x="145161" y="275654"/>
                  </a:lnTo>
                  <a:cubicBezTo>
                    <a:pt x="145066" y="268319"/>
                    <a:pt x="150590" y="262128"/>
                    <a:pt x="157829" y="261271"/>
                  </a:cubicBezTo>
                  <a:lnTo>
                    <a:pt x="159544" y="261271"/>
                  </a:lnTo>
                  <a:cubicBezTo>
                    <a:pt x="159544" y="261271"/>
                    <a:pt x="261080" y="261176"/>
                    <a:pt x="261080" y="261176"/>
                  </a:cubicBezTo>
                  <a:lnTo>
                    <a:pt x="261080" y="159639"/>
                  </a:lnTo>
                  <a:cubicBezTo>
                    <a:pt x="261080" y="152305"/>
                    <a:pt x="266605" y="146114"/>
                    <a:pt x="273844" y="145256"/>
                  </a:cubicBezTo>
                  <a:lnTo>
                    <a:pt x="275558" y="145256"/>
                  </a:lnTo>
                  <a:cubicBezTo>
                    <a:pt x="282893" y="145161"/>
                    <a:pt x="289084" y="150686"/>
                    <a:pt x="289941" y="157925"/>
                  </a:cubicBezTo>
                  <a:lnTo>
                    <a:pt x="289941" y="159639"/>
                  </a:lnTo>
                  <a:cubicBezTo>
                    <a:pt x="289941" y="159639"/>
                    <a:pt x="290036" y="261176"/>
                    <a:pt x="290036" y="261176"/>
                  </a:cubicBezTo>
                  <a:lnTo>
                    <a:pt x="391573" y="261176"/>
                  </a:lnTo>
                  <a:cubicBezTo>
                    <a:pt x="398907" y="261176"/>
                    <a:pt x="405098" y="266700"/>
                    <a:pt x="405956" y="273939"/>
                  </a:cubicBezTo>
                  <a:lnTo>
                    <a:pt x="405956" y="275654"/>
                  </a:lnTo>
                  <a:cubicBezTo>
                    <a:pt x="406051" y="282988"/>
                    <a:pt x="400526" y="289179"/>
                    <a:pt x="393287" y="290036"/>
                  </a:cubicBezTo>
                  <a:close/>
                </a:path>
              </a:pathLst>
            </a:custGeom>
            <a:solidFill>
              <a:schemeClr val="bg1"/>
            </a:solidFill>
            <a:ln w="22501"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Tree>
    <p:extLst>
      <p:ext uri="{BB962C8B-B14F-4D97-AF65-F5344CB8AC3E}">
        <p14:creationId xmlns:p14="http://schemas.microsoft.com/office/powerpoint/2010/main" val="15474491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04F8E-0E1F-F98A-C063-2F4B2CF492F9}"/>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740BD65-C1D7-2D78-EC4F-54BAB12BCD5A}"/>
              </a:ext>
              <a:ext uri="{C183D7F6-B498-43B3-948B-1728B52AA6E4}">
                <adec:decorative xmlns:adec="http://schemas.microsoft.com/office/drawing/2017/decorative" val="1"/>
              </a:ext>
            </a:extLst>
          </p:cNvPr>
          <p:cNvSpPr/>
          <p:nvPr/>
        </p:nvSpPr>
        <p:spPr bwMode="auto">
          <a:xfrm>
            <a:off x="571500" y="1524001"/>
            <a:ext cx="11049000" cy="4745038"/>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sp>
        <p:nvSpPr>
          <p:cNvPr id="17" name="Rectangle: Rounded Corners 16">
            <a:extLst>
              <a:ext uri="{FF2B5EF4-FFF2-40B4-BE49-F238E27FC236}">
                <a16:creationId xmlns:a16="http://schemas.microsoft.com/office/drawing/2014/main" id="{76BF3E61-215F-6234-5CAB-3E02F5720F60}"/>
              </a:ext>
              <a:ext uri="{C183D7F6-B498-43B3-948B-1728B52AA6E4}">
                <adec:decorative xmlns:adec="http://schemas.microsoft.com/office/drawing/2017/decorative" val="1"/>
              </a:ext>
            </a:extLst>
          </p:cNvPr>
          <p:cNvSpPr/>
          <p:nvPr/>
        </p:nvSpPr>
        <p:spPr bwMode="auto">
          <a:xfrm>
            <a:off x="851001" y="3221491"/>
            <a:ext cx="3310332" cy="2753860"/>
          </a:xfrm>
          <a:prstGeom prst="roundRect">
            <a:avLst>
              <a:gd name="adj" fmla="val 4127"/>
            </a:avLst>
          </a:prstGeom>
          <a:solidFill>
            <a:schemeClr val="bg1">
              <a:alpha val="10000"/>
            </a:schemeClr>
          </a:solidFill>
          <a:ln>
            <a:noFill/>
          </a:ln>
        </p:spPr>
        <p:txBody>
          <a:bodyPr vert="horz" wrap="square" lIns="137160" tIns="137160" rIns="137160" bIns="137160" numCol="1" anchor="t" anchorCtr="0" compatLnSpc="1">
            <a:prstTxWarp prst="textNoShape">
              <a:avLst/>
            </a:prstTxWarp>
            <a:noAutofit/>
          </a:bodyPr>
          <a:lstStyle/>
          <a:p>
            <a:pPr algn="ctr" defTabSz="914400" fontAlgn="base">
              <a:spcBef>
                <a:spcPct val="0"/>
              </a:spcBef>
              <a:spcAft>
                <a:spcPts val="1200"/>
              </a:spcAft>
              <a:defRPr/>
            </a:pPr>
            <a:endParaRPr lang="en-US" sz="1800">
              <a:solidFill>
                <a:schemeClr val="bg1"/>
              </a:solidFill>
              <a:cs typeface="Segoe Sans Display" pitchFamily="2" charset="0"/>
            </a:endParaRPr>
          </a:p>
        </p:txBody>
      </p:sp>
      <p:sp>
        <p:nvSpPr>
          <p:cNvPr id="32" name="Rectangle: Rounded Corners 31">
            <a:extLst>
              <a:ext uri="{FF2B5EF4-FFF2-40B4-BE49-F238E27FC236}">
                <a16:creationId xmlns:a16="http://schemas.microsoft.com/office/drawing/2014/main" id="{AE1D4FCD-79BC-DF7A-FF5F-1200FC9742FB}"/>
              </a:ext>
              <a:ext uri="{C183D7F6-B498-43B3-948B-1728B52AA6E4}">
                <adec:decorative xmlns:adec="http://schemas.microsoft.com/office/drawing/2017/decorative" val="1"/>
              </a:ext>
            </a:extLst>
          </p:cNvPr>
          <p:cNvSpPr/>
          <p:nvPr/>
        </p:nvSpPr>
        <p:spPr bwMode="auto">
          <a:xfrm>
            <a:off x="8030668" y="3221491"/>
            <a:ext cx="3310332" cy="2753860"/>
          </a:xfrm>
          <a:prstGeom prst="roundRect">
            <a:avLst>
              <a:gd name="adj" fmla="val 4127"/>
            </a:avLst>
          </a:prstGeom>
          <a:solidFill>
            <a:schemeClr val="bg1">
              <a:alpha val="10000"/>
            </a:schemeClr>
          </a:solidFill>
          <a:ln>
            <a:noFill/>
          </a:ln>
        </p:spPr>
        <p:txBody>
          <a:bodyPr vert="horz" wrap="square" lIns="137160" tIns="137160" rIns="137160" bIns="137160" numCol="1" anchor="t" anchorCtr="0" compatLnSpc="1">
            <a:prstTxWarp prst="textNoShape">
              <a:avLst/>
            </a:prstTxWarp>
            <a:noAutofit/>
          </a:bodyPr>
          <a:lstStyle/>
          <a:p>
            <a:pPr algn="ctr" defTabSz="914400" fontAlgn="base">
              <a:spcBef>
                <a:spcPct val="0"/>
              </a:spcBef>
              <a:spcAft>
                <a:spcPts val="1200"/>
              </a:spcAft>
            </a:pPr>
            <a:endParaRPr lang="en-US" sz="1800">
              <a:solidFill>
                <a:schemeClr val="bg1"/>
              </a:solidFill>
              <a:cs typeface="Segoe Sans Display Semibold" pitchFamily="2" charset="0"/>
            </a:endParaRPr>
          </a:p>
        </p:txBody>
      </p:sp>
      <p:sp>
        <p:nvSpPr>
          <p:cNvPr id="38" name="Rectangle: Rounded Corners 37">
            <a:extLst>
              <a:ext uri="{FF2B5EF4-FFF2-40B4-BE49-F238E27FC236}">
                <a16:creationId xmlns:a16="http://schemas.microsoft.com/office/drawing/2014/main" id="{48FBA6BC-89B0-E257-AFB6-8DD3ADC3C28C}"/>
              </a:ext>
              <a:ext uri="{C183D7F6-B498-43B3-948B-1728B52AA6E4}">
                <adec:decorative xmlns:adec="http://schemas.microsoft.com/office/drawing/2017/decorative" val="1"/>
              </a:ext>
            </a:extLst>
          </p:cNvPr>
          <p:cNvSpPr/>
          <p:nvPr/>
        </p:nvSpPr>
        <p:spPr bwMode="auto">
          <a:xfrm>
            <a:off x="4440834" y="3221491"/>
            <a:ext cx="3310332" cy="2753860"/>
          </a:xfrm>
          <a:prstGeom prst="roundRect">
            <a:avLst>
              <a:gd name="adj" fmla="val 4127"/>
            </a:avLst>
          </a:prstGeom>
          <a:solidFill>
            <a:schemeClr val="bg1">
              <a:alpha val="10000"/>
            </a:schemeClr>
          </a:solidFill>
          <a:ln>
            <a:noFill/>
          </a:ln>
        </p:spPr>
        <p:txBody>
          <a:bodyPr vert="horz" wrap="square" lIns="137160" tIns="137160" rIns="137160" bIns="137160" numCol="1" anchor="t" anchorCtr="0" compatLnSpc="1">
            <a:prstTxWarp prst="textNoShape">
              <a:avLst/>
            </a:prstTxWarp>
            <a:noAutofit/>
          </a:bodyPr>
          <a:lstStyle/>
          <a:p>
            <a:pPr algn="ctr" defTabSz="914400" fontAlgn="base">
              <a:spcBef>
                <a:spcPct val="0"/>
              </a:spcBef>
              <a:spcAft>
                <a:spcPts val="1200"/>
              </a:spcAft>
            </a:pPr>
            <a:endParaRPr lang="en-US" sz="1800">
              <a:solidFill>
                <a:schemeClr val="bg1"/>
              </a:solidFill>
              <a:cs typeface="Segoe Sans Display Semibold" pitchFamily="2" charset="0"/>
            </a:endParaRPr>
          </a:p>
        </p:txBody>
      </p:sp>
      <p:sp>
        <p:nvSpPr>
          <p:cNvPr id="6" name="Title 5">
            <a:extLst>
              <a:ext uri="{FF2B5EF4-FFF2-40B4-BE49-F238E27FC236}">
                <a16:creationId xmlns:a16="http://schemas.microsoft.com/office/drawing/2014/main" id="{6C07C02D-4874-81B3-BDE7-71802BEED81C}"/>
              </a:ext>
            </a:extLst>
          </p:cNvPr>
          <p:cNvSpPr>
            <a:spLocks noGrp="1"/>
          </p:cNvSpPr>
          <p:nvPr>
            <p:ph type="title"/>
          </p:nvPr>
        </p:nvSpPr>
        <p:spPr>
          <a:xfrm>
            <a:off x="588263" y="485481"/>
            <a:ext cx="11018520" cy="498598"/>
          </a:xfrm>
        </p:spPr>
        <p:txBody>
          <a:bodyPr/>
          <a:lstStyle/>
          <a:p>
            <a:pPr lvl="0" algn="ctr"/>
            <a:r>
              <a:rPr lang="en-US" dirty="0"/>
              <a:t>A range of tools for agent creation</a:t>
            </a:r>
          </a:p>
        </p:txBody>
      </p:sp>
      <p:grpSp>
        <p:nvGrpSpPr>
          <p:cNvPr id="138" name="Group 137" descr="A bar spanning from No code to Pro code">
            <a:extLst>
              <a:ext uri="{FF2B5EF4-FFF2-40B4-BE49-F238E27FC236}">
                <a16:creationId xmlns:a16="http://schemas.microsoft.com/office/drawing/2014/main" id="{BEBB5823-9043-FE51-9BB0-4E674DF4773A}"/>
              </a:ext>
            </a:extLst>
          </p:cNvPr>
          <p:cNvGrpSpPr/>
          <p:nvPr/>
        </p:nvGrpSpPr>
        <p:grpSpPr>
          <a:xfrm>
            <a:off x="771626" y="2156257"/>
            <a:ext cx="10665630" cy="400093"/>
            <a:chOff x="771626" y="2156257"/>
            <a:chExt cx="10665630" cy="400093"/>
          </a:xfrm>
        </p:grpSpPr>
        <p:sp>
          <p:nvSpPr>
            <p:cNvPr id="14" name="Rectangle: Rounded Corners 13">
              <a:extLst>
                <a:ext uri="{FF2B5EF4-FFF2-40B4-BE49-F238E27FC236}">
                  <a16:creationId xmlns:a16="http://schemas.microsoft.com/office/drawing/2014/main" id="{24594FE2-C8AF-BE12-F08B-7C388ADE3A5F}"/>
                </a:ext>
                <a:ext uri="{C183D7F6-B498-43B3-948B-1728B52AA6E4}">
                  <adec:decorative xmlns:adec="http://schemas.microsoft.com/office/drawing/2017/decorative" val="1"/>
                </a:ext>
              </a:extLst>
            </p:cNvPr>
            <p:cNvSpPr/>
            <p:nvPr/>
          </p:nvSpPr>
          <p:spPr bwMode="auto">
            <a:xfrm>
              <a:off x="771626" y="2156257"/>
              <a:ext cx="10665630" cy="400093"/>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endParaRPr lang="en-US" sz="1800" b="1">
                <a:solidFill>
                  <a:schemeClr val="tx1"/>
                </a:solidFill>
                <a:latin typeface="Segoe Sans Display Semibold"/>
                <a:cs typeface="Segoe Sans Display Semibold"/>
              </a:endParaRPr>
            </a:p>
          </p:txBody>
        </p:sp>
        <p:sp>
          <p:nvSpPr>
            <p:cNvPr id="15" name="TextBox 14">
              <a:extLst>
                <a:ext uri="{FF2B5EF4-FFF2-40B4-BE49-F238E27FC236}">
                  <a16:creationId xmlns:a16="http://schemas.microsoft.com/office/drawing/2014/main" id="{A4502C75-294E-F4F2-E339-2F3634C57341}"/>
                </a:ext>
              </a:extLst>
            </p:cNvPr>
            <p:cNvSpPr txBox="1">
              <a:spLocks/>
            </p:cNvSpPr>
            <p:nvPr/>
          </p:nvSpPr>
          <p:spPr>
            <a:xfrm>
              <a:off x="945146" y="2231607"/>
              <a:ext cx="934261"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a:defRPr/>
              </a:pPr>
              <a:r>
                <a:rPr lang="en-US" sz="1600" spc="0"/>
                <a:t>No code</a:t>
              </a:r>
            </a:p>
          </p:txBody>
        </p:sp>
        <p:sp>
          <p:nvSpPr>
            <p:cNvPr id="16" name="TextBox 15">
              <a:extLst>
                <a:ext uri="{FF2B5EF4-FFF2-40B4-BE49-F238E27FC236}">
                  <a16:creationId xmlns:a16="http://schemas.microsoft.com/office/drawing/2014/main" id="{CA40FCD2-1EC0-79B0-8502-FE20977DF3F5}"/>
                </a:ext>
                <a:ext uri="{C183D7F6-B498-43B3-948B-1728B52AA6E4}">
                  <adec:decorative xmlns:adec="http://schemas.microsoft.com/office/drawing/2017/decorative" val="1"/>
                </a:ext>
              </a:extLst>
            </p:cNvPr>
            <p:cNvSpPr txBox="1">
              <a:spLocks/>
            </p:cNvSpPr>
            <p:nvPr/>
          </p:nvSpPr>
          <p:spPr>
            <a:xfrm>
              <a:off x="10306510" y="2231607"/>
              <a:ext cx="957226"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algn="r">
                <a:defRPr/>
              </a:pPr>
              <a:r>
                <a:rPr lang="en-US" sz="1600" spc="0"/>
                <a:t>Pro code</a:t>
              </a:r>
            </a:p>
          </p:txBody>
        </p:sp>
      </p:grpSp>
      <p:grpSp>
        <p:nvGrpSpPr>
          <p:cNvPr id="135" name="Group 134" descr="Microsoft Copilot">
            <a:extLst>
              <a:ext uri="{FF2B5EF4-FFF2-40B4-BE49-F238E27FC236}">
                <a16:creationId xmlns:a16="http://schemas.microsoft.com/office/drawing/2014/main" id="{3FCFDEB0-CA03-21AD-BD07-6706D5F39741}"/>
              </a:ext>
            </a:extLst>
          </p:cNvPr>
          <p:cNvGrpSpPr/>
          <p:nvPr/>
        </p:nvGrpSpPr>
        <p:grpSpPr>
          <a:xfrm>
            <a:off x="2043784" y="1927147"/>
            <a:ext cx="924766" cy="924766"/>
            <a:chOff x="2043784" y="1927147"/>
            <a:chExt cx="924766" cy="924766"/>
          </a:xfrm>
        </p:grpSpPr>
        <p:grpSp>
          <p:nvGrpSpPr>
            <p:cNvPr id="18" name="Group 17">
              <a:extLst>
                <a:ext uri="{FF2B5EF4-FFF2-40B4-BE49-F238E27FC236}">
                  <a16:creationId xmlns:a16="http://schemas.microsoft.com/office/drawing/2014/main" id="{238F06CE-7603-2058-52C1-8F1F9930BB33}"/>
                </a:ext>
                <a:ext uri="{C183D7F6-B498-43B3-948B-1728B52AA6E4}">
                  <adec:decorative xmlns:adec="http://schemas.microsoft.com/office/drawing/2017/decorative" val="1"/>
                </a:ext>
              </a:extLst>
            </p:cNvPr>
            <p:cNvGrpSpPr/>
            <p:nvPr/>
          </p:nvGrpSpPr>
          <p:grpSpPr>
            <a:xfrm>
              <a:off x="2043784" y="1927147"/>
              <a:ext cx="924766" cy="924766"/>
              <a:chOff x="1955959" y="4187622"/>
              <a:chExt cx="766762" cy="765422"/>
            </a:xfrm>
          </p:grpSpPr>
          <p:sp>
            <p:nvSpPr>
              <p:cNvPr id="19" name="Oval 18">
                <a:extLst>
                  <a:ext uri="{FF2B5EF4-FFF2-40B4-BE49-F238E27FC236}">
                    <a16:creationId xmlns:a16="http://schemas.microsoft.com/office/drawing/2014/main" id="{A257E412-3FCF-3BD6-741D-7C816881053E}"/>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4" name="Oval 23">
                <a:extLst>
                  <a:ext uri="{FF2B5EF4-FFF2-40B4-BE49-F238E27FC236}">
                    <a16:creationId xmlns:a16="http://schemas.microsoft.com/office/drawing/2014/main" id="{4C844827-C752-DBA4-D7CF-0510E7D56A29}"/>
                  </a:ext>
                  <a:ext uri="{C183D7F6-B498-43B3-948B-1728B52AA6E4}">
                    <adec:decorative xmlns:adec="http://schemas.microsoft.com/office/drawing/2017/decorative" val="1"/>
                  </a:ext>
                </a:extLst>
              </p:cNvPr>
              <p:cNvSpPr/>
              <p:nvPr/>
            </p:nvSpPr>
            <p:spPr>
              <a:xfrm>
                <a:off x="2037153" y="4268675"/>
                <a:ext cx="604373" cy="60331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33" name="Picture 132">
              <a:extLst>
                <a:ext uri="{FF2B5EF4-FFF2-40B4-BE49-F238E27FC236}">
                  <a16:creationId xmlns:a16="http://schemas.microsoft.com/office/drawing/2014/main" id="{5561C37E-669C-4C55-E92A-49AA2451510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0233" y="2167388"/>
              <a:ext cx="471868" cy="444284"/>
            </a:xfrm>
            <a:prstGeom prst="rect">
              <a:avLst/>
            </a:prstGeom>
            <a:ln w="7441" cap="flat">
              <a:noFill/>
              <a:prstDash val="solid"/>
              <a:miter/>
            </a:ln>
            <a:effectLst>
              <a:outerShdw blurRad="50800" dist="38100" dir="5400000" algn="t" rotWithShape="0">
                <a:prstClr val="black">
                  <a:alpha val="40000"/>
                </a:prstClr>
              </a:outerShdw>
            </a:effectLst>
          </p:spPr>
        </p:pic>
      </p:grpSp>
      <p:sp>
        <p:nvSpPr>
          <p:cNvPr id="49" name="Rectangle: Rounded Corners 48">
            <a:extLst>
              <a:ext uri="{FF2B5EF4-FFF2-40B4-BE49-F238E27FC236}">
                <a16:creationId xmlns:a16="http://schemas.microsoft.com/office/drawing/2014/main" id="{4F1676A8-BA1E-4C8E-2E5B-59A42DB94E86}"/>
              </a:ext>
            </a:extLst>
          </p:cNvPr>
          <p:cNvSpPr/>
          <p:nvPr/>
        </p:nvSpPr>
        <p:spPr bwMode="auto">
          <a:xfrm>
            <a:off x="1444953" y="3009900"/>
            <a:ext cx="2122428" cy="44128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tx1"/>
                </a:solidFill>
                <a:latin typeface="+mj-lt"/>
                <a:cs typeface="Segoe Sans Display Semibold" pitchFamily="2" charset="0"/>
              </a:rPr>
              <a:t>For End Users</a:t>
            </a:r>
          </a:p>
        </p:txBody>
      </p:sp>
      <p:sp>
        <p:nvSpPr>
          <p:cNvPr id="139" name="Rectangle: Rounded Corners 138" descr="Emphasis on">
            <a:extLst>
              <a:ext uri="{FF2B5EF4-FFF2-40B4-BE49-F238E27FC236}">
                <a16:creationId xmlns:a16="http://schemas.microsoft.com/office/drawing/2014/main" id="{6944F809-5835-2F55-2036-8F5DAF2B3C07}"/>
              </a:ext>
            </a:extLst>
          </p:cNvPr>
          <p:cNvSpPr/>
          <p:nvPr/>
        </p:nvSpPr>
        <p:spPr bwMode="auto">
          <a:xfrm>
            <a:off x="1066800" y="3530600"/>
            <a:ext cx="2878736" cy="1709672"/>
          </a:xfrm>
          <a:prstGeom prst="roundRect">
            <a:avLst>
              <a:gd name="adj" fmla="val 5718"/>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2" name="Picture 51" descr="Screenshot of Copilot Studio showing a chat building a Field Service agent with a panel displaying the agent’s capabilities.">
            <a:extLst>
              <a:ext uri="{FF2B5EF4-FFF2-40B4-BE49-F238E27FC236}">
                <a16:creationId xmlns:a16="http://schemas.microsoft.com/office/drawing/2014/main" id="{FA1ABCFB-9CB2-BBFD-DF6A-62F0574FD95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40857" y="3609169"/>
            <a:ext cx="2730621" cy="1552534"/>
          </a:xfrm>
          <a:prstGeom prst="rect">
            <a:avLst/>
          </a:prstGeom>
        </p:spPr>
      </p:pic>
      <p:sp>
        <p:nvSpPr>
          <p:cNvPr id="58" name="TextBox 57">
            <a:extLst>
              <a:ext uri="{FF2B5EF4-FFF2-40B4-BE49-F238E27FC236}">
                <a16:creationId xmlns:a16="http://schemas.microsoft.com/office/drawing/2014/main" id="{1E5E9601-8BD5-2998-777A-1A7213923D65}"/>
              </a:ext>
            </a:extLst>
          </p:cNvPr>
          <p:cNvSpPr txBox="1"/>
          <p:nvPr/>
        </p:nvSpPr>
        <p:spPr>
          <a:xfrm>
            <a:off x="1605391" y="5304143"/>
            <a:ext cx="1801554" cy="246221"/>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Segoe UI Semibold" panose="020B0702040204020203" pitchFamily="34" charset="0"/>
              </a:rPr>
              <a:t>Agent builder</a:t>
            </a:r>
          </a:p>
        </p:txBody>
      </p:sp>
      <p:grpSp>
        <p:nvGrpSpPr>
          <p:cNvPr id="136" name="Group 135" descr="Copilot studio&#10;">
            <a:extLst>
              <a:ext uri="{FF2B5EF4-FFF2-40B4-BE49-F238E27FC236}">
                <a16:creationId xmlns:a16="http://schemas.microsoft.com/office/drawing/2014/main" id="{999DB642-7B51-351B-E8FF-44FC3D18D4D4}"/>
              </a:ext>
            </a:extLst>
          </p:cNvPr>
          <p:cNvGrpSpPr/>
          <p:nvPr/>
        </p:nvGrpSpPr>
        <p:grpSpPr>
          <a:xfrm>
            <a:off x="5633618" y="1892334"/>
            <a:ext cx="924766" cy="924766"/>
            <a:chOff x="5633618" y="1892334"/>
            <a:chExt cx="924766" cy="924766"/>
          </a:xfrm>
        </p:grpSpPr>
        <p:grpSp>
          <p:nvGrpSpPr>
            <p:cNvPr id="44" name="Group 43">
              <a:extLst>
                <a:ext uri="{FF2B5EF4-FFF2-40B4-BE49-F238E27FC236}">
                  <a16:creationId xmlns:a16="http://schemas.microsoft.com/office/drawing/2014/main" id="{8FEDD6B3-F963-3DDC-5F67-9BC4FD802FEC}"/>
                </a:ext>
                <a:ext uri="{C183D7F6-B498-43B3-948B-1728B52AA6E4}">
                  <adec:decorative xmlns:adec="http://schemas.microsoft.com/office/drawing/2017/decorative" val="1"/>
                </a:ext>
              </a:extLst>
            </p:cNvPr>
            <p:cNvGrpSpPr/>
            <p:nvPr/>
          </p:nvGrpSpPr>
          <p:grpSpPr>
            <a:xfrm>
              <a:off x="5633618" y="1892334"/>
              <a:ext cx="924766" cy="924766"/>
              <a:chOff x="1955959" y="4187622"/>
              <a:chExt cx="766762" cy="765422"/>
            </a:xfrm>
          </p:grpSpPr>
          <p:sp>
            <p:nvSpPr>
              <p:cNvPr id="45" name="Oval 44">
                <a:extLst>
                  <a:ext uri="{FF2B5EF4-FFF2-40B4-BE49-F238E27FC236}">
                    <a16:creationId xmlns:a16="http://schemas.microsoft.com/office/drawing/2014/main" id="{9B15964A-B3C6-88B8-6ED3-45FF04F84801}"/>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6" name="Oval 45">
                <a:extLst>
                  <a:ext uri="{FF2B5EF4-FFF2-40B4-BE49-F238E27FC236}">
                    <a16:creationId xmlns:a16="http://schemas.microsoft.com/office/drawing/2014/main" id="{85C4B2F2-97B3-AE95-77FE-37D543EC271E}"/>
                  </a:ext>
                  <a:ext uri="{C183D7F6-B498-43B3-948B-1728B52AA6E4}">
                    <adec:decorative xmlns:adec="http://schemas.microsoft.com/office/drawing/2017/decorative" val="1"/>
                  </a:ext>
                </a:extLst>
              </p:cNvPr>
              <p:cNvSpPr/>
              <p:nvPr/>
            </p:nvSpPr>
            <p:spPr>
              <a:xfrm>
                <a:off x="2037153" y="4268675"/>
                <a:ext cx="604373" cy="60331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34" name="Graphic 133">
              <a:extLst>
                <a:ext uri="{FF2B5EF4-FFF2-40B4-BE49-F238E27FC236}">
                  <a16:creationId xmlns:a16="http://schemas.microsoft.com/office/drawing/2014/main" id="{5F03E224-D24E-FF4C-E1B5-C51C35CEAF0A}"/>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7795" y="2126511"/>
              <a:ext cx="456412" cy="456412"/>
            </a:xfrm>
            <a:prstGeom prst="rect">
              <a:avLst/>
            </a:prstGeom>
            <a:effectLst>
              <a:outerShdw blurRad="50800" dist="38100" dir="5400000" algn="t" rotWithShape="0">
                <a:prstClr val="black">
                  <a:alpha val="40000"/>
                </a:prstClr>
              </a:outerShdw>
            </a:effectLst>
          </p:spPr>
        </p:pic>
      </p:grpSp>
      <p:sp>
        <p:nvSpPr>
          <p:cNvPr id="51" name="Rectangle: Rounded Corners 50">
            <a:extLst>
              <a:ext uri="{FF2B5EF4-FFF2-40B4-BE49-F238E27FC236}">
                <a16:creationId xmlns:a16="http://schemas.microsoft.com/office/drawing/2014/main" id="{F2B41B18-97C6-79E2-49FE-8470091FC55D}"/>
              </a:ext>
            </a:extLst>
          </p:cNvPr>
          <p:cNvSpPr/>
          <p:nvPr/>
        </p:nvSpPr>
        <p:spPr bwMode="auto">
          <a:xfrm>
            <a:off x="5034787" y="3007184"/>
            <a:ext cx="2122428" cy="44128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tx1"/>
                </a:solidFill>
                <a:latin typeface="+mj-lt"/>
                <a:cs typeface="Segoe Sans Display Semibold" pitchFamily="2" charset="0"/>
              </a:rPr>
              <a:t>For Makers</a:t>
            </a:r>
          </a:p>
        </p:txBody>
      </p:sp>
      <p:pic>
        <p:nvPicPr>
          <p:cNvPr id="53" name="Picture 52" descr="Screenshot of a workflow in Copilot Studio showing a travel‑budget automation with connected steps and data source settings.">
            <a:extLst>
              <a:ext uri="{FF2B5EF4-FFF2-40B4-BE49-F238E27FC236}">
                <a16:creationId xmlns:a16="http://schemas.microsoft.com/office/drawing/2014/main" id="{9E48CDB8-325C-FC0C-1662-29D7B745D87D}"/>
              </a:ext>
              <a:ext uri="{C183D7F6-B498-43B3-948B-1728B52AA6E4}">
                <adec:decorative xmlns:adec="http://schemas.microsoft.com/office/drawing/2017/decorative" val="0"/>
              </a:ext>
            </a:extLst>
          </p:cNvPr>
          <p:cNvPicPr>
            <a:picLocks/>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4719728" y="3609169"/>
            <a:ext cx="2752544" cy="1552534"/>
          </a:xfrm>
          <a:prstGeom prst="roundRect">
            <a:avLst>
              <a:gd name="adj" fmla="val 2856"/>
            </a:avLst>
          </a:prstGeom>
          <a:noFill/>
          <a:effectLst>
            <a:outerShdw blurRad="279400" algn="ctr" rotWithShape="0">
              <a:prstClr val="black">
                <a:alpha val="20000"/>
              </a:prstClr>
            </a:outerShdw>
          </a:effectLst>
        </p:spPr>
      </p:pic>
      <p:sp>
        <p:nvSpPr>
          <p:cNvPr id="60" name="TextBox 59">
            <a:extLst>
              <a:ext uri="{FF2B5EF4-FFF2-40B4-BE49-F238E27FC236}">
                <a16:creationId xmlns:a16="http://schemas.microsoft.com/office/drawing/2014/main" id="{63EFCCFD-7DAB-AE2B-EAB5-2F8858509E22}"/>
              </a:ext>
            </a:extLst>
          </p:cNvPr>
          <p:cNvSpPr txBox="1"/>
          <p:nvPr/>
        </p:nvSpPr>
        <p:spPr>
          <a:xfrm>
            <a:off x="5195119" y="5304143"/>
            <a:ext cx="1801762"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Segoe UI Semibold" panose="020B0702040204020203" pitchFamily="34" charset="0"/>
              </a:rPr>
              <a:t>Copilot Studio</a:t>
            </a:r>
          </a:p>
        </p:txBody>
      </p:sp>
      <p:grpSp>
        <p:nvGrpSpPr>
          <p:cNvPr id="137" name="Group 136" descr="Azure">
            <a:extLst>
              <a:ext uri="{FF2B5EF4-FFF2-40B4-BE49-F238E27FC236}">
                <a16:creationId xmlns:a16="http://schemas.microsoft.com/office/drawing/2014/main" id="{836D5DC2-DD96-E361-A9EC-6A412095E1C3}"/>
              </a:ext>
            </a:extLst>
          </p:cNvPr>
          <p:cNvGrpSpPr/>
          <p:nvPr/>
        </p:nvGrpSpPr>
        <p:grpSpPr>
          <a:xfrm>
            <a:off x="9223449" y="1892334"/>
            <a:ext cx="924766" cy="924766"/>
            <a:chOff x="9223449" y="1892334"/>
            <a:chExt cx="924766" cy="924766"/>
          </a:xfrm>
        </p:grpSpPr>
        <p:grpSp>
          <p:nvGrpSpPr>
            <p:cNvPr id="33" name="Group 32">
              <a:extLst>
                <a:ext uri="{FF2B5EF4-FFF2-40B4-BE49-F238E27FC236}">
                  <a16:creationId xmlns:a16="http://schemas.microsoft.com/office/drawing/2014/main" id="{C733196B-370F-4E75-D12D-1921E6DF06C4}"/>
                </a:ext>
                <a:ext uri="{C183D7F6-B498-43B3-948B-1728B52AA6E4}">
                  <adec:decorative xmlns:adec="http://schemas.microsoft.com/office/drawing/2017/decorative" val="1"/>
                </a:ext>
              </a:extLst>
            </p:cNvPr>
            <p:cNvGrpSpPr/>
            <p:nvPr/>
          </p:nvGrpSpPr>
          <p:grpSpPr>
            <a:xfrm>
              <a:off x="9223449" y="1892334"/>
              <a:ext cx="924766" cy="924766"/>
              <a:chOff x="1955959" y="4187622"/>
              <a:chExt cx="766762" cy="765422"/>
            </a:xfrm>
          </p:grpSpPr>
          <p:sp>
            <p:nvSpPr>
              <p:cNvPr id="34" name="Oval 33">
                <a:extLst>
                  <a:ext uri="{FF2B5EF4-FFF2-40B4-BE49-F238E27FC236}">
                    <a16:creationId xmlns:a16="http://schemas.microsoft.com/office/drawing/2014/main" id="{86CFDA0A-E3DE-E1B9-BEF2-54780D68CF5F}"/>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5" name="Oval 34">
                <a:extLst>
                  <a:ext uri="{FF2B5EF4-FFF2-40B4-BE49-F238E27FC236}">
                    <a16:creationId xmlns:a16="http://schemas.microsoft.com/office/drawing/2014/main" id="{C903AD4E-FA0F-8D44-DDB2-83A52D73F79E}"/>
                  </a:ext>
                  <a:ext uri="{C183D7F6-B498-43B3-948B-1728B52AA6E4}">
                    <adec:decorative xmlns:adec="http://schemas.microsoft.com/office/drawing/2017/decorative" val="1"/>
                  </a:ext>
                </a:extLst>
              </p:cNvPr>
              <p:cNvSpPr/>
              <p:nvPr/>
            </p:nvSpPr>
            <p:spPr>
              <a:xfrm>
                <a:off x="2037153" y="4268675"/>
                <a:ext cx="604373" cy="60331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32" name="Picture 131" descr="Azure logo">
              <a:extLst>
                <a:ext uri="{FF2B5EF4-FFF2-40B4-BE49-F238E27FC236}">
                  <a16:creationId xmlns:a16="http://schemas.microsoft.com/office/drawing/2014/main" id="{E8C210E2-48A6-3170-32A4-D9032C8D3A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74713" y="2143598"/>
              <a:ext cx="422238" cy="422238"/>
            </a:xfrm>
            <a:prstGeom prst="rect">
              <a:avLst/>
            </a:prstGeom>
            <a:ln w="7441" cap="flat">
              <a:noFill/>
              <a:prstDash val="solid"/>
              <a:miter/>
            </a:ln>
            <a:effectLst>
              <a:outerShdw blurRad="50800" dist="38100" dir="5400000" algn="t" rotWithShape="0">
                <a:prstClr val="black">
                  <a:alpha val="40000"/>
                </a:prstClr>
              </a:outerShdw>
            </a:effectLst>
          </p:spPr>
        </p:pic>
      </p:grpSp>
      <p:sp>
        <p:nvSpPr>
          <p:cNvPr id="50" name="Rectangle: Rounded Corners 49">
            <a:extLst>
              <a:ext uri="{FF2B5EF4-FFF2-40B4-BE49-F238E27FC236}">
                <a16:creationId xmlns:a16="http://schemas.microsoft.com/office/drawing/2014/main" id="{40DE1F25-115E-CFA0-A91F-80722B1CB263}"/>
              </a:ext>
            </a:extLst>
          </p:cNvPr>
          <p:cNvSpPr/>
          <p:nvPr/>
        </p:nvSpPr>
        <p:spPr bwMode="auto">
          <a:xfrm>
            <a:off x="8624618" y="3004527"/>
            <a:ext cx="2122428" cy="44128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tx1"/>
                </a:solidFill>
                <a:latin typeface="+mj-lt"/>
                <a:cs typeface="Segoe Sans Display Semibold" pitchFamily="2" charset="0"/>
              </a:rPr>
              <a:t>For Developers</a:t>
            </a:r>
          </a:p>
        </p:txBody>
      </p:sp>
      <p:pic>
        <p:nvPicPr>
          <p:cNvPr id="56" name="Picture 55" descr="Screenshot of a model catalog interface displaying a grid of AI models with filters, announcements, and navigation options">
            <a:extLst>
              <a:ext uri="{FF2B5EF4-FFF2-40B4-BE49-F238E27FC236}">
                <a16:creationId xmlns:a16="http://schemas.microsoft.com/office/drawing/2014/main" id="{7B09ED21-2BC7-EA03-7FC4-E64C2CA1DFF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384115" y="3609169"/>
            <a:ext cx="2603438" cy="1552534"/>
          </a:xfrm>
          <a:custGeom>
            <a:avLst/>
            <a:gdLst>
              <a:gd name="csX0" fmla="*/ 0 w 2426536"/>
              <a:gd name="csY0" fmla="*/ 0 h 1379642"/>
              <a:gd name="csX1" fmla="*/ 2426536 w 2426536"/>
              <a:gd name="csY1" fmla="*/ 0 h 1379642"/>
              <a:gd name="csX2" fmla="*/ 2426536 w 2426536"/>
              <a:gd name="csY2" fmla="*/ 1379642 h 1379642"/>
              <a:gd name="csX3" fmla="*/ 0 w 2426536"/>
              <a:gd name="csY3" fmla="*/ 1379642 h 1379642"/>
            </a:gdLst>
            <a:ahLst/>
            <a:cxnLst>
              <a:cxn ang="0">
                <a:pos x="csX0" y="csY0"/>
              </a:cxn>
              <a:cxn ang="0">
                <a:pos x="csX1" y="csY1"/>
              </a:cxn>
              <a:cxn ang="0">
                <a:pos x="csX2" y="csY2"/>
              </a:cxn>
              <a:cxn ang="0">
                <a:pos x="csX3" y="csY3"/>
              </a:cxn>
            </a:cxnLst>
            <a:rect l="l" t="t" r="r" b="b"/>
            <a:pathLst>
              <a:path w="2426536" h="1379642">
                <a:moveTo>
                  <a:pt x="0" y="0"/>
                </a:moveTo>
                <a:lnTo>
                  <a:pt x="2426536" y="0"/>
                </a:lnTo>
                <a:lnTo>
                  <a:pt x="2426536" y="1379642"/>
                </a:lnTo>
                <a:lnTo>
                  <a:pt x="0" y="1379642"/>
                </a:lnTo>
                <a:close/>
              </a:path>
            </a:pathLst>
          </a:custGeom>
        </p:spPr>
      </p:pic>
      <p:sp>
        <p:nvSpPr>
          <p:cNvPr id="59" name="TextBox 58">
            <a:extLst>
              <a:ext uri="{FF2B5EF4-FFF2-40B4-BE49-F238E27FC236}">
                <a16:creationId xmlns:a16="http://schemas.microsoft.com/office/drawing/2014/main" id="{CA39464E-A6A9-2F24-7C9D-209FB6670BF1}"/>
              </a:ext>
            </a:extLst>
          </p:cNvPr>
          <p:cNvSpPr txBox="1"/>
          <p:nvPr/>
        </p:nvSpPr>
        <p:spPr>
          <a:xfrm>
            <a:off x="8250279" y="5304143"/>
            <a:ext cx="2871112" cy="49244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Segoe UI Semibold" panose="020B0702040204020203" pitchFamily="34" charset="0"/>
              </a:rPr>
              <a:t>VS Code, Copilot Studio, </a:t>
            </a:r>
            <a:br>
              <a:rPr kumimoji="0" lang="en-US" sz="1600" b="0" i="0" u="none" strike="noStrike" kern="1200" cap="none" spc="0" normalizeH="0" baseline="0" noProof="0">
                <a:ln>
                  <a:noFill/>
                </a:ln>
                <a:solidFill>
                  <a:schemeClr val="bg1"/>
                </a:solidFill>
                <a:effectLst/>
                <a:uLnTx/>
                <a:uFillTx/>
                <a:latin typeface="+mj-lt"/>
                <a:ea typeface="+mn-ea"/>
                <a:cs typeface="Segoe UI Semibold" panose="020B0702040204020203" pitchFamily="34" charset="0"/>
              </a:rPr>
            </a:br>
            <a:r>
              <a:rPr kumimoji="0" lang="en-US" sz="1600" b="0" i="0" u="none" strike="noStrike" kern="1200" cap="none" spc="0" normalizeH="0" baseline="0" noProof="0">
                <a:ln>
                  <a:noFill/>
                </a:ln>
                <a:solidFill>
                  <a:schemeClr val="bg1"/>
                </a:solidFill>
                <a:effectLst/>
                <a:uLnTx/>
                <a:uFillTx/>
                <a:latin typeface="+mj-lt"/>
                <a:ea typeface="+mn-ea"/>
                <a:cs typeface="Segoe UI Semibold" panose="020B0702040204020203" pitchFamily="34" charset="0"/>
              </a:rPr>
              <a:t>Azure AI Foundry</a:t>
            </a:r>
          </a:p>
        </p:txBody>
      </p:sp>
      <p:cxnSp>
        <p:nvCxnSpPr>
          <p:cNvPr id="28" name="Straight Connector 27">
            <a:extLst>
              <a:ext uri="{FF2B5EF4-FFF2-40B4-BE49-F238E27FC236}">
                <a16:creationId xmlns:a16="http://schemas.microsoft.com/office/drawing/2014/main" id="{DC505679-6699-9C03-9C78-8545732D3F0B}"/>
              </a:ext>
              <a:ext uri="{C183D7F6-B498-43B3-948B-1728B52AA6E4}">
                <adec:decorative xmlns:adec="http://schemas.microsoft.com/office/drawing/2017/decorative" val="1"/>
              </a:ext>
            </a:extLst>
          </p:cNvPr>
          <p:cNvCxnSpPr>
            <a:cxnSpLocks/>
            <a:stCxn id="19" idx="4"/>
            <a:endCxn id="49" idx="0"/>
          </p:cNvCxnSpPr>
          <p:nvPr/>
        </p:nvCxnSpPr>
        <p:spPr>
          <a:xfrm>
            <a:off x="2506167" y="2851913"/>
            <a:ext cx="0" cy="157987"/>
          </a:xfrm>
          <a:prstGeom prst="line">
            <a:avLst/>
          </a:prstGeom>
          <a:ln w="6350">
            <a:solidFill>
              <a:schemeClr val="tx1">
                <a:lumMod val="25000"/>
                <a:lumOff val="75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2420F2-5ECD-DCE0-0DA8-75B4301BE26E}"/>
              </a:ext>
              <a:ext uri="{C183D7F6-B498-43B3-948B-1728B52AA6E4}">
                <adec:decorative xmlns:adec="http://schemas.microsoft.com/office/drawing/2017/decorative" val="1"/>
              </a:ext>
            </a:extLst>
          </p:cNvPr>
          <p:cNvCxnSpPr>
            <a:cxnSpLocks/>
            <a:stCxn id="34" idx="4"/>
            <a:endCxn id="50" idx="0"/>
          </p:cNvCxnSpPr>
          <p:nvPr/>
        </p:nvCxnSpPr>
        <p:spPr>
          <a:xfrm>
            <a:off x="9685832" y="2817100"/>
            <a:ext cx="0" cy="187427"/>
          </a:xfrm>
          <a:prstGeom prst="line">
            <a:avLst/>
          </a:prstGeom>
          <a:ln w="6350">
            <a:solidFill>
              <a:schemeClr val="tx1">
                <a:lumMod val="25000"/>
                <a:lumOff val="75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AEA98CB-D97F-D648-CD01-2177FE9496CC}"/>
              </a:ext>
              <a:ext uri="{C183D7F6-B498-43B3-948B-1728B52AA6E4}">
                <adec:decorative xmlns:adec="http://schemas.microsoft.com/office/drawing/2017/decorative" val="1"/>
              </a:ext>
            </a:extLst>
          </p:cNvPr>
          <p:cNvCxnSpPr>
            <a:cxnSpLocks/>
            <a:stCxn id="45" idx="4"/>
            <a:endCxn id="51" idx="0"/>
          </p:cNvCxnSpPr>
          <p:nvPr/>
        </p:nvCxnSpPr>
        <p:spPr>
          <a:xfrm>
            <a:off x="6096001" y="2817100"/>
            <a:ext cx="0" cy="190084"/>
          </a:xfrm>
          <a:prstGeom prst="line">
            <a:avLst/>
          </a:prstGeom>
          <a:ln w="6350">
            <a:solidFill>
              <a:schemeClr val="tx1">
                <a:lumMod val="25000"/>
                <a:lumOff val="75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001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4DD9F5F-2CBB-2BDC-E776-F2A363D12D21}"/>
              </a:ext>
              <a:ext uri="{C183D7F6-B498-43B3-948B-1728B52AA6E4}">
                <adec:decorative xmlns:adec="http://schemas.microsoft.com/office/drawing/2017/decorative" val="1"/>
              </a:ext>
            </a:extLst>
          </p:cNvPr>
          <p:cNvSpPr/>
          <p:nvPr/>
        </p:nvSpPr>
        <p:spPr bwMode="auto">
          <a:xfrm>
            <a:off x="571500" y="1605147"/>
            <a:ext cx="11049000" cy="4359510"/>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sp>
        <p:nvSpPr>
          <p:cNvPr id="36" name="Rectangle: Rounded Corners 35">
            <a:extLst>
              <a:ext uri="{FF2B5EF4-FFF2-40B4-BE49-F238E27FC236}">
                <a16:creationId xmlns:a16="http://schemas.microsoft.com/office/drawing/2014/main" id="{53BF0059-13EB-987F-4570-BC1555C554FD}"/>
              </a:ext>
              <a:ext uri="{C183D7F6-B498-43B3-948B-1728B52AA6E4}">
                <adec:decorative xmlns:adec="http://schemas.microsoft.com/office/drawing/2017/decorative" val="1"/>
              </a:ext>
            </a:extLst>
          </p:cNvPr>
          <p:cNvSpPr/>
          <p:nvPr/>
        </p:nvSpPr>
        <p:spPr bwMode="auto">
          <a:xfrm>
            <a:off x="704850" y="1728106"/>
            <a:ext cx="3510124" cy="4113591"/>
          </a:xfrm>
          <a:prstGeom prst="roundRect">
            <a:avLst>
              <a:gd name="adj" fmla="val 3150"/>
            </a:avLst>
          </a:prstGeom>
          <a:solidFill>
            <a:schemeClr val="bg1">
              <a:alpha val="10000"/>
            </a:schemeClr>
          </a:solidFill>
          <a:ln>
            <a:noFill/>
          </a:ln>
        </p:spPr>
        <p:txBody>
          <a:bodyPr vert="horz" wrap="square" lIns="137160" tIns="137160" rIns="137160" bIns="137160" numCol="1" anchor="t" anchorCtr="0" compatLnSpc="1">
            <a:prstTxWarp prst="textNoShape">
              <a:avLst/>
            </a:prstTxWarp>
            <a:noAutofit/>
          </a:bodyPr>
          <a:lstStyle/>
          <a:p>
            <a:pPr algn="ctr" defTabSz="914400" fontAlgn="base">
              <a:spcBef>
                <a:spcPct val="0"/>
              </a:spcBef>
              <a:spcAft>
                <a:spcPts val="1200"/>
              </a:spcAft>
              <a:defRPr/>
            </a:pPr>
            <a:endParaRPr lang="en-US" sz="1800">
              <a:solidFill>
                <a:schemeClr val="bg1"/>
              </a:solidFill>
              <a:cs typeface="Segoe Sans Display" pitchFamily="2" charset="0"/>
            </a:endParaRPr>
          </a:p>
        </p:txBody>
      </p:sp>
      <p:sp>
        <p:nvSpPr>
          <p:cNvPr id="37" name="Rectangle: Rounded Corners 36">
            <a:extLst>
              <a:ext uri="{FF2B5EF4-FFF2-40B4-BE49-F238E27FC236}">
                <a16:creationId xmlns:a16="http://schemas.microsoft.com/office/drawing/2014/main" id="{1B2E0ADA-FA67-D2D5-C58D-3FDC2231841D}"/>
              </a:ext>
              <a:ext uri="{C183D7F6-B498-43B3-948B-1728B52AA6E4}">
                <adec:decorative xmlns:adec="http://schemas.microsoft.com/office/drawing/2017/decorative" val="1"/>
              </a:ext>
            </a:extLst>
          </p:cNvPr>
          <p:cNvSpPr/>
          <p:nvPr/>
        </p:nvSpPr>
        <p:spPr bwMode="auto">
          <a:xfrm>
            <a:off x="7977026" y="1728106"/>
            <a:ext cx="3510124" cy="4113591"/>
          </a:xfrm>
          <a:prstGeom prst="roundRect">
            <a:avLst>
              <a:gd name="adj" fmla="val 3150"/>
            </a:avLst>
          </a:prstGeom>
          <a:solidFill>
            <a:schemeClr val="bg1">
              <a:alpha val="10000"/>
            </a:schemeClr>
          </a:solidFill>
          <a:ln>
            <a:noFill/>
          </a:ln>
        </p:spPr>
        <p:txBody>
          <a:bodyPr vert="horz" wrap="square" lIns="137160" tIns="137160" rIns="137160" bIns="137160" numCol="1" anchor="t" anchorCtr="0" compatLnSpc="1">
            <a:prstTxWarp prst="textNoShape">
              <a:avLst/>
            </a:prstTxWarp>
            <a:noAutofit/>
          </a:bodyPr>
          <a:lstStyle/>
          <a:p>
            <a:pPr algn="ctr" defTabSz="914400" fontAlgn="base">
              <a:spcBef>
                <a:spcPct val="0"/>
              </a:spcBef>
              <a:spcAft>
                <a:spcPts val="1200"/>
              </a:spcAft>
            </a:pPr>
            <a:endParaRPr lang="en-US" sz="1800">
              <a:solidFill>
                <a:schemeClr val="bg1"/>
              </a:solidFill>
              <a:cs typeface="Segoe Sans Display Semibold" pitchFamily="2" charset="0"/>
            </a:endParaRPr>
          </a:p>
        </p:txBody>
      </p:sp>
      <p:sp>
        <p:nvSpPr>
          <p:cNvPr id="38" name="Rectangle: Rounded Corners 37">
            <a:extLst>
              <a:ext uri="{FF2B5EF4-FFF2-40B4-BE49-F238E27FC236}">
                <a16:creationId xmlns:a16="http://schemas.microsoft.com/office/drawing/2014/main" id="{CC87640C-E9BA-385E-3EBE-8D005A38F5C3}"/>
              </a:ext>
              <a:ext uri="{C183D7F6-B498-43B3-948B-1728B52AA6E4}">
                <adec:decorative xmlns:adec="http://schemas.microsoft.com/office/drawing/2017/decorative" val="1"/>
              </a:ext>
            </a:extLst>
          </p:cNvPr>
          <p:cNvSpPr/>
          <p:nvPr/>
        </p:nvSpPr>
        <p:spPr bwMode="auto">
          <a:xfrm>
            <a:off x="4340937" y="1728106"/>
            <a:ext cx="3510124" cy="4113591"/>
          </a:xfrm>
          <a:prstGeom prst="roundRect">
            <a:avLst>
              <a:gd name="adj" fmla="val 3150"/>
            </a:avLst>
          </a:prstGeom>
          <a:solidFill>
            <a:schemeClr val="bg1">
              <a:alpha val="10000"/>
            </a:schemeClr>
          </a:solidFill>
          <a:ln>
            <a:noFill/>
          </a:ln>
        </p:spPr>
        <p:txBody>
          <a:bodyPr vert="horz" wrap="square" lIns="137160" tIns="137160" rIns="137160" bIns="137160" numCol="1" anchor="t" anchorCtr="0" compatLnSpc="1">
            <a:prstTxWarp prst="textNoShape">
              <a:avLst/>
            </a:prstTxWarp>
            <a:noAutofit/>
          </a:bodyPr>
          <a:lstStyle/>
          <a:p>
            <a:pPr algn="ctr" defTabSz="914400" fontAlgn="base">
              <a:spcBef>
                <a:spcPct val="0"/>
              </a:spcBef>
              <a:spcAft>
                <a:spcPts val="1200"/>
              </a:spcAft>
            </a:pPr>
            <a:endParaRPr lang="en-US" sz="1800">
              <a:solidFill>
                <a:schemeClr val="bg1"/>
              </a:solidFill>
              <a:cs typeface="Segoe Sans Display Semibold" pitchFamily="2" charset="0"/>
            </a:endParaRPr>
          </a:p>
        </p:txBody>
      </p:sp>
      <p:sp>
        <p:nvSpPr>
          <p:cNvPr id="44" name="Rectangle: Rounded Corners 43">
            <a:extLst>
              <a:ext uri="{FF2B5EF4-FFF2-40B4-BE49-F238E27FC236}">
                <a16:creationId xmlns:a16="http://schemas.microsoft.com/office/drawing/2014/main" id="{EC7BAA33-AE13-0BBF-19C0-820DF92CAB49}"/>
              </a:ext>
              <a:ext uri="{C183D7F6-B498-43B3-948B-1728B52AA6E4}">
                <adec:decorative xmlns:adec="http://schemas.microsoft.com/office/drawing/2017/decorative" val="1"/>
              </a:ext>
            </a:extLst>
          </p:cNvPr>
          <p:cNvSpPr/>
          <p:nvPr/>
        </p:nvSpPr>
        <p:spPr bwMode="auto">
          <a:xfrm>
            <a:off x="821612" y="2500467"/>
            <a:ext cx="993451" cy="1000678"/>
          </a:xfrm>
          <a:prstGeom prst="roundRect">
            <a:avLst>
              <a:gd name="adj" fmla="val 14873"/>
            </a:avLst>
          </a:prstGeom>
          <a:solidFill>
            <a:schemeClr val="bg1"/>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Rectangle: Rounded Corners 46">
            <a:extLst>
              <a:ext uri="{FF2B5EF4-FFF2-40B4-BE49-F238E27FC236}">
                <a16:creationId xmlns:a16="http://schemas.microsoft.com/office/drawing/2014/main" id="{63B88468-ACD4-603A-A332-065421F05A77}"/>
              </a:ext>
              <a:ext uri="{C183D7F6-B498-43B3-948B-1728B52AA6E4}">
                <adec:decorative xmlns:adec="http://schemas.microsoft.com/office/drawing/2017/decorative" val="1"/>
              </a:ext>
            </a:extLst>
          </p:cNvPr>
          <p:cNvSpPr/>
          <p:nvPr/>
        </p:nvSpPr>
        <p:spPr bwMode="auto">
          <a:xfrm>
            <a:off x="3104764" y="2500465"/>
            <a:ext cx="993451" cy="1000678"/>
          </a:xfrm>
          <a:prstGeom prst="roundRect">
            <a:avLst>
              <a:gd name="adj" fmla="val 14873"/>
            </a:avLst>
          </a:prstGeom>
          <a:solidFill>
            <a:schemeClr val="bg1"/>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Rectangle: Rounded Corners 49">
            <a:extLst>
              <a:ext uri="{FF2B5EF4-FFF2-40B4-BE49-F238E27FC236}">
                <a16:creationId xmlns:a16="http://schemas.microsoft.com/office/drawing/2014/main" id="{9D72D12B-B7EF-C918-4187-E428EE936708}"/>
              </a:ext>
              <a:ext uri="{C183D7F6-B498-43B3-948B-1728B52AA6E4}">
                <adec:decorative xmlns:adec="http://schemas.microsoft.com/office/drawing/2017/decorative" val="1"/>
              </a:ext>
            </a:extLst>
          </p:cNvPr>
          <p:cNvSpPr/>
          <p:nvPr/>
        </p:nvSpPr>
        <p:spPr bwMode="auto">
          <a:xfrm>
            <a:off x="1963187" y="2500465"/>
            <a:ext cx="993451" cy="1000678"/>
          </a:xfrm>
          <a:prstGeom prst="roundRect">
            <a:avLst>
              <a:gd name="adj" fmla="val 14873"/>
            </a:avLst>
          </a:prstGeom>
          <a:solidFill>
            <a:schemeClr val="bg1"/>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B6DE98A8-F13D-9F2A-940F-E5F7C4BA6637}"/>
              </a:ext>
              <a:ext uri="{C183D7F6-B498-43B3-948B-1728B52AA6E4}">
                <adec:decorative xmlns:adec="http://schemas.microsoft.com/office/drawing/2017/decorative" val="1"/>
              </a:ext>
            </a:extLst>
          </p:cNvPr>
          <p:cNvSpPr/>
          <p:nvPr/>
        </p:nvSpPr>
        <p:spPr bwMode="auto">
          <a:xfrm>
            <a:off x="4457698" y="2500467"/>
            <a:ext cx="993451" cy="1000678"/>
          </a:xfrm>
          <a:prstGeom prst="roundRect">
            <a:avLst>
              <a:gd name="adj" fmla="val 14873"/>
            </a:avLst>
          </a:prstGeom>
          <a:solidFill>
            <a:schemeClr val="bg1"/>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Rectangle: Rounded Corners 65">
            <a:extLst>
              <a:ext uri="{FF2B5EF4-FFF2-40B4-BE49-F238E27FC236}">
                <a16:creationId xmlns:a16="http://schemas.microsoft.com/office/drawing/2014/main" id="{D31B551D-9E6C-AF0E-F45A-D54226BE6962}"/>
              </a:ext>
              <a:ext uri="{C183D7F6-B498-43B3-948B-1728B52AA6E4}">
                <adec:decorative xmlns:adec="http://schemas.microsoft.com/office/drawing/2017/decorative" val="1"/>
              </a:ext>
            </a:extLst>
          </p:cNvPr>
          <p:cNvSpPr/>
          <p:nvPr/>
        </p:nvSpPr>
        <p:spPr bwMode="auto">
          <a:xfrm>
            <a:off x="6740850" y="2500465"/>
            <a:ext cx="993451" cy="1000678"/>
          </a:xfrm>
          <a:prstGeom prst="roundRect">
            <a:avLst>
              <a:gd name="adj" fmla="val 14873"/>
            </a:avLst>
          </a:prstGeom>
          <a:solidFill>
            <a:schemeClr val="bg1"/>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Rectangle: Rounded Corners 66">
            <a:extLst>
              <a:ext uri="{FF2B5EF4-FFF2-40B4-BE49-F238E27FC236}">
                <a16:creationId xmlns:a16="http://schemas.microsoft.com/office/drawing/2014/main" id="{19EA216E-246D-7D44-A6B3-F23B82C8E1DE}"/>
              </a:ext>
              <a:ext uri="{C183D7F6-B498-43B3-948B-1728B52AA6E4}">
                <adec:decorative xmlns:adec="http://schemas.microsoft.com/office/drawing/2017/decorative" val="1"/>
              </a:ext>
            </a:extLst>
          </p:cNvPr>
          <p:cNvSpPr/>
          <p:nvPr/>
        </p:nvSpPr>
        <p:spPr bwMode="auto">
          <a:xfrm>
            <a:off x="5599273" y="2500465"/>
            <a:ext cx="993451" cy="1000678"/>
          </a:xfrm>
          <a:prstGeom prst="roundRect">
            <a:avLst>
              <a:gd name="adj" fmla="val 14873"/>
            </a:avLst>
          </a:prstGeom>
          <a:solidFill>
            <a:schemeClr val="bg1"/>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3" name="Rectangle: Rounded Corners 82">
            <a:extLst>
              <a:ext uri="{FF2B5EF4-FFF2-40B4-BE49-F238E27FC236}">
                <a16:creationId xmlns:a16="http://schemas.microsoft.com/office/drawing/2014/main" id="{2D73FDC8-7719-0D6E-3BBF-07BD22F44BCF}"/>
              </a:ext>
              <a:ext uri="{C183D7F6-B498-43B3-948B-1728B52AA6E4}">
                <adec:decorative xmlns:adec="http://schemas.microsoft.com/office/drawing/2017/decorative" val="1"/>
              </a:ext>
            </a:extLst>
          </p:cNvPr>
          <p:cNvSpPr/>
          <p:nvPr/>
        </p:nvSpPr>
        <p:spPr bwMode="auto">
          <a:xfrm>
            <a:off x="8093788" y="2500467"/>
            <a:ext cx="993451" cy="1000678"/>
          </a:xfrm>
          <a:prstGeom prst="roundRect">
            <a:avLst>
              <a:gd name="adj" fmla="val 14873"/>
            </a:avLst>
          </a:prstGeom>
          <a:solidFill>
            <a:schemeClr val="bg1"/>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Rectangle: Rounded Corners 83">
            <a:extLst>
              <a:ext uri="{FF2B5EF4-FFF2-40B4-BE49-F238E27FC236}">
                <a16:creationId xmlns:a16="http://schemas.microsoft.com/office/drawing/2014/main" id="{F3B82EF6-FBA8-7EB5-2A84-5A43136B26A8}"/>
              </a:ext>
              <a:ext uri="{C183D7F6-B498-43B3-948B-1728B52AA6E4}">
                <adec:decorative xmlns:adec="http://schemas.microsoft.com/office/drawing/2017/decorative" val="1"/>
              </a:ext>
            </a:extLst>
          </p:cNvPr>
          <p:cNvSpPr/>
          <p:nvPr/>
        </p:nvSpPr>
        <p:spPr bwMode="auto">
          <a:xfrm>
            <a:off x="10376940" y="2500465"/>
            <a:ext cx="993451" cy="1000678"/>
          </a:xfrm>
          <a:prstGeom prst="roundRect">
            <a:avLst>
              <a:gd name="adj" fmla="val 14873"/>
            </a:avLst>
          </a:prstGeom>
          <a:solidFill>
            <a:schemeClr val="bg1"/>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Rectangle: Rounded Corners 84">
            <a:extLst>
              <a:ext uri="{FF2B5EF4-FFF2-40B4-BE49-F238E27FC236}">
                <a16:creationId xmlns:a16="http://schemas.microsoft.com/office/drawing/2014/main" id="{42A2D8EC-BDBB-6BE9-4165-53E274FE2DC9}"/>
              </a:ext>
              <a:ext uri="{C183D7F6-B498-43B3-948B-1728B52AA6E4}">
                <adec:decorative xmlns:adec="http://schemas.microsoft.com/office/drawing/2017/decorative" val="1"/>
              </a:ext>
            </a:extLst>
          </p:cNvPr>
          <p:cNvSpPr/>
          <p:nvPr/>
        </p:nvSpPr>
        <p:spPr bwMode="auto">
          <a:xfrm>
            <a:off x="9235363" y="2500465"/>
            <a:ext cx="993451" cy="1000678"/>
          </a:xfrm>
          <a:prstGeom prst="roundRect">
            <a:avLst>
              <a:gd name="adj" fmla="val 14873"/>
            </a:avLst>
          </a:prstGeom>
          <a:solidFill>
            <a:schemeClr val="bg1"/>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434F4D2A-7ECE-2A1B-E349-0AC6064EAD0A}"/>
              </a:ext>
              <a:ext uri="{C183D7F6-B498-43B3-948B-1728B52AA6E4}">
                <adec:decorative xmlns:adec="http://schemas.microsoft.com/office/drawing/2017/decorative" val="0"/>
              </a:ext>
            </a:extLst>
          </p:cNvPr>
          <p:cNvSpPr>
            <a:spLocks noGrp="1"/>
          </p:cNvSpPr>
          <p:nvPr>
            <p:ph type="title"/>
          </p:nvPr>
        </p:nvSpPr>
        <p:spPr>
          <a:xfrm>
            <a:off x="588263" y="485481"/>
            <a:ext cx="11018520" cy="498598"/>
          </a:xfrm>
        </p:spPr>
        <p:txBody>
          <a:bodyPr/>
          <a:lstStyle/>
          <a:p>
            <a:r>
              <a:rPr lang="en-US"/>
              <a:t>Choose your path</a:t>
            </a:r>
          </a:p>
        </p:txBody>
      </p:sp>
      <p:sp>
        <p:nvSpPr>
          <p:cNvPr id="19" name="Text Placeholder 40">
            <a:extLst>
              <a:ext uri="{FF2B5EF4-FFF2-40B4-BE49-F238E27FC236}">
                <a16:creationId xmlns:a16="http://schemas.microsoft.com/office/drawing/2014/main" id="{ABE22E5D-6170-2661-87A6-B81823973529}"/>
              </a:ext>
              <a:ext uri="{C183D7F6-B498-43B3-948B-1728B52AA6E4}">
                <adec:decorative xmlns:adec="http://schemas.microsoft.com/office/drawing/2017/decorative" val="0"/>
              </a:ext>
            </a:extLst>
          </p:cNvPr>
          <p:cNvSpPr txBox="1">
            <a:spLocks/>
          </p:cNvSpPr>
          <p:nvPr/>
        </p:nvSpPr>
        <p:spPr>
          <a:xfrm>
            <a:off x="588963" y="1199694"/>
            <a:ext cx="11017250" cy="276999"/>
          </a:xfrm>
          <a:prstGeom prst="rect">
            <a:avLst/>
          </a:prstGeom>
          <a:ln>
            <a:noFill/>
          </a:ln>
        </p:spPr>
        <p:txBody>
          <a:bodyPr lIns="0" tIns="0" rIns="0" bIns="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sz="1800">
                <a:solidFill>
                  <a:schemeClr val="bg1"/>
                </a:solidFill>
                <a:latin typeface="+mj-lt"/>
              </a:rPr>
              <a:t>Whether you're a beginner or a pro, agents enhance Copilot to better fit your business needs</a:t>
            </a:r>
          </a:p>
        </p:txBody>
      </p:sp>
      <p:sp>
        <p:nvSpPr>
          <p:cNvPr id="41" name="Rectangle: Rounded Corners 40">
            <a:extLst>
              <a:ext uri="{FF2B5EF4-FFF2-40B4-BE49-F238E27FC236}">
                <a16:creationId xmlns:a16="http://schemas.microsoft.com/office/drawing/2014/main" id="{C2367693-73E6-94B7-DE93-241F8A9BD54F}"/>
              </a:ext>
              <a:ext uri="{C183D7F6-B498-43B3-948B-1728B52AA6E4}">
                <adec:decorative xmlns:adec="http://schemas.microsoft.com/office/drawing/2017/decorative" val="0"/>
              </a:ext>
            </a:extLst>
          </p:cNvPr>
          <p:cNvSpPr/>
          <p:nvPr/>
        </p:nvSpPr>
        <p:spPr bwMode="auto">
          <a:xfrm>
            <a:off x="821611" y="1839998"/>
            <a:ext cx="3276602" cy="547901"/>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mj-lt"/>
                <a:cs typeface="Segoe Sans Display Semibold" pitchFamily="2" charset="0"/>
              </a:rPr>
              <a:t>Start with a pre-built agent</a:t>
            </a:r>
          </a:p>
        </p:txBody>
      </p:sp>
      <p:pic>
        <p:nvPicPr>
          <p:cNvPr id="45" name="Picture 44">
            <a:extLst>
              <a:ext uri="{FF2B5EF4-FFF2-40B4-BE49-F238E27FC236}">
                <a16:creationId xmlns:a16="http://schemas.microsoft.com/office/drawing/2014/main" id="{82B73F78-3D08-B443-C306-A65FA6A2084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86018" y="2595434"/>
            <a:ext cx="464639" cy="464639"/>
          </a:xfrm>
          <a:prstGeom prst="rect">
            <a:avLst/>
          </a:prstGeom>
        </p:spPr>
      </p:pic>
      <p:sp>
        <p:nvSpPr>
          <p:cNvPr id="46" name="TextBox 45">
            <a:extLst>
              <a:ext uri="{FF2B5EF4-FFF2-40B4-BE49-F238E27FC236}">
                <a16:creationId xmlns:a16="http://schemas.microsoft.com/office/drawing/2014/main" id="{24FEE609-40A5-950A-AE0F-CBF7D255611D}"/>
              </a:ext>
              <a:ext uri="{C183D7F6-B498-43B3-948B-1728B52AA6E4}">
                <adec:decorative xmlns:adec="http://schemas.microsoft.com/office/drawing/2017/decorative" val="0"/>
              </a:ext>
            </a:extLst>
          </p:cNvPr>
          <p:cNvSpPr txBox="1"/>
          <p:nvPr/>
        </p:nvSpPr>
        <p:spPr>
          <a:xfrm>
            <a:off x="861137" y="3141221"/>
            <a:ext cx="914400" cy="1384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ea typeface="+mn-ea"/>
                <a:cs typeface="+mn-cs"/>
              </a:rPr>
              <a:t>Researcher</a:t>
            </a:r>
          </a:p>
        </p:txBody>
      </p:sp>
      <p:pic>
        <p:nvPicPr>
          <p:cNvPr id="51" name="Picture 50">
            <a:extLst>
              <a:ext uri="{FF2B5EF4-FFF2-40B4-BE49-F238E27FC236}">
                <a16:creationId xmlns:a16="http://schemas.microsoft.com/office/drawing/2014/main" id="{79DCB9D7-D2B8-9739-74B7-643669E45DB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28109" y="2595950"/>
            <a:ext cx="463606" cy="463606"/>
          </a:xfrm>
          <a:prstGeom prst="rect">
            <a:avLst/>
          </a:prstGeom>
        </p:spPr>
      </p:pic>
      <p:sp>
        <p:nvSpPr>
          <p:cNvPr id="52" name="TextBox 51">
            <a:extLst>
              <a:ext uri="{FF2B5EF4-FFF2-40B4-BE49-F238E27FC236}">
                <a16:creationId xmlns:a16="http://schemas.microsoft.com/office/drawing/2014/main" id="{22A1CC79-4833-808C-3736-C204A63560D3}"/>
              </a:ext>
              <a:ext uri="{C183D7F6-B498-43B3-948B-1728B52AA6E4}">
                <adec:decorative xmlns:adec="http://schemas.microsoft.com/office/drawing/2017/decorative" val="0"/>
              </a:ext>
            </a:extLst>
          </p:cNvPr>
          <p:cNvSpPr txBox="1"/>
          <p:nvPr/>
        </p:nvSpPr>
        <p:spPr>
          <a:xfrm>
            <a:off x="2002712" y="3141220"/>
            <a:ext cx="914400" cy="1384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ea typeface="+mn-ea"/>
                <a:cs typeface="+mn-cs"/>
              </a:rPr>
              <a:t>Analyst</a:t>
            </a:r>
          </a:p>
        </p:txBody>
      </p:sp>
      <p:pic>
        <p:nvPicPr>
          <p:cNvPr id="48" name="Picture 47">
            <a:extLst>
              <a:ext uri="{FF2B5EF4-FFF2-40B4-BE49-F238E27FC236}">
                <a16:creationId xmlns:a16="http://schemas.microsoft.com/office/drawing/2014/main" id="{B70C68C1-38A3-29EC-B58F-B2F7E30A731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369170" y="2595433"/>
            <a:ext cx="464639" cy="464639"/>
          </a:xfrm>
          <a:prstGeom prst="rect">
            <a:avLst/>
          </a:prstGeom>
        </p:spPr>
      </p:pic>
      <p:sp>
        <p:nvSpPr>
          <p:cNvPr id="49" name="TextBox 48">
            <a:extLst>
              <a:ext uri="{FF2B5EF4-FFF2-40B4-BE49-F238E27FC236}">
                <a16:creationId xmlns:a16="http://schemas.microsoft.com/office/drawing/2014/main" id="{03293543-82E0-A3B1-7CC9-C966F9FB06D5}"/>
              </a:ext>
              <a:ext uri="{C183D7F6-B498-43B3-948B-1728B52AA6E4}">
                <adec:decorative xmlns:adec="http://schemas.microsoft.com/office/drawing/2017/decorative" val="0"/>
              </a:ext>
            </a:extLst>
          </p:cNvPr>
          <p:cNvSpPr txBox="1"/>
          <p:nvPr/>
        </p:nvSpPr>
        <p:spPr>
          <a:xfrm>
            <a:off x="3144289" y="3141220"/>
            <a:ext cx="914400" cy="1384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ea typeface="+mn-ea"/>
                <a:cs typeface="+mn-cs"/>
              </a:rPr>
              <a:t>Meeting agent</a:t>
            </a:r>
          </a:p>
        </p:txBody>
      </p:sp>
      <p:sp>
        <p:nvSpPr>
          <p:cNvPr id="54" name="TextBox 53">
            <a:extLst>
              <a:ext uri="{FF2B5EF4-FFF2-40B4-BE49-F238E27FC236}">
                <a16:creationId xmlns:a16="http://schemas.microsoft.com/office/drawing/2014/main" id="{33E79EC1-78FC-DCCB-9395-6511E7AF5891}"/>
              </a:ext>
              <a:ext uri="{C183D7F6-B498-43B3-948B-1728B52AA6E4}">
                <adec:decorative xmlns:adec="http://schemas.microsoft.com/office/drawing/2017/decorative" val="0"/>
              </a:ext>
            </a:extLst>
          </p:cNvPr>
          <p:cNvSpPr txBox="1"/>
          <p:nvPr/>
        </p:nvSpPr>
        <p:spPr>
          <a:xfrm>
            <a:off x="821611" y="3679871"/>
            <a:ext cx="3276602" cy="89255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schemeClr val="bg1"/>
                </a:solidFill>
                <a:effectLst/>
                <a:uLnTx/>
                <a:uFillTx/>
                <a:latin typeface="+mj-lt"/>
                <a:ea typeface="+mn-ea"/>
                <a:cs typeface="Segoe Sans Display Semibold" pitchFamily="2" charset="0"/>
              </a:rPr>
              <a:t>Looking for immediate impact?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chemeClr val="bg1"/>
                </a:solidFill>
                <a:effectLst/>
                <a:uLnTx/>
                <a:uFillTx/>
                <a:ea typeface="+mn-ea"/>
                <a:cs typeface="Segoe Sans Display" pitchFamily="2" charset="0"/>
              </a:rPr>
              <a:t>Pick from a variety of pre-built agents designed to automate common business tasks in the Agent Store or Copilot Studio.</a:t>
            </a:r>
          </a:p>
        </p:txBody>
      </p:sp>
      <p:sp>
        <p:nvSpPr>
          <p:cNvPr id="55" name="Rectangle: Rounded Corners 54">
            <a:extLst>
              <a:ext uri="{FF2B5EF4-FFF2-40B4-BE49-F238E27FC236}">
                <a16:creationId xmlns:a16="http://schemas.microsoft.com/office/drawing/2014/main" id="{57B7D3F7-E8F1-551D-0F82-46C1B5ADA8DA}"/>
              </a:ext>
              <a:ext uri="{C183D7F6-B498-43B3-948B-1728B52AA6E4}">
                <adec:decorative xmlns:adec="http://schemas.microsoft.com/office/drawing/2017/decorative" val="0"/>
              </a:ext>
            </a:extLst>
          </p:cNvPr>
          <p:cNvSpPr/>
          <p:nvPr/>
        </p:nvSpPr>
        <p:spPr bwMode="auto">
          <a:xfrm>
            <a:off x="821611" y="5238958"/>
            <a:ext cx="3276602" cy="449510"/>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900">
                <a:solidFill>
                  <a:schemeClr val="bg1"/>
                </a:solidFill>
                <a:latin typeface="+mj-lt"/>
                <a:cs typeface="Segoe UI" pitchFamily="34" charset="0"/>
              </a:rPr>
              <a:t>View more in the Agent Store. Copilot Chat, and Copilot Studio </a:t>
            </a:r>
          </a:p>
        </p:txBody>
      </p:sp>
      <p:sp>
        <p:nvSpPr>
          <p:cNvPr id="42" name="Rectangle: Rounded Corners 41">
            <a:extLst>
              <a:ext uri="{FF2B5EF4-FFF2-40B4-BE49-F238E27FC236}">
                <a16:creationId xmlns:a16="http://schemas.microsoft.com/office/drawing/2014/main" id="{DA48D77B-0E3E-E8AF-7C6C-6BE154C7043D}"/>
              </a:ext>
              <a:ext uri="{C183D7F6-B498-43B3-948B-1728B52AA6E4}">
                <adec:decorative xmlns:adec="http://schemas.microsoft.com/office/drawing/2017/decorative" val="0"/>
              </a:ext>
            </a:extLst>
          </p:cNvPr>
          <p:cNvSpPr/>
          <p:nvPr/>
        </p:nvSpPr>
        <p:spPr bwMode="auto">
          <a:xfrm>
            <a:off x="4457698" y="1839998"/>
            <a:ext cx="3276602" cy="547901"/>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mj-lt"/>
                <a:cs typeface="Segoe Sans Display Semibold" pitchFamily="2" charset="0"/>
              </a:rPr>
              <a:t>Build an agent from scratch or from a customizable template</a:t>
            </a:r>
          </a:p>
        </p:txBody>
      </p:sp>
      <p:pic>
        <p:nvPicPr>
          <p:cNvPr id="104" name="Picture 108">
            <a:extLst>
              <a:ext uri="{FF2B5EF4-FFF2-40B4-BE49-F238E27FC236}">
                <a16:creationId xmlns:a16="http://schemas.microsoft.com/office/drawing/2014/main" id="{65B3C155-336E-A74B-40BF-8958E3B4C28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4722104" y="2614020"/>
            <a:ext cx="464639" cy="427467"/>
          </a:xfrm>
          <a:prstGeom prst="rect">
            <a:avLst/>
          </a:prstGeom>
        </p:spPr>
      </p:pic>
      <p:sp>
        <p:nvSpPr>
          <p:cNvPr id="69" name="TextBox 68">
            <a:extLst>
              <a:ext uri="{FF2B5EF4-FFF2-40B4-BE49-F238E27FC236}">
                <a16:creationId xmlns:a16="http://schemas.microsoft.com/office/drawing/2014/main" id="{00B56F9D-B598-89E9-DF8A-911E2D2FCEC9}"/>
              </a:ext>
              <a:ext uri="{C183D7F6-B498-43B3-948B-1728B52AA6E4}">
                <adec:decorative xmlns:adec="http://schemas.microsoft.com/office/drawing/2017/decorative" val="0"/>
              </a:ext>
            </a:extLst>
          </p:cNvPr>
          <p:cNvSpPr txBox="1"/>
          <p:nvPr/>
        </p:nvSpPr>
        <p:spPr>
          <a:xfrm>
            <a:off x="4497223" y="3141221"/>
            <a:ext cx="914400" cy="276999"/>
          </a:xfrm>
          <a:prstGeom prst="rect">
            <a:avLst/>
          </a:prstGeom>
          <a:noFill/>
        </p:spPr>
        <p:txBody>
          <a:bodyPr wrap="square" lIns="0" tIns="0" rIns="0" bIns="0" rtlCol="0" anchor="t">
            <a:spAutoFit/>
          </a:bodyPr>
          <a:lstStyle/>
          <a:p>
            <a:pPr algn="ctr" defTabSz="914400">
              <a:defRPr/>
            </a:pPr>
            <a:r>
              <a:rPr lang="en-US" sz="900"/>
              <a:t>Lead</a:t>
            </a:r>
            <a:br>
              <a:rPr lang="en-US" sz="900"/>
            </a:br>
            <a:r>
              <a:rPr lang="en-US" sz="900"/>
              <a:t>Prediction</a:t>
            </a:r>
          </a:p>
        </p:txBody>
      </p:sp>
      <p:pic>
        <p:nvPicPr>
          <p:cNvPr id="103" name="Picture 108">
            <a:extLst>
              <a:ext uri="{FF2B5EF4-FFF2-40B4-BE49-F238E27FC236}">
                <a16:creationId xmlns:a16="http://schemas.microsoft.com/office/drawing/2014/main" id="{B74F39B8-EEB2-1B9D-1456-20C58AAF671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863679" y="2614020"/>
            <a:ext cx="464639" cy="427467"/>
          </a:xfrm>
          <a:prstGeom prst="rect">
            <a:avLst/>
          </a:prstGeom>
        </p:spPr>
      </p:pic>
      <p:sp>
        <p:nvSpPr>
          <p:cNvPr id="73" name="TextBox 72">
            <a:extLst>
              <a:ext uri="{FF2B5EF4-FFF2-40B4-BE49-F238E27FC236}">
                <a16:creationId xmlns:a16="http://schemas.microsoft.com/office/drawing/2014/main" id="{EDB1D0EC-871C-2247-00F6-1611F7EC4BC7}"/>
              </a:ext>
              <a:ext uri="{C183D7F6-B498-43B3-948B-1728B52AA6E4}">
                <adec:decorative xmlns:adec="http://schemas.microsoft.com/office/drawing/2017/decorative" val="0"/>
              </a:ext>
            </a:extLst>
          </p:cNvPr>
          <p:cNvSpPr txBox="1"/>
          <p:nvPr/>
        </p:nvSpPr>
        <p:spPr>
          <a:xfrm>
            <a:off x="5638798" y="3141220"/>
            <a:ext cx="914400" cy="276999"/>
          </a:xfrm>
          <a:prstGeom prst="rect">
            <a:avLst/>
          </a:prstGeom>
          <a:noFill/>
        </p:spPr>
        <p:txBody>
          <a:bodyPr wrap="square" lIns="0" tIns="0" rIns="0" bIns="0" rtlCol="0" anchor="t">
            <a:spAutoFit/>
          </a:bodyPr>
          <a:lstStyle/>
          <a:p>
            <a:pPr algn="ctr" defTabSz="914400">
              <a:defRPr/>
            </a:pPr>
            <a:r>
              <a:rPr lang="en-US" sz="900"/>
              <a:t>Automated Contract Review</a:t>
            </a:r>
          </a:p>
        </p:txBody>
      </p:sp>
      <p:pic>
        <p:nvPicPr>
          <p:cNvPr id="100" name="Picture 108">
            <a:extLst>
              <a:ext uri="{FF2B5EF4-FFF2-40B4-BE49-F238E27FC236}">
                <a16:creationId xmlns:a16="http://schemas.microsoft.com/office/drawing/2014/main" id="{2CCC7FE0-C909-6DF2-834C-FBE1BDCFD9F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005256" y="2614020"/>
            <a:ext cx="464639" cy="427467"/>
          </a:xfrm>
          <a:prstGeom prst="rect">
            <a:avLst/>
          </a:prstGeom>
        </p:spPr>
      </p:pic>
      <p:sp>
        <p:nvSpPr>
          <p:cNvPr id="71" name="TextBox 70">
            <a:extLst>
              <a:ext uri="{FF2B5EF4-FFF2-40B4-BE49-F238E27FC236}">
                <a16:creationId xmlns:a16="http://schemas.microsoft.com/office/drawing/2014/main" id="{99515330-71DD-3CE0-00EA-C93E3396B373}"/>
              </a:ext>
              <a:ext uri="{C183D7F6-B498-43B3-948B-1728B52AA6E4}">
                <adec:decorative xmlns:adec="http://schemas.microsoft.com/office/drawing/2017/decorative" val="0"/>
              </a:ext>
            </a:extLst>
          </p:cNvPr>
          <p:cNvSpPr txBox="1"/>
          <p:nvPr/>
        </p:nvSpPr>
        <p:spPr>
          <a:xfrm>
            <a:off x="6780375" y="3141220"/>
            <a:ext cx="914400" cy="276999"/>
          </a:xfrm>
          <a:prstGeom prst="rect">
            <a:avLst/>
          </a:prstGeom>
          <a:noFill/>
        </p:spPr>
        <p:txBody>
          <a:bodyPr wrap="square" lIns="0" tIns="0" rIns="0" bIns="0" rtlCol="0" anchor="t">
            <a:spAutoFit/>
          </a:bodyPr>
          <a:lstStyle/>
          <a:p>
            <a:pPr algn="ctr" defTabSz="914400">
              <a:defRPr/>
            </a:pPr>
            <a:r>
              <a:rPr lang="en-US" sz="900"/>
              <a:t>Document Compliance</a:t>
            </a:r>
          </a:p>
        </p:txBody>
      </p:sp>
      <p:sp>
        <p:nvSpPr>
          <p:cNvPr id="74" name="TextBox 73">
            <a:extLst>
              <a:ext uri="{FF2B5EF4-FFF2-40B4-BE49-F238E27FC236}">
                <a16:creationId xmlns:a16="http://schemas.microsoft.com/office/drawing/2014/main" id="{D6D029C0-042D-05F6-0F80-8E87C6E98223}"/>
              </a:ext>
              <a:ext uri="{C183D7F6-B498-43B3-948B-1728B52AA6E4}">
                <adec:decorative xmlns:adec="http://schemas.microsoft.com/office/drawing/2017/decorative" val="0"/>
              </a:ext>
            </a:extLst>
          </p:cNvPr>
          <p:cNvSpPr txBox="1"/>
          <p:nvPr/>
        </p:nvSpPr>
        <p:spPr>
          <a:xfrm>
            <a:off x="4457697" y="3679871"/>
            <a:ext cx="3276602" cy="10772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14400">
              <a:spcAft>
                <a:spcPts val="1200"/>
              </a:spcAft>
              <a:defRPr/>
            </a:pPr>
            <a:r>
              <a:rPr lang="en-US" sz="1200" b="1">
                <a:solidFill>
                  <a:schemeClr val="bg1"/>
                </a:solidFill>
                <a:latin typeface="+mj-lt"/>
                <a:cs typeface="Segoe Sans Display Semibold" pitchFamily="2" charset="0"/>
              </a:rPr>
              <a:t>Have a specific vision?</a:t>
            </a:r>
          </a:p>
          <a:p>
            <a:pPr algn="ctr" defTabSz="914400">
              <a:spcAft>
                <a:spcPts val="1200"/>
              </a:spcAft>
              <a:defRPr/>
            </a:pPr>
            <a:r>
              <a:rPr lang="en-US" sz="1200">
                <a:solidFill>
                  <a:schemeClr val="bg1"/>
                </a:solidFill>
                <a:cs typeface="Segoe Sans Display" pitchFamily="2" charset="0"/>
              </a:rPr>
              <a:t>Quickly build your agent using natural language in Copilot Studio—via Copilot Chat or the full experience. Start faster with a customizable template tailored to your business.</a:t>
            </a:r>
          </a:p>
        </p:txBody>
      </p:sp>
      <p:sp>
        <p:nvSpPr>
          <p:cNvPr id="81" name="Rectangle: Rounded Corners 80">
            <a:extLst>
              <a:ext uri="{FF2B5EF4-FFF2-40B4-BE49-F238E27FC236}">
                <a16:creationId xmlns:a16="http://schemas.microsoft.com/office/drawing/2014/main" id="{6BD2405E-6EA6-78DD-2556-761E5A08D267}"/>
              </a:ext>
              <a:ext uri="{C183D7F6-B498-43B3-948B-1728B52AA6E4}">
                <adec:decorative xmlns:adec="http://schemas.microsoft.com/office/drawing/2017/decorative" val="0"/>
              </a:ext>
            </a:extLst>
          </p:cNvPr>
          <p:cNvSpPr/>
          <p:nvPr/>
        </p:nvSpPr>
        <p:spPr bwMode="auto">
          <a:xfrm>
            <a:off x="4457697" y="5238958"/>
            <a:ext cx="3276602" cy="449510"/>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900">
                <a:solidFill>
                  <a:schemeClr val="bg1"/>
                </a:solidFill>
                <a:latin typeface="+mj-lt"/>
                <a:cs typeface="Segoe UI" pitchFamily="34" charset="0"/>
              </a:rPr>
              <a:t>View more in Copilot Chat and Copilot Studio</a:t>
            </a:r>
          </a:p>
        </p:txBody>
      </p:sp>
      <p:sp>
        <p:nvSpPr>
          <p:cNvPr id="43" name="Rectangle: Rounded Corners 42">
            <a:extLst>
              <a:ext uri="{FF2B5EF4-FFF2-40B4-BE49-F238E27FC236}">
                <a16:creationId xmlns:a16="http://schemas.microsoft.com/office/drawing/2014/main" id="{4DBE7756-2B0A-8723-7333-190D70AC917E}"/>
              </a:ext>
              <a:ext uri="{C183D7F6-B498-43B3-948B-1728B52AA6E4}">
                <adec:decorative xmlns:adec="http://schemas.microsoft.com/office/drawing/2017/decorative" val="0"/>
              </a:ext>
            </a:extLst>
          </p:cNvPr>
          <p:cNvSpPr/>
          <p:nvPr/>
        </p:nvSpPr>
        <p:spPr bwMode="auto">
          <a:xfrm>
            <a:off x="8093787" y="1839998"/>
            <a:ext cx="3276602" cy="547901"/>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mj-lt"/>
                <a:cs typeface="Segoe Sans Display Semibold" pitchFamily="2" charset="0"/>
              </a:rPr>
              <a:t>Bring your own agent</a:t>
            </a:r>
          </a:p>
        </p:txBody>
      </p:sp>
      <p:pic>
        <p:nvPicPr>
          <p:cNvPr id="107" name="Picture 2">
            <a:extLst>
              <a:ext uri="{FF2B5EF4-FFF2-40B4-BE49-F238E27FC236}">
                <a16:creationId xmlns:a16="http://schemas.microsoft.com/office/drawing/2014/main" id="{64AA0D93-FAF1-6C52-4F71-DADCC95DDAD9}"/>
              </a:ext>
              <a:ext uri="{C183D7F6-B498-43B3-948B-1728B52AA6E4}">
                <adec:decorative xmlns:adec="http://schemas.microsoft.com/office/drawing/2017/decorative" val="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387818" y="2643563"/>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1EC5CAE4-58C7-644D-4ED1-6F098598AA44}"/>
              </a:ext>
              <a:ext uri="{C183D7F6-B498-43B3-948B-1728B52AA6E4}">
                <adec:decorative xmlns:adec="http://schemas.microsoft.com/office/drawing/2017/decorative" val="0"/>
              </a:ext>
            </a:extLst>
          </p:cNvPr>
          <p:cNvSpPr txBox="1"/>
          <p:nvPr/>
        </p:nvSpPr>
        <p:spPr>
          <a:xfrm>
            <a:off x="8133313" y="3141221"/>
            <a:ext cx="914400" cy="138499"/>
          </a:xfrm>
          <a:prstGeom prst="rect">
            <a:avLst/>
          </a:prstGeom>
          <a:noFill/>
        </p:spPr>
        <p:txBody>
          <a:bodyPr wrap="square" lIns="0" tIns="0" rIns="0" bIns="0" rtlCol="0" anchor="t">
            <a:spAutoFit/>
          </a:bodyPr>
          <a:lstStyle/>
          <a:p>
            <a:pPr algn="ctr" defTabSz="914400">
              <a:defRPr/>
            </a:pPr>
            <a:r>
              <a:rPr lang="en-US" sz="900"/>
              <a:t>M365 Agents SDK</a:t>
            </a:r>
          </a:p>
        </p:txBody>
      </p:sp>
      <p:pic>
        <p:nvPicPr>
          <p:cNvPr id="106" name="!! business central">
            <a:extLst>
              <a:ext uri="{FF2B5EF4-FFF2-40B4-BE49-F238E27FC236}">
                <a16:creationId xmlns:a16="http://schemas.microsoft.com/office/drawing/2014/main" id="{0D9E34FE-316D-240D-F53A-590A41372DC3}"/>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l="2503" r="2503"/>
          <a:stretch/>
        </p:blipFill>
        <p:spPr>
          <a:xfrm>
            <a:off x="9500403" y="2596054"/>
            <a:ext cx="463370" cy="463398"/>
          </a:xfrm>
          <a:prstGeom prst="rect">
            <a:avLst/>
          </a:prstGeom>
        </p:spPr>
      </p:pic>
      <p:sp>
        <p:nvSpPr>
          <p:cNvPr id="93" name="TextBox 92">
            <a:extLst>
              <a:ext uri="{FF2B5EF4-FFF2-40B4-BE49-F238E27FC236}">
                <a16:creationId xmlns:a16="http://schemas.microsoft.com/office/drawing/2014/main" id="{6B2E84A8-C7F9-304A-8AB4-DF08EF073BE6}"/>
              </a:ext>
              <a:ext uri="{C183D7F6-B498-43B3-948B-1728B52AA6E4}">
                <adec:decorative xmlns:adec="http://schemas.microsoft.com/office/drawing/2017/decorative" val="0"/>
              </a:ext>
            </a:extLst>
          </p:cNvPr>
          <p:cNvSpPr txBox="1"/>
          <p:nvPr/>
        </p:nvSpPr>
        <p:spPr>
          <a:xfrm>
            <a:off x="9274888" y="3141220"/>
            <a:ext cx="914400" cy="138499"/>
          </a:xfrm>
          <a:prstGeom prst="rect">
            <a:avLst/>
          </a:prstGeom>
          <a:noFill/>
        </p:spPr>
        <p:txBody>
          <a:bodyPr wrap="square" lIns="0" tIns="0" rIns="0" bIns="0" rtlCol="0" anchor="t">
            <a:spAutoFit/>
          </a:bodyPr>
          <a:lstStyle/>
          <a:p>
            <a:pPr algn="ctr" defTabSz="914400">
              <a:defRPr/>
            </a:pPr>
            <a:r>
              <a:rPr lang="en-US" sz="900"/>
              <a:t>Azure AI Foundry</a:t>
            </a:r>
          </a:p>
        </p:txBody>
      </p:sp>
      <p:pic>
        <p:nvPicPr>
          <p:cNvPr id="105" name="Picture 104">
            <a:extLst>
              <a:ext uri="{FF2B5EF4-FFF2-40B4-BE49-F238E27FC236}">
                <a16:creationId xmlns:a16="http://schemas.microsoft.com/office/drawing/2014/main" id="{2EEA9D6A-2098-DE0B-9156-07648F4A018F}"/>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46626" y="2623355"/>
            <a:ext cx="654078" cy="408797"/>
          </a:xfrm>
          <a:prstGeom prst="rect">
            <a:avLst/>
          </a:prstGeom>
        </p:spPr>
      </p:pic>
      <p:sp>
        <p:nvSpPr>
          <p:cNvPr id="90" name="TextBox 89">
            <a:extLst>
              <a:ext uri="{FF2B5EF4-FFF2-40B4-BE49-F238E27FC236}">
                <a16:creationId xmlns:a16="http://schemas.microsoft.com/office/drawing/2014/main" id="{66A99C47-10EF-ECF4-E325-87593FDF20DE}"/>
              </a:ext>
              <a:ext uri="{C183D7F6-B498-43B3-948B-1728B52AA6E4}">
                <adec:decorative xmlns:adec="http://schemas.microsoft.com/office/drawing/2017/decorative" val="0"/>
              </a:ext>
            </a:extLst>
          </p:cNvPr>
          <p:cNvSpPr txBox="1"/>
          <p:nvPr/>
        </p:nvSpPr>
        <p:spPr>
          <a:xfrm>
            <a:off x="10416465" y="3141220"/>
            <a:ext cx="914400" cy="138499"/>
          </a:xfrm>
          <a:prstGeom prst="rect">
            <a:avLst/>
          </a:prstGeom>
          <a:noFill/>
        </p:spPr>
        <p:txBody>
          <a:bodyPr wrap="square" lIns="0" tIns="0" rIns="0" bIns="0" rtlCol="0" anchor="t">
            <a:spAutoFit/>
          </a:bodyPr>
          <a:lstStyle/>
          <a:p>
            <a:pPr algn="ctr" defTabSz="914400">
              <a:defRPr/>
            </a:pPr>
            <a:r>
              <a:rPr lang="en-US" sz="900"/>
              <a:t>Visual Studio</a:t>
            </a:r>
          </a:p>
        </p:txBody>
      </p:sp>
      <p:sp>
        <p:nvSpPr>
          <p:cNvPr id="95" name="TextBox 94">
            <a:extLst>
              <a:ext uri="{FF2B5EF4-FFF2-40B4-BE49-F238E27FC236}">
                <a16:creationId xmlns:a16="http://schemas.microsoft.com/office/drawing/2014/main" id="{E5EEEB10-DF88-50BC-3E0D-6A236E81FADF}"/>
              </a:ext>
              <a:ext uri="{C183D7F6-B498-43B3-948B-1728B52AA6E4}">
                <adec:decorative xmlns:adec="http://schemas.microsoft.com/office/drawing/2017/decorative" val="0"/>
              </a:ext>
            </a:extLst>
          </p:cNvPr>
          <p:cNvSpPr txBox="1"/>
          <p:nvPr/>
        </p:nvSpPr>
        <p:spPr>
          <a:xfrm>
            <a:off x="8093787" y="3679871"/>
            <a:ext cx="3276602" cy="10772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14400">
              <a:spcAft>
                <a:spcPts val="1200"/>
              </a:spcAft>
              <a:defRPr/>
            </a:pPr>
            <a:r>
              <a:rPr lang="en-US" sz="1200" b="1">
                <a:solidFill>
                  <a:schemeClr val="bg1"/>
                </a:solidFill>
                <a:latin typeface="+mj-lt"/>
                <a:cs typeface="Segoe Sans Display Semibold" pitchFamily="2" charset="0"/>
              </a:rPr>
              <a:t>Looking to build on what you have?</a:t>
            </a:r>
          </a:p>
          <a:p>
            <a:pPr algn="ctr" defTabSz="914400">
              <a:spcAft>
                <a:spcPts val="1200"/>
              </a:spcAft>
              <a:defRPr/>
            </a:pPr>
            <a:r>
              <a:rPr lang="en-US" sz="1200">
                <a:solidFill>
                  <a:schemeClr val="bg1"/>
                </a:solidFill>
                <a:cs typeface="Segoe Sans Display" pitchFamily="2" charset="0"/>
              </a:rPr>
              <a:t>Bring existing agents into Copilot Studio to unlock the benefits of a fully managed enterprise-grade platform that is governed, compliant, and extensible. </a:t>
            </a:r>
          </a:p>
        </p:txBody>
      </p:sp>
      <p:sp>
        <p:nvSpPr>
          <p:cNvPr id="99" name="Rectangle: Rounded Corners 98">
            <a:extLst>
              <a:ext uri="{FF2B5EF4-FFF2-40B4-BE49-F238E27FC236}">
                <a16:creationId xmlns:a16="http://schemas.microsoft.com/office/drawing/2014/main" id="{C29C52D8-7FEF-3C50-A488-E45BBDE9AA6E}"/>
              </a:ext>
              <a:ext uri="{C183D7F6-B498-43B3-948B-1728B52AA6E4}">
                <adec:decorative xmlns:adec="http://schemas.microsoft.com/office/drawing/2017/decorative" val="0"/>
              </a:ext>
            </a:extLst>
          </p:cNvPr>
          <p:cNvSpPr/>
          <p:nvPr/>
        </p:nvSpPr>
        <p:spPr bwMode="auto">
          <a:xfrm>
            <a:off x="8093787" y="5238958"/>
            <a:ext cx="3276602" cy="449510"/>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900">
                <a:solidFill>
                  <a:schemeClr val="bg1"/>
                </a:solidFill>
                <a:latin typeface="+mj-lt"/>
                <a:cs typeface="Segoe UI" pitchFamily="34" charset="0"/>
              </a:rPr>
              <a:t>View with M365 Agents SDK, Azure AI Foundry, or where you build your agents</a:t>
            </a:r>
          </a:p>
        </p:txBody>
      </p:sp>
      <p:grpSp>
        <p:nvGrpSpPr>
          <p:cNvPr id="108" name="Group 107" descr="A bi-direction arrow spanning from Beginner to Agent Pro">
            <a:extLst>
              <a:ext uri="{FF2B5EF4-FFF2-40B4-BE49-F238E27FC236}">
                <a16:creationId xmlns:a16="http://schemas.microsoft.com/office/drawing/2014/main" id="{5D119CA0-38EB-6684-7DFB-6F42F9C7B6D6}"/>
              </a:ext>
            </a:extLst>
          </p:cNvPr>
          <p:cNvGrpSpPr/>
          <p:nvPr/>
        </p:nvGrpSpPr>
        <p:grpSpPr>
          <a:xfrm>
            <a:off x="260777" y="5961064"/>
            <a:ext cx="11670445" cy="537201"/>
            <a:chOff x="260777" y="5961064"/>
            <a:chExt cx="11670445" cy="537201"/>
          </a:xfrm>
        </p:grpSpPr>
        <p:sp>
          <p:nvSpPr>
            <p:cNvPr id="35" name="Freeform: Shape 34">
              <a:extLst>
                <a:ext uri="{FF2B5EF4-FFF2-40B4-BE49-F238E27FC236}">
                  <a16:creationId xmlns:a16="http://schemas.microsoft.com/office/drawing/2014/main" id="{198074DA-3BA8-8805-6177-4AC46AEBABAE}"/>
                </a:ext>
                <a:ext uri="{C183D7F6-B498-43B3-948B-1728B52AA6E4}">
                  <adec:decorative xmlns:adec="http://schemas.microsoft.com/office/drawing/2017/decorative" val="1"/>
                </a:ext>
              </a:extLst>
            </p:cNvPr>
            <p:cNvSpPr>
              <a:spLocks/>
            </p:cNvSpPr>
            <p:nvPr/>
          </p:nvSpPr>
          <p:spPr>
            <a:xfrm>
              <a:off x="260777" y="5961064"/>
              <a:ext cx="11670445" cy="537201"/>
            </a:xfrm>
            <a:custGeom>
              <a:avLst/>
              <a:gdLst>
                <a:gd name="csX0" fmla="*/ 256938 w 11670445"/>
                <a:gd name="csY0" fmla="*/ 0 h 537201"/>
                <a:gd name="csX1" fmla="*/ 271022 w 11670445"/>
                <a:gd name="csY1" fmla="*/ 5831 h 537201"/>
                <a:gd name="csX2" fmla="*/ 276856 w 11670445"/>
                <a:gd name="csY2" fmla="*/ 19915 h 537201"/>
                <a:gd name="csX3" fmla="*/ 276856 w 11670445"/>
                <a:gd name="csY3" fmla="*/ 72132 h 537201"/>
                <a:gd name="csX4" fmla="*/ 324940 w 11670445"/>
                <a:gd name="csY4" fmla="*/ 120215 h 537201"/>
                <a:gd name="csX5" fmla="*/ 3466722 w 11670445"/>
                <a:gd name="csY5" fmla="*/ 120215 h 537201"/>
                <a:gd name="csX6" fmla="*/ 8408504 w 11670445"/>
                <a:gd name="csY6" fmla="*/ 120215 h 537201"/>
                <a:gd name="csX7" fmla="*/ 11336746 w 11670445"/>
                <a:gd name="csY7" fmla="*/ 120215 h 537201"/>
                <a:gd name="csX8" fmla="*/ 11399763 w 11670445"/>
                <a:gd name="csY8" fmla="*/ 57212 h 537201"/>
                <a:gd name="csX9" fmla="*/ 11399763 w 11670445"/>
                <a:gd name="csY9" fmla="*/ 34834 h 537201"/>
                <a:gd name="csX10" fmla="*/ 11425850 w 11670445"/>
                <a:gd name="csY10" fmla="*/ 8740 h 537201"/>
                <a:gd name="csX11" fmla="*/ 11444314 w 11670445"/>
                <a:gd name="csY11" fmla="*/ 16383 h 537201"/>
                <a:gd name="csX12" fmla="*/ 11651980 w 11670445"/>
                <a:gd name="csY12" fmla="*/ 224055 h 537201"/>
                <a:gd name="csX13" fmla="*/ 11651980 w 11670445"/>
                <a:gd name="csY13" fmla="*/ 313159 h 537201"/>
                <a:gd name="csX14" fmla="*/ 11444314 w 11670445"/>
                <a:gd name="csY14" fmla="*/ 520816 h 537201"/>
                <a:gd name="csX15" fmla="*/ 11407384 w 11670445"/>
                <a:gd name="csY15" fmla="*/ 520816 h 537201"/>
                <a:gd name="csX16" fmla="*/ 11399763 w 11670445"/>
                <a:gd name="csY16" fmla="*/ 502365 h 537201"/>
                <a:gd name="csX17" fmla="*/ 11399763 w 11670445"/>
                <a:gd name="csY17" fmla="*/ 479987 h 537201"/>
                <a:gd name="csX18" fmla="*/ 11336746 w 11670445"/>
                <a:gd name="csY18" fmla="*/ 416984 h 537201"/>
                <a:gd name="csX19" fmla="*/ 8408504 w 11670445"/>
                <a:gd name="csY19" fmla="*/ 416984 h 537201"/>
                <a:gd name="csX20" fmla="*/ 3466722 w 11670445"/>
                <a:gd name="csY20" fmla="*/ 416984 h 537201"/>
                <a:gd name="csX21" fmla="*/ 324940 w 11670445"/>
                <a:gd name="csY21" fmla="*/ 416984 h 537201"/>
                <a:gd name="csX22" fmla="*/ 276856 w 11670445"/>
                <a:gd name="csY22" fmla="*/ 465068 h 537201"/>
                <a:gd name="csX23" fmla="*/ 276856 w 11670445"/>
                <a:gd name="csY23" fmla="*/ 517284 h 537201"/>
                <a:gd name="csX24" fmla="*/ 256938 w 11670445"/>
                <a:gd name="csY24" fmla="*/ 537201 h 537201"/>
                <a:gd name="csX25" fmla="*/ 242855 w 11670445"/>
                <a:gd name="csY25" fmla="*/ 531368 h 537201"/>
                <a:gd name="csX26" fmla="*/ 14083 w 11670445"/>
                <a:gd name="csY26" fmla="*/ 302607 h 537201"/>
                <a:gd name="csX27" fmla="*/ 14082 w 11670445"/>
                <a:gd name="csY27" fmla="*/ 234607 h 537201"/>
                <a:gd name="csX28" fmla="*/ 242856 w 11670445"/>
                <a:gd name="csY28" fmla="*/ 5831 h 537201"/>
                <a:gd name="csX29" fmla="*/ 256938 w 11670445"/>
                <a:gd name="csY29" fmla="*/ 0 h 537201"/>
                <a:gd name="csX0" fmla="*/ 256938 w 11670445"/>
                <a:gd name="csY0" fmla="*/ 0 h 537201"/>
                <a:gd name="csX1" fmla="*/ 271022 w 11670445"/>
                <a:gd name="csY1" fmla="*/ 5831 h 537201"/>
                <a:gd name="csX2" fmla="*/ 276856 w 11670445"/>
                <a:gd name="csY2" fmla="*/ 19915 h 537201"/>
                <a:gd name="csX3" fmla="*/ 276856 w 11670445"/>
                <a:gd name="csY3" fmla="*/ 72132 h 537201"/>
                <a:gd name="csX4" fmla="*/ 324940 w 11670445"/>
                <a:gd name="csY4" fmla="*/ 120215 h 537201"/>
                <a:gd name="csX5" fmla="*/ 8408504 w 11670445"/>
                <a:gd name="csY5" fmla="*/ 120215 h 537201"/>
                <a:gd name="csX6" fmla="*/ 11336746 w 11670445"/>
                <a:gd name="csY6" fmla="*/ 120215 h 537201"/>
                <a:gd name="csX7" fmla="*/ 11399763 w 11670445"/>
                <a:gd name="csY7" fmla="*/ 57212 h 537201"/>
                <a:gd name="csX8" fmla="*/ 11399763 w 11670445"/>
                <a:gd name="csY8" fmla="*/ 34834 h 537201"/>
                <a:gd name="csX9" fmla="*/ 11425850 w 11670445"/>
                <a:gd name="csY9" fmla="*/ 8740 h 537201"/>
                <a:gd name="csX10" fmla="*/ 11444314 w 11670445"/>
                <a:gd name="csY10" fmla="*/ 16383 h 537201"/>
                <a:gd name="csX11" fmla="*/ 11651980 w 11670445"/>
                <a:gd name="csY11" fmla="*/ 224055 h 537201"/>
                <a:gd name="csX12" fmla="*/ 11651980 w 11670445"/>
                <a:gd name="csY12" fmla="*/ 313159 h 537201"/>
                <a:gd name="csX13" fmla="*/ 11444314 w 11670445"/>
                <a:gd name="csY13" fmla="*/ 520816 h 537201"/>
                <a:gd name="csX14" fmla="*/ 11407384 w 11670445"/>
                <a:gd name="csY14" fmla="*/ 520816 h 537201"/>
                <a:gd name="csX15" fmla="*/ 11399763 w 11670445"/>
                <a:gd name="csY15" fmla="*/ 502365 h 537201"/>
                <a:gd name="csX16" fmla="*/ 11399763 w 11670445"/>
                <a:gd name="csY16" fmla="*/ 479987 h 537201"/>
                <a:gd name="csX17" fmla="*/ 11336746 w 11670445"/>
                <a:gd name="csY17" fmla="*/ 416984 h 537201"/>
                <a:gd name="csX18" fmla="*/ 8408504 w 11670445"/>
                <a:gd name="csY18" fmla="*/ 416984 h 537201"/>
                <a:gd name="csX19" fmla="*/ 3466722 w 11670445"/>
                <a:gd name="csY19" fmla="*/ 416984 h 537201"/>
                <a:gd name="csX20" fmla="*/ 324940 w 11670445"/>
                <a:gd name="csY20" fmla="*/ 416984 h 537201"/>
                <a:gd name="csX21" fmla="*/ 276856 w 11670445"/>
                <a:gd name="csY21" fmla="*/ 465068 h 537201"/>
                <a:gd name="csX22" fmla="*/ 276856 w 11670445"/>
                <a:gd name="csY22" fmla="*/ 517284 h 537201"/>
                <a:gd name="csX23" fmla="*/ 256938 w 11670445"/>
                <a:gd name="csY23" fmla="*/ 537201 h 537201"/>
                <a:gd name="csX24" fmla="*/ 242855 w 11670445"/>
                <a:gd name="csY24" fmla="*/ 531368 h 537201"/>
                <a:gd name="csX25" fmla="*/ 14083 w 11670445"/>
                <a:gd name="csY25" fmla="*/ 302607 h 537201"/>
                <a:gd name="csX26" fmla="*/ 14082 w 11670445"/>
                <a:gd name="csY26" fmla="*/ 234607 h 537201"/>
                <a:gd name="csX27" fmla="*/ 242856 w 11670445"/>
                <a:gd name="csY27" fmla="*/ 5831 h 537201"/>
                <a:gd name="csX28" fmla="*/ 256938 w 11670445"/>
                <a:gd name="csY28" fmla="*/ 0 h 537201"/>
                <a:gd name="csX0" fmla="*/ 256938 w 11670445"/>
                <a:gd name="csY0" fmla="*/ 0 h 537201"/>
                <a:gd name="csX1" fmla="*/ 271022 w 11670445"/>
                <a:gd name="csY1" fmla="*/ 5831 h 537201"/>
                <a:gd name="csX2" fmla="*/ 276856 w 11670445"/>
                <a:gd name="csY2" fmla="*/ 19915 h 537201"/>
                <a:gd name="csX3" fmla="*/ 276856 w 11670445"/>
                <a:gd name="csY3" fmla="*/ 72132 h 537201"/>
                <a:gd name="csX4" fmla="*/ 324940 w 11670445"/>
                <a:gd name="csY4" fmla="*/ 120215 h 537201"/>
                <a:gd name="csX5" fmla="*/ 8408504 w 11670445"/>
                <a:gd name="csY5" fmla="*/ 120215 h 537201"/>
                <a:gd name="csX6" fmla="*/ 11336746 w 11670445"/>
                <a:gd name="csY6" fmla="*/ 120215 h 537201"/>
                <a:gd name="csX7" fmla="*/ 11399763 w 11670445"/>
                <a:gd name="csY7" fmla="*/ 57212 h 537201"/>
                <a:gd name="csX8" fmla="*/ 11399763 w 11670445"/>
                <a:gd name="csY8" fmla="*/ 34834 h 537201"/>
                <a:gd name="csX9" fmla="*/ 11425850 w 11670445"/>
                <a:gd name="csY9" fmla="*/ 8740 h 537201"/>
                <a:gd name="csX10" fmla="*/ 11444314 w 11670445"/>
                <a:gd name="csY10" fmla="*/ 16383 h 537201"/>
                <a:gd name="csX11" fmla="*/ 11651980 w 11670445"/>
                <a:gd name="csY11" fmla="*/ 224055 h 537201"/>
                <a:gd name="csX12" fmla="*/ 11651980 w 11670445"/>
                <a:gd name="csY12" fmla="*/ 313159 h 537201"/>
                <a:gd name="csX13" fmla="*/ 11444314 w 11670445"/>
                <a:gd name="csY13" fmla="*/ 520816 h 537201"/>
                <a:gd name="csX14" fmla="*/ 11407384 w 11670445"/>
                <a:gd name="csY14" fmla="*/ 520816 h 537201"/>
                <a:gd name="csX15" fmla="*/ 11399763 w 11670445"/>
                <a:gd name="csY15" fmla="*/ 502365 h 537201"/>
                <a:gd name="csX16" fmla="*/ 11399763 w 11670445"/>
                <a:gd name="csY16" fmla="*/ 479987 h 537201"/>
                <a:gd name="csX17" fmla="*/ 11336746 w 11670445"/>
                <a:gd name="csY17" fmla="*/ 416984 h 537201"/>
                <a:gd name="csX18" fmla="*/ 8408504 w 11670445"/>
                <a:gd name="csY18" fmla="*/ 416984 h 537201"/>
                <a:gd name="csX19" fmla="*/ 324940 w 11670445"/>
                <a:gd name="csY19" fmla="*/ 416984 h 537201"/>
                <a:gd name="csX20" fmla="*/ 276856 w 11670445"/>
                <a:gd name="csY20" fmla="*/ 465068 h 537201"/>
                <a:gd name="csX21" fmla="*/ 276856 w 11670445"/>
                <a:gd name="csY21" fmla="*/ 517284 h 537201"/>
                <a:gd name="csX22" fmla="*/ 256938 w 11670445"/>
                <a:gd name="csY22" fmla="*/ 537201 h 537201"/>
                <a:gd name="csX23" fmla="*/ 242855 w 11670445"/>
                <a:gd name="csY23" fmla="*/ 531368 h 537201"/>
                <a:gd name="csX24" fmla="*/ 14083 w 11670445"/>
                <a:gd name="csY24" fmla="*/ 302607 h 537201"/>
                <a:gd name="csX25" fmla="*/ 14082 w 11670445"/>
                <a:gd name="csY25" fmla="*/ 234607 h 537201"/>
                <a:gd name="csX26" fmla="*/ 242856 w 11670445"/>
                <a:gd name="csY26" fmla="*/ 5831 h 537201"/>
                <a:gd name="csX27" fmla="*/ 256938 w 11670445"/>
                <a:gd name="csY27" fmla="*/ 0 h 537201"/>
                <a:gd name="csX0" fmla="*/ 256938 w 11670445"/>
                <a:gd name="csY0" fmla="*/ 0 h 537201"/>
                <a:gd name="csX1" fmla="*/ 271022 w 11670445"/>
                <a:gd name="csY1" fmla="*/ 5831 h 537201"/>
                <a:gd name="csX2" fmla="*/ 276856 w 11670445"/>
                <a:gd name="csY2" fmla="*/ 19915 h 537201"/>
                <a:gd name="csX3" fmla="*/ 276856 w 11670445"/>
                <a:gd name="csY3" fmla="*/ 72132 h 537201"/>
                <a:gd name="csX4" fmla="*/ 324940 w 11670445"/>
                <a:gd name="csY4" fmla="*/ 120215 h 537201"/>
                <a:gd name="csX5" fmla="*/ 8408504 w 11670445"/>
                <a:gd name="csY5" fmla="*/ 120215 h 537201"/>
                <a:gd name="csX6" fmla="*/ 11336746 w 11670445"/>
                <a:gd name="csY6" fmla="*/ 120215 h 537201"/>
                <a:gd name="csX7" fmla="*/ 11399763 w 11670445"/>
                <a:gd name="csY7" fmla="*/ 57212 h 537201"/>
                <a:gd name="csX8" fmla="*/ 11399763 w 11670445"/>
                <a:gd name="csY8" fmla="*/ 34834 h 537201"/>
                <a:gd name="csX9" fmla="*/ 11425850 w 11670445"/>
                <a:gd name="csY9" fmla="*/ 8740 h 537201"/>
                <a:gd name="csX10" fmla="*/ 11444314 w 11670445"/>
                <a:gd name="csY10" fmla="*/ 16383 h 537201"/>
                <a:gd name="csX11" fmla="*/ 11651980 w 11670445"/>
                <a:gd name="csY11" fmla="*/ 224055 h 537201"/>
                <a:gd name="csX12" fmla="*/ 11651980 w 11670445"/>
                <a:gd name="csY12" fmla="*/ 313159 h 537201"/>
                <a:gd name="csX13" fmla="*/ 11444314 w 11670445"/>
                <a:gd name="csY13" fmla="*/ 520816 h 537201"/>
                <a:gd name="csX14" fmla="*/ 11407384 w 11670445"/>
                <a:gd name="csY14" fmla="*/ 520816 h 537201"/>
                <a:gd name="csX15" fmla="*/ 11399763 w 11670445"/>
                <a:gd name="csY15" fmla="*/ 502365 h 537201"/>
                <a:gd name="csX16" fmla="*/ 11399763 w 11670445"/>
                <a:gd name="csY16" fmla="*/ 479987 h 537201"/>
                <a:gd name="csX17" fmla="*/ 11336746 w 11670445"/>
                <a:gd name="csY17" fmla="*/ 416984 h 537201"/>
                <a:gd name="csX18" fmla="*/ 324940 w 11670445"/>
                <a:gd name="csY18" fmla="*/ 416984 h 537201"/>
                <a:gd name="csX19" fmla="*/ 276856 w 11670445"/>
                <a:gd name="csY19" fmla="*/ 465068 h 537201"/>
                <a:gd name="csX20" fmla="*/ 276856 w 11670445"/>
                <a:gd name="csY20" fmla="*/ 517284 h 537201"/>
                <a:gd name="csX21" fmla="*/ 256938 w 11670445"/>
                <a:gd name="csY21" fmla="*/ 537201 h 537201"/>
                <a:gd name="csX22" fmla="*/ 242855 w 11670445"/>
                <a:gd name="csY22" fmla="*/ 531368 h 537201"/>
                <a:gd name="csX23" fmla="*/ 14083 w 11670445"/>
                <a:gd name="csY23" fmla="*/ 302607 h 537201"/>
                <a:gd name="csX24" fmla="*/ 14082 w 11670445"/>
                <a:gd name="csY24" fmla="*/ 234607 h 537201"/>
                <a:gd name="csX25" fmla="*/ 242856 w 11670445"/>
                <a:gd name="csY25" fmla="*/ 5831 h 537201"/>
                <a:gd name="csX26" fmla="*/ 256938 w 11670445"/>
                <a:gd name="csY26" fmla="*/ 0 h 537201"/>
                <a:gd name="csX0" fmla="*/ 256938 w 11670445"/>
                <a:gd name="csY0" fmla="*/ 0 h 537201"/>
                <a:gd name="csX1" fmla="*/ 271022 w 11670445"/>
                <a:gd name="csY1" fmla="*/ 5831 h 537201"/>
                <a:gd name="csX2" fmla="*/ 276856 w 11670445"/>
                <a:gd name="csY2" fmla="*/ 19915 h 537201"/>
                <a:gd name="csX3" fmla="*/ 276856 w 11670445"/>
                <a:gd name="csY3" fmla="*/ 72132 h 537201"/>
                <a:gd name="csX4" fmla="*/ 324940 w 11670445"/>
                <a:gd name="csY4" fmla="*/ 120215 h 537201"/>
                <a:gd name="csX5" fmla="*/ 11336746 w 11670445"/>
                <a:gd name="csY5" fmla="*/ 120215 h 537201"/>
                <a:gd name="csX6" fmla="*/ 11399763 w 11670445"/>
                <a:gd name="csY6" fmla="*/ 57212 h 537201"/>
                <a:gd name="csX7" fmla="*/ 11399763 w 11670445"/>
                <a:gd name="csY7" fmla="*/ 34834 h 537201"/>
                <a:gd name="csX8" fmla="*/ 11425850 w 11670445"/>
                <a:gd name="csY8" fmla="*/ 8740 h 537201"/>
                <a:gd name="csX9" fmla="*/ 11444314 w 11670445"/>
                <a:gd name="csY9" fmla="*/ 16383 h 537201"/>
                <a:gd name="csX10" fmla="*/ 11651980 w 11670445"/>
                <a:gd name="csY10" fmla="*/ 224055 h 537201"/>
                <a:gd name="csX11" fmla="*/ 11651980 w 11670445"/>
                <a:gd name="csY11" fmla="*/ 313159 h 537201"/>
                <a:gd name="csX12" fmla="*/ 11444314 w 11670445"/>
                <a:gd name="csY12" fmla="*/ 520816 h 537201"/>
                <a:gd name="csX13" fmla="*/ 11407384 w 11670445"/>
                <a:gd name="csY13" fmla="*/ 520816 h 537201"/>
                <a:gd name="csX14" fmla="*/ 11399763 w 11670445"/>
                <a:gd name="csY14" fmla="*/ 502365 h 537201"/>
                <a:gd name="csX15" fmla="*/ 11399763 w 11670445"/>
                <a:gd name="csY15" fmla="*/ 479987 h 537201"/>
                <a:gd name="csX16" fmla="*/ 11336746 w 11670445"/>
                <a:gd name="csY16" fmla="*/ 416984 h 537201"/>
                <a:gd name="csX17" fmla="*/ 324940 w 11670445"/>
                <a:gd name="csY17" fmla="*/ 416984 h 537201"/>
                <a:gd name="csX18" fmla="*/ 276856 w 11670445"/>
                <a:gd name="csY18" fmla="*/ 465068 h 537201"/>
                <a:gd name="csX19" fmla="*/ 276856 w 11670445"/>
                <a:gd name="csY19" fmla="*/ 517284 h 537201"/>
                <a:gd name="csX20" fmla="*/ 256938 w 11670445"/>
                <a:gd name="csY20" fmla="*/ 537201 h 537201"/>
                <a:gd name="csX21" fmla="*/ 242855 w 11670445"/>
                <a:gd name="csY21" fmla="*/ 531368 h 537201"/>
                <a:gd name="csX22" fmla="*/ 14083 w 11670445"/>
                <a:gd name="csY22" fmla="*/ 302607 h 537201"/>
                <a:gd name="csX23" fmla="*/ 14082 w 11670445"/>
                <a:gd name="csY23" fmla="*/ 234607 h 537201"/>
                <a:gd name="csX24" fmla="*/ 242856 w 11670445"/>
                <a:gd name="csY24" fmla="*/ 5831 h 537201"/>
                <a:gd name="csX25" fmla="*/ 256938 w 11670445"/>
                <a:gd name="csY25" fmla="*/ 0 h 537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11670445" h="537201">
                  <a:moveTo>
                    <a:pt x="256938" y="0"/>
                  </a:moveTo>
                  <a:cubicBezTo>
                    <a:pt x="262036" y="0"/>
                    <a:pt x="267133" y="1944"/>
                    <a:pt x="271022" y="5831"/>
                  </a:cubicBezTo>
                  <a:cubicBezTo>
                    <a:pt x="274757" y="9569"/>
                    <a:pt x="276856" y="14631"/>
                    <a:pt x="276856" y="19915"/>
                  </a:cubicBezTo>
                  <a:lnTo>
                    <a:pt x="276856" y="72132"/>
                  </a:lnTo>
                  <a:cubicBezTo>
                    <a:pt x="276856" y="98687"/>
                    <a:pt x="298383" y="120215"/>
                    <a:pt x="324940" y="120215"/>
                  </a:cubicBezTo>
                  <a:lnTo>
                    <a:pt x="11336746" y="120215"/>
                  </a:lnTo>
                  <a:cubicBezTo>
                    <a:pt x="11371552" y="120215"/>
                    <a:pt x="11399763" y="92011"/>
                    <a:pt x="11399763" y="57212"/>
                  </a:cubicBezTo>
                  <a:lnTo>
                    <a:pt x="11399763" y="34834"/>
                  </a:lnTo>
                  <a:cubicBezTo>
                    <a:pt x="11399763" y="20421"/>
                    <a:pt x="11411414" y="8740"/>
                    <a:pt x="11425850" y="8740"/>
                  </a:cubicBezTo>
                  <a:cubicBezTo>
                    <a:pt x="11432811" y="8740"/>
                    <a:pt x="11439406" y="11488"/>
                    <a:pt x="11444314" y="16383"/>
                  </a:cubicBezTo>
                  <a:lnTo>
                    <a:pt x="11651980" y="224055"/>
                  </a:lnTo>
                  <a:cubicBezTo>
                    <a:pt x="11676601" y="248661"/>
                    <a:pt x="11676601" y="288553"/>
                    <a:pt x="11651980" y="313159"/>
                  </a:cubicBezTo>
                  <a:lnTo>
                    <a:pt x="11444314" y="520816"/>
                  </a:lnTo>
                  <a:cubicBezTo>
                    <a:pt x="11434130" y="531009"/>
                    <a:pt x="11417570" y="531009"/>
                    <a:pt x="11407384" y="520816"/>
                  </a:cubicBezTo>
                  <a:cubicBezTo>
                    <a:pt x="11402547" y="515921"/>
                    <a:pt x="11399763" y="509283"/>
                    <a:pt x="11399763" y="502365"/>
                  </a:cubicBezTo>
                  <a:lnTo>
                    <a:pt x="11399763" y="479987"/>
                  </a:lnTo>
                  <a:cubicBezTo>
                    <a:pt x="11399763" y="445188"/>
                    <a:pt x="11371552" y="416984"/>
                    <a:pt x="11336746" y="416984"/>
                  </a:cubicBezTo>
                  <a:lnTo>
                    <a:pt x="324940" y="416984"/>
                  </a:lnTo>
                  <a:cubicBezTo>
                    <a:pt x="298383" y="416984"/>
                    <a:pt x="276856" y="438512"/>
                    <a:pt x="276856" y="465068"/>
                  </a:cubicBezTo>
                  <a:lnTo>
                    <a:pt x="276856" y="517284"/>
                  </a:lnTo>
                  <a:cubicBezTo>
                    <a:pt x="276856" y="528283"/>
                    <a:pt x="267938" y="537201"/>
                    <a:pt x="256938" y="537201"/>
                  </a:cubicBezTo>
                  <a:cubicBezTo>
                    <a:pt x="251656" y="537201"/>
                    <a:pt x="246590" y="535105"/>
                    <a:pt x="242855" y="531368"/>
                  </a:cubicBezTo>
                  <a:lnTo>
                    <a:pt x="14083" y="302607"/>
                  </a:lnTo>
                  <a:cubicBezTo>
                    <a:pt x="-4694" y="283826"/>
                    <a:pt x="-4695" y="253388"/>
                    <a:pt x="14082" y="234607"/>
                  </a:cubicBezTo>
                  <a:lnTo>
                    <a:pt x="242856" y="5831"/>
                  </a:lnTo>
                  <a:cubicBezTo>
                    <a:pt x="246744" y="1944"/>
                    <a:pt x="251841" y="0"/>
                    <a:pt x="256938" y="0"/>
                  </a:cubicBezTo>
                  <a:close/>
                </a:path>
              </a:pathLst>
            </a:cu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sp>
          <p:nvSpPr>
            <p:cNvPr id="23" name="Title 7">
              <a:extLst>
                <a:ext uri="{FF2B5EF4-FFF2-40B4-BE49-F238E27FC236}">
                  <a16:creationId xmlns:a16="http://schemas.microsoft.com/office/drawing/2014/main" id="{4058210E-A489-A0E4-626B-36FA1B8ECECF}"/>
                </a:ext>
                <a:ext uri="{C183D7F6-B498-43B3-948B-1728B52AA6E4}">
                  <adec:decorative xmlns:adec="http://schemas.microsoft.com/office/drawing/2017/decorative" val="1"/>
                </a:ext>
              </a:extLst>
            </p:cNvPr>
            <p:cNvSpPr txBox="1">
              <a:spLocks/>
            </p:cNvSpPr>
            <p:nvPr/>
          </p:nvSpPr>
          <p:spPr>
            <a:xfrm>
              <a:off x="571500" y="6145627"/>
              <a:ext cx="607539" cy="169277"/>
            </a:xfrm>
            <a:prstGeom prst="rect">
              <a:avLst/>
            </a:prstGeom>
          </p:spPr>
          <p:txBody>
            <a:bodyPr vert="horz" wrap="none" lIns="0" tIns="0" rIns="0" bIns="0" rtlCol="0" anchor="ctr">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a:defRPr/>
              </a:pPr>
              <a:r>
                <a:rPr lang="en-US" sz="1100" spc="0">
                  <a:solidFill>
                    <a:schemeClr val="tx1"/>
                  </a:solidFill>
                </a:rPr>
                <a:t>Beginner </a:t>
              </a:r>
            </a:p>
          </p:txBody>
        </p:sp>
        <p:sp>
          <p:nvSpPr>
            <p:cNvPr id="24" name="Title 7">
              <a:extLst>
                <a:ext uri="{FF2B5EF4-FFF2-40B4-BE49-F238E27FC236}">
                  <a16:creationId xmlns:a16="http://schemas.microsoft.com/office/drawing/2014/main" id="{BECDEDE0-C259-FC7A-ACDA-FF710E88CC08}"/>
                </a:ext>
                <a:ext uri="{C183D7F6-B498-43B3-948B-1728B52AA6E4}">
                  <adec:decorative xmlns:adec="http://schemas.microsoft.com/office/drawing/2017/decorative" val="1"/>
                </a:ext>
              </a:extLst>
            </p:cNvPr>
            <p:cNvSpPr txBox="1">
              <a:spLocks/>
            </p:cNvSpPr>
            <p:nvPr/>
          </p:nvSpPr>
          <p:spPr>
            <a:xfrm>
              <a:off x="10976093" y="6145627"/>
              <a:ext cx="644407" cy="169277"/>
            </a:xfrm>
            <a:prstGeom prst="rect">
              <a:avLst/>
            </a:prstGeom>
          </p:spPr>
          <p:txBody>
            <a:bodyPr vert="horz" wrap="none" lIns="0" tIns="0" rIns="0" bIns="0" rtlCol="0" anchor="ctr">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lvl="0" algn="r">
                <a:defRPr/>
              </a:pPr>
              <a:r>
                <a:rPr lang="en-US" sz="1100" spc="0">
                  <a:solidFill>
                    <a:schemeClr val="tx1"/>
                  </a:solidFill>
                </a:rPr>
                <a:t>Agent Pro</a:t>
              </a:r>
            </a:p>
          </p:txBody>
        </p:sp>
      </p:grpSp>
    </p:spTree>
    <p:extLst>
      <p:ext uri="{BB962C8B-B14F-4D97-AF65-F5344CB8AC3E}">
        <p14:creationId xmlns:p14="http://schemas.microsoft.com/office/powerpoint/2010/main" val="25379576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9414-67D2-7A6B-1036-6FF43603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B0129-B0E3-3632-19FB-FCA195293662}"/>
              </a:ext>
            </a:extLst>
          </p:cNvPr>
          <p:cNvSpPr>
            <a:spLocks noGrp="1"/>
          </p:cNvSpPr>
          <p:nvPr>
            <p:ph type="title"/>
          </p:nvPr>
        </p:nvSpPr>
        <p:spPr>
          <a:xfrm>
            <a:off x="571500" y="2792795"/>
            <a:ext cx="5524500" cy="1754326"/>
          </a:xfrm>
          <a:prstGeom prst="rect">
            <a:avLst/>
          </a:prstGeom>
        </p:spPr>
        <p:txBody>
          <a:bodyPr/>
          <a:lstStyle/>
          <a:p>
            <a:r>
              <a:rPr lang="en-US" spc="0" dirty="0"/>
              <a:t>Discover agents in the M365 Copilot App</a:t>
            </a:r>
          </a:p>
        </p:txBody>
      </p:sp>
    </p:spTree>
    <p:extLst>
      <p:ext uri="{BB962C8B-B14F-4D97-AF65-F5344CB8AC3E}">
        <p14:creationId xmlns:p14="http://schemas.microsoft.com/office/powerpoint/2010/main" val="161942565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 14">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4167</Words>
  <Application>Microsoft Office PowerPoint</Application>
  <PresentationFormat>Widescreen</PresentationFormat>
  <Paragraphs>305</Paragraphs>
  <Slides>25</Slides>
  <Notes>25</Notes>
  <HiddenSlides>0</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Customer Hub Template</vt:lpstr>
      <vt:lpstr>Building agents using Agent Builder</vt:lpstr>
      <vt:lpstr>Agenda</vt:lpstr>
      <vt:lpstr>Introduction to Copilot Agents</vt:lpstr>
      <vt:lpstr>Microsoft 365 Copilot can be extended using Copilot agents to bring custom knowledge, skills, and process automation</vt:lpstr>
      <vt:lpstr>What are Copilot agents?</vt:lpstr>
      <vt:lpstr>The components of an agent</vt:lpstr>
      <vt:lpstr>A range of tools for agent creation</vt:lpstr>
      <vt:lpstr>Choose your path</vt:lpstr>
      <vt:lpstr>Discover agents in the M365 Copilot App</vt:lpstr>
      <vt:lpstr>Agent Store</vt:lpstr>
      <vt:lpstr>Prebuilt agents available to you on Microsoft 365 Copilot</vt:lpstr>
      <vt:lpstr>Agents built by Microsoft in Microsoft 365 Copilot</vt:lpstr>
      <vt:lpstr>Agents in Copilot Chat </vt:lpstr>
      <vt:lpstr>Introduction to agents in Agent Builder </vt:lpstr>
      <vt:lpstr>Configuration Settings/Options in Agent Builder</vt:lpstr>
      <vt:lpstr>Demo      </vt:lpstr>
      <vt:lpstr>Writing Great Agent Instructions</vt:lpstr>
      <vt:lpstr>Start creating agents using Agent Templates </vt:lpstr>
      <vt:lpstr>Agent Template demo </vt:lpstr>
      <vt:lpstr>Agent Store</vt:lpstr>
      <vt:lpstr>Travel Eligibility Agent demo </vt:lpstr>
      <vt:lpstr>Demo</vt:lpstr>
      <vt:lpstr>Next Steps &amp;  Call to Action</vt:lpstr>
      <vt:lpstr>Customer Hub</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2026-01-28T14:06:41Z</dcterms:created>
  <dcterms:modified xsi:type="dcterms:W3CDTF">2026-03-23T21:13:49Z</dcterms:modified>
  <cp:category/>
</cp:coreProperties>
</file>