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2">
  <p:sldMasterIdLst>
    <p:sldMasterId id="2147483692" r:id="rId4"/>
  </p:sldMasterIdLst>
  <p:notesMasterIdLst>
    <p:notesMasterId r:id="rId19"/>
  </p:notesMasterIdLst>
  <p:sldIdLst>
    <p:sldId id="349" r:id="rId5"/>
    <p:sldId id="350" r:id="rId6"/>
    <p:sldId id="351" r:id="rId7"/>
    <p:sldId id="352" r:id="rId8"/>
    <p:sldId id="353" r:id="rId9"/>
    <p:sldId id="354" r:id="rId10"/>
    <p:sldId id="355" r:id="rId11"/>
    <p:sldId id="356" r:id="rId12"/>
    <p:sldId id="357" r:id="rId13"/>
    <p:sldId id="358" r:id="rId14"/>
    <p:sldId id="359" r:id="rId15"/>
    <p:sldId id="360" r:id="rId16"/>
    <p:sldId id="361" r:id="rId17"/>
    <p:sldId id="362" r:id="rId18"/>
  </p:sldIdLst>
  <p:sldSz cx="7772400" cy="10058400"/>
  <p:notesSz cx="6858000" cy="9144000"/>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82EB03-407E-01D1-7CBB-F45B950A7ECF}" name="Maria Barrios Fernandez (CELA)" initials="MB" userId="S::mariabar@microsoft.com::dc305456-2c7f-4936-9e2b-7984bbfa73b9" providerId="AD"/>
  <p188:author id="{BC359940-2180-73AA-FD03-DF01F28630C6}" name="Sneha Trivedi" initials="ST" userId="S::sntrived@microsoft.com::c419527c-a451-492a-ad08-2af15df28a39" providerId="AD"/>
  <p188:author id="{48821C4B-037F-25D6-7732-C3EB941964AB}" name="Lafferty, Katie" initials="LK" userId="S::KLafferty@kforce.com::28ce74aa-bd52-401c-a783-584127797ffb" providerId="AD"/>
  <p188:author id="{7DCC914F-22F3-8F55-6CEF-FF0EEBD93F7E}" name="Yana Terukhova" initials="YT" userId="S::yanat@microsoft.com::28c1b028-299b-4ee2-bac8-a770e006f64c" providerId="AD"/>
  <p188:author id="{E96D924F-81FC-902E-DFB7-BB539F87B531}" name="William Riedell" initials="WR" userId="S::wriedell@microsoft.com::51d5d4c2-0f0c-40b2-a838-ce9ad15777a5" providerId="AD"/>
  <p188:author id="{D20E775B-B30C-2397-2CC0-1091A8A4692D}" name="Blake Norton (Synaxis Corporation)" initials="BC" userId="S::v-blnort@microsoft.com::c7b2b92d-57f0-4b9f-a279-7f61fcd2e32f" providerId="AD"/>
  <p188:author id="{0072BD5E-5B89-AD7E-3E25-5ADEB1C9A9D0}" name="Anna-Marie Scarberry (Spur Reply LLC)" initials="AS" userId="S::v-ascarberry@microsoft.com::080a8209-c1c6-418b-b988-ff4dc0872be7" providerId="AD"/>
  <p188:author id="{C8174262-ED7F-D21D-3D7A-C4BCA27E877E}" name="Christine Wollin" initials="CW" userId="S::cwollin@microsoft.com::143ca00e-dd8a-4e0b-a98c-bceb622960bd" providerId="AD"/>
  <p188:author id="{00F6EC84-4F1F-7C19-7B50-DDD51850A4DE}" name="Jasmin Zilkens" initials="JZ" userId="S::jzilkens@microsoft.com::9dd16739-6e60-4d0b-bf59-851974939c29" providerId="AD"/>
  <p188:author id="{E5AC6D94-16F5-F310-3425-4C83425C8D84}" name="Angelica Johnson (SHE/HER)" initials="AJ" userId="S::angjohnson@microsoft.com::10320aef-65d3-4dea-8667-30a53b9a42a2" providerId="AD"/>
  <p188:author id="{6D5E61A7-3E7E-8942-A511-5634EA338113}" name="Tiffany Ellis" initials="TE" userId="S::tiellis@microsoft.com::b80b2530-a376-45b2-8ebc-8e10d021bb54" providerId="AD"/>
  <p188:author id="{02CE38B2-A77E-99CA-5556-A58DDC93F84B}" name="Dustin Somers (Spur Reply LLC)" initials="DS" userId="S::v-dusomers@microsoft.com::88de94a9-35ce-4cf3-9428-fa417392392b" providerId="AD"/>
  <p188:author id="{49B2D9B8-9E40-F92B-EA45-3AE27D34BBB6}" name="Anu Domingo" initials="AD" userId="S::anudomingo@microsoft.com::8d0d3857-3c32-4046-b556-cc76845d0c8c" providerId="AD"/>
  <p188:author id="{52AD75C7-6B7A-F9E0-22C6-77223870412E}" name="Sergei Solntsev" initials="SS" userId="S::ssolntsev@microsoft.com::84668661-e0cb-4d93-8645-cec1fa2a68a8" providerId="AD"/>
  <p188:author id="{65E70CCE-0136-8621-A2EC-88DEE51B3F20}" name="Amber Waisanen" initials="AW" userId="S::amberw@microsoft.com::015a684b-c5c6-4872-a61d-43586cf092b4" providerId="AD"/>
  <p188:author id="{A5D03CDC-B4E9-C5A0-E47D-1D0C1686714E}" name="Kent Sucgang (CELA)" initials="K(" userId="S::kentsucgang@microsoft.com::da66670c-76ce-4d48-8782-51889970015e" providerId="AD"/>
  <p188:author id="{251871E8-1052-0574-57C0-60020D8857D0}" name="Saulo Machado" initials="SM" userId="S::samachad@microsoft.com::27113bbf-fdf8-43dc-8297-892970210243" providerId="AD"/>
  <p188:author id="{85E129EF-0A81-ABE2-7338-D8D28E8E3AD5}" name="Alvindarison Wanniang [Chillibreeze]" initials="AW" userId="S::alvindarison.w@chillibreeze.com::11fa43a0-90c6-45ea-8cf5-2de0fc77cfd0" providerId="AD"/>
  <p188:author id="{F73661F5-D9AF-BC2E-098C-F0E8BF0EA6C9}" name="Nidhi Chaudhry" initials="NC" userId="S::nichaudh@microsoft.com::a212df4e-42ef-43ee-b89a-b89468c47fc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C39"/>
    <a:srgbClr val="FAF7F5"/>
    <a:srgbClr val="ED5261"/>
    <a:srgbClr val="EC4A27"/>
    <a:srgbClr val="C03BC4"/>
    <a:srgbClr val="0078D4"/>
    <a:srgbClr val="9D30A0"/>
    <a:srgbClr val="F5EAE4"/>
    <a:srgbClr val="F8EDF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BB859A-FC8C-4B63-8793-AF022EDCF817}" v="388" dt="2026-08-18T12:13:37.9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75" d="100"/>
          <a:sy n="75" d="100"/>
        </p:scale>
        <p:origin x="2160" y="-210"/>
      </p:cViewPr>
      <p:guideLst/>
    </p:cSldViewPr>
  </p:slideViewPr>
  <p:notesTextViewPr>
    <p:cViewPr>
      <p:scale>
        <a:sx n="33" d="100"/>
        <a:sy n="33"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B56165-ABC8-4FA1-BE91-485B83700693}" type="datetimeFigureOut">
              <a:rPr lang="en-US" smtClean="0"/>
              <a:t>9/9/2026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077077-4E4C-471B-86C4-ADBCAD9D2B80}" type="slidenum">
              <a:rPr lang="en-US" smtClean="0"/>
              <a:t>‹#›</a:t>
            </a:fld>
            <a:endParaRPr lang="en-US"/>
          </a:p>
        </p:txBody>
      </p:sp>
    </p:spTree>
    <p:extLst>
      <p:ext uri="{BB962C8B-B14F-4D97-AF65-F5344CB8AC3E}">
        <p14:creationId xmlns:p14="http://schemas.microsoft.com/office/powerpoint/2010/main" val="2500003243"/>
      </p:ext>
    </p:extLst>
  </p:cSld>
  <p:clrMap bg1="lt1" tx1="dk1" bg2="lt2" tx2="dk2" accent1="accent1" accent2="accent2" accent3="accent3" accent4="accent4" accent5="accent5" accent6="accent6" hlink="hlink" folHlink="folHlink"/>
  <p:notesStyle>
    <a:lvl1pPr marL="0" algn="l" defTabSz="1018824" rtl="0" eaLnBrk="1" latinLnBrk="0" hangingPunct="1">
      <a:defRPr sz="1337" kern="1200">
        <a:solidFill>
          <a:schemeClr val="tx1"/>
        </a:solidFill>
        <a:latin typeface="+mn-lt"/>
        <a:ea typeface="+mn-ea"/>
        <a:cs typeface="+mn-cs"/>
      </a:defRPr>
    </a:lvl1pPr>
    <a:lvl2pPr marL="509412" algn="l" defTabSz="1018824" rtl="0" eaLnBrk="1" latinLnBrk="0" hangingPunct="1">
      <a:defRPr sz="1337" kern="1200">
        <a:solidFill>
          <a:schemeClr val="tx1"/>
        </a:solidFill>
        <a:latin typeface="+mn-lt"/>
        <a:ea typeface="+mn-ea"/>
        <a:cs typeface="+mn-cs"/>
      </a:defRPr>
    </a:lvl2pPr>
    <a:lvl3pPr marL="1018824" algn="l" defTabSz="1018824" rtl="0" eaLnBrk="1" latinLnBrk="0" hangingPunct="1">
      <a:defRPr sz="1337" kern="1200">
        <a:solidFill>
          <a:schemeClr val="tx1"/>
        </a:solidFill>
        <a:latin typeface="+mn-lt"/>
        <a:ea typeface="+mn-ea"/>
        <a:cs typeface="+mn-cs"/>
      </a:defRPr>
    </a:lvl3pPr>
    <a:lvl4pPr marL="1528237" algn="l" defTabSz="1018824" rtl="0" eaLnBrk="1" latinLnBrk="0" hangingPunct="1">
      <a:defRPr sz="1337" kern="1200">
        <a:solidFill>
          <a:schemeClr val="tx1"/>
        </a:solidFill>
        <a:latin typeface="+mn-lt"/>
        <a:ea typeface="+mn-ea"/>
        <a:cs typeface="+mn-cs"/>
      </a:defRPr>
    </a:lvl4pPr>
    <a:lvl5pPr marL="2037649" algn="l" defTabSz="1018824" rtl="0" eaLnBrk="1" latinLnBrk="0" hangingPunct="1">
      <a:defRPr sz="1337" kern="1200">
        <a:solidFill>
          <a:schemeClr val="tx1"/>
        </a:solidFill>
        <a:latin typeface="+mn-lt"/>
        <a:ea typeface="+mn-ea"/>
        <a:cs typeface="+mn-cs"/>
      </a:defRPr>
    </a:lvl5pPr>
    <a:lvl6pPr marL="2547061" algn="l" defTabSz="1018824" rtl="0" eaLnBrk="1" latinLnBrk="0" hangingPunct="1">
      <a:defRPr sz="1337" kern="1200">
        <a:solidFill>
          <a:schemeClr val="tx1"/>
        </a:solidFill>
        <a:latin typeface="+mn-lt"/>
        <a:ea typeface="+mn-ea"/>
        <a:cs typeface="+mn-cs"/>
      </a:defRPr>
    </a:lvl6pPr>
    <a:lvl7pPr marL="3056473" algn="l" defTabSz="1018824" rtl="0" eaLnBrk="1" latinLnBrk="0" hangingPunct="1">
      <a:defRPr sz="1337" kern="1200">
        <a:solidFill>
          <a:schemeClr val="tx1"/>
        </a:solidFill>
        <a:latin typeface="+mn-lt"/>
        <a:ea typeface="+mn-ea"/>
        <a:cs typeface="+mn-cs"/>
      </a:defRPr>
    </a:lvl7pPr>
    <a:lvl8pPr marL="3565886" algn="l" defTabSz="1018824" rtl="0" eaLnBrk="1" latinLnBrk="0" hangingPunct="1">
      <a:defRPr sz="1337" kern="1200">
        <a:solidFill>
          <a:schemeClr val="tx1"/>
        </a:solidFill>
        <a:latin typeface="+mn-lt"/>
        <a:ea typeface="+mn-ea"/>
        <a:cs typeface="+mn-cs"/>
      </a:defRPr>
    </a:lvl8pPr>
    <a:lvl9pPr marL="4075298" algn="l" defTabSz="1018824"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2206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10271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6243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47079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575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303445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59695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76638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5283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D3874-E11A-1DF6-F67A-15BD94C631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A58C1F-1A81-4096-1DE4-EE995C303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DD9A50-07A8-628A-503E-507D40D7D5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B1C3D1-6CC0-ABF3-78C5-1D46F7D25596}"/>
              </a:ext>
            </a:extLst>
          </p:cNvPr>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25205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29494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27414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56904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018824" rtl="0" eaLnBrk="1" fontAlgn="auto" latinLnBrk="0" hangingPunct="1">
              <a:lnSpc>
                <a:spcPct val="100000"/>
              </a:lnSpc>
              <a:spcBef>
                <a:spcPts val="0"/>
              </a:spcBef>
              <a:spcAft>
                <a:spcPts val="0"/>
              </a:spcAft>
              <a:buClrTx/>
              <a:buSzTx/>
              <a:buFontTx/>
              <a:buNone/>
              <a:tabLst/>
              <a:defRPr/>
            </a:pPr>
            <a:fld id="{B2077077-4E4C-471B-86C4-ADBCAD9D2B8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101882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730136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50837" y="3810407"/>
            <a:ext cx="5865813" cy="1218795"/>
          </a:xfrm>
          <a:noFill/>
        </p:spPr>
        <p:txBody>
          <a:bodyPr wrap="square" lIns="0" tIns="0" rIns="0" bIns="0" anchor="b" anchorCtr="0">
            <a:spAutoFit/>
          </a:bodyPr>
          <a:lstStyle>
            <a:lvl1pPr marL="0" indent="0" algn="l">
              <a:lnSpc>
                <a:spcPct val="90000"/>
              </a:lnSpc>
              <a:defRPr sz="4400" spc="-41"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8" name="Text Placeholder 4">
            <a:extLst>
              <a:ext uri="{FF2B5EF4-FFF2-40B4-BE49-F238E27FC236}">
                <a16:creationId xmlns:a16="http://schemas.microsoft.com/office/drawing/2014/main" id="{B6E62221-38E8-45B6-E470-A7284F6581CD}"/>
              </a:ext>
            </a:extLst>
          </p:cNvPr>
          <p:cNvSpPr>
            <a:spLocks noGrp="1"/>
          </p:cNvSpPr>
          <p:nvPr>
            <p:ph type="body" sz="quarter" idx="12" hasCustomPrompt="1"/>
          </p:nvPr>
        </p:nvSpPr>
        <p:spPr>
          <a:xfrm>
            <a:off x="350836" y="5248028"/>
            <a:ext cx="5829300" cy="307777"/>
          </a:xfrm>
          <a:noFill/>
        </p:spPr>
        <p:txBody>
          <a:bodyPr wrap="square" lIns="0" tIns="0" rIns="0" bIns="0">
            <a:spAutoFit/>
          </a:bodyPr>
          <a:lstStyle>
            <a:lvl1pPr marL="0" indent="0">
              <a:spcBef>
                <a:spcPts val="0"/>
              </a:spcBef>
              <a:buNone/>
              <a:defRPr sz="2000" spc="0" baseline="0">
                <a:solidFill>
                  <a:schemeClr val="tx1"/>
                </a:solidFill>
                <a:latin typeface="+mn-lt"/>
                <a:cs typeface="Segoe Sans Display" pitchFamily="2" charset="0"/>
              </a:defRPr>
            </a:lvl1pPr>
          </a:lstStyle>
          <a:p>
            <a:pPr lvl="0"/>
            <a:r>
              <a:rPr lang="en-US"/>
              <a:t>Speaker name or subtitle text</a:t>
            </a:r>
          </a:p>
        </p:txBody>
      </p:sp>
      <p:pic>
        <p:nvPicPr>
          <p:cNvPr id="4" name="Picture 3">
            <a:extLst>
              <a:ext uri="{FF2B5EF4-FFF2-40B4-BE49-F238E27FC236}">
                <a16:creationId xmlns:a16="http://schemas.microsoft.com/office/drawing/2014/main" id="{F36A3EDA-9108-8CFA-AA4A-25BC8260F4A9}"/>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508001" y="520701"/>
            <a:ext cx="2111374" cy="281070"/>
          </a:xfrm>
          <a:prstGeom prst="rect">
            <a:avLst/>
          </a:prstGeom>
        </p:spPr>
      </p:pic>
    </p:spTree>
    <p:extLst>
      <p:ext uri="{BB962C8B-B14F-4D97-AF65-F5344CB8AC3E}">
        <p14:creationId xmlns:p14="http://schemas.microsoft.com/office/powerpoint/2010/main" val="24038895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50837" y="3810407"/>
            <a:ext cx="5829300" cy="1218795"/>
          </a:xfrm>
          <a:noFill/>
        </p:spPr>
        <p:txBody>
          <a:bodyPr wrap="square" lIns="0" tIns="0" rIns="0" bIns="0" anchor="b" anchorCtr="0">
            <a:spAutoFit/>
          </a:bodyPr>
          <a:lstStyle>
            <a:lvl1pPr>
              <a:lnSpc>
                <a:spcPct val="90000"/>
              </a:lnSpc>
              <a:defRPr sz="4400" spc="-41" baseline="0">
                <a:solidFill>
                  <a:schemeClr val="tx1"/>
                </a:solidFill>
                <a:latin typeface="+mj-lt"/>
                <a:cs typeface="Segoe Sans Display" pitchFamily="2" charset="0"/>
              </a:defRPr>
            </a:lvl1pPr>
          </a:lstStyle>
          <a:p>
            <a:r>
              <a:rPr lang="en-US"/>
              <a:t>Event name or </a:t>
            </a:r>
            <a:br>
              <a:rPr lang="en-US"/>
            </a:br>
            <a:r>
              <a:rPr lang="en-US"/>
              <a:t>presentation title </a:t>
            </a:r>
          </a:p>
        </p:txBody>
      </p:sp>
      <p:sp>
        <p:nvSpPr>
          <p:cNvPr id="5" name="Text Placeholder 4"/>
          <p:cNvSpPr>
            <a:spLocks noGrp="1"/>
          </p:cNvSpPr>
          <p:nvPr>
            <p:ph type="body" sz="quarter" idx="12" hasCustomPrompt="1"/>
          </p:nvPr>
        </p:nvSpPr>
        <p:spPr>
          <a:xfrm>
            <a:off x="350836" y="5248028"/>
            <a:ext cx="5829300" cy="307777"/>
          </a:xfrm>
          <a:noFill/>
        </p:spPr>
        <p:txBody>
          <a:bodyPr wrap="square" lIns="0" tIns="0" rIns="0" bIns="0">
            <a:spAutoFit/>
          </a:bodyPr>
          <a:lstStyle>
            <a:lvl1pPr marL="0" indent="0">
              <a:spcBef>
                <a:spcPts val="0"/>
              </a:spcBef>
              <a:buNone/>
              <a:defRPr sz="2000" spc="0" baseline="0">
                <a:solidFill>
                  <a:schemeClr val="tx1"/>
                </a:solidFill>
                <a:latin typeface="+mn-lt"/>
                <a:cs typeface="Segoe Sans Display" pitchFamily="2" charset="0"/>
              </a:defRPr>
            </a:lvl1pPr>
          </a:lstStyle>
          <a:p>
            <a:pPr lvl="0"/>
            <a:r>
              <a:rPr lang="en-US"/>
              <a:t>Speaker name or subtitle text</a:t>
            </a:r>
          </a:p>
        </p:txBody>
      </p:sp>
      <p:pic>
        <p:nvPicPr>
          <p:cNvPr id="3" name="Picture 2">
            <a:extLst>
              <a:ext uri="{FF2B5EF4-FFF2-40B4-BE49-F238E27FC236}">
                <a16:creationId xmlns:a16="http://schemas.microsoft.com/office/drawing/2014/main" id="{BAE90CB7-CE21-DE9F-1BA9-F34A8994042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0837" y="520701"/>
            <a:ext cx="2111374" cy="281070"/>
          </a:xfrm>
          <a:prstGeom prst="rect">
            <a:avLst/>
          </a:prstGeom>
        </p:spPr>
      </p:pic>
    </p:spTree>
    <p:extLst>
      <p:ext uri="{BB962C8B-B14F-4D97-AF65-F5344CB8AC3E}">
        <p14:creationId xmlns:p14="http://schemas.microsoft.com/office/powerpoint/2010/main" val="5779685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4"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t="-6000" b="-6000"/>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350838" y="3810407"/>
            <a:ext cx="5814377" cy="1218795"/>
          </a:xfrm>
          <a:noFill/>
        </p:spPr>
        <p:txBody>
          <a:bodyPr wrap="square" lIns="0" tIns="0" rIns="0" bIns="0" anchor="b" anchorCtr="0">
            <a:spAutoFit/>
          </a:bodyPr>
          <a:lstStyle>
            <a:lvl1pPr>
              <a:lnSpc>
                <a:spcPct val="90000"/>
              </a:lnSpc>
              <a:defRPr sz="4400" spc="-41" baseline="0">
                <a:solidFill>
                  <a:schemeClr val="tx1"/>
                </a:solidFill>
                <a:latin typeface="+mj-lt"/>
                <a:cs typeface="Segoe Sans Display" pitchFamily="2" charset="0"/>
              </a:defRPr>
            </a:lvl1pPr>
          </a:lstStyle>
          <a:p>
            <a:r>
              <a:rPr lang="en-US"/>
              <a:t>Event name or </a:t>
            </a:r>
            <a:br>
              <a:rPr lang="en-US"/>
            </a:br>
            <a:r>
              <a:rPr lang="en-US"/>
              <a:t>presentation title </a:t>
            </a:r>
          </a:p>
        </p:txBody>
      </p:sp>
      <p:pic>
        <p:nvPicPr>
          <p:cNvPr id="11" name="Picture 10">
            <a:extLst>
              <a:ext uri="{FF2B5EF4-FFF2-40B4-BE49-F238E27FC236}">
                <a16:creationId xmlns:a16="http://schemas.microsoft.com/office/drawing/2014/main" id="{CA63402F-4347-87B8-3138-7514EE38EDA5}"/>
              </a:ext>
              <a:ext uri="{C183D7F6-B498-43B3-948B-1728B52AA6E4}">
                <adec:decorative xmlns:adec="http://schemas.microsoft.com/office/drawing/2017/decorative" val="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353620" y="9305822"/>
            <a:ext cx="3696216" cy="752580"/>
          </a:xfrm>
          <a:prstGeom prst="rect">
            <a:avLst/>
          </a:prstGeom>
        </p:spPr>
      </p:pic>
      <p:pic>
        <p:nvPicPr>
          <p:cNvPr id="3" name="Picture 2">
            <a:extLst>
              <a:ext uri="{FF2B5EF4-FFF2-40B4-BE49-F238E27FC236}">
                <a16:creationId xmlns:a16="http://schemas.microsoft.com/office/drawing/2014/main" id="{604D7A63-E9F0-5EBC-B7BB-E070AABDA45F}"/>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4338769" y="3"/>
            <a:ext cx="3284638" cy="545870"/>
          </a:xfrm>
          <a:prstGeom prst="rect">
            <a:avLst/>
          </a:prstGeom>
        </p:spPr>
      </p:pic>
      <p:sp>
        <p:nvSpPr>
          <p:cNvPr id="15" name="Text Placeholder 4">
            <a:extLst>
              <a:ext uri="{FF2B5EF4-FFF2-40B4-BE49-F238E27FC236}">
                <a16:creationId xmlns:a16="http://schemas.microsoft.com/office/drawing/2014/main" id="{40A1847D-BD8E-A4EB-D55D-D3D3555B5420}"/>
              </a:ext>
            </a:extLst>
          </p:cNvPr>
          <p:cNvSpPr>
            <a:spLocks noGrp="1"/>
          </p:cNvSpPr>
          <p:nvPr>
            <p:ph type="body" sz="quarter" idx="12" hasCustomPrompt="1"/>
          </p:nvPr>
        </p:nvSpPr>
        <p:spPr>
          <a:xfrm>
            <a:off x="350836" y="5248028"/>
            <a:ext cx="5829300" cy="307777"/>
          </a:xfrm>
          <a:noFill/>
        </p:spPr>
        <p:txBody>
          <a:bodyPr wrap="square" lIns="0" tIns="0" rIns="0" bIns="0">
            <a:spAutoFit/>
          </a:bodyPr>
          <a:lstStyle>
            <a:lvl1pPr marL="0" indent="0">
              <a:spcBef>
                <a:spcPts val="0"/>
              </a:spcBef>
              <a:buNone/>
              <a:defRPr sz="2000" spc="0" baseline="0">
                <a:solidFill>
                  <a:schemeClr val="tx1"/>
                </a:solidFill>
                <a:latin typeface="+mn-lt"/>
                <a:cs typeface="Segoe Sans Display" pitchFamily="2" charset="0"/>
              </a:defRPr>
            </a:lvl1pPr>
          </a:lstStyle>
          <a:p>
            <a:pPr lvl="0"/>
            <a:r>
              <a:rPr lang="en-US"/>
              <a:t>Speaker name or subtitle text</a:t>
            </a:r>
          </a:p>
        </p:txBody>
      </p:sp>
      <p:pic>
        <p:nvPicPr>
          <p:cNvPr id="5" name="Picture 4">
            <a:extLst>
              <a:ext uri="{FF2B5EF4-FFF2-40B4-BE49-F238E27FC236}">
                <a16:creationId xmlns:a16="http://schemas.microsoft.com/office/drawing/2014/main" id="{E0BDF876-BC22-CD1F-30C9-8D620C6FEB38}"/>
              </a:ext>
              <a:ext uri="{C183D7F6-B498-43B3-948B-1728B52AA6E4}">
                <adec:decorative xmlns:adec="http://schemas.microsoft.com/office/drawing/2017/decorative" val="1"/>
              </a:ext>
            </a:extLst>
          </p:cNvPr>
          <p:cNvPicPr>
            <a:picLocks noChangeAspect="1"/>
          </p:cNvPicPr>
          <p:nvPr userDrawn="1"/>
        </p:nvPicPr>
        <p:blipFill>
          <a:blip r:embed="rId5"/>
          <a:stretch>
            <a:fillRect/>
          </a:stretch>
        </p:blipFill>
        <p:spPr>
          <a:xfrm>
            <a:off x="350838" y="520701"/>
            <a:ext cx="2111374" cy="281070"/>
          </a:xfrm>
          <a:prstGeom prst="rect">
            <a:avLst/>
          </a:prstGeom>
        </p:spPr>
      </p:pic>
    </p:spTree>
    <p:extLst>
      <p:ext uri="{BB962C8B-B14F-4D97-AF65-F5344CB8AC3E}">
        <p14:creationId xmlns:p14="http://schemas.microsoft.com/office/powerpoint/2010/main" val="15497541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350838" y="706438"/>
            <a:ext cx="7070725" cy="369332"/>
          </a:xfrm>
        </p:spPr>
        <p:txBody>
          <a:bodyPr/>
          <a:lstStyle>
            <a:lvl1pPr>
              <a:defRPr sz="2400" spc="0"/>
            </a:lvl1pPr>
          </a:lstStyle>
          <a:p>
            <a:r>
              <a:rPr lang="en-US"/>
              <a:t>Click to edit Master title style</a:t>
            </a:r>
          </a:p>
        </p:txBody>
      </p:sp>
      <p:sp>
        <p:nvSpPr>
          <p:cNvPr id="6" name="Slide Number Placeholder 5">
            <a:extLst>
              <a:ext uri="{FF2B5EF4-FFF2-40B4-BE49-F238E27FC236}">
                <a16:creationId xmlns:a16="http://schemas.microsoft.com/office/drawing/2014/main" id="{7DED915E-F378-7BFF-7D78-91248F8A8111}"/>
              </a:ext>
            </a:extLst>
          </p:cNvPr>
          <p:cNvSpPr>
            <a:spLocks noGrp="1"/>
          </p:cNvSpPr>
          <p:nvPr>
            <p:ph type="sldNum" sz="quarter" idx="10"/>
          </p:nvPr>
        </p:nvSpPr>
        <p:spPr/>
        <p:txBody>
          <a:bodyPr/>
          <a:lstStyle/>
          <a:p>
            <a:endParaRPr lang="en-IN" sz="800"/>
          </a:p>
        </p:txBody>
      </p:sp>
    </p:spTree>
    <p:extLst>
      <p:ext uri="{BB962C8B-B14F-4D97-AF65-F5344CB8AC3E}">
        <p14:creationId xmlns:p14="http://schemas.microsoft.com/office/powerpoint/2010/main" val="59503597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350838" y="320675"/>
            <a:ext cx="7070725" cy="369332"/>
          </a:xfrm>
        </p:spPr>
        <p:txBody>
          <a:bodyPr/>
          <a:lstStyle>
            <a:lvl1pPr>
              <a:defRPr sz="2400" spc="0"/>
            </a:lvl1pPr>
          </a:lstStyle>
          <a:p>
            <a:r>
              <a:rPr lang="en-US"/>
              <a:t>Click to edit Master title style</a:t>
            </a:r>
          </a:p>
        </p:txBody>
      </p:sp>
      <p:sp>
        <p:nvSpPr>
          <p:cNvPr id="3" name="Slide Number Placeholder 2">
            <a:extLst>
              <a:ext uri="{FF2B5EF4-FFF2-40B4-BE49-F238E27FC236}">
                <a16:creationId xmlns:a16="http://schemas.microsoft.com/office/drawing/2014/main" id="{8DB3F5ED-1362-69A7-0784-858C43DF3F66}"/>
              </a:ext>
            </a:extLst>
          </p:cNvPr>
          <p:cNvSpPr>
            <a:spLocks noGrp="1"/>
          </p:cNvSpPr>
          <p:nvPr>
            <p:ph type="sldNum" sz="quarter" idx="10"/>
          </p:nvPr>
        </p:nvSpPr>
        <p:spPr/>
        <p:txBody>
          <a:bodyPr/>
          <a:lstStyle/>
          <a:p>
            <a:endParaRPr lang="en-IN" sz="800"/>
          </a:p>
        </p:txBody>
      </p:sp>
    </p:spTree>
    <p:extLst>
      <p:ext uri="{BB962C8B-B14F-4D97-AF65-F5344CB8AC3E}">
        <p14:creationId xmlns:p14="http://schemas.microsoft.com/office/powerpoint/2010/main" val="145559446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350838" y="1008281"/>
            <a:ext cx="7070725" cy="307777"/>
          </a:xfrm>
        </p:spPr>
        <p:txBody>
          <a:bodyPr/>
          <a:lstStyle>
            <a:lvl1pPr>
              <a:defRPr sz="2000" spc="0"/>
            </a:lvl1pPr>
          </a:lstStyle>
          <a:p>
            <a:r>
              <a:rPr lang="en-US"/>
              <a:t>Click to edit Master title style</a:t>
            </a:r>
          </a:p>
        </p:txBody>
      </p:sp>
      <p:sp>
        <p:nvSpPr>
          <p:cNvPr id="3" name="Slide Number Placeholder 2">
            <a:extLst>
              <a:ext uri="{FF2B5EF4-FFF2-40B4-BE49-F238E27FC236}">
                <a16:creationId xmlns:a16="http://schemas.microsoft.com/office/drawing/2014/main" id="{CBD58385-021B-1759-C096-AC5082FDF765}"/>
              </a:ext>
            </a:extLst>
          </p:cNvPr>
          <p:cNvSpPr>
            <a:spLocks noGrp="1"/>
          </p:cNvSpPr>
          <p:nvPr>
            <p:ph type="sldNum" sz="quarter" idx="10"/>
          </p:nvPr>
        </p:nvSpPr>
        <p:spPr/>
        <p:txBody>
          <a:bodyPr/>
          <a:lstStyle/>
          <a:p>
            <a:endParaRPr lang="en-IN" sz="800"/>
          </a:p>
        </p:txBody>
      </p:sp>
    </p:spTree>
    <p:extLst>
      <p:ext uri="{BB962C8B-B14F-4D97-AF65-F5344CB8AC3E}">
        <p14:creationId xmlns:p14="http://schemas.microsoft.com/office/powerpoint/2010/main" val="386857131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White">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555" y="333227"/>
            <a:ext cx="7069291" cy="430887"/>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351555" y="1005842"/>
            <a:ext cx="7069291" cy="1273938"/>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7772400" cy="100584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2" y="3"/>
            <a:ext cx="373075" cy="858317"/>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0876" tIns="120701" rIns="150876" bIns="120701" numCol="1" spcCol="0" rtlCol="0" fromWordArt="0" anchor="t" anchorCtr="0" forceAA="0" compatLnSpc="1">
            <a:prstTxWarp prst="textNoShape">
              <a:avLst/>
            </a:prstTxWarp>
            <a:noAutofit/>
          </a:bodyPr>
          <a:lstStyle/>
          <a:p>
            <a:pPr algn="ctr" defTabSz="769298" fontAlgn="base">
              <a:lnSpc>
                <a:spcPct val="90000"/>
              </a:lnSpc>
              <a:spcBef>
                <a:spcPct val="0"/>
              </a:spcBef>
              <a:spcAft>
                <a:spcPct val="0"/>
              </a:spcAft>
            </a:pPr>
            <a:endParaRPr lang="en-US" sz="1980">
              <a:gradFill>
                <a:gsLst>
                  <a:gs pos="0">
                    <a:srgbClr val="FFFFFF"/>
                  </a:gs>
                  <a:gs pos="100000">
                    <a:srgbClr val="FFFFFF"/>
                  </a:gs>
                </a:gsLst>
                <a:lin ang="5400000" scaled="0"/>
              </a:gradFill>
              <a:ea typeface="Segoe UI" pitchFamily="34" charset="0"/>
              <a:cs typeface="Segoe Sans Display" pitchFamily="2"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186538" cy="42915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50876" tIns="120701" rIns="150876" bIns="120701" numCol="1" spcCol="0" rtlCol="0" fromWordArt="0" anchor="t" anchorCtr="0" forceAA="0" compatLnSpc="1">
            <a:prstTxWarp prst="textNoShape">
              <a:avLst/>
            </a:prstTxWarp>
            <a:noAutofit/>
          </a:bodyPr>
          <a:lstStyle/>
          <a:p>
            <a:pPr algn="ctr" defTabSz="769298" fontAlgn="base">
              <a:lnSpc>
                <a:spcPct val="90000"/>
              </a:lnSpc>
              <a:spcBef>
                <a:spcPct val="0"/>
              </a:spcBef>
              <a:spcAft>
                <a:spcPct val="0"/>
              </a:spcAft>
            </a:pPr>
            <a:endParaRPr lang="en-US" sz="1980">
              <a:gradFill>
                <a:gsLst>
                  <a:gs pos="0">
                    <a:srgbClr val="FFFFFF"/>
                  </a:gs>
                  <a:gs pos="100000">
                    <a:srgbClr val="FFFFFF"/>
                  </a:gs>
                </a:gsLst>
                <a:lin ang="5400000" scaled="0"/>
              </a:gradFill>
              <a:ea typeface="Segoe UI" pitchFamily="34" charset="0"/>
              <a:cs typeface="Segoe Sans Display" pitchFamily="2"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rot="5400000">
            <a:off x="3734231" y="4077135"/>
            <a:ext cx="10058400" cy="1904137"/>
          </a:xfrm>
          <a:prstGeom prst="rect">
            <a:avLst/>
          </a:prstGeom>
        </p:spPr>
      </p:pic>
      <p:sp>
        <p:nvSpPr>
          <p:cNvPr id="8" name="Slide Number Placeholder 7">
            <a:extLst>
              <a:ext uri="{FF2B5EF4-FFF2-40B4-BE49-F238E27FC236}">
                <a16:creationId xmlns:a16="http://schemas.microsoft.com/office/drawing/2014/main" id="{6AB47D78-E3C5-5966-7486-AEEE91F85C4D}"/>
              </a:ext>
            </a:extLst>
          </p:cNvPr>
          <p:cNvSpPr>
            <a:spLocks noGrp="1"/>
          </p:cNvSpPr>
          <p:nvPr>
            <p:ph type="sldNum" sz="quarter" idx="4"/>
          </p:nvPr>
        </p:nvSpPr>
        <p:spPr>
          <a:xfrm>
            <a:off x="7197040" y="9825395"/>
            <a:ext cx="232460" cy="123111"/>
          </a:xfrm>
          <a:prstGeom prst="rect">
            <a:avLst/>
          </a:prstGeom>
        </p:spPr>
        <p:txBody>
          <a:bodyPr vert="horz" wrap="square" lIns="0" tIns="0" rIns="0" bIns="0" rtlCol="0" anchor="ctr">
            <a:spAutoFit/>
          </a:bodyPr>
          <a:lstStyle>
            <a:lvl1pPr algn="ctr">
              <a:defRPr lang="en-IN" sz="800" smtClean="0"/>
            </a:lvl1pPr>
          </a:lstStyle>
          <a:p>
            <a:endParaRPr lang="en-IN" sz="800"/>
          </a:p>
        </p:txBody>
      </p:sp>
    </p:spTree>
    <p:extLst>
      <p:ext uri="{BB962C8B-B14F-4D97-AF65-F5344CB8AC3E}">
        <p14:creationId xmlns:p14="http://schemas.microsoft.com/office/powerpoint/2010/main" val="279852681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Lst>
  <p:transition>
    <p:fade/>
  </p:transition>
  <p:hf hdr="0" ftr="0" dt="0"/>
  <p:txStyles>
    <p:titleStyle>
      <a:lvl1pPr algn="l" defTabSz="769520" rtl="0" eaLnBrk="1" latinLnBrk="0" hangingPunct="1">
        <a:lnSpc>
          <a:spcPct val="100000"/>
        </a:lnSpc>
        <a:spcBef>
          <a:spcPct val="0"/>
        </a:spcBef>
        <a:buNone/>
        <a:defRPr lang="en-US" sz="2800" b="0" kern="1200" cap="none" spc="-41" baseline="0" dirty="0" smtClean="0">
          <a:ln w="3175">
            <a:noFill/>
          </a:ln>
          <a:solidFill>
            <a:schemeClr val="tx1"/>
          </a:solidFill>
          <a:effectLst/>
          <a:latin typeface="+mj-lt"/>
          <a:ea typeface="+mn-ea"/>
          <a:cs typeface="Segoe Sans Display" pitchFamily="2" charset="0"/>
        </a:defRPr>
      </a:lvl1pPr>
    </p:titleStyle>
    <p:bodyStyle>
      <a:lvl1pPr marL="188598" marR="0" indent="-188598"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Segoe Sans Display" pitchFamily="2" charset="0"/>
        </a:defRPr>
      </a:lvl1pPr>
      <a:lvl2pPr marL="377194" marR="0" indent="-188598"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2pPr>
      <a:lvl3pPr marL="542216" marR="0" indent="-165022"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tx1"/>
          </a:solidFill>
          <a:latin typeface="+mn-lt"/>
          <a:ea typeface="+mn-ea"/>
          <a:cs typeface="+mn-cs"/>
        </a:defRPr>
      </a:lvl3pPr>
      <a:lvl4pPr marL="695452" marR="0" indent="-149305"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100" kern="1200" spc="0" baseline="0">
          <a:solidFill>
            <a:schemeClr val="tx1"/>
          </a:solidFill>
          <a:latin typeface="+mn-lt"/>
          <a:ea typeface="+mn-ea"/>
          <a:cs typeface="+mn-cs"/>
        </a:defRPr>
      </a:lvl4pPr>
      <a:lvl5pPr marL="844756" marR="0" indent="-138827" algn="l" defTabSz="769520"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100" kern="1200" spc="0" baseline="0">
          <a:solidFill>
            <a:schemeClr val="tx1"/>
          </a:solidFill>
          <a:latin typeface="+mn-lt"/>
          <a:ea typeface="+mn-ea"/>
          <a:cs typeface="+mn-cs"/>
        </a:defRPr>
      </a:lvl5pPr>
      <a:lvl6pPr marL="2116180"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6pPr>
      <a:lvl7pPr marL="2500940"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7pPr>
      <a:lvl8pPr marL="2885701"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8pPr>
      <a:lvl9pPr marL="3270461" indent="-192380" algn="l" defTabSz="769520" rtl="0" eaLnBrk="1" latinLnBrk="0" hangingPunct="1">
        <a:spcBef>
          <a:spcPct val="20000"/>
        </a:spcBef>
        <a:buFont typeface="Arial" pitchFamily="34" charset="0"/>
        <a:buChar char="•"/>
        <a:defRPr sz="1650" kern="1200">
          <a:solidFill>
            <a:schemeClr val="tx1"/>
          </a:solidFill>
          <a:latin typeface="+mn-lt"/>
          <a:ea typeface="+mn-ea"/>
          <a:cs typeface="+mn-cs"/>
        </a:defRPr>
      </a:lvl9pPr>
    </p:bodyStyle>
    <p:otherStyle>
      <a:defPPr>
        <a:defRPr lang="en-US"/>
      </a:defPPr>
      <a:lvl1pPr marL="0" algn="l" defTabSz="769520" rtl="0" eaLnBrk="1" latinLnBrk="0" hangingPunct="1">
        <a:defRPr sz="1486" kern="1200">
          <a:solidFill>
            <a:schemeClr val="tx1"/>
          </a:solidFill>
          <a:latin typeface="+mn-lt"/>
          <a:ea typeface="+mn-ea"/>
          <a:cs typeface="+mn-cs"/>
        </a:defRPr>
      </a:lvl1pPr>
      <a:lvl2pPr marL="384761" algn="l" defTabSz="769520" rtl="0" eaLnBrk="1" latinLnBrk="0" hangingPunct="1">
        <a:defRPr sz="1486" kern="1200">
          <a:solidFill>
            <a:schemeClr val="tx1"/>
          </a:solidFill>
          <a:latin typeface="+mn-lt"/>
          <a:ea typeface="+mn-ea"/>
          <a:cs typeface="+mn-cs"/>
        </a:defRPr>
      </a:lvl2pPr>
      <a:lvl3pPr marL="769520" algn="l" defTabSz="769520" rtl="0" eaLnBrk="1" latinLnBrk="0" hangingPunct="1">
        <a:defRPr sz="1486" kern="1200">
          <a:solidFill>
            <a:schemeClr val="tx1"/>
          </a:solidFill>
          <a:latin typeface="+mn-lt"/>
          <a:ea typeface="+mn-ea"/>
          <a:cs typeface="+mn-cs"/>
        </a:defRPr>
      </a:lvl3pPr>
      <a:lvl4pPr marL="1154280" algn="l" defTabSz="769520" rtl="0" eaLnBrk="1" latinLnBrk="0" hangingPunct="1">
        <a:defRPr sz="1486" kern="1200">
          <a:solidFill>
            <a:schemeClr val="tx1"/>
          </a:solidFill>
          <a:latin typeface="+mn-lt"/>
          <a:ea typeface="+mn-ea"/>
          <a:cs typeface="+mn-cs"/>
        </a:defRPr>
      </a:lvl4pPr>
      <a:lvl5pPr marL="1539041" algn="l" defTabSz="769520" rtl="0" eaLnBrk="1" latinLnBrk="0" hangingPunct="1">
        <a:defRPr sz="1486" kern="1200">
          <a:solidFill>
            <a:schemeClr val="tx1"/>
          </a:solidFill>
          <a:latin typeface="+mn-lt"/>
          <a:ea typeface="+mn-ea"/>
          <a:cs typeface="+mn-cs"/>
        </a:defRPr>
      </a:lvl5pPr>
      <a:lvl6pPr marL="1923801" algn="l" defTabSz="769520" rtl="0" eaLnBrk="1" latinLnBrk="0" hangingPunct="1">
        <a:defRPr sz="1486" kern="1200">
          <a:solidFill>
            <a:schemeClr val="tx1"/>
          </a:solidFill>
          <a:latin typeface="+mn-lt"/>
          <a:ea typeface="+mn-ea"/>
          <a:cs typeface="+mn-cs"/>
        </a:defRPr>
      </a:lvl6pPr>
      <a:lvl7pPr marL="2308561" algn="l" defTabSz="769520" rtl="0" eaLnBrk="1" latinLnBrk="0" hangingPunct="1">
        <a:defRPr sz="1486" kern="1200">
          <a:solidFill>
            <a:schemeClr val="tx1"/>
          </a:solidFill>
          <a:latin typeface="+mn-lt"/>
          <a:ea typeface="+mn-ea"/>
          <a:cs typeface="+mn-cs"/>
        </a:defRPr>
      </a:lvl7pPr>
      <a:lvl8pPr marL="2693321" algn="l" defTabSz="769520" rtl="0" eaLnBrk="1" latinLnBrk="0" hangingPunct="1">
        <a:defRPr sz="1486" kern="1200">
          <a:solidFill>
            <a:schemeClr val="tx1"/>
          </a:solidFill>
          <a:latin typeface="+mn-lt"/>
          <a:ea typeface="+mn-ea"/>
          <a:cs typeface="+mn-cs"/>
        </a:defRPr>
      </a:lvl8pPr>
      <a:lvl9pPr marL="3078082" algn="l" defTabSz="769520" rtl="0" eaLnBrk="1" latinLnBrk="0" hangingPunct="1">
        <a:defRPr sz="1486"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216">
          <p15:clr>
            <a:srgbClr val="C35EA4"/>
          </p15:clr>
        </p15:guide>
        <p15:guide id="17" pos="4680">
          <p15:clr>
            <a:srgbClr val="C35EA4"/>
          </p15:clr>
        </p15:guide>
        <p15:guide id="25" orient="horz" pos="216">
          <p15:clr>
            <a:srgbClr val="C35EA4"/>
          </p15:clr>
        </p15:guide>
        <p15:guide id="26" orient="horz" pos="6120">
          <p15:clr>
            <a:srgbClr val="C35E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s://www.microsoft.com/en-us/worklab/work-trend-index/2025-the-year-the-frontier-firm-is-born?msockid=095a2cf3cbc5618514e13940cae86042" TargetMode="External"/></Relationships>
</file>

<file path=ppt/slides/_rels/slide3.xml.rels><?xml version="1.0" encoding="UTF-8" standalone="yes"?>
<Relationships xmlns="http://schemas.openxmlformats.org/package/2006/relationships"><Relationship Id="rId8" Type="http://schemas.openxmlformats.org/officeDocument/2006/relationships/slide" Target="slide8.xml"/><Relationship Id="rId3" Type="http://schemas.openxmlformats.org/officeDocument/2006/relationships/image" Target="../media/image12.png"/><Relationship Id="rId7" Type="http://schemas.openxmlformats.org/officeDocument/2006/relationships/slide" Target="slide7.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slide" Target="slide6.xml"/><Relationship Id="rId11" Type="http://schemas.openxmlformats.org/officeDocument/2006/relationships/image" Target="../media/image5.png"/><Relationship Id="rId5" Type="http://schemas.openxmlformats.org/officeDocument/2006/relationships/slide" Target="slide5.xml"/><Relationship Id="rId10" Type="http://schemas.openxmlformats.org/officeDocument/2006/relationships/slide" Target="slide10.xml"/><Relationship Id="rId4" Type="http://schemas.openxmlformats.org/officeDocument/2006/relationships/slide" Target="slide4.xml"/><Relationship Id="rId9" Type="http://schemas.openxmlformats.org/officeDocument/2006/relationships/slide" Target="slide9.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hyperlink" Target="https://www.microsoft.com/en-us/microsoft-365-copilot?msockid=2a71ad00bf6a61de126fbfd7bed06075" TargetMode="External"/><Relationship Id="rId7" Type="http://schemas.openxmlformats.org/officeDocument/2006/relationships/slide" Target="slide5.xml"/><Relationship Id="rId12" Type="http://schemas.openxmlformats.org/officeDocument/2006/relationships/slide" Target="slide8.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png"/><Relationship Id="rId11" Type="http://schemas.openxmlformats.org/officeDocument/2006/relationships/slide" Target="slide10.xml"/><Relationship Id="rId5" Type="http://schemas.openxmlformats.org/officeDocument/2006/relationships/slide" Target="slide4.xml"/><Relationship Id="rId10" Type="http://schemas.openxmlformats.org/officeDocument/2006/relationships/slide" Target="slide9.xml"/><Relationship Id="rId4" Type="http://schemas.openxmlformats.org/officeDocument/2006/relationships/image" Target="../media/image6.png"/><Relationship Id="rId9" Type="http://schemas.openxmlformats.org/officeDocument/2006/relationships/slide" Target="slide7.xml"/></Relationships>
</file>

<file path=ppt/slides/_rels/slide5.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3.png"/><Relationship Id="rId7" Type="http://schemas.openxmlformats.org/officeDocument/2006/relationships/slide" Target="slide6.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slide" Target="slide5.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10.xml"/><Relationship Id="rId9" Type="http://schemas.openxmlformats.org/officeDocument/2006/relationships/slide" Target="slide9.xml"/></Relationships>
</file>

<file path=ppt/slides/_rels/slide6.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3.png"/><Relationship Id="rId7" Type="http://schemas.openxmlformats.org/officeDocument/2006/relationships/slide" Target="slide6.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slide" Target="slide5.xml"/><Relationship Id="rId11" Type="http://schemas.openxmlformats.org/officeDocument/2006/relationships/slide" Target="slide8.xml"/><Relationship Id="rId5" Type="http://schemas.openxmlformats.org/officeDocument/2006/relationships/slide" Target="slide4.xml"/><Relationship Id="rId10" Type="http://schemas.openxmlformats.org/officeDocument/2006/relationships/slide" Target="slide10.xml"/><Relationship Id="rId4" Type="http://schemas.openxmlformats.org/officeDocument/2006/relationships/slide" Target="slide11.xml"/><Relationship Id="rId9" Type="http://schemas.openxmlformats.org/officeDocument/2006/relationships/slide" Target="slide9.xml"/></Relationships>
</file>

<file path=ppt/slides/_rels/slide7.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3.png"/><Relationship Id="rId7" Type="http://schemas.openxmlformats.org/officeDocument/2006/relationships/slide" Target="slide6.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slide" Target="slide5.xml"/><Relationship Id="rId11" Type="http://schemas.openxmlformats.org/officeDocument/2006/relationships/slide" Target="slide8.xml"/><Relationship Id="rId5" Type="http://schemas.openxmlformats.org/officeDocument/2006/relationships/slide" Target="slide4.xml"/><Relationship Id="rId10" Type="http://schemas.openxmlformats.org/officeDocument/2006/relationships/slide" Target="slide10.xml"/><Relationship Id="rId4" Type="http://schemas.openxmlformats.org/officeDocument/2006/relationships/slide" Target="slide12.xml"/><Relationship Id="rId9" Type="http://schemas.openxmlformats.org/officeDocument/2006/relationships/slide" Target="slide9.xml"/></Relationships>
</file>

<file path=ppt/slides/_rels/slide8.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image" Target="../media/image13.png"/><Relationship Id="rId7" Type="http://schemas.openxmlformats.org/officeDocument/2006/relationships/slide" Target="slide6.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slide" Target="slide5.xml"/><Relationship Id="rId11" Type="http://schemas.openxmlformats.org/officeDocument/2006/relationships/slide" Target="slide8.xml"/><Relationship Id="rId5" Type="http://schemas.openxmlformats.org/officeDocument/2006/relationships/slide" Target="slide4.xml"/><Relationship Id="rId10" Type="http://schemas.openxmlformats.org/officeDocument/2006/relationships/slide" Target="slide10.xml"/><Relationship Id="rId4" Type="http://schemas.openxmlformats.org/officeDocument/2006/relationships/slide" Target="slide13.xml"/><Relationship Id="rId9" Type="http://schemas.openxmlformats.org/officeDocument/2006/relationships/slide" Target="slide9.xml"/></Relationships>
</file>

<file path=ppt/slides/_rels/slide9.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slide" Target="slide14.xml"/><Relationship Id="rId7" Type="http://schemas.openxmlformats.org/officeDocument/2006/relationships/slide" Target="slide6.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slide" Target="slide5.xml"/><Relationship Id="rId11" Type="http://schemas.openxmlformats.org/officeDocument/2006/relationships/slide" Target="slide8.xml"/><Relationship Id="rId5" Type="http://schemas.openxmlformats.org/officeDocument/2006/relationships/slide" Target="slide4.xml"/><Relationship Id="rId10" Type="http://schemas.openxmlformats.org/officeDocument/2006/relationships/slide" Target="slide10.xml"/><Relationship Id="rId4" Type="http://schemas.openxmlformats.org/officeDocument/2006/relationships/image" Target="../media/image13.png"/><Relationship Id="rId9" Type="http://schemas.openxmlformats.org/officeDocument/2006/relationships/slide" Target="slide9.xml"/></Relationships>
</file>

<file path=ppt/slides/_rels/slide10.xml.rels><?xml version="1.0" encoding="UTF-8" standalone="yes"?>
<Relationships xmlns="http://schemas.openxmlformats.org/package/2006/relationships"><Relationship Id="rId8" Type="http://schemas.openxmlformats.org/officeDocument/2006/relationships/slide" Target="slide7.xml"/><Relationship Id="rId3" Type="http://schemas.openxmlformats.org/officeDocument/2006/relationships/hyperlink" Target="https://aka.ms/Go-To-Market_Strategy_Footwear" TargetMode="External"/><Relationship Id="rId7" Type="http://schemas.openxmlformats.org/officeDocument/2006/relationships/slide" Target="slide6.xml"/><Relationship Id="rId12" Type="http://schemas.openxmlformats.org/officeDocument/2006/relationships/slide" Target="slide8.xm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slide" Target="slide5.xml"/><Relationship Id="rId11" Type="http://schemas.openxmlformats.org/officeDocument/2006/relationships/image" Target="../media/image13.png"/><Relationship Id="rId5" Type="http://schemas.openxmlformats.org/officeDocument/2006/relationships/slide" Target="slide4.xml"/><Relationship Id="rId10" Type="http://schemas.openxmlformats.org/officeDocument/2006/relationships/slide" Target="slide10.xml"/><Relationship Id="rId4" Type="http://schemas.openxmlformats.org/officeDocument/2006/relationships/hyperlink" Target="https://aka.ms/Product_Launch_Plan_for_AI-powered_Footwear" TargetMode="External"/><Relationship Id="rId9" Type="http://schemas.openxmlformats.org/officeDocument/2006/relationships/slide" Target="slide9.xml"/></Relationships>
</file>

<file path=ppt/slides/_rels/slide11.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8.xml"/><Relationship Id="rId4" Type="http://schemas.openxmlformats.org/officeDocument/2006/relationships/slide" Target="slide5.xml"/><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8.xml"/><Relationship Id="rId4" Type="http://schemas.openxmlformats.org/officeDocument/2006/relationships/slide" Target="slide5.xml"/><Relationship Id="rId9"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8.xml"/><Relationship Id="rId4" Type="http://schemas.openxmlformats.org/officeDocument/2006/relationships/slide" Target="slide5.xml"/><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slide" Target="slide4.xml"/><Relationship Id="rId7" Type="http://schemas.openxmlformats.org/officeDocument/2006/relationships/slide" Target="slide9.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slide" Target="slide7.xml"/><Relationship Id="rId5" Type="http://schemas.openxmlformats.org/officeDocument/2006/relationships/slide" Target="slide6.xml"/><Relationship Id="rId10" Type="http://schemas.openxmlformats.org/officeDocument/2006/relationships/slide" Target="slide8.xml"/><Relationship Id="rId4" Type="http://schemas.openxmlformats.org/officeDocument/2006/relationships/slide" Target="slide5.xml"/><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CC880-F13F-47B2-D16D-32C4E1AAF83B}"/>
            </a:ext>
          </a:extLst>
        </p:cNvPr>
        <p:cNvGrpSpPr/>
        <p:nvPr/>
      </p:nvGrpSpPr>
      <p:grpSpPr>
        <a:xfrm>
          <a:off x="0" y="0"/>
          <a:ext cx="0" cy="0"/>
          <a:chOff x="0" y="0"/>
          <a:chExt cx="0" cy="0"/>
        </a:xfrm>
      </p:grpSpPr>
      <p:sp>
        <p:nvSpPr>
          <p:cNvPr id="5" name="Title 9">
            <a:extLst>
              <a:ext uri="{FF2B5EF4-FFF2-40B4-BE49-F238E27FC236}">
                <a16:creationId xmlns:a16="http://schemas.microsoft.com/office/drawing/2014/main" id="{F5C8AF1F-7DA4-762A-41DB-02F28D881581}"/>
              </a:ext>
            </a:extLst>
          </p:cNvPr>
          <p:cNvSpPr>
            <a:spLocks noGrp="1"/>
          </p:cNvSpPr>
          <p:nvPr>
            <p:ph type="title"/>
          </p:nvPr>
        </p:nvSpPr>
        <p:spPr>
          <a:xfrm>
            <a:off x="350837" y="3201009"/>
            <a:ext cx="5865813" cy="1828193"/>
          </a:xfrm>
        </p:spPr>
        <p:txBody>
          <a:bodyPr/>
          <a:lstStyle/>
          <a:p>
            <a:r>
              <a:rPr lang="en-US" dirty="0"/>
              <a:t>Microsoft Copilot Prompt Pack for Marketing </a:t>
            </a:r>
          </a:p>
        </p:txBody>
      </p:sp>
      <p:sp>
        <p:nvSpPr>
          <p:cNvPr id="6" name="Text Placeholder 3">
            <a:extLst>
              <a:ext uri="{FF2B5EF4-FFF2-40B4-BE49-F238E27FC236}">
                <a16:creationId xmlns:a16="http://schemas.microsoft.com/office/drawing/2014/main" id="{BAB7FFF1-C028-C6CD-4031-E7A7159F4D08}"/>
              </a:ext>
            </a:extLst>
          </p:cNvPr>
          <p:cNvSpPr>
            <a:spLocks noGrp="1"/>
          </p:cNvSpPr>
          <p:nvPr>
            <p:ph type="body" sz="quarter" idx="12"/>
          </p:nvPr>
        </p:nvSpPr>
        <p:spPr>
          <a:xfrm>
            <a:off x="350836" y="5248028"/>
            <a:ext cx="5829300" cy="923330"/>
          </a:xfrm>
        </p:spPr>
        <p:txBody>
          <a:bodyPr/>
          <a:lstStyle/>
          <a:p>
            <a:r>
              <a:rPr lang="en-US" dirty="0"/>
              <a:t>Marketing Prompt Packs deliver ready‑to‑use Copilot prompts designed to support everyday marketing tasks and workflows.</a:t>
            </a:r>
          </a:p>
        </p:txBody>
      </p:sp>
      <p:pic>
        <p:nvPicPr>
          <p:cNvPr id="7" name="Picture 6">
            <a:extLst>
              <a:ext uri="{FF2B5EF4-FFF2-40B4-BE49-F238E27FC236}">
                <a16:creationId xmlns:a16="http://schemas.microsoft.com/office/drawing/2014/main" id="{BAFD07D1-595B-CC46-1B99-C35FC0E39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443972"/>
            <a:ext cx="7772400" cy="59166"/>
          </a:xfrm>
          <a:prstGeom prst="rect">
            <a:avLst/>
          </a:prstGeom>
        </p:spPr>
      </p:pic>
      <p:pic>
        <p:nvPicPr>
          <p:cNvPr id="8" name="Picture 7">
            <a:extLst>
              <a:ext uri="{FF2B5EF4-FFF2-40B4-BE49-F238E27FC236}">
                <a16:creationId xmlns:a16="http://schemas.microsoft.com/office/drawing/2014/main" id="{E7F602E4-C2DF-C444-03BE-DBE6F72C0E4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flipV="1">
            <a:off x="4390571" y="9496377"/>
            <a:ext cx="3381829" cy="562023"/>
          </a:xfrm>
          <a:prstGeom prst="rect">
            <a:avLst/>
          </a:prstGeom>
        </p:spPr>
      </p:pic>
      <p:grpSp>
        <p:nvGrpSpPr>
          <p:cNvPr id="9" name="Group 8">
            <a:extLst>
              <a:ext uri="{FF2B5EF4-FFF2-40B4-BE49-F238E27FC236}">
                <a16:creationId xmlns:a16="http://schemas.microsoft.com/office/drawing/2014/main" id="{964D70CD-6E7D-6680-14CE-696FF4C4E57B}"/>
              </a:ext>
            </a:extLst>
          </p:cNvPr>
          <p:cNvGrpSpPr/>
          <p:nvPr/>
        </p:nvGrpSpPr>
        <p:grpSpPr>
          <a:xfrm>
            <a:off x="4724587" y="0"/>
            <a:ext cx="3047813" cy="2563011"/>
            <a:chOff x="5807692" y="-2622177"/>
            <a:chExt cx="4250710" cy="3574568"/>
          </a:xfrm>
        </p:grpSpPr>
        <p:pic>
          <p:nvPicPr>
            <p:cNvPr id="10" name="Graphic 9">
              <a:extLst>
                <a:ext uri="{FF2B5EF4-FFF2-40B4-BE49-F238E27FC236}">
                  <a16:creationId xmlns:a16="http://schemas.microsoft.com/office/drawing/2014/main" id="{FC73A947-8219-1D87-7EFB-CE0633BF0A0F}"/>
                </a:ext>
              </a:extLst>
            </p:cNvPr>
            <p:cNvPicPr>
              <a:picLocks noChangeAspect="1"/>
            </p:cNvPicPr>
            <p:nvPr/>
          </p:nvPicPr>
          <p:blipFill>
            <a:blip>
              <a:alphaModFix amt="64000"/>
              <a:extLst>
                <a:ext uri="{96DAC541-7B7A-43D3-8B79-37D633B846F1}">
                  <asvg:svgBlip xmlns:asvg="http://schemas.microsoft.com/office/drawing/2016/SVG/main" r:embed="rId5"/>
                </a:ext>
              </a:extLst>
            </a:blip>
            <a:srcRect t="20918" r="13829"/>
            <a:stretch>
              <a:fillRect/>
            </a:stretch>
          </p:blipFill>
          <p:spPr>
            <a:xfrm>
              <a:off x="7541029" y="-2622177"/>
              <a:ext cx="2517373" cy="1707599"/>
            </a:xfrm>
            <a:custGeom>
              <a:avLst/>
              <a:gdLst>
                <a:gd name="csX0" fmla="*/ 0 w 1945243"/>
                <a:gd name="csY0" fmla="*/ 0 h 1319508"/>
                <a:gd name="csX1" fmla="*/ 1945243 w 1945243"/>
                <a:gd name="csY1" fmla="*/ 0 h 1319508"/>
                <a:gd name="csX2" fmla="*/ 1945243 w 1945243"/>
                <a:gd name="csY2" fmla="*/ 1319508 h 1319508"/>
                <a:gd name="csX3" fmla="*/ 0 w 1945243"/>
                <a:gd name="csY3" fmla="*/ 1319508 h 1319508"/>
              </a:gdLst>
              <a:ahLst/>
              <a:cxnLst>
                <a:cxn ang="0">
                  <a:pos x="csX0" y="csY0"/>
                </a:cxn>
                <a:cxn ang="0">
                  <a:pos x="csX1" y="csY1"/>
                </a:cxn>
                <a:cxn ang="0">
                  <a:pos x="csX2" y="csY2"/>
                </a:cxn>
                <a:cxn ang="0">
                  <a:pos x="csX3" y="csY3"/>
                </a:cxn>
              </a:cxnLst>
              <a:rect l="l" t="t" r="r" b="b"/>
              <a:pathLst>
                <a:path w="1945243" h="1319508">
                  <a:moveTo>
                    <a:pt x="0" y="0"/>
                  </a:moveTo>
                  <a:lnTo>
                    <a:pt x="1945243" y="0"/>
                  </a:lnTo>
                  <a:lnTo>
                    <a:pt x="1945243" y="1319508"/>
                  </a:lnTo>
                  <a:lnTo>
                    <a:pt x="0" y="1319508"/>
                  </a:lnTo>
                  <a:close/>
                </a:path>
              </a:pathLst>
            </a:custGeom>
          </p:spPr>
        </p:pic>
        <p:pic>
          <p:nvPicPr>
            <p:cNvPr id="11" name="Graphic 10">
              <a:extLst>
                <a:ext uri="{FF2B5EF4-FFF2-40B4-BE49-F238E27FC236}">
                  <a16:creationId xmlns:a16="http://schemas.microsoft.com/office/drawing/2014/main" id="{220EFB3F-094D-4821-DCE4-3FBE5E4E37C7}"/>
                </a:ext>
              </a:extLst>
            </p:cNvPr>
            <p:cNvPicPr>
              <a:picLocks noChangeAspect="1"/>
            </p:cNvPicPr>
            <p:nvPr/>
          </p:nvPicPr>
          <p:blipFill>
            <a:blip>
              <a:alphaModFix amt="64000"/>
              <a:extLst>
                <a:ext uri="{96DAC541-7B7A-43D3-8B79-37D633B846F1}">
                  <asvg:svgBlip xmlns:asvg="http://schemas.microsoft.com/office/drawing/2016/SVG/main" r:embed="rId6"/>
                </a:ext>
              </a:extLst>
            </a:blip>
            <a:stretch>
              <a:fillRect/>
            </a:stretch>
          </p:blipFill>
          <p:spPr>
            <a:xfrm>
              <a:off x="5807692" y="-2400409"/>
              <a:ext cx="4092388" cy="3352800"/>
            </a:xfrm>
            <a:prstGeom prst="rect">
              <a:avLst/>
            </a:prstGeom>
          </p:spPr>
        </p:pic>
      </p:grpSp>
    </p:spTree>
    <p:extLst>
      <p:ext uri="{BB962C8B-B14F-4D97-AF65-F5344CB8AC3E}">
        <p14:creationId xmlns:p14="http://schemas.microsoft.com/office/powerpoint/2010/main" val="375029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31A2E-9B17-80C0-7477-A688AE489A89}"/>
            </a:ext>
          </a:extLst>
        </p:cNvPr>
        <p:cNvGrpSpPr/>
        <p:nvPr/>
      </p:nvGrpSpPr>
      <p:grpSpPr>
        <a:xfrm>
          <a:off x="0" y="0"/>
          <a:ext cx="0" cy="0"/>
          <a:chOff x="0" y="0"/>
          <a:chExt cx="0" cy="0"/>
        </a:xfrm>
      </p:grpSpPr>
      <p:pic>
        <p:nvPicPr>
          <p:cNvPr id="18" name="Picture 17">
            <a:extLst>
              <a:ext uri="{FF2B5EF4-FFF2-40B4-BE49-F238E27FC236}">
                <a16:creationId xmlns:a16="http://schemas.microsoft.com/office/drawing/2014/main" id="{1089B40B-DA65-E7D2-FAED-99DD85D68E2E}"/>
              </a:ext>
              <a:ext uri="{C183D7F6-B498-43B3-948B-1728B52AA6E4}">
                <adec:decorative xmlns:adec="http://schemas.microsoft.com/office/drawing/2017/decorative" val="1"/>
              </a:ext>
            </a:extLst>
          </p:cNvPr>
          <p:cNvPicPr>
            <a:picLocks noChangeAspect="1"/>
          </p:cNvPicPr>
          <p:nvPr/>
        </p:nvPicPr>
        <p:blipFill rotWithShape="1">
          <a:blip r:embed="rId3"/>
          <a:srcRect l="3126" t="10730" r="13452" b="1322"/>
          <a:stretch>
            <a:fillRect/>
          </a:stretch>
        </p:blipFill>
        <p:spPr>
          <a:xfrm>
            <a:off x="4540754" y="1"/>
            <a:ext cx="3231646" cy="5308600"/>
          </a:xfrm>
          <a:custGeom>
            <a:avLst/>
            <a:gdLst>
              <a:gd name="csX0" fmla="*/ 0 w 3231646"/>
              <a:gd name="csY0" fmla="*/ 0 h 5308600"/>
              <a:gd name="csX1" fmla="*/ 3231646 w 3231646"/>
              <a:gd name="csY1" fmla="*/ 0 h 5308600"/>
              <a:gd name="csX2" fmla="*/ 3231646 w 3231646"/>
              <a:gd name="csY2" fmla="*/ 5308600 h 5308600"/>
              <a:gd name="csX3" fmla="*/ 290977 w 3231646"/>
              <a:gd name="csY3" fmla="*/ 5308600 h 5308600"/>
              <a:gd name="csX4" fmla="*/ 0 w 3231646"/>
              <a:gd name="csY4" fmla="*/ 5017623 h 5308600"/>
            </a:gdLst>
            <a:ahLst/>
            <a:cxnLst>
              <a:cxn ang="0">
                <a:pos x="csX0" y="csY0"/>
              </a:cxn>
              <a:cxn ang="0">
                <a:pos x="csX1" y="csY1"/>
              </a:cxn>
              <a:cxn ang="0">
                <a:pos x="csX2" y="csY2"/>
              </a:cxn>
              <a:cxn ang="0">
                <a:pos x="csX3" y="csY3"/>
              </a:cxn>
              <a:cxn ang="0">
                <a:pos x="csX4" y="csY4"/>
              </a:cxn>
            </a:cxnLst>
            <a:rect l="l" t="t" r="r" b="b"/>
            <a:pathLst>
              <a:path w="3231646" h="5308600">
                <a:moveTo>
                  <a:pt x="0" y="0"/>
                </a:moveTo>
                <a:lnTo>
                  <a:pt x="3231646" y="0"/>
                </a:lnTo>
                <a:lnTo>
                  <a:pt x="3231646" y="5308600"/>
                </a:lnTo>
                <a:lnTo>
                  <a:pt x="290977" y="5308600"/>
                </a:lnTo>
                <a:cubicBezTo>
                  <a:pt x="130275" y="5308600"/>
                  <a:pt x="0" y="5178325"/>
                  <a:pt x="0" y="5017623"/>
                </a:cubicBezTo>
                <a:close/>
              </a:path>
            </a:pathLst>
          </a:custGeom>
        </p:spPr>
      </p:pic>
      <p:sp>
        <p:nvSpPr>
          <p:cNvPr id="9" name="Title 2">
            <a:extLst>
              <a:ext uri="{FF2B5EF4-FFF2-40B4-BE49-F238E27FC236}">
                <a16:creationId xmlns:a16="http://schemas.microsoft.com/office/drawing/2014/main" id="{CBFF047B-53C3-BB6D-E328-341C335EE9FE}"/>
              </a:ext>
            </a:extLst>
          </p:cNvPr>
          <p:cNvSpPr>
            <a:spLocks noGrp="1"/>
          </p:cNvSpPr>
          <p:nvPr>
            <p:ph type="title"/>
          </p:nvPr>
        </p:nvSpPr>
        <p:spPr>
          <a:xfrm>
            <a:off x="350838" y="706438"/>
            <a:ext cx="7070725" cy="369332"/>
          </a:xfrm>
        </p:spPr>
        <p:txBody>
          <a:bodyPr/>
          <a:lstStyle/>
          <a:p>
            <a:r>
              <a:rPr lang="en-US" dirty="0"/>
              <a:t>Prompt Pack for Marketing </a:t>
            </a:r>
            <a:endParaRPr lang="en-IN" dirty="0"/>
          </a:p>
        </p:txBody>
      </p:sp>
      <p:sp>
        <p:nvSpPr>
          <p:cNvPr id="12" name="TextBox 11">
            <a:extLst>
              <a:ext uri="{FF2B5EF4-FFF2-40B4-BE49-F238E27FC236}">
                <a16:creationId xmlns:a16="http://schemas.microsoft.com/office/drawing/2014/main" id="{4003B530-2F6A-E3D8-B923-B79346FC84BC}"/>
              </a:ext>
            </a:extLst>
          </p:cNvPr>
          <p:cNvSpPr txBox="1">
            <a:spLocks/>
          </p:cNvSpPr>
          <p:nvPr/>
        </p:nvSpPr>
        <p:spPr>
          <a:xfrm>
            <a:off x="350839" y="1252671"/>
            <a:ext cx="3929061" cy="4043736"/>
          </a:xfrm>
          <a:prstGeom prst="rect">
            <a:avLst/>
          </a:prstGeom>
          <a:noFill/>
        </p:spPr>
        <p:txBody>
          <a:bodyPr wrap="square" lIns="0" tIns="0" rIns="0" bIns="0" anchor="t">
            <a:spAutoFit/>
          </a:bodyPr>
          <a:lstStyle/>
          <a:p>
            <a:pPr>
              <a:lnSpc>
                <a:spcPct val="130000"/>
              </a:lnSpc>
              <a:spcAft>
                <a:spcPts val="400"/>
              </a:spcAft>
              <a:defRPr/>
            </a:pPr>
            <a:r>
              <a:rPr lang="en-US" sz="1200" dirty="0">
                <a:solidFill>
                  <a:schemeClr val="accent1">
                    <a:alpha val="99000"/>
                  </a:schemeClr>
                </a:solidFill>
                <a:latin typeface="+mj-lt"/>
              </a:rPr>
              <a:t>Purpose:</a:t>
            </a:r>
          </a:p>
          <a:p>
            <a:pPr>
              <a:lnSpc>
                <a:spcPct val="130000"/>
              </a:lnSpc>
              <a:spcAft>
                <a:spcPts val="400"/>
              </a:spcAft>
              <a:defRPr/>
            </a:pPr>
            <a:r>
              <a:rPr lang="en-US" sz="1100" dirty="0"/>
              <a:t>This prompt pack provides example prompts to help marketing teams learn how to use Microsoft Copilot to support common marketing workflows. It showcases how Copilot can assist with activities such as market analysis, messaging development, product launch planning, sales enablement preparation, and performance review.</a:t>
            </a:r>
          </a:p>
          <a:p>
            <a:pPr>
              <a:lnSpc>
                <a:spcPct val="130000"/>
              </a:lnSpc>
              <a:spcAft>
                <a:spcPts val="400"/>
              </a:spcAft>
              <a:defRPr/>
            </a:pPr>
            <a:r>
              <a:rPr lang="en-US" sz="1200" dirty="0">
                <a:solidFill>
                  <a:schemeClr val="accent1">
                    <a:alpha val="99000"/>
                  </a:schemeClr>
                </a:solidFill>
                <a:latin typeface="+mj-lt"/>
              </a:rPr>
              <a:t>Intended Use:</a:t>
            </a:r>
          </a:p>
          <a:p>
            <a:pPr marL="228600" indent="-168275">
              <a:lnSpc>
                <a:spcPct val="130000"/>
              </a:lnSpc>
              <a:spcAft>
                <a:spcPts val="400"/>
              </a:spcAft>
              <a:buFont typeface="Arial" panose="020B0604020202020204" pitchFamily="34" charset="0"/>
              <a:buChar char="•"/>
              <a:defRPr/>
            </a:pPr>
            <a:r>
              <a:rPr lang="en-US" sz="1100" dirty="0"/>
              <a:t>For marketing professionals looking to enhance productivity with Microsoft Copilot</a:t>
            </a:r>
          </a:p>
          <a:p>
            <a:pPr marL="228600" indent="-168275">
              <a:lnSpc>
                <a:spcPct val="130000"/>
              </a:lnSpc>
              <a:spcAft>
                <a:spcPts val="400"/>
              </a:spcAft>
              <a:buFont typeface="Arial" panose="020B0604020202020204" pitchFamily="34" charset="0"/>
              <a:buChar char="•"/>
              <a:defRPr/>
            </a:pPr>
            <a:r>
              <a:rPr lang="en-US" sz="1100" dirty="0"/>
              <a:t>As inspiration and guidance for structuring effective prompts</a:t>
            </a:r>
          </a:p>
          <a:p>
            <a:pPr marL="228600" indent="-168275">
              <a:lnSpc>
                <a:spcPct val="130000"/>
              </a:lnSpc>
              <a:spcAft>
                <a:spcPts val="400"/>
              </a:spcAft>
              <a:buFont typeface="Arial" panose="020B0604020202020204" pitchFamily="34" charset="0"/>
              <a:buChar char="•"/>
              <a:defRPr/>
            </a:pPr>
            <a:r>
              <a:rPr lang="en-US" sz="1100" dirty="0"/>
              <a:t>As a learning resource to demonstrate how Copilot can be grounded in files, research inputs, and other marketing‑relevant materials</a:t>
            </a:r>
          </a:p>
          <a:p>
            <a:pPr>
              <a:lnSpc>
                <a:spcPct val="130000"/>
              </a:lnSpc>
              <a:spcAft>
                <a:spcPts val="400"/>
              </a:spcAft>
              <a:defRPr/>
            </a:pPr>
            <a:r>
              <a:rPr lang="en-US" sz="1100" dirty="0"/>
              <a:t>The prompts are built to help teams operate like a </a:t>
            </a:r>
            <a:r>
              <a:rPr lang="en-US" sz="1100" dirty="0">
                <a:hlinkClick r:id="rId4"/>
              </a:rPr>
              <a:t>Frontier Firm</a:t>
            </a:r>
            <a:r>
              <a:rPr lang="en-US" sz="1100" dirty="0"/>
              <a:t>, so they can be more adaptable, more informed, and more effective, all while protecting their organization's data</a:t>
            </a:r>
          </a:p>
        </p:txBody>
      </p:sp>
      <p:sp>
        <p:nvSpPr>
          <p:cNvPr id="13" name="TextBox 12">
            <a:extLst>
              <a:ext uri="{FF2B5EF4-FFF2-40B4-BE49-F238E27FC236}">
                <a16:creationId xmlns:a16="http://schemas.microsoft.com/office/drawing/2014/main" id="{76979C6C-3F9C-227C-0753-BCE85CCEA54A}"/>
              </a:ext>
            </a:extLst>
          </p:cNvPr>
          <p:cNvSpPr txBox="1">
            <a:spLocks/>
          </p:cNvSpPr>
          <p:nvPr/>
        </p:nvSpPr>
        <p:spPr>
          <a:xfrm>
            <a:off x="350840" y="5554268"/>
            <a:ext cx="7070722" cy="894158"/>
          </a:xfrm>
          <a:prstGeom prst="roundRect">
            <a:avLst>
              <a:gd name="adj" fmla="val 20168"/>
            </a:avLst>
          </a:prstGeom>
          <a:solidFill>
            <a:schemeClr val="bg1">
              <a:alpha val="90000"/>
            </a:schemeClr>
          </a:solidFill>
          <a:ln>
            <a:solidFill>
              <a:schemeClr val="bg1"/>
            </a:solidFill>
          </a:ln>
        </p:spPr>
        <p:txBody>
          <a:bodyPr wrap="square" anchor="t">
            <a:noAutofit/>
          </a:bodyPr>
          <a:lstStyle/>
          <a:p>
            <a:pPr>
              <a:lnSpc>
                <a:spcPct val="130000"/>
              </a:lnSpc>
              <a:spcAft>
                <a:spcPts val="200"/>
              </a:spcAft>
              <a:defRPr/>
            </a:pPr>
            <a:r>
              <a:rPr lang="en-US" sz="1200" i="1" dirty="0">
                <a:solidFill>
                  <a:srgbClr val="091F2C"/>
                </a:solidFill>
                <a:latin typeface="+mj-lt"/>
              </a:rPr>
              <a:t>Please note: </a:t>
            </a:r>
            <a:r>
              <a:rPr lang="en-US" sz="1200" i="1" dirty="0">
                <a:solidFill>
                  <a:srgbClr val="091F2C"/>
                </a:solidFill>
              </a:rPr>
              <a:t>Results vary based on organizational configuration, permissions, data quality, and product availability</a:t>
            </a:r>
          </a:p>
        </p:txBody>
      </p:sp>
      <p:pic>
        <p:nvPicPr>
          <p:cNvPr id="14" name="Picture 13">
            <a:extLst>
              <a:ext uri="{FF2B5EF4-FFF2-40B4-BE49-F238E27FC236}">
                <a16:creationId xmlns:a16="http://schemas.microsoft.com/office/drawing/2014/main" id="{31C71B20-C45E-3C0A-32BE-99B4B84FE6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flipV="1">
            <a:off x="350840" y="9603038"/>
            <a:ext cx="2740025" cy="455362"/>
          </a:xfrm>
          <a:prstGeom prst="rect">
            <a:avLst/>
          </a:prstGeom>
        </p:spPr>
      </p:pic>
      <p:sp>
        <p:nvSpPr>
          <p:cNvPr id="15" name="Slide Number Placeholder 27">
            <a:extLst>
              <a:ext uri="{FF2B5EF4-FFF2-40B4-BE49-F238E27FC236}">
                <a16:creationId xmlns:a16="http://schemas.microsoft.com/office/drawing/2014/main" id="{1C5290FA-5C63-55CE-6D7E-7A736BE8CE42}"/>
              </a:ext>
            </a:extLst>
          </p:cNvPr>
          <p:cNvSpPr>
            <a:spLocks noGrp="1"/>
          </p:cNvSpPr>
          <p:nvPr>
            <p:ph type="sldNum" sz="quarter" idx="10"/>
          </p:nvPr>
        </p:nvSpPr>
        <p:spPr>
          <a:xfrm>
            <a:off x="7197040" y="9825395"/>
            <a:ext cx="232460" cy="123111"/>
          </a:xfrm>
        </p:spPr>
        <p:txBody>
          <a:bodyPr/>
          <a:lstStyle/>
          <a:p>
            <a:r>
              <a:rPr lang="en-US" sz="800"/>
              <a:t>2</a:t>
            </a:r>
            <a:endParaRPr lang="en-IN" sz="800"/>
          </a:p>
        </p:txBody>
      </p:sp>
    </p:spTree>
    <p:extLst>
      <p:ext uri="{BB962C8B-B14F-4D97-AF65-F5344CB8AC3E}">
        <p14:creationId xmlns:p14="http://schemas.microsoft.com/office/powerpoint/2010/main" val="81514316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object 4">
            <a:extLst>
              <a:ext uri="{FF2B5EF4-FFF2-40B4-BE49-F238E27FC236}">
                <a16:creationId xmlns:a16="http://schemas.microsoft.com/office/drawing/2014/main" id="{95B10369-4BD6-F744-B23A-6AE2B30B389E}"/>
              </a:ext>
              <a:ext uri="{C183D7F6-B498-43B3-948B-1728B52AA6E4}">
                <adec:decorative xmlns:adec="http://schemas.microsoft.com/office/drawing/2017/decorative" val="1"/>
              </a:ext>
            </a:extLst>
          </p:cNvPr>
          <p:cNvPicPr/>
          <p:nvPr/>
        </p:nvPicPr>
        <p:blipFill rotWithShape="1">
          <a:blip r:embed="rId3" cstate="print"/>
          <a:srcRect l="19670" r="19670"/>
          <a:stretch>
            <a:fillRect/>
          </a:stretch>
        </p:blipFill>
        <p:spPr>
          <a:xfrm rot="5400000">
            <a:off x="3850482" y="6136484"/>
            <a:ext cx="71436" cy="7772400"/>
          </a:xfrm>
          <a:prstGeom prst="rect">
            <a:avLst/>
          </a:prstGeom>
        </p:spPr>
      </p:pic>
      <p:sp>
        <p:nvSpPr>
          <p:cNvPr id="16" name="Title 2">
            <a:extLst>
              <a:ext uri="{FF2B5EF4-FFF2-40B4-BE49-F238E27FC236}">
                <a16:creationId xmlns:a16="http://schemas.microsoft.com/office/drawing/2014/main" id="{3B086E65-D154-EA43-B844-375E91E5A3DA}"/>
              </a:ext>
            </a:extLst>
          </p:cNvPr>
          <p:cNvSpPr>
            <a:spLocks noGrp="1"/>
          </p:cNvSpPr>
          <p:nvPr>
            <p:ph type="title"/>
          </p:nvPr>
        </p:nvSpPr>
        <p:spPr>
          <a:xfrm>
            <a:off x="350838" y="922947"/>
            <a:ext cx="7070725" cy="677108"/>
          </a:xfrm>
        </p:spPr>
        <p:txBody>
          <a:bodyPr/>
          <a:lstStyle/>
          <a:p>
            <a:r>
              <a:rPr lang="en-US" sz="4400" dirty="0"/>
              <a:t>Table of Contents</a:t>
            </a:r>
            <a:endParaRPr lang="en-IN" sz="4400" dirty="0"/>
          </a:p>
        </p:txBody>
      </p:sp>
      <p:sp>
        <p:nvSpPr>
          <p:cNvPr id="18" name="TextBox 23">
            <a:hlinkClick r:id="rId4" action="ppaction://hlinksldjump"/>
            <a:extLst>
              <a:ext uri="{FF2B5EF4-FFF2-40B4-BE49-F238E27FC236}">
                <a16:creationId xmlns:a16="http://schemas.microsoft.com/office/drawing/2014/main" id="{D4386F07-D1FC-BB8C-F5D5-B0C90FB0FAAE}"/>
              </a:ext>
            </a:extLst>
          </p:cNvPr>
          <p:cNvSpPr txBox="1"/>
          <p:nvPr/>
        </p:nvSpPr>
        <p:spPr>
          <a:xfrm>
            <a:off x="350838" y="2203995"/>
            <a:ext cx="6693829" cy="656590"/>
          </a:xfrm>
          <a:prstGeom prst="rect">
            <a:avLst/>
          </a:prstGeom>
        </p:spPr>
        <p:txBody>
          <a:bodyPr wrap="square" lIns="0" tIns="0" rIns="0" bIns="0" anchor="t">
            <a:spAutoFit/>
          </a:bodyPr>
          <a:lstStyle>
            <a:defPPr>
              <a:defRPr lang="en-US"/>
            </a:defPPr>
            <a:lvl1pPr marR="0" lvl="0" indent="0" defTabSz="524695" fontAlgn="auto">
              <a:lnSpc>
                <a:spcPct val="100000"/>
              </a:lnSpc>
              <a:spcBef>
                <a:spcPts val="0"/>
              </a:spcBef>
              <a:spcAft>
                <a:spcPts val="800"/>
              </a:spcAft>
              <a:buClrTx/>
              <a:buSzTx/>
              <a:buFontTx/>
              <a:buNone/>
              <a:tabLst/>
              <a:defRPr sz="2000" b="0">
                <a:solidFill>
                  <a:schemeClr val="accent1"/>
                </a:solidFill>
                <a:cs typeface="Segoe Sans Display Semibold" pitchFamily="2"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r>
              <a:rPr lang="en-US" dirty="0"/>
              <a:t>Best Practice</a:t>
            </a:r>
          </a:p>
          <a:p>
            <a:pPr>
              <a:defRPr/>
            </a:pPr>
            <a:r>
              <a:rPr lang="en-US" sz="1600" u="sng" dirty="0">
                <a:solidFill>
                  <a:srgbClr val="323139"/>
                </a:solidFill>
                <a:latin typeface="+mj-lt"/>
                <a:cs typeface="Segoe Sans Display"/>
              </a:rPr>
              <a:t>When Using Microsoft Copilot</a:t>
            </a:r>
          </a:p>
        </p:txBody>
      </p:sp>
      <p:sp>
        <p:nvSpPr>
          <p:cNvPr id="20" name="TextBox 20">
            <a:hlinkClick r:id="rId5" action="ppaction://hlinksldjump"/>
            <a:extLst>
              <a:ext uri="{FF2B5EF4-FFF2-40B4-BE49-F238E27FC236}">
                <a16:creationId xmlns:a16="http://schemas.microsoft.com/office/drawing/2014/main" id="{B1284782-E32F-2913-7837-AB4E65659B32}"/>
              </a:ext>
            </a:extLst>
          </p:cNvPr>
          <p:cNvSpPr txBox="1"/>
          <p:nvPr/>
        </p:nvSpPr>
        <p:spPr>
          <a:xfrm>
            <a:off x="350838" y="3263060"/>
            <a:ext cx="6693829" cy="656590"/>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R="0" lvl="0" indent="0" defTabSz="524695" fontAlgn="auto">
              <a:lnSpc>
                <a:spcPct val="100000"/>
              </a:lnSpc>
              <a:spcBef>
                <a:spcPts val="0"/>
              </a:spcBef>
              <a:spcAft>
                <a:spcPts val="800"/>
              </a:spcAft>
              <a:buClrTx/>
              <a:buSzTx/>
              <a:buFontTx/>
              <a:buNone/>
              <a:tabLst/>
              <a:defRPr/>
            </a:pPr>
            <a:r>
              <a:rPr lang="en-US" sz="2000" b="0" dirty="0">
                <a:solidFill>
                  <a:schemeClr val="accent1"/>
                </a:solidFill>
                <a:ea typeface="+mn-ea"/>
                <a:cs typeface="Segoe Sans Display Semibold" pitchFamily="2" charset="0"/>
              </a:rPr>
              <a:t>Scenario 1</a:t>
            </a:r>
          </a:p>
          <a:p>
            <a:pPr marR="0" lvl="0" indent="0" defTabSz="524695" fontAlgn="auto">
              <a:lnSpc>
                <a:spcPct val="100000"/>
              </a:lnSpc>
              <a:spcBef>
                <a:spcPts val="0"/>
              </a:spcBef>
              <a:spcAft>
                <a:spcPts val="800"/>
              </a:spcAft>
              <a:buClrTx/>
              <a:buSzTx/>
              <a:buFontTx/>
              <a:buNone/>
              <a:tabLst/>
              <a:defRPr/>
            </a:pPr>
            <a:r>
              <a:rPr lang="en-US" sz="1600" b="0" u="sng" dirty="0">
                <a:solidFill>
                  <a:srgbClr val="323139"/>
                </a:solidFill>
                <a:latin typeface="+mj-lt"/>
                <a:ea typeface="+mn-ea"/>
                <a:cs typeface="Segoe Sans Display"/>
              </a:rPr>
              <a:t>Market and Competitive Analysis </a:t>
            </a:r>
          </a:p>
        </p:txBody>
      </p:sp>
      <p:sp>
        <p:nvSpPr>
          <p:cNvPr id="21" name="TextBox 17">
            <a:hlinkClick r:id="rId6" action="ppaction://hlinksldjump"/>
            <a:extLst>
              <a:ext uri="{FF2B5EF4-FFF2-40B4-BE49-F238E27FC236}">
                <a16:creationId xmlns:a16="http://schemas.microsoft.com/office/drawing/2014/main" id="{705C8B8C-1288-998B-02D3-3FC0F1689A8E}"/>
              </a:ext>
            </a:extLst>
          </p:cNvPr>
          <p:cNvSpPr txBox="1"/>
          <p:nvPr/>
        </p:nvSpPr>
        <p:spPr>
          <a:xfrm>
            <a:off x="350838" y="4322125"/>
            <a:ext cx="6693829" cy="656590"/>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R="0" lvl="0" indent="0" defTabSz="524695" fontAlgn="auto">
              <a:lnSpc>
                <a:spcPct val="100000"/>
              </a:lnSpc>
              <a:spcBef>
                <a:spcPts val="0"/>
              </a:spcBef>
              <a:spcAft>
                <a:spcPts val="800"/>
              </a:spcAft>
              <a:buClrTx/>
              <a:buSzTx/>
              <a:buFontTx/>
              <a:buNone/>
              <a:tabLst/>
              <a:defRPr/>
            </a:pPr>
            <a:r>
              <a:rPr lang="en-US" sz="2000" b="0" dirty="0">
                <a:solidFill>
                  <a:schemeClr val="accent1"/>
                </a:solidFill>
                <a:ea typeface="+mn-ea"/>
                <a:cs typeface="Segoe Sans Display Semibold" pitchFamily="2" charset="0"/>
              </a:rPr>
              <a:t>Scenario 2</a:t>
            </a:r>
          </a:p>
          <a:p>
            <a:pPr marR="0" lvl="0" indent="0" defTabSz="524695" fontAlgn="auto">
              <a:lnSpc>
                <a:spcPct val="100000"/>
              </a:lnSpc>
              <a:spcBef>
                <a:spcPts val="0"/>
              </a:spcBef>
              <a:spcAft>
                <a:spcPts val="800"/>
              </a:spcAft>
              <a:buClrTx/>
              <a:buSzTx/>
              <a:buFontTx/>
              <a:buNone/>
              <a:tabLst/>
              <a:defRPr/>
            </a:pPr>
            <a:r>
              <a:rPr lang="en-US" sz="1600" b="0" u="sng" dirty="0">
                <a:solidFill>
                  <a:srgbClr val="323139"/>
                </a:solidFill>
                <a:latin typeface="+mj-lt"/>
                <a:ea typeface="+mn-ea"/>
                <a:cs typeface="Segoe Sans Display"/>
              </a:rPr>
              <a:t>Messaging and Positioning Development </a:t>
            </a:r>
          </a:p>
        </p:txBody>
      </p:sp>
      <p:sp>
        <p:nvSpPr>
          <p:cNvPr id="22" name="TextBox 14">
            <a:hlinkClick r:id="rId7" action="ppaction://hlinksldjump"/>
            <a:extLst>
              <a:ext uri="{FF2B5EF4-FFF2-40B4-BE49-F238E27FC236}">
                <a16:creationId xmlns:a16="http://schemas.microsoft.com/office/drawing/2014/main" id="{BC0F752D-1919-FB2E-44AD-240AC7607AA7}"/>
              </a:ext>
            </a:extLst>
          </p:cNvPr>
          <p:cNvSpPr txBox="1"/>
          <p:nvPr/>
        </p:nvSpPr>
        <p:spPr>
          <a:xfrm>
            <a:off x="350838" y="5381190"/>
            <a:ext cx="6693829" cy="656590"/>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R="0" lvl="0" indent="0" defTabSz="524695" fontAlgn="auto">
              <a:lnSpc>
                <a:spcPct val="100000"/>
              </a:lnSpc>
              <a:spcBef>
                <a:spcPts val="0"/>
              </a:spcBef>
              <a:spcAft>
                <a:spcPts val="800"/>
              </a:spcAft>
              <a:buClrTx/>
              <a:buSzTx/>
              <a:buFontTx/>
              <a:buNone/>
              <a:tabLst/>
              <a:defRPr/>
            </a:pPr>
            <a:r>
              <a:rPr lang="en-US" sz="2000" b="0" dirty="0">
                <a:solidFill>
                  <a:schemeClr val="accent1"/>
                </a:solidFill>
                <a:ea typeface="+mn-ea"/>
                <a:cs typeface="Segoe Sans Display Semibold" pitchFamily="2" charset="0"/>
              </a:rPr>
              <a:t>Scenario 3</a:t>
            </a:r>
          </a:p>
          <a:p>
            <a:pPr marR="0" lvl="0" indent="0" defTabSz="524695" fontAlgn="auto">
              <a:lnSpc>
                <a:spcPct val="100000"/>
              </a:lnSpc>
              <a:spcBef>
                <a:spcPts val="0"/>
              </a:spcBef>
              <a:spcAft>
                <a:spcPts val="800"/>
              </a:spcAft>
              <a:buClrTx/>
              <a:buSzTx/>
              <a:buFontTx/>
              <a:buNone/>
              <a:tabLst/>
              <a:defRPr/>
            </a:pPr>
            <a:r>
              <a:rPr lang="en-US" sz="1600" b="0" u="sng" dirty="0">
                <a:solidFill>
                  <a:srgbClr val="323139"/>
                </a:solidFill>
                <a:latin typeface="+mj-lt"/>
                <a:ea typeface="+mn-ea"/>
                <a:cs typeface="Segoe Sans Display"/>
              </a:rPr>
              <a:t>Product Launch Planning and Readiness</a:t>
            </a:r>
          </a:p>
        </p:txBody>
      </p:sp>
      <p:sp>
        <p:nvSpPr>
          <p:cNvPr id="23" name="TextBox 11">
            <a:hlinkClick r:id="rId8" action="ppaction://hlinksldjump"/>
            <a:extLst>
              <a:ext uri="{FF2B5EF4-FFF2-40B4-BE49-F238E27FC236}">
                <a16:creationId xmlns:a16="http://schemas.microsoft.com/office/drawing/2014/main" id="{1A071640-B8B2-8047-3B6C-E0FB339810DA}"/>
              </a:ext>
            </a:extLst>
          </p:cNvPr>
          <p:cNvSpPr txBox="1"/>
          <p:nvPr/>
        </p:nvSpPr>
        <p:spPr>
          <a:xfrm>
            <a:off x="350838" y="6440255"/>
            <a:ext cx="6693829" cy="656590"/>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R="0" lvl="0" indent="0" defTabSz="524695" fontAlgn="auto">
              <a:lnSpc>
                <a:spcPct val="100000"/>
              </a:lnSpc>
              <a:spcBef>
                <a:spcPts val="0"/>
              </a:spcBef>
              <a:spcAft>
                <a:spcPts val="800"/>
              </a:spcAft>
              <a:buClrTx/>
              <a:buSzTx/>
              <a:buFontTx/>
              <a:buNone/>
              <a:tabLst/>
              <a:defRPr/>
            </a:pPr>
            <a:r>
              <a:rPr lang="en-US" sz="2000" b="0" dirty="0">
                <a:solidFill>
                  <a:schemeClr val="accent1"/>
                </a:solidFill>
                <a:ea typeface="+mn-ea"/>
                <a:cs typeface="Segoe Sans Display Semibold" pitchFamily="2" charset="0"/>
              </a:rPr>
              <a:t>Scenario 4</a:t>
            </a:r>
          </a:p>
          <a:p>
            <a:pPr marR="0" lvl="0" indent="0" defTabSz="524695" fontAlgn="auto">
              <a:lnSpc>
                <a:spcPct val="100000"/>
              </a:lnSpc>
              <a:spcBef>
                <a:spcPts val="0"/>
              </a:spcBef>
              <a:spcAft>
                <a:spcPts val="800"/>
              </a:spcAft>
              <a:buClrTx/>
              <a:buSzTx/>
              <a:buFontTx/>
              <a:buNone/>
              <a:tabLst/>
              <a:defRPr/>
            </a:pPr>
            <a:r>
              <a:rPr lang="en-US" sz="1600" b="0" u="sng" dirty="0">
                <a:solidFill>
                  <a:srgbClr val="323139"/>
                </a:solidFill>
                <a:latin typeface="+mj-lt"/>
                <a:ea typeface="+mn-ea"/>
                <a:cs typeface="Segoe Sans Display"/>
              </a:rPr>
              <a:t>Sales Readiness and Enablement </a:t>
            </a:r>
          </a:p>
        </p:txBody>
      </p:sp>
      <p:sp>
        <p:nvSpPr>
          <p:cNvPr id="24" name="TextBox 7">
            <a:hlinkClick r:id="rId9" action="ppaction://hlinksldjump"/>
            <a:extLst>
              <a:ext uri="{FF2B5EF4-FFF2-40B4-BE49-F238E27FC236}">
                <a16:creationId xmlns:a16="http://schemas.microsoft.com/office/drawing/2014/main" id="{C60D43FC-FBD1-E4C2-E734-0DD74CE9EF12}"/>
              </a:ext>
            </a:extLst>
          </p:cNvPr>
          <p:cNvSpPr txBox="1"/>
          <p:nvPr/>
        </p:nvSpPr>
        <p:spPr>
          <a:xfrm>
            <a:off x="350838" y="7499320"/>
            <a:ext cx="6693829" cy="656590"/>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R="0" lvl="0" indent="0" defTabSz="524695" fontAlgn="auto">
              <a:lnSpc>
                <a:spcPct val="100000"/>
              </a:lnSpc>
              <a:spcBef>
                <a:spcPts val="0"/>
              </a:spcBef>
              <a:spcAft>
                <a:spcPts val="800"/>
              </a:spcAft>
              <a:buClrTx/>
              <a:buSzTx/>
              <a:buFontTx/>
              <a:buNone/>
              <a:tabLst/>
              <a:defRPr/>
            </a:pPr>
            <a:r>
              <a:rPr lang="en-US" sz="2000" b="0" dirty="0">
                <a:solidFill>
                  <a:schemeClr val="accent1"/>
                </a:solidFill>
                <a:ea typeface="+mn-ea"/>
                <a:cs typeface="Segoe Sans Display Semibold" pitchFamily="2" charset="0"/>
              </a:rPr>
              <a:t>Scenario 5</a:t>
            </a:r>
          </a:p>
          <a:p>
            <a:pPr marR="0" lvl="0" indent="0" defTabSz="524695" fontAlgn="auto">
              <a:lnSpc>
                <a:spcPct val="100000"/>
              </a:lnSpc>
              <a:spcBef>
                <a:spcPts val="0"/>
              </a:spcBef>
              <a:spcAft>
                <a:spcPts val="800"/>
              </a:spcAft>
              <a:buClrTx/>
              <a:buSzTx/>
              <a:buFontTx/>
              <a:buNone/>
              <a:tabLst/>
              <a:defRPr/>
            </a:pPr>
            <a:r>
              <a:rPr lang="en-US" sz="1600" b="0" u="sng" dirty="0">
                <a:solidFill>
                  <a:srgbClr val="323139"/>
                </a:solidFill>
                <a:latin typeface="+mj-lt"/>
                <a:ea typeface="+mn-ea"/>
                <a:cs typeface="Segoe Sans Display"/>
              </a:rPr>
              <a:t>Analyze Metrics to Identify Insights and Business Impact</a:t>
            </a:r>
          </a:p>
        </p:txBody>
      </p:sp>
      <p:sp>
        <p:nvSpPr>
          <p:cNvPr id="26" name="TextBox 27">
            <a:hlinkClick r:id="rId10" action="ppaction://hlinksldjump"/>
            <a:extLst>
              <a:ext uri="{FF2B5EF4-FFF2-40B4-BE49-F238E27FC236}">
                <a16:creationId xmlns:a16="http://schemas.microsoft.com/office/drawing/2014/main" id="{B88CDE62-5874-EDBB-0787-152F9F86A29B}"/>
              </a:ext>
            </a:extLst>
          </p:cNvPr>
          <p:cNvSpPr txBox="1"/>
          <p:nvPr/>
        </p:nvSpPr>
        <p:spPr>
          <a:xfrm>
            <a:off x="350838" y="8558387"/>
            <a:ext cx="6693829" cy="656590"/>
          </a:xfrm>
          <a:prstGeom prst="rect">
            <a:avLst/>
          </a:prstGeom>
        </p:spPr>
        <p:txBody>
          <a:bodyPr wrap="square" lIns="0" tIns="0" rIns="0" bIns="0" anchor="t">
            <a:spAutoFit/>
          </a:bodyPr>
          <a:lstStyle>
            <a:defPPr>
              <a:defRPr lang="en-US"/>
            </a:defPPr>
            <a:lvl1pPr marL="0" algn="l" defTabSz="1018824" rtl="0" eaLnBrk="1" latinLnBrk="0" hangingPunct="1">
              <a:lnSpc>
                <a:spcPts val="2100"/>
              </a:lnSpc>
              <a:spcAft>
                <a:spcPts val="2400"/>
              </a:spcAft>
              <a:tabLst>
                <a:tab pos="2849563" algn="l"/>
              </a:tabLst>
              <a:defRPr sz="1400" b="1" kern="1200">
                <a:solidFill>
                  <a:schemeClr val="tx1"/>
                </a:solidFill>
                <a:latin typeface="+mn-lt"/>
                <a:ea typeface="Yu Mincho" panose="02020400000000000000" pitchFamily="18" charset="-128"/>
                <a:cs typeface="Arial" panose="020B0604020202020204" pitchFamily="34" charset="0"/>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marR="0" lvl="0" indent="0" defTabSz="524695" fontAlgn="auto">
              <a:lnSpc>
                <a:spcPct val="100000"/>
              </a:lnSpc>
              <a:spcBef>
                <a:spcPts val="0"/>
              </a:spcBef>
              <a:spcAft>
                <a:spcPts val="800"/>
              </a:spcAft>
              <a:buClrTx/>
              <a:buSzTx/>
              <a:buFontTx/>
              <a:buNone/>
              <a:tabLst/>
              <a:defRPr/>
            </a:pPr>
            <a:r>
              <a:rPr lang="en-US" sz="2000" b="0" dirty="0">
                <a:solidFill>
                  <a:schemeClr val="accent1"/>
                </a:solidFill>
                <a:ea typeface="+mn-ea"/>
                <a:cs typeface="Segoe Sans Display Semibold" pitchFamily="2" charset="0"/>
              </a:rPr>
              <a:t>File Guidance &amp; Example</a:t>
            </a:r>
          </a:p>
          <a:p>
            <a:pPr marR="0" lvl="0" indent="0" defTabSz="524695" fontAlgn="auto">
              <a:lnSpc>
                <a:spcPct val="100000"/>
              </a:lnSpc>
              <a:spcBef>
                <a:spcPts val="0"/>
              </a:spcBef>
              <a:spcAft>
                <a:spcPts val="800"/>
              </a:spcAft>
              <a:buClrTx/>
              <a:buSzTx/>
              <a:buFontTx/>
              <a:buNone/>
              <a:tabLst/>
              <a:defRPr/>
            </a:pPr>
            <a:r>
              <a:rPr lang="en-US" sz="1600" b="0" u="sng" dirty="0">
                <a:solidFill>
                  <a:srgbClr val="323139"/>
                </a:solidFill>
                <a:latin typeface="+mj-lt"/>
                <a:ea typeface="+mn-ea"/>
                <a:cs typeface="Segoe Sans Display"/>
              </a:rPr>
              <a:t>Scenarios</a:t>
            </a:r>
          </a:p>
        </p:txBody>
      </p:sp>
      <p:cxnSp>
        <p:nvCxnSpPr>
          <p:cNvPr id="27" name="Straight Connector 26">
            <a:extLst>
              <a:ext uri="{FF2B5EF4-FFF2-40B4-BE49-F238E27FC236}">
                <a16:creationId xmlns:a16="http://schemas.microsoft.com/office/drawing/2014/main" id="{8C02E362-6A1D-9225-F33E-1441B8B4BFC6}"/>
              </a:ext>
            </a:extLst>
          </p:cNvPr>
          <p:cNvCxnSpPr>
            <a:cxnSpLocks/>
          </p:cNvCxnSpPr>
          <p:nvPr/>
        </p:nvCxnSpPr>
        <p:spPr>
          <a:xfrm>
            <a:off x="350838" y="1941682"/>
            <a:ext cx="7070725" cy="0"/>
          </a:xfrm>
          <a:prstGeom prst="line">
            <a:avLst/>
          </a:prstGeom>
          <a:ln w="9525">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pic>
        <p:nvPicPr>
          <p:cNvPr id="29" name="Picture 28">
            <a:extLst>
              <a:ext uri="{FF2B5EF4-FFF2-40B4-BE49-F238E27FC236}">
                <a16:creationId xmlns:a16="http://schemas.microsoft.com/office/drawing/2014/main" id="{EF01A31F-E9BA-A68F-C463-57D5C47A82C6}"/>
              </a:ext>
              <a:ext uri="{C183D7F6-B498-43B3-948B-1728B52AA6E4}">
                <adec:decorative xmlns:adec="http://schemas.microsoft.com/office/drawing/2017/decorative" val="1"/>
              </a:ext>
            </a:extLst>
          </p:cNvPr>
          <p:cNvPicPr>
            <a:picLocks noChangeAspect="1"/>
          </p:cNvPicPr>
          <p:nvPr/>
        </p:nvPicPr>
        <p:blipFill>
          <a:blip r:embed="rId11" cstate="email">
            <a:extLst>
              <a:ext uri="{28A0092B-C50C-407E-A947-70E740481C1C}">
                <a14:useLocalDpi xmlns:a14="http://schemas.microsoft.com/office/drawing/2010/main"/>
              </a:ext>
            </a:extLst>
          </a:blip>
          <a:srcRect r="5747" b="50000"/>
          <a:stretch>
            <a:fillRect/>
          </a:stretch>
        </p:blipFill>
        <p:spPr>
          <a:xfrm flipV="1">
            <a:off x="4616245" y="0"/>
            <a:ext cx="3156155" cy="340901"/>
          </a:xfrm>
          <a:custGeom>
            <a:avLst/>
            <a:gdLst>
              <a:gd name="csX0" fmla="*/ 0 w 3416300"/>
              <a:gd name="csY0" fmla="*/ 369000 h 369000"/>
              <a:gd name="csX1" fmla="*/ 3416300 w 3416300"/>
              <a:gd name="csY1" fmla="*/ 369000 h 369000"/>
              <a:gd name="csX2" fmla="*/ 3416300 w 3416300"/>
              <a:gd name="csY2" fmla="*/ 0 h 369000"/>
              <a:gd name="csX3" fmla="*/ 0 w 3416300"/>
              <a:gd name="csY3" fmla="*/ 0 h 369000"/>
            </a:gdLst>
            <a:ahLst/>
            <a:cxnLst>
              <a:cxn ang="0">
                <a:pos x="csX0" y="csY0"/>
              </a:cxn>
              <a:cxn ang="0">
                <a:pos x="csX1" y="csY1"/>
              </a:cxn>
              <a:cxn ang="0">
                <a:pos x="csX2" y="csY2"/>
              </a:cxn>
              <a:cxn ang="0">
                <a:pos x="csX3" y="csY3"/>
              </a:cxn>
            </a:cxnLst>
            <a:rect l="l" t="t" r="r" b="b"/>
            <a:pathLst>
              <a:path w="3416300" h="369000">
                <a:moveTo>
                  <a:pt x="0" y="369000"/>
                </a:moveTo>
                <a:lnTo>
                  <a:pt x="3416300" y="369000"/>
                </a:lnTo>
                <a:lnTo>
                  <a:pt x="3416300" y="0"/>
                </a:lnTo>
                <a:lnTo>
                  <a:pt x="0" y="0"/>
                </a:lnTo>
                <a:close/>
              </a:path>
            </a:pathLst>
          </a:custGeom>
        </p:spPr>
      </p:pic>
      <p:sp>
        <p:nvSpPr>
          <p:cNvPr id="30" name="Table 24 Cell 1, 1 to Text">
            <a:extLst>
              <a:ext uri="{FF2B5EF4-FFF2-40B4-BE49-F238E27FC236}">
                <a16:creationId xmlns:a16="http://schemas.microsoft.com/office/drawing/2014/main" id="{1F101B4A-0238-1D0B-29D4-7BFF8B099D4D}"/>
              </a:ext>
            </a:extLst>
          </p:cNvPr>
          <p:cNvSpPr txBox="1"/>
          <p:nvPr/>
        </p:nvSpPr>
        <p:spPr>
          <a:xfrm>
            <a:off x="6506913" y="2552808"/>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effectLst/>
                <a:uLnTx/>
                <a:uFillTx/>
                <a:ea typeface="+mn-ea"/>
                <a:cs typeface="Segoe Sans Display Semibold" pitchFamily="2" charset="0"/>
              </a:rPr>
              <a:t>04</a:t>
            </a:r>
          </a:p>
        </p:txBody>
      </p:sp>
      <p:sp>
        <p:nvSpPr>
          <p:cNvPr id="32" name="Table 24 Cell 1, 1 to Text">
            <a:extLst>
              <a:ext uri="{FF2B5EF4-FFF2-40B4-BE49-F238E27FC236}">
                <a16:creationId xmlns:a16="http://schemas.microsoft.com/office/drawing/2014/main" id="{F852110B-645E-9BFB-AD53-17BA056DA193}"/>
              </a:ext>
            </a:extLst>
          </p:cNvPr>
          <p:cNvSpPr txBox="1"/>
          <p:nvPr/>
        </p:nvSpPr>
        <p:spPr>
          <a:xfrm>
            <a:off x="6506913" y="3596633"/>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effectLst/>
                <a:uLnTx/>
                <a:uFillTx/>
                <a:ea typeface="+mn-ea"/>
                <a:cs typeface="Segoe Sans Display Semibold" pitchFamily="2" charset="0"/>
              </a:rPr>
              <a:t>05</a:t>
            </a:r>
          </a:p>
        </p:txBody>
      </p:sp>
      <p:sp>
        <p:nvSpPr>
          <p:cNvPr id="33" name="Table 24 Cell 1, 1 to Text">
            <a:extLst>
              <a:ext uri="{FF2B5EF4-FFF2-40B4-BE49-F238E27FC236}">
                <a16:creationId xmlns:a16="http://schemas.microsoft.com/office/drawing/2014/main" id="{89BE787F-7D39-9EAF-27BF-A99EF3620839}"/>
              </a:ext>
            </a:extLst>
          </p:cNvPr>
          <p:cNvSpPr txBox="1"/>
          <p:nvPr/>
        </p:nvSpPr>
        <p:spPr>
          <a:xfrm>
            <a:off x="6506913" y="4670938"/>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effectLst/>
                <a:uLnTx/>
                <a:uFillTx/>
                <a:ea typeface="+mn-ea"/>
                <a:cs typeface="Segoe Sans Display Semibold" pitchFamily="2" charset="0"/>
              </a:rPr>
              <a:t>06</a:t>
            </a:r>
          </a:p>
        </p:txBody>
      </p:sp>
      <p:sp>
        <p:nvSpPr>
          <p:cNvPr id="35" name="Table 24 Cell 1, 1 to Text">
            <a:extLst>
              <a:ext uri="{FF2B5EF4-FFF2-40B4-BE49-F238E27FC236}">
                <a16:creationId xmlns:a16="http://schemas.microsoft.com/office/drawing/2014/main" id="{501B38C2-4C9A-4724-F96F-0A5971A96DBC}"/>
              </a:ext>
            </a:extLst>
          </p:cNvPr>
          <p:cNvSpPr txBox="1"/>
          <p:nvPr/>
        </p:nvSpPr>
        <p:spPr>
          <a:xfrm>
            <a:off x="6506913" y="5730003"/>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effectLst/>
                <a:uLnTx/>
                <a:uFillTx/>
                <a:ea typeface="+mn-ea"/>
                <a:cs typeface="Segoe Sans Display Semibold" pitchFamily="2" charset="0"/>
              </a:rPr>
              <a:t>07</a:t>
            </a:r>
          </a:p>
        </p:txBody>
      </p:sp>
      <p:sp>
        <p:nvSpPr>
          <p:cNvPr id="36" name="Table 24 Cell 1, 1 to Text">
            <a:extLst>
              <a:ext uri="{FF2B5EF4-FFF2-40B4-BE49-F238E27FC236}">
                <a16:creationId xmlns:a16="http://schemas.microsoft.com/office/drawing/2014/main" id="{3BBE4D91-12AA-85F4-789F-193D7741A178}"/>
              </a:ext>
            </a:extLst>
          </p:cNvPr>
          <p:cNvSpPr txBox="1"/>
          <p:nvPr/>
        </p:nvSpPr>
        <p:spPr>
          <a:xfrm>
            <a:off x="6506913" y="6789068"/>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effectLst/>
                <a:uLnTx/>
                <a:uFillTx/>
                <a:ea typeface="+mn-ea"/>
                <a:cs typeface="Segoe Sans Display Semibold" pitchFamily="2" charset="0"/>
              </a:rPr>
              <a:t>08</a:t>
            </a:r>
          </a:p>
        </p:txBody>
      </p:sp>
      <p:sp>
        <p:nvSpPr>
          <p:cNvPr id="38" name="Table 24 Cell 1, 1 to Text">
            <a:extLst>
              <a:ext uri="{FF2B5EF4-FFF2-40B4-BE49-F238E27FC236}">
                <a16:creationId xmlns:a16="http://schemas.microsoft.com/office/drawing/2014/main" id="{C60B6C3D-71A6-77FD-100C-EC2CD8B362CE}"/>
              </a:ext>
            </a:extLst>
          </p:cNvPr>
          <p:cNvSpPr txBox="1"/>
          <p:nvPr/>
        </p:nvSpPr>
        <p:spPr>
          <a:xfrm>
            <a:off x="6506913" y="7848133"/>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a:ln>
                  <a:noFill/>
                </a:ln>
                <a:effectLst/>
                <a:uLnTx/>
                <a:uFillTx/>
                <a:ea typeface="+mn-ea"/>
                <a:cs typeface="Segoe Sans Display Semibold" pitchFamily="2" charset="0"/>
              </a:rPr>
              <a:t>09</a:t>
            </a:r>
          </a:p>
        </p:txBody>
      </p:sp>
      <p:sp>
        <p:nvSpPr>
          <p:cNvPr id="39" name="Table 24 Cell 1, 1 to Text">
            <a:extLst>
              <a:ext uri="{FF2B5EF4-FFF2-40B4-BE49-F238E27FC236}">
                <a16:creationId xmlns:a16="http://schemas.microsoft.com/office/drawing/2014/main" id="{6516DBBF-CBC1-5CFF-72CE-CEC1CAFCB905}"/>
              </a:ext>
            </a:extLst>
          </p:cNvPr>
          <p:cNvSpPr txBox="1"/>
          <p:nvPr/>
        </p:nvSpPr>
        <p:spPr>
          <a:xfrm>
            <a:off x="6506913" y="8907200"/>
            <a:ext cx="914650" cy="307777"/>
          </a:xfrm>
          <a:prstGeom prst="rect">
            <a:avLst/>
          </a:prstGeom>
          <a:noFill/>
        </p:spPr>
        <p:txBody>
          <a:bodyPr vert="horz" wrap="square" lIns="0" tIns="0" rIns="0" bIns="0" rtlCol="0" anchor="ctr" anchorCtr="0">
            <a:spAutoFit/>
          </a:bodyPr>
          <a:lstStyle/>
          <a:p>
            <a:pPr marL="0" marR="0" lvl="0" indent="0" algn="r" defTabSz="524695" rtl="0" eaLnBrk="1" fontAlgn="auto" latinLnBrk="0" hangingPunct="1">
              <a:lnSpc>
                <a:spcPct val="100000"/>
              </a:lnSpc>
              <a:spcBef>
                <a:spcPts val="0"/>
              </a:spcBef>
              <a:spcAft>
                <a:spcPts val="800"/>
              </a:spcAft>
              <a:buClrTx/>
              <a:buSzTx/>
              <a:buFontTx/>
              <a:buNone/>
              <a:tabLst/>
              <a:defRPr/>
            </a:pPr>
            <a:r>
              <a:rPr kumimoji="0" lang="en-US" sz="2000" b="0" i="0" u="none" strike="noStrike" kern="1200" cap="none" spc="0" normalizeH="0" baseline="0" noProof="0" dirty="0">
                <a:ln>
                  <a:noFill/>
                </a:ln>
                <a:effectLst/>
                <a:uLnTx/>
                <a:uFillTx/>
                <a:ea typeface="+mn-ea"/>
                <a:cs typeface="Segoe Sans Display Semibold" pitchFamily="2" charset="0"/>
              </a:rPr>
              <a:t>10–14</a:t>
            </a:r>
          </a:p>
        </p:txBody>
      </p:sp>
      <p:cxnSp>
        <p:nvCxnSpPr>
          <p:cNvPr id="41" name="Straight Connector 40">
            <a:extLst>
              <a:ext uri="{FF2B5EF4-FFF2-40B4-BE49-F238E27FC236}">
                <a16:creationId xmlns:a16="http://schemas.microsoft.com/office/drawing/2014/main" id="{7B735152-0A6A-C84C-5749-560604A2FB81}"/>
              </a:ext>
            </a:extLst>
          </p:cNvPr>
          <p:cNvCxnSpPr>
            <a:cxnSpLocks/>
          </p:cNvCxnSpPr>
          <p:nvPr/>
        </p:nvCxnSpPr>
        <p:spPr>
          <a:xfrm>
            <a:off x="3187700" y="2832007"/>
            <a:ext cx="3760653"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FA10DDD-12FB-2FE9-DBA2-B65A926412FF}"/>
              </a:ext>
            </a:extLst>
          </p:cNvPr>
          <p:cNvCxnSpPr>
            <a:cxnSpLocks/>
          </p:cNvCxnSpPr>
          <p:nvPr/>
        </p:nvCxnSpPr>
        <p:spPr>
          <a:xfrm>
            <a:off x="3464994" y="3904410"/>
            <a:ext cx="3483359"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1966E33-3F33-F828-45FD-A338ED5CBF6E}"/>
              </a:ext>
            </a:extLst>
          </p:cNvPr>
          <p:cNvCxnSpPr>
            <a:cxnSpLocks/>
          </p:cNvCxnSpPr>
          <p:nvPr/>
        </p:nvCxnSpPr>
        <p:spPr>
          <a:xfrm>
            <a:off x="4137660" y="4955855"/>
            <a:ext cx="2810693"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C86249C-5D4A-F757-124F-47EC27EADEAC}"/>
              </a:ext>
            </a:extLst>
          </p:cNvPr>
          <p:cNvCxnSpPr>
            <a:cxnSpLocks/>
          </p:cNvCxnSpPr>
          <p:nvPr/>
        </p:nvCxnSpPr>
        <p:spPr>
          <a:xfrm>
            <a:off x="4030980" y="6014920"/>
            <a:ext cx="2917373"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52F4365-2BE0-6A47-2BCC-C5E60B2BFDF9}"/>
              </a:ext>
            </a:extLst>
          </p:cNvPr>
          <p:cNvCxnSpPr>
            <a:cxnSpLocks/>
          </p:cNvCxnSpPr>
          <p:nvPr/>
        </p:nvCxnSpPr>
        <p:spPr>
          <a:xfrm>
            <a:off x="5455920" y="8133050"/>
            <a:ext cx="1492433"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17D0E2C3-FDD2-8803-D908-E664EF0D7E04}"/>
              </a:ext>
            </a:extLst>
          </p:cNvPr>
          <p:cNvCxnSpPr>
            <a:cxnSpLocks/>
          </p:cNvCxnSpPr>
          <p:nvPr/>
        </p:nvCxnSpPr>
        <p:spPr>
          <a:xfrm>
            <a:off x="3352800" y="7069340"/>
            <a:ext cx="3595553"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9ED9EBF-9C2D-0941-6458-DF1E98078D5B}"/>
              </a:ext>
            </a:extLst>
          </p:cNvPr>
          <p:cNvCxnSpPr>
            <a:cxnSpLocks/>
          </p:cNvCxnSpPr>
          <p:nvPr/>
        </p:nvCxnSpPr>
        <p:spPr>
          <a:xfrm>
            <a:off x="1356360" y="9192117"/>
            <a:ext cx="5349240" cy="0"/>
          </a:xfrm>
          <a:prstGeom prst="line">
            <a:avLst/>
          </a:prstGeom>
          <a:ln w="6350">
            <a:solidFill>
              <a:schemeClr val="bg1">
                <a:lumMod val="85000"/>
              </a:schemeClr>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48" name="Slide Number Placeholder 27">
            <a:extLst>
              <a:ext uri="{FF2B5EF4-FFF2-40B4-BE49-F238E27FC236}">
                <a16:creationId xmlns:a16="http://schemas.microsoft.com/office/drawing/2014/main" id="{DBD8307A-A8F5-52EC-B3C4-CB4CB320C1CA}"/>
              </a:ext>
            </a:extLst>
          </p:cNvPr>
          <p:cNvSpPr>
            <a:spLocks noGrp="1"/>
          </p:cNvSpPr>
          <p:nvPr>
            <p:ph type="sldNum" sz="quarter" idx="10"/>
          </p:nvPr>
        </p:nvSpPr>
        <p:spPr>
          <a:xfrm>
            <a:off x="7197040" y="9825395"/>
            <a:ext cx="232460" cy="123111"/>
          </a:xfrm>
        </p:spPr>
        <p:txBody>
          <a:bodyPr/>
          <a:lstStyle/>
          <a:p>
            <a:r>
              <a:rPr lang="en-US" sz="800" dirty="0"/>
              <a:t>3</a:t>
            </a:r>
            <a:endParaRPr lang="en-IN" sz="800" dirty="0"/>
          </a:p>
        </p:txBody>
      </p:sp>
    </p:spTree>
    <p:extLst>
      <p:ext uri="{BB962C8B-B14F-4D97-AF65-F5344CB8AC3E}">
        <p14:creationId xmlns:p14="http://schemas.microsoft.com/office/powerpoint/2010/main" val="35527464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20E00-4D48-ADAB-1301-F2A56FFC535B}"/>
            </a:ext>
          </a:extLst>
        </p:cNvPr>
        <p:cNvGrpSpPr/>
        <p:nvPr/>
      </p:nvGrpSpPr>
      <p:grpSpPr>
        <a:xfrm>
          <a:off x="0" y="0"/>
          <a:ext cx="0" cy="0"/>
          <a:chOff x="0" y="0"/>
          <a:chExt cx="0" cy="0"/>
        </a:xfrm>
      </p:grpSpPr>
      <p:sp>
        <p:nvSpPr>
          <p:cNvPr id="20" name="Content Placeholder 2">
            <a:extLst>
              <a:ext uri="{FF2B5EF4-FFF2-40B4-BE49-F238E27FC236}">
                <a16:creationId xmlns:a16="http://schemas.microsoft.com/office/drawing/2014/main" id="{537E3527-863C-D136-454E-B8F06A70E8A9}"/>
              </a:ext>
            </a:extLst>
          </p:cNvPr>
          <p:cNvSpPr txBox="1">
            <a:spLocks/>
          </p:cNvSpPr>
          <p:nvPr/>
        </p:nvSpPr>
        <p:spPr>
          <a:xfrm>
            <a:off x="350838" y="1533524"/>
            <a:ext cx="3799702" cy="1971694"/>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a:lnSpc>
                <a:spcPct val="120000"/>
              </a:lnSpc>
              <a:spcAft>
                <a:spcPts val="3000"/>
              </a:spcAft>
              <a:defRPr/>
            </a:pPr>
            <a:r>
              <a:rPr lang="en-US" sz="1200" dirty="0"/>
              <a:t>With </a:t>
            </a:r>
            <a:r>
              <a:rPr lang="en-US" sz="1200" dirty="0">
                <a:hlinkClick r:id="rId3"/>
              </a:rPr>
              <a:t>Work IQ</a:t>
            </a:r>
            <a:r>
              <a:rPr lang="en-US" sz="1200" dirty="0"/>
              <a:t>, Microsoft Copilot and agents are powered by an intelligence layer that helps Copilot understand you, your role, and your organization—connecting individual and organizational knowledge to deliver intelligence designed for the flow of your work. This shared understanding supports more relevant, accurate, and secure experiences across apps and workflows, helping teams work more effectively without relying solely on connector-based approaches.</a:t>
            </a:r>
          </a:p>
        </p:txBody>
      </p:sp>
      <p:sp>
        <p:nvSpPr>
          <p:cNvPr id="21" name="Content Placeholder 2">
            <a:extLst>
              <a:ext uri="{FF2B5EF4-FFF2-40B4-BE49-F238E27FC236}">
                <a16:creationId xmlns:a16="http://schemas.microsoft.com/office/drawing/2014/main" id="{B720BCC1-E706-8941-84BA-43DF480F56C2}"/>
              </a:ext>
            </a:extLst>
          </p:cNvPr>
          <p:cNvSpPr txBox="1">
            <a:spLocks/>
          </p:cNvSpPr>
          <p:nvPr/>
        </p:nvSpPr>
        <p:spPr>
          <a:xfrm>
            <a:off x="4406900" y="1533524"/>
            <a:ext cx="3014663" cy="4353692"/>
          </a:xfrm>
          <a:prstGeom prst="rect">
            <a:avLst/>
          </a:prstGeom>
        </p:spPr>
        <p:txBody>
          <a:bodyPr vert="horz" wrap="square" lIns="0" tIns="0" rIns="0" bIns="0" rtlCol="0" anchor="t">
            <a:spAutoFit/>
          </a:bodyPr>
          <a:lstStyle>
            <a:defPPr>
              <a:defRPr lang="en-US"/>
            </a:defPPr>
            <a:lvl1pPr marL="145733"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785" kern="1200" spc="0" baseline="0">
                <a:solidFill>
                  <a:schemeClr val="tx1"/>
                </a:solidFill>
                <a:latin typeface="+mn-lt"/>
                <a:ea typeface="+mn-ea"/>
                <a:cs typeface="Segoe Sans Display" pitchFamily="2" charset="0"/>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594623" rtl="0" eaLnBrk="1" fontAlgn="auto" latinLnBrk="0" hangingPunct="1">
              <a:lnSpc>
                <a:spcPct val="120000"/>
              </a:lnSpc>
              <a:spcBef>
                <a:spcPts val="0"/>
              </a:spcBef>
              <a:spcAft>
                <a:spcPts val="400"/>
              </a:spcAft>
              <a:buClrTx/>
              <a:buSzPct val="90000"/>
              <a:buFont typeface="Wingdings" panose="05000000000000000000" pitchFamily="2" charset="2"/>
              <a:buNone/>
              <a:tabLst/>
              <a:defRPr/>
            </a:pPr>
            <a:r>
              <a:rPr kumimoji="0" lang="en-US" sz="1400" b="0" i="0" u="none" strike="noStrike" kern="1200" cap="none" spc="0" normalizeH="0" baseline="0" noProof="0" dirty="0">
                <a:ln>
                  <a:noFill/>
                </a:ln>
                <a:solidFill>
                  <a:schemeClr val="accent2">
                    <a:alpha val="99000"/>
                  </a:schemeClr>
                </a:solidFill>
                <a:effectLst/>
                <a:uLnTx/>
                <a:uFillTx/>
                <a:latin typeface="+mj-lt"/>
                <a:ea typeface="+mn-ea"/>
                <a:cs typeface="Segoe Sans Display" pitchFamily="2" charset="0"/>
              </a:rPr>
              <a:t>Tips: </a:t>
            </a:r>
          </a:p>
          <a:p>
            <a:pPr defTabSz="1018824">
              <a:lnSpc>
                <a:spcPct val="120000"/>
              </a:lnSpc>
              <a:spcBef>
                <a:spcPts val="0"/>
              </a:spcBef>
              <a:spcAft>
                <a:spcPts val="400"/>
              </a:spcAft>
              <a:buSzPct val="100000"/>
              <a:defRPr/>
            </a:pPr>
            <a:r>
              <a:rPr lang="en-US" sz="1100" kern="100" dirty="0">
                <a:latin typeface="+mj-lt"/>
                <a:cs typeface="Segoe Sans Display"/>
              </a:rPr>
              <a:t>Work Toggle – </a:t>
            </a:r>
            <a:r>
              <a:rPr lang="en-US" sz="1100" kern="100" dirty="0">
                <a:cs typeface="Segoe Sans Display"/>
              </a:rPr>
              <a:t>Work Mode keeps outputs focused on your organizational data and maintains context across apps and workflows. </a:t>
            </a:r>
            <a:br>
              <a:rPr lang="en-US" sz="1100" kern="100" dirty="0">
                <a:cs typeface="Segoe Sans Display"/>
              </a:rPr>
            </a:br>
            <a:r>
              <a:rPr lang="en-US" sz="1100" kern="100" dirty="0">
                <a:cs typeface="Segoe Sans Display"/>
              </a:rPr>
              <a:t>It will also pull in relevant web data to provide complete, connected responses.</a:t>
            </a:r>
          </a:p>
          <a:p>
            <a:pPr defTabSz="1018824">
              <a:lnSpc>
                <a:spcPct val="120000"/>
              </a:lnSpc>
              <a:spcBef>
                <a:spcPts val="0"/>
              </a:spcBef>
              <a:spcAft>
                <a:spcPts val="400"/>
              </a:spcAft>
              <a:buSzPct val="100000"/>
              <a:defRPr/>
            </a:pPr>
            <a:r>
              <a:rPr lang="en-US" sz="1100" kern="100" dirty="0">
                <a:latin typeface="+mj-lt"/>
                <a:cs typeface="Segoe Sans Display"/>
              </a:rPr>
              <a:t>Invoke with /text – </a:t>
            </a:r>
            <a:r>
              <a:rPr lang="en-US" sz="1100" kern="100" dirty="0">
                <a:cs typeface="Segoe Sans Display"/>
              </a:rPr>
              <a:t>Use the forward slash to directly reference files, chats, or meetings so Copilot can ground responses in the right source. Ex. </a:t>
            </a:r>
            <a:r>
              <a:rPr lang="en-US" sz="1100" kern="100" dirty="0">
                <a:solidFill>
                  <a:srgbClr val="FF5C39"/>
                </a:solidFill>
                <a:cs typeface="Segoe Sans Display"/>
              </a:rPr>
              <a:t>/Text</a:t>
            </a:r>
          </a:p>
          <a:p>
            <a:pPr defTabSz="1018824">
              <a:lnSpc>
                <a:spcPct val="120000"/>
              </a:lnSpc>
              <a:spcBef>
                <a:spcPts val="0"/>
              </a:spcBef>
              <a:spcAft>
                <a:spcPts val="400"/>
              </a:spcAft>
              <a:buSzPct val="100000"/>
              <a:defRPr/>
            </a:pPr>
            <a:r>
              <a:rPr lang="en-US" sz="1100" kern="100" dirty="0">
                <a:latin typeface="+mj-lt"/>
                <a:cs typeface="Segoe Sans Display"/>
              </a:rPr>
              <a:t>Responsible Outputs – </a:t>
            </a:r>
            <a:r>
              <a:rPr lang="en-US" sz="1100" kern="100" dirty="0">
                <a:cs typeface="Segoe Sans Display"/>
              </a:rPr>
              <a:t>Always review </a:t>
            </a:r>
            <a:br>
              <a:rPr lang="en-US" sz="1100" kern="100" dirty="0">
                <a:cs typeface="Segoe Sans Display"/>
              </a:rPr>
            </a:br>
            <a:r>
              <a:rPr lang="en-US" sz="1100" kern="100" dirty="0">
                <a:cs typeface="Segoe Sans Display"/>
              </a:rPr>
              <a:t>AI-generated content for accuracy, bias, and relevance and verify information with trusted sources.</a:t>
            </a:r>
          </a:p>
          <a:p>
            <a:pPr defTabSz="1018824">
              <a:lnSpc>
                <a:spcPct val="120000"/>
              </a:lnSpc>
              <a:spcBef>
                <a:spcPts val="0"/>
              </a:spcBef>
              <a:spcAft>
                <a:spcPts val="400"/>
              </a:spcAft>
              <a:buSzPct val="100000"/>
              <a:defRPr/>
            </a:pPr>
            <a:r>
              <a:rPr lang="en-US" sz="1100" kern="100" dirty="0">
                <a:latin typeface="+mj-lt"/>
                <a:cs typeface="Segoe Sans Display"/>
              </a:rPr>
              <a:t>Share Prompts &amp; Tips – </a:t>
            </a:r>
            <a:r>
              <a:rPr lang="en-US" sz="1100" kern="100" dirty="0">
                <a:cs typeface="Segoe Sans Display"/>
              </a:rPr>
              <a:t>Post your favorite Copilot prompts and helpful tricks to boost team productivity and success.</a:t>
            </a:r>
          </a:p>
          <a:p>
            <a:pPr defTabSz="1018824">
              <a:lnSpc>
                <a:spcPct val="120000"/>
              </a:lnSpc>
              <a:spcBef>
                <a:spcPts val="0"/>
              </a:spcBef>
              <a:spcAft>
                <a:spcPts val="400"/>
              </a:spcAft>
              <a:buSzPct val="100000"/>
              <a:defRPr/>
            </a:pPr>
            <a:r>
              <a:rPr lang="en-US" sz="1100" kern="100" dirty="0">
                <a:latin typeface="+mj-lt"/>
                <a:cs typeface="Segoe Sans Display"/>
              </a:rPr>
              <a:t>Give Feedback – </a:t>
            </a:r>
            <a:r>
              <a:rPr lang="en-US" sz="1100" kern="100" dirty="0">
                <a:cs typeface="Segoe Sans Display"/>
              </a:rPr>
              <a:t>Use Copilot’s built-in tools or reach out to your admin to share feedback and help improve your experience.</a:t>
            </a:r>
          </a:p>
        </p:txBody>
      </p:sp>
      <p:sp>
        <p:nvSpPr>
          <p:cNvPr id="22" name="Rectangle: Rounded Corners 21">
            <a:extLst>
              <a:ext uri="{FF2B5EF4-FFF2-40B4-BE49-F238E27FC236}">
                <a16:creationId xmlns:a16="http://schemas.microsoft.com/office/drawing/2014/main" id="{207531FD-7F56-D480-7820-B314B1672E5E}"/>
              </a:ext>
              <a:ext uri="{C183D7F6-B498-43B3-948B-1728B52AA6E4}">
                <adec:decorative xmlns:adec="http://schemas.microsoft.com/office/drawing/2017/decorative" val="1"/>
              </a:ext>
            </a:extLst>
          </p:cNvPr>
          <p:cNvSpPr/>
          <p:nvPr/>
        </p:nvSpPr>
        <p:spPr bwMode="auto">
          <a:xfrm>
            <a:off x="453440" y="506777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5" name="Rectangle: Rounded Corners 24">
            <a:extLst>
              <a:ext uri="{FF2B5EF4-FFF2-40B4-BE49-F238E27FC236}">
                <a16:creationId xmlns:a16="http://schemas.microsoft.com/office/drawing/2014/main" id="{77783144-8978-45F7-4281-1FAE783AED12}"/>
              </a:ext>
              <a:ext uri="{C183D7F6-B498-43B3-948B-1728B52AA6E4}">
                <adec:decorative xmlns:adec="http://schemas.microsoft.com/office/drawing/2017/decorative" val="1"/>
              </a:ext>
            </a:extLst>
          </p:cNvPr>
          <p:cNvSpPr/>
          <p:nvPr/>
        </p:nvSpPr>
        <p:spPr bwMode="auto">
          <a:xfrm>
            <a:off x="453440" y="4482927"/>
            <a:ext cx="172970" cy="172970"/>
          </a:xfrm>
          <a:prstGeom prst="roundRect">
            <a:avLst/>
          </a:prstGeom>
          <a:solidFill>
            <a:srgbClr val="FF5C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27" name="Rectangle: Rounded Corners 26">
            <a:extLst>
              <a:ext uri="{FF2B5EF4-FFF2-40B4-BE49-F238E27FC236}">
                <a16:creationId xmlns:a16="http://schemas.microsoft.com/office/drawing/2014/main" id="{02D583D5-F801-7363-91D1-B1D84F6B8A37}"/>
              </a:ext>
            </a:extLst>
          </p:cNvPr>
          <p:cNvSpPr>
            <a:spLocks/>
          </p:cNvSpPr>
          <p:nvPr/>
        </p:nvSpPr>
        <p:spPr bwMode="auto">
          <a:xfrm>
            <a:off x="350840" y="4005959"/>
            <a:ext cx="3178175" cy="304800"/>
          </a:xfrm>
          <a:prstGeom prst="roundRect">
            <a:avLst>
              <a:gd name="adj" fmla="val 50000"/>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Segoe Sans Display Semibold"/>
                <a:ea typeface="Segoe UI" pitchFamily="34" charset="0"/>
                <a:cs typeface="Segoe UI" pitchFamily="34" charset="0"/>
              </a:rPr>
              <a:t>Prompt Syntax Legend</a:t>
            </a:r>
          </a:p>
        </p:txBody>
      </p:sp>
      <p:sp>
        <p:nvSpPr>
          <p:cNvPr id="30" name="Content Placeholder 2">
            <a:extLst>
              <a:ext uri="{FF2B5EF4-FFF2-40B4-BE49-F238E27FC236}">
                <a16:creationId xmlns:a16="http://schemas.microsoft.com/office/drawing/2014/main" id="{852954E1-A7BF-72E0-48C8-4FBDFE381AFC}"/>
              </a:ext>
            </a:extLst>
          </p:cNvPr>
          <p:cNvSpPr txBox="1">
            <a:spLocks/>
          </p:cNvSpPr>
          <p:nvPr/>
        </p:nvSpPr>
        <p:spPr>
          <a:xfrm>
            <a:off x="350838" y="4418744"/>
            <a:ext cx="3783964" cy="1069652"/>
          </a:xfrm>
          <a:prstGeom prst="rect">
            <a:avLst/>
          </a:prstGeom>
          <a:noFill/>
        </p:spPr>
        <p:txBody>
          <a:bodyPr wrap="square" lIns="91440" tIns="45720" rIns="91440" bIns="4572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265113" algn="l" defTabSz="1018824" rtl="0" eaLnBrk="1" fontAlgn="auto" latinLnBrk="0" hangingPunct="1">
              <a:lnSpc>
                <a:spcPct val="125000"/>
              </a:lnSpc>
              <a:spcBef>
                <a:spcPts val="0"/>
              </a:spcBef>
              <a:spcAft>
                <a:spcPts val="1200"/>
              </a:spcAft>
              <a:buClrTx/>
              <a:buSzTx/>
              <a:buFontTx/>
              <a:buNone/>
              <a:tabLst/>
              <a:defRPr/>
            </a:pPr>
            <a:r>
              <a:rPr kumimoji="0" lang="en-US" sz="1100" b="0" i="0" u="none" strike="noStrike" kern="100" cap="none" normalizeH="0" baseline="0" noProof="0" dirty="0">
                <a:ln>
                  <a:noFill/>
                </a:ln>
                <a:solidFill>
                  <a:srgbClr val="EC4A27"/>
                </a:solidFill>
                <a:effectLst/>
                <a:uLnTx/>
                <a:uFillTx/>
                <a:latin typeface="+mj-lt"/>
                <a:ea typeface="+mn-ea"/>
                <a:cs typeface="+mn-cs"/>
              </a:rPr>
              <a:t>Orange text = Context you reference in Copilot </a:t>
            </a:r>
            <a:br>
              <a:rPr kumimoji="0" lang="en-US" sz="1100" b="0" i="0" u="none" strike="noStrike" kern="100" cap="none" normalizeH="0" baseline="0" noProof="0" dirty="0">
                <a:ln>
                  <a:noFill/>
                </a:ln>
                <a:solidFill>
                  <a:srgbClr val="EC4A27"/>
                </a:solidFill>
                <a:effectLst/>
                <a:uLnTx/>
                <a:uFillTx/>
                <a:latin typeface="+mj-lt"/>
                <a:ea typeface="+mn-ea"/>
                <a:cs typeface="+mn-cs"/>
              </a:rPr>
            </a:br>
            <a:r>
              <a:rPr lang="en-US" sz="1100" i="1" dirty="0"/>
              <a:t>(e.g., a file, email, meeting, Team chats, Team channels, site)</a:t>
            </a:r>
          </a:p>
          <a:p>
            <a:pPr marL="0" marR="0" lvl="0" indent="265113" algn="l" defTabSz="1018824" rtl="0" eaLnBrk="1" fontAlgn="auto" latinLnBrk="0" hangingPunct="1">
              <a:lnSpc>
                <a:spcPct val="125000"/>
              </a:lnSpc>
              <a:spcBef>
                <a:spcPts val="0"/>
              </a:spcBef>
              <a:spcAft>
                <a:spcPts val="1200"/>
              </a:spcAft>
              <a:buClrTx/>
              <a:buSzTx/>
              <a:buFontTx/>
              <a:buNone/>
              <a:tabLst/>
              <a:defRPr/>
            </a:pPr>
            <a:r>
              <a:rPr kumimoji="0" lang="en-US" sz="1100" b="0" i="0" u="none" strike="noStrike" kern="100" cap="none" normalizeH="0" baseline="0" noProof="0" dirty="0">
                <a:ln>
                  <a:noFill/>
                </a:ln>
                <a:solidFill>
                  <a:srgbClr val="C03BC4"/>
                </a:solidFill>
                <a:effectLst/>
                <a:uLnTx/>
                <a:uFillTx/>
                <a:latin typeface="+mj-lt"/>
                <a:ea typeface="+mn-ea"/>
                <a:cs typeface="+mn-cs"/>
              </a:rPr>
              <a:t>Purple text = Details you insert </a:t>
            </a:r>
            <a:r>
              <a:rPr lang="en-US" sz="1100" i="1" dirty="0"/>
              <a:t>(e.g., customer name, industry, product, or date)</a:t>
            </a:r>
          </a:p>
        </p:txBody>
      </p:sp>
      <p:pic>
        <p:nvPicPr>
          <p:cNvPr id="31" name="Picture 30">
            <a:extLst>
              <a:ext uri="{FF2B5EF4-FFF2-40B4-BE49-F238E27FC236}">
                <a16:creationId xmlns:a16="http://schemas.microsoft.com/office/drawing/2014/main" id="{40236363-2BD8-A965-A2AB-0E4213B387FF}"/>
              </a:ext>
              <a:ext uri="{C183D7F6-B498-43B3-948B-1728B52AA6E4}">
                <adec:decorative xmlns:adec="http://schemas.microsoft.com/office/drawing/2017/decorative" val="1"/>
              </a:ext>
            </a:extLst>
          </p:cNvPr>
          <p:cNvPicPr>
            <a:picLocks noChangeAspect="1"/>
          </p:cNvPicPr>
          <p:nvPr/>
        </p:nvPicPr>
        <p:blipFill>
          <a:blip r:embed="rId4">
            <a:alphaModFix amt="62000"/>
          </a:blip>
          <a:srcRect l="19826" t="32122"/>
          <a:stretch>
            <a:fillRect/>
          </a:stretch>
        </p:blipFill>
        <p:spPr>
          <a:xfrm flipV="1">
            <a:off x="0" y="9525000"/>
            <a:ext cx="3790998" cy="533400"/>
          </a:xfrm>
          <a:custGeom>
            <a:avLst/>
            <a:gdLst>
              <a:gd name="csX0" fmla="*/ 0 w 1988820"/>
              <a:gd name="csY0" fmla="*/ 279830 h 279830"/>
              <a:gd name="csX1" fmla="*/ 1988820 w 1988820"/>
              <a:gd name="csY1" fmla="*/ 279830 h 279830"/>
              <a:gd name="csX2" fmla="*/ 1988820 w 1988820"/>
              <a:gd name="csY2" fmla="*/ 0 h 279830"/>
              <a:gd name="csX3" fmla="*/ 0 w 1988820"/>
              <a:gd name="csY3" fmla="*/ 0 h 279830"/>
            </a:gdLst>
            <a:ahLst/>
            <a:cxnLst>
              <a:cxn ang="0">
                <a:pos x="csX0" y="csY0"/>
              </a:cxn>
              <a:cxn ang="0">
                <a:pos x="csX1" y="csY1"/>
              </a:cxn>
              <a:cxn ang="0">
                <a:pos x="csX2" y="csY2"/>
              </a:cxn>
              <a:cxn ang="0">
                <a:pos x="csX3" y="csY3"/>
              </a:cxn>
            </a:cxnLst>
            <a:rect l="l" t="t" r="r" b="b"/>
            <a:pathLst>
              <a:path w="1988820" h="279830">
                <a:moveTo>
                  <a:pt x="0" y="279830"/>
                </a:moveTo>
                <a:lnTo>
                  <a:pt x="1988820" y="279830"/>
                </a:lnTo>
                <a:lnTo>
                  <a:pt x="1988820" y="0"/>
                </a:lnTo>
                <a:lnTo>
                  <a:pt x="0" y="0"/>
                </a:lnTo>
                <a:close/>
              </a:path>
            </a:pathLst>
          </a:custGeom>
        </p:spPr>
      </p:pic>
      <p:sp>
        <p:nvSpPr>
          <p:cNvPr id="32" name="Rectangle: Rounded Corners 31">
            <a:hlinkClick r:id="rId5" action="ppaction://hlinksldjump"/>
            <a:extLst>
              <a:ext uri="{FF2B5EF4-FFF2-40B4-BE49-F238E27FC236}">
                <a16:creationId xmlns:a16="http://schemas.microsoft.com/office/drawing/2014/main" id="{194424C1-D505-FFC2-8D38-97F47346A597}"/>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defTabSz="932742" fontAlgn="base">
              <a:spcBef>
                <a:spcPct val="0"/>
              </a:spcBef>
              <a:spcAft>
                <a:spcPct val="0"/>
              </a:spcAft>
            </a:pPr>
            <a:r>
              <a:rPr lang="en-US" sz="1000">
                <a:blipFill>
                  <a:blip r:embed="rId6"/>
                  <a:stretch>
                    <a:fillRect t="-26822" b="-26822"/>
                  </a:stretch>
                </a:blipFill>
                <a:latin typeface="Segoe Sans Display Semibold" pitchFamily="2" charset="0"/>
                <a:cs typeface="Segoe Sans Display Semibold" pitchFamily="2" charset="0"/>
              </a:rPr>
              <a:t>Best Practices</a:t>
            </a:r>
          </a:p>
        </p:txBody>
      </p:sp>
      <p:sp>
        <p:nvSpPr>
          <p:cNvPr id="33" name="Rectangle: Rounded Corners 32">
            <a:hlinkClick r:id="rId7" action="ppaction://hlinksldjump"/>
            <a:extLst>
              <a:ext uri="{FF2B5EF4-FFF2-40B4-BE49-F238E27FC236}">
                <a16:creationId xmlns:a16="http://schemas.microsoft.com/office/drawing/2014/main" id="{8AFA8A0A-1F77-03A3-962B-8EA863E6F0E6}"/>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34" name="Rectangle: Rounded Corners 33">
            <a:hlinkClick r:id="rId8" action="ppaction://hlinksldjump"/>
            <a:extLst>
              <a:ext uri="{FF2B5EF4-FFF2-40B4-BE49-F238E27FC236}">
                <a16:creationId xmlns:a16="http://schemas.microsoft.com/office/drawing/2014/main" id="{095441A8-8F39-7FD7-6AD1-9F937BFA011F}"/>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35" name="Rectangle: Rounded Corners 34">
            <a:hlinkClick r:id="rId9" action="ppaction://hlinksldjump"/>
            <a:extLst>
              <a:ext uri="{FF2B5EF4-FFF2-40B4-BE49-F238E27FC236}">
                <a16:creationId xmlns:a16="http://schemas.microsoft.com/office/drawing/2014/main" id="{525C63BA-2BD0-E842-10B1-36001ECC2B91}"/>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36" name="Rectangle: Rounded Corners 35">
            <a:hlinkClick r:id="rId10" action="ppaction://hlinksldjump"/>
            <a:extLst>
              <a:ext uri="{FF2B5EF4-FFF2-40B4-BE49-F238E27FC236}">
                <a16:creationId xmlns:a16="http://schemas.microsoft.com/office/drawing/2014/main" id="{8E09A652-3CD4-91B5-453E-9310E9466863}"/>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37" name="Rectangle: Rounded Corners 36">
            <a:hlinkClick r:id="rId11" action="ppaction://hlinksldjump"/>
            <a:extLst>
              <a:ext uri="{FF2B5EF4-FFF2-40B4-BE49-F238E27FC236}">
                <a16:creationId xmlns:a16="http://schemas.microsoft.com/office/drawing/2014/main" id="{D5F686BC-4492-2BF9-14E2-423651D3C2D3}"/>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File Guidance </a:t>
            </a:r>
            <a:br>
              <a:rPr lang="en-US" sz="900">
                <a:solidFill>
                  <a:srgbClr val="323139">
                    <a:lumMod val="40000"/>
                    <a:lumOff val="60000"/>
                  </a:srgbClr>
                </a:solidFill>
                <a:latin typeface="Segoe Sans Display Semilight"/>
                <a:cs typeface="Segoe UI" pitchFamily="34" charset="0"/>
              </a:rPr>
            </a:br>
            <a:r>
              <a:rPr lang="en-US" sz="900">
                <a:solidFill>
                  <a:srgbClr val="323139">
                    <a:lumMod val="40000"/>
                    <a:lumOff val="60000"/>
                  </a:srgbClr>
                </a:solidFill>
                <a:latin typeface="Segoe Sans Display Semilight"/>
                <a:cs typeface="Segoe UI" pitchFamily="34" charset="0"/>
              </a:rPr>
              <a:t>&amp; Example</a:t>
            </a:r>
          </a:p>
        </p:txBody>
      </p:sp>
      <p:sp>
        <p:nvSpPr>
          <p:cNvPr id="38" name="Rectangle: Rounded Corners 37">
            <a:hlinkClick r:id="rId12" action="ppaction://hlinksldjump"/>
            <a:extLst>
              <a:ext uri="{FF2B5EF4-FFF2-40B4-BE49-F238E27FC236}">
                <a16:creationId xmlns:a16="http://schemas.microsoft.com/office/drawing/2014/main" id="{24E7DED7-E344-C19E-9190-C34D196C3C2F}"/>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
        <p:nvSpPr>
          <p:cNvPr id="39" name="Title 64">
            <a:extLst>
              <a:ext uri="{FF2B5EF4-FFF2-40B4-BE49-F238E27FC236}">
                <a16:creationId xmlns:a16="http://schemas.microsoft.com/office/drawing/2014/main" id="{D4FA8BA8-DA60-D8E9-249F-34043B74ED35}"/>
              </a:ext>
            </a:extLst>
          </p:cNvPr>
          <p:cNvSpPr>
            <a:spLocks noGrp="1"/>
          </p:cNvSpPr>
          <p:nvPr>
            <p:ph type="title"/>
          </p:nvPr>
        </p:nvSpPr>
        <p:spPr>
          <a:xfrm>
            <a:off x="350838" y="706438"/>
            <a:ext cx="7070725" cy="369332"/>
          </a:xfrm>
        </p:spPr>
        <p:txBody>
          <a:bodyPr/>
          <a:lstStyle/>
          <a:p>
            <a:r>
              <a:rPr lang="en-US" dirty="0"/>
              <a:t>Best practices when using Microsoft Copilot</a:t>
            </a:r>
            <a:endParaRPr lang="en-IN" dirty="0"/>
          </a:p>
        </p:txBody>
      </p:sp>
      <p:sp>
        <p:nvSpPr>
          <p:cNvPr id="40" name="Slide Number Placeholder 69">
            <a:extLst>
              <a:ext uri="{FF2B5EF4-FFF2-40B4-BE49-F238E27FC236}">
                <a16:creationId xmlns:a16="http://schemas.microsoft.com/office/drawing/2014/main" id="{028639FC-01C0-2DE3-8F78-6923F06F4810}"/>
              </a:ext>
            </a:extLst>
          </p:cNvPr>
          <p:cNvSpPr>
            <a:spLocks noGrp="1"/>
          </p:cNvSpPr>
          <p:nvPr>
            <p:ph type="sldNum" sz="quarter" idx="10"/>
          </p:nvPr>
        </p:nvSpPr>
        <p:spPr>
          <a:xfrm>
            <a:off x="7197040" y="9825395"/>
            <a:ext cx="232460" cy="123111"/>
          </a:xfrm>
        </p:spPr>
        <p:txBody>
          <a:bodyPr/>
          <a:lstStyle/>
          <a:p>
            <a:r>
              <a:rPr lang="en-US" sz="800"/>
              <a:t>4</a:t>
            </a:r>
            <a:endParaRPr lang="en-IN" sz="800"/>
          </a:p>
        </p:txBody>
      </p:sp>
      <p:cxnSp>
        <p:nvCxnSpPr>
          <p:cNvPr id="41" name="Straight Connector 40">
            <a:extLst>
              <a:ext uri="{FF2B5EF4-FFF2-40B4-BE49-F238E27FC236}">
                <a16:creationId xmlns:a16="http://schemas.microsoft.com/office/drawing/2014/main" id="{F101886E-79FB-9155-6636-74EE7EC01D20}"/>
              </a:ext>
            </a:extLst>
          </p:cNvPr>
          <p:cNvCxnSpPr>
            <a:cxnSpLocks/>
          </p:cNvCxnSpPr>
          <p:nvPr/>
        </p:nvCxnSpPr>
        <p:spPr>
          <a:xfrm>
            <a:off x="350838" y="1285876"/>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977653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FD5A1-52D2-B8D5-E02A-E50B133AF277}"/>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4FEA123-3B41-54D9-60F8-370BCDDBF826}"/>
              </a:ext>
            </a:extLst>
          </p:cNvPr>
          <p:cNvSpPr>
            <a:spLocks noChangeAspect="1"/>
          </p:cNvSpPr>
          <p:nvPr/>
        </p:nvSpPr>
        <p:spPr bwMode="auto">
          <a:xfrm>
            <a:off x="350838" y="3551222"/>
            <a:ext cx="7070725" cy="4754880"/>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6" name="Title 20">
            <a:extLst>
              <a:ext uri="{FF2B5EF4-FFF2-40B4-BE49-F238E27FC236}">
                <a16:creationId xmlns:a16="http://schemas.microsoft.com/office/drawing/2014/main" id="{7730B83D-CC9A-4D33-B028-A4D2C18F28EE}"/>
              </a:ext>
            </a:extLst>
          </p:cNvPr>
          <p:cNvSpPr>
            <a:spLocks noGrp="1"/>
          </p:cNvSpPr>
          <p:nvPr>
            <p:ph type="title"/>
          </p:nvPr>
        </p:nvSpPr>
        <p:spPr>
          <a:xfrm>
            <a:off x="350838" y="706438"/>
            <a:ext cx="7070725" cy="369332"/>
          </a:xfrm>
        </p:spPr>
        <p:txBody>
          <a:bodyPr/>
          <a:lstStyle/>
          <a:p>
            <a:r>
              <a:rPr lang="en-US" dirty="0"/>
              <a:t>Scenario 1: Market and Competitive Analysis </a:t>
            </a:r>
            <a:endParaRPr lang="en-IN" dirty="0"/>
          </a:p>
        </p:txBody>
      </p:sp>
      <p:cxnSp>
        <p:nvCxnSpPr>
          <p:cNvPr id="28" name="Straight Connector 27">
            <a:extLst>
              <a:ext uri="{FF2B5EF4-FFF2-40B4-BE49-F238E27FC236}">
                <a16:creationId xmlns:a16="http://schemas.microsoft.com/office/drawing/2014/main" id="{FD923B56-82D0-E993-9D8E-073379E2C90A}"/>
              </a:ext>
            </a:extLst>
          </p:cNvPr>
          <p:cNvCxnSpPr>
            <a:cxnSpLocks/>
          </p:cNvCxnSpPr>
          <p:nvPr/>
        </p:nvCxnSpPr>
        <p:spPr>
          <a:xfrm>
            <a:off x="350838" y="1285876"/>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30" name="Table 29">
            <a:extLst>
              <a:ext uri="{FF2B5EF4-FFF2-40B4-BE49-F238E27FC236}">
                <a16:creationId xmlns:a16="http://schemas.microsoft.com/office/drawing/2014/main" id="{30DCAF6A-F192-2460-0745-A4C379E5A5A2}"/>
              </a:ext>
            </a:extLst>
          </p:cNvPr>
          <p:cNvGraphicFramePr>
            <a:graphicFrameLocks noGrp="1" noChangeAspect="1"/>
          </p:cNvGraphicFramePr>
          <p:nvPr>
            <p:extLst>
              <p:ext uri="{D42A27DB-BD31-4B8C-83A1-F6EECF244321}">
                <p14:modId xmlns:p14="http://schemas.microsoft.com/office/powerpoint/2010/main" val="3040412656"/>
              </p:ext>
            </p:extLst>
          </p:nvPr>
        </p:nvGraphicFramePr>
        <p:xfrm>
          <a:off x="350838" y="3551222"/>
          <a:ext cx="7070725" cy="4800600"/>
        </p:xfrm>
        <a:graphic>
          <a:graphicData uri="http://schemas.openxmlformats.org/drawingml/2006/table">
            <a:tbl>
              <a:tblPr firstRow="1" bandRow="1">
                <a:tableStyleId>{5C22544A-7EE6-4342-B048-85BDC9FD1C3A}</a:tableStyleId>
              </a:tblPr>
              <a:tblGrid>
                <a:gridCol w="1563995">
                  <a:extLst>
                    <a:ext uri="{9D8B030D-6E8A-4147-A177-3AD203B41FA5}">
                      <a16:colId xmlns:a16="http://schemas.microsoft.com/office/drawing/2014/main" val="800310417"/>
                    </a:ext>
                  </a:extLst>
                </a:gridCol>
                <a:gridCol w="5506730">
                  <a:extLst>
                    <a:ext uri="{9D8B030D-6E8A-4147-A177-3AD203B41FA5}">
                      <a16:colId xmlns:a16="http://schemas.microsoft.com/office/drawing/2014/main" val="769226981"/>
                    </a:ext>
                  </a:extLst>
                </a:gridCol>
              </a:tblGrid>
              <a:tr h="82296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1: </a:t>
                      </a:r>
                      <a:r>
                        <a:rPr lang="en-US" sz="1100" b="0" kern="1200" dirty="0">
                          <a:solidFill>
                            <a:schemeClr val="tx1"/>
                          </a:solidFill>
                          <a:latin typeface="Segoe Sans Display Semibold" pitchFamily="2" charset="0"/>
                          <a:ea typeface="+mn-ea"/>
                          <a:cs typeface="Segoe Sans Display Semibold" pitchFamily="2" charset="0"/>
                        </a:rPr>
                        <a:t>Summarize competitive positioning</a:t>
                      </a:r>
                    </a:p>
                  </a:txBody>
                  <a:tcPr marT="91440" marB="91440">
                    <a:lnL w="12700" cmpd="sng">
                      <a:noFill/>
                    </a:lnL>
                    <a:lnR w="6350" cap="flat" cmpd="sng" algn="ctr">
                      <a:no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200"/>
                        </a:spcAft>
                      </a:pPr>
                      <a:r>
                        <a:rPr lang="en-US" sz="1100" b="0" dirty="0">
                          <a:solidFill>
                            <a:schemeClr val="tx1"/>
                          </a:solidFill>
                          <a:latin typeface="+mj-lt"/>
                        </a:rPr>
                        <a:t>Prompt: </a:t>
                      </a:r>
                      <a:r>
                        <a:rPr lang="en-US" sz="1100" b="0" dirty="0">
                          <a:solidFill>
                            <a:schemeClr val="tx1"/>
                          </a:solidFill>
                          <a:latin typeface="+mn-lt"/>
                        </a:rPr>
                        <a:t>Review </a:t>
                      </a:r>
                      <a:r>
                        <a:rPr lang="en-US" sz="1100" b="0" dirty="0">
                          <a:solidFill>
                            <a:srgbClr val="EC4A27"/>
                          </a:solidFill>
                          <a:latin typeface="+mn-lt"/>
                        </a:rPr>
                        <a:t>/Competitor overview</a:t>
                      </a:r>
                      <a:r>
                        <a:rPr lang="en-US" sz="1100" b="0" dirty="0">
                          <a:solidFill>
                            <a:schemeClr val="tx1"/>
                          </a:solidFill>
                          <a:latin typeface="+mn-lt"/>
                        </a:rPr>
                        <a:t>, </a:t>
                      </a:r>
                      <a:r>
                        <a:rPr lang="en-US" sz="1100" b="0" dirty="0">
                          <a:solidFill>
                            <a:srgbClr val="EC4A27"/>
                          </a:solidFill>
                          <a:latin typeface="+mn-lt"/>
                        </a:rPr>
                        <a:t>/Product feature comparison </a:t>
                      </a:r>
                      <a:r>
                        <a:rPr lang="en-US" sz="1100" b="0" dirty="0">
                          <a:solidFill>
                            <a:schemeClr val="tx1"/>
                          </a:solidFill>
                          <a:latin typeface="+mn-lt"/>
                        </a:rPr>
                        <a:t>and </a:t>
                      </a:r>
                      <a:r>
                        <a:rPr lang="en-US" sz="1100" b="0" dirty="0">
                          <a:solidFill>
                            <a:srgbClr val="C03BC4"/>
                          </a:solidFill>
                          <a:latin typeface="+mn-lt"/>
                        </a:rPr>
                        <a:t>[Industry name]</a:t>
                      </a:r>
                      <a:r>
                        <a:rPr lang="en-US" sz="1100" b="0" dirty="0">
                          <a:solidFill>
                            <a:schemeClr val="tx1"/>
                          </a:solidFill>
                          <a:latin typeface="+mn-lt"/>
                        </a:rPr>
                        <a:t> insights from the web. Summarize each competitor’s core differentiators, target audience, and pricing strategy in a concise 200-word brief. </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82296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2: </a:t>
                      </a:r>
                      <a:r>
                        <a:rPr lang="en-US" sz="1100" b="0" kern="1200" dirty="0">
                          <a:solidFill>
                            <a:schemeClr val="tx1"/>
                          </a:solidFill>
                          <a:latin typeface="Segoe Sans Display Semibold" pitchFamily="2" charset="0"/>
                          <a:ea typeface="+mn-ea"/>
                          <a:cs typeface="Segoe Sans Display Semibold" pitchFamily="2" charset="0"/>
                        </a:rPr>
                        <a:t>Identify market shifts and emerging trends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200"/>
                        </a:spcAft>
                      </a:pPr>
                      <a:r>
                        <a:rPr lang="en-US" sz="1100" b="0" dirty="0">
                          <a:solidFill>
                            <a:schemeClr val="tx1"/>
                          </a:solidFill>
                          <a:latin typeface="+mj-lt"/>
                        </a:rPr>
                        <a:t>Prompt: </a:t>
                      </a:r>
                      <a:r>
                        <a:rPr lang="en-US" sz="1100" b="0" dirty="0">
                          <a:solidFill>
                            <a:schemeClr val="tx1"/>
                          </a:solidFill>
                          <a:latin typeface="+mn-lt"/>
                        </a:rPr>
                        <a:t>Analyze </a:t>
                      </a:r>
                      <a:r>
                        <a:rPr lang="en-US" sz="1100" b="0" dirty="0">
                          <a:solidFill>
                            <a:srgbClr val="EC4A27"/>
                          </a:solidFill>
                          <a:latin typeface="+mn-lt"/>
                        </a:rPr>
                        <a:t>/Industry research report </a:t>
                      </a:r>
                      <a:r>
                        <a:rPr lang="en-US" sz="1100" b="0" dirty="0">
                          <a:solidFill>
                            <a:schemeClr val="tx1"/>
                          </a:solidFill>
                          <a:latin typeface="+mn-lt"/>
                        </a:rPr>
                        <a:t>and </a:t>
                      </a:r>
                      <a:r>
                        <a:rPr lang="en-US" sz="1100" b="0" dirty="0">
                          <a:solidFill>
                            <a:srgbClr val="EC4A27"/>
                          </a:solidFill>
                          <a:latin typeface="+mn-lt"/>
                        </a:rPr>
                        <a:t>/Customer’s social media sentiment analysis </a:t>
                      </a:r>
                      <a:r>
                        <a:rPr lang="en-US" sz="1100" b="0" dirty="0">
                          <a:solidFill>
                            <a:schemeClr val="tx1"/>
                          </a:solidFill>
                          <a:latin typeface="+mn-lt"/>
                        </a:rPr>
                        <a:t>for patterns in customer needs. Summarize three emerging trends and explain how they may impact our </a:t>
                      </a:r>
                      <a:r>
                        <a:rPr lang="en-US" sz="1100" b="0" dirty="0">
                          <a:solidFill>
                            <a:srgbClr val="EC4A27"/>
                          </a:solidFill>
                          <a:latin typeface="+mn-lt"/>
                        </a:rPr>
                        <a:t>/Go to market strategy </a:t>
                      </a:r>
                      <a:r>
                        <a:rPr lang="en-US" sz="1100" b="0" dirty="0">
                          <a:solidFill>
                            <a:schemeClr val="tx1"/>
                          </a:solidFill>
                          <a:latin typeface="+mn-lt"/>
                        </a:rPr>
                        <a:t>this quarter.</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00584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3: </a:t>
                      </a:r>
                      <a:r>
                        <a:rPr lang="en-US" sz="1100" b="0" kern="1200" dirty="0">
                          <a:solidFill>
                            <a:schemeClr val="tx1"/>
                          </a:solidFill>
                          <a:latin typeface="Segoe Sans Display Semibold" pitchFamily="2" charset="0"/>
                          <a:ea typeface="+mn-ea"/>
                          <a:cs typeface="Segoe Sans Display Semibold" pitchFamily="2" charset="0"/>
                        </a:rPr>
                        <a:t>Synthesize Customer Feedback and Product Usage Insights </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200"/>
                        </a:spcAft>
                      </a:pPr>
                      <a:r>
                        <a:rPr lang="en-US" sz="1100" b="0" dirty="0">
                          <a:solidFill>
                            <a:schemeClr val="tx1"/>
                          </a:solidFill>
                          <a:latin typeface="+mj-lt"/>
                        </a:rPr>
                        <a:t>Prompt: </a:t>
                      </a:r>
                      <a:r>
                        <a:rPr lang="en-US" sz="1100" b="0" dirty="0">
                          <a:solidFill>
                            <a:schemeClr val="tx1"/>
                          </a:solidFill>
                          <a:latin typeface="+mn-lt"/>
                        </a:rPr>
                        <a:t>Review </a:t>
                      </a:r>
                      <a:r>
                        <a:rPr lang="en-US" sz="1100" b="0" dirty="0">
                          <a:solidFill>
                            <a:srgbClr val="EC4A27"/>
                          </a:solidFill>
                          <a:latin typeface="+mn-lt"/>
                        </a:rPr>
                        <a:t>/Product usage data</a:t>
                      </a:r>
                      <a:r>
                        <a:rPr lang="en-US" sz="1100" b="0" dirty="0">
                          <a:solidFill>
                            <a:schemeClr val="tx1"/>
                          </a:solidFill>
                          <a:latin typeface="+mn-lt"/>
                        </a:rPr>
                        <a:t>, </a:t>
                      </a:r>
                      <a:r>
                        <a:rPr lang="en-US" sz="1100" b="0" dirty="0">
                          <a:solidFill>
                            <a:srgbClr val="EC4A27"/>
                          </a:solidFill>
                          <a:latin typeface="+mn-lt"/>
                        </a:rPr>
                        <a:t>/Customer feedback summary</a:t>
                      </a:r>
                      <a:r>
                        <a:rPr lang="en-US" sz="1100" b="0" dirty="0">
                          <a:solidFill>
                            <a:schemeClr val="tx1"/>
                          </a:solidFill>
                          <a:latin typeface="+mn-lt"/>
                        </a:rPr>
                        <a:t>, and </a:t>
                      </a:r>
                      <a:r>
                        <a:rPr lang="en-US" sz="1100" b="0" dirty="0">
                          <a:solidFill>
                            <a:srgbClr val="EC4A27"/>
                          </a:solidFill>
                          <a:latin typeface="+mn-lt"/>
                        </a:rPr>
                        <a:t>/Market research survey results</a:t>
                      </a:r>
                      <a:r>
                        <a:rPr lang="en-US" sz="1100" b="0" dirty="0">
                          <a:solidFill>
                            <a:schemeClr val="tx1"/>
                          </a:solidFill>
                          <a:latin typeface="+mn-lt"/>
                        </a:rPr>
                        <a:t>. Identify recurring themes in how customers use </a:t>
                      </a:r>
                      <a:r>
                        <a:rPr lang="en-US" sz="1100" b="0" dirty="0">
                          <a:solidFill>
                            <a:srgbClr val="C03BC4"/>
                          </a:solidFill>
                          <a:latin typeface="+mn-lt"/>
                        </a:rPr>
                        <a:t>[Product]</a:t>
                      </a:r>
                      <a:r>
                        <a:rPr lang="en-US" sz="1100" b="0" dirty="0">
                          <a:solidFill>
                            <a:schemeClr val="tx1"/>
                          </a:solidFill>
                          <a:latin typeface="+mn-lt"/>
                        </a:rPr>
                        <a:t>, synthesize key feedback, and highlight notable customer insights. Recommend emerging product needs and propose three actions to strengthen our positioning.</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00584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4: </a:t>
                      </a:r>
                      <a:r>
                        <a:rPr lang="en-US" sz="1100" b="0" kern="1200" dirty="0">
                          <a:solidFill>
                            <a:schemeClr val="tx1"/>
                          </a:solidFill>
                          <a:latin typeface="Segoe Sans Display Semibold" pitchFamily="2" charset="0"/>
                          <a:ea typeface="+mn-ea"/>
                          <a:cs typeface="Segoe Sans Display Semibold" pitchFamily="2" charset="0"/>
                        </a:rPr>
                        <a:t>Compare sentiment across key competitors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200"/>
                        </a:spcAft>
                      </a:pPr>
                      <a:r>
                        <a:rPr lang="en-US" sz="1100" b="0" dirty="0">
                          <a:solidFill>
                            <a:schemeClr val="tx1"/>
                          </a:solidFill>
                          <a:latin typeface="+mj-lt"/>
                        </a:rPr>
                        <a:t>Prompt: </a:t>
                      </a:r>
                      <a:r>
                        <a:rPr lang="en-US" sz="1100" b="0" dirty="0">
                          <a:solidFill>
                            <a:schemeClr val="tx1"/>
                          </a:solidFill>
                          <a:latin typeface="+mn-lt"/>
                        </a:rPr>
                        <a:t>Review </a:t>
                      </a:r>
                      <a:r>
                        <a:rPr lang="en-US" sz="1100" b="0" dirty="0">
                          <a:solidFill>
                            <a:srgbClr val="EC4A27"/>
                          </a:solidFill>
                          <a:latin typeface="+mn-lt"/>
                        </a:rPr>
                        <a:t>/Customer product reviews data </a:t>
                      </a:r>
                      <a:r>
                        <a:rPr lang="en-US" sz="1100" b="0" dirty="0">
                          <a:solidFill>
                            <a:schemeClr val="tx1"/>
                          </a:solidFill>
                          <a:latin typeface="+mn-lt"/>
                        </a:rPr>
                        <a:t>and </a:t>
                      </a:r>
                      <a:r>
                        <a:rPr lang="en-US" sz="1100" b="0" dirty="0">
                          <a:solidFill>
                            <a:srgbClr val="EC4A27"/>
                          </a:solidFill>
                          <a:latin typeface="+mn-lt"/>
                        </a:rPr>
                        <a:t>/Analyst quotes on market competitors </a:t>
                      </a:r>
                      <a:r>
                        <a:rPr lang="en-US" sz="1100" b="0" dirty="0">
                          <a:solidFill>
                            <a:schemeClr val="tx1"/>
                          </a:solidFill>
                          <a:latin typeface="+mn-lt"/>
                        </a:rPr>
                        <a:t>for </a:t>
                      </a:r>
                      <a:r>
                        <a:rPr lang="en-US" sz="1100" b="0" dirty="0">
                          <a:solidFill>
                            <a:srgbClr val="C03BC4"/>
                          </a:solidFill>
                          <a:latin typeface="+mn-lt"/>
                        </a:rPr>
                        <a:t>[Competitor name]</a:t>
                      </a:r>
                      <a:r>
                        <a:rPr lang="en-US" sz="1100" b="0" dirty="0">
                          <a:solidFill>
                            <a:schemeClr val="tx1"/>
                          </a:solidFill>
                          <a:latin typeface="+mn-lt"/>
                        </a:rPr>
                        <a:t>. Summarize overall sentiment (positive, neutral, negative) and highlight where we outperform or underperform based on customer perception.</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09728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5: </a:t>
                      </a:r>
                      <a:r>
                        <a:rPr lang="en-US" sz="1100" b="0" kern="1200" dirty="0">
                          <a:solidFill>
                            <a:schemeClr val="tx1"/>
                          </a:solidFill>
                          <a:latin typeface="Segoe Sans Display Semibold" pitchFamily="2" charset="0"/>
                          <a:ea typeface="+mn-ea"/>
                          <a:cs typeface="Segoe Sans Display Semibold" pitchFamily="2" charset="0"/>
                        </a:rPr>
                        <a:t>Build a competitive landscape summary deck</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Aft>
                          <a:spcPts val="200"/>
                        </a:spcAft>
                      </a:pPr>
                      <a:r>
                        <a:rPr lang="en-US" sz="1100" b="0" dirty="0">
                          <a:solidFill>
                            <a:schemeClr val="tx1"/>
                          </a:solidFill>
                          <a:latin typeface="+mj-lt"/>
                        </a:rPr>
                        <a:t>Prompt: </a:t>
                      </a:r>
                      <a:r>
                        <a:rPr lang="en-US" sz="1100" b="0" dirty="0">
                          <a:solidFill>
                            <a:schemeClr val="tx1"/>
                          </a:solidFill>
                          <a:latin typeface="+mn-lt"/>
                        </a:rPr>
                        <a:t>Using insights from </a:t>
                      </a:r>
                      <a:r>
                        <a:rPr lang="en-US" sz="1100" b="0" dirty="0">
                          <a:solidFill>
                            <a:srgbClr val="EC4A27"/>
                          </a:solidFill>
                          <a:latin typeface="+mn-lt"/>
                        </a:rPr>
                        <a:t>/Competitive insights report</a:t>
                      </a:r>
                      <a:r>
                        <a:rPr lang="en-US" sz="1100" b="0" dirty="0">
                          <a:solidFill>
                            <a:schemeClr val="tx1"/>
                          </a:solidFill>
                          <a:latin typeface="+mn-lt"/>
                        </a:rPr>
                        <a:t>, </a:t>
                      </a:r>
                      <a:r>
                        <a:rPr lang="en-US" sz="1100" b="0" dirty="0">
                          <a:solidFill>
                            <a:srgbClr val="EC4A27"/>
                          </a:solidFill>
                          <a:latin typeface="+mn-lt"/>
                        </a:rPr>
                        <a:t>/Market share data</a:t>
                      </a:r>
                      <a:r>
                        <a:rPr lang="en-US" sz="1100" b="0" dirty="0">
                          <a:solidFill>
                            <a:schemeClr val="tx1"/>
                          </a:solidFill>
                          <a:latin typeface="+mn-lt"/>
                        </a:rPr>
                        <a:t>, and </a:t>
                      </a:r>
                      <a:r>
                        <a:rPr lang="en-US" sz="1100" b="0" dirty="0">
                          <a:solidFill>
                            <a:srgbClr val="C03BC4"/>
                          </a:solidFill>
                          <a:latin typeface="+mn-lt"/>
                        </a:rPr>
                        <a:t>[Industry name] </a:t>
                      </a:r>
                      <a:r>
                        <a:rPr lang="en-US" sz="1100" b="0" dirty="0">
                          <a:solidFill>
                            <a:schemeClr val="tx1"/>
                          </a:solidFill>
                          <a:latin typeface="+mn-lt"/>
                        </a:rPr>
                        <a:t>trends for the web, create a PowerPoint outline with sections for market overview, competitor positioning, and key opportunities for differentiation.</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0537943"/>
                  </a:ext>
                </a:extLst>
              </a:tr>
            </a:tbl>
          </a:graphicData>
        </a:graphic>
      </p:graphicFrame>
      <p:sp>
        <p:nvSpPr>
          <p:cNvPr id="39" name="Graphic 5">
            <a:extLst>
              <a:ext uri="{FF2B5EF4-FFF2-40B4-BE49-F238E27FC236}">
                <a16:creationId xmlns:a16="http://schemas.microsoft.com/office/drawing/2014/main" id="{64A90E20-A511-8E6F-52EF-91F5AF916C48}"/>
              </a:ext>
              <a:ext uri="{C183D7F6-B498-43B3-948B-1728B52AA6E4}">
                <adec:decorative xmlns:adec="http://schemas.microsoft.com/office/drawing/2017/decorative" val="1"/>
              </a:ext>
            </a:extLst>
          </p:cNvPr>
          <p:cNvSpPr>
            <a:spLocks/>
          </p:cNvSpPr>
          <p:nvPr/>
        </p:nvSpPr>
        <p:spPr>
          <a:xfrm>
            <a:off x="457518" y="144222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40" name="Rectangle: Rounded Corners 39">
            <a:extLst>
              <a:ext uri="{FF2B5EF4-FFF2-40B4-BE49-F238E27FC236}">
                <a16:creationId xmlns:a16="http://schemas.microsoft.com/office/drawing/2014/main" id="{F4924982-407D-2577-F220-26EE82FD66E8}"/>
              </a:ext>
            </a:extLst>
          </p:cNvPr>
          <p:cNvSpPr/>
          <p:nvPr/>
        </p:nvSpPr>
        <p:spPr bwMode="auto">
          <a:xfrm>
            <a:off x="350838" y="1754956"/>
            <a:ext cx="3187959"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Help product marketers organize and summarize market‑related inputs by bringing together research, customer feedback, and publicly available information for internal review.</a:t>
            </a:r>
          </a:p>
        </p:txBody>
      </p:sp>
      <p:sp>
        <p:nvSpPr>
          <p:cNvPr id="41" name="Rectangle: Rounded Corners 40">
            <a:extLst>
              <a:ext uri="{FF2B5EF4-FFF2-40B4-BE49-F238E27FC236}">
                <a16:creationId xmlns:a16="http://schemas.microsoft.com/office/drawing/2014/main" id="{E9D5E782-8A40-7753-D253-6A927EEA3F41}"/>
              </a:ext>
            </a:extLst>
          </p:cNvPr>
          <p:cNvSpPr/>
          <p:nvPr/>
        </p:nvSpPr>
        <p:spPr bwMode="auto">
          <a:xfrm>
            <a:off x="3674226" y="1754956"/>
            <a:ext cx="3747337"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Intended Outcome: </a:t>
            </a:r>
            <a:r>
              <a:rPr lang="en-US" sz="1100" dirty="0">
                <a:ln w="3175">
                  <a:noFill/>
                </a:ln>
                <a:solidFill>
                  <a:schemeClr val="tx1"/>
                </a:solidFill>
                <a:cs typeface="Segoe Sans Display Semibold" pitchFamily="2" charset="0"/>
              </a:rPr>
              <a:t>A data-driven understanding of the competitive landscape grounded in customer signals and internal insights.</a:t>
            </a:r>
          </a:p>
        </p:txBody>
      </p:sp>
      <p:sp>
        <p:nvSpPr>
          <p:cNvPr id="42" name="Graphic 15">
            <a:extLst>
              <a:ext uri="{FF2B5EF4-FFF2-40B4-BE49-F238E27FC236}">
                <a16:creationId xmlns:a16="http://schemas.microsoft.com/office/drawing/2014/main" id="{2579E6FA-0074-748D-69C0-B7D84C6D9B93}"/>
              </a:ext>
              <a:ext uri="{C183D7F6-B498-43B3-948B-1728B52AA6E4}">
                <adec:decorative xmlns:adec="http://schemas.microsoft.com/office/drawing/2017/decorative" val="1"/>
              </a:ext>
            </a:extLst>
          </p:cNvPr>
          <p:cNvSpPr>
            <a:spLocks/>
          </p:cNvSpPr>
          <p:nvPr/>
        </p:nvSpPr>
        <p:spPr>
          <a:xfrm>
            <a:off x="3780906" y="144222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pSp>
        <p:nvGrpSpPr>
          <p:cNvPr id="55" name="Group 54">
            <a:extLst>
              <a:ext uri="{FF2B5EF4-FFF2-40B4-BE49-F238E27FC236}">
                <a16:creationId xmlns:a16="http://schemas.microsoft.com/office/drawing/2014/main" id="{F19149C1-57F0-1522-3AE2-A9F49C04EC5A}"/>
              </a:ext>
            </a:extLst>
          </p:cNvPr>
          <p:cNvGrpSpPr/>
          <p:nvPr/>
        </p:nvGrpSpPr>
        <p:grpSpPr>
          <a:xfrm>
            <a:off x="4032253" y="3091624"/>
            <a:ext cx="3389310" cy="401871"/>
            <a:chOff x="3808031" y="3091624"/>
            <a:chExt cx="3389310" cy="401871"/>
          </a:xfrm>
        </p:grpSpPr>
        <p:sp>
          <p:nvSpPr>
            <p:cNvPr id="43" name="Rectangle: Rounded Corners 42">
              <a:extLst>
                <a:ext uri="{FF2B5EF4-FFF2-40B4-BE49-F238E27FC236}">
                  <a16:creationId xmlns:a16="http://schemas.microsoft.com/office/drawing/2014/main" id="{A32859E1-EAB9-FD0A-A15E-CED6552E3597}"/>
                </a:ext>
                <a:ext uri="{C183D7F6-B498-43B3-948B-1728B52AA6E4}">
                  <adec:decorative xmlns:adec="http://schemas.microsoft.com/office/drawing/2017/decorative" val="1"/>
                </a:ext>
              </a:extLst>
            </p:cNvPr>
            <p:cNvSpPr/>
            <p:nvPr/>
          </p:nvSpPr>
          <p:spPr bwMode="auto">
            <a:xfrm>
              <a:off x="4584319" y="3091624"/>
              <a:ext cx="2613022" cy="401871"/>
            </a:xfrm>
            <a:prstGeom prst="roundRect">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600">
                <a:blipFill>
                  <a:blip r:embed="rId3"/>
                  <a:stretch>
                    <a:fillRect t="-26822" b="-26822"/>
                  </a:stretch>
                </a:blipFill>
                <a:latin typeface="Segoe Sans Display Semibold" pitchFamily="2" charset="0"/>
                <a:cs typeface="Segoe Sans Display Semibold" pitchFamily="2" charset="0"/>
              </a:endParaRPr>
            </a:p>
          </p:txBody>
        </p:sp>
        <p:sp>
          <p:nvSpPr>
            <p:cNvPr id="44" name="Rectangle: Top Corners Rounded 43">
              <a:extLst>
                <a:ext uri="{FF2B5EF4-FFF2-40B4-BE49-F238E27FC236}">
                  <a16:creationId xmlns:a16="http://schemas.microsoft.com/office/drawing/2014/main" id="{369B300A-0005-AB2A-E9DC-B6D634389348}"/>
                </a:ext>
                <a:ext uri="{C183D7F6-B498-43B3-948B-1728B52AA6E4}">
                  <adec:decorative xmlns:adec="http://schemas.microsoft.com/office/drawing/2017/decorative" val="1"/>
                </a:ext>
              </a:extLst>
            </p:cNvPr>
            <p:cNvSpPr/>
            <p:nvPr/>
          </p:nvSpPr>
          <p:spPr bwMode="auto">
            <a:xfrm rot="16200000">
              <a:off x="4052887" y="2904415"/>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45" name="Content Placeholder 2">
              <a:extLst>
                <a:ext uri="{FF2B5EF4-FFF2-40B4-BE49-F238E27FC236}">
                  <a16:creationId xmlns:a16="http://schemas.microsoft.com/office/drawing/2014/main" id="{FC89E244-0896-ED47-00DD-5A1519F22C1A}"/>
                </a:ext>
                <a:ext uri="{C183D7F6-B498-43B3-948B-1728B52AA6E4}">
                  <adec:decorative xmlns:adec="http://schemas.microsoft.com/office/drawing/2017/decorative" val="0"/>
                </a:ext>
              </a:extLst>
            </p:cNvPr>
            <p:cNvSpPr txBox="1">
              <a:spLocks/>
            </p:cNvSpPr>
            <p:nvPr/>
          </p:nvSpPr>
          <p:spPr>
            <a:xfrm>
              <a:off x="3911173" y="3207921"/>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pitchFamily="2" charset="0"/>
                  <a:cs typeface="Segoe Sans Display Semibold" pitchFamily="2" charset="0"/>
                </a:rPr>
                <a:t>Legend </a:t>
              </a:r>
            </a:p>
          </p:txBody>
        </p:sp>
        <p:sp>
          <p:nvSpPr>
            <p:cNvPr id="46" name="Rectangle: Rounded Corners 45" descr="Orange text">
              <a:extLst>
                <a:ext uri="{FF2B5EF4-FFF2-40B4-BE49-F238E27FC236}">
                  <a16:creationId xmlns:a16="http://schemas.microsoft.com/office/drawing/2014/main" id="{36A495C4-203B-ECE4-A21A-2D1F1A563619}"/>
                </a:ext>
                <a:ext uri="{C183D7F6-B498-43B3-948B-1728B52AA6E4}">
                  <adec:decorative xmlns:adec="http://schemas.microsoft.com/office/drawing/2017/decorative" val="0"/>
                </a:ext>
              </a:extLst>
            </p:cNvPr>
            <p:cNvSpPr>
              <a:spLocks/>
            </p:cNvSpPr>
            <p:nvPr/>
          </p:nvSpPr>
          <p:spPr bwMode="auto">
            <a:xfrm>
              <a:off x="4703015" y="3206074"/>
              <a:ext cx="172970" cy="172970"/>
            </a:xfrm>
            <a:prstGeom prst="roundRect">
              <a:avLst/>
            </a:prstGeom>
            <a:solidFill>
              <a:srgbClr val="FF5C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48" name="Content Placeholder 2">
              <a:extLst>
                <a:ext uri="{FF2B5EF4-FFF2-40B4-BE49-F238E27FC236}">
                  <a16:creationId xmlns:a16="http://schemas.microsoft.com/office/drawing/2014/main" id="{AF426B20-A539-2F60-0463-B00B1F7E5CBB}"/>
                </a:ext>
                <a:ext uri="{C183D7F6-B498-43B3-948B-1728B52AA6E4}">
                  <adec:decorative xmlns:adec="http://schemas.microsoft.com/office/drawing/2017/decorative" val="0"/>
                </a:ext>
              </a:extLst>
            </p:cNvPr>
            <p:cNvSpPr txBox="1">
              <a:spLocks/>
            </p:cNvSpPr>
            <p:nvPr/>
          </p:nvSpPr>
          <p:spPr>
            <a:xfrm>
              <a:off x="4951289" y="3223309"/>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FF5C39">
                      <a:alpha val="99000"/>
                    </a:srgbClr>
                  </a:solidFill>
                  <a:effectLst/>
                  <a:uLnTx/>
                  <a:uFillTx/>
                  <a:latin typeface="+mj-lt"/>
                  <a:ea typeface="+mn-ea"/>
                  <a:cs typeface="+mn-cs"/>
                </a:rPr>
                <a:t>/Referenced File </a:t>
              </a:r>
            </a:p>
          </p:txBody>
        </p:sp>
        <p:sp>
          <p:nvSpPr>
            <p:cNvPr id="49" name="Rectangle: Rounded Corners 48" descr="Purple text">
              <a:extLst>
                <a:ext uri="{FF2B5EF4-FFF2-40B4-BE49-F238E27FC236}">
                  <a16:creationId xmlns:a16="http://schemas.microsoft.com/office/drawing/2014/main" id="{71FE7C58-8842-CA0A-C787-E3F514C717E8}"/>
                </a:ext>
                <a:ext uri="{C183D7F6-B498-43B3-948B-1728B52AA6E4}">
                  <adec:decorative xmlns:adec="http://schemas.microsoft.com/office/drawing/2017/decorative" val="0"/>
                </a:ext>
              </a:extLst>
            </p:cNvPr>
            <p:cNvSpPr/>
            <p:nvPr/>
          </p:nvSpPr>
          <p:spPr bwMode="auto">
            <a:xfrm>
              <a:off x="5928378" y="320607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1" name="Content Placeholder 2">
              <a:extLst>
                <a:ext uri="{FF2B5EF4-FFF2-40B4-BE49-F238E27FC236}">
                  <a16:creationId xmlns:a16="http://schemas.microsoft.com/office/drawing/2014/main" id="{C61857CF-4741-E272-B3BD-30D7B0F504A0}"/>
                </a:ext>
                <a:ext uri="{C183D7F6-B498-43B3-948B-1728B52AA6E4}">
                  <adec:decorative xmlns:adec="http://schemas.microsoft.com/office/drawing/2017/decorative" val="0"/>
                </a:ext>
              </a:extLst>
            </p:cNvPr>
            <p:cNvSpPr txBox="1">
              <a:spLocks/>
            </p:cNvSpPr>
            <p:nvPr/>
          </p:nvSpPr>
          <p:spPr>
            <a:xfrm>
              <a:off x="6176651" y="3223309"/>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defTabSz="1018824">
                <a:lnSpc>
                  <a:spcPct val="100000"/>
                </a:lnSpc>
                <a:spcAft>
                  <a:spcPts val="3000"/>
                </a:spcAft>
                <a:defRPr/>
              </a:pPr>
              <a:r>
                <a:rPr lang="en-US" sz="900">
                  <a:solidFill>
                    <a:schemeClr val="accent2">
                      <a:lumMod val="75000"/>
                      <a:alpha val="99000"/>
                    </a:schemeClr>
                  </a:solidFill>
                  <a:latin typeface="+mj-lt"/>
                </a:rPr>
                <a:t>[Details you insert]</a:t>
              </a:r>
            </a:p>
          </p:txBody>
        </p:sp>
      </p:grpSp>
      <p:sp>
        <p:nvSpPr>
          <p:cNvPr id="57" name="Rectangle 56">
            <a:hlinkClick r:id="" action="ppaction://noaction"/>
            <a:extLst>
              <a:ext uri="{FF2B5EF4-FFF2-40B4-BE49-F238E27FC236}">
                <a16:creationId xmlns:a16="http://schemas.microsoft.com/office/drawing/2014/main" id="{9769BE60-1341-5D0F-24A8-79BE45DABE54}"/>
              </a:ext>
            </a:extLst>
          </p:cNvPr>
          <p:cNvSpPr>
            <a:spLocks/>
          </p:cNvSpPr>
          <p:nvPr/>
        </p:nvSpPr>
        <p:spPr bwMode="auto">
          <a:xfrm>
            <a:off x="5661149"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spcBef>
                <a:spcPct val="0"/>
              </a:spcBef>
              <a:spcAft>
                <a:spcPct val="0"/>
              </a:spcAft>
              <a:buClrTx/>
              <a:buSzTx/>
              <a:buFontTx/>
              <a:buNone/>
              <a:tabLst/>
              <a:defRPr/>
            </a:pPr>
            <a:r>
              <a:rPr kumimoji="0" lang="en-IN" sz="900" b="0" i="1" u="none" strike="noStrike" kern="1200" cap="none" spc="0" normalizeH="0" baseline="0" noProof="0" dirty="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dirty="0">
                <a:solidFill>
                  <a:schemeClr val="accent1">
                    <a:alpha val="99000"/>
                  </a:schemeClr>
                </a:solidFill>
                <a:latin typeface="Segoe Sans Display"/>
                <a:ea typeface="Segoe UI" pitchFamily="34" charset="0"/>
                <a:cs typeface="Segoe UI" pitchFamily="34" charset="0"/>
                <a:hlinkClick r:id="rId4" action="ppaction://hlinksldjump">
                  <a:extLst>
                    <a:ext uri="{A12FA001-AC4F-418D-AE19-62706E023703}">
                      <ahyp:hlinkClr xmlns:ahyp="http://schemas.microsoft.com/office/drawing/2018/hyperlinkcolor" val="tx"/>
                    </a:ext>
                  </a:extLst>
                </a:hlinkClick>
              </a:rPr>
              <a:t>page 10</a:t>
            </a:r>
            <a:endParaRPr kumimoji="0" lang="en-US" sz="900" b="0" i="1" u="sng" strike="noStrike" kern="1200" cap="none" spc="0" normalizeH="0" baseline="0" noProof="0" dirty="0">
              <a:ln>
                <a:noFill/>
              </a:ln>
              <a:solidFill>
                <a:schemeClr val="accent1">
                  <a:alpha val="99000"/>
                </a:schemeClr>
              </a:solidFill>
              <a:effectLst/>
              <a:uLnTx/>
              <a:uFillTx/>
              <a:latin typeface="Segoe Sans Display"/>
              <a:ea typeface="Segoe UI" pitchFamily="34" charset="0"/>
              <a:cs typeface="Segoe UI" pitchFamily="34" charset="0"/>
            </a:endParaRPr>
          </a:p>
        </p:txBody>
      </p:sp>
      <p:sp>
        <p:nvSpPr>
          <p:cNvPr id="54" name="Slide Number Placeholder 67">
            <a:extLst>
              <a:ext uri="{FF2B5EF4-FFF2-40B4-BE49-F238E27FC236}">
                <a16:creationId xmlns:a16="http://schemas.microsoft.com/office/drawing/2014/main" id="{09D3F8ED-85BE-EB3B-B23E-5098B9797662}"/>
              </a:ext>
            </a:extLst>
          </p:cNvPr>
          <p:cNvSpPr>
            <a:spLocks noGrp="1"/>
          </p:cNvSpPr>
          <p:nvPr>
            <p:ph type="sldNum" sz="quarter" idx="10"/>
          </p:nvPr>
        </p:nvSpPr>
        <p:spPr>
          <a:xfrm>
            <a:off x="7197040" y="9825395"/>
            <a:ext cx="232460" cy="123111"/>
          </a:xfrm>
        </p:spPr>
        <p:txBody>
          <a:bodyPr/>
          <a:lstStyle/>
          <a:p>
            <a:r>
              <a:rPr lang="en-US" sz="800"/>
              <a:t>5</a:t>
            </a:r>
            <a:endParaRPr lang="en-IN" sz="800"/>
          </a:p>
        </p:txBody>
      </p:sp>
      <p:sp>
        <p:nvSpPr>
          <p:cNvPr id="59" name="Rectangle: Rounded Corners 58">
            <a:hlinkClick r:id="rId5" action="ppaction://hlinksldjump"/>
            <a:extLst>
              <a:ext uri="{FF2B5EF4-FFF2-40B4-BE49-F238E27FC236}">
                <a16:creationId xmlns:a16="http://schemas.microsoft.com/office/drawing/2014/main" id="{C3EA388D-FA63-FCCD-15D3-D2BB609149F8}"/>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61" name="Rectangle: Rounded Corners 60">
            <a:hlinkClick r:id="rId6" action="ppaction://hlinksldjump"/>
            <a:extLst>
              <a:ext uri="{FF2B5EF4-FFF2-40B4-BE49-F238E27FC236}">
                <a16:creationId xmlns:a16="http://schemas.microsoft.com/office/drawing/2014/main" id="{B59E49C0-117D-A7BE-C03A-E16CDABEE9CB}"/>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1000">
                <a:blipFill>
                  <a:blip r:embed="rId3"/>
                  <a:stretch>
                    <a:fillRect t="-26822" b="-26822"/>
                  </a:stretch>
                </a:blipFill>
                <a:latin typeface="Segoe Sans Display Semibold" pitchFamily="2" charset="0"/>
                <a:cs typeface="Segoe Sans Display Semibold" pitchFamily="2" charset="0"/>
              </a:rPr>
              <a:t>Scenario 1</a:t>
            </a:r>
          </a:p>
        </p:txBody>
      </p:sp>
      <p:sp>
        <p:nvSpPr>
          <p:cNvPr id="63" name="Rectangle: Rounded Corners 62">
            <a:hlinkClick r:id="rId7" action="ppaction://hlinksldjump"/>
            <a:extLst>
              <a:ext uri="{FF2B5EF4-FFF2-40B4-BE49-F238E27FC236}">
                <a16:creationId xmlns:a16="http://schemas.microsoft.com/office/drawing/2014/main" id="{88EF4926-C479-C0C5-4501-FD6F4AC0593D}"/>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65" name="Rectangle: Rounded Corners 64">
            <a:hlinkClick r:id="rId8" action="ppaction://hlinksldjump"/>
            <a:extLst>
              <a:ext uri="{FF2B5EF4-FFF2-40B4-BE49-F238E27FC236}">
                <a16:creationId xmlns:a16="http://schemas.microsoft.com/office/drawing/2014/main" id="{4533FAB8-3FB8-63B3-5FB9-A91D9356278C}"/>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67" name="Rectangle: Rounded Corners 66">
            <a:hlinkClick r:id="rId9" action="ppaction://hlinksldjump"/>
            <a:extLst>
              <a:ext uri="{FF2B5EF4-FFF2-40B4-BE49-F238E27FC236}">
                <a16:creationId xmlns:a16="http://schemas.microsoft.com/office/drawing/2014/main" id="{A1C6979D-C297-7FE0-77F1-E19E2D65B1A5}"/>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69" name="Rectangle: Rounded Corners 68">
            <a:hlinkClick r:id="rId4" action="ppaction://hlinksldjump"/>
            <a:extLst>
              <a:ext uri="{FF2B5EF4-FFF2-40B4-BE49-F238E27FC236}">
                <a16:creationId xmlns:a16="http://schemas.microsoft.com/office/drawing/2014/main" id="{B0D6887C-9615-BC5E-5B80-70CF7B9DCB74}"/>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File Guidance </a:t>
            </a:r>
            <a:br>
              <a:rPr lang="en-US" sz="900">
                <a:solidFill>
                  <a:srgbClr val="323139">
                    <a:lumMod val="40000"/>
                    <a:lumOff val="60000"/>
                  </a:srgbClr>
                </a:solidFill>
                <a:latin typeface="Segoe Sans Display Semilight"/>
                <a:cs typeface="Segoe UI" pitchFamily="34" charset="0"/>
              </a:rPr>
            </a:br>
            <a:r>
              <a:rPr lang="en-US" sz="900">
                <a:solidFill>
                  <a:srgbClr val="323139">
                    <a:lumMod val="40000"/>
                    <a:lumOff val="60000"/>
                  </a:srgbClr>
                </a:solidFill>
                <a:latin typeface="Segoe Sans Display Semilight"/>
                <a:cs typeface="Segoe UI" pitchFamily="34" charset="0"/>
              </a:rPr>
              <a:t>&amp; Example</a:t>
            </a:r>
          </a:p>
        </p:txBody>
      </p:sp>
      <p:sp>
        <p:nvSpPr>
          <p:cNvPr id="71" name="Rectangle: Rounded Corners 70">
            <a:hlinkClick r:id="rId10" action="ppaction://hlinksldjump"/>
            <a:extLst>
              <a:ext uri="{FF2B5EF4-FFF2-40B4-BE49-F238E27FC236}">
                <a16:creationId xmlns:a16="http://schemas.microsoft.com/office/drawing/2014/main" id="{B4FDCD45-3723-6BCA-FA20-365519DD5D7F}"/>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27993732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EF18-160F-192F-9E15-21C52D56474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EC45504-867F-855A-69B5-37EC3676DE80}"/>
              </a:ext>
            </a:extLst>
          </p:cNvPr>
          <p:cNvSpPr>
            <a:spLocks noChangeAspect="1"/>
          </p:cNvSpPr>
          <p:nvPr/>
        </p:nvSpPr>
        <p:spPr bwMode="auto">
          <a:xfrm>
            <a:off x="350838" y="3551223"/>
            <a:ext cx="7070725" cy="4898835"/>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9" name="Title 20">
            <a:extLst>
              <a:ext uri="{FF2B5EF4-FFF2-40B4-BE49-F238E27FC236}">
                <a16:creationId xmlns:a16="http://schemas.microsoft.com/office/drawing/2014/main" id="{62DBFC88-A99F-A720-077D-7957908EC89F}"/>
              </a:ext>
            </a:extLst>
          </p:cNvPr>
          <p:cNvSpPr>
            <a:spLocks noGrp="1"/>
          </p:cNvSpPr>
          <p:nvPr>
            <p:ph type="title"/>
          </p:nvPr>
        </p:nvSpPr>
        <p:spPr>
          <a:xfrm>
            <a:off x="350838" y="706438"/>
            <a:ext cx="7070725" cy="369332"/>
          </a:xfrm>
        </p:spPr>
        <p:txBody>
          <a:bodyPr/>
          <a:lstStyle/>
          <a:p>
            <a:r>
              <a:rPr lang="en-US" dirty="0"/>
              <a:t>Scenario 2: Messaging and Positioning Development </a:t>
            </a:r>
            <a:endParaRPr lang="en-IN" dirty="0"/>
          </a:p>
        </p:txBody>
      </p:sp>
      <p:cxnSp>
        <p:nvCxnSpPr>
          <p:cNvPr id="39" name="Straight Connector 38">
            <a:extLst>
              <a:ext uri="{FF2B5EF4-FFF2-40B4-BE49-F238E27FC236}">
                <a16:creationId xmlns:a16="http://schemas.microsoft.com/office/drawing/2014/main" id="{268372B6-AC91-BF3E-EC5C-C716BB26104D}"/>
              </a:ext>
            </a:extLst>
          </p:cNvPr>
          <p:cNvCxnSpPr>
            <a:cxnSpLocks/>
          </p:cNvCxnSpPr>
          <p:nvPr/>
        </p:nvCxnSpPr>
        <p:spPr>
          <a:xfrm>
            <a:off x="350838" y="1285876"/>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A7CFC043-9267-9DE3-4B21-D51CC2395459}"/>
              </a:ext>
            </a:extLst>
          </p:cNvPr>
          <p:cNvGraphicFramePr>
            <a:graphicFrameLocks noGrp="1" noChangeAspect="1"/>
          </p:cNvGraphicFramePr>
          <p:nvPr>
            <p:extLst>
              <p:ext uri="{D42A27DB-BD31-4B8C-83A1-F6EECF244321}">
                <p14:modId xmlns:p14="http://schemas.microsoft.com/office/powerpoint/2010/main" val="3569108102"/>
              </p:ext>
            </p:extLst>
          </p:nvPr>
        </p:nvGraphicFramePr>
        <p:xfrm>
          <a:off x="350838" y="3551222"/>
          <a:ext cx="7070725" cy="4898835"/>
        </p:xfrm>
        <a:graphic>
          <a:graphicData uri="http://schemas.openxmlformats.org/drawingml/2006/table">
            <a:tbl>
              <a:tblPr firstRow="1" bandRow="1">
                <a:tableStyleId>{5C22544A-7EE6-4342-B048-85BDC9FD1C3A}</a:tableStyleId>
              </a:tblPr>
              <a:tblGrid>
                <a:gridCol w="1563995">
                  <a:extLst>
                    <a:ext uri="{9D8B030D-6E8A-4147-A177-3AD203B41FA5}">
                      <a16:colId xmlns:a16="http://schemas.microsoft.com/office/drawing/2014/main" val="800310417"/>
                    </a:ext>
                  </a:extLst>
                </a:gridCol>
                <a:gridCol w="5506730">
                  <a:extLst>
                    <a:ext uri="{9D8B030D-6E8A-4147-A177-3AD203B41FA5}">
                      <a16:colId xmlns:a16="http://schemas.microsoft.com/office/drawing/2014/main" val="769226981"/>
                    </a:ext>
                  </a:extLst>
                </a:gridCol>
              </a:tblGrid>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1: </a:t>
                      </a:r>
                      <a:r>
                        <a:rPr lang="en-US" sz="1100" b="0" kern="1200" dirty="0">
                          <a:solidFill>
                            <a:schemeClr val="tx1"/>
                          </a:solidFill>
                          <a:latin typeface="Segoe Sans Display Semibold" pitchFamily="2" charset="0"/>
                          <a:ea typeface="+mn-ea"/>
                          <a:cs typeface="Segoe Sans Display Semibold" pitchFamily="2" charset="0"/>
                        </a:rPr>
                        <a:t>Draft a messaging framework</a:t>
                      </a:r>
                    </a:p>
                  </a:txBody>
                  <a:tcPr marT="91440" marB="91440">
                    <a:lnL w="12700" cmpd="sng">
                      <a:noFill/>
                    </a:lnL>
                    <a:lnR w="6350" cap="flat" cmpd="sng" algn="ctr">
                      <a:no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Bef>
                          <a:spcPts val="0"/>
                        </a:spcBef>
                        <a:spcAft>
                          <a:spcPts val="200"/>
                        </a:spcAft>
                      </a:pPr>
                      <a:r>
                        <a:rPr lang="en-US" sz="1100" b="0" dirty="0">
                          <a:solidFill>
                            <a:schemeClr val="tx1"/>
                          </a:solidFill>
                          <a:latin typeface="+mj-lt"/>
                        </a:rPr>
                        <a:t>Prompt: </a:t>
                      </a:r>
                      <a:r>
                        <a:rPr lang="en-US" sz="1100" b="0" dirty="0">
                          <a:solidFill>
                            <a:schemeClr val="tx1"/>
                          </a:solidFill>
                          <a:latin typeface="+mn-lt"/>
                        </a:rPr>
                        <a:t>Review </a:t>
                      </a:r>
                      <a:r>
                        <a:rPr lang="en-US" sz="1100" b="0" dirty="0">
                          <a:solidFill>
                            <a:srgbClr val="EC4A27"/>
                          </a:solidFill>
                          <a:latin typeface="+mn-lt"/>
                        </a:rPr>
                        <a:t>/Product strategy outlining value pillars, product vision</a:t>
                      </a:r>
                      <a:r>
                        <a:rPr lang="en-US" sz="1100" b="0" dirty="0">
                          <a:solidFill>
                            <a:schemeClr val="tx1"/>
                          </a:solidFill>
                          <a:latin typeface="+mn-lt"/>
                        </a:rPr>
                        <a:t>,</a:t>
                      </a:r>
                      <a:r>
                        <a:rPr lang="en-US" sz="1100" b="0" dirty="0">
                          <a:solidFill>
                            <a:srgbClr val="0078D4"/>
                          </a:solidFill>
                          <a:latin typeface="+mn-lt"/>
                        </a:rPr>
                        <a:t> </a:t>
                      </a:r>
                      <a:r>
                        <a:rPr lang="en-US" sz="1100" b="0" dirty="0">
                          <a:solidFill>
                            <a:srgbClr val="EC4A27"/>
                          </a:solidFill>
                          <a:latin typeface="+mn-lt"/>
                        </a:rPr>
                        <a:t>/Customer insights report summarizing customer problems</a:t>
                      </a:r>
                      <a:r>
                        <a:rPr lang="en-US" sz="1100" b="0" dirty="0">
                          <a:solidFill>
                            <a:schemeClr val="tx1"/>
                          </a:solidFill>
                          <a:latin typeface="+mn-lt"/>
                        </a:rPr>
                        <a:t>, and </a:t>
                      </a:r>
                      <a:r>
                        <a:rPr lang="en-US" sz="1100" b="0" dirty="0">
                          <a:solidFill>
                            <a:srgbClr val="EC4A27"/>
                          </a:solidFill>
                          <a:latin typeface="+mn-lt"/>
                        </a:rPr>
                        <a:t>/Competitive positioning summary</a:t>
                      </a:r>
                      <a:r>
                        <a:rPr lang="en-US" sz="1100" b="0" dirty="0">
                          <a:solidFill>
                            <a:schemeClr val="tx1"/>
                          </a:solidFill>
                          <a:latin typeface="+mn-lt"/>
                        </a:rPr>
                        <a:t>. Create a messaging framework starting with value pillars, followed by proof points and customer challenges.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2: </a:t>
                      </a:r>
                      <a:r>
                        <a:rPr lang="en-US" sz="1100" b="0" kern="1200" dirty="0">
                          <a:solidFill>
                            <a:schemeClr val="tx1"/>
                          </a:solidFill>
                          <a:latin typeface="Segoe Sans Display Semibold" pitchFamily="2" charset="0"/>
                          <a:ea typeface="+mn-ea"/>
                          <a:cs typeface="Segoe Sans Display Semibold" pitchFamily="2" charset="0"/>
                        </a:rPr>
                        <a:t>Translate features into benefits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Bef>
                          <a:spcPts val="0"/>
                        </a:spcBef>
                        <a:spcAft>
                          <a:spcPts val="200"/>
                        </a:spcAft>
                      </a:pPr>
                      <a:r>
                        <a:rPr lang="en-US" sz="1100" b="0" dirty="0">
                          <a:solidFill>
                            <a:schemeClr val="tx1"/>
                          </a:solidFill>
                          <a:latin typeface="+mj-lt"/>
                        </a:rPr>
                        <a:t>Prompt: </a:t>
                      </a:r>
                      <a:r>
                        <a:rPr lang="en-US" sz="1100" b="0" dirty="0">
                          <a:solidFill>
                            <a:schemeClr val="tx1"/>
                          </a:solidFill>
                          <a:latin typeface="+mn-lt"/>
                        </a:rPr>
                        <a:t>Using </a:t>
                      </a:r>
                      <a:r>
                        <a:rPr lang="en-US" sz="1100" b="0" dirty="0">
                          <a:solidFill>
                            <a:srgbClr val="EC4A27"/>
                          </a:solidFill>
                          <a:latin typeface="+mn-lt"/>
                        </a:rPr>
                        <a:t>/Feature list describing product capabilities </a:t>
                      </a:r>
                      <a:r>
                        <a:rPr lang="en-US" sz="1100" b="0" dirty="0">
                          <a:solidFill>
                            <a:schemeClr val="tx1"/>
                          </a:solidFill>
                          <a:latin typeface="+mn-lt"/>
                        </a:rPr>
                        <a:t>and </a:t>
                      </a:r>
                      <a:r>
                        <a:rPr lang="en-US" sz="1100" b="0" dirty="0">
                          <a:solidFill>
                            <a:srgbClr val="EC4A27"/>
                          </a:solidFill>
                          <a:latin typeface="+mn-lt"/>
                        </a:rPr>
                        <a:t>/Customer feedback survey</a:t>
                      </a:r>
                      <a:r>
                        <a:rPr lang="en-US" sz="1100" b="0" dirty="0">
                          <a:solidFill>
                            <a:schemeClr val="tx1"/>
                          </a:solidFill>
                          <a:latin typeface="+mn-lt"/>
                        </a:rPr>
                        <a:t>, translate each feature into a clear customer facing benefit and provide one example use case for each benefit.</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00584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3: </a:t>
                      </a:r>
                      <a:r>
                        <a:rPr lang="en-US" sz="1100" b="0" kern="1200" dirty="0">
                          <a:solidFill>
                            <a:schemeClr val="tx1"/>
                          </a:solidFill>
                          <a:latin typeface="Segoe Sans Display Semibold" pitchFamily="2" charset="0"/>
                          <a:ea typeface="+mn-ea"/>
                          <a:cs typeface="Segoe Sans Display Semibold" pitchFamily="2" charset="0"/>
                        </a:rPr>
                        <a:t>Build persona-specific messaging</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Bef>
                          <a:spcPts val="0"/>
                        </a:spcBef>
                        <a:spcAft>
                          <a:spcPts val="200"/>
                        </a:spcAft>
                      </a:pPr>
                      <a:r>
                        <a:rPr lang="en-US" sz="1100" b="0" dirty="0">
                          <a:solidFill>
                            <a:schemeClr val="tx1"/>
                          </a:solidFill>
                          <a:latin typeface="+mj-lt"/>
                        </a:rPr>
                        <a:t>Prompt: </a:t>
                      </a:r>
                      <a:r>
                        <a:rPr lang="en-US" sz="1100" b="0" dirty="0">
                          <a:solidFill>
                            <a:schemeClr val="tx1"/>
                          </a:solidFill>
                          <a:latin typeface="+mn-lt"/>
                        </a:rPr>
                        <a:t>Analyze </a:t>
                      </a:r>
                      <a:r>
                        <a:rPr lang="en-US" sz="1100" b="0" dirty="0">
                          <a:solidFill>
                            <a:srgbClr val="EC4A27"/>
                          </a:solidFill>
                          <a:latin typeface="+mn-lt"/>
                        </a:rPr>
                        <a:t>/Customer market research </a:t>
                      </a:r>
                      <a:r>
                        <a:rPr lang="en-US" sz="1100" b="0" dirty="0">
                          <a:solidFill>
                            <a:schemeClr val="tx1"/>
                          </a:solidFill>
                          <a:latin typeface="+mn-lt"/>
                        </a:rPr>
                        <a:t>and reference </a:t>
                      </a:r>
                      <a:r>
                        <a:rPr lang="en-US" sz="1100" b="0" dirty="0">
                          <a:solidFill>
                            <a:srgbClr val="EC4A27"/>
                          </a:solidFill>
                          <a:latin typeface="+mn-lt"/>
                        </a:rPr>
                        <a:t>/Audience persona profiles</a:t>
                      </a:r>
                      <a:r>
                        <a:rPr lang="en-US" sz="1100" b="0" dirty="0">
                          <a:solidFill>
                            <a:srgbClr val="0078D4"/>
                          </a:solidFill>
                          <a:latin typeface="+mn-lt"/>
                        </a:rPr>
                        <a:t> </a:t>
                      </a:r>
                      <a:r>
                        <a:rPr lang="en-US" sz="1100" b="0" dirty="0">
                          <a:solidFill>
                            <a:schemeClr val="tx1"/>
                          </a:solidFill>
                          <a:latin typeface="+mn-lt"/>
                        </a:rPr>
                        <a:t>to identify key themes. Use these insights to create messaging segmentations and build persona cards with goals, challenges, triggers, and success metrics.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00584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4: </a:t>
                      </a:r>
                      <a:r>
                        <a:rPr lang="en-US" sz="1100" b="0" kern="1200" dirty="0">
                          <a:solidFill>
                            <a:schemeClr val="tx1"/>
                          </a:solidFill>
                          <a:latin typeface="Segoe Sans Display Semibold" pitchFamily="2" charset="0"/>
                          <a:ea typeface="+mn-ea"/>
                          <a:cs typeface="Segoe Sans Display Semibold" pitchFamily="2" charset="0"/>
                        </a:rPr>
                        <a:t>Align messaging with business objectives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Bef>
                          <a:spcPts val="0"/>
                        </a:spcBef>
                        <a:spcAft>
                          <a:spcPts val="200"/>
                        </a:spcAft>
                      </a:pPr>
                      <a:r>
                        <a:rPr lang="en-US" sz="1100" b="0" dirty="0">
                          <a:solidFill>
                            <a:schemeClr val="tx1"/>
                          </a:solidFill>
                          <a:latin typeface="+mj-lt"/>
                        </a:rPr>
                        <a:t>Prompt: </a:t>
                      </a:r>
                      <a:r>
                        <a:rPr lang="en-US" sz="1100" b="0" dirty="0">
                          <a:solidFill>
                            <a:schemeClr val="tx1"/>
                          </a:solidFill>
                          <a:latin typeface="+mn-lt"/>
                        </a:rPr>
                        <a:t>Using </a:t>
                      </a:r>
                      <a:r>
                        <a:rPr lang="en-US" sz="1100" b="0" dirty="0">
                          <a:solidFill>
                            <a:srgbClr val="EC4A27"/>
                          </a:solidFill>
                          <a:latin typeface="+mn-lt"/>
                        </a:rPr>
                        <a:t>/Business plan and OKR overview</a:t>
                      </a:r>
                      <a:r>
                        <a:rPr lang="en-US" sz="1100" b="0" dirty="0">
                          <a:solidFill>
                            <a:schemeClr val="tx1"/>
                          </a:solidFill>
                          <a:latin typeface="+mn-lt"/>
                        </a:rPr>
                        <a:t>, and </a:t>
                      </a:r>
                      <a:r>
                        <a:rPr lang="en-US" sz="1100" b="0" dirty="0">
                          <a:solidFill>
                            <a:srgbClr val="EC4A27"/>
                          </a:solidFill>
                          <a:latin typeface="+mn-lt"/>
                        </a:rPr>
                        <a:t>/Brand voice guidelines</a:t>
                      </a:r>
                      <a:r>
                        <a:rPr lang="en-US" sz="1100" b="0" dirty="0">
                          <a:solidFill>
                            <a:srgbClr val="0078D4"/>
                          </a:solidFill>
                          <a:latin typeface="+mn-lt"/>
                        </a:rPr>
                        <a:t> </a:t>
                      </a:r>
                      <a:r>
                        <a:rPr lang="en-US" sz="1100" b="0" dirty="0">
                          <a:solidFill>
                            <a:schemeClr val="tx1"/>
                          </a:solidFill>
                          <a:latin typeface="+mn-lt"/>
                        </a:rPr>
                        <a:t>refine product messaging in </a:t>
                      </a:r>
                      <a:r>
                        <a:rPr lang="en-US" sz="1100" b="0" dirty="0">
                          <a:solidFill>
                            <a:srgbClr val="EC4A27"/>
                          </a:solidFill>
                          <a:latin typeface="+mn-lt"/>
                        </a:rPr>
                        <a:t>/Messaging framework</a:t>
                      </a:r>
                      <a:r>
                        <a:rPr lang="en-US" sz="1100" b="0" dirty="0">
                          <a:solidFill>
                            <a:srgbClr val="0078D4"/>
                          </a:solidFill>
                          <a:latin typeface="+mn-lt"/>
                        </a:rPr>
                        <a:t> </a:t>
                      </a:r>
                      <a:r>
                        <a:rPr lang="en-US" sz="1100" b="0" dirty="0">
                          <a:solidFill>
                            <a:schemeClr val="tx1"/>
                          </a:solidFill>
                          <a:latin typeface="+mn-lt"/>
                        </a:rPr>
                        <a:t>to meet business objectives and resonate with our </a:t>
                      </a:r>
                      <a:r>
                        <a:rPr lang="en-US" sz="1100" b="0" dirty="0">
                          <a:solidFill>
                            <a:srgbClr val="C03BC4"/>
                          </a:solidFill>
                          <a:latin typeface="+mn-lt"/>
                        </a:rPr>
                        <a:t>[Target audience]</a:t>
                      </a:r>
                      <a:r>
                        <a:rPr lang="en-US" sz="1100" b="0" dirty="0">
                          <a:solidFill>
                            <a:schemeClr val="tx1"/>
                          </a:solidFill>
                          <a:latin typeface="+mn-lt"/>
                        </a:rPr>
                        <a:t>.</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09728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5: </a:t>
                      </a:r>
                      <a:r>
                        <a:rPr lang="en-US" sz="1100" b="0" kern="1200" dirty="0">
                          <a:solidFill>
                            <a:schemeClr val="tx1"/>
                          </a:solidFill>
                          <a:latin typeface="Segoe Sans Display Semibold" pitchFamily="2" charset="0"/>
                          <a:ea typeface="+mn-ea"/>
                          <a:cs typeface="Segoe Sans Display Semibold" pitchFamily="2" charset="0"/>
                        </a:rPr>
                        <a:t>Generate positioning statements for competitive scenarios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Bef>
                          <a:spcPts val="0"/>
                        </a:spcBef>
                        <a:spcAft>
                          <a:spcPts val="200"/>
                        </a:spcAft>
                      </a:pPr>
                      <a:r>
                        <a:rPr lang="en-US" sz="1100" b="0" dirty="0">
                          <a:solidFill>
                            <a:schemeClr val="tx1"/>
                          </a:solidFill>
                          <a:latin typeface="+mj-lt"/>
                        </a:rPr>
                        <a:t>Prompt: </a:t>
                      </a:r>
                      <a:r>
                        <a:rPr lang="en-US" sz="1100" b="0" dirty="0">
                          <a:solidFill>
                            <a:schemeClr val="tx1"/>
                          </a:solidFill>
                          <a:latin typeface="+mn-lt"/>
                        </a:rPr>
                        <a:t>Using </a:t>
                      </a:r>
                      <a:r>
                        <a:rPr lang="en-US" sz="1100" b="0" dirty="0">
                          <a:solidFill>
                            <a:srgbClr val="EC4A27"/>
                          </a:solidFill>
                          <a:latin typeface="+mn-lt"/>
                        </a:rPr>
                        <a:t>/Competitor comparison product report </a:t>
                      </a:r>
                      <a:r>
                        <a:rPr lang="en-US" sz="1100" b="0" dirty="0">
                          <a:solidFill>
                            <a:schemeClr val="tx1"/>
                          </a:solidFill>
                          <a:latin typeface="+mn-lt"/>
                        </a:rPr>
                        <a:t>and </a:t>
                      </a:r>
                      <a:r>
                        <a:rPr lang="en-US" sz="1100" b="0" dirty="0">
                          <a:solidFill>
                            <a:srgbClr val="EC4A27"/>
                          </a:solidFill>
                          <a:latin typeface="+mn-lt"/>
                        </a:rPr>
                        <a:t>/Product spec sheet outlining capabilities</a:t>
                      </a:r>
                      <a:r>
                        <a:rPr lang="en-US" sz="1100" b="0" dirty="0">
                          <a:solidFill>
                            <a:schemeClr val="tx1"/>
                          </a:solidFill>
                          <a:latin typeface="+mn-lt"/>
                        </a:rPr>
                        <a:t>, create three online positioning statements that differentiate our product from </a:t>
                      </a:r>
                      <a:r>
                        <a:rPr lang="en-US" sz="1100" b="0" dirty="0">
                          <a:solidFill>
                            <a:srgbClr val="C03BC4"/>
                          </a:solidFill>
                          <a:latin typeface="+mn-lt"/>
                        </a:rPr>
                        <a:t>[Competitor name]</a:t>
                      </a:r>
                      <a:r>
                        <a:rPr lang="en-US" sz="1100" b="0" dirty="0">
                          <a:solidFill>
                            <a:schemeClr val="tx1"/>
                          </a:solidFill>
                          <a:latin typeface="+mn-lt"/>
                        </a:rPr>
                        <a:t>, focusing on customer outcomes and unique advantages.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0537943"/>
                  </a:ext>
                </a:extLst>
              </a:tr>
            </a:tbl>
          </a:graphicData>
        </a:graphic>
      </p:graphicFrame>
      <p:sp>
        <p:nvSpPr>
          <p:cNvPr id="41" name="Graphic 5">
            <a:extLst>
              <a:ext uri="{FF2B5EF4-FFF2-40B4-BE49-F238E27FC236}">
                <a16:creationId xmlns:a16="http://schemas.microsoft.com/office/drawing/2014/main" id="{273D992A-E407-72FB-1723-063B98B91C93}"/>
              </a:ext>
              <a:ext uri="{C183D7F6-B498-43B3-948B-1728B52AA6E4}">
                <adec:decorative xmlns:adec="http://schemas.microsoft.com/office/drawing/2017/decorative" val="1"/>
              </a:ext>
            </a:extLst>
          </p:cNvPr>
          <p:cNvSpPr>
            <a:spLocks/>
          </p:cNvSpPr>
          <p:nvPr/>
        </p:nvSpPr>
        <p:spPr>
          <a:xfrm>
            <a:off x="457518" y="144222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42" name="Rectangle: Rounded Corners 41">
            <a:extLst>
              <a:ext uri="{FF2B5EF4-FFF2-40B4-BE49-F238E27FC236}">
                <a16:creationId xmlns:a16="http://schemas.microsoft.com/office/drawing/2014/main" id="{0A3E7AE0-470A-C610-607E-498166ACC66E}"/>
              </a:ext>
            </a:extLst>
          </p:cNvPr>
          <p:cNvSpPr/>
          <p:nvPr/>
        </p:nvSpPr>
        <p:spPr bwMode="auto">
          <a:xfrm>
            <a:off x="350838" y="1754956"/>
            <a:ext cx="3187959"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Empower product marketers to develop, refine, and validate differentiated messaging that aligns with customer needs, product value, and market opportunities.</a:t>
            </a:r>
          </a:p>
        </p:txBody>
      </p:sp>
      <p:sp>
        <p:nvSpPr>
          <p:cNvPr id="43" name="Rectangle: Rounded Corners 42">
            <a:extLst>
              <a:ext uri="{FF2B5EF4-FFF2-40B4-BE49-F238E27FC236}">
                <a16:creationId xmlns:a16="http://schemas.microsoft.com/office/drawing/2014/main" id="{4042FBA7-740A-B92F-08F5-AA5692F7D082}"/>
              </a:ext>
            </a:extLst>
          </p:cNvPr>
          <p:cNvSpPr/>
          <p:nvPr/>
        </p:nvSpPr>
        <p:spPr bwMode="auto">
          <a:xfrm>
            <a:off x="3674226" y="1754956"/>
            <a:ext cx="3747337"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Intended Outcome: </a:t>
            </a:r>
            <a:r>
              <a:rPr lang="en-US" sz="1100" dirty="0">
                <a:ln w="3175">
                  <a:noFill/>
                </a:ln>
                <a:solidFill>
                  <a:schemeClr val="tx1"/>
                </a:solidFill>
                <a:cs typeface="Segoe Sans Display Semibold" pitchFamily="2" charset="0"/>
              </a:rPr>
              <a:t>A clear, messaging foundation that connects customer insights, product strengths, and brand identity, ready to use across content, campaigns, and seller enablement.</a:t>
            </a:r>
          </a:p>
        </p:txBody>
      </p:sp>
      <p:sp>
        <p:nvSpPr>
          <p:cNvPr id="44" name="Graphic 15">
            <a:extLst>
              <a:ext uri="{FF2B5EF4-FFF2-40B4-BE49-F238E27FC236}">
                <a16:creationId xmlns:a16="http://schemas.microsoft.com/office/drawing/2014/main" id="{555F913A-FDA5-098E-2DD8-B72EE249FA3F}"/>
              </a:ext>
              <a:ext uri="{C183D7F6-B498-43B3-948B-1728B52AA6E4}">
                <adec:decorative xmlns:adec="http://schemas.microsoft.com/office/drawing/2017/decorative" val="1"/>
              </a:ext>
            </a:extLst>
          </p:cNvPr>
          <p:cNvSpPr>
            <a:spLocks/>
          </p:cNvSpPr>
          <p:nvPr/>
        </p:nvSpPr>
        <p:spPr>
          <a:xfrm>
            <a:off x="3780906" y="144222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pSp>
        <p:nvGrpSpPr>
          <p:cNvPr id="45" name="Group 44">
            <a:extLst>
              <a:ext uri="{FF2B5EF4-FFF2-40B4-BE49-F238E27FC236}">
                <a16:creationId xmlns:a16="http://schemas.microsoft.com/office/drawing/2014/main" id="{5E366B88-ABAE-6848-D171-5C3C623C014F}"/>
              </a:ext>
            </a:extLst>
          </p:cNvPr>
          <p:cNvGrpSpPr/>
          <p:nvPr/>
        </p:nvGrpSpPr>
        <p:grpSpPr>
          <a:xfrm>
            <a:off x="4032253" y="3091624"/>
            <a:ext cx="3389310" cy="401871"/>
            <a:chOff x="3808031" y="3091624"/>
            <a:chExt cx="3389310" cy="401871"/>
          </a:xfrm>
        </p:grpSpPr>
        <p:sp>
          <p:nvSpPr>
            <p:cNvPr id="46" name="Rectangle: Rounded Corners 45">
              <a:extLst>
                <a:ext uri="{FF2B5EF4-FFF2-40B4-BE49-F238E27FC236}">
                  <a16:creationId xmlns:a16="http://schemas.microsoft.com/office/drawing/2014/main" id="{B32DD228-FE0D-ECCD-0622-FBF78901BE21}"/>
                </a:ext>
                <a:ext uri="{C183D7F6-B498-43B3-948B-1728B52AA6E4}">
                  <adec:decorative xmlns:adec="http://schemas.microsoft.com/office/drawing/2017/decorative" val="1"/>
                </a:ext>
              </a:extLst>
            </p:cNvPr>
            <p:cNvSpPr/>
            <p:nvPr/>
          </p:nvSpPr>
          <p:spPr bwMode="auto">
            <a:xfrm>
              <a:off x="4584319" y="3091624"/>
              <a:ext cx="2613022" cy="401871"/>
            </a:xfrm>
            <a:prstGeom prst="roundRect">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600">
                <a:blipFill>
                  <a:blip r:embed="rId3"/>
                  <a:stretch>
                    <a:fillRect t="-26822" b="-26822"/>
                  </a:stretch>
                </a:blipFill>
                <a:latin typeface="Segoe Sans Display Semibold" pitchFamily="2" charset="0"/>
                <a:cs typeface="Segoe Sans Display Semibold" pitchFamily="2" charset="0"/>
              </a:endParaRPr>
            </a:p>
          </p:txBody>
        </p:sp>
        <p:sp>
          <p:nvSpPr>
            <p:cNvPr id="47" name="Rectangle: Top Corners Rounded 46">
              <a:extLst>
                <a:ext uri="{FF2B5EF4-FFF2-40B4-BE49-F238E27FC236}">
                  <a16:creationId xmlns:a16="http://schemas.microsoft.com/office/drawing/2014/main" id="{3016DA9B-CD71-D8F3-A279-1BC0AF1A5FDA}"/>
                </a:ext>
                <a:ext uri="{C183D7F6-B498-43B3-948B-1728B52AA6E4}">
                  <adec:decorative xmlns:adec="http://schemas.microsoft.com/office/drawing/2017/decorative" val="1"/>
                </a:ext>
              </a:extLst>
            </p:cNvPr>
            <p:cNvSpPr/>
            <p:nvPr/>
          </p:nvSpPr>
          <p:spPr bwMode="auto">
            <a:xfrm rot="16200000">
              <a:off x="4052887" y="2904415"/>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48" name="Content Placeholder 2">
              <a:extLst>
                <a:ext uri="{FF2B5EF4-FFF2-40B4-BE49-F238E27FC236}">
                  <a16:creationId xmlns:a16="http://schemas.microsoft.com/office/drawing/2014/main" id="{CB698D63-1091-0C07-F8CA-667B1B9F927A}"/>
                </a:ext>
                <a:ext uri="{C183D7F6-B498-43B3-948B-1728B52AA6E4}">
                  <adec:decorative xmlns:adec="http://schemas.microsoft.com/office/drawing/2017/decorative" val="0"/>
                </a:ext>
              </a:extLst>
            </p:cNvPr>
            <p:cNvSpPr txBox="1">
              <a:spLocks/>
            </p:cNvSpPr>
            <p:nvPr/>
          </p:nvSpPr>
          <p:spPr>
            <a:xfrm>
              <a:off x="3911173" y="3207921"/>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pitchFamily="2" charset="0"/>
                  <a:cs typeface="Segoe Sans Display Semibold" pitchFamily="2" charset="0"/>
                </a:rPr>
                <a:t>Legend </a:t>
              </a:r>
            </a:p>
          </p:txBody>
        </p:sp>
        <p:sp>
          <p:nvSpPr>
            <p:cNvPr id="49" name="Rectangle: Rounded Corners 48" descr="Orange text">
              <a:extLst>
                <a:ext uri="{FF2B5EF4-FFF2-40B4-BE49-F238E27FC236}">
                  <a16:creationId xmlns:a16="http://schemas.microsoft.com/office/drawing/2014/main" id="{1EC17182-66C3-02C5-11A0-578134DF7FC5}"/>
                </a:ext>
                <a:ext uri="{C183D7F6-B498-43B3-948B-1728B52AA6E4}">
                  <adec:decorative xmlns:adec="http://schemas.microsoft.com/office/drawing/2017/decorative" val="0"/>
                </a:ext>
              </a:extLst>
            </p:cNvPr>
            <p:cNvSpPr>
              <a:spLocks/>
            </p:cNvSpPr>
            <p:nvPr/>
          </p:nvSpPr>
          <p:spPr bwMode="auto">
            <a:xfrm>
              <a:off x="4703015" y="3206074"/>
              <a:ext cx="172970" cy="172970"/>
            </a:xfrm>
            <a:prstGeom prst="roundRect">
              <a:avLst/>
            </a:prstGeom>
            <a:solidFill>
              <a:srgbClr val="FF5C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1" name="Content Placeholder 2">
              <a:extLst>
                <a:ext uri="{FF2B5EF4-FFF2-40B4-BE49-F238E27FC236}">
                  <a16:creationId xmlns:a16="http://schemas.microsoft.com/office/drawing/2014/main" id="{8698D3F4-234F-7DB5-76A8-1B57C028FFD2}"/>
                </a:ext>
                <a:ext uri="{C183D7F6-B498-43B3-948B-1728B52AA6E4}">
                  <adec:decorative xmlns:adec="http://schemas.microsoft.com/office/drawing/2017/decorative" val="0"/>
                </a:ext>
              </a:extLst>
            </p:cNvPr>
            <p:cNvSpPr txBox="1">
              <a:spLocks/>
            </p:cNvSpPr>
            <p:nvPr/>
          </p:nvSpPr>
          <p:spPr>
            <a:xfrm>
              <a:off x="4951289" y="3223309"/>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FF5C39">
                      <a:alpha val="99000"/>
                    </a:srgbClr>
                  </a:solidFill>
                  <a:effectLst/>
                  <a:uLnTx/>
                  <a:uFillTx/>
                  <a:latin typeface="+mj-lt"/>
                  <a:ea typeface="+mn-ea"/>
                  <a:cs typeface="+mn-cs"/>
                </a:rPr>
                <a:t>/Referenced File </a:t>
              </a:r>
            </a:p>
          </p:txBody>
        </p:sp>
        <p:sp>
          <p:nvSpPr>
            <p:cNvPr id="52" name="Rectangle: Rounded Corners 51" descr="Purple text">
              <a:extLst>
                <a:ext uri="{FF2B5EF4-FFF2-40B4-BE49-F238E27FC236}">
                  <a16:creationId xmlns:a16="http://schemas.microsoft.com/office/drawing/2014/main" id="{13195618-60CA-F342-C132-0B0359B07591}"/>
                </a:ext>
                <a:ext uri="{C183D7F6-B498-43B3-948B-1728B52AA6E4}">
                  <adec:decorative xmlns:adec="http://schemas.microsoft.com/office/drawing/2017/decorative" val="0"/>
                </a:ext>
              </a:extLst>
            </p:cNvPr>
            <p:cNvSpPr/>
            <p:nvPr/>
          </p:nvSpPr>
          <p:spPr bwMode="auto">
            <a:xfrm>
              <a:off x="5928378" y="320607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3" name="Content Placeholder 2">
              <a:extLst>
                <a:ext uri="{FF2B5EF4-FFF2-40B4-BE49-F238E27FC236}">
                  <a16:creationId xmlns:a16="http://schemas.microsoft.com/office/drawing/2014/main" id="{A34D5234-4369-F429-27E9-FBFEFE1BCB97}"/>
                </a:ext>
                <a:ext uri="{C183D7F6-B498-43B3-948B-1728B52AA6E4}">
                  <adec:decorative xmlns:adec="http://schemas.microsoft.com/office/drawing/2017/decorative" val="0"/>
                </a:ext>
              </a:extLst>
            </p:cNvPr>
            <p:cNvSpPr txBox="1">
              <a:spLocks/>
            </p:cNvSpPr>
            <p:nvPr/>
          </p:nvSpPr>
          <p:spPr>
            <a:xfrm>
              <a:off x="6176651" y="3223309"/>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defTabSz="1018824">
                <a:lnSpc>
                  <a:spcPct val="100000"/>
                </a:lnSpc>
                <a:spcAft>
                  <a:spcPts val="3000"/>
                </a:spcAft>
                <a:defRPr/>
              </a:pPr>
              <a:r>
                <a:rPr lang="en-US" sz="900">
                  <a:solidFill>
                    <a:schemeClr val="accent2">
                      <a:lumMod val="75000"/>
                      <a:alpha val="99000"/>
                    </a:schemeClr>
                  </a:solidFill>
                  <a:latin typeface="+mj-lt"/>
                </a:rPr>
                <a:t>[Details you insert]</a:t>
              </a:r>
            </a:p>
          </p:txBody>
        </p:sp>
      </p:grpSp>
      <p:sp>
        <p:nvSpPr>
          <p:cNvPr id="57" name="Rectangle 56">
            <a:hlinkClick r:id="" action="ppaction://noaction"/>
            <a:extLst>
              <a:ext uri="{FF2B5EF4-FFF2-40B4-BE49-F238E27FC236}">
                <a16:creationId xmlns:a16="http://schemas.microsoft.com/office/drawing/2014/main" id="{20C2585D-4BAC-2342-31D2-1480DD6B21C3}"/>
              </a:ext>
            </a:extLst>
          </p:cNvPr>
          <p:cNvSpPr>
            <a:spLocks/>
          </p:cNvSpPr>
          <p:nvPr/>
        </p:nvSpPr>
        <p:spPr bwMode="auto">
          <a:xfrm>
            <a:off x="5661149"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spcBef>
                <a:spcPct val="0"/>
              </a:spcBef>
              <a:spcAft>
                <a:spcPct val="0"/>
              </a:spcAft>
              <a:buClrTx/>
              <a:buSzTx/>
              <a:buFontTx/>
              <a:buNone/>
              <a:tabLst/>
              <a:defRPr/>
            </a:pPr>
            <a:r>
              <a:rPr kumimoji="0" lang="en-IN" sz="900" b="0" i="1" u="none" strike="noStrike" kern="1200" cap="none" spc="0" normalizeH="0" baseline="0" noProof="0" dirty="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dirty="0">
                <a:solidFill>
                  <a:srgbClr val="0078D4">
                    <a:alpha val="99000"/>
                  </a:srgbClr>
                </a:solidFill>
                <a:latin typeface="Segoe Sans Display"/>
                <a:ea typeface="Segoe UI" pitchFamily="34" charset="0"/>
                <a:cs typeface="Segoe UI" pitchFamily="34" charset="0"/>
                <a:hlinkClick r:id="rId4" action="ppaction://hlinksldjump">
                  <a:extLst>
                    <a:ext uri="{A12FA001-AC4F-418D-AE19-62706E023703}">
                      <ahyp:hlinkClr xmlns:ahyp="http://schemas.microsoft.com/office/drawing/2018/hyperlinkcolor" val="tx"/>
                    </a:ext>
                  </a:extLst>
                </a:hlinkClick>
              </a:rPr>
              <a:t>page 11</a:t>
            </a:r>
            <a:endParaRPr kumimoji="0" lang="en-US" sz="900" b="0" i="1" u="sng" strike="noStrike" kern="1200" cap="none" spc="0" normalizeH="0" baseline="0" noProof="0" dirty="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55" name="Slide Number Placeholder 67">
            <a:extLst>
              <a:ext uri="{FF2B5EF4-FFF2-40B4-BE49-F238E27FC236}">
                <a16:creationId xmlns:a16="http://schemas.microsoft.com/office/drawing/2014/main" id="{B27E3DCB-180E-26CA-3BB6-3167600E07E7}"/>
              </a:ext>
            </a:extLst>
          </p:cNvPr>
          <p:cNvSpPr>
            <a:spLocks noGrp="1"/>
          </p:cNvSpPr>
          <p:nvPr>
            <p:ph type="sldNum" sz="quarter" idx="10"/>
          </p:nvPr>
        </p:nvSpPr>
        <p:spPr>
          <a:xfrm>
            <a:off x="7197040" y="9825395"/>
            <a:ext cx="232460" cy="123111"/>
          </a:xfrm>
        </p:spPr>
        <p:txBody>
          <a:bodyPr/>
          <a:lstStyle/>
          <a:p>
            <a:r>
              <a:rPr lang="en-US" sz="800" dirty="0"/>
              <a:t>6</a:t>
            </a:r>
            <a:endParaRPr lang="en-IN" sz="800" dirty="0"/>
          </a:p>
        </p:txBody>
      </p:sp>
      <p:sp>
        <p:nvSpPr>
          <p:cNvPr id="59" name="Rectangle: Rounded Corners 58">
            <a:hlinkClick r:id="rId5" action="ppaction://hlinksldjump"/>
            <a:extLst>
              <a:ext uri="{FF2B5EF4-FFF2-40B4-BE49-F238E27FC236}">
                <a16:creationId xmlns:a16="http://schemas.microsoft.com/office/drawing/2014/main" id="{E85D8FED-736B-569F-8918-5F5718AAF088}"/>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61" name="Rectangle: Rounded Corners 60">
            <a:hlinkClick r:id="rId6" action="ppaction://hlinksldjump"/>
            <a:extLst>
              <a:ext uri="{FF2B5EF4-FFF2-40B4-BE49-F238E27FC236}">
                <a16:creationId xmlns:a16="http://schemas.microsoft.com/office/drawing/2014/main" id="{8CFFB21D-1F39-890C-C294-D67337173207}"/>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63" name="Rectangle: Rounded Corners 62">
            <a:hlinkClick r:id="rId7" action="ppaction://hlinksldjump"/>
            <a:extLst>
              <a:ext uri="{FF2B5EF4-FFF2-40B4-BE49-F238E27FC236}">
                <a16:creationId xmlns:a16="http://schemas.microsoft.com/office/drawing/2014/main" id="{001FE71D-25B1-8624-E777-D0C82F115B6A}"/>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1000">
                <a:blipFill>
                  <a:blip r:embed="rId3"/>
                  <a:stretch>
                    <a:fillRect t="-26822" b="-26822"/>
                  </a:stretch>
                </a:blipFill>
                <a:latin typeface="Segoe Sans Display Semibold" pitchFamily="2" charset="0"/>
                <a:cs typeface="Segoe Sans Display Semibold" pitchFamily="2" charset="0"/>
              </a:rPr>
              <a:t>Scenario 2</a:t>
            </a:r>
          </a:p>
        </p:txBody>
      </p:sp>
      <p:sp>
        <p:nvSpPr>
          <p:cNvPr id="66" name="Rectangle: Rounded Corners 65">
            <a:hlinkClick r:id="rId8" action="ppaction://hlinksldjump"/>
            <a:extLst>
              <a:ext uri="{FF2B5EF4-FFF2-40B4-BE49-F238E27FC236}">
                <a16:creationId xmlns:a16="http://schemas.microsoft.com/office/drawing/2014/main" id="{705017AF-A185-81C2-B57C-42BB2CE81A5A}"/>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68" name="Rectangle: Rounded Corners 67">
            <a:hlinkClick r:id="rId9" action="ppaction://hlinksldjump"/>
            <a:extLst>
              <a:ext uri="{FF2B5EF4-FFF2-40B4-BE49-F238E27FC236}">
                <a16:creationId xmlns:a16="http://schemas.microsoft.com/office/drawing/2014/main" id="{FC4327DF-95B3-46BC-4531-46302196AD88}"/>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70" name="Rectangle: Rounded Corners 69">
            <a:hlinkClick r:id="rId10" action="ppaction://hlinksldjump"/>
            <a:extLst>
              <a:ext uri="{FF2B5EF4-FFF2-40B4-BE49-F238E27FC236}">
                <a16:creationId xmlns:a16="http://schemas.microsoft.com/office/drawing/2014/main" id="{2A07B20A-BACC-7E0B-C8BF-7A00AB3CB497}"/>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File Guidance </a:t>
            </a:r>
            <a:br>
              <a:rPr lang="en-US" sz="900">
                <a:solidFill>
                  <a:srgbClr val="323139">
                    <a:lumMod val="40000"/>
                    <a:lumOff val="60000"/>
                  </a:srgbClr>
                </a:solidFill>
                <a:latin typeface="Segoe Sans Display Semilight"/>
                <a:cs typeface="Segoe UI" pitchFamily="34" charset="0"/>
              </a:rPr>
            </a:br>
            <a:r>
              <a:rPr lang="en-US" sz="900">
                <a:solidFill>
                  <a:srgbClr val="323139">
                    <a:lumMod val="40000"/>
                    <a:lumOff val="60000"/>
                  </a:srgbClr>
                </a:solidFill>
                <a:latin typeface="Segoe Sans Display Semilight"/>
                <a:cs typeface="Segoe UI" pitchFamily="34" charset="0"/>
              </a:rPr>
              <a:t>&amp; Example</a:t>
            </a:r>
          </a:p>
        </p:txBody>
      </p:sp>
      <p:sp>
        <p:nvSpPr>
          <p:cNvPr id="72" name="Rectangle: Rounded Corners 71">
            <a:hlinkClick r:id="rId11" action="ppaction://hlinksldjump"/>
            <a:extLst>
              <a:ext uri="{FF2B5EF4-FFF2-40B4-BE49-F238E27FC236}">
                <a16:creationId xmlns:a16="http://schemas.microsoft.com/office/drawing/2014/main" id="{3C8FB34C-64AC-BEAD-C1C4-B71F2D27E507}"/>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401470587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441B4-6017-A9BC-D30E-9C6F22C199AC}"/>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63608C2-EC85-6D39-DE89-4A7588287BBB}"/>
              </a:ext>
            </a:extLst>
          </p:cNvPr>
          <p:cNvSpPr>
            <a:spLocks noChangeAspect="1"/>
          </p:cNvSpPr>
          <p:nvPr/>
        </p:nvSpPr>
        <p:spPr bwMode="auto">
          <a:xfrm>
            <a:off x="350838" y="3551222"/>
            <a:ext cx="7070725" cy="4785360"/>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7" name="Title 20">
            <a:extLst>
              <a:ext uri="{FF2B5EF4-FFF2-40B4-BE49-F238E27FC236}">
                <a16:creationId xmlns:a16="http://schemas.microsoft.com/office/drawing/2014/main" id="{A58D7BCD-9ADD-0567-1A62-29A5428BB4A8}"/>
              </a:ext>
            </a:extLst>
          </p:cNvPr>
          <p:cNvSpPr>
            <a:spLocks noGrp="1"/>
          </p:cNvSpPr>
          <p:nvPr>
            <p:ph type="title"/>
          </p:nvPr>
        </p:nvSpPr>
        <p:spPr>
          <a:xfrm>
            <a:off x="350838" y="706438"/>
            <a:ext cx="7070725" cy="369332"/>
          </a:xfrm>
        </p:spPr>
        <p:txBody>
          <a:bodyPr/>
          <a:lstStyle/>
          <a:p>
            <a:r>
              <a:rPr lang="en-US" dirty="0"/>
              <a:t>Scenario 3: Product Launch Planning and Readiness</a:t>
            </a:r>
            <a:endParaRPr lang="en-IN" dirty="0"/>
          </a:p>
        </p:txBody>
      </p:sp>
      <p:cxnSp>
        <p:nvCxnSpPr>
          <p:cNvPr id="35" name="Straight Connector 34">
            <a:extLst>
              <a:ext uri="{FF2B5EF4-FFF2-40B4-BE49-F238E27FC236}">
                <a16:creationId xmlns:a16="http://schemas.microsoft.com/office/drawing/2014/main" id="{5B710B80-ACC9-9E7F-F6BB-FA62269B4FF0}"/>
              </a:ext>
            </a:extLst>
          </p:cNvPr>
          <p:cNvCxnSpPr>
            <a:cxnSpLocks/>
          </p:cNvCxnSpPr>
          <p:nvPr/>
        </p:nvCxnSpPr>
        <p:spPr>
          <a:xfrm>
            <a:off x="350838" y="1285876"/>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36" name="Table 35">
            <a:extLst>
              <a:ext uri="{FF2B5EF4-FFF2-40B4-BE49-F238E27FC236}">
                <a16:creationId xmlns:a16="http://schemas.microsoft.com/office/drawing/2014/main" id="{86197DEE-563F-79C3-CA3F-E40B6DA6964D}"/>
              </a:ext>
            </a:extLst>
          </p:cNvPr>
          <p:cNvGraphicFramePr>
            <a:graphicFrameLocks noGrp="1" noChangeAspect="1"/>
          </p:cNvGraphicFramePr>
          <p:nvPr>
            <p:extLst>
              <p:ext uri="{D42A27DB-BD31-4B8C-83A1-F6EECF244321}">
                <p14:modId xmlns:p14="http://schemas.microsoft.com/office/powerpoint/2010/main" val="2441666688"/>
              </p:ext>
            </p:extLst>
          </p:nvPr>
        </p:nvGraphicFramePr>
        <p:xfrm>
          <a:off x="350838" y="3551222"/>
          <a:ext cx="7070725" cy="4785360"/>
        </p:xfrm>
        <a:graphic>
          <a:graphicData uri="http://schemas.openxmlformats.org/drawingml/2006/table">
            <a:tbl>
              <a:tblPr firstRow="1" bandRow="1">
                <a:tableStyleId>{5C22544A-7EE6-4342-B048-85BDC9FD1C3A}</a:tableStyleId>
              </a:tblPr>
              <a:tblGrid>
                <a:gridCol w="1563995">
                  <a:extLst>
                    <a:ext uri="{9D8B030D-6E8A-4147-A177-3AD203B41FA5}">
                      <a16:colId xmlns:a16="http://schemas.microsoft.com/office/drawing/2014/main" val="800310417"/>
                    </a:ext>
                  </a:extLst>
                </a:gridCol>
                <a:gridCol w="5506730">
                  <a:extLst>
                    <a:ext uri="{9D8B030D-6E8A-4147-A177-3AD203B41FA5}">
                      <a16:colId xmlns:a16="http://schemas.microsoft.com/office/drawing/2014/main" val="769226981"/>
                    </a:ext>
                  </a:extLst>
                </a:gridCol>
              </a:tblGrid>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1: </a:t>
                      </a:r>
                      <a:r>
                        <a:rPr lang="en-US" sz="1100" b="0" kern="1200" dirty="0">
                          <a:solidFill>
                            <a:schemeClr val="tx1"/>
                          </a:solidFill>
                          <a:latin typeface="Segoe Sans Display Semibold" pitchFamily="2" charset="0"/>
                          <a:ea typeface="+mn-ea"/>
                          <a:cs typeface="Segoe Sans Display Semibold" pitchFamily="2" charset="0"/>
                        </a:rPr>
                        <a:t>Build a product launch plan draft</a:t>
                      </a:r>
                    </a:p>
                  </a:txBody>
                  <a:tcPr marT="91440" marB="91440">
                    <a:lnL w="12700" cmpd="sng">
                      <a:noFill/>
                    </a:lnL>
                    <a:lnR w="6350" cap="flat" cmpd="sng" algn="ctr">
                      <a:no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Review </a:t>
                      </a:r>
                      <a:r>
                        <a:rPr lang="en-US" sz="1100" b="0" dirty="0">
                          <a:solidFill>
                            <a:srgbClr val="EC4A27"/>
                          </a:solidFill>
                          <a:latin typeface="+mn-lt"/>
                        </a:rPr>
                        <a:t>/Product launch roadmap template</a:t>
                      </a:r>
                      <a:r>
                        <a:rPr lang="en-US" sz="1100" b="0" dirty="0">
                          <a:solidFill>
                            <a:schemeClr val="tx1"/>
                          </a:solidFill>
                          <a:latin typeface="+mn-lt"/>
                        </a:rPr>
                        <a:t>, </a:t>
                      </a:r>
                      <a:r>
                        <a:rPr lang="en-US" sz="1100" b="0" dirty="0">
                          <a:solidFill>
                            <a:srgbClr val="EC4A27"/>
                          </a:solidFill>
                          <a:latin typeface="+mn-lt"/>
                        </a:rPr>
                        <a:t>/Go to market strategy</a:t>
                      </a:r>
                      <a:r>
                        <a:rPr lang="en-US" sz="1100" b="0" dirty="0">
                          <a:solidFill>
                            <a:schemeClr val="tx1"/>
                          </a:solidFill>
                          <a:latin typeface="+mn-lt"/>
                        </a:rPr>
                        <a:t>, and </a:t>
                      </a:r>
                      <a:r>
                        <a:rPr lang="en-US" sz="1100" b="0" dirty="0">
                          <a:solidFill>
                            <a:srgbClr val="EC4A27"/>
                          </a:solidFill>
                          <a:latin typeface="+mn-lt"/>
                        </a:rPr>
                        <a:t>/Cross team planning notes with responsibilities</a:t>
                      </a:r>
                      <a:r>
                        <a:rPr lang="en-US" sz="1100" b="0" dirty="0">
                          <a:solidFill>
                            <a:schemeClr val="tx1"/>
                          </a:solidFill>
                          <a:latin typeface="+mn-lt"/>
                        </a:rPr>
                        <a:t>. Draft a detailed launch plan with phases, owners, dependencies, and key milestone dates.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2: </a:t>
                      </a:r>
                      <a:r>
                        <a:rPr lang="en-US" sz="1100" b="0" kern="1200" dirty="0">
                          <a:solidFill>
                            <a:schemeClr val="tx1"/>
                          </a:solidFill>
                          <a:latin typeface="Segoe Sans Display Semibold" pitchFamily="2" charset="0"/>
                          <a:ea typeface="+mn-ea"/>
                          <a:cs typeface="Segoe Sans Display Semibold" pitchFamily="2" charset="0"/>
                        </a:rPr>
                        <a:t>Summarize cross-functional readiness meetings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Summarize </a:t>
                      </a:r>
                      <a:r>
                        <a:rPr lang="en-US" sz="1100" b="0" dirty="0">
                          <a:solidFill>
                            <a:srgbClr val="EC4A27"/>
                          </a:solidFill>
                          <a:latin typeface="+mn-lt"/>
                        </a:rPr>
                        <a:t>/Product launch readiness meeting</a:t>
                      </a:r>
                      <a:r>
                        <a:rPr lang="en-US" sz="1100" b="0" dirty="0">
                          <a:solidFill>
                            <a:srgbClr val="0078D4"/>
                          </a:solidFill>
                          <a:latin typeface="+mn-lt"/>
                        </a:rPr>
                        <a:t> </a:t>
                      </a:r>
                      <a:r>
                        <a:rPr lang="en-US" sz="1100" b="0" dirty="0">
                          <a:solidFill>
                            <a:schemeClr val="tx1"/>
                          </a:solidFill>
                          <a:latin typeface="+mn-lt"/>
                        </a:rPr>
                        <a:t>into a concise update. Capture action items by function, blockers, next steps, and highlight strategic priorities and decisions for review by my manager. </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00584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3: </a:t>
                      </a:r>
                      <a:r>
                        <a:rPr lang="en-US" sz="1100" b="0" kern="1200" dirty="0">
                          <a:solidFill>
                            <a:schemeClr val="tx1"/>
                          </a:solidFill>
                          <a:latin typeface="Segoe Sans Display Semibold" pitchFamily="2" charset="0"/>
                          <a:ea typeface="+mn-ea"/>
                          <a:cs typeface="Segoe Sans Display Semibold" pitchFamily="2" charset="0"/>
                        </a:rPr>
                        <a:t>Create product launch updates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Using the </a:t>
                      </a:r>
                      <a:r>
                        <a:rPr lang="en-US" sz="1100" b="0" dirty="0">
                          <a:solidFill>
                            <a:srgbClr val="EC4A27"/>
                          </a:solidFill>
                          <a:latin typeface="+mn-lt"/>
                        </a:rPr>
                        <a:t>/Product launch status report </a:t>
                      </a:r>
                      <a:r>
                        <a:rPr lang="en-US" sz="1100" b="0" dirty="0">
                          <a:solidFill>
                            <a:schemeClr val="tx1"/>
                          </a:solidFill>
                          <a:latin typeface="+mn-lt"/>
                        </a:rPr>
                        <a:t>and </a:t>
                      </a:r>
                      <a:r>
                        <a:rPr lang="en-US" sz="1100" b="0" dirty="0">
                          <a:solidFill>
                            <a:srgbClr val="EC4A27"/>
                          </a:solidFill>
                          <a:latin typeface="+mn-lt"/>
                        </a:rPr>
                        <a:t>/Campaign progress report</a:t>
                      </a:r>
                      <a:r>
                        <a:rPr lang="en-US" sz="1100" b="0" dirty="0">
                          <a:solidFill>
                            <a:schemeClr val="tx1"/>
                          </a:solidFill>
                          <a:latin typeface="+mn-lt"/>
                        </a:rPr>
                        <a:t>, draft a short update for stakeholders summarizing what’s complete, what’s pending, and key risks ahead of the next review.</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00584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4: </a:t>
                      </a:r>
                      <a:r>
                        <a:rPr lang="en-US" sz="1100" b="0" kern="1200" dirty="0">
                          <a:solidFill>
                            <a:schemeClr val="tx1"/>
                          </a:solidFill>
                          <a:latin typeface="Segoe Sans Display Semibold" pitchFamily="2" charset="0"/>
                          <a:ea typeface="+mn-ea"/>
                          <a:cs typeface="Segoe Sans Display Semibold" pitchFamily="2" charset="0"/>
                        </a:rPr>
                        <a:t>Generate product launch checklists and timelines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Review the </a:t>
                      </a:r>
                      <a:r>
                        <a:rPr lang="en-US" sz="1100" b="0" dirty="0">
                          <a:solidFill>
                            <a:srgbClr val="EC4A27"/>
                          </a:solidFill>
                          <a:latin typeface="+mn-lt"/>
                        </a:rPr>
                        <a:t>/Project plan</a:t>
                      </a:r>
                      <a:r>
                        <a:rPr lang="en-US" sz="1100" b="0" dirty="0">
                          <a:solidFill>
                            <a:srgbClr val="0078D4"/>
                          </a:solidFill>
                          <a:latin typeface="+mn-lt"/>
                        </a:rPr>
                        <a:t> </a:t>
                      </a:r>
                      <a:r>
                        <a:rPr lang="en-US" sz="1100" b="0" dirty="0">
                          <a:solidFill>
                            <a:schemeClr val="tx1"/>
                          </a:solidFill>
                          <a:latin typeface="+mn-lt"/>
                        </a:rPr>
                        <a:t>and the </a:t>
                      </a:r>
                      <a:r>
                        <a:rPr lang="en-US" sz="1100" b="0" dirty="0">
                          <a:solidFill>
                            <a:srgbClr val="EC4A27"/>
                          </a:solidFill>
                          <a:latin typeface="+mn-lt"/>
                        </a:rPr>
                        <a:t>/Product launch meeting</a:t>
                      </a:r>
                      <a:r>
                        <a:rPr lang="en-US" sz="1100" b="0" dirty="0">
                          <a:solidFill>
                            <a:schemeClr val="tx1"/>
                          </a:solidFill>
                          <a:latin typeface="+mn-lt"/>
                        </a:rPr>
                        <a:t>. Build a checklist of all tasks due this month and visualize dependencies in a table with the following columns: Owner | Task | Due date | Status.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09728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5: </a:t>
                      </a:r>
                      <a:r>
                        <a:rPr lang="en-US" sz="1100" b="0" kern="1200" dirty="0">
                          <a:solidFill>
                            <a:schemeClr val="tx1"/>
                          </a:solidFill>
                          <a:latin typeface="Segoe Sans Display Semibold" pitchFamily="2" charset="0"/>
                          <a:ea typeface="+mn-ea"/>
                          <a:cs typeface="Segoe Sans Display Semibold" pitchFamily="2" charset="0"/>
                        </a:rPr>
                        <a:t>Develop a product launch readiness summary deck</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Combine insights from </a:t>
                      </a:r>
                      <a:r>
                        <a:rPr lang="en-US" sz="1100" b="0" dirty="0">
                          <a:solidFill>
                            <a:srgbClr val="EC4A27"/>
                          </a:solidFill>
                          <a:latin typeface="+mn-lt"/>
                        </a:rPr>
                        <a:t>/Go to market review meeting </a:t>
                      </a:r>
                      <a:r>
                        <a:rPr lang="en-US" sz="1100" b="0" dirty="0">
                          <a:solidFill>
                            <a:schemeClr val="tx1"/>
                          </a:solidFill>
                          <a:latin typeface="+mn-lt"/>
                        </a:rPr>
                        <a:t>and </a:t>
                      </a:r>
                      <a:r>
                        <a:rPr lang="en-US" sz="1100" b="0" dirty="0">
                          <a:solidFill>
                            <a:srgbClr val="EC4A27"/>
                          </a:solidFill>
                          <a:latin typeface="+mn-lt"/>
                        </a:rPr>
                        <a:t>/Messaging framework guidance</a:t>
                      </a:r>
                      <a:r>
                        <a:rPr lang="en-US" sz="1100" b="0" dirty="0">
                          <a:solidFill>
                            <a:schemeClr val="tx1"/>
                          </a:solidFill>
                          <a:latin typeface="+mn-lt"/>
                        </a:rPr>
                        <a:t>. Create a PowerPoint outline summarizing readiness, launch messaging, and risk mitigation actions for leadership.</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0537943"/>
                  </a:ext>
                </a:extLst>
              </a:tr>
            </a:tbl>
          </a:graphicData>
        </a:graphic>
      </p:graphicFrame>
      <p:sp>
        <p:nvSpPr>
          <p:cNvPr id="41" name="Graphic 5">
            <a:extLst>
              <a:ext uri="{FF2B5EF4-FFF2-40B4-BE49-F238E27FC236}">
                <a16:creationId xmlns:a16="http://schemas.microsoft.com/office/drawing/2014/main" id="{52571EE5-A213-D273-D6D4-6908A40752E7}"/>
              </a:ext>
              <a:ext uri="{C183D7F6-B498-43B3-948B-1728B52AA6E4}">
                <adec:decorative xmlns:adec="http://schemas.microsoft.com/office/drawing/2017/decorative" val="1"/>
              </a:ext>
            </a:extLst>
          </p:cNvPr>
          <p:cNvSpPr>
            <a:spLocks/>
          </p:cNvSpPr>
          <p:nvPr/>
        </p:nvSpPr>
        <p:spPr>
          <a:xfrm>
            <a:off x="457518" y="144222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42" name="Rectangle: Rounded Corners 41">
            <a:extLst>
              <a:ext uri="{FF2B5EF4-FFF2-40B4-BE49-F238E27FC236}">
                <a16:creationId xmlns:a16="http://schemas.microsoft.com/office/drawing/2014/main" id="{07E5C46B-2356-0C34-05E8-F5F908F25CB8}"/>
              </a:ext>
            </a:extLst>
          </p:cNvPr>
          <p:cNvSpPr/>
          <p:nvPr/>
        </p:nvSpPr>
        <p:spPr bwMode="auto">
          <a:xfrm>
            <a:off x="350838" y="1754956"/>
            <a:ext cx="3187959"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Help Product Marketers plan product launches and prepare teams by connecting documents, meetings, and timelines into one unified, dynamic workflow that drives clarity and execution.</a:t>
            </a:r>
          </a:p>
        </p:txBody>
      </p:sp>
      <p:sp>
        <p:nvSpPr>
          <p:cNvPr id="43" name="Rectangle: Rounded Corners 42">
            <a:extLst>
              <a:ext uri="{FF2B5EF4-FFF2-40B4-BE49-F238E27FC236}">
                <a16:creationId xmlns:a16="http://schemas.microsoft.com/office/drawing/2014/main" id="{81D6D00E-3BB5-A14E-14A7-9BBB07CBBB25}"/>
              </a:ext>
            </a:extLst>
          </p:cNvPr>
          <p:cNvSpPr/>
          <p:nvPr/>
        </p:nvSpPr>
        <p:spPr bwMode="auto">
          <a:xfrm>
            <a:off x="3674226" y="1754956"/>
            <a:ext cx="3747337"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Intended Outcome: </a:t>
            </a:r>
            <a:r>
              <a:rPr lang="en-US" sz="1100" dirty="0">
                <a:ln w="3175">
                  <a:noFill/>
                </a:ln>
                <a:solidFill>
                  <a:schemeClr val="tx1"/>
                </a:solidFill>
                <a:cs typeface="Segoe Sans Display Semibold" pitchFamily="2" charset="0"/>
              </a:rPr>
              <a:t>A connected product‑launch workflow where all tasks, updates, and milestones live in one place, helping Product Marketing Managers move from planning to launch faster and with fewer gaps.</a:t>
            </a:r>
          </a:p>
        </p:txBody>
      </p:sp>
      <p:sp>
        <p:nvSpPr>
          <p:cNvPr id="44" name="Graphic 15">
            <a:extLst>
              <a:ext uri="{FF2B5EF4-FFF2-40B4-BE49-F238E27FC236}">
                <a16:creationId xmlns:a16="http://schemas.microsoft.com/office/drawing/2014/main" id="{6CFCD53D-623E-6A07-80FB-B9C83F28CAF3}"/>
              </a:ext>
              <a:ext uri="{C183D7F6-B498-43B3-948B-1728B52AA6E4}">
                <adec:decorative xmlns:adec="http://schemas.microsoft.com/office/drawing/2017/decorative" val="1"/>
              </a:ext>
            </a:extLst>
          </p:cNvPr>
          <p:cNvSpPr>
            <a:spLocks/>
          </p:cNvSpPr>
          <p:nvPr/>
        </p:nvSpPr>
        <p:spPr>
          <a:xfrm>
            <a:off x="3780906" y="144222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pSp>
        <p:nvGrpSpPr>
          <p:cNvPr id="45" name="Group 44">
            <a:extLst>
              <a:ext uri="{FF2B5EF4-FFF2-40B4-BE49-F238E27FC236}">
                <a16:creationId xmlns:a16="http://schemas.microsoft.com/office/drawing/2014/main" id="{A58D41E2-2E93-BBDC-1306-CD74287A6C1F}"/>
              </a:ext>
            </a:extLst>
          </p:cNvPr>
          <p:cNvGrpSpPr/>
          <p:nvPr/>
        </p:nvGrpSpPr>
        <p:grpSpPr>
          <a:xfrm>
            <a:off x="4032253" y="3091624"/>
            <a:ext cx="3389310" cy="401871"/>
            <a:chOff x="3808031" y="3091624"/>
            <a:chExt cx="3389310" cy="401871"/>
          </a:xfrm>
        </p:grpSpPr>
        <p:sp>
          <p:nvSpPr>
            <p:cNvPr id="47" name="Rectangle: Rounded Corners 46">
              <a:extLst>
                <a:ext uri="{FF2B5EF4-FFF2-40B4-BE49-F238E27FC236}">
                  <a16:creationId xmlns:a16="http://schemas.microsoft.com/office/drawing/2014/main" id="{8F962B26-87C7-AD36-52E0-EA8E248BD96D}"/>
                </a:ext>
                <a:ext uri="{C183D7F6-B498-43B3-948B-1728B52AA6E4}">
                  <adec:decorative xmlns:adec="http://schemas.microsoft.com/office/drawing/2017/decorative" val="1"/>
                </a:ext>
              </a:extLst>
            </p:cNvPr>
            <p:cNvSpPr/>
            <p:nvPr/>
          </p:nvSpPr>
          <p:spPr bwMode="auto">
            <a:xfrm>
              <a:off x="4584319" y="3091624"/>
              <a:ext cx="2613022" cy="401871"/>
            </a:xfrm>
            <a:prstGeom prst="roundRect">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600">
                <a:blipFill>
                  <a:blip r:embed="rId3"/>
                  <a:stretch>
                    <a:fillRect t="-26822" b="-26822"/>
                  </a:stretch>
                </a:blipFill>
                <a:latin typeface="Segoe Sans Display Semibold" pitchFamily="2" charset="0"/>
                <a:cs typeface="Segoe Sans Display Semibold" pitchFamily="2" charset="0"/>
              </a:endParaRPr>
            </a:p>
          </p:txBody>
        </p:sp>
        <p:sp>
          <p:nvSpPr>
            <p:cNvPr id="48" name="Rectangle: Top Corners Rounded 47">
              <a:extLst>
                <a:ext uri="{FF2B5EF4-FFF2-40B4-BE49-F238E27FC236}">
                  <a16:creationId xmlns:a16="http://schemas.microsoft.com/office/drawing/2014/main" id="{4EC8D450-AF63-970C-006E-B8D4BCD40678}"/>
                </a:ext>
                <a:ext uri="{C183D7F6-B498-43B3-948B-1728B52AA6E4}">
                  <adec:decorative xmlns:adec="http://schemas.microsoft.com/office/drawing/2017/decorative" val="1"/>
                </a:ext>
              </a:extLst>
            </p:cNvPr>
            <p:cNvSpPr/>
            <p:nvPr/>
          </p:nvSpPr>
          <p:spPr bwMode="auto">
            <a:xfrm rot="16200000">
              <a:off x="4052887" y="2904415"/>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49" name="Content Placeholder 2">
              <a:extLst>
                <a:ext uri="{FF2B5EF4-FFF2-40B4-BE49-F238E27FC236}">
                  <a16:creationId xmlns:a16="http://schemas.microsoft.com/office/drawing/2014/main" id="{83CD02EB-31DC-F859-F9E2-B36DCB3BD33C}"/>
                </a:ext>
                <a:ext uri="{C183D7F6-B498-43B3-948B-1728B52AA6E4}">
                  <adec:decorative xmlns:adec="http://schemas.microsoft.com/office/drawing/2017/decorative" val="0"/>
                </a:ext>
              </a:extLst>
            </p:cNvPr>
            <p:cNvSpPr txBox="1">
              <a:spLocks/>
            </p:cNvSpPr>
            <p:nvPr/>
          </p:nvSpPr>
          <p:spPr>
            <a:xfrm>
              <a:off x="3911173" y="3207921"/>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pitchFamily="2" charset="0"/>
                  <a:cs typeface="Segoe Sans Display Semibold" pitchFamily="2" charset="0"/>
                </a:rPr>
                <a:t>Legend </a:t>
              </a:r>
            </a:p>
          </p:txBody>
        </p:sp>
        <p:sp>
          <p:nvSpPr>
            <p:cNvPr id="50" name="Rectangle: Rounded Corners 49" descr="Orange text">
              <a:extLst>
                <a:ext uri="{FF2B5EF4-FFF2-40B4-BE49-F238E27FC236}">
                  <a16:creationId xmlns:a16="http://schemas.microsoft.com/office/drawing/2014/main" id="{A5F9143B-8A32-6144-28C5-6E5BAEC1AE5C}"/>
                </a:ext>
                <a:ext uri="{C183D7F6-B498-43B3-948B-1728B52AA6E4}">
                  <adec:decorative xmlns:adec="http://schemas.microsoft.com/office/drawing/2017/decorative" val="0"/>
                </a:ext>
              </a:extLst>
            </p:cNvPr>
            <p:cNvSpPr>
              <a:spLocks/>
            </p:cNvSpPr>
            <p:nvPr/>
          </p:nvSpPr>
          <p:spPr bwMode="auto">
            <a:xfrm>
              <a:off x="4703015" y="3206074"/>
              <a:ext cx="172970" cy="172970"/>
            </a:xfrm>
            <a:prstGeom prst="roundRect">
              <a:avLst/>
            </a:prstGeom>
            <a:solidFill>
              <a:srgbClr val="FF5C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1" name="Content Placeholder 2">
              <a:extLst>
                <a:ext uri="{FF2B5EF4-FFF2-40B4-BE49-F238E27FC236}">
                  <a16:creationId xmlns:a16="http://schemas.microsoft.com/office/drawing/2014/main" id="{774DA588-BA83-38BB-7643-FE201A6086DB}"/>
                </a:ext>
                <a:ext uri="{C183D7F6-B498-43B3-948B-1728B52AA6E4}">
                  <adec:decorative xmlns:adec="http://schemas.microsoft.com/office/drawing/2017/decorative" val="0"/>
                </a:ext>
              </a:extLst>
            </p:cNvPr>
            <p:cNvSpPr txBox="1">
              <a:spLocks/>
            </p:cNvSpPr>
            <p:nvPr/>
          </p:nvSpPr>
          <p:spPr>
            <a:xfrm>
              <a:off x="4951289" y="3223309"/>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FF5C39">
                      <a:alpha val="99000"/>
                    </a:srgbClr>
                  </a:solidFill>
                  <a:effectLst/>
                  <a:uLnTx/>
                  <a:uFillTx/>
                  <a:latin typeface="+mj-lt"/>
                  <a:ea typeface="+mn-ea"/>
                  <a:cs typeface="+mn-cs"/>
                </a:rPr>
                <a:t>/Referenced File </a:t>
              </a:r>
            </a:p>
          </p:txBody>
        </p:sp>
        <p:sp>
          <p:nvSpPr>
            <p:cNvPr id="52" name="Rectangle: Rounded Corners 51" descr="Purple text">
              <a:extLst>
                <a:ext uri="{FF2B5EF4-FFF2-40B4-BE49-F238E27FC236}">
                  <a16:creationId xmlns:a16="http://schemas.microsoft.com/office/drawing/2014/main" id="{5A8F78CA-CE39-6217-7840-55C5E79F1C93}"/>
                </a:ext>
                <a:ext uri="{C183D7F6-B498-43B3-948B-1728B52AA6E4}">
                  <adec:decorative xmlns:adec="http://schemas.microsoft.com/office/drawing/2017/decorative" val="0"/>
                </a:ext>
              </a:extLst>
            </p:cNvPr>
            <p:cNvSpPr/>
            <p:nvPr/>
          </p:nvSpPr>
          <p:spPr bwMode="auto">
            <a:xfrm>
              <a:off x="5928378" y="320607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3" name="Content Placeholder 2">
              <a:extLst>
                <a:ext uri="{FF2B5EF4-FFF2-40B4-BE49-F238E27FC236}">
                  <a16:creationId xmlns:a16="http://schemas.microsoft.com/office/drawing/2014/main" id="{57ADADD3-D51E-AB47-3FFD-BFA497A01A93}"/>
                </a:ext>
                <a:ext uri="{C183D7F6-B498-43B3-948B-1728B52AA6E4}">
                  <adec:decorative xmlns:adec="http://schemas.microsoft.com/office/drawing/2017/decorative" val="0"/>
                </a:ext>
              </a:extLst>
            </p:cNvPr>
            <p:cNvSpPr txBox="1">
              <a:spLocks/>
            </p:cNvSpPr>
            <p:nvPr/>
          </p:nvSpPr>
          <p:spPr>
            <a:xfrm>
              <a:off x="6176651" y="3223309"/>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defTabSz="1018824">
                <a:lnSpc>
                  <a:spcPct val="100000"/>
                </a:lnSpc>
                <a:spcAft>
                  <a:spcPts val="3000"/>
                </a:spcAft>
                <a:defRPr/>
              </a:pPr>
              <a:r>
                <a:rPr lang="en-US" sz="900">
                  <a:solidFill>
                    <a:schemeClr val="accent2">
                      <a:lumMod val="75000"/>
                      <a:alpha val="99000"/>
                    </a:schemeClr>
                  </a:solidFill>
                  <a:latin typeface="+mj-lt"/>
                </a:rPr>
                <a:t>[Details you insert]</a:t>
              </a:r>
            </a:p>
          </p:txBody>
        </p:sp>
      </p:grpSp>
      <p:sp>
        <p:nvSpPr>
          <p:cNvPr id="58" name="Rectangle 57">
            <a:hlinkClick r:id="" action="ppaction://noaction"/>
            <a:extLst>
              <a:ext uri="{FF2B5EF4-FFF2-40B4-BE49-F238E27FC236}">
                <a16:creationId xmlns:a16="http://schemas.microsoft.com/office/drawing/2014/main" id="{67286396-022B-1A12-67DB-CEF535DF50D0}"/>
              </a:ext>
            </a:extLst>
          </p:cNvPr>
          <p:cNvSpPr>
            <a:spLocks/>
          </p:cNvSpPr>
          <p:nvPr/>
        </p:nvSpPr>
        <p:spPr bwMode="auto">
          <a:xfrm>
            <a:off x="5661149"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spcBef>
                <a:spcPct val="0"/>
              </a:spcBef>
              <a:spcAft>
                <a:spcPct val="0"/>
              </a:spcAft>
              <a:buClrTx/>
              <a:buSzTx/>
              <a:buFontTx/>
              <a:buNone/>
              <a:tabLst/>
              <a:defRPr/>
            </a:pPr>
            <a:r>
              <a:rPr kumimoji="0" lang="en-IN" sz="900" b="0" i="1" u="none" strike="noStrike" kern="1200" cap="none" spc="0" normalizeH="0" baseline="0" noProof="0" dirty="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dirty="0">
                <a:solidFill>
                  <a:srgbClr val="0078D4">
                    <a:alpha val="99000"/>
                  </a:srgbClr>
                </a:solidFill>
                <a:latin typeface="Segoe Sans Display"/>
                <a:ea typeface="Segoe UI" pitchFamily="34" charset="0"/>
                <a:cs typeface="Segoe UI" pitchFamily="34" charset="0"/>
                <a:hlinkClick r:id="rId4" action="ppaction://hlinksldjump">
                  <a:extLst>
                    <a:ext uri="{A12FA001-AC4F-418D-AE19-62706E023703}">
                      <ahyp:hlinkClr xmlns:ahyp="http://schemas.microsoft.com/office/drawing/2018/hyperlinkcolor" val="tx"/>
                    </a:ext>
                  </a:extLst>
                </a:hlinkClick>
              </a:rPr>
              <a:t>page 12</a:t>
            </a:r>
            <a:endParaRPr kumimoji="0" lang="en-US" sz="900" b="0" i="1" u="sng" strike="noStrike" kern="1200" cap="none" spc="0" normalizeH="0" baseline="0" noProof="0" dirty="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55" name="Slide Number Placeholder 67">
            <a:extLst>
              <a:ext uri="{FF2B5EF4-FFF2-40B4-BE49-F238E27FC236}">
                <a16:creationId xmlns:a16="http://schemas.microsoft.com/office/drawing/2014/main" id="{9A83CFEC-9310-EDE9-AFBA-127CB8BFC1DD}"/>
              </a:ext>
            </a:extLst>
          </p:cNvPr>
          <p:cNvSpPr>
            <a:spLocks noGrp="1"/>
          </p:cNvSpPr>
          <p:nvPr>
            <p:ph type="sldNum" sz="quarter" idx="10"/>
          </p:nvPr>
        </p:nvSpPr>
        <p:spPr>
          <a:xfrm>
            <a:off x="7197040" y="9825395"/>
            <a:ext cx="232460" cy="123111"/>
          </a:xfrm>
        </p:spPr>
        <p:txBody>
          <a:bodyPr/>
          <a:lstStyle/>
          <a:p>
            <a:r>
              <a:rPr lang="en-US" sz="800" dirty="0"/>
              <a:t>7</a:t>
            </a:r>
            <a:endParaRPr lang="en-IN" sz="800" dirty="0"/>
          </a:p>
        </p:txBody>
      </p:sp>
      <p:sp>
        <p:nvSpPr>
          <p:cNvPr id="60" name="Rectangle: Rounded Corners 59">
            <a:hlinkClick r:id="rId5" action="ppaction://hlinksldjump"/>
            <a:extLst>
              <a:ext uri="{FF2B5EF4-FFF2-40B4-BE49-F238E27FC236}">
                <a16:creationId xmlns:a16="http://schemas.microsoft.com/office/drawing/2014/main" id="{DCE115FF-DF0C-89F7-18DD-1B151EF876DE}"/>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62" name="Rectangle: Rounded Corners 61">
            <a:hlinkClick r:id="rId6" action="ppaction://hlinksldjump"/>
            <a:extLst>
              <a:ext uri="{FF2B5EF4-FFF2-40B4-BE49-F238E27FC236}">
                <a16:creationId xmlns:a16="http://schemas.microsoft.com/office/drawing/2014/main" id="{A2308AC9-D19A-7198-0FD0-8B86559EB569}"/>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64" name="Rectangle: Rounded Corners 63">
            <a:hlinkClick r:id="rId7" action="ppaction://hlinksldjump"/>
            <a:extLst>
              <a:ext uri="{FF2B5EF4-FFF2-40B4-BE49-F238E27FC236}">
                <a16:creationId xmlns:a16="http://schemas.microsoft.com/office/drawing/2014/main" id="{F0F1254E-D892-303D-610B-925B48AC7BE3}"/>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66" name="Rectangle: Rounded Corners 65">
            <a:hlinkClick r:id="rId8" action="ppaction://hlinksldjump"/>
            <a:extLst>
              <a:ext uri="{FF2B5EF4-FFF2-40B4-BE49-F238E27FC236}">
                <a16:creationId xmlns:a16="http://schemas.microsoft.com/office/drawing/2014/main" id="{032645D1-886F-1128-E7F9-530F5894E5DF}"/>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1000">
                <a:blipFill>
                  <a:blip r:embed="rId3"/>
                  <a:stretch>
                    <a:fillRect t="-26822" b="-26822"/>
                  </a:stretch>
                </a:blipFill>
                <a:latin typeface="Segoe Sans Display Semibold" pitchFamily="2" charset="0"/>
                <a:cs typeface="Segoe Sans Display Semibold" pitchFamily="2" charset="0"/>
              </a:rPr>
              <a:t>Scenario 3</a:t>
            </a:r>
          </a:p>
        </p:txBody>
      </p:sp>
      <p:sp>
        <p:nvSpPr>
          <p:cNvPr id="68" name="Rectangle: Rounded Corners 67">
            <a:hlinkClick r:id="rId9" action="ppaction://hlinksldjump"/>
            <a:extLst>
              <a:ext uri="{FF2B5EF4-FFF2-40B4-BE49-F238E27FC236}">
                <a16:creationId xmlns:a16="http://schemas.microsoft.com/office/drawing/2014/main" id="{B0C3AF93-05C8-1418-C620-22C252B16BFD}"/>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70" name="Rectangle: Rounded Corners 69">
            <a:hlinkClick r:id="rId10" action="ppaction://hlinksldjump"/>
            <a:extLst>
              <a:ext uri="{FF2B5EF4-FFF2-40B4-BE49-F238E27FC236}">
                <a16:creationId xmlns:a16="http://schemas.microsoft.com/office/drawing/2014/main" id="{16FEAB65-3F45-1E73-9A42-B90D7F0054CA}"/>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File Guidance </a:t>
            </a:r>
            <a:br>
              <a:rPr lang="en-US" sz="900">
                <a:solidFill>
                  <a:srgbClr val="323139">
                    <a:lumMod val="40000"/>
                    <a:lumOff val="60000"/>
                  </a:srgbClr>
                </a:solidFill>
                <a:latin typeface="Segoe Sans Display Semilight"/>
                <a:cs typeface="Segoe UI" pitchFamily="34" charset="0"/>
              </a:rPr>
            </a:br>
            <a:r>
              <a:rPr lang="en-US" sz="900">
                <a:solidFill>
                  <a:srgbClr val="323139">
                    <a:lumMod val="40000"/>
                    <a:lumOff val="60000"/>
                  </a:srgbClr>
                </a:solidFill>
                <a:latin typeface="Segoe Sans Display Semilight"/>
                <a:cs typeface="Segoe UI" pitchFamily="34" charset="0"/>
              </a:rPr>
              <a:t>&amp; Example</a:t>
            </a:r>
          </a:p>
        </p:txBody>
      </p:sp>
      <p:sp>
        <p:nvSpPr>
          <p:cNvPr id="72" name="Rectangle: Rounded Corners 71">
            <a:hlinkClick r:id="rId11" action="ppaction://hlinksldjump"/>
            <a:extLst>
              <a:ext uri="{FF2B5EF4-FFF2-40B4-BE49-F238E27FC236}">
                <a16:creationId xmlns:a16="http://schemas.microsoft.com/office/drawing/2014/main" id="{0CBC0198-48D0-42E4-B8ED-5151EE014DE6}"/>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257061198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2FFE1-31DE-E1A4-5E80-F532378E088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ED17FC0-38A3-2E81-22AD-59089289B3A0}"/>
              </a:ext>
            </a:extLst>
          </p:cNvPr>
          <p:cNvSpPr>
            <a:spLocks noChangeAspect="1"/>
          </p:cNvSpPr>
          <p:nvPr/>
        </p:nvSpPr>
        <p:spPr bwMode="auto">
          <a:xfrm>
            <a:off x="350838" y="3551222"/>
            <a:ext cx="7070725" cy="4404360"/>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9" name="Title 20">
            <a:extLst>
              <a:ext uri="{FF2B5EF4-FFF2-40B4-BE49-F238E27FC236}">
                <a16:creationId xmlns:a16="http://schemas.microsoft.com/office/drawing/2014/main" id="{757499D0-64BE-8375-092E-36E07C03435D}"/>
              </a:ext>
            </a:extLst>
          </p:cNvPr>
          <p:cNvSpPr>
            <a:spLocks noGrp="1"/>
          </p:cNvSpPr>
          <p:nvPr>
            <p:ph type="title"/>
          </p:nvPr>
        </p:nvSpPr>
        <p:spPr>
          <a:xfrm>
            <a:off x="350838" y="706438"/>
            <a:ext cx="7070725" cy="369332"/>
          </a:xfrm>
        </p:spPr>
        <p:txBody>
          <a:bodyPr/>
          <a:lstStyle/>
          <a:p>
            <a:r>
              <a:rPr lang="en-US" dirty="0"/>
              <a:t>Scenario 4: Sales Readiness and Enablement </a:t>
            </a:r>
            <a:endParaRPr lang="en-IN" dirty="0"/>
          </a:p>
        </p:txBody>
      </p:sp>
      <p:cxnSp>
        <p:nvCxnSpPr>
          <p:cNvPr id="39" name="Straight Connector 38">
            <a:extLst>
              <a:ext uri="{FF2B5EF4-FFF2-40B4-BE49-F238E27FC236}">
                <a16:creationId xmlns:a16="http://schemas.microsoft.com/office/drawing/2014/main" id="{F7261401-29CC-A9D9-B936-25332D99C02B}"/>
              </a:ext>
            </a:extLst>
          </p:cNvPr>
          <p:cNvCxnSpPr>
            <a:cxnSpLocks/>
          </p:cNvCxnSpPr>
          <p:nvPr/>
        </p:nvCxnSpPr>
        <p:spPr>
          <a:xfrm>
            <a:off x="350838" y="1285876"/>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40" name="Table 39">
            <a:extLst>
              <a:ext uri="{FF2B5EF4-FFF2-40B4-BE49-F238E27FC236}">
                <a16:creationId xmlns:a16="http://schemas.microsoft.com/office/drawing/2014/main" id="{1CE0BBFD-2510-DEBF-0DD8-7ACC8531C901}"/>
              </a:ext>
            </a:extLst>
          </p:cNvPr>
          <p:cNvGraphicFramePr>
            <a:graphicFrameLocks noGrp="1" noChangeAspect="1"/>
          </p:cNvGraphicFramePr>
          <p:nvPr>
            <p:extLst>
              <p:ext uri="{D42A27DB-BD31-4B8C-83A1-F6EECF244321}">
                <p14:modId xmlns:p14="http://schemas.microsoft.com/office/powerpoint/2010/main" val="2990144436"/>
              </p:ext>
            </p:extLst>
          </p:nvPr>
        </p:nvGraphicFramePr>
        <p:xfrm>
          <a:off x="350838" y="3551222"/>
          <a:ext cx="7070725" cy="4404360"/>
        </p:xfrm>
        <a:graphic>
          <a:graphicData uri="http://schemas.openxmlformats.org/drawingml/2006/table">
            <a:tbl>
              <a:tblPr firstRow="1" bandRow="1">
                <a:tableStyleId>{5C22544A-7EE6-4342-B048-85BDC9FD1C3A}</a:tableStyleId>
              </a:tblPr>
              <a:tblGrid>
                <a:gridCol w="1563995">
                  <a:extLst>
                    <a:ext uri="{9D8B030D-6E8A-4147-A177-3AD203B41FA5}">
                      <a16:colId xmlns:a16="http://schemas.microsoft.com/office/drawing/2014/main" val="800310417"/>
                    </a:ext>
                  </a:extLst>
                </a:gridCol>
                <a:gridCol w="5506730">
                  <a:extLst>
                    <a:ext uri="{9D8B030D-6E8A-4147-A177-3AD203B41FA5}">
                      <a16:colId xmlns:a16="http://schemas.microsoft.com/office/drawing/2014/main" val="769226981"/>
                    </a:ext>
                  </a:extLst>
                </a:gridCol>
              </a:tblGrid>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1: </a:t>
                      </a:r>
                      <a:r>
                        <a:rPr lang="en-US" sz="1100" b="0" kern="1200" dirty="0">
                          <a:solidFill>
                            <a:schemeClr val="tx1"/>
                          </a:solidFill>
                          <a:latin typeface="Segoe Sans Display Semibold" pitchFamily="2" charset="0"/>
                          <a:ea typeface="+mn-ea"/>
                          <a:cs typeface="Segoe Sans Display Semibold" pitchFamily="2" charset="0"/>
                        </a:rPr>
                        <a:t>Create a seller enablement summary</a:t>
                      </a:r>
                    </a:p>
                  </a:txBody>
                  <a:tcPr marT="91440" marB="91440">
                    <a:lnL w="12700" cmpd="sng">
                      <a:noFill/>
                    </a:lnL>
                    <a:lnR w="6350" cap="flat" cmpd="sng" algn="ctr">
                      <a:no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Review the </a:t>
                      </a:r>
                      <a:r>
                        <a:rPr lang="en-US" sz="1100" b="0" dirty="0">
                          <a:solidFill>
                            <a:srgbClr val="EC4A27"/>
                          </a:solidFill>
                          <a:latin typeface="+mn-lt"/>
                        </a:rPr>
                        <a:t>/Product overview document</a:t>
                      </a:r>
                      <a:r>
                        <a:rPr lang="en-US" sz="1100" b="0" dirty="0">
                          <a:solidFill>
                            <a:schemeClr val="tx1"/>
                          </a:solidFill>
                          <a:latin typeface="+mn-lt"/>
                        </a:rPr>
                        <a:t>, </a:t>
                      </a:r>
                      <a:r>
                        <a:rPr lang="en-US" sz="1100" b="0" dirty="0">
                          <a:solidFill>
                            <a:srgbClr val="EC4A27"/>
                          </a:solidFill>
                          <a:latin typeface="+mn-lt"/>
                        </a:rPr>
                        <a:t>/Recent release notes</a:t>
                      </a:r>
                      <a:r>
                        <a:rPr lang="en-US" sz="1100" b="0" dirty="0">
                          <a:solidFill>
                            <a:schemeClr val="tx1"/>
                          </a:solidFill>
                          <a:latin typeface="+mn-lt"/>
                        </a:rPr>
                        <a:t>, and </a:t>
                      </a:r>
                      <a:r>
                        <a:rPr lang="en-US" sz="1100" b="0" dirty="0">
                          <a:solidFill>
                            <a:srgbClr val="EC4A27"/>
                          </a:solidFill>
                          <a:latin typeface="+mn-lt"/>
                        </a:rPr>
                        <a:t>/Sales enablement guide</a:t>
                      </a:r>
                      <a:r>
                        <a:rPr lang="en-US" sz="1100" b="0" dirty="0">
                          <a:solidFill>
                            <a:schemeClr val="tx1"/>
                          </a:solidFill>
                          <a:latin typeface="+mn-lt"/>
                        </a:rPr>
                        <a:t>. Summarize the top three updates sellers need to know this week, including short positioning blurbs and relevant proof points.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2: </a:t>
                      </a:r>
                      <a:r>
                        <a:rPr lang="en-US" sz="1100" b="0" kern="1200" dirty="0">
                          <a:solidFill>
                            <a:schemeClr val="tx1"/>
                          </a:solidFill>
                          <a:latin typeface="Segoe Sans Display Semibold" pitchFamily="2" charset="0"/>
                          <a:ea typeface="+mn-ea"/>
                          <a:cs typeface="Segoe Sans Display Semibold" pitchFamily="2" charset="0"/>
                        </a:rPr>
                        <a:t>Draft a sales notification email for an upcoming product launch</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Using the </a:t>
                      </a:r>
                      <a:r>
                        <a:rPr lang="en-US" sz="1100" b="0" dirty="0">
                          <a:solidFill>
                            <a:srgbClr val="EC4A27"/>
                          </a:solidFill>
                          <a:latin typeface="+mn-lt"/>
                        </a:rPr>
                        <a:t>/Go to market strategy</a:t>
                      </a:r>
                      <a:r>
                        <a:rPr lang="en-US" sz="1100" b="0" dirty="0">
                          <a:solidFill>
                            <a:schemeClr val="tx1"/>
                          </a:solidFill>
                          <a:latin typeface="+mn-lt"/>
                        </a:rPr>
                        <a:t>, </a:t>
                      </a:r>
                      <a:r>
                        <a:rPr lang="en-US" sz="1100" b="0" dirty="0">
                          <a:solidFill>
                            <a:srgbClr val="EC4A27"/>
                          </a:solidFill>
                          <a:latin typeface="+mn-lt"/>
                        </a:rPr>
                        <a:t>/Product launch plan</a:t>
                      </a:r>
                      <a:r>
                        <a:rPr lang="en-US" sz="1100" b="0" dirty="0">
                          <a:solidFill>
                            <a:schemeClr val="tx1"/>
                          </a:solidFill>
                          <a:latin typeface="+mn-lt"/>
                        </a:rPr>
                        <a:t>, draft a concise advisory email to </a:t>
                      </a:r>
                      <a:r>
                        <a:rPr lang="en-US" sz="1100" b="0" dirty="0">
                          <a:solidFill>
                            <a:srgbClr val="C03BC4"/>
                          </a:solidFill>
                          <a:latin typeface="+mn-lt"/>
                        </a:rPr>
                        <a:t>[Seller audience] </a:t>
                      </a:r>
                      <a:r>
                        <a:rPr lang="en-US" sz="1100" b="0" dirty="0">
                          <a:solidFill>
                            <a:schemeClr val="tx1"/>
                          </a:solidFill>
                          <a:latin typeface="+mn-lt"/>
                        </a:rPr>
                        <a:t>highlighting the new feature, its customer value, and where to find supporting materials.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3: </a:t>
                      </a:r>
                      <a:r>
                        <a:rPr lang="en-US" sz="1100" b="0" kern="1200" dirty="0">
                          <a:solidFill>
                            <a:schemeClr val="tx1"/>
                          </a:solidFill>
                          <a:latin typeface="Segoe Sans Display Semibold" pitchFamily="2" charset="0"/>
                          <a:ea typeface="+mn-ea"/>
                          <a:cs typeface="Segoe Sans Display Semibold" pitchFamily="2" charset="0"/>
                        </a:rPr>
                        <a:t>Build competitive response statements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Review the </a:t>
                      </a:r>
                      <a:r>
                        <a:rPr lang="en-US" sz="1100" b="0" dirty="0">
                          <a:solidFill>
                            <a:srgbClr val="EC4A27"/>
                          </a:solidFill>
                          <a:latin typeface="+mn-lt"/>
                        </a:rPr>
                        <a:t>/Competitor comparison report </a:t>
                      </a:r>
                      <a:r>
                        <a:rPr lang="en-US" sz="1100" b="0" dirty="0">
                          <a:solidFill>
                            <a:schemeClr val="tx1"/>
                          </a:solidFill>
                          <a:latin typeface="+mn-lt"/>
                        </a:rPr>
                        <a:t>and the </a:t>
                      </a:r>
                      <a:r>
                        <a:rPr lang="en-US" sz="1100" b="0" dirty="0">
                          <a:solidFill>
                            <a:srgbClr val="EC4A27"/>
                          </a:solidFill>
                          <a:latin typeface="+mn-lt"/>
                        </a:rPr>
                        <a:t>/Customer success stories</a:t>
                      </a:r>
                      <a:r>
                        <a:rPr lang="en-US" sz="1100" b="0" dirty="0">
                          <a:solidFill>
                            <a:schemeClr val="tx1"/>
                          </a:solidFill>
                          <a:latin typeface="+mn-lt"/>
                        </a:rPr>
                        <a:t>. Generate three short rebuttal statements sellers can use to respond to common objections, each with one differentiator and one supporting proof point.</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91440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4: </a:t>
                      </a:r>
                      <a:r>
                        <a:rPr lang="en-US" sz="1100" b="0" kern="1200" dirty="0">
                          <a:solidFill>
                            <a:schemeClr val="tx1"/>
                          </a:solidFill>
                          <a:latin typeface="Segoe Sans Display Semibold" pitchFamily="2" charset="0"/>
                          <a:ea typeface="+mn-ea"/>
                          <a:cs typeface="Segoe Sans Display Semibold" pitchFamily="2" charset="0"/>
                        </a:rPr>
                        <a:t>Create internal briefing materials for </a:t>
                      </a:r>
                      <a:br>
                        <a:rPr lang="en-US" sz="1100" b="0" kern="1200" dirty="0">
                          <a:solidFill>
                            <a:schemeClr val="tx1"/>
                          </a:solidFill>
                          <a:latin typeface="Segoe Sans Display Semibold" pitchFamily="2" charset="0"/>
                          <a:ea typeface="+mn-ea"/>
                          <a:cs typeface="Segoe Sans Display Semibold" pitchFamily="2" charset="0"/>
                        </a:rPr>
                      </a:br>
                      <a:r>
                        <a:rPr lang="en-US" sz="1100" b="0" kern="1200" dirty="0">
                          <a:solidFill>
                            <a:schemeClr val="tx1"/>
                          </a:solidFill>
                          <a:latin typeface="Segoe Sans Display Semibold" pitchFamily="2" charset="0"/>
                          <a:ea typeface="+mn-ea"/>
                          <a:cs typeface="Segoe Sans Display Semibold" pitchFamily="2" charset="0"/>
                        </a:rPr>
                        <a:t>field calls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Summarize the </a:t>
                      </a:r>
                      <a:r>
                        <a:rPr lang="en-US" sz="1100" b="0" dirty="0">
                          <a:solidFill>
                            <a:srgbClr val="EC4A27"/>
                          </a:solidFill>
                          <a:latin typeface="+mn-lt"/>
                        </a:rPr>
                        <a:t>/Field enablement notes </a:t>
                      </a:r>
                      <a:r>
                        <a:rPr lang="en-US" sz="1100" b="0" dirty="0">
                          <a:solidFill>
                            <a:schemeClr val="tx1"/>
                          </a:solidFill>
                          <a:latin typeface="+mn-lt"/>
                        </a:rPr>
                        <a:t>and the </a:t>
                      </a:r>
                      <a:r>
                        <a:rPr lang="en-US" sz="1100" b="0" dirty="0">
                          <a:solidFill>
                            <a:srgbClr val="EC4A27"/>
                          </a:solidFill>
                          <a:latin typeface="+mn-lt"/>
                        </a:rPr>
                        <a:t>/Seller feedback</a:t>
                      </a:r>
                      <a:r>
                        <a:rPr lang="en-US" sz="1100" b="0" dirty="0">
                          <a:solidFill>
                            <a:schemeClr val="tx1"/>
                          </a:solidFill>
                          <a:latin typeface="+mn-lt"/>
                        </a:rPr>
                        <a:t>. Build a one page brief with key themes, customer stories, and field submitted insights to guide upcoming enablement discussions.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822960">
                <a:tc>
                  <a:txBody>
                    <a:bodyPr/>
                    <a:lstStyle/>
                    <a:p>
                      <a:pPr marL="0" marR="0" algn="l" defTabSz="594623" rtl="0" eaLnBrk="1" latinLnBrk="0" hangingPunct="1">
                        <a:lnSpc>
                          <a:spcPct val="100000"/>
                        </a:lnSpc>
                        <a:spcBef>
                          <a:spcPts val="0"/>
                        </a:spcBef>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5: </a:t>
                      </a:r>
                      <a:r>
                        <a:rPr lang="en-US" sz="1100" b="0" kern="1200" dirty="0">
                          <a:solidFill>
                            <a:schemeClr val="tx1"/>
                          </a:solidFill>
                          <a:latin typeface="Segoe Sans Display Semibold" pitchFamily="2" charset="0"/>
                          <a:ea typeface="+mn-ea"/>
                          <a:cs typeface="Segoe Sans Display Semibold" pitchFamily="2" charset="0"/>
                        </a:rPr>
                        <a:t>Develop a seller-facing talk track</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Using the </a:t>
                      </a:r>
                      <a:r>
                        <a:rPr lang="en-US" sz="1100" b="0" dirty="0">
                          <a:solidFill>
                            <a:srgbClr val="EC4A27"/>
                          </a:solidFill>
                          <a:latin typeface="+mn-lt"/>
                        </a:rPr>
                        <a:t>/Messaging framework </a:t>
                      </a:r>
                      <a:r>
                        <a:rPr lang="en-US" sz="1100" b="0" dirty="0">
                          <a:solidFill>
                            <a:schemeClr val="tx1"/>
                          </a:solidFill>
                          <a:latin typeface="+mn-lt"/>
                        </a:rPr>
                        <a:t>and a </a:t>
                      </a:r>
                      <a:r>
                        <a:rPr lang="en-US" sz="1100" b="0" dirty="0">
                          <a:solidFill>
                            <a:srgbClr val="EC4A27"/>
                          </a:solidFill>
                          <a:latin typeface="+mn-lt"/>
                        </a:rPr>
                        <a:t>/Customer success story</a:t>
                      </a:r>
                      <a:r>
                        <a:rPr lang="en-US" sz="1100" b="0" dirty="0">
                          <a:solidFill>
                            <a:schemeClr val="tx1"/>
                          </a:solidFill>
                          <a:latin typeface="+mn-lt"/>
                        </a:rPr>
                        <a:t>, draft a two-minute talk track sellers can use in customer conversations, emphasizing business outcomes and differentiated value.</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0537943"/>
                  </a:ext>
                </a:extLst>
              </a:tr>
            </a:tbl>
          </a:graphicData>
        </a:graphic>
      </p:graphicFrame>
      <p:sp>
        <p:nvSpPr>
          <p:cNvPr id="41" name="Graphic 5">
            <a:extLst>
              <a:ext uri="{FF2B5EF4-FFF2-40B4-BE49-F238E27FC236}">
                <a16:creationId xmlns:a16="http://schemas.microsoft.com/office/drawing/2014/main" id="{BA7D4335-C0A7-C3B3-3064-9AD1A429C6B7}"/>
              </a:ext>
              <a:ext uri="{C183D7F6-B498-43B3-948B-1728B52AA6E4}">
                <adec:decorative xmlns:adec="http://schemas.microsoft.com/office/drawing/2017/decorative" val="1"/>
              </a:ext>
            </a:extLst>
          </p:cNvPr>
          <p:cNvSpPr>
            <a:spLocks/>
          </p:cNvSpPr>
          <p:nvPr/>
        </p:nvSpPr>
        <p:spPr>
          <a:xfrm>
            <a:off x="457518" y="144222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42" name="Rectangle: Rounded Corners 41">
            <a:extLst>
              <a:ext uri="{FF2B5EF4-FFF2-40B4-BE49-F238E27FC236}">
                <a16:creationId xmlns:a16="http://schemas.microsoft.com/office/drawing/2014/main" id="{8EAA4109-3E12-3358-675F-92F84F1014A7}"/>
              </a:ext>
            </a:extLst>
          </p:cNvPr>
          <p:cNvSpPr/>
          <p:nvPr/>
        </p:nvSpPr>
        <p:spPr bwMode="auto">
          <a:xfrm>
            <a:off x="350838" y="1754956"/>
            <a:ext cx="3187959"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Help product marketers turn raw product information into timely, accurate content for sellers by creating clear explanations, simple talk tracks, and useful customer examples.</a:t>
            </a:r>
          </a:p>
        </p:txBody>
      </p:sp>
      <p:sp>
        <p:nvSpPr>
          <p:cNvPr id="43" name="Rectangle: Rounded Corners 42">
            <a:extLst>
              <a:ext uri="{FF2B5EF4-FFF2-40B4-BE49-F238E27FC236}">
                <a16:creationId xmlns:a16="http://schemas.microsoft.com/office/drawing/2014/main" id="{2AF7E895-7F49-ADD4-3414-E74704FB60DB}"/>
              </a:ext>
            </a:extLst>
          </p:cNvPr>
          <p:cNvSpPr/>
          <p:nvPr/>
        </p:nvSpPr>
        <p:spPr bwMode="auto">
          <a:xfrm>
            <a:off x="3674226" y="1754956"/>
            <a:ext cx="3747337"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pPr>
            <a:r>
              <a:rPr lang="en-US" sz="1100" dirty="0">
                <a:ln w="3175">
                  <a:noFill/>
                </a:ln>
                <a:solidFill>
                  <a:schemeClr val="tx1"/>
                </a:solidFill>
                <a:latin typeface="Segoe Sans Display Semibold" pitchFamily="2" charset="0"/>
                <a:cs typeface="Segoe Sans Display Semibold" pitchFamily="2" charset="0"/>
              </a:rPr>
              <a:t>Intended Outcome: </a:t>
            </a:r>
            <a:r>
              <a:rPr lang="en-US" sz="1100" dirty="0">
                <a:ln w="3175">
                  <a:noFill/>
                </a:ln>
                <a:solidFill>
                  <a:schemeClr val="tx1"/>
                </a:solidFill>
                <a:cs typeface="Segoe Sans Display Semibold" pitchFamily="2" charset="0"/>
              </a:rPr>
              <a:t>Simple draft materials to support seller readiness discussions</a:t>
            </a:r>
          </a:p>
        </p:txBody>
      </p:sp>
      <p:sp>
        <p:nvSpPr>
          <p:cNvPr id="44" name="Graphic 15">
            <a:extLst>
              <a:ext uri="{FF2B5EF4-FFF2-40B4-BE49-F238E27FC236}">
                <a16:creationId xmlns:a16="http://schemas.microsoft.com/office/drawing/2014/main" id="{572F9AB9-970E-3121-9F7C-4CC148887789}"/>
              </a:ext>
              <a:ext uri="{C183D7F6-B498-43B3-948B-1728B52AA6E4}">
                <adec:decorative xmlns:adec="http://schemas.microsoft.com/office/drawing/2017/decorative" val="1"/>
              </a:ext>
            </a:extLst>
          </p:cNvPr>
          <p:cNvSpPr>
            <a:spLocks/>
          </p:cNvSpPr>
          <p:nvPr/>
        </p:nvSpPr>
        <p:spPr>
          <a:xfrm>
            <a:off x="3780906" y="144222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pSp>
        <p:nvGrpSpPr>
          <p:cNvPr id="45" name="Group 44">
            <a:extLst>
              <a:ext uri="{FF2B5EF4-FFF2-40B4-BE49-F238E27FC236}">
                <a16:creationId xmlns:a16="http://schemas.microsoft.com/office/drawing/2014/main" id="{468F1940-B37F-DE03-7A95-57BED0E5683F}"/>
              </a:ext>
            </a:extLst>
          </p:cNvPr>
          <p:cNvGrpSpPr/>
          <p:nvPr/>
        </p:nvGrpSpPr>
        <p:grpSpPr>
          <a:xfrm>
            <a:off x="4032253" y="3091624"/>
            <a:ext cx="3389310" cy="401871"/>
            <a:chOff x="3808031" y="3091624"/>
            <a:chExt cx="3389310" cy="401871"/>
          </a:xfrm>
        </p:grpSpPr>
        <p:sp>
          <p:nvSpPr>
            <p:cNvPr id="46" name="Rectangle: Rounded Corners 45">
              <a:extLst>
                <a:ext uri="{FF2B5EF4-FFF2-40B4-BE49-F238E27FC236}">
                  <a16:creationId xmlns:a16="http://schemas.microsoft.com/office/drawing/2014/main" id="{C743407E-22D7-5230-9C5B-2E05754A716C}"/>
                </a:ext>
                <a:ext uri="{C183D7F6-B498-43B3-948B-1728B52AA6E4}">
                  <adec:decorative xmlns:adec="http://schemas.microsoft.com/office/drawing/2017/decorative" val="1"/>
                </a:ext>
              </a:extLst>
            </p:cNvPr>
            <p:cNvSpPr/>
            <p:nvPr/>
          </p:nvSpPr>
          <p:spPr bwMode="auto">
            <a:xfrm>
              <a:off x="4584319" y="3091624"/>
              <a:ext cx="2613022" cy="401871"/>
            </a:xfrm>
            <a:prstGeom prst="roundRect">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600">
                <a:blipFill>
                  <a:blip r:embed="rId3"/>
                  <a:stretch>
                    <a:fillRect t="-26822" b="-26822"/>
                  </a:stretch>
                </a:blipFill>
                <a:latin typeface="Segoe Sans Display Semibold" pitchFamily="2" charset="0"/>
                <a:cs typeface="Segoe Sans Display Semibold" pitchFamily="2" charset="0"/>
              </a:endParaRPr>
            </a:p>
          </p:txBody>
        </p:sp>
        <p:sp>
          <p:nvSpPr>
            <p:cNvPr id="47" name="Rectangle: Top Corners Rounded 46">
              <a:extLst>
                <a:ext uri="{FF2B5EF4-FFF2-40B4-BE49-F238E27FC236}">
                  <a16:creationId xmlns:a16="http://schemas.microsoft.com/office/drawing/2014/main" id="{BA23D164-62C5-35CC-96CF-83C656B32431}"/>
                </a:ext>
                <a:ext uri="{C183D7F6-B498-43B3-948B-1728B52AA6E4}">
                  <adec:decorative xmlns:adec="http://schemas.microsoft.com/office/drawing/2017/decorative" val="1"/>
                </a:ext>
              </a:extLst>
            </p:cNvPr>
            <p:cNvSpPr/>
            <p:nvPr/>
          </p:nvSpPr>
          <p:spPr bwMode="auto">
            <a:xfrm rot="16200000">
              <a:off x="4052887" y="2904415"/>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48" name="Content Placeholder 2">
              <a:extLst>
                <a:ext uri="{FF2B5EF4-FFF2-40B4-BE49-F238E27FC236}">
                  <a16:creationId xmlns:a16="http://schemas.microsoft.com/office/drawing/2014/main" id="{72902F52-6502-4122-7180-10D5491DCBD1}"/>
                </a:ext>
                <a:ext uri="{C183D7F6-B498-43B3-948B-1728B52AA6E4}">
                  <adec:decorative xmlns:adec="http://schemas.microsoft.com/office/drawing/2017/decorative" val="0"/>
                </a:ext>
              </a:extLst>
            </p:cNvPr>
            <p:cNvSpPr txBox="1">
              <a:spLocks/>
            </p:cNvSpPr>
            <p:nvPr/>
          </p:nvSpPr>
          <p:spPr>
            <a:xfrm>
              <a:off x="3911173" y="3207921"/>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pitchFamily="2" charset="0"/>
                  <a:cs typeface="Segoe Sans Display Semibold" pitchFamily="2" charset="0"/>
                </a:rPr>
                <a:t>Legend </a:t>
              </a:r>
            </a:p>
          </p:txBody>
        </p:sp>
        <p:sp>
          <p:nvSpPr>
            <p:cNvPr id="49" name="Rectangle: Rounded Corners 48" descr="Orange text">
              <a:extLst>
                <a:ext uri="{FF2B5EF4-FFF2-40B4-BE49-F238E27FC236}">
                  <a16:creationId xmlns:a16="http://schemas.microsoft.com/office/drawing/2014/main" id="{B4D20A32-B88B-6CDA-5163-91BDCE415BE6}"/>
                </a:ext>
                <a:ext uri="{C183D7F6-B498-43B3-948B-1728B52AA6E4}">
                  <adec:decorative xmlns:adec="http://schemas.microsoft.com/office/drawing/2017/decorative" val="0"/>
                </a:ext>
              </a:extLst>
            </p:cNvPr>
            <p:cNvSpPr>
              <a:spLocks/>
            </p:cNvSpPr>
            <p:nvPr/>
          </p:nvSpPr>
          <p:spPr bwMode="auto">
            <a:xfrm>
              <a:off x="4703015" y="3206074"/>
              <a:ext cx="172970" cy="172970"/>
            </a:xfrm>
            <a:prstGeom prst="roundRect">
              <a:avLst/>
            </a:prstGeom>
            <a:solidFill>
              <a:srgbClr val="FF5C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1" name="Content Placeholder 2">
              <a:extLst>
                <a:ext uri="{FF2B5EF4-FFF2-40B4-BE49-F238E27FC236}">
                  <a16:creationId xmlns:a16="http://schemas.microsoft.com/office/drawing/2014/main" id="{03805038-73C9-B7D1-7698-334D01A571AE}"/>
                </a:ext>
                <a:ext uri="{C183D7F6-B498-43B3-948B-1728B52AA6E4}">
                  <adec:decorative xmlns:adec="http://schemas.microsoft.com/office/drawing/2017/decorative" val="0"/>
                </a:ext>
              </a:extLst>
            </p:cNvPr>
            <p:cNvSpPr txBox="1">
              <a:spLocks/>
            </p:cNvSpPr>
            <p:nvPr/>
          </p:nvSpPr>
          <p:spPr>
            <a:xfrm>
              <a:off x="4951289" y="3223309"/>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FF5C39">
                      <a:alpha val="99000"/>
                    </a:srgbClr>
                  </a:solidFill>
                  <a:effectLst/>
                  <a:uLnTx/>
                  <a:uFillTx/>
                  <a:latin typeface="+mj-lt"/>
                  <a:ea typeface="+mn-ea"/>
                  <a:cs typeface="+mn-cs"/>
                </a:rPr>
                <a:t>/Referenced File </a:t>
              </a:r>
            </a:p>
          </p:txBody>
        </p:sp>
        <p:sp>
          <p:nvSpPr>
            <p:cNvPr id="52" name="Rectangle: Rounded Corners 51" descr="Purple text">
              <a:extLst>
                <a:ext uri="{FF2B5EF4-FFF2-40B4-BE49-F238E27FC236}">
                  <a16:creationId xmlns:a16="http://schemas.microsoft.com/office/drawing/2014/main" id="{BA6F3F51-E9FB-F49E-8A4D-8BA71B61898E}"/>
                </a:ext>
                <a:ext uri="{C183D7F6-B498-43B3-948B-1728B52AA6E4}">
                  <adec:decorative xmlns:adec="http://schemas.microsoft.com/office/drawing/2017/decorative" val="0"/>
                </a:ext>
              </a:extLst>
            </p:cNvPr>
            <p:cNvSpPr/>
            <p:nvPr/>
          </p:nvSpPr>
          <p:spPr bwMode="auto">
            <a:xfrm>
              <a:off x="5928378" y="320607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53" name="Content Placeholder 2">
              <a:extLst>
                <a:ext uri="{FF2B5EF4-FFF2-40B4-BE49-F238E27FC236}">
                  <a16:creationId xmlns:a16="http://schemas.microsoft.com/office/drawing/2014/main" id="{04F20781-F88D-F821-8211-B6ED8F571772}"/>
                </a:ext>
                <a:ext uri="{C183D7F6-B498-43B3-948B-1728B52AA6E4}">
                  <adec:decorative xmlns:adec="http://schemas.microsoft.com/office/drawing/2017/decorative" val="0"/>
                </a:ext>
              </a:extLst>
            </p:cNvPr>
            <p:cNvSpPr txBox="1">
              <a:spLocks/>
            </p:cNvSpPr>
            <p:nvPr/>
          </p:nvSpPr>
          <p:spPr>
            <a:xfrm>
              <a:off x="6176651" y="3223309"/>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defTabSz="1018824">
                <a:lnSpc>
                  <a:spcPct val="100000"/>
                </a:lnSpc>
                <a:spcAft>
                  <a:spcPts val="3000"/>
                </a:spcAft>
                <a:defRPr/>
              </a:pPr>
              <a:r>
                <a:rPr lang="en-US" sz="900">
                  <a:solidFill>
                    <a:schemeClr val="accent2">
                      <a:lumMod val="75000"/>
                      <a:alpha val="99000"/>
                    </a:schemeClr>
                  </a:solidFill>
                  <a:latin typeface="+mj-lt"/>
                </a:rPr>
                <a:t>[Details you insert]</a:t>
              </a:r>
            </a:p>
          </p:txBody>
        </p:sp>
      </p:grpSp>
      <p:sp>
        <p:nvSpPr>
          <p:cNvPr id="58" name="Rectangle 57">
            <a:hlinkClick r:id="" action="ppaction://noaction"/>
            <a:extLst>
              <a:ext uri="{FF2B5EF4-FFF2-40B4-BE49-F238E27FC236}">
                <a16:creationId xmlns:a16="http://schemas.microsoft.com/office/drawing/2014/main" id="{233D19F4-D061-0C20-2F8C-61C216079171}"/>
              </a:ext>
            </a:extLst>
          </p:cNvPr>
          <p:cNvSpPr>
            <a:spLocks/>
          </p:cNvSpPr>
          <p:nvPr/>
        </p:nvSpPr>
        <p:spPr bwMode="auto">
          <a:xfrm>
            <a:off x="5661149"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spcBef>
                <a:spcPct val="0"/>
              </a:spcBef>
              <a:spcAft>
                <a:spcPct val="0"/>
              </a:spcAft>
              <a:buClrTx/>
              <a:buSzTx/>
              <a:buFontTx/>
              <a:buNone/>
              <a:tabLst/>
              <a:defRPr/>
            </a:pPr>
            <a:r>
              <a:rPr kumimoji="0" lang="en-IN" sz="900" b="0" i="1" u="none" strike="noStrike" kern="1200" cap="none" spc="0" normalizeH="0" baseline="0" noProof="0" dirty="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dirty="0">
                <a:solidFill>
                  <a:srgbClr val="0078D4">
                    <a:alpha val="99000"/>
                  </a:srgbClr>
                </a:solidFill>
                <a:latin typeface="Segoe Sans Display"/>
                <a:ea typeface="Segoe UI" pitchFamily="34" charset="0"/>
                <a:cs typeface="Segoe UI" pitchFamily="34" charset="0"/>
                <a:hlinkClick r:id="rId4" action="ppaction://hlinksldjump">
                  <a:extLst>
                    <a:ext uri="{A12FA001-AC4F-418D-AE19-62706E023703}">
                      <ahyp:hlinkClr xmlns:ahyp="http://schemas.microsoft.com/office/drawing/2018/hyperlinkcolor" val="tx"/>
                    </a:ext>
                  </a:extLst>
                </a:hlinkClick>
              </a:rPr>
              <a:t>page 13</a:t>
            </a:r>
            <a:endParaRPr kumimoji="0" lang="en-US" sz="900" b="0" i="1" u="sng" strike="noStrike" kern="1200" cap="none" spc="0" normalizeH="0" baseline="0" noProof="0" dirty="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55" name="Slide Number Placeholder 67">
            <a:extLst>
              <a:ext uri="{FF2B5EF4-FFF2-40B4-BE49-F238E27FC236}">
                <a16:creationId xmlns:a16="http://schemas.microsoft.com/office/drawing/2014/main" id="{ED1B7EDD-72CE-C48A-7089-8C2DA8776625}"/>
              </a:ext>
            </a:extLst>
          </p:cNvPr>
          <p:cNvSpPr>
            <a:spLocks noGrp="1"/>
          </p:cNvSpPr>
          <p:nvPr>
            <p:ph type="sldNum" sz="quarter" idx="10"/>
          </p:nvPr>
        </p:nvSpPr>
        <p:spPr>
          <a:xfrm>
            <a:off x="7197040" y="9825395"/>
            <a:ext cx="232460" cy="123111"/>
          </a:xfrm>
        </p:spPr>
        <p:txBody>
          <a:bodyPr/>
          <a:lstStyle/>
          <a:p>
            <a:r>
              <a:rPr lang="en-US" sz="800" dirty="0"/>
              <a:t>8</a:t>
            </a:r>
            <a:endParaRPr lang="en-IN" sz="800" dirty="0"/>
          </a:p>
        </p:txBody>
      </p:sp>
      <p:sp>
        <p:nvSpPr>
          <p:cNvPr id="60" name="Rectangle: Rounded Corners 59">
            <a:hlinkClick r:id="rId5" action="ppaction://hlinksldjump"/>
            <a:extLst>
              <a:ext uri="{FF2B5EF4-FFF2-40B4-BE49-F238E27FC236}">
                <a16:creationId xmlns:a16="http://schemas.microsoft.com/office/drawing/2014/main" id="{F0FC410B-9735-80DB-CA24-E6CDD97ED8D0}"/>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62" name="Rectangle: Rounded Corners 61">
            <a:hlinkClick r:id="rId6" action="ppaction://hlinksldjump"/>
            <a:extLst>
              <a:ext uri="{FF2B5EF4-FFF2-40B4-BE49-F238E27FC236}">
                <a16:creationId xmlns:a16="http://schemas.microsoft.com/office/drawing/2014/main" id="{262709DF-3612-C884-ABBC-DE14B011BFEB}"/>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64" name="Rectangle: Rounded Corners 63">
            <a:hlinkClick r:id="rId7" action="ppaction://hlinksldjump"/>
            <a:extLst>
              <a:ext uri="{FF2B5EF4-FFF2-40B4-BE49-F238E27FC236}">
                <a16:creationId xmlns:a16="http://schemas.microsoft.com/office/drawing/2014/main" id="{9E80102C-3095-6CB1-9B74-C35B8B1FF54D}"/>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66" name="Rectangle: Rounded Corners 65">
            <a:hlinkClick r:id="rId8" action="ppaction://hlinksldjump"/>
            <a:extLst>
              <a:ext uri="{FF2B5EF4-FFF2-40B4-BE49-F238E27FC236}">
                <a16:creationId xmlns:a16="http://schemas.microsoft.com/office/drawing/2014/main" id="{06D46CDA-3084-42E7-5C6D-9BB3A7B6852C}"/>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68" name="Rectangle: Rounded Corners 67">
            <a:hlinkClick r:id="rId9" action="ppaction://hlinksldjump"/>
            <a:extLst>
              <a:ext uri="{FF2B5EF4-FFF2-40B4-BE49-F238E27FC236}">
                <a16:creationId xmlns:a16="http://schemas.microsoft.com/office/drawing/2014/main" id="{C3C53807-19D9-10C0-7136-26D5B398CF7B}"/>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70" name="Rectangle: Rounded Corners 69">
            <a:hlinkClick r:id="rId10" action="ppaction://hlinksldjump"/>
            <a:extLst>
              <a:ext uri="{FF2B5EF4-FFF2-40B4-BE49-F238E27FC236}">
                <a16:creationId xmlns:a16="http://schemas.microsoft.com/office/drawing/2014/main" id="{230E2196-4B8A-877A-9097-2F94923E526D}"/>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File Guidance </a:t>
            </a:r>
            <a:br>
              <a:rPr lang="en-US" sz="900">
                <a:solidFill>
                  <a:srgbClr val="323139">
                    <a:lumMod val="40000"/>
                    <a:lumOff val="60000"/>
                  </a:srgbClr>
                </a:solidFill>
                <a:latin typeface="Segoe Sans Display Semilight"/>
                <a:cs typeface="Segoe UI" pitchFamily="34" charset="0"/>
              </a:rPr>
            </a:br>
            <a:r>
              <a:rPr lang="en-US" sz="900">
                <a:solidFill>
                  <a:srgbClr val="323139">
                    <a:lumMod val="40000"/>
                    <a:lumOff val="60000"/>
                  </a:srgbClr>
                </a:solidFill>
                <a:latin typeface="Segoe Sans Display Semilight"/>
                <a:cs typeface="Segoe UI" pitchFamily="34" charset="0"/>
              </a:rPr>
              <a:t>&amp; Example</a:t>
            </a:r>
          </a:p>
        </p:txBody>
      </p:sp>
      <p:sp>
        <p:nvSpPr>
          <p:cNvPr id="72" name="Rectangle: Rounded Corners 71">
            <a:hlinkClick r:id="rId11" action="ppaction://hlinksldjump"/>
            <a:extLst>
              <a:ext uri="{FF2B5EF4-FFF2-40B4-BE49-F238E27FC236}">
                <a16:creationId xmlns:a16="http://schemas.microsoft.com/office/drawing/2014/main" id="{2F18C50C-4B36-CD8E-4FCF-F1B07BDAB109}"/>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1000">
                <a:blipFill>
                  <a:blip r:embed="rId3"/>
                  <a:stretch>
                    <a:fillRect t="-26822" b="-26822"/>
                  </a:stretch>
                </a:blipFill>
                <a:latin typeface="Segoe Sans Display Semibold" pitchFamily="2" charset="0"/>
                <a:cs typeface="Segoe Sans Display Semibold" pitchFamily="2" charset="0"/>
              </a:rPr>
              <a:t>Scenario 4</a:t>
            </a:r>
          </a:p>
        </p:txBody>
      </p:sp>
    </p:spTree>
    <p:extLst>
      <p:ext uri="{BB962C8B-B14F-4D97-AF65-F5344CB8AC3E}">
        <p14:creationId xmlns:p14="http://schemas.microsoft.com/office/powerpoint/2010/main" val="37186294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3F623D-A050-D720-74D3-84AF24C01D95}"/>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A16BD3D-9EA2-7EC8-7C39-86D47D41D66F}"/>
              </a:ext>
            </a:extLst>
          </p:cNvPr>
          <p:cNvSpPr>
            <a:spLocks noChangeAspect="1"/>
          </p:cNvSpPr>
          <p:nvPr/>
        </p:nvSpPr>
        <p:spPr bwMode="auto">
          <a:xfrm>
            <a:off x="350838" y="3894122"/>
            <a:ext cx="7070725" cy="4579879"/>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8" name="Title 20">
            <a:extLst>
              <a:ext uri="{FF2B5EF4-FFF2-40B4-BE49-F238E27FC236}">
                <a16:creationId xmlns:a16="http://schemas.microsoft.com/office/drawing/2014/main" id="{B453D04F-0C78-E016-F485-C982348C4DE3}"/>
              </a:ext>
            </a:extLst>
          </p:cNvPr>
          <p:cNvSpPr>
            <a:spLocks noGrp="1"/>
          </p:cNvSpPr>
          <p:nvPr>
            <p:ph type="title"/>
          </p:nvPr>
        </p:nvSpPr>
        <p:spPr>
          <a:xfrm>
            <a:off x="350838" y="706438"/>
            <a:ext cx="7070725" cy="738664"/>
          </a:xfrm>
        </p:spPr>
        <p:txBody>
          <a:bodyPr/>
          <a:lstStyle/>
          <a:p>
            <a:r>
              <a:rPr lang="en-US" dirty="0"/>
              <a:t>Scenario 5: Analyze Metrics to Identify Insights and Business Impact</a:t>
            </a:r>
            <a:endParaRPr lang="en-IN" dirty="0"/>
          </a:p>
        </p:txBody>
      </p:sp>
      <p:sp>
        <p:nvSpPr>
          <p:cNvPr id="56" name="Rectangle 55">
            <a:hlinkClick r:id="" action="ppaction://noaction"/>
            <a:extLst>
              <a:ext uri="{FF2B5EF4-FFF2-40B4-BE49-F238E27FC236}">
                <a16:creationId xmlns:a16="http://schemas.microsoft.com/office/drawing/2014/main" id="{217F813A-A936-F72A-B7E9-9E1EAF6EF014}"/>
              </a:ext>
            </a:extLst>
          </p:cNvPr>
          <p:cNvSpPr>
            <a:spLocks/>
          </p:cNvSpPr>
          <p:nvPr/>
        </p:nvSpPr>
        <p:spPr bwMode="auto">
          <a:xfrm>
            <a:off x="5661149" y="9407114"/>
            <a:ext cx="1760414" cy="138499"/>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marL="0" marR="0" lvl="0" indent="0" algn="r" defTabSz="932472" rtl="0" eaLnBrk="1" fontAlgn="base" latinLnBrk="0" hangingPunct="1">
              <a:spcBef>
                <a:spcPct val="0"/>
              </a:spcBef>
              <a:spcAft>
                <a:spcPct val="0"/>
              </a:spcAft>
              <a:buClrTx/>
              <a:buSzTx/>
              <a:buFontTx/>
              <a:buNone/>
              <a:tabLst/>
              <a:defRPr/>
            </a:pPr>
            <a:r>
              <a:rPr kumimoji="0" lang="en-IN" sz="900" b="0" i="1" u="none" strike="noStrike" kern="1200" cap="none" spc="0" normalizeH="0" baseline="0" noProof="0" dirty="0">
                <a:ln>
                  <a:noFill/>
                </a:ln>
                <a:solidFill>
                  <a:srgbClr val="FFFFFF">
                    <a:lumMod val="50000"/>
                    <a:alpha val="99000"/>
                  </a:srgbClr>
                </a:solidFill>
                <a:effectLst/>
                <a:uLnTx/>
                <a:uFillTx/>
                <a:latin typeface="Segoe Sans Display"/>
                <a:ea typeface="Segoe UI" pitchFamily="34" charset="0"/>
                <a:cs typeface="Segoe UI" pitchFamily="34" charset="0"/>
              </a:rPr>
              <a:t>See file guidance on </a:t>
            </a:r>
            <a:r>
              <a:rPr lang="en-IN" sz="900" i="1" u="sng" dirty="0">
                <a:solidFill>
                  <a:srgbClr val="0078D4">
                    <a:alpha val="99000"/>
                  </a:srgbClr>
                </a:solidFill>
                <a:latin typeface="Segoe Sans Display"/>
                <a:ea typeface="Segoe UI" pitchFamily="34" charset="0"/>
                <a:cs typeface="Segoe UI" pitchFamily="34" charset="0"/>
                <a:hlinkClick r:id="rId3" action="ppaction://hlinksldjump">
                  <a:extLst>
                    <a:ext uri="{A12FA001-AC4F-418D-AE19-62706E023703}">
                      <ahyp:hlinkClr xmlns:ahyp="http://schemas.microsoft.com/office/drawing/2018/hyperlinkcolor" val="tx"/>
                    </a:ext>
                  </a:extLst>
                </a:hlinkClick>
              </a:rPr>
              <a:t>page 14</a:t>
            </a:r>
            <a:endParaRPr kumimoji="0" lang="en-US" sz="900" b="0" i="1" u="sng" strike="noStrike" kern="1200" cap="none" spc="0" normalizeH="0" baseline="0" noProof="0" dirty="0">
              <a:ln>
                <a:noFill/>
              </a:ln>
              <a:solidFill>
                <a:srgbClr val="0078D4">
                  <a:alpha val="99000"/>
                </a:srgbClr>
              </a:solidFill>
              <a:effectLst/>
              <a:uLnTx/>
              <a:uFillTx/>
              <a:latin typeface="Segoe Sans Display"/>
              <a:ea typeface="Segoe UI" pitchFamily="34" charset="0"/>
              <a:cs typeface="Segoe UI" pitchFamily="34" charset="0"/>
            </a:endParaRPr>
          </a:p>
        </p:txBody>
      </p:sp>
      <p:sp>
        <p:nvSpPr>
          <p:cNvPr id="54" name="Slide Number Placeholder 67">
            <a:extLst>
              <a:ext uri="{FF2B5EF4-FFF2-40B4-BE49-F238E27FC236}">
                <a16:creationId xmlns:a16="http://schemas.microsoft.com/office/drawing/2014/main" id="{752F8B0E-E7EB-1ED9-C373-0DEE63D74986}"/>
              </a:ext>
            </a:extLst>
          </p:cNvPr>
          <p:cNvSpPr>
            <a:spLocks noGrp="1"/>
          </p:cNvSpPr>
          <p:nvPr>
            <p:ph type="sldNum" sz="quarter" idx="10"/>
          </p:nvPr>
        </p:nvSpPr>
        <p:spPr>
          <a:xfrm>
            <a:off x="7197040" y="9825395"/>
            <a:ext cx="232460" cy="123111"/>
          </a:xfrm>
        </p:spPr>
        <p:txBody>
          <a:bodyPr/>
          <a:lstStyle/>
          <a:p>
            <a:r>
              <a:rPr lang="en-US" sz="800" dirty="0"/>
              <a:t>9</a:t>
            </a:r>
            <a:endParaRPr lang="en-IN" sz="800" dirty="0"/>
          </a:p>
        </p:txBody>
      </p:sp>
      <p:cxnSp>
        <p:nvCxnSpPr>
          <p:cNvPr id="58" name="Straight Connector 57">
            <a:extLst>
              <a:ext uri="{FF2B5EF4-FFF2-40B4-BE49-F238E27FC236}">
                <a16:creationId xmlns:a16="http://schemas.microsoft.com/office/drawing/2014/main" id="{0B9F28F2-2EEE-438D-CCDB-7A148503FA92}"/>
              </a:ext>
            </a:extLst>
          </p:cNvPr>
          <p:cNvCxnSpPr>
            <a:cxnSpLocks/>
          </p:cNvCxnSpPr>
          <p:nvPr/>
        </p:nvCxnSpPr>
        <p:spPr>
          <a:xfrm>
            <a:off x="350838" y="1628776"/>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59" name="Graphic 5">
            <a:extLst>
              <a:ext uri="{FF2B5EF4-FFF2-40B4-BE49-F238E27FC236}">
                <a16:creationId xmlns:a16="http://schemas.microsoft.com/office/drawing/2014/main" id="{D71BDC5B-20B5-4D36-E561-68C5F339DAC5}"/>
              </a:ext>
              <a:ext uri="{C183D7F6-B498-43B3-948B-1728B52AA6E4}">
                <adec:decorative xmlns:adec="http://schemas.microsoft.com/office/drawing/2017/decorative" val="1"/>
              </a:ext>
            </a:extLst>
          </p:cNvPr>
          <p:cNvSpPr>
            <a:spLocks/>
          </p:cNvSpPr>
          <p:nvPr/>
        </p:nvSpPr>
        <p:spPr>
          <a:xfrm>
            <a:off x="457518" y="1785121"/>
            <a:ext cx="250822" cy="250818"/>
          </a:xfrm>
          <a:custGeom>
            <a:avLst/>
            <a:gdLst>
              <a:gd name="csX0" fmla="*/ 188408 w 190501"/>
              <a:gd name="csY0" fmla="*/ 45534 h 190500"/>
              <a:gd name="csX1" fmla="*/ 189957 w 190501"/>
              <a:gd name="csY1" fmla="*/ 37748 h 190500"/>
              <a:gd name="csX2" fmla="*/ 183357 w 190501"/>
              <a:gd name="csY2" fmla="*/ 33338 h 190500"/>
              <a:gd name="csX3" fmla="*/ 157162 w 190501"/>
              <a:gd name="csY3" fmla="*/ 33338 h 190500"/>
              <a:gd name="csX4" fmla="*/ 157162 w 190501"/>
              <a:gd name="csY4" fmla="*/ 7144 h 190500"/>
              <a:gd name="csX5" fmla="*/ 152751 w 190501"/>
              <a:gd name="csY5" fmla="*/ 544 h 190500"/>
              <a:gd name="csX6" fmla="*/ 144967 w 190501"/>
              <a:gd name="csY6" fmla="*/ 2093 h 190500"/>
              <a:gd name="csX7" fmla="*/ 121155 w 190501"/>
              <a:gd name="csY7" fmla="*/ 25906 h 190500"/>
              <a:gd name="csX8" fmla="*/ 119063 w 190501"/>
              <a:gd name="csY8" fmla="*/ 30957 h 190500"/>
              <a:gd name="csX9" fmla="*/ 119063 w 190501"/>
              <a:gd name="csY9" fmla="*/ 57967 h 190500"/>
              <a:gd name="csX10" fmla="*/ 100185 w 190501"/>
              <a:gd name="csY10" fmla="*/ 76846 h 190500"/>
              <a:gd name="csX11" fmla="*/ 95250 w 190501"/>
              <a:gd name="csY11" fmla="*/ 76201 h 190500"/>
              <a:gd name="csX12" fmla="*/ 76200 w 190501"/>
              <a:gd name="csY12" fmla="*/ 95251 h 190500"/>
              <a:gd name="csX13" fmla="*/ 95250 w 190501"/>
              <a:gd name="csY13" fmla="*/ 114301 h 190500"/>
              <a:gd name="csX14" fmla="*/ 114300 w 190501"/>
              <a:gd name="csY14" fmla="*/ 95251 h 190500"/>
              <a:gd name="csX15" fmla="*/ 113655 w 190501"/>
              <a:gd name="csY15" fmla="*/ 90316 h 190500"/>
              <a:gd name="csX16" fmla="*/ 132533 w 190501"/>
              <a:gd name="csY16" fmla="*/ 71438 h 190500"/>
              <a:gd name="csX17" fmla="*/ 159545 w 190501"/>
              <a:gd name="csY17" fmla="*/ 71438 h 190500"/>
              <a:gd name="csX18" fmla="*/ 164596 w 190501"/>
              <a:gd name="csY18" fmla="*/ 69346 h 190500"/>
              <a:gd name="csX19" fmla="*/ 188408 w 190501"/>
              <a:gd name="csY19" fmla="*/ 45534 h 190500"/>
              <a:gd name="csX20" fmla="*/ 95250 w 190501"/>
              <a:gd name="csY20" fmla="*/ 1 h 190500"/>
              <a:gd name="csX21" fmla="*/ 127860 w 190501"/>
              <a:gd name="csY21" fmla="*/ 5729 h 190500"/>
              <a:gd name="csX22" fmla="*/ 114419 w 190501"/>
              <a:gd name="csY22" fmla="*/ 19170 h 190500"/>
              <a:gd name="csX23" fmla="*/ 112781 w 190501"/>
              <a:gd name="csY23" fmla="*/ 21077 h 190500"/>
              <a:gd name="csX24" fmla="*/ 95250 w 190501"/>
              <a:gd name="csY24" fmla="*/ 19051 h 190500"/>
              <a:gd name="csX25" fmla="*/ 19050 w 190501"/>
              <a:gd name="csY25" fmla="*/ 95251 h 190500"/>
              <a:gd name="csX26" fmla="*/ 95250 w 190501"/>
              <a:gd name="csY26" fmla="*/ 171451 h 190500"/>
              <a:gd name="csX27" fmla="*/ 171450 w 190501"/>
              <a:gd name="csY27" fmla="*/ 95251 h 190500"/>
              <a:gd name="csX28" fmla="*/ 169424 w 190501"/>
              <a:gd name="csY28" fmla="*/ 77720 h 190500"/>
              <a:gd name="csX29" fmla="*/ 171331 w 190501"/>
              <a:gd name="csY29" fmla="*/ 76081 h 190500"/>
              <a:gd name="csX30" fmla="*/ 184772 w 190501"/>
              <a:gd name="csY30" fmla="*/ 62641 h 190500"/>
              <a:gd name="csX31" fmla="*/ 190500 w 190501"/>
              <a:gd name="csY31" fmla="*/ 95251 h 190500"/>
              <a:gd name="csX32" fmla="*/ 95250 w 190501"/>
              <a:gd name="csY32" fmla="*/ 190501 h 190500"/>
              <a:gd name="csX33" fmla="*/ 0 w 190501"/>
              <a:gd name="csY33" fmla="*/ 95251 h 190500"/>
              <a:gd name="csX34" fmla="*/ 95250 w 190501"/>
              <a:gd name="csY34" fmla="*/ 1 h 190500"/>
              <a:gd name="csX35" fmla="*/ 95250 w 190501"/>
              <a:gd name="csY35" fmla="*/ 38101 h 190500"/>
              <a:gd name="csX36" fmla="*/ 109538 w 190501"/>
              <a:gd name="csY36" fmla="*/ 39901 h 190500"/>
              <a:gd name="csX37" fmla="*/ 109538 w 190501"/>
              <a:gd name="csY37" fmla="*/ 54021 h 190500"/>
              <a:gd name="csX38" fmla="*/ 105592 w 190501"/>
              <a:gd name="csY38" fmla="*/ 57968 h 190500"/>
              <a:gd name="csX39" fmla="*/ 105131 w 190501"/>
              <a:gd name="csY39" fmla="*/ 58444 h 190500"/>
              <a:gd name="csX40" fmla="*/ 95250 w 190501"/>
              <a:gd name="csY40" fmla="*/ 57151 h 190500"/>
              <a:gd name="csX41" fmla="*/ 57150 w 190501"/>
              <a:gd name="csY41" fmla="*/ 95251 h 190500"/>
              <a:gd name="csX42" fmla="*/ 95250 w 190501"/>
              <a:gd name="csY42" fmla="*/ 133351 h 190500"/>
              <a:gd name="csX43" fmla="*/ 133350 w 190501"/>
              <a:gd name="csY43" fmla="*/ 95251 h 190500"/>
              <a:gd name="csX44" fmla="*/ 132057 w 190501"/>
              <a:gd name="csY44" fmla="*/ 85369 h 190500"/>
              <a:gd name="csX45" fmla="*/ 132533 w 190501"/>
              <a:gd name="csY45" fmla="*/ 84909 h 190500"/>
              <a:gd name="csX46" fmla="*/ 136478 w 190501"/>
              <a:gd name="csY46" fmla="*/ 80963 h 190500"/>
              <a:gd name="csX47" fmla="*/ 150600 w 190501"/>
              <a:gd name="csY47" fmla="*/ 80963 h 190500"/>
              <a:gd name="csX48" fmla="*/ 152400 w 190501"/>
              <a:gd name="csY48" fmla="*/ 95251 h 190500"/>
              <a:gd name="csX49" fmla="*/ 95250 w 190501"/>
              <a:gd name="csY49" fmla="*/ 152401 h 190500"/>
              <a:gd name="csX50" fmla="*/ 38100 w 190501"/>
              <a:gd name="csY50" fmla="*/ 95251 h 190500"/>
              <a:gd name="csX51" fmla="*/ 95250 w 190501"/>
              <a:gd name="csY51" fmla="*/ 38101 h 190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Lst>
            <a:rect l="l" t="t" r="r" b="b"/>
            <a:pathLst>
              <a:path w="190501" h="190500">
                <a:moveTo>
                  <a:pt x="188408" y="45534"/>
                </a:moveTo>
                <a:cubicBezTo>
                  <a:pt x="190452" y="43491"/>
                  <a:pt x="191063" y="40418"/>
                  <a:pt x="189957" y="37748"/>
                </a:cubicBezTo>
                <a:cubicBezTo>
                  <a:pt x="188852" y="35079"/>
                  <a:pt x="186247" y="33338"/>
                  <a:pt x="183357" y="33338"/>
                </a:cubicBezTo>
                <a:lnTo>
                  <a:pt x="157162" y="33338"/>
                </a:lnTo>
                <a:lnTo>
                  <a:pt x="157162" y="7144"/>
                </a:lnTo>
                <a:cubicBezTo>
                  <a:pt x="157162" y="4255"/>
                  <a:pt x="155421" y="1650"/>
                  <a:pt x="152751" y="544"/>
                </a:cubicBezTo>
                <a:cubicBezTo>
                  <a:pt x="150083" y="-562"/>
                  <a:pt x="147010" y="50"/>
                  <a:pt x="144967" y="2093"/>
                </a:cubicBezTo>
                <a:lnTo>
                  <a:pt x="121155" y="25906"/>
                </a:lnTo>
                <a:cubicBezTo>
                  <a:pt x="119815" y="27246"/>
                  <a:pt x="119063" y="29063"/>
                  <a:pt x="119063" y="30957"/>
                </a:cubicBezTo>
                <a:lnTo>
                  <a:pt x="119063" y="57967"/>
                </a:lnTo>
                <a:lnTo>
                  <a:pt x="100185" y="76846"/>
                </a:lnTo>
                <a:cubicBezTo>
                  <a:pt x="98610" y="76425"/>
                  <a:pt x="96957" y="76201"/>
                  <a:pt x="95250" y="76201"/>
                </a:cubicBezTo>
                <a:cubicBezTo>
                  <a:pt x="84729" y="76201"/>
                  <a:pt x="76200" y="84730"/>
                  <a:pt x="76200" y="95251"/>
                </a:cubicBezTo>
                <a:cubicBezTo>
                  <a:pt x="76200" y="105771"/>
                  <a:pt x="84729" y="114301"/>
                  <a:pt x="95250" y="114301"/>
                </a:cubicBezTo>
                <a:cubicBezTo>
                  <a:pt x="105771" y="114301"/>
                  <a:pt x="114300" y="105771"/>
                  <a:pt x="114300" y="95251"/>
                </a:cubicBezTo>
                <a:cubicBezTo>
                  <a:pt x="114300" y="93544"/>
                  <a:pt x="114075" y="91891"/>
                  <a:pt x="113655" y="90316"/>
                </a:cubicBezTo>
                <a:lnTo>
                  <a:pt x="132533" y="71438"/>
                </a:lnTo>
                <a:lnTo>
                  <a:pt x="159545" y="71438"/>
                </a:lnTo>
                <a:cubicBezTo>
                  <a:pt x="161439" y="71438"/>
                  <a:pt x="163256" y="70686"/>
                  <a:pt x="164596" y="69346"/>
                </a:cubicBezTo>
                <a:lnTo>
                  <a:pt x="188408" y="45534"/>
                </a:lnTo>
                <a:close/>
                <a:moveTo>
                  <a:pt x="95250" y="1"/>
                </a:moveTo>
                <a:cubicBezTo>
                  <a:pt x="106705" y="1"/>
                  <a:pt x="117687" y="2023"/>
                  <a:pt x="127860" y="5729"/>
                </a:cubicBezTo>
                <a:lnTo>
                  <a:pt x="114419" y="19170"/>
                </a:lnTo>
                <a:cubicBezTo>
                  <a:pt x="113823" y="19767"/>
                  <a:pt x="113275" y="20405"/>
                  <a:pt x="112781" y="21077"/>
                </a:cubicBezTo>
                <a:cubicBezTo>
                  <a:pt x="107152" y="19752"/>
                  <a:pt x="101283" y="19051"/>
                  <a:pt x="95250" y="19051"/>
                </a:cubicBezTo>
                <a:cubicBezTo>
                  <a:pt x="53166" y="19051"/>
                  <a:pt x="19050" y="53166"/>
                  <a:pt x="19050" y="95251"/>
                </a:cubicBezTo>
                <a:cubicBezTo>
                  <a:pt x="19050" y="137334"/>
                  <a:pt x="53166" y="171451"/>
                  <a:pt x="95250" y="171451"/>
                </a:cubicBezTo>
                <a:cubicBezTo>
                  <a:pt x="137334" y="171451"/>
                  <a:pt x="171450" y="137334"/>
                  <a:pt x="171450" y="95251"/>
                </a:cubicBezTo>
                <a:cubicBezTo>
                  <a:pt x="171450" y="89218"/>
                  <a:pt x="170749" y="83348"/>
                  <a:pt x="169424" y="77720"/>
                </a:cubicBezTo>
                <a:cubicBezTo>
                  <a:pt x="170096" y="77226"/>
                  <a:pt x="170734" y="76678"/>
                  <a:pt x="171331" y="76081"/>
                </a:cubicBezTo>
                <a:lnTo>
                  <a:pt x="184772" y="62641"/>
                </a:lnTo>
                <a:cubicBezTo>
                  <a:pt x="188478" y="72813"/>
                  <a:pt x="190500" y="83796"/>
                  <a:pt x="190500" y="95251"/>
                </a:cubicBezTo>
                <a:cubicBezTo>
                  <a:pt x="190500" y="147856"/>
                  <a:pt x="147855" y="190501"/>
                  <a:pt x="95250" y="190501"/>
                </a:cubicBezTo>
                <a:cubicBezTo>
                  <a:pt x="42645" y="190501"/>
                  <a:pt x="0" y="147856"/>
                  <a:pt x="0" y="95251"/>
                </a:cubicBezTo>
                <a:cubicBezTo>
                  <a:pt x="0" y="42645"/>
                  <a:pt x="42645" y="1"/>
                  <a:pt x="95250" y="1"/>
                </a:cubicBezTo>
                <a:close/>
                <a:moveTo>
                  <a:pt x="95250" y="38101"/>
                </a:moveTo>
                <a:cubicBezTo>
                  <a:pt x="100184" y="38101"/>
                  <a:pt x="104971" y="38726"/>
                  <a:pt x="109538" y="39901"/>
                </a:cubicBezTo>
                <a:lnTo>
                  <a:pt x="109538" y="54021"/>
                </a:lnTo>
                <a:lnTo>
                  <a:pt x="105592" y="57968"/>
                </a:lnTo>
                <a:cubicBezTo>
                  <a:pt x="105435" y="58125"/>
                  <a:pt x="105282" y="58284"/>
                  <a:pt x="105131" y="58444"/>
                </a:cubicBezTo>
                <a:cubicBezTo>
                  <a:pt x="101980" y="57601"/>
                  <a:pt x="98668" y="57151"/>
                  <a:pt x="95250" y="57151"/>
                </a:cubicBezTo>
                <a:cubicBezTo>
                  <a:pt x="74208" y="57151"/>
                  <a:pt x="57150" y="74208"/>
                  <a:pt x="57150" y="95251"/>
                </a:cubicBezTo>
                <a:cubicBezTo>
                  <a:pt x="57150" y="116293"/>
                  <a:pt x="74208" y="133351"/>
                  <a:pt x="95250" y="133351"/>
                </a:cubicBezTo>
                <a:cubicBezTo>
                  <a:pt x="116292" y="133351"/>
                  <a:pt x="133350" y="116293"/>
                  <a:pt x="133350" y="95251"/>
                </a:cubicBezTo>
                <a:cubicBezTo>
                  <a:pt x="133350" y="91833"/>
                  <a:pt x="132900" y="88521"/>
                  <a:pt x="132057" y="85369"/>
                </a:cubicBezTo>
                <a:cubicBezTo>
                  <a:pt x="132217" y="85219"/>
                  <a:pt x="132376" y="85065"/>
                  <a:pt x="132533" y="84909"/>
                </a:cubicBezTo>
                <a:lnTo>
                  <a:pt x="136478" y="80963"/>
                </a:lnTo>
                <a:lnTo>
                  <a:pt x="150600" y="80963"/>
                </a:lnTo>
                <a:cubicBezTo>
                  <a:pt x="151775" y="85530"/>
                  <a:pt x="152400" y="90317"/>
                  <a:pt x="152400" y="95251"/>
                </a:cubicBezTo>
                <a:cubicBezTo>
                  <a:pt x="152400" y="126814"/>
                  <a:pt x="126813" y="152401"/>
                  <a:pt x="95250" y="152401"/>
                </a:cubicBezTo>
                <a:cubicBezTo>
                  <a:pt x="63687" y="152401"/>
                  <a:pt x="38100" y="126814"/>
                  <a:pt x="38100" y="95251"/>
                </a:cubicBezTo>
                <a:cubicBezTo>
                  <a:pt x="38100" y="63687"/>
                  <a:pt x="63687" y="38101"/>
                  <a:pt x="95250" y="38101"/>
                </a:cubicBez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sp>
        <p:nvSpPr>
          <p:cNvPr id="60" name="Rectangle: Rounded Corners 59">
            <a:extLst>
              <a:ext uri="{FF2B5EF4-FFF2-40B4-BE49-F238E27FC236}">
                <a16:creationId xmlns:a16="http://schemas.microsoft.com/office/drawing/2014/main" id="{9631E843-4ED0-F293-BD0A-9175653BDC33}"/>
              </a:ext>
            </a:extLst>
          </p:cNvPr>
          <p:cNvSpPr/>
          <p:nvPr/>
        </p:nvSpPr>
        <p:spPr bwMode="auto">
          <a:xfrm>
            <a:off x="350838" y="2097856"/>
            <a:ext cx="3187959"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defTabSz="769520" fontAlgn="base">
              <a:spcBef>
                <a:spcPct val="0"/>
              </a:spcBef>
              <a:spcAft>
                <a:spcPct val="0"/>
              </a:spcAft>
              <a:buSzPct val="90000"/>
              <a:defRPr/>
            </a:pPr>
            <a:r>
              <a:rPr lang="en-US" sz="1100" dirty="0">
                <a:ln w="3175">
                  <a:noFill/>
                </a:ln>
                <a:solidFill>
                  <a:schemeClr val="tx1"/>
                </a:solidFill>
                <a:latin typeface="Segoe Sans Display Semibold" pitchFamily="2" charset="0"/>
                <a:cs typeface="Segoe Sans Display Semibold" pitchFamily="2" charset="0"/>
              </a:rPr>
              <a:t>Goal: </a:t>
            </a:r>
            <a:r>
              <a:rPr lang="en-US" sz="1100" dirty="0">
                <a:ln w="3175">
                  <a:noFill/>
                </a:ln>
                <a:solidFill>
                  <a:schemeClr val="tx1"/>
                </a:solidFill>
                <a:cs typeface="Segoe Sans Display Semibold" pitchFamily="2" charset="0"/>
              </a:rPr>
              <a:t>Support product marketers in summarizing available performance data to identify patterns, questions, and potential areas for further analysis.</a:t>
            </a:r>
          </a:p>
        </p:txBody>
      </p:sp>
      <p:sp>
        <p:nvSpPr>
          <p:cNvPr id="61" name="Rectangle: Rounded Corners 60">
            <a:extLst>
              <a:ext uri="{FF2B5EF4-FFF2-40B4-BE49-F238E27FC236}">
                <a16:creationId xmlns:a16="http://schemas.microsoft.com/office/drawing/2014/main" id="{296F92F5-1C18-9687-5138-F4DC483EA266}"/>
              </a:ext>
            </a:extLst>
          </p:cNvPr>
          <p:cNvSpPr/>
          <p:nvPr/>
        </p:nvSpPr>
        <p:spPr bwMode="auto">
          <a:xfrm>
            <a:off x="3674226" y="2097856"/>
            <a:ext cx="3747337" cy="1204144"/>
          </a:xfrm>
          <a:prstGeom prst="roundRect">
            <a:avLst>
              <a:gd name="adj" fmla="val 5051"/>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defTabSz="769520" fontAlgn="base">
              <a:spcBef>
                <a:spcPct val="0"/>
              </a:spcBef>
              <a:spcAft>
                <a:spcPct val="0"/>
              </a:spcAft>
              <a:buSzPct val="90000"/>
              <a:defRPr/>
            </a:pPr>
            <a:r>
              <a:rPr lang="en-US" sz="1100" dirty="0">
                <a:ln w="3175">
                  <a:noFill/>
                </a:ln>
                <a:solidFill>
                  <a:schemeClr val="tx1"/>
                </a:solidFill>
                <a:latin typeface="Segoe Sans Display Semibold" pitchFamily="2" charset="0"/>
                <a:cs typeface="Segoe Sans Display Semibold" pitchFamily="2" charset="0"/>
              </a:rPr>
              <a:t>Intended Outcome: </a:t>
            </a:r>
            <a:r>
              <a:rPr lang="en-US" sz="1100" dirty="0">
                <a:ln w="3175">
                  <a:noFill/>
                </a:ln>
                <a:solidFill>
                  <a:schemeClr val="tx1"/>
                </a:solidFill>
                <a:cs typeface="Segoe Sans Display Semibold" pitchFamily="2" charset="0"/>
              </a:rPr>
              <a:t>A concise summary of available performance data that helps Product Marketing Managers spot patterns, ask informed questions, and guide ongoing go‑to‑market planning.</a:t>
            </a:r>
          </a:p>
        </p:txBody>
      </p:sp>
      <p:sp>
        <p:nvSpPr>
          <p:cNvPr id="62" name="Graphic 15">
            <a:extLst>
              <a:ext uri="{FF2B5EF4-FFF2-40B4-BE49-F238E27FC236}">
                <a16:creationId xmlns:a16="http://schemas.microsoft.com/office/drawing/2014/main" id="{E510AE44-0AFE-84BB-6A3E-9210EF392396}"/>
              </a:ext>
              <a:ext uri="{C183D7F6-B498-43B3-948B-1728B52AA6E4}">
                <adec:decorative xmlns:adec="http://schemas.microsoft.com/office/drawing/2017/decorative" val="1"/>
              </a:ext>
            </a:extLst>
          </p:cNvPr>
          <p:cNvSpPr>
            <a:spLocks/>
          </p:cNvSpPr>
          <p:nvPr/>
        </p:nvSpPr>
        <p:spPr>
          <a:xfrm>
            <a:off x="3780906" y="1785124"/>
            <a:ext cx="297568" cy="252931"/>
          </a:xfrm>
          <a:custGeom>
            <a:avLst/>
            <a:gdLst>
              <a:gd name="csX0" fmla="*/ 147926 w 190499"/>
              <a:gd name="csY0" fmla="*/ 2092 h 161924"/>
              <a:gd name="csX1" fmla="*/ 137824 w 190499"/>
              <a:gd name="csY1" fmla="*/ 2092 h 161924"/>
              <a:gd name="csX2" fmla="*/ 137824 w 190499"/>
              <a:gd name="csY2" fmla="*/ 12195 h 161924"/>
              <a:gd name="csX3" fmla="*/ 166109 w 190499"/>
              <a:gd name="csY3" fmla="*/ 40481 h 161924"/>
              <a:gd name="csX4" fmla="*/ 119063 w 190499"/>
              <a:gd name="csY4" fmla="*/ 40481 h 161924"/>
              <a:gd name="csX5" fmla="*/ 88106 w 190499"/>
              <a:gd name="csY5" fmla="*/ 71437 h 161924"/>
              <a:gd name="csX6" fmla="*/ 88106 w 190499"/>
              <a:gd name="csY6" fmla="*/ 100012 h 161924"/>
              <a:gd name="csX7" fmla="*/ 75437 w 190499"/>
              <a:gd name="csY7" fmla="*/ 116198 h 161924"/>
              <a:gd name="csX8" fmla="*/ 38100 w 190499"/>
              <a:gd name="csY8" fmla="*/ 85725 h 161924"/>
              <a:gd name="csX9" fmla="*/ 0 w 190499"/>
              <a:gd name="csY9" fmla="*/ 123825 h 161924"/>
              <a:gd name="csX10" fmla="*/ 38100 w 190499"/>
              <a:gd name="csY10" fmla="*/ 161925 h 161924"/>
              <a:gd name="csX11" fmla="*/ 75582 w 190499"/>
              <a:gd name="csY11" fmla="*/ 130693 h 161924"/>
              <a:gd name="csX12" fmla="*/ 102394 w 190499"/>
              <a:gd name="csY12" fmla="*/ 100012 h 161924"/>
              <a:gd name="csX13" fmla="*/ 102394 w 190499"/>
              <a:gd name="csY13" fmla="*/ 71437 h 161924"/>
              <a:gd name="csX14" fmla="*/ 119063 w 190499"/>
              <a:gd name="csY14" fmla="*/ 54769 h 161924"/>
              <a:gd name="csX15" fmla="*/ 166109 w 190499"/>
              <a:gd name="csY15" fmla="*/ 54769 h 161924"/>
              <a:gd name="csX16" fmla="*/ 137824 w 190499"/>
              <a:gd name="csY16" fmla="*/ 83055 h 161924"/>
              <a:gd name="csX17" fmla="*/ 137824 w 190499"/>
              <a:gd name="csY17" fmla="*/ 93157 h 161924"/>
              <a:gd name="csX18" fmla="*/ 147926 w 190499"/>
              <a:gd name="csY18" fmla="*/ 93157 h 161924"/>
              <a:gd name="csX19" fmla="*/ 188407 w 190499"/>
              <a:gd name="csY19" fmla="*/ 52676 h 161924"/>
              <a:gd name="csX20" fmla="*/ 188407 w 190499"/>
              <a:gd name="csY20" fmla="*/ 42574 h 161924"/>
              <a:gd name="csX21" fmla="*/ 147926 w 190499"/>
              <a:gd name="csY21" fmla="*/ 2092 h 16192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190499" h="161924">
                <a:moveTo>
                  <a:pt x="147926" y="2092"/>
                </a:moveTo>
                <a:cubicBezTo>
                  <a:pt x="145136" y="-697"/>
                  <a:pt x="140614" y="-697"/>
                  <a:pt x="137824" y="2092"/>
                </a:cubicBezTo>
                <a:cubicBezTo>
                  <a:pt x="135034" y="4882"/>
                  <a:pt x="135034" y="9405"/>
                  <a:pt x="137824" y="12195"/>
                </a:cubicBezTo>
                <a:lnTo>
                  <a:pt x="166109" y="40481"/>
                </a:lnTo>
                <a:lnTo>
                  <a:pt x="119063" y="40481"/>
                </a:lnTo>
                <a:cubicBezTo>
                  <a:pt x="101966" y="40481"/>
                  <a:pt x="88106" y="54341"/>
                  <a:pt x="88106" y="71437"/>
                </a:cubicBezTo>
                <a:lnTo>
                  <a:pt x="88106" y="100012"/>
                </a:lnTo>
                <a:cubicBezTo>
                  <a:pt x="88106" y="107840"/>
                  <a:pt x="82711" y="114408"/>
                  <a:pt x="75437" y="116198"/>
                </a:cubicBezTo>
                <a:cubicBezTo>
                  <a:pt x="71904" y="98811"/>
                  <a:pt x="56530" y="85725"/>
                  <a:pt x="38100" y="85725"/>
                </a:cubicBezTo>
                <a:cubicBezTo>
                  <a:pt x="17058" y="85725"/>
                  <a:pt x="0" y="102783"/>
                  <a:pt x="0" y="123825"/>
                </a:cubicBezTo>
                <a:cubicBezTo>
                  <a:pt x="0" y="144867"/>
                  <a:pt x="17058" y="161925"/>
                  <a:pt x="38100" y="161925"/>
                </a:cubicBezTo>
                <a:cubicBezTo>
                  <a:pt x="56797" y="161925"/>
                  <a:pt x="72348" y="148458"/>
                  <a:pt x="75582" y="130693"/>
                </a:cubicBezTo>
                <a:cubicBezTo>
                  <a:pt x="90719" y="128668"/>
                  <a:pt x="102394" y="115704"/>
                  <a:pt x="102394" y="100012"/>
                </a:cubicBezTo>
                <a:lnTo>
                  <a:pt x="102394" y="71437"/>
                </a:lnTo>
                <a:cubicBezTo>
                  <a:pt x="102394" y="62232"/>
                  <a:pt x="109857" y="54769"/>
                  <a:pt x="119063" y="54769"/>
                </a:cubicBezTo>
                <a:lnTo>
                  <a:pt x="166109" y="54769"/>
                </a:lnTo>
                <a:lnTo>
                  <a:pt x="137824" y="83055"/>
                </a:lnTo>
                <a:cubicBezTo>
                  <a:pt x="135034" y="85845"/>
                  <a:pt x="135034" y="90367"/>
                  <a:pt x="137824" y="93157"/>
                </a:cubicBezTo>
                <a:cubicBezTo>
                  <a:pt x="140614" y="95947"/>
                  <a:pt x="145136" y="95947"/>
                  <a:pt x="147926" y="93157"/>
                </a:cubicBezTo>
                <a:lnTo>
                  <a:pt x="188407" y="52676"/>
                </a:lnTo>
                <a:cubicBezTo>
                  <a:pt x="191197" y="49887"/>
                  <a:pt x="191197" y="45363"/>
                  <a:pt x="188407" y="42574"/>
                </a:cubicBezTo>
                <a:lnTo>
                  <a:pt x="147926" y="2092"/>
                </a:lnTo>
                <a:close/>
              </a:path>
            </a:pathLst>
          </a:custGeom>
          <a:solidFill>
            <a:schemeClr val="tx1"/>
          </a:solidFill>
          <a:ln w="10477" cap="flat">
            <a:noFill/>
            <a:prstDash val="solid"/>
            <a:miter/>
          </a:ln>
          <a:effectLst/>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338011" tIns="270406" rIns="338011" bIns="270406" numCol="1" spcCol="0" rtlCol="0" fromWordArt="0" anchor="t" anchorCtr="0" forceAA="0" compatLnSpc="1">
            <a:prstTxWarp prst="textNoShape">
              <a:avLst/>
            </a:prstTxWarp>
            <a:noAutofit/>
          </a:bodyPr>
          <a:lstStyle/>
          <a:p>
            <a:pPr defTabSz="1722411" fontAlgn="base">
              <a:spcBef>
                <a:spcPct val="0"/>
              </a:spcBef>
              <a:spcAft>
                <a:spcPct val="0"/>
              </a:spcAft>
              <a:defRPr/>
            </a:pPr>
            <a:endParaRPr lang="en-US" sz="3622" b="1">
              <a:noFill/>
              <a:latin typeface="Segoe UI Variable Display Semibold" pitchFamily="2" charset="0"/>
              <a:cs typeface="Segoe UI" pitchFamily="34" charset="0"/>
            </a:endParaRPr>
          </a:p>
        </p:txBody>
      </p:sp>
      <p:grpSp>
        <p:nvGrpSpPr>
          <p:cNvPr id="72" name="Group 71">
            <a:extLst>
              <a:ext uri="{FF2B5EF4-FFF2-40B4-BE49-F238E27FC236}">
                <a16:creationId xmlns:a16="http://schemas.microsoft.com/office/drawing/2014/main" id="{A26D21A4-6EBA-6AA9-AC1E-4C36FB5E86DA}"/>
              </a:ext>
            </a:extLst>
          </p:cNvPr>
          <p:cNvGrpSpPr/>
          <p:nvPr/>
        </p:nvGrpSpPr>
        <p:grpSpPr>
          <a:xfrm>
            <a:off x="4032253" y="3434524"/>
            <a:ext cx="3389310" cy="401871"/>
            <a:chOff x="3808031" y="3434524"/>
            <a:chExt cx="3389310" cy="401871"/>
          </a:xfrm>
        </p:grpSpPr>
        <p:sp>
          <p:nvSpPr>
            <p:cNvPr id="64" name="Rectangle: Rounded Corners 63">
              <a:extLst>
                <a:ext uri="{FF2B5EF4-FFF2-40B4-BE49-F238E27FC236}">
                  <a16:creationId xmlns:a16="http://schemas.microsoft.com/office/drawing/2014/main" id="{569BEDAE-CF0D-8F6B-F46F-48811855C668}"/>
                </a:ext>
                <a:ext uri="{C183D7F6-B498-43B3-948B-1728B52AA6E4}">
                  <adec:decorative xmlns:adec="http://schemas.microsoft.com/office/drawing/2017/decorative" val="1"/>
                </a:ext>
              </a:extLst>
            </p:cNvPr>
            <p:cNvSpPr/>
            <p:nvPr/>
          </p:nvSpPr>
          <p:spPr bwMode="auto">
            <a:xfrm>
              <a:off x="4584319" y="3434524"/>
              <a:ext cx="2613022" cy="401871"/>
            </a:xfrm>
            <a:prstGeom prst="roundRect">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1207091" fontAlgn="base">
                <a:spcBef>
                  <a:spcPct val="0"/>
                </a:spcBef>
                <a:spcAft>
                  <a:spcPct val="0"/>
                </a:spcAft>
              </a:pPr>
              <a:endParaRPr lang="en-US" sz="1600">
                <a:blipFill>
                  <a:blip r:embed="rId4"/>
                  <a:stretch>
                    <a:fillRect t="-26822" b="-26822"/>
                  </a:stretch>
                </a:blipFill>
                <a:latin typeface="Segoe Sans Display Semibold" pitchFamily="2" charset="0"/>
                <a:cs typeface="Segoe Sans Display Semibold" pitchFamily="2" charset="0"/>
              </a:endParaRPr>
            </a:p>
          </p:txBody>
        </p:sp>
        <p:sp>
          <p:nvSpPr>
            <p:cNvPr id="65" name="Rectangle: Top Corners Rounded 64">
              <a:extLst>
                <a:ext uri="{FF2B5EF4-FFF2-40B4-BE49-F238E27FC236}">
                  <a16:creationId xmlns:a16="http://schemas.microsoft.com/office/drawing/2014/main" id="{4E546319-F42A-62A8-52F8-E7531EF2969E}"/>
                </a:ext>
                <a:ext uri="{C183D7F6-B498-43B3-948B-1728B52AA6E4}">
                  <adec:decorative xmlns:adec="http://schemas.microsoft.com/office/drawing/2017/decorative" val="1"/>
                </a:ext>
              </a:extLst>
            </p:cNvPr>
            <p:cNvSpPr/>
            <p:nvPr/>
          </p:nvSpPr>
          <p:spPr bwMode="auto">
            <a:xfrm rot="16200000">
              <a:off x="4052887" y="3247315"/>
              <a:ext cx="286576" cy="776288"/>
            </a:xfrm>
            <a:prstGeom prst="round2Same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66" name="Content Placeholder 2">
              <a:extLst>
                <a:ext uri="{FF2B5EF4-FFF2-40B4-BE49-F238E27FC236}">
                  <a16:creationId xmlns:a16="http://schemas.microsoft.com/office/drawing/2014/main" id="{8DB2AE6B-5C67-C5CE-6D82-701046F01E53}"/>
                </a:ext>
                <a:ext uri="{C183D7F6-B498-43B3-948B-1728B52AA6E4}">
                  <adec:decorative xmlns:adec="http://schemas.microsoft.com/office/drawing/2017/decorative" val="0"/>
                </a:ext>
              </a:extLst>
            </p:cNvPr>
            <p:cNvSpPr txBox="1">
              <a:spLocks/>
            </p:cNvSpPr>
            <p:nvPr/>
          </p:nvSpPr>
          <p:spPr>
            <a:xfrm>
              <a:off x="3911173" y="3550821"/>
              <a:ext cx="535258" cy="169277"/>
            </a:xfrm>
            <a:prstGeom prst="rect">
              <a:avLst/>
            </a:prstGeom>
            <a:noFill/>
          </p:spPr>
          <p:txBody>
            <a:bodyPr wrap="squar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1100" b="0" i="0" u="none" strike="noStrike" kern="100" cap="none" spc="0" normalizeH="0" baseline="0" noProof="0">
                  <a:ln>
                    <a:noFill/>
                  </a:ln>
                  <a:solidFill>
                    <a:srgbClr val="FFFFFF">
                      <a:alpha val="99000"/>
                    </a:srgbClr>
                  </a:solidFill>
                  <a:effectLst/>
                  <a:uLnTx/>
                  <a:uFillTx/>
                  <a:latin typeface="Segoe Sans Display Semibold" pitchFamily="2" charset="0"/>
                  <a:cs typeface="Segoe Sans Display Semibold" pitchFamily="2" charset="0"/>
                </a:rPr>
                <a:t>Legend </a:t>
              </a:r>
            </a:p>
          </p:txBody>
        </p:sp>
        <p:sp>
          <p:nvSpPr>
            <p:cNvPr id="67" name="Rectangle: Rounded Corners 66" descr="Orange text">
              <a:extLst>
                <a:ext uri="{FF2B5EF4-FFF2-40B4-BE49-F238E27FC236}">
                  <a16:creationId xmlns:a16="http://schemas.microsoft.com/office/drawing/2014/main" id="{53208919-ECC8-492E-8298-94C3B08AA044}"/>
                </a:ext>
                <a:ext uri="{C183D7F6-B498-43B3-948B-1728B52AA6E4}">
                  <adec:decorative xmlns:adec="http://schemas.microsoft.com/office/drawing/2017/decorative" val="0"/>
                </a:ext>
              </a:extLst>
            </p:cNvPr>
            <p:cNvSpPr>
              <a:spLocks/>
            </p:cNvSpPr>
            <p:nvPr/>
          </p:nvSpPr>
          <p:spPr bwMode="auto">
            <a:xfrm>
              <a:off x="4703015" y="3548974"/>
              <a:ext cx="172970" cy="172970"/>
            </a:xfrm>
            <a:prstGeom prst="roundRect">
              <a:avLst/>
            </a:prstGeom>
            <a:solidFill>
              <a:srgbClr val="FF5C39"/>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68" name="Content Placeholder 2">
              <a:extLst>
                <a:ext uri="{FF2B5EF4-FFF2-40B4-BE49-F238E27FC236}">
                  <a16:creationId xmlns:a16="http://schemas.microsoft.com/office/drawing/2014/main" id="{E1D6D537-B5DF-5C67-7F56-557FD8FC6357}"/>
                </a:ext>
                <a:ext uri="{C183D7F6-B498-43B3-948B-1728B52AA6E4}">
                  <adec:decorative xmlns:adec="http://schemas.microsoft.com/office/drawing/2017/decorative" val="0"/>
                </a:ext>
              </a:extLst>
            </p:cNvPr>
            <p:cNvSpPr txBox="1">
              <a:spLocks/>
            </p:cNvSpPr>
            <p:nvPr/>
          </p:nvSpPr>
          <p:spPr>
            <a:xfrm>
              <a:off x="4951289" y="3566209"/>
              <a:ext cx="850682"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marL="0" marR="0" lvl="0" indent="0" algn="l" defTabSz="1018824" rtl="0" eaLnBrk="1" fontAlgn="auto" latinLnBrk="0" hangingPunct="1">
                <a:lnSpc>
                  <a:spcPct val="100000"/>
                </a:lnSpc>
                <a:spcBef>
                  <a:spcPts val="0"/>
                </a:spcBef>
                <a:spcAft>
                  <a:spcPts val="3000"/>
                </a:spcAft>
                <a:buClrTx/>
                <a:buSzTx/>
                <a:buFontTx/>
                <a:buNone/>
                <a:tabLst/>
                <a:defRPr/>
              </a:pPr>
              <a:r>
                <a:rPr kumimoji="0" lang="en-US" sz="900" b="0" i="0" u="none" strike="noStrike" kern="100" cap="none" spc="0" normalizeH="0" baseline="0" noProof="0">
                  <a:ln>
                    <a:noFill/>
                  </a:ln>
                  <a:solidFill>
                    <a:srgbClr val="FF5C39">
                      <a:alpha val="99000"/>
                    </a:srgbClr>
                  </a:solidFill>
                  <a:effectLst/>
                  <a:uLnTx/>
                  <a:uFillTx/>
                  <a:latin typeface="+mj-lt"/>
                  <a:ea typeface="+mn-ea"/>
                  <a:cs typeface="+mn-cs"/>
                </a:rPr>
                <a:t>/Referenced File </a:t>
              </a:r>
            </a:p>
          </p:txBody>
        </p:sp>
        <p:sp>
          <p:nvSpPr>
            <p:cNvPr id="69" name="Rectangle: Rounded Corners 68" descr="Purple text">
              <a:extLst>
                <a:ext uri="{FF2B5EF4-FFF2-40B4-BE49-F238E27FC236}">
                  <a16:creationId xmlns:a16="http://schemas.microsoft.com/office/drawing/2014/main" id="{E5FB0549-FAB1-A3FC-0D20-C57D4C5B34FA}"/>
                </a:ext>
                <a:ext uri="{C183D7F6-B498-43B3-948B-1728B52AA6E4}">
                  <adec:decorative xmlns:adec="http://schemas.microsoft.com/office/drawing/2017/decorative" val="0"/>
                </a:ext>
              </a:extLst>
            </p:cNvPr>
            <p:cNvSpPr/>
            <p:nvPr/>
          </p:nvSpPr>
          <p:spPr bwMode="auto">
            <a:xfrm>
              <a:off x="5928378" y="3548974"/>
              <a:ext cx="172970" cy="172970"/>
            </a:xfrm>
            <a:prstGeom prst="round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1200" cap="none" spc="0" normalizeH="0" baseline="0" noProof="0">
                <a:ln>
                  <a:noFill/>
                </a:ln>
                <a:solidFill>
                  <a:srgbClr val="FFFFFF"/>
                </a:solidFill>
                <a:effectLst/>
                <a:uLnTx/>
                <a:uFillTx/>
                <a:latin typeface="Segoe Sans Display"/>
                <a:ea typeface="Segoe UI" pitchFamily="34" charset="0"/>
                <a:cs typeface="Segoe UI" pitchFamily="34" charset="0"/>
              </a:endParaRPr>
            </a:p>
          </p:txBody>
        </p:sp>
        <p:sp>
          <p:nvSpPr>
            <p:cNvPr id="70" name="Content Placeholder 2">
              <a:extLst>
                <a:ext uri="{FF2B5EF4-FFF2-40B4-BE49-F238E27FC236}">
                  <a16:creationId xmlns:a16="http://schemas.microsoft.com/office/drawing/2014/main" id="{63FDB7DA-604F-EE5D-5BCA-0062B4AFF9D2}"/>
                </a:ext>
                <a:ext uri="{C183D7F6-B498-43B3-948B-1728B52AA6E4}">
                  <adec:decorative xmlns:adec="http://schemas.microsoft.com/office/drawing/2017/decorative" val="0"/>
                </a:ext>
              </a:extLst>
            </p:cNvPr>
            <p:cNvSpPr txBox="1">
              <a:spLocks/>
            </p:cNvSpPr>
            <p:nvPr/>
          </p:nvSpPr>
          <p:spPr>
            <a:xfrm>
              <a:off x="6176651" y="3566209"/>
              <a:ext cx="944041" cy="138499"/>
            </a:xfrm>
            <a:prstGeom prst="rect">
              <a:avLst/>
            </a:prstGeom>
            <a:noFill/>
          </p:spPr>
          <p:txBody>
            <a:bodyPr wrap="none" lIns="0" tIns="0" rIns="0" bIns="0">
              <a:spAutoFit/>
            </a:bodyPr>
            <a:lstStyle>
              <a:defPPr>
                <a:defRPr lang="en-US"/>
              </a:defPPr>
              <a:lvl1pPr marR="0">
                <a:lnSpc>
                  <a:spcPts val="2300"/>
                </a:lnSpc>
                <a:spcAft>
                  <a:spcPts val="1800"/>
                </a:spcAft>
                <a:buNone/>
                <a:defRPr sz="1400" kern="100">
                  <a:effectLst/>
                </a:defRPr>
              </a:lvl1pPr>
              <a:lvl2pPr marL="291465" marR="0" indent="-145733"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75" kern="1200" spc="0" baseline="0">
                  <a:solidFill>
                    <a:schemeClr val="tx1"/>
                  </a:solidFill>
                  <a:latin typeface="+mn-lt"/>
                  <a:ea typeface="+mn-ea"/>
                  <a:cs typeface="+mn-cs"/>
                </a:defRPr>
              </a:lvl2pPr>
              <a:lvl3pPr marL="418981" marR="0" indent="-127516"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20" kern="1200" spc="0" baseline="0">
                  <a:solidFill>
                    <a:schemeClr val="tx1"/>
                  </a:solidFill>
                  <a:latin typeface="+mn-lt"/>
                  <a:ea typeface="+mn-ea"/>
                  <a:cs typeface="+mn-cs"/>
                </a:defRPr>
              </a:lvl3pPr>
              <a:lvl4pPr marL="537389" marR="0" indent="-115372"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4pPr>
              <a:lvl5pPr marL="652760" marR="0" indent="-107275" algn="l" defTabSz="594623"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893" kern="1200" spc="0" baseline="0">
                  <a:solidFill>
                    <a:schemeClr val="tx1"/>
                  </a:solidFill>
                  <a:latin typeface="+mn-lt"/>
                  <a:ea typeface="+mn-ea"/>
                  <a:cs typeface="+mn-cs"/>
                </a:defRPr>
              </a:lvl5pPr>
              <a:lvl6pPr marL="1635213"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6pPr>
              <a:lvl7pPr marL="1932525"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7pPr>
              <a:lvl8pPr marL="2229837"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8pPr>
              <a:lvl9pPr marL="2527149" indent="-148656" algn="l" defTabSz="594623" rtl="0" eaLnBrk="1" latinLnBrk="0" hangingPunct="1">
                <a:spcBef>
                  <a:spcPct val="20000"/>
                </a:spcBef>
                <a:buFont typeface="Arial" pitchFamily="34" charset="0"/>
                <a:buChar char="•"/>
                <a:defRPr sz="1275" kern="1200">
                  <a:solidFill>
                    <a:schemeClr val="tx1"/>
                  </a:solidFill>
                  <a:latin typeface="+mn-lt"/>
                  <a:ea typeface="+mn-ea"/>
                  <a:cs typeface="+mn-cs"/>
                </a:defRPr>
              </a:lvl9pPr>
            </a:lstStyle>
            <a:p>
              <a:pPr defTabSz="1018824">
                <a:lnSpc>
                  <a:spcPct val="100000"/>
                </a:lnSpc>
                <a:spcAft>
                  <a:spcPts val="3000"/>
                </a:spcAft>
                <a:defRPr/>
              </a:pPr>
              <a:r>
                <a:rPr lang="en-US" sz="900">
                  <a:solidFill>
                    <a:schemeClr val="accent2">
                      <a:lumMod val="75000"/>
                      <a:alpha val="99000"/>
                    </a:schemeClr>
                  </a:solidFill>
                  <a:latin typeface="+mj-lt"/>
                </a:rPr>
                <a:t>[Details you insert]</a:t>
              </a:r>
            </a:p>
          </p:txBody>
        </p:sp>
      </p:grpSp>
      <p:graphicFrame>
        <p:nvGraphicFramePr>
          <p:cNvPr id="71" name="Table 70">
            <a:extLst>
              <a:ext uri="{FF2B5EF4-FFF2-40B4-BE49-F238E27FC236}">
                <a16:creationId xmlns:a16="http://schemas.microsoft.com/office/drawing/2014/main" id="{8BA4F4EA-E6A9-FCB5-AC6D-BD5F3C7BC98D}"/>
              </a:ext>
            </a:extLst>
          </p:cNvPr>
          <p:cNvGraphicFramePr>
            <a:graphicFrameLocks noGrp="1" noChangeAspect="1"/>
          </p:cNvGraphicFramePr>
          <p:nvPr>
            <p:extLst>
              <p:ext uri="{D42A27DB-BD31-4B8C-83A1-F6EECF244321}">
                <p14:modId xmlns:p14="http://schemas.microsoft.com/office/powerpoint/2010/main" val="3425823128"/>
              </p:ext>
            </p:extLst>
          </p:nvPr>
        </p:nvGraphicFramePr>
        <p:xfrm>
          <a:off x="350838" y="3894122"/>
          <a:ext cx="7070725" cy="4579879"/>
        </p:xfrm>
        <a:graphic>
          <a:graphicData uri="http://schemas.openxmlformats.org/drawingml/2006/table">
            <a:tbl>
              <a:tblPr firstRow="1" bandRow="1">
                <a:tableStyleId>{5C22544A-7EE6-4342-B048-85BDC9FD1C3A}</a:tableStyleId>
              </a:tblPr>
              <a:tblGrid>
                <a:gridCol w="1563995">
                  <a:extLst>
                    <a:ext uri="{9D8B030D-6E8A-4147-A177-3AD203B41FA5}">
                      <a16:colId xmlns:a16="http://schemas.microsoft.com/office/drawing/2014/main" val="800310417"/>
                    </a:ext>
                  </a:extLst>
                </a:gridCol>
                <a:gridCol w="5506730">
                  <a:extLst>
                    <a:ext uri="{9D8B030D-6E8A-4147-A177-3AD203B41FA5}">
                      <a16:colId xmlns:a16="http://schemas.microsoft.com/office/drawing/2014/main" val="769226981"/>
                    </a:ext>
                  </a:extLst>
                </a:gridCol>
              </a:tblGrid>
              <a:tr h="91440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1: </a:t>
                      </a:r>
                      <a:r>
                        <a:rPr lang="en-US" sz="1100" b="0" kern="1200" dirty="0">
                          <a:solidFill>
                            <a:schemeClr val="tx1"/>
                          </a:solidFill>
                          <a:latin typeface="Segoe Sans Display Semibold" pitchFamily="2" charset="0"/>
                          <a:ea typeface="+mn-ea"/>
                          <a:cs typeface="Segoe Sans Display Semibold" pitchFamily="2" charset="0"/>
                        </a:rPr>
                        <a:t>Summarize product launch performance metrics</a:t>
                      </a:r>
                    </a:p>
                  </a:txBody>
                  <a:tcPr marT="91440" marB="91440">
                    <a:lnL w="12700" cmpd="sng">
                      <a:noFill/>
                    </a:lnL>
                    <a:lnR w="6350" cap="flat" cmpd="sng" algn="ctr">
                      <a:noFill/>
                      <a:prstDash val="solid"/>
                      <a:round/>
                      <a:headEnd type="none" w="med" len="med"/>
                      <a:tailEnd type="none" w="med" len="med"/>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Review the </a:t>
                      </a:r>
                      <a:r>
                        <a:rPr lang="en-US" sz="1100" b="0" dirty="0">
                          <a:solidFill>
                            <a:srgbClr val="EC4A27"/>
                          </a:solidFill>
                          <a:latin typeface="+mn-lt"/>
                        </a:rPr>
                        <a:t>/Product launch KPIs</a:t>
                      </a:r>
                      <a:r>
                        <a:rPr lang="en-US" sz="1100" b="0" dirty="0">
                          <a:solidFill>
                            <a:schemeClr val="tx1"/>
                          </a:solidFill>
                          <a:latin typeface="+mn-lt"/>
                        </a:rPr>
                        <a:t>, the </a:t>
                      </a:r>
                      <a:r>
                        <a:rPr lang="en-US" sz="1100" b="0" dirty="0">
                          <a:solidFill>
                            <a:srgbClr val="EC4A27"/>
                          </a:solidFill>
                          <a:latin typeface="+mn-lt"/>
                        </a:rPr>
                        <a:t>/Adoption data report </a:t>
                      </a:r>
                      <a:r>
                        <a:rPr lang="en-US" sz="1100" b="0" dirty="0">
                          <a:solidFill>
                            <a:schemeClr val="tx1"/>
                          </a:solidFill>
                          <a:latin typeface="+mn-lt"/>
                        </a:rPr>
                        <a:t>and the </a:t>
                      </a:r>
                      <a:r>
                        <a:rPr lang="en-US" sz="1100" b="0" dirty="0">
                          <a:solidFill>
                            <a:srgbClr val="EC4A27"/>
                          </a:solidFill>
                          <a:latin typeface="+mn-lt"/>
                        </a:rPr>
                        <a:t>/Seller feedback survey </a:t>
                      </a:r>
                      <a:r>
                        <a:rPr lang="en-US" sz="1100" b="0" dirty="0">
                          <a:solidFill>
                            <a:schemeClr val="tx1"/>
                          </a:solidFill>
                          <a:latin typeface="+mn-lt"/>
                        </a:rPr>
                        <a:t>capturing early customer reactions. Summarize three key insights on performance, adoption, and early customer outcomes in concise bullet points.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91440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2: </a:t>
                      </a:r>
                      <a:r>
                        <a:rPr lang="en-US" sz="1100" b="0" kern="1200" dirty="0">
                          <a:solidFill>
                            <a:schemeClr val="tx1"/>
                          </a:solidFill>
                          <a:latin typeface="Segoe Sans Display Semibold" pitchFamily="2" charset="0"/>
                          <a:ea typeface="+mn-ea"/>
                          <a:cs typeface="Segoe Sans Display Semibold" pitchFamily="2" charset="0"/>
                        </a:rPr>
                        <a:t>Identify leading indicators of success</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Using the </a:t>
                      </a:r>
                      <a:r>
                        <a:rPr lang="en-US" sz="1100" b="0" dirty="0">
                          <a:solidFill>
                            <a:srgbClr val="EC4A27"/>
                          </a:solidFill>
                          <a:latin typeface="+mn-lt"/>
                        </a:rPr>
                        <a:t>/Pipeline report</a:t>
                      </a:r>
                      <a:r>
                        <a:rPr lang="en-US" sz="1100" b="0" dirty="0">
                          <a:solidFill>
                            <a:srgbClr val="0078D4"/>
                          </a:solidFill>
                          <a:latin typeface="+mn-lt"/>
                        </a:rPr>
                        <a:t> </a:t>
                      </a:r>
                      <a:r>
                        <a:rPr lang="en-US" sz="1100" b="0" dirty="0">
                          <a:solidFill>
                            <a:schemeClr val="tx1"/>
                          </a:solidFill>
                          <a:latin typeface="+mn-lt"/>
                        </a:rPr>
                        <a:t>and the </a:t>
                      </a:r>
                      <a:r>
                        <a:rPr lang="en-US" sz="1100" b="0" dirty="0">
                          <a:solidFill>
                            <a:srgbClr val="EC4A27"/>
                          </a:solidFill>
                          <a:latin typeface="+mn-lt"/>
                        </a:rPr>
                        <a:t>/Product usage data</a:t>
                      </a:r>
                      <a:r>
                        <a:rPr lang="en-US" sz="1100" b="0" dirty="0">
                          <a:solidFill>
                            <a:schemeClr val="tx1"/>
                          </a:solidFill>
                          <a:latin typeface="+mn-lt"/>
                        </a:rPr>
                        <a:t>, identify early signs of traction—such as new opportunities, win rates, or active seat growth—and suggest how these could shape next quarters go-to-market plan. </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00584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3: </a:t>
                      </a:r>
                      <a:r>
                        <a:rPr lang="en-US" sz="1100" b="0" kern="1200" dirty="0">
                          <a:solidFill>
                            <a:schemeClr val="tx1"/>
                          </a:solidFill>
                          <a:latin typeface="Segoe Sans Display Semibold" pitchFamily="2" charset="0"/>
                          <a:ea typeface="+mn-ea"/>
                          <a:cs typeface="Segoe Sans Display Semibold" pitchFamily="2" charset="0"/>
                        </a:rPr>
                        <a:t>Analyze messaging resonance</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Review the </a:t>
                      </a:r>
                      <a:r>
                        <a:rPr lang="en-US" sz="1100" b="0" dirty="0">
                          <a:solidFill>
                            <a:srgbClr val="EC4A27"/>
                          </a:solidFill>
                          <a:latin typeface="+mn-lt"/>
                        </a:rPr>
                        <a:t>/Customer engagement data </a:t>
                      </a:r>
                      <a:r>
                        <a:rPr lang="en-US" sz="1100" b="0" dirty="0">
                          <a:solidFill>
                            <a:schemeClr val="tx1"/>
                          </a:solidFill>
                          <a:latin typeface="+mn-lt"/>
                        </a:rPr>
                        <a:t>and the </a:t>
                      </a:r>
                      <a:r>
                        <a:rPr lang="en-US" sz="1100" b="0" dirty="0">
                          <a:solidFill>
                            <a:srgbClr val="EC4A27"/>
                          </a:solidFill>
                          <a:latin typeface="+mn-lt"/>
                        </a:rPr>
                        <a:t>/Campaign performance tracker</a:t>
                      </a:r>
                      <a:r>
                        <a:rPr lang="en-US" sz="1100" b="0" dirty="0">
                          <a:solidFill>
                            <a:schemeClr val="tx1"/>
                          </a:solidFill>
                          <a:latin typeface="+mn-lt"/>
                        </a:rPr>
                        <a:t>. Identify which messages or assets drove the highest engagement and recommend how to amplify what is resonating.</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914400">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4: </a:t>
                      </a:r>
                      <a:r>
                        <a:rPr lang="en-US" sz="1100" b="0" kern="1200" dirty="0">
                          <a:solidFill>
                            <a:schemeClr val="tx1"/>
                          </a:solidFill>
                          <a:latin typeface="Segoe Sans Display Semibold" pitchFamily="2" charset="0"/>
                          <a:ea typeface="+mn-ea"/>
                          <a:cs typeface="Segoe Sans Display Semibold" pitchFamily="2" charset="0"/>
                        </a:rPr>
                        <a:t>Create an executive impact summary</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Summarize insights from the </a:t>
                      </a:r>
                      <a:r>
                        <a:rPr lang="en-US" sz="1100" b="0" dirty="0">
                          <a:solidFill>
                            <a:srgbClr val="EC4A27"/>
                          </a:solidFill>
                          <a:latin typeface="+mn-lt"/>
                        </a:rPr>
                        <a:t>/GTM performance review meeting</a:t>
                      </a:r>
                      <a:r>
                        <a:rPr lang="en-US" sz="1100" b="0" dirty="0">
                          <a:solidFill>
                            <a:srgbClr val="0078D4"/>
                          </a:solidFill>
                          <a:latin typeface="+mn-lt"/>
                        </a:rPr>
                        <a:t> </a:t>
                      </a:r>
                      <a:r>
                        <a:rPr lang="en-US" sz="1100" b="0" dirty="0">
                          <a:solidFill>
                            <a:schemeClr val="tx1"/>
                          </a:solidFill>
                          <a:latin typeface="+mn-lt"/>
                        </a:rPr>
                        <a:t>and the </a:t>
                      </a:r>
                      <a:r>
                        <a:rPr lang="en-US" sz="1100" b="0" dirty="0">
                          <a:solidFill>
                            <a:srgbClr val="EC4A27"/>
                          </a:solidFill>
                          <a:latin typeface="+mn-lt"/>
                        </a:rPr>
                        <a:t>/ROI tracker</a:t>
                      </a:r>
                      <a:r>
                        <a:rPr lang="en-US" sz="1100" b="0" dirty="0">
                          <a:solidFill>
                            <a:schemeClr val="tx1"/>
                          </a:solidFill>
                          <a:latin typeface="+mn-lt"/>
                        </a:rPr>
                        <a:t>. Draft a one page leadership summary with results, lessons learned, and recommended actions for future go to market motion.</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830839">
                <a:tc>
                  <a:txBody>
                    <a:bodyPr/>
                    <a:lstStyle/>
                    <a:p>
                      <a:pPr marL="0" marR="0" algn="l" defTabSz="594623" rtl="0" eaLnBrk="1" latinLnBrk="0" hangingPunct="1">
                        <a:lnSpc>
                          <a:spcPct val="100000"/>
                        </a:lnSpc>
                        <a:spcAft>
                          <a:spcPts val="200"/>
                        </a:spcAft>
                        <a:buNone/>
                      </a:pPr>
                      <a:r>
                        <a:rPr lang="en-US" sz="1100" b="0" kern="1200" dirty="0">
                          <a:solidFill>
                            <a:srgbClr val="C03BC4"/>
                          </a:solidFill>
                          <a:latin typeface="Segoe Sans Display Semibold" pitchFamily="2" charset="0"/>
                          <a:ea typeface="+mn-ea"/>
                          <a:cs typeface="Segoe Sans Display Semibold" pitchFamily="2" charset="0"/>
                        </a:rPr>
                        <a:t>USE CASE 5: </a:t>
                      </a:r>
                      <a:r>
                        <a:rPr lang="en-US" sz="1100" b="0" kern="1200" dirty="0">
                          <a:solidFill>
                            <a:schemeClr val="tx1"/>
                          </a:solidFill>
                          <a:latin typeface="Segoe Sans Display Semibold" pitchFamily="2" charset="0"/>
                          <a:ea typeface="+mn-ea"/>
                          <a:cs typeface="Segoe Sans Display Semibold" pitchFamily="2" charset="0"/>
                        </a:rPr>
                        <a:t>Develop a performance report </a:t>
                      </a:r>
                    </a:p>
                  </a:txBody>
                  <a:tcPr marT="91440" marB="91440">
                    <a:lnL w="12700" cmpd="sng">
                      <a:noFill/>
                    </a:lnL>
                    <a:lnR w="6350" cap="flat" cmpd="sng" algn="ctr">
                      <a:noFill/>
                      <a:prstDash val="solid"/>
                      <a:round/>
                      <a:headEnd type="none" w="med" len="med"/>
                      <a:tailEnd type="none" w="med" len="med"/>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20000"/>
                        </a:lnSpc>
                        <a:spcAft>
                          <a:spcPts val="200"/>
                        </a:spcAft>
                      </a:pPr>
                      <a:r>
                        <a:rPr lang="en-US" sz="1100" b="0" dirty="0">
                          <a:solidFill>
                            <a:schemeClr val="tx1"/>
                          </a:solidFill>
                          <a:latin typeface="+mj-lt"/>
                        </a:rPr>
                        <a:t>Prompt: </a:t>
                      </a:r>
                      <a:r>
                        <a:rPr lang="en-US" sz="1100" b="0" dirty="0">
                          <a:solidFill>
                            <a:schemeClr val="tx1"/>
                          </a:solidFill>
                          <a:latin typeface="+mn-lt"/>
                        </a:rPr>
                        <a:t>Using the </a:t>
                      </a:r>
                      <a:r>
                        <a:rPr lang="en-US" sz="1100" b="0" dirty="0">
                          <a:solidFill>
                            <a:srgbClr val="EC4A27"/>
                          </a:solidFill>
                          <a:latin typeface="+mn-lt"/>
                        </a:rPr>
                        <a:t>/Campaign performance data </a:t>
                      </a:r>
                      <a:r>
                        <a:rPr lang="en-US" sz="1100" b="0" dirty="0">
                          <a:solidFill>
                            <a:schemeClr val="tx1"/>
                          </a:solidFill>
                          <a:latin typeface="+mn-lt"/>
                        </a:rPr>
                        <a:t>and the </a:t>
                      </a:r>
                      <a:r>
                        <a:rPr lang="en-US" sz="1100" b="0" dirty="0">
                          <a:solidFill>
                            <a:srgbClr val="EC4A27"/>
                          </a:solidFill>
                          <a:latin typeface="+mn-lt"/>
                        </a:rPr>
                        <a:t>/Campaign social media email thread</a:t>
                      </a:r>
                      <a:r>
                        <a:rPr lang="en-US" sz="1100" b="0" dirty="0">
                          <a:solidFill>
                            <a:schemeClr val="tx1"/>
                          </a:solidFill>
                          <a:latin typeface="+mn-lt"/>
                        </a:rPr>
                        <a:t>, create a performance report summarizing progress, wins, learnings, and upcoming opportunities for an executive audience.</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0537943"/>
                  </a:ext>
                </a:extLst>
              </a:tr>
            </a:tbl>
          </a:graphicData>
        </a:graphic>
      </p:graphicFrame>
      <p:sp>
        <p:nvSpPr>
          <p:cNvPr id="74" name="Rectangle: Rounded Corners 73">
            <a:hlinkClick r:id="rId5" action="ppaction://hlinksldjump"/>
            <a:extLst>
              <a:ext uri="{FF2B5EF4-FFF2-40B4-BE49-F238E27FC236}">
                <a16:creationId xmlns:a16="http://schemas.microsoft.com/office/drawing/2014/main" id="{C622A718-FEF2-1884-39C8-547525CA2EF5}"/>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76" name="Rectangle: Rounded Corners 75">
            <a:hlinkClick r:id="rId6" action="ppaction://hlinksldjump"/>
            <a:extLst>
              <a:ext uri="{FF2B5EF4-FFF2-40B4-BE49-F238E27FC236}">
                <a16:creationId xmlns:a16="http://schemas.microsoft.com/office/drawing/2014/main" id="{C24EC38A-9CBB-D93B-0EA1-C96EE97C6FCF}"/>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78" name="Rectangle: Rounded Corners 77">
            <a:hlinkClick r:id="rId7" action="ppaction://hlinksldjump"/>
            <a:extLst>
              <a:ext uri="{FF2B5EF4-FFF2-40B4-BE49-F238E27FC236}">
                <a16:creationId xmlns:a16="http://schemas.microsoft.com/office/drawing/2014/main" id="{69A15989-6CCC-A497-98BC-6877CC42D036}"/>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80" name="Rectangle: Rounded Corners 79">
            <a:hlinkClick r:id="rId8" action="ppaction://hlinksldjump"/>
            <a:extLst>
              <a:ext uri="{FF2B5EF4-FFF2-40B4-BE49-F238E27FC236}">
                <a16:creationId xmlns:a16="http://schemas.microsoft.com/office/drawing/2014/main" id="{67187471-3EA9-6E0B-260F-4467DFF31F99}"/>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82" name="Rectangle: Rounded Corners 81">
            <a:hlinkClick r:id="rId9" action="ppaction://hlinksldjump"/>
            <a:extLst>
              <a:ext uri="{FF2B5EF4-FFF2-40B4-BE49-F238E27FC236}">
                <a16:creationId xmlns:a16="http://schemas.microsoft.com/office/drawing/2014/main" id="{BB03DC97-37E5-F4B9-0236-5E607680AC1A}"/>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1000">
                <a:blipFill>
                  <a:blip r:embed="rId4"/>
                  <a:stretch>
                    <a:fillRect t="-26822" b="-26822"/>
                  </a:stretch>
                </a:blipFill>
                <a:latin typeface="Segoe Sans Display Semibold" pitchFamily="2" charset="0"/>
                <a:cs typeface="Segoe Sans Display Semibold" pitchFamily="2" charset="0"/>
              </a:rPr>
              <a:t>Scenario 5</a:t>
            </a:r>
          </a:p>
        </p:txBody>
      </p:sp>
      <p:sp>
        <p:nvSpPr>
          <p:cNvPr id="84" name="Rectangle: Rounded Corners 83">
            <a:hlinkClick r:id="rId10" action="ppaction://hlinksldjump"/>
            <a:extLst>
              <a:ext uri="{FF2B5EF4-FFF2-40B4-BE49-F238E27FC236}">
                <a16:creationId xmlns:a16="http://schemas.microsoft.com/office/drawing/2014/main" id="{75258B5F-79C3-1595-57CB-6A671D5A0A30}"/>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File Guidance </a:t>
            </a:r>
            <a:br>
              <a:rPr lang="en-US" sz="900">
                <a:solidFill>
                  <a:srgbClr val="323139">
                    <a:lumMod val="40000"/>
                    <a:lumOff val="60000"/>
                  </a:srgbClr>
                </a:solidFill>
                <a:latin typeface="Segoe Sans Display Semilight"/>
                <a:cs typeface="Segoe UI" pitchFamily="34" charset="0"/>
              </a:rPr>
            </a:br>
            <a:r>
              <a:rPr lang="en-US" sz="900">
                <a:solidFill>
                  <a:srgbClr val="323139">
                    <a:lumMod val="40000"/>
                    <a:lumOff val="60000"/>
                  </a:srgbClr>
                </a:solidFill>
                <a:latin typeface="Segoe Sans Display Semilight"/>
                <a:cs typeface="Segoe UI" pitchFamily="34" charset="0"/>
              </a:rPr>
              <a:t>&amp; Example</a:t>
            </a:r>
          </a:p>
        </p:txBody>
      </p:sp>
      <p:sp>
        <p:nvSpPr>
          <p:cNvPr id="86" name="Rectangle: Rounded Corners 85">
            <a:hlinkClick r:id="rId11" action="ppaction://hlinksldjump"/>
            <a:extLst>
              <a:ext uri="{FF2B5EF4-FFF2-40B4-BE49-F238E27FC236}">
                <a16:creationId xmlns:a16="http://schemas.microsoft.com/office/drawing/2014/main" id="{7E6EC4DA-39E3-1D14-4324-1282D75ECC47}"/>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119604708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9248-ADEF-5145-4548-286F2F4CFDB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111237F-E48B-3422-9278-B73036D9320B}"/>
              </a:ext>
            </a:extLst>
          </p:cNvPr>
          <p:cNvSpPr>
            <a:spLocks noChangeAspect="1"/>
          </p:cNvSpPr>
          <p:nvPr/>
        </p:nvSpPr>
        <p:spPr bwMode="auto">
          <a:xfrm>
            <a:off x="350838" y="3215444"/>
            <a:ext cx="7070725" cy="6062853"/>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7" name="Title 36">
            <a:extLst>
              <a:ext uri="{FF2B5EF4-FFF2-40B4-BE49-F238E27FC236}">
                <a16:creationId xmlns:a16="http://schemas.microsoft.com/office/drawing/2014/main" id="{AAA333FF-F7CC-3789-A3B5-DFDB69DAF0D0}"/>
              </a:ext>
            </a:extLst>
          </p:cNvPr>
          <p:cNvSpPr>
            <a:spLocks noGrp="1"/>
          </p:cNvSpPr>
          <p:nvPr>
            <p:ph type="title"/>
          </p:nvPr>
        </p:nvSpPr>
        <p:spPr>
          <a:xfrm>
            <a:off x="350838" y="706438"/>
            <a:ext cx="7070725" cy="369332"/>
          </a:xfrm>
        </p:spPr>
        <p:txBody>
          <a:bodyPr/>
          <a:lstStyle/>
          <a:p>
            <a:r>
              <a:rPr lang="en-US"/>
              <a:t>File Guidance &amp; Examples  </a:t>
            </a:r>
          </a:p>
        </p:txBody>
      </p:sp>
      <p:sp>
        <p:nvSpPr>
          <p:cNvPr id="18" name="TextBox 17">
            <a:extLst>
              <a:ext uri="{FF2B5EF4-FFF2-40B4-BE49-F238E27FC236}">
                <a16:creationId xmlns:a16="http://schemas.microsoft.com/office/drawing/2014/main" id="{88A99AD6-304F-A0C9-303D-EB9765D626C6}"/>
              </a:ext>
            </a:extLst>
          </p:cNvPr>
          <p:cNvSpPr txBox="1"/>
          <p:nvPr/>
        </p:nvSpPr>
        <p:spPr>
          <a:xfrm>
            <a:off x="350838" y="1206196"/>
            <a:ext cx="7070725" cy="430887"/>
          </a:xfrm>
          <a:prstGeom prst="rect">
            <a:avLst/>
          </a:prstGeom>
          <a:noFill/>
        </p:spPr>
        <p:txBody>
          <a:bodyPr wrap="square" lIns="0" tIns="0" rIns="0" bIns="0">
            <a:spAutoFit/>
          </a:bodyPr>
          <a:lstStyle/>
          <a:p>
            <a:pPr>
              <a:spcAft>
                <a:spcPts val="600"/>
              </a:spcAft>
            </a:pPr>
            <a:r>
              <a:rPr lang="en-US" sz="1400" dirty="0"/>
              <a:t>This File Guide explains the types of files used in each prompt, so you know what content to include when preparing or substituting your own documents.</a:t>
            </a:r>
          </a:p>
        </p:txBody>
      </p:sp>
      <p:sp>
        <p:nvSpPr>
          <p:cNvPr id="19" name="Title 3">
            <a:extLst>
              <a:ext uri="{FF2B5EF4-FFF2-40B4-BE49-F238E27FC236}">
                <a16:creationId xmlns:a16="http://schemas.microsoft.com/office/drawing/2014/main" id="{6D6A6D58-42E6-4874-19A2-917FAD36E047}"/>
              </a:ext>
            </a:extLst>
          </p:cNvPr>
          <p:cNvSpPr txBox="1">
            <a:spLocks/>
          </p:cNvSpPr>
          <p:nvPr/>
        </p:nvSpPr>
        <p:spPr>
          <a:xfrm>
            <a:off x="350838" y="2777997"/>
            <a:ext cx="7070725" cy="3077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769520"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a:defRPr/>
            </a:pPr>
            <a:r>
              <a:rPr lang="en-US" dirty="0">
                <a:latin typeface="Segoe Sans Display Semibold" pitchFamily="2" charset="0"/>
                <a:cs typeface="Segoe Sans Display Semibold" pitchFamily="2" charset="0"/>
              </a:rPr>
              <a:t>Scenario 1: Market and Competitive Analysis </a:t>
            </a:r>
          </a:p>
        </p:txBody>
      </p:sp>
      <p:cxnSp>
        <p:nvCxnSpPr>
          <p:cNvPr id="22" name="Straight Connector 21">
            <a:extLst>
              <a:ext uri="{FF2B5EF4-FFF2-40B4-BE49-F238E27FC236}">
                <a16:creationId xmlns:a16="http://schemas.microsoft.com/office/drawing/2014/main" id="{94800371-6E8C-F9E0-0F5A-55AB9DAD36EB}"/>
              </a:ext>
            </a:extLst>
          </p:cNvPr>
          <p:cNvCxnSpPr>
            <a:cxnSpLocks/>
          </p:cNvCxnSpPr>
          <p:nvPr/>
        </p:nvCxnSpPr>
        <p:spPr>
          <a:xfrm>
            <a:off x="350838" y="3150609"/>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23" name="Rectangle: Rounded Corners 22">
            <a:extLst>
              <a:ext uri="{FF2B5EF4-FFF2-40B4-BE49-F238E27FC236}">
                <a16:creationId xmlns:a16="http://schemas.microsoft.com/office/drawing/2014/main" id="{5978B465-6983-98D6-1DE0-205734851DE9}"/>
              </a:ext>
              <a:ext uri="{C183D7F6-B498-43B3-948B-1728B52AA6E4}">
                <adec:decorative xmlns:adec="http://schemas.microsoft.com/office/drawing/2017/decorative" val="1"/>
              </a:ext>
            </a:extLst>
          </p:cNvPr>
          <p:cNvSpPr>
            <a:spLocks/>
          </p:cNvSpPr>
          <p:nvPr/>
        </p:nvSpPr>
        <p:spPr bwMode="auto">
          <a:xfrm>
            <a:off x="350838" y="1787379"/>
            <a:ext cx="7070725" cy="812411"/>
          </a:xfrm>
          <a:prstGeom prst="roundRect">
            <a:avLst>
              <a:gd name="adj" fmla="val 12004"/>
            </a:avLst>
          </a:prstGeom>
          <a:solidFill>
            <a:schemeClr val="bg1"/>
          </a:solidFill>
          <a:ln w="9525">
            <a:no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defTabSz="1207091" fontAlgn="base">
              <a:spcBef>
                <a:spcPct val="0"/>
              </a:spcBef>
              <a:spcAft>
                <a:spcPts val="200"/>
              </a:spcAft>
            </a:pPr>
            <a:r>
              <a:rPr lang="en-US" sz="1400" dirty="0">
                <a:solidFill>
                  <a:schemeClr val="tx1">
                    <a:alpha val="99000"/>
                  </a:schemeClr>
                </a:solidFill>
              </a:rPr>
              <a:t>Downloadable examples:​</a:t>
            </a:r>
          </a:p>
          <a:p>
            <a:pPr defTabSz="594623">
              <a:spcAft>
                <a:spcPts val="200"/>
              </a:spcAft>
              <a:defRPr/>
            </a:pPr>
            <a:r>
              <a:rPr lang="en-US" sz="1200" dirty="0">
                <a:solidFill>
                  <a:srgbClr val="EC4A27">
                    <a:alpha val="99000"/>
                  </a:srgbClr>
                </a:solidFill>
              </a:rPr>
              <a:t>/Go to market strategy:</a:t>
            </a:r>
            <a:r>
              <a:rPr lang="en-US" sz="1200" dirty="0">
                <a:solidFill>
                  <a:srgbClr val="EC4A27">
                    <a:alpha val="99000"/>
                  </a:srgbClr>
                </a:solidFill>
                <a:ea typeface="+mn-lt"/>
                <a:cs typeface="+mn-lt"/>
              </a:rPr>
              <a:t> </a:t>
            </a:r>
            <a:r>
              <a:rPr lang="en-US" sz="1200" dirty="0">
                <a:solidFill>
                  <a:srgbClr val="EC4A27">
                    <a:alpha val="99000"/>
                  </a:srgbClr>
                </a:solidFill>
                <a:ea typeface="+mn-lt"/>
                <a:cs typeface="+mn-lt"/>
                <a:hlinkClick r:id="rId3"/>
              </a:rPr>
              <a:t>Go-To-</a:t>
            </a:r>
            <a:r>
              <a:rPr lang="en-US" sz="1200" dirty="0" err="1">
                <a:solidFill>
                  <a:srgbClr val="EC4A27">
                    <a:alpha val="99000"/>
                  </a:srgbClr>
                </a:solidFill>
                <a:ea typeface="+mn-lt"/>
                <a:cs typeface="+mn-lt"/>
                <a:hlinkClick r:id="rId3"/>
              </a:rPr>
              <a:t>Market_Strategy_Footwear</a:t>
            </a:r>
            <a:endParaRPr lang="en-US" sz="1200" dirty="0">
              <a:solidFill>
                <a:srgbClr val="0078D4">
                  <a:alpha val="99000"/>
                </a:srgbClr>
              </a:solidFill>
              <a:ea typeface="+mn-lt"/>
              <a:cs typeface="+mn-lt"/>
            </a:endParaRPr>
          </a:p>
          <a:p>
            <a:pPr defTabSz="594623">
              <a:spcAft>
                <a:spcPts val="200"/>
              </a:spcAft>
              <a:defRPr/>
            </a:pPr>
            <a:r>
              <a:rPr lang="en-US" sz="1200" dirty="0">
                <a:solidFill>
                  <a:srgbClr val="EC4A27">
                    <a:alpha val="99000"/>
                  </a:srgbClr>
                </a:solidFill>
              </a:rPr>
              <a:t>/Product launch plan: </a:t>
            </a:r>
            <a:r>
              <a:rPr lang="en-US" sz="1200" dirty="0" err="1">
                <a:solidFill>
                  <a:srgbClr val="EC4A27">
                    <a:alpha val="99000"/>
                  </a:srgbClr>
                </a:solidFill>
                <a:ea typeface="+mn-lt"/>
                <a:cs typeface="+mn-lt"/>
                <a:hlinkClick r:id="rId4"/>
              </a:rPr>
              <a:t>Product_Launch_Plan_for_AI-powered_Footwear</a:t>
            </a:r>
            <a:endParaRPr lang="en-US" sz="1200" dirty="0">
              <a:solidFill>
                <a:srgbClr val="091F2C"/>
              </a:solidFill>
              <a:cs typeface="Segoe Sans Display"/>
            </a:endParaRPr>
          </a:p>
        </p:txBody>
      </p:sp>
      <p:graphicFrame>
        <p:nvGraphicFramePr>
          <p:cNvPr id="24" name="Table 23">
            <a:extLst>
              <a:ext uri="{FF2B5EF4-FFF2-40B4-BE49-F238E27FC236}">
                <a16:creationId xmlns:a16="http://schemas.microsoft.com/office/drawing/2014/main" id="{4C9D8010-C38D-9CB1-3B3D-4F5E000BC252}"/>
              </a:ext>
            </a:extLst>
          </p:cNvPr>
          <p:cNvGraphicFramePr>
            <a:graphicFrameLocks noGrp="1"/>
          </p:cNvGraphicFramePr>
          <p:nvPr>
            <p:extLst>
              <p:ext uri="{D42A27DB-BD31-4B8C-83A1-F6EECF244321}">
                <p14:modId xmlns:p14="http://schemas.microsoft.com/office/powerpoint/2010/main" val="1032359367"/>
              </p:ext>
            </p:extLst>
          </p:nvPr>
        </p:nvGraphicFramePr>
        <p:xfrm>
          <a:off x="350838" y="3215444"/>
          <a:ext cx="7070725" cy="6062853"/>
        </p:xfrm>
        <a:graphic>
          <a:graphicData uri="http://schemas.openxmlformats.org/drawingml/2006/table">
            <a:tbl>
              <a:tblPr firstRow="1" bandRow="1">
                <a:tableStyleId>{5C22544A-7EE6-4342-B048-85BDC9FD1C3A}</a:tableStyleId>
              </a:tblPr>
              <a:tblGrid>
                <a:gridCol w="7070725">
                  <a:extLst>
                    <a:ext uri="{9D8B030D-6E8A-4147-A177-3AD203B41FA5}">
                      <a16:colId xmlns:a16="http://schemas.microsoft.com/office/drawing/2014/main" val="769226981"/>
                    </a:ext>
                  </a:extLst>
                </a:gridCol>
              </a:tblGrid>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1: </a:t>
                      </a:r>
                      <a:r>
                        <a:rPr lang="en-US" sz="1200" b="0" i="0" kern="1200" dirty="0">
                          <a:solidFill>
                            <a:schemeClr val="tx1"/>
                          </a:solidFill>
                          <a:latin typeface="Segoe Sans Display Semibold" pitchFamily="2" charset="0"/>
                          <a:ea typeface="+mn-ea"/>
                          <a:cs typeface="Segoe Sans Display Semibold" pitchFamily="2" charset="0"/>
                        </a:rPr>
                        <a:t>Summarize competitive positioning</a:t>
                      </a:r>
                    </a:p>
                    <a:p>
                      <a:pPr>
                        <a:lnSpc>
                          <a:spcPct val="120000"/>
                        </a:lnSpc>
                        <a:spcAft>
                          <a:spcPts val="200"/>
                        </a:spcAft>
                      </a:pPr>
                      <a:r>
                        <a:rPr lang="en-US" sz="900" b="0" dirty="0">
                          <a:solidFill>
                            <a:srgbClr val="EC4A27"/>
                          </a:solidFill>
                          <a:latin typeface="+mn-lt"/>
                        </a:rPr>
                        <a:t>/Competitor overview</a:t>
                      </a:r>
                      <a:r>
                        <a:rPr lang="en-US" sz="900" b="0" kern="1200" dirty="0">
                          <a:solidFill>
                            <a:srgbClr val="EC4A27"/>
                          </a:solidFill>
                          <a:latin typeface="+mn-lt"/>
                          <a:ea typeface="+mn-ea"/>
                          <a:cs typeface="+mn-cs"/>
                        </a:rPr>
                        <a:t>:</a:t>
                      </a:r>
                      <a:r>
                        <a:rPr lang="en-US" sz="900" b="0" dirty="0">
                          <a:solidFill>
                            <a:schemeClr val="tx1"/>
                          </a:solidFill>
                          <a:latin typeface="+mn-lt"/>
                        </a:rPr>
                        <a:t> A document that summarizes each competitor’s positioning, such as their target audience, product lines, differentiation points, and marketing strategy.</a:t>
                      </a:r>
                    </a:p>
                    <a:p>
                      <a:pPr>
                        <a:lnSpc>
                          <a:spcPct val="120000"/>
                        </a:lnSpc>
                        <a:spcAft>
                          <a:spcPts val="200"/>
                        </a:spcAft>
                      </a:pPr>
                      <a:r>
                        <a:rPr lang="en-US" sz="900" b="0" dirty="0">
                          <a:solidFill>
                            <a:srgbClr val="EC4A27"/>
                          </a:solidFill>
                          <a:latin typeface="+mn-lt"/>
                        </a:rPr>
                        <a:t>/Product feature comparison: </a:t>
                      </a:r>
                      <a:r>
                        <a:rPr lang="en-US" sz="900" b="0" dirty="0">
                          <a:solidFill>
                            <a:schemeClr val="tx1"/>
                          </a:solidFill>
                          <a:latin typeface="+mn-lt"/>
                        </a:rPr>
                        <a:t>A document that compares product features across competitors, such as capabilities, strengths and limitations, pricing tiers, or unique functionalities.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2: </a:t>
                      </a:r>
                      <a:r>
                        <a:rPr lang="en-US" sz="1200" b="0" i="0" kern="1200" dirty="0">
                          <a:solidFill>
                            <a:schemeClr val="tx1"/>
                          </a:solidFill>
                          <a:latin typeface="Segoe Sans Display Semibold" pitchFamily="2" charset="0"/>
                          <a:ea typeface="+mn-ea"/>
                          <a:cs typeface="Segoe Sans Display Semibold" pitchFamily="2" charset="0"/>
                        </a:rPr>
                        <a:t>Identify market shifts and emerging trends</a:t>
                      </a:r>
                    </a:p>
                    <a:p>
                      <a:pPr>
                        <a:lnSpc>
                          <a:spcPct val="120000"/>
                        </a:lnSpc>
                        <a:spcAft>
                          <a:spcPts val="200"/>
                        </a:spcAft>
                      </a:pPr>
                      <a:r>
                        <a:rPr lang="en-US" sz="900" b="0" dirty="0">
                          <a:solidFill>
                            <a:srgbClr val="EC4A27"/>
                          </a:solidFill>
                          <a:latin typeface="+mn-lt"/>
                        </a:rPr>
                        <a:t>/Industry research report: </a:t>
                      </a:r>
                      <a:r>
                        <a:rPr lang="en-US" sz="900" b="0" dirty="0">
                          <a:solidFill>
                            <a:schemeClr val="tx1"/>
                          </a:solidFill>
                          <a:latin typeface="+mn-lt"/>
                        </a:rPr>
                        <a:t>A document containing third‑party or internal market research that outlines market-level insights, such as current trends, customer behaviors, emerging technologies, risks, market growth patterns, and competitive movements.</a:t>
                      </a:r>
                    </a:p>
                    <a:p>
                      <a:pPr>
                        <a:lnSpc>
                          <a:spcPct val="120000"/>
                        </a:lnSpc>
                        <a:spcAft>
                          <a:spcPts val="200"/>
                        </a:spcAft>
                      </a:pPr>
                      <a:r>
                        <a:rPr lang="en-US" sz="900" b="0" dirty="0">
                          <a:solidFill>
                            <a:srgbClr val="EC4A27"/>
                          </a:solidFill>
                          <a:latin typeface="+mn-lt"/>
                        </a:rPr>
                        <a:t>/Customer’s social media sentiment analysis: </a:t>
                      </a:r>
                      <a:r>
                        <a:rPr lang="en-US" sz="900" b="0" dirty="0">
                          <a:solidFill>
                            <a:schemeClr val="tx1"/>
                          </a:solidFill>
                          <a:latin typeface="+mn-lt"/>
                        </a:rPr>
                        <a:t>A document that summarizes social media sentiment, such as common themes in customer posts, positive or negative trends, and recurring feedback.</a:t>
                      </a:r>
                    </a:p>
                    <a:p>
                      <a:pPr>
                        <a:lnSpc>
                          <a:spcPct val="120000"/>
                        </a:lnSpc>
                        <a:spcAft>
                          <a:spcPts val="200"/>
                        </a:spcAft>
                      </a:pPr>
                      <a:r>
                        <a:rPr lang="en-US" sz="900" b="0" dirty="0">
                          <a:solidFill>
                            <a:srgbClr val="EC4A27"/>
                          </a:solidFill>
                          <a:latin typeface="+mn-lt"/>
                        </a:rPr>
                        <a:t>/Go to market strategy: </a:t>
                      </a:r>
                      <a:r>
                        <a:rPr lang="en-US" sz="900" b="0" dirty="0">
                          <a:solidFill>
                            <a:schemeClr val="tx1"/>
                          </a:solidFill>
                          <a:latin typeface="+mn-lt"/>
                        </a:rPr>
                        <a:t>A document that outlines how a product or solution will be taken to market, such as target audiences, positioning, key messaging, launch activities, channel approach, competitive differentiation, and near‑term priorities.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3: </a:t>
                      </a:r>
                      <a:r>
                        <a:rPr lang="en-US" sz="1200" b="0" i="0" kern="1200" dirty="0">
                          <a:solidFill>
                            <a:schemeClr val="tx1"/>
                          </a:solidFill>
                          <a:latin typeface="Segoe Sans Display Semibold" pitchFamily="2" charset="0"/>
                          <a:ea typeface="+mn-ea"/>
                          <a:cs typeface="Segoe Sans Display Semibold" pitchFamily="2" charset="0"/>
                        </a:rPr>
                        <a:t>Synthesize Customer Feedback and Product Usage Insights </a:t>
                      </a:r>
                    </a:p>
                    <a:p>
                      <a:pPr>
                        <a:lnSpc>
                          <a:spcPct val="120000"/>
                        </a:lnSpc>
                        <a:spcAft>
                          <a:spcPts val="200"/>
                        </a:spcAft>
                      </a:pPr>
                      <a:r>
                        <a:rPr lang="en-US" sz="900" b="0" dirty="0">
                          <a:solidFill>
                            <a:srgbClr val="EC4A27"/>
                          </a:solidFill>
                          <a:latin typeface="+mn-lt"/>
                        </a:rPr>
                        <a:t>/Product usage data: </a:t>
                      </a:r>
                      <a:r>
                        <a:rPr lang="en-US" sz="900" b="0" dirty="0">
                          <a:solidFill>
                            <a:schemeClr val="tx1"/>
                          </a:solidFill>
                          <a:latin typeface="+mn-lt"/>
                        </a:rPr>
                        <a:t>A dataset or report showing how customers use the product, such as feature adoption, usage frequency, or common workflows.</a:t>
                      </a:r>
                    </a:p>
                    <a:p>
                      <a:pPr>
                        <a:lnSpc>
                          <a:spcPct val="120000"/>
                        </a:lnSpc>
                        <a:spcAft>
                          <a:spcPts val="200"/>
                        </a:spcAft>
                      </a:pPr>
                      <a:r>
                        <a:rPr lang="en-US" sz="900" b="0" dirty="0">
                          <a:solidFill>
                            <a:srgbClr val="EC4A27"/>
                          </a:solidFill>
                          <a:latin typeface="+mn-lt"/>
                        </a:rPr>
                        <a:t>/Customer feedback summary: </a:t>
                      </a:r>
                      <a:r>
                        <a:rPr lang="en-US" sz="900" b="0" dirty="0">
                          <a:solidFill>
                            <a:schemeClr val="tx1"/>
                          </a:solidFill>
                          <a:latin typeface="+mn-lt"/>
                        </a:rPr>
                        <a:t>A document that compiles customer feedback, such as survey responses, reviews, interview notes, or support themes.</a:t>
                      </a:r>
                    </a:p>
                    <a:p>
                      <a:pPr>
                        <a:lnSpc>
                          <a:spcPct val="120000"/>
                        </a:lnSpc>
                        <a:spcAft>
                          <a:spcPts val="200"/>
                        </a:spcAft>
                      </a:pPr>
                      <a:r>
                        <a:rPr lang="en-US" sz="900" b="0" dirty="0">
                          <a:solidFill>
                            <a:srgbClr val="EC4A27"/>
                          </a:solidFill>
                          <a:latin typeface="+mn-lt"/>
                        </a:rPr>
                        <a:t>/Market research survey results: </a:t>
                      </a:r>
                      <a:r>
                        <a:rPr lang="en-US" sz="900" b="0" dirty="0">
                          <a:solidFill>
                            <a:schemeClr val="tx1"/>
                          </a:solidFill>
                          <a:latin typeface="+mn-lt"/>
                        </a:rPr>
                        <a:t>A document that summarizes findings from research surveys, such as customer preferences, unmet needs, or perceptions of your product or category.</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4: </a:t>
                      </a:r>
                      <a:r>
                        <a:rPr lang="en-US" sz="1200" b="0" i="0" kern="1200" dirty="0">
                          <a:solidFill>
                            <a:schemeClr val="tx1"/>
                          </a:solidFill>
                          <a:latin typeface="Segoe Sans Display Semibold" pitchFamily="2" charset="0"/>
                          <a:ea typeface="+mn-ea"/>
                          <a:cs typeface="Segoe Sans Display Semibold" pitchFamily="2" charset="0"/>
                        </a:rPr>
                        <a:t>Compare sentiment across key competitors</a:t>
                      </a:r>
                    </a:p>
                    <a:p>
                      <a:pPr>
                        <a:lnSpc>
                          <a:spcPct val="120000"/>
                        </a:lnSpc>
                        <a:spcAft>
                          <a:spcPts val="200"/>
                        </a:spcAft>
                      </a:pPr>
                      <a:r>
                        <a:rPr lang="en-US" sz="900" b="0" dirty="0">
                          <a:solidFill>
                            <a:srgbClr val="EC4A27"/>
                          </a:solidFill>
                          <a:latin typeface="+mn-lt"/>
                        </a:rPr>
                        <a:t>/Customer product reviews data: </a:t>
                      </a:r>
                      <a:r>
                        <a:rPr lang="en-US" sz="900" b="0" dirty="0">
                          <a:solidFill>
                            <a:schemeClr val="tx1"/>
                          </a:solidFill>
                          <a:latin typeface="+mn-lt"/>
                        </a:rPr>
                        <a:t>A document that includes customer reviews for competitors, such as ratings, positive and negative comments, or themes in feedback.</a:t>
                      </a:r>
                    </a:p>
                    <a:p>
                      <a:pPr>
                        <a:lnSpc>
                          <a:spcPct val="120000"/>
                        </a:lnSpc>
                        <a:spcAft>
                          <a:spcPts val="200"/>
                        </a:spcAft>
                      </a:pPr>
                      <a:r>
                        <a:rPr lang="en-US" sz="900" b="0" dirty="0">
                          <a:solidFill>
                            <a:srgbClr val="EC4A27"/>
                          </a:solidFill>
                          <a:latin typeface="+mn-lt"/>
                        </a:rPr>
                        <a:t>/Analyst quotes on market competitors: </a:t>
                      </a:r>
                      <a:r>
                        <a:rPr lang="en-US" sz="900" b="0" dirty="0">
                          <a:solidFill>
                            <a:schemeClr val="tx1"/>
                          </a:solidFill>
                          <a:latin typeface="+mn-lt"/>
                        </a:rPr>
                        <a:t>A document that summarizes analyst commentary, such as competitive strengths, weaknesses, market positioning, or predictions. </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5: </a:t>
                      </a:r>
                      <a:r>
                        <a:rPr lang="en-US" sz="1200" b="0" i="0" kern="1200" dirty="0">
                          <a:solidFill>
                            <a:schemeClr val="tx1"/>
                          </a:solidFill>
                          <a:latin typeface="Segoe Sans Display Semibold" pitchFamily="2" charset="0"/>
                          <a:ea typeface="+mn-ea"/>
                          <a:cs typeface="Segoe Sans Display Semibold" pitchFamily="2" charset="0"/>
                        </a:rPr>
                        <a:t>Build a competitive landscape summary deck</a:t>
                      </a:r>
                    </a:p>
                    <a:p>
                      <a:pPr>
                        <a:lnSpc>
                          <a:spcPct val="120000"/>
                        </a:lnSpc>
                        <a:spcAft>
                          <a:spcPts val="200"/>
                        </a:spcAft>
                      </a:pPr>
                      <a:r>
                        <a:rPr lang="en-US" sz="900" b="0" dirty="0">
                          <a:solidFill>
                            <a:srgbClr val="EC4A27"/>
                          </a:solidFill>
                          <a:latin typeface="+mn-lt"/>
                        </a:rPr>
                        <a:t>/Competitive insights report: </a:t>
                      </a:r>
                      <a:r>
                        <a:rPr lang="en-US" sz="900" b="0" dirty="0">
                          <a:solidFill>
                            <a:schemeClr val="tx1"/>
                          </a:solidFill>
                          <a:latin typeface="+mn-lt"/>
                        </a:rPr>
                        <a:t>A document that summarizes competitor strategies, such as positioning, pricing, messaging, differentiation, and product direction.</a:t>
                      </a:r>
                    </a:p>
                    <a:p>
                      <a:pPr>
                        <a:lnSpc>
                          <a:spcPct val="120000"/>
                        </a:lnSpc>
                        <a:spcAft>
                          <a:spcPts val="200"/>
                        </a:spcAft>
                      </a:pPr>
                      <a:r>
                        <a:rPr lang="en-US" sz="900" b="0" dirty="0">
                          <a:solidFill>
                            <a:srgbClr val="EC4A27"/>
                          </a:solidFill>
                          <a:latin typeface="+mn-lt"/>
                        </a:rPr>
                        <a:t>/Market share data: </a:t>
                      </a:r>
                      <a:r>
                        <a:rPr lang="en-US" sz="900" b="0" dirty="0">
                          <a:solidFill>
                            <a:schemeClr val="tx1"/>
                          </a:solidFill>
                          <a:latin typeface="+mn-lt"/>
                        </a:rPr>
                        <a:t>A dataset or document that shows market share patterns, such as distribution across competitors, growth or decline trends, or segment-level breakdowns.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23496423"/>
                  </a:ext>
                </a:extLst>
              </a:tr>
            </a:tbl>
          </a:graphicData>
        </a:graphic>
      </p:graphicFrame>
      <p:sp>
        <p:nvSpPr>
          <p:cNvPr id="26" name="Slide Number Placeholder 45">
            <a:extLst>
              <a:ext uri="{FF2B5EF4-FFF2-40B4-BE49-F238E27FC236}">
                <a16:creationId xmlns:a16="http://schemas.microsoft.com/office/drawing/2014/main" id="{8F4B99D6-425C-E853-54A3-934F117A3957}"/>
              </a:ext>
            </a:extLst>
          </p:cNvPr>
          <p:cNvSpPr>
            <a:spLocks noGrp="1"/>
          </p:cNvSpPr>
          <p:nvPr>
            <p:ph type="sldNum" sz="quarter" idx="10"/>
          </p:nvPr>
        </p:nvSpPr>
        <p:spPr>
          <a:xfrm>
            <a:off x="7197040" y="9825395"/>
            <a:ext cx="232460" cy="123111"/>
          </a:xfrm>
        </p:spPr>
        <p:txBody>
          <a:bodyPr/>
          <a:lstStyle/>
          <a:p>
            <a:r>
              <a:rPr lang="en-US" sz="800" dirty="0"/>
              <a:t>10</a:t>
            </a:r>
            <a:endParaRPr lang="en-IN" sz="800" dirty="0"/>
          </a:p>
        </p:txBody>
      </p:sp>
      <p:sp>
        <p:nvSpPr>
          <p:cNvPr id="55" name="Rectangle: Rounded Corners 54">
            <a:hlinkClick r:id="rId5" action="ppaction://hlinksldjump"/>
            <a:extLst>
              <a:ext uri="{FF2B5EF4-FFF2-40B4-BE49-F238E27FC236}">
                <a16:creationId xmlns:a16="http://schemas.microsoft.com/office/drawing/2014/main" id="{42DE2583-AEF9-1EF8-4134-045494FBFFE5}"/>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57" name="Rectangle: Rounded Corners 56">
            <a:hlinkClick r:id="rId6" action="ppaction://hlinksldjump"/>
            <a:extLst>
              <a:ext uri="{FF2B5EF4-FFF2-40B4-BE49-F238E27FC236}">
                <a16:creationId xmlns:a16="http://schemas.microsoft.com/office/drawing/2014/main" id="{B636AFF2-FB89-CF27-4E1F-6BF71BC8332D}"/>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59" name="Rectangle: Rounded Corners 58">
            <a:hlinkClick r:id="rId7" action="ppaction://hlinksldjump"/>
            <a:extLst>
              <a:ext uri="{FF2B5EF4-FFF2-40B4-BE49-F238E27FC236}">
                <a16:creationId xmlns:a16="http://schemas.microsoft.com/office/drawing/2014/main" id="{5268192C-E3CF-2965-EFFD-260DC66416D3}"/>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61" name="Rectangle: Rounded Corners 60">
            <a:hlinkClick r:id="rId8" action="ppaction://hlinksldjump"/>
            <a:extLst>
              <a:ext uri="{FF2B5EF4-FFF2-40B4-BE49-F238E27FC236}">
                <a16:creationId xmlns:a16="http://schemas.microsoft.com/office/drawing/2014/main" id="{9FBA9EFB-1C11-6450-110B-FA33470A1471}"/>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63" name="Rectangle: Rounded Corners 62">
            <a:hlinkClick r:id="rId9" action="ppaction://hlinksldjump"/>
            <a:extLst>
              <a:ext uri="{FF2B5EF4-FFF2-40B4-BE49-F238E27FC236}">
                <a16:creationId xmlns:a16="http://schemas.microsoft.com/office/drawing/2014/main" id="{7E699F60-A17F-E52C-2352-50E273BAF235}"/>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65" name="Rectangle: Rounded Corners 64">
            <a:hlinkClick r:id="rId10" action="ppaction://hlinksldjump"/>
            <a:extLst>
              <a:ext uri="{FF2B5EF4-FFF2-40B4-BE49-F238E27FC236}">
                <a16:creationId xmlns:a16="http://schemas.microsoft.com/office/drawing/2014/main" id="{D7FD645F-7CFD-0C9C-93B6-15F3FB4277F8}"/>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900">
                <a:blipFill>
                  <a:blip r:embed="rId11"/>
                  <a:stretch>
                    <a:fillRect t="-26822" b="-26822"/>
                  </a:stretch>
                </a:blipFill>
                <a:latin typeface="Segoe Sans Display Semibold" pitchFamily="2" charset="0"/>
                <a:cs typeface="Segoe Sans Display Semibold" pitchFamily="2" charset="0"/>
              </a:rPr>
              <a:t>File Guidance </a:t>
            </a:r>
            <a:br>
              <a:rPr lang="en-US" sz="900">
                <a:blipFill>
                  <a:blip r:embed="rId11"/>
                  <a:stretch>
                    <a:fillRect t="-26822" b="-26822"/>
                  </a:stretch>
                </a:blipFill>
                <a:latin typeface="Segoe Sans Display Semibold" pitchFamily="2" charset="0"/>
                <a:cs typeface="Segoe Sans Display Semibold" pitchFamily="2" charset="0"/>
              </a:rPr>
            </a:br>
            <a:r>
              <a:rPr lang="en-US" sz="900">
                <a:blipFill>
                  <a:blip r:embed="rId11"/>
                  <a:stretch>
                    <a:fillRect t="-26822" b="-26822"/>
                  </a:stretch>
                </a:blipFill>
                <a:latin typeface="Segoe Sans Display Semibold" pitchFamily="2" charset="0"/>
                <a:cs typeface="Segoe Sans Display Semibold" pitchFamily="2" charset="0"/>
              </a:rPr>
              <a:t>&amp; Example</a:t>
            </a:r>
          </a:p>
        </p:txBody>
      </p:sp>
      <p:sp>
        <p:nvSpPr>
          <p:cNvPr id="67" name="Rectangle: Rounded Corners 66">
            <a:hlinkClick r:id="rId12" action="ppaction://hlinksldjump"/>
            <a:extLst>
              <a:ext uri="{FF2B5EF4-FFF2-40B4-BE49-F238E27FC236}">
                <a16:creationId xmlns:a16="http://schemas.microsoft.com/office/drawing/2014/main" id="{7650A867-6F44-26D5-423C-D88E04DDA021}"/>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1912984395"/>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203978E8-58DA-19BE-4801-36ACF3A7BD62}"/>
              </a:ext>
            </a:extLst>
          </p:cNvPr>
          <p:cNvSpPr>
            <a:spLocks noChangeAspect="1"/>
          </p:cNvSpPr>
          <p:nvPr/>
        </p:nvSpPr>
        <p:spPr bwMode="auto">
          <a:xfrm>
            <a:off x="350838" y="1862120"/>
            <a:ext cx="7070725" cy="6680200"/>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12" name="Title 37">
            <a:extLst>
              <a:ext uri="{FF2B5EF4-FFF2-40B4-BE49-F238E27FC236}">
                <a16:creationId xmlns:a16="http://schemas.microsoft.com/office/drawing/2014/main" id="{49F69505-77E8-82DC-C9DE-4F891E8ADB87}"/>
              </a:ext>
            </a:extLst>
          </p:cNvPr>
          <p:cNvSpPr>
            <a:spLocks noGrp="1"/>
          </p:cNvSpPr>
          <p:nvPr>
            <p:ph type="title"/>
          </p:nvPr>
        </p:nvSpPr>
        <p:spPr>
          <a:xfrm>
            <a:off x="350838" y="706438"/>
            <a:ext cx="7070725" cy="369332"/>
          </a:xfrm>
        </p:spPr>
        <p:txBody>
          <a:bodyPr/>
          <a:lstStyle/>
          <a:p>
            <a:r>
              <a:rPr lang="en-US"/>
              <a:t>File Guidance   </a:t>
            </a:r>
          </a:p>
        </p:txBody>
      </p:sp>
      <p:cxnSp>
        <p:nvCxnSpPr>
          <p:cNvPr id="13" name="Straight Connector 12">
            <a:extLst>
              <a:ext uri="{FF2B5EF4-FFF2-40B4-BE49-F238E27FC236}">
                <a16:creationId xmlns:a16="http://schemas.microsoft.com/office/drawing/2014/main" id="{E03290FB-B3A2-7AF4-FCEA-912901081C0A}"/>
              </a:ext>
            </a:extLst>
          </p:cNvPr>
          <p:cNvCxnSpPr>
            <a:cxnSpLocks/>
          </p:cNvCxnSpPr>
          <p:nvPr/>
        </p:nvCxnSpPr>
        <p:spPr>
          <a:xfrm>
            <a:off x="350838" y="1797287"/>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14" name="Table 13">
            <a:extLst>
              <a:ext uri="{FF2B5EF4-FFF2-40B4-BE49-F238E27FC236}">
                <a16:creationId xmlns:a16="http://schemas.microsoft.com/office/drawing/2014/main" id="{583C18EB-42C4-FD17-B3CF-21320DDE8917}"/>
              </a:ext>
            </a:extLst>
          </p:cNvPr>
          <p:cNvGraphicFramePr>
            <a:graphicFrameLocks noGrp="1" noChangeAspect="1"/>
          </p:cNvGraphicFramePr>
          <p:nvPr>
            <p:extLst>
              <p:ext uri="{D42A27DB-BD31-4B8C-83A1-F6EECF244321}">
                <p14:modId xmlns:p14="http://schemas.microsoft.com/office/powerpoint/2010/main" val="216298974"/>
              </p:ext>
            </p:extLst>
          </p:nvPr>
        </p:nvGraphicFramePr>
        <p:xfrm>
          <a:off x="350838" y="1862120"/>
          <a:ext cx="7070725" cy="6680200"/>
        </p:xfrm>
        <a:graphic>
          <a:graphicData uri="http://schemas.openxmlformats.org/drawingml/2006/table">
            <a:tbl>
              <a:tblPr firstRow="1" bandRow="1">
                <a:tableStyleId>{5C22544A-7EE6-4342-B048-85BDC9FD1C3A}</a:tableStyleId>
              </a:tblPr>
              <a:tblGrid>
                <a:gridCol w="7070725">
                  <a:extLst>
                    <a:ext uri="{9D8B030D-6E8A-4147-A177-3AD203B41FA5}">
                      <a16:colId xmlns:a16="http://schemas.microsoft.com/office/drawing/2014/main" val="769226981"/>
                    </a:ext>
                  </a:extLst>
                </a:gridCol>
              </a:tblGrid>
              <a:tr h="155448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1: </a:t>
                      </a:r>
                      <a:r>
                        <a:rPr lang="en-US" sz="1200" b="0" i="0" kern="1200" dirty="0">
                          <a:solidFill>
                            <a:schemeClr val="tx1"/>
                          </a:solidFill>
                          <a:latin typeface="Segoe Sans Display Semibold" pitchFamily="2" charset="0"/>
                          <a:ea typeface="+mn-ea"/>
                          <a:cs typeface="Segoe Sans Display Semibold" pitchFamily="2" charset="0"/>
                        </a:rPr>
                        <a:t>Draft a messaging framework</a:t>
                      </a:r>
                    </a:p>
                    <a:p>
                      <a:pPr>
                        <a:lnSpc>
                          <a:spcPct val="100000"/>
                        </a:lnSpc>
                        <a:spcBef>
                          <a:spcPts val="0"/>
                        </a:spcBef>
                        <a:spcAft>
                          <a:spcPts val="200"/>
                        </a:spcAft>
                      </a:pPr>
                      <a:r>
                        <a:rPr lang="en-US" sz="1100" b="0" dirty="0">
                          <a:solidFill>
                            <a:srgbClr val="EC4A27"/>
                          </a:solidFill>
                          <a:latin typeface="+mn-lt"/>
                        </a:rPr>
                        <a:t>/Product strategy outlining value pillars, product vision: </a:t>
                      </a:r>
                      <a:r>
                        <a:rPr lang="en-US" sz="1100" b="0" dirty="0">
                          <a:solidFill>
                            <a:schemeClr val="tx1"/>
                          </a:solidFill>
                          <a:latin typeface="+mn-lt"/>
                        </a:rPr>
                        <a:t>A document that summarizes the product’s strategic foundation, such as value pillars, product vision, customer needs, or the problems the product aims to solve</a:t>
                      </a:r>
                      <a:r>
                        <a:rPr lang="en-US" sz="1100" b="0" dirty="0">
                          <a:solidFill>
                            <a:srgbClr val="EC4A27"/>
                          </a:solidFill>
                          <a:latin typeface="+mn-lt"/>
                        </a:rPr>
                        <a:t>.</a:t>
                      </a:r>
                      <a:endParaRPr lang="en-US" sz="1100" b="0" dirty="0">
                        <a:solidFill>
                          <a:schemeClr val="tx1"/>
                        </a:solidFill>
                        <a:latin typeface="+mn-lt"/>
                      </a:endParaRPr>
                    </a:p>
                    <a:p>
                      <a:pPr>
                        <a:lnSpc>
                          <a:spcPct val="100000"/>
                        </a:lnSpc>
                        <a:spcBef>
                          <a:spcPts val="0"/>
                        </a:spcBef>
                        <a:spcAft>
                          <a:spcPts val="200"/>
                        </a:spcAft>
                      </a:pPr>
                      <a:r>
                        <a:rPr lang="en-US" sz="1100" b="0" dirty="0">
                          <a:solidFill>
                            <a:srgbClr val="EC4A27"/>
                          </a:solidFill>
                          <a:latin typeface="+mn-lt"/>
                        </a:rPr>
                        <a:t>/Customer insights report summarizing customer problems</a:t>
                      </a:r>
                      <a:r>
                        <a:rPr lang="en-US" sz="1100" b="0" kern="1200" dirty="0">
                          <a:solidFill>
                            <a:srgbClr val="EC4A27"/>
                          </a:solidFill>
                          <a:latin typeface="+mn-lt"/>
                          <a:ea typeface="+mn-ea"/>
                          <a:cs typeface="+mn-cs"/>
                        </a:rPr>
                        <a:t>:</a:t>
                      </a:r>
                      <a:r>
                        <a:rPr lang="en-US" sz="1100" b="0" dirty="0">
                          <a:solidFill>
                            <a:schemeClr val="tx1"/>
                          </a:solidFill>
                          <a:latin typeface="+mn-lt"/>
                        </a:rPr>
                        <a:t> A document that highlights customer insights, such as common pain points, unmet needs, behavioral patterns, or recurring challenges customers experience.</a:t>
                      </a:r>
                    </a:p>
                    <a:p>
                      <a:pPr>
                        <a:lnSpc>
                          <a:spcPct val="100000"/>
                        </a:lnSpc>
                        <a:spcBef>
                          <a:spcPts val="0"/>
                        </a:spcBef>
                        <a:spcAft>
                          <a:spcPts val="200"/>
                        </a:spcAft>
                      </a:pPr>
                      <a:r>
                        <a:rPr lang="en-US" sz="1100" b="0" dirty="0">
                          <a:solidFill>
                            <a:srgbClr val="EC4A27"/>
                          </a:solidFill>
                          <a:latin typeface="+mn-lt"/>
                        </a:rPr>
                        <a:t>/Competitive positioning summary: </a:t>
                      </a:r>
                      <a:r>
                        <a:rPr lang="en-US" sz="1100" b="0" dirty="0">
                          <a:solidFill>
                            <a:schemeClr val="tx1"/>
                          </a:solidFill>
                          <a:latin typeface="+mn-lt"/>
                        </a:rPr>
                        <a:t>A document that outlines how competitors position themselves, such as their key messages, differentiators, target segments, or claims they make in the market.</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09728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2: </a:t>
                      </a:r>
                      <a:r>
                        <a:rPr lang="en-US" sz="1200" b="0" i="0" kern="1200" dirty="0">
                          <a:solidFill>
                            <a:schemeClr val="tx1"/>
                          </a:solidFill>
                          <a:latin typeface="Segoe Sans Display Semibold" pitchFamily="2" charset="0"/>
                          <a:ea typeface="+mn-ea"/>
                          <a:cs typeface="Segoe Sans Display Semibold" pitchFamily="2" charset="0"/>
                        </a:rPr>
                        <a:t>Translate features into benefits</a:t>
                      </a:r>
                    </a:p>
                    <a:p>
                      <a:pPr>
                        <a:lnSpc>
                          <a:spcPct val="100000"/>
                        </a:lnSpc>
                        <a:spcBef>
                          <a:spcPts val="0"/>
                        </a:spcBef>
                        <a:spcAft>
                          <a:spcPts val="200"/>
                        </a:spcAft>
                      </a:pPr>
                      <a:r>
                        <a:rPr lang="en-US" sz="1100" b="0" dirty="0">
                          <a:solidFill>
                            <a:srgbClr val="EC4A27"/>
                          </a:solidFill>
                          <a:latin typeface="+mn-lt"/>
                        </a:rPr>
                        <a:t>/Feature list describing product capabilities: </a:t>
                      </a:r>
                      <a:r>
                        <a:rPr lang="en-US" sz="1100" b="0" dirty="0">
                          <a:solidFill>
                            <a:schemeClr val="tx1"/>
                          </a:solidFill>
                          <a:latin typeface="+mn-lt"/>
                        </a:rPr>
                        <a:t>A document that lists the product’s key features, such as functionalities, technical capabilities, or performance attributes.</a:t>
                      </a:r>
                    </a:p>
                    <a:p>
                      <a:pPr>
                        <a:lnSpc>
                          <a:spcPct val="100000"/>
                        </a:lnSpc>
                        <a:spcBef>
                          <a:spcPts val="0"/>
                        </a:spcBef>
                        <a:spcAft>
                          <a:spcPts val="200"/>
                        </a:spcAft>
                      </a:pPr>
                      <a:r>
                        <a:rPr lang="en-US" sz="1100" b="0" dirty="0">
                          <a:solidFill>
                            <a:schemeClr val="tx1"/>
                          </a:solidFill>
                          <a:latin typeface="+mn-lt"/>
                        </a:rPr>
                        <a:t> </a:t>
                      </a:r>
                      <a:r>
                        <a:rPr lang="en-US" sz="1100" b="0" dirty="0">
                          <a:solidFill>
                            <a:srgbClr val="EC4A27"/>
                          </a:solidFill>
                          <a:latin typeface="+mn-lt"/>
                        </a:rPr>
                        <a:t>/Customer feedback survey: </a:t>
                      </a:r>
                      <a:r>
                        <a:rPr lang="en-US" sz="1100" b="0" dirty="0">
                          <a:solidFill>
                            <a:schemeClr val="tx1"/>
                          </a:solidFill>
                          <a:latin typeface="+mn-lt"/>
                        </a:rPr>
                        <a:t>A document summarizing customer feedback, such as pain points, requests, what customers value most, and areas where they see the most benefit.</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46304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3: </a:t>
                      </a:r>
                      <a:r>
                        <a:rPr lang="en-US" sz="1200" b="0" i="0" kern="1200" dirty="0">
                          <a:solidFill>
                            <a:schemeClr val="tx1"/>
                          </a:solidFill>
                          <a:latin typeface="Segoe Sans Display Semibold" pitchFamily="2" charset="0"/>
                          <a:ea typeface="+mn-ea"/>
                          <a:cs typeface="Segoe Sans Display Semibold" pitchFamily="2" charset="0"/>
                        </a:rPr>
                        <a:t>Build persona-specific messaging</a:t>
                      </a:r>
                    </a:p>
                    <a:p>
                      <a:pPr>
                        <a:lnSpc>
                          <a:spcPct val="100000"/>
                        </a:lnSpc>
                        <a:spcBef>
                          <a:spcPts val="0"/>
                        </a:spcBef>
                        <a:spcAft>
                          <a:spcPts val="200"/>
                        </a:spcAft>
                      </a:pPr>
                      <a:r>
                        <a:rPr lang="en-US" sz="1100" b="0" dirty="0">
                          <a:solidFill>
                            <a:srgbClr val="EC4A27"/>
                          </a:solidFill>
                          <a:latin typeface="+mn-lt"/>
                        </a:rPr>
                        <a:t>/Customer market research</a:t>
                      </a:r>
                      <a:r>
                        <a:rPr lang="en-US" sz="1100" b="0" kern="1200" dirty="0">
                          <a:solidFill>
                            <a:srgbClr val="EC4A27"/>
                          </a:solidFill>
                          <a:latin typeface="+mn-lt"/>
                          <a:ea typeface="+mn-ea"/>
                          <a:cs typeface="+mn-cs"/>
                        </a:rPr>
                        <a:t>:</a:t>
                      </a:r>
                      <a:r>
                        <a:rPr lang="en-US" sz="1100" b="0" dirty="0">
                          <a:solidFill>
                            <a:schemeClr val="tx1"/>
                          </a:solidFill>
                          <a:latin typeface="+mn-lt"/>
                        </a:rPr>
                        <a:t> A document that includes customer insights, such as demographics, behaviors, motivations, challenges, and buying triggers.</a:t>
                      </a:r>
                    </a:p>
                    <a:p>
                      <a:pPr>
                        <a:lnSpc>
                          <a:spcPct val="100000"/>
                        </a:lnSpc>
                        <a:spcBef>
                          <a:spcPts val="0"/>
                        </a:spcBef>
                        <a:spcAft>
                          <a:spcPts val="200"/>
                        </a:spcAft>
                      </a:pPr>
                      <a:r>
                        <a:rPr lang="en-US" sz="1100" b="0" dirty="0">
                          <a:solidFill>
                            <a:srgbClr val="EC4A27"/>
                          </a:solidFill>
                          <a:latin typeface="+mn-lt"/>
                        </a:rPr>
                        <a:t>/Audience persona profiles: </a:t>
                      </a:r>
                      <a:r>
                        <a:rPr lang="en-US" sz="1100" b="0" dirty="0">
                          <a:solidFill>
                            <a:schemeClr val="tx1"/>
                          </a:solidFill>
                          <a:latin typeface="+mn-lt"/>
                        </a:rPr>
                        <a:t>A document that describes a fictional representation of a target customer segment, based on real research and customer data. It typically includes details such as common goals, challenges, motivations, behaviors, preferences, and decision-making patterns to help marketers tailor messaging and campaigns to specific audience needs.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46304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4: </a:t>
                      </a:r>
                      <a:r>
                        <a:rPr lang="en-US" sz="1200" b="0" i="0" kern="1200" dirty="0">
                          <a:solidFill>
                            <a:schemeClr val="tx1"/>
                          </a:solidFill>
                          <a:latin typeface="Segoe Sans Display Semibold" pitchFamily="2" charset="0"/>
                          <a:ea typeface="+mn-ea"/>
                          <a:cs typeface="Segoe Sans Display Semibold" pitchFamily="2" charset="0"/>
                        </a:rPr>
                        <a:t>Align messaging with business objectives</a:t>
                      </a:r>
                    </a:p>
                    <a:p>
                      <a:pPr>
                        <a:lnSpc>
                          <a:spcPct val="100000"/>
                        </a:lnSpc>
                        <a:spcBef>
                          <a:spcPts val="0"/>
                        </a:spcBef>
                        <a:spcAft>
                          <a:spcPts val="200"/>
                        </a:spcAft>
                      </a:pPr>
                      <a:r>
                        <a:rPr lang="en-US" sz="1100" b="0" dirty="0">
                          <a:solidFill>
                            <a:srgbClr val="EC4A27"/>
                          </a:solidFill>
                          <a:latin typeface="+mn-lt"/>
                        </a:rPr>
                        <a:t>/Business plan and OKR overview: </a:t>
                      </a:r>
                      <a:r>
                        <a:rPr lang="en-US" sz="1100" b="0" dirty="0">
                          <a:solidFill>
                            <a:schemeClr val="tx1"/>
                          </a:solidFill>
                          <a:latin typeface="+mn-lt"/>
                        </a:rPr>
                        <a:t>A document summarizing team or product goals, such as quarterly priorities, key results, success metrics, and strategic focus areas.</a:t>
                      </a:r>
                    </a:p>
                    <a:p>
                      <a:pPr>
                        <a:lnSpc>
                          <a:spcPct val="100000"/>
                        </a:lnSpc>
                        <a:spcBef>
                          <a:spcPts val="0"/>
                        </a:spcBef>
                        <a:spcAft>
                          <a:spcPts val="200"/>
                        </a:spcAft>
                      </a:pPr>
                      <a:r>
                        <a:rPr lang="en-US" sz="1100" b="0" dirty="0">
                          <a:solidFill>
                            <a:srgbClr val="EC4A27"/>
                          </a:solidFill>
                          <a:latin typeface="+mn-lt"/>
                        </a:rPr>
                        <a:t>/Brand voice guidelines: </a:t>
                      </a:r>
                      <a:r>
                        <a:rPr lang="en-US" sz="1100" b="0" dirty="0">
                          <a:solidFill>
                            <a:schemeClr val="tx1"/>
                          </a:solidFill>
                          <a:latin typeface="+mn-lt"/>
                        </a:rPr>
                        <a:t>A document that explains how the brand communicates, such as tone, personality traits, writing rules, and do’s/don’ts.</a:t>
                      </a:r>
                    </a:p>
                    <a:p>
                      <a:pPr>
                        <a:lnSpc>
                          <a:spcPct val="100000"/>
                        </a:lnSpc>
                        <a:spcBef>
                          <a:spcPts val="0"/>
                        </a:spcBef>
                        <a:spcAft>
                          <a:spcPts val="200"/>
                        </a:spcAft>
                      </a:pPr>
                      <a:r>
                        <a:rPr lang="en-US" sz="1100" b="0" dirty="0">
                          <a:solidFill>
                            <a:srgbClr val="EC4A27"/>
                          </a:solidFill>
                          <a:latin typeface="+mn-lt"/>
                        </a:rPr>
                        <a:t>/Messaging framework: </a:t>
                      </a:r>
                      <a:r>
                        <a:rPr lang="en-US" sz="1100" b="0" dirty="0">
                          <a:solidFill>
                            <a:schemeClr val="tx1"/>
                          </a:solidFill>
                          <a:latin typeface="+mn-lt"/>
                        </a:rPr>
                        <a:t>A document that outlines the current messaging structure, such as pillars, value propositions, proof points, and key themes.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5: </a:t>
                      </a:r>
                      <a:r>
                        <a:rPr lang="en-US" sz="1200" b="0" i="0" kern="1200" dirty="0">
                          <a:solidFill>
                            <a:schemeClr val="tx1"/>
                          </a:solidFill>
                          <a:latin typeface="Segoe Sans Display Semibold" pitchFamily="2" charset="0"/>
                          <a:ea typeface="+mn-ea"/>
                          <a:cs typeface="Segoe Sans Display Semibold" pitchFamily="2" charset="0"/>
                        </a:rPr>
                        <a:t>Generate positioning statements for competitive scenarios</a:t>
                      </a:r>
                    </a:p>
                    <a:p>
                      <a:pPr>
                        <a:lnSpc>
                          <a:spcPct val="100000"/>
                        </a:lnSpc>
                        <a:spcBef>
                          <a:spcPts val="0"/>
                        </a:spcBef>
                        <a:spcAft>
                          <a:spcPts val="200"/>
                        </a:spcAft>
                      </a:pPr>
                      <a:r>
                        <a:rPr lang="en-US" sz="1100" b="0" dirty="0">
                          <a:solidFill>
                            <a:srgbClr val="EC4A27"/>
                          </a:solidFill>
                          <a:latin typeface="+mn-lt"/>
                        </a:rPr>
                        <a:t>/Competitor comparison product report: </a:t>
                      </a:r>
                      <a:r>
                        <a:rPr lang="en-US" sz="1100" b="0" dirty="0">
                          <a:solidFill>
                            <a:schemeClr val="tx1"/>
                          </a:solidFill>
                          <a:latin typeface="+mn-lt"/>
                        </a:rPr>
                        <a:t>A document that compares your product with competitors, such as differences in features, performance, pricing, and customer outcomes.</a:t>
                      </a:r>
                    </a:p>
                    <a:p>
                      <a:pPr>
                        <a:lnSpc>
                          <a:spcPct val="100000"/>
                        </a:lnSpc>
                        <a:spcBef>
                          <a:spcPts val="0"/>
                        </a:spcBef>
                        <a:spcAft>
                          <a:spcPts val="200"/>
                        </a:spcAft>
                      </a:pPr>
                      <a:r>
                        <a:rPr lang="en-US" sz="1100" b="0" dirty="0">
                          <a:solidFill>
                            <a:srgbClr val="EC4A27"/>
                          </a:solidFill>
                          <a:latin typeface="+mn-lt"/>
                        </a:rPr>
                        <a:t>/Product spec sheet outlining capabilities: </a:t>
                      </a:r>
                      <a:r>
                        <a:rPr lang="en-US" sz="1100" b="0" dirty="0">
                          <a:solidFill>
                            <a:schemeClr val="tx1"/>
                          </a:solidFill>
                          <a:latin typeface="+mn-lt"/>
                        </a:rPr>
                        <a:t>A document that summarizes product specifications, such as core features, system requirements, performance metrics, or supported scenarios.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110404"/>
                  </a:ext>
                </a:extLst>
              </a:tr>
            </a:tbl>
          </a:graphicData>
        </a:graphic>
      </p:graphicFrame>
      <p:sp>
        <p:nvSpPr>
          <p:cNvPr id="15" name="Title 3">
            <a:extLst>
              <a:ext uri="{FF2B5EF4-FFF2-40B4-BE49-F238E27FC236}">
                <a16:creationId xmlns:a16="http://schemas.microsoft.com/office/drawing/2014/main" id="{E7D11AE4-8804-66E9-EF15-E899F842CCF8}"/>
              </a:ext>
            </a:extLst>
          </p:cNvPr>
          <p:cNvSpPr txBox="1">
            <a:spLocks/>
          </p:cNvSpPr>
          <p:nvPr/>
        </p:nvSpPr>
        <p:spPr>
          <a:xfrm>
            <a:off x="350838" y="1424676"/>
            <a:ext cx="7070725" cy="3077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769520"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a:defRPr/>
            </a:pPr>
            <a:r>
              <a:rPr lang="en-US" dirty="0">
                <a:latin typeface="Segoe Sans Display Semibold" pitchFamily="2" charset="0"/>
                <a:cs typeface="Segoe Sans Display Semibold" pitchFamily="2" charset="0"/>
              </a:rPr>
              <a:t>Scenario 2: Messaging and Positioning Development </a:t>
            </a:r>
          </a:p>
        </p:txBody>
      </p:sp>
      <p:sp>
        <p:nvSpPr>
          <p:cNvPr id="16" name="Slide Number Placeholder 40">
            <a:extLst>
              <a:ext uri="{FF2B5EF4-FFF2-40B4-BE49-F238E27FC236}">
                <a16:creationId xmlns:a16="http://schemas.microsoft.com/office/drawing/2014/main" id="{A74C53B3-2959-C436-6956-19F971D9820E}"/>
              </a:ext>
            </a:extLst>
          </p:cNvPr>
          <p:cNvSpPr>
            <a:spLocks noGrp="1"/>
          </p:cNvSpPr>
          <p:nvPr>
            <p:ph type="sldNum" sz="quarter" idx="10"/>
          </p:nvPr>
        </p:nvSpPr>
        <p:spPr>
          <a:xfrm>
            <a:off x="7197040" y="9825395"/>
            <a:ext cx="232460" cy="123111"/>
          </a:xfrm>
        </p:spPr>
        <p:txBody>
          <a:bodyPr/>
          <a:lstStyle/>
          <a:p>
            <a:r>
              <a:rPr lang="en-US" sz="800" dirty="0"/>
              <a:t>11</a:t>
            </a:r>
            <a:endParaRPr lang="en-IN" sz="800" dirty="0"/>
          </a:p>
        </p:txBody>
      </p:sp>
      <p:sp>
        <p:nvSpPr>
          <p:cNvPr id="34" name="Rectangle: Rounded Corners 33">
            <a:hlinkClick r:id="rId3" action="ppaction://hlinksldjump"/>
            <a:extLst>
              <a:ext uri="{FF2B5EF4-FFF2-40B4-BE49-F238E27FC236}">
                <a16:creationId xmlns:a16="http://schemas.microsoft.com/office/drawing/2014/main" id="{F236549E-E2F6-8E69-D810-2A0F679F4638}"/>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36" name="Rectangle: Rounded Corners 35">
            <a:hlinkClick r:id="rId4" action="ppaction://hlinksldjump"/>
            <a:extLst>
              <a:ext uri="{FF2B5EF4-FFF2-40B4-BE49-F238E27FC236}">
                <a16:creationId xmlns:a16="http://schemas.microsoft.com/office/drawing/2014/main" id="{966DEFFB-DF99-2265-501B-266ED0364D28}"/>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47" name="Rectangle: Rounded Corners 46">
            <a:hlinkClick r:id="rId5" action="ppaction://hlinksldjump"/>
            <a:extLst>
              <a:ext uri="{FF2B5EF4-FFF2-40B4-BE49-F238E27FC236}">
                <a16:creationId xmlns:a16="http://schemas.microsoft.com/office/drawing/2014/main" id="{2DD0D5E6-3EF6-7A3F-FB7A-F81F796FB725}"/>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49" name="Rectangle: Rounded Corners 48">
            <a:hlinkClick r:id="rId6" action="ppaction://hlinksldjump"/>
            <a:extLst>
              <a:ext uri="{FF2B5EF4-FFF2-40B4-BE49-F238E27FC236}">
                <a16:creationId xmlns:a16="http://schemas.microsoft.com/office/drawing/2014/main" id="{8234254E-B0F0-654D-FB22-46D1D32EF5C2}"/>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51" name="Rectangle: Rounded Corners 50">
            <a:hlinkClick r:id="rId7" action="ppaction://hlinksldjump"/>
            <a:extLst>
              <a:ext uri="{FF2B5EF4-FFF2-40B4-BE49-F238E27FC236}">
                <a16:creationId xmlns:a16="http://schemas.microsoft.com/office/drawing/2014/main" id="{8F270E49-D2CC-2AF1-812F-8235E34142B7}"/>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53" name="Rectangle: Rounded Corners 52">
            <a:hlinkClick r:id="rId8" action="ppaction://hlinksldjump"/>
            <a:extLst>
              <a:ext uri="{FF2B5EF4-FFF2-40B4-BE49-F238E27FC236}">
                <a16:creationId xmlns:a16="http://schemas.microsoft.com/office/drawing/2014/main" id="{CB1181DC-622D-E50C-94FD-BEA27DB8F71D}"/>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900">
                <a:blipFill>
                  <a:blip r:embed="rId9"/>
                  <a:stretch>
                    <a:fillRect t="-26822" b="-26822"/>
                  </a:stretch>
                </a:blipFill>
                <a:latin typeface="Segoe Sans Display Semibold" pitchFamily="2" charset="0"/>
                <a:cs typeface="Segoe Sans Display Semibold" pitchFamily="2" charset="0"/>
              </a:rPr>
              <a:t>File Guidance </a:t>
            </a:r>
            <a:br>
              <a:rPr lang="en-US" sz="900">
                <a:blipFill>
                  <a:blip r:embed="rId9"/>
                  <a:stretch>
                    <a:fillRect t="-26822" b="-26822"/>
                  </a:stretch>
                </a:blipFill>
                <a:latin typeface="Segoe Sans Display Semibold" pitchFamily="2" charset="0"/>
                <a:cs typeface="Segoe Sans Display Semibold" pitchFamily="2" charset="0"/>
              </a:rPr>
            </a:br>
            <a:r>
              <a:rPr lang="en-US" sz="900">
                <a:blipFill>
                  <a:blip r:embed="rId9"/>
                  <a:stretch>
                    <a:fillRect t="-26822" b="-26822"/>
                  </a:stretch>
                </a:blipFill>
                <a:latin typeface="Segoe Sans Display Semibold" pitchFamily="2" charset="0"/>
                <a:cs typeface="Segoe Sans Display Semibold" pitchFamily="2" charset="0"/>
              </a:rPr>
              <a:t>&amp; Example</a:t>
            </a:r>
          </a:p>
        </p:txBody>
      </p:sp>
      <p:sp>
        <p:nvSpPr>
          <p:cNvPr id="55" name="Rectangle: Rounded Corners 54">
            <a:hlinkClick r:id="rId10" action="ppaction://hlinksldjump"/>
            <a:extLst>
              <a:ext uri="{FF2B5EF4-FFF2-40B4-BE49-F238E27FC236}">
                <a16:creationId xmlns:a16="http://schemas.microsoft.com/office/drawing/2014/main" id="{02326B42-27B3-D915-1023-7761B38D2AB6}"/>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333220481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A114D00-DD77-E683-7F33-E4B20C87FCAA}"/>
              </a:ext>
            </a:extLst>
          </p:cNvPr>
          <p:cNvSpPr>
            <a:spLocks noChangeAspect="1"/>
          </p:cNvSpPr>
          <p:nvPr/>
        </p:nvSpPr>
        <p:spPr bwMode="auto">
          <a:xfrm>
            <a:off x="350838" y="1862121"/>
            <a:ext cx="7070725" cy="5949061"/>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7" name="Title 37">
            <a:extLst>
              <a:ext uri="{FF2B5EF4-FFF2-40B4-BE49-F238E27FC236}">
                <a16:creationId xmlns:a16="http://schemas.microsoft.com/office/drawing/2014/main" id="{244F92E7-D1D2-2DE7-B3D7-3F0AF8887B5D}"/>
              </a:ext>
            </a:extLst>
          </p:cNvPr>
          <p:cNvSpPr>
            <a:spLocks noGrp="1"/>
          </p:cNvSpPr>
          <p:nvPr>
            <p:ph type="title"/>
          </p:nvPr>
        </p:nvSpPr>
        <p:spPr>
          <a:xfrm>
            <a:off x="350838" y="706438"/>
            <a:ext cx="7070725" cy="369332"/>
          </a:xfrm>
        </p:spPr>
        <p:txBody>
          <a:bodyPr/>
          <a:lstStyle/>
          <a:p>
            <a:r>
              <a:rPr lang="en-US"/>
              <a:t>File Guidance   </a:t>
            </a:r>
          </a:p>
        </p:txBody>
      </p:sp>
      <p:cxnSp>
        <p:nvCxnSpPr>
          <p:cNvPr id="28" name="Straight Connector 27">
            <a:extLst>
              <a:ext uri="{FF2B5EF4-FFF2-40B4-BE49-F238E27FC236}">
                <a16:creationId xmlns:a16="http://schemas.microsoft.com/office/drawing/2014/main" id="{5E8C4B34-1044-EC26-4380-8B1AC70A78E1}"/>
              </a:ext>
            </a:extLst>
          </p:cNvPr>
          <p:cNvCxnSpPr>
            <a:cxnSpLocks/>
          </p:cNvCxnSpPr>
          <p:nvPr/>
        </p:nvCxnSpPr>
        <p:spPr>
          <a:xfrm>
            <a:off x="350838" y="1797287"/>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29" name="Table 28">
            <a:extLst>
              <a:ext uri="{FF2B5EF4-FFF2-40B4-BE49-F238E27FC236}">
                <a16:creationId xmlns:a16="http://schemas.microsoft.com/office/drawing/2014/main" id="{A679C334-477C-311A-6430-0F4C81071B71}"/>
              </a:ext>
            </a:extLst>
          </p:cNvPr>
          <p:cNvGraphicFramePr>
            <a:graphicFrameLocks noGrp="1" noChangeAspect="1"/>
          </p:cNvGraphicFramePr>
          <p:nvPr>
            <p:extLst>
              <p:ext uri="{D42A27DB-BD31-4B8C-83A1-F6EECF244321}">
                <p14:modId xmlns:p14="http://schemas.microsoft.com/office/powerpoint/2010/main" val="3521653154"/>
              </p:ext>
            </p:extLst>
          </p:nvPr>
        </p:nvGraphicFramePr>
        <p:xfrm>
          <a:off x="350838" y="1862121"/>
          <a:ext cx="7070725" cy="5949060"/>
        </p:xfrm>
        <a:graphic>
          <a:graphicData uri="http://schemas.openxmlformats.org/drawingml/2006/table">
            <a:tbl>
              <a:tblPr firstRow="1" bandRow="1">
                <a:tableStyleId>{5C22544A-7EE6-4342-B048-85BDC9FD1C3A}</a:tableStyleId>
              </a:tblPr>
              <a:tblGrid>
                <a:gridCol w="7070725">
                  <a:extLst>
                    <a:ext uri="{9D8B030D-6E8A-4147-A177-3AD203B41FA5}">
                      <a16:colId xmlns:a16="http://schemas.microsoft.com/office/drawing/2014/main" val="769226981"/>
                    </a:ext>
                  </a:extLst>
                </a:gridCol>
              </a:tblGrid>
              <a:tr h="1629005">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1: </a:t>
                      </a:r>
                      <a:r>
                        <a:rPr lang="en-US" sz="1200" b="0" i="0" kern="1200" dirty="0">
                          <a:solidFill>
                            <a:schemeClr val="tx1"/>
                          </a:solidFill>
                          <a:latin typeface="Segoe Sans Display Semibold" pitchFamily="2" charset="0"/>
                          <a:ea typeface="+mn-ea"/>
                          <a:cs typeface="Segoe Sans Display Semibold" pitchFamily="2" charset="0"/>
                        </a:rPr>
                        <a:t>Build a product launch plan draft</a:t>
                      </a:r>
                    </a:p>
                    <a:p>
                      <a:pPr>
                        <a:lnSpc>
                          <a:spcPct val="100000"/>
                        </a:lnSpc>
                        <a:spcAft>
                          <a:spcPts val="200"/>
                        </a:spcAft>
                      </a:pPr>
                      <a:r>
                        <a:rPr lang="en-US" sz="1100" b="0" dirty="0">
                          <a:solidFill>
                            <a:srgbClr val="EC4A27"/>
                          </a:solidFill>
                          <a:latin typeface="+mn-lt"/>
                        </a:rPr>
                        <a:t>/Product launch roadmap template: </a:t>
                      </a:r>
                      <a:r>
                        <a:rPr lang="en-US" sz="1100" b="0" dirty="0">
                          <a:solidFill>
                            <a:schemeClr val="tx1"/>
                          </a:solidFill>
                          <a:latin typeface="+mn-lt"/>
                        </a:rPr>
                        <a:t>A document that outlines the structure of a launch plan, such as phases, milestones, owners, dependencies, and key date ranges.</a:t>
                      </a:r>
                    </a:p>
                    <a:p>
                      <a:pPr>
                        <a:lnSpc>
                          <a:spcPct val="100000"/>
                        </a:lnSpc>
                        <a:spcAft>
                          <a:spcPts val="200"/>
                        </a:spcAft>
                      </a:pPr>
                      <a:r>
                        <a:rPr lang="en-US" sz="1100" b="0" dirty="0">
                          <a:solidFill>
                            <a:schemeClr val="tx1"/>
                          </a:solidFill>
                          <a:latin typeface="+mn-lt"/>
                        </a:rPr>
                        <a:t> </a:t>
                      </a:r>
                      <a:r>
                        <a:rPr lang="en-US" sz="1100" b="0" dirty="0">
                          <a:solidFill>
                            <a:srgbClr val="EC4A27"/>
                          </a:solidFill>
                          <a:latin typeface="+mn-lt"/>
                        </a:rPr>
                        <a:t>/Go to market strategy: </a:t>
                      </a:r>
                      <a:r>
                        <a:rPr lang="en-US" sz="1100" b="0" dirty="0">
                          <a:solidFill>
                            <a:schemeClr val="tx1"/>
                          </a:solidFill>
                          <a:latin typeface="+mn-lt"/>
                        </a:rPr>
                        <a:t>A document that describes how the product will be brought to market, such as target audiences, positioning, messaging priorities, launch activities, and channel plans.</a:t>
                      </a:r>
                    </a:p>
                    <a:p>
                      <a:pPr>
                        <a:lnSpc>
                          <a:spcPct val="100000"/>
                        </a:lnSpc>
                        <a:spcAft>
                          <a:spcPts val="200"/>
                        </a:spcAft>
                      </a:pPr>
                      <a:r>
                        <a:rPr lang="en-US" sz="1100" b="0" dirty="0">
                          <a:solidFill>
                            <a:srgbClr val="EC4A27"/>
                          </a:solidFill>
                          <a:latin typeface="+mn-lt"/>
                        </a:rPr>
                        <a:t>/Cross team planning notes with responsibilities: </a:t>
                      </a:r>
                      <a:r>
                        <a:rPr lang="en-US" sz="1100" b="0" dirty="0">
                          <a:solidFill>
                            <a:schemeClr val="tx1"/>
                          </a:solidFill>
                          <a:latin typeface="+mn-lt"/>
                        </a:rPr>
                        <a:t>A document that summarizes planning discussions across teams, such as assigned owners, workstreams, dependencies, blockers, and agreed‑upon next steps.</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862414">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2: </a:t>
                      </a:r>
                      <a:r>
                        <a:rPr lang="en-US" sz="1200" b="0" i="0" kern="1200" dirty="0">
                          <a:solidFill>
                            <a:schemeClr val="tx1"/>
                          </a:solidFill>
                          <a:latin typeface="Segoe Sans Display Semibold" pitchFamily="2" charset="0"/>
                          <a:ea typeface="+mn-ea"/>
                          <a:cs typeface="Segoe Sans Display Semibold" pitchFamily="2" charset="0"/>
                        </a:rPr>
                        <a:t>Summarize cross-functional readiness meetings</a:t>
                      </a:r>
                    </a:p>
                    <a:p>
                      <a:pPr>
                        <a:lnSpc>
                          <a:spcPct val="100000"/>
                        </a:lnSpc>
                        <a:spcAft>
                          <a:spcPts val="200"/>
                        </a:spcAft>
                      </a:pPr>
                      <a:r>
                        <a:rPr lang="en-US" sz="1100" b="0" dirty="0">
                          <a:solidFill>
                            <a:srgbClr val="EC4A27"/>
                          </a:solidFill>
                          <a:latin typeface="+mn-lt"/>
                        </a:rPr>
                        <a:t>/Product launch readiness meeting: </a:t>
                      </a:r>
                      <a:r>
                        <a:rPr lang="en-US" sz="1100" b="0" dirty="0">
                          <a:solidFill>
                            <a:schemeClr val="tx1"/>
                          </a:solidFill>
                          <a:latin typeface="+mn-lt"/>
                        </a:rPr>
                        <a:t>A meeting recording capturing cross‑functional readiness updates, such as action items, blockers, owners, dates, and decisions made during the discussion.</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152547">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3: </a:t>
                      </a:r>
                      <a:r>
                        <a:rPr lang="en-US" sz="1200" b="0" i="0" kern="1200" dirty="0">
                          <a:solidFill>
                            <a:schemeClr val="tx1"/>
                          </a:solidFill>
                          <a:latin typeface="Segoe Sans Display Semibold" pitchFamily="2" charset="0"/>
                          <a:ea typeface="+mn-ea"/>
                          <a:cs typeface="Segoe Sans Display Semibold" pitchFamily="2" charset="0"/>
                        </a:rPr>
                        <a:t>Create product launch updates</a:t>
                      </a:r>
                    </a:p>
                    <a:p>
                      <a:pPr>
                        <a:lnSpc>
                          <a:spcPct val="100000"/>
                        </a:lnSpc>
                        <a:spcAft>
                          <a:spcPts val="200"/>
                        </a:spcAft>
                      </a:pPr>
                      <a:r>
                        <a:rPr lang="en-US" sz="1100" b="0" dirty="0">
                          <a:solidFill>
                            <a:srgbClr val="EC4A27"/>
                          </a:solidFill>
                          <a:latin typeface="+mn-lt"/>
                        </a:rPr>
                        <a:t>/Product launch status report: </a:t>
                      </a:r>
                      <a:r>
                        <a:rPr lang="en-US" sz="1100" b="0" dirty="0">
                          <a:solidFill>
                            <a:schemeClr val="tx1"/>
                          </a:solidFill>
                          <a:latin typeface="+mn-lt"/>
                        </a:rPr>
                        <a:t>A document that summarizes launch progress, such as completed tasks, pending items, risks, blockers, and overall status by workstream.</a:t>
                      </a:r>
                    </a:p>
                    <a:p>
                      <a:pPr>
                        <a:lnSpc>
                          <a:spcPct val="100000"/>
                        </a:lnSpc>
                        <a:spcAft>
                          <a:spcPts val="200"/>
                        </a:spcAft>
                      </a:pPr>
                      <a:r>
                        <a:rPr lang="en-US" sz="1100" b="0" dirty="0">
                          <a:solidFill>
                            <a:srgbClr val="EC4A27"/>
                          </a:solidFill>
                          <a:latin typeface="+mn-lt"/>
                        </a:rPr>
                        <a:t>/Campaign progress report: </a:t>
                      </a:r>
                      <a:r>
                        <a:rPr lang="en-US" sz="1100" b="0" dirty="0">
                          <a:solidFill>
                            <a:schemeClr val="tx1"/>
                          </a:solidFill>
                          <a:latin typeface="+mn-lt"/>
                        </a:rPr>
                        <a:t>A document that tracks campaign execution progress, such as performance metrics, creative status, channel readiness, or risks that could impact launch.</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152547">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4: </a:t>
                      </a:r>
                      <a:r>
                        <a:rPr lang="en-US" sz="1200" b="0" i="0" kern="1200" dirty="0">
                          <a:solidFill>
                            <a:schemeClr val="tx1"/>
                          </a:solidFill>
                          <a:latin typeface="Segoe Sans Display Semibold" pitchFamily="2" charset="0"/>
                          <a:ea typeface="+mn-ea"/>
                          <a:cs typeface="Segoe Sans Display Semibold" pitchFamily="2" charset="0"/>
                        </a:rPr>
                        <a:t>Generate product launch checklists and timelines</a:t>
                      </a:r>
                    </a:p>
                    <a:p>
                      <a:pPr>
                        <a:lnSpc>
                          <a:spcPct val="100000"/>
                        </a:lnSpc>
                        <a:spcAft>
                          <a:spcPts val="200"/>
                        </a:spcAft>
                      </a:pPr>
                      <a:r>
                        <a:rPr lang="en-US" sz="1100" b="0" dirty="0">
                          <a:solidFill>
                            <a:srgbClr val="EC4A27"/>
                          </a:solidFill>
                          <a:latin typeface="+mn-lt"/>
                        </a:rPr>
                        <a:t>/Project plan</a:t>
                      </a:r>
                      <a:r>
                        <a:rPr lang="en-US" sz="1100" b="0" kern="1200" dirty="0">
                          <a:solidFill>
                            <a:srgbClr val="EC4A27"/>
                          </a:solidFill>
                          <a:latin typeface="+mn-lt"/>
                          <a:ea typeface="+mn-ea"/>
                          <a:cs typeface="+mn-cs"/>
                        </a:rPr>
                        <a:t>:</a:t>
                      </a:r>
                      <a:r>
                        <a:rPr lang="en-US" sz="1100" b="0" dirty="0">
                          <a:solidFill>
                            <a:schemeClr val="tx1"/>
                          </a:solidFill>
                          <a:latin typeface="+mn-lt"/>
                        </a:rPr>
                        <a:t> A document that outlines project tasks and timelines, such as owners, due dates, dependencies, and status for each work item.</a:t>
                      </a:r>
                    </a:p>
                    <a:p>
                      <a:pPr>
                        <a:lnSpc>
                          <a:spcPct val="100000"/>
                        </a:lnSpc>
                        <a:spcAft>
                          <a:spcPts val="200"/>
                        </a:spcAft>
                      </a:pPr>
                      <a:r>
                        <a:rPr lang="en-US" sz="1100" b="0" dirty="0">
                          <a:solidFill>
                            <a:srgbClr val="EC4A27"/>
                          </a:solidFill>
                          <a:latin typeface="+mn-lt"/>
                        </a:rPr>
                        <a:t>/Product launch meeting: </a:t>
                      </a:r>
                      <a:r>
                        <a:rPr lang="en-US" sz="1100" b="0" dirty="0">
                          <a:solidFill>
                            <a:schemeClr val="tx1"/>
                          </a:solidFill>
                          <a:latin typeface="+mn-lt"/>
                        </a:rPr>
                        <a:t>A meeting recording summarizing launch discussions, such as owner updates, risks, decisions, unmet dependencies, and timing adjustments.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152547">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5: </a:t>
                      </a:r>
                      <a:r>
                        <a:rPr lang="en-US" sz="1200" b="0" i="0" kern="1200" dirty="0">
                          <a:solidFill>
                            <a:schemeClr val="tx1"/>
                          </a:solidFill>
                          <a:latin typeface="Segoe Sans Display Semibold" pitchFamily="2" charset="0"/>
                          <a:ea typeface="+mn-ea"/>
                          <a:cs typeface="Segoe Sans Display Semibold" pitchFamily="2" charset="0"/>
                        </a:rPr>
                        <a:t>Develop a product launch readiness summary deck</a:t>
                      </a:r>
                    </a:p>
                    <a:p>
                      <a:pPr>
                        <a:lnSpc>
                          <a:spcPct val="100000"/>
                        </a:lnSpc>
                        <a:spcAft>
                          <a:spcPts val="200"/>
                        </a:spcAft>
                      </a:pPr>
                      <a:r>
                        <a:rPr lang="en-US" sz="1100" b="0" dirty="0">
                          <a:solidFill>
                            <a:srgbClr val="EC4A27"/>
                          </a:solidFill>
                          <a:latin typeface="+mn-lt"/>
                        </a:rPr>
                        <a:t>/Go to market review meeting: </a:t>
                      </a:r>
                      <a:r>
                        <a:rPr lang="en-US" sz="1100" b="0" dirty="0">
                          <a:solidFill>
                            <a:schemeClr val="tx1"/>
                          </a:solidFill>
                          <a:latin typeface="+mn-lt"/>
                        </a:rPr>
                        <a:t>A meeting recording or transcript that captures GTM discussion highlights, such as messaging direction, channel readiness, risks, and decisions. </a:t>
                      </a:r>
                    </a:p>
                    <a:p>
                      <a:pPr>
                        <a:lnSpc>
                          <a:spcPct val="100000"/>
                        </a:lnSpc>
                        <a:spcAft>
                          <a:spcPts val="200"/>
                        </a:spcAft>
                      </a:pPr>
                      <a:r>
                        <a:rPr lang="en-US" sz="1100" b="0" dirty="0">
                          <a:solidFill>
                            <a:srgbClr val="EC4A27"/>
                          </a:solidFill>
                          <a:latin typeface="+mn-lt"/>
                        </a:rPr>
                        <a:t>/Messaging framework guidance: </a:t>
                      </a:r>
                      <a:r>
                        <a:rPr lang="en-US" sz="1100" b="0" dirty="0">
                          <a:solidFill>
                            <a:schemeClr val="tx1"/>
                          </a:solidFill>
                          <a:latin typeface="+mn-lt"/>
                        </a:rPr>
                        <a:t>A document that outlines core messaging guidance, such as value pillars, key messages, proof points, language rules, or approved positioning.</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110404"/>
                  </a:ext>
                </a:extLst>
              </a:tr>
            </a:tbl>
          </a:graphicData>
        </a:graphic>
      </p:graphicFrame>
      <p:sp>
        <p:nvSpPr>
          <p:cNvPr id="30" name="Title 3">
            <a:extLst>
              <a:ext uri="{FF2B5EF4-FFF2-40B4-BE49-F238E27FC236}">
                <a16:creationId xmlns:a16="http://schemas.microsoft.com/office/drawing/2014/main" id="{BF3E596E-8B8C-D5EF-37E7-5012D395DBF1}"/>
              </a:ext>
            </a:extLst>
          </p:cNvPr>
          <p:cNvSpPr txBox="1">
            <a:spLocks/>
          </p:cNvSpPr>
          <p:nvPr/>
        </p:nvSpPr>
        <p:spPr>
          <a:xfrm>
            <a:off x="350838" y="1424676"/>
            <a:ext cx="7070725" cy="3077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769520"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a:defRPr/>
            </a:pPr>
            <a:r>
              <a:rPr lang="en-US" dirty="0">
                <a:latin typeface="Segoe Sans Display Semibold" pitchFamily="2" charset="0"/>
                <a:cs typeface="Segoe Sans Display Semibold" pitchFamily="2" charset="0"/>
              </a:rPr>
              <a:t>Scenario 3: Product Launch Planning and Readiness</a:t>
            </a:r>
          </a:p>
        </p:txBody>
      </p:sp>
      <p:sp>
        <p:nvSpPr>
          <p:cNvPr id="31" name="Slide Number Placeholder 40">
            <a:extLst>
              <a:ext uri="{FF2B5EF4-FFF2-40B4-BE49-F238E27FC236}">
                <a16:creationId xmlns:a16="http://schemas.microsoft.com/office/drawing/2014/main" id="{2B2826E3-18F2-2A08-C4A2-61748181E782}"/>
              </a:ext>
            </a:extLst>
          </p:cNvPr>
          <p:cNvSpPr>
            <a:spLocks noGrp="1"/>
          </p:cNvSpPr>
          <p:nvPr>
            <p:ph type="sldNum" sz="quarter" idx="10"/>
          </p:nvPr>
        </p:nvSpPr>
        <p:spPr>
          <a:xfrm>
            <a:off x="7197040" y="9825395"/>
            <a:ext cx="232460" cy="123111"/>
          </a:xfrm>
        </p:spPr>
        <p:txBody>
          <a:bodyPr/>
          <a:lstStyle/>
          <a:p>
            <a:r>
              <a:rPr lang="en-US" sz="800" dirty="0"/>
              <a:t>12</a:t>
            </a:r>
            <a:endParaRPr lang="en-IN" sz="800" dirty="0"/>
          </a:p>
        </p:txBody>
      </p:sp>
      <p:sp>
        <p:nvSpPr>
          <p:cNvPr id="33" name="Rectangle: Rounded Corners 32">
            <a:hlinkClick r:id="rId3" action="ppaction://hlinksldjump"/>
            <a:extLst>
              <a:ext uri="{FF2B5EF4-FFF2-40B4-BE49-F238E27FC236}">
                <a16:creationId xmlns:a16="http://schemas.microsoft.com/office/drawing/2014/main" id="{3FDFAD49-A164-D04D-6BE9-2668284E0C7D}"/>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35" name="Rectangle: Rounded Corners 34">
            <a:hlinkClick r:id="rId4" action="ppaction://hlinksldjump"/>
            <a:extLst>
              <a:ext uri="{FF2B5EF4-FFF2-40B4-BE49-F238E27FC236}">
                <a16:creationId xmlns:a16="http://schemas.microsoft.com/office/drawing/2014/main" id="{BC3A8BAA-393B-58A5-BCB3-139214FEEBF3}"/>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47" name="Rectangle: Rounded Corners 46">
            <a:hlinkClick r:id="rId5" action="ppaction://hlinksldjump"/>
            <a:extLst>
              <a:ext uri="{FF2B5EF4-FFF2-40B4-BE49-F238E27FC236}">
                <a16:creationId xmlns:a16="http://schemas.microsoft.com/office/drawing/2014/main" id="{F35971A1-C550-B0F6-ACA8-274B31759517}"/>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49" name="Rectangle: Rounded Corners 48">
            <a:hlinkClick r:id="rId6" action="ppaction://hlinksldjump"/>
            <a:extLst>
              <a:ext uri="{FF2B5EF4-FFF2-40B4-BE49-F238E27FC236}">
                <a16:creationId xmlns:a16="http://schemas.microsoft.com/office/drawing/2014/main" id="{C3A66512-C64E-BD47-F0E3-62ECA2986559}"/>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51" name="Rectangle: Rounded Corners 50">
            <a:hlinkClick r:id="rId7" action="ppaction://hlinksldjump"/>
            <a:extLst>
              <a:ext uri="{FF2B5EF4-FFF2-40B4-BE49-F238E27FC236}">
                <a16:creationId xmlns:a16="http://schemas.microsoft.com/office/drawing/2014/main" id="{27AB15AE-72FB-7AC5-2266-C16146613A4C}"/>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53" name="Rectangle: Rounded Corners 52">
            <a:hlinkClick r:id="rId8" action="ppaction://hlinksldjump"/>
            <a:extLst>
              <a:ext uri="{FF2B5EF4-FFF2-40B4-BE49-F238E27FC236}">
                <a16:creationId xmlns:a16="http://schemas.microsoft.com/office/drawing/2014/main" id="{91863288-E21D-76F1-65E4-6FE77E6A8AC5}"/>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900">
                <a:blipFill>
                  <a:blip r:embed="rId9"/>
                  <a:stretch>
                    <a:fillRect t="-26822" b="-26822"/>
                  </a:stretch>
                </a:blipFill>
                <a:latin typeface="Segoe Sans Display Semibold" pitchFamily="2" charset="0"/>
                <a:cs typeface="Segoe Sans Display Semibold" pitchFamily="2" charset="0"/>
              </a:rPr>
              <a:t>File Guidance </a:t>
            </a:r>
            <a:br>
              <a:rPr lang="en-US" sz="900">
                <a:blipFill>
                  <a:blip r:embed="rId9"/>
                  <a:stretch>
                    <a:fillRect t="-26822" b="-26822"/>
                  </a:stretch>
                </a:blipFill>
                <a:latin typeface="Segoe Sans Display Semibold" pitchFamily="2" charset="0"/>
                <a:cs typeface="Segoe Sans Display Semibold" pitchFamily="2" charset="0"/>
              </a:rPr>
            </a:br>
            <a:r>
              <a:rPr lang="en-US" sz="900">
                <a:blipFill>
                  <a:blip r:embed="rId9"/>
                  <a:stretch>
                    <a:fillRect t="-26822" b="-26822"/>
                  </a:stretch>
                </a:blipFill>
                <a:latin typeface="Segoe Sans Display Semibold" pitchFamily="2" charset="0"/>
                <a:cs typeface="Segoe Sans Display Semibold" pitchFamily="2" charset="0"/>
              </a:rPr>
              <a:t>&amp; Example</a:t>
            </a:r>
          </a:p>
        </p:txBody>
      </p:sp>
      <p:sp>
        <p:nvSpPr>
          <p:cNvPr id="55" name="Rectangle: Rounded Corners 54">
            <a:hlinkClick r:id="rId10" action="ppaction://hlinksldjump"/>
            <a:extLst>
              <a:ext uri="{FF2B5EF4-FFF2-40B4-BE49-F238E27FC236}">
                <a16:creationId xmlns:a16="http://schemas.microsoft.com/office/drawing/2014/main" id="{C5263C5A-0977-2231-B96B-4951038A03F4}"/>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35873635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73B6E-563D-A72C-E6FF-F15C9630CCD2}"/>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16BC217-05CD-657D-9B2F-3BE65DF75DEC}"/>
              </a:ext>
            </a:extLst>
          </p:cNvPr>
          <p:cNvSpPr>
            <a:spLocks noChangeAspect="1"/>
          </p:cNvSpPr>
          <p:nvPr/>
        </p:nvSpPr>
        <p:spPr bwMode="auto">
          <a:xfrm>
            <a:off x="350838" y="1862120"/>
            <a:ext cx="7070725" cy="6121400"/>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26" name="Title 37">
            <a:extLst>
              <a:ext uri="{FF2B5EF4-FFF2-40B4-BE49-F238E27FC236}">
                <a16:creationId xmlns:a16="http://schemas.microsoft.com/office/drawing/2014/main" id="{17FF8FE8-F9D3-378F-9597-1D6EE9F12929}"/>
              </a:ext>
            </a:extLst>
          </p:cNvPr>
          <p:cNvSpPr>
            <a:spLocks noGrp="1"/>
          </p:cNvSpPr>
          <p:nvPr>
            <p:ph type="title"/>
          </p:nvPr>
        </p:nvSpPr>
        <p:spPr>
          <a:xfrm>
            <a:off x="350838" y="706438"/>
            <a:ext cx="7070725" cy="369332"/>
          </a:xfrm>
        </p:spPr>
        <p:txBody>
          <a:bodyPr/>
          <a:lstStyle/>
          <a:p>
            <a:r>
              <a:rPr lang="en-US"/>
              <a:t>File Guidance   </a:t>
            </a:r>
          </a:p>
        </p:txBody>
      </p:sp>
      <p:cxnSp>
        <p:nvCxnSpPr>
          <p:cNvPr id="27" name="Straight Connector 26">
            <a:extLst>
              <a:ext uri="{FF2B5EF4-FFF2-40B4-BE49-F238E27FC236}">
                <a16:creationId xmlns:a16="http://schemas.microsoft.com/office/drawing/2014/main" id="{12891872-657E-5898-0128-FCE57BE9C294}"/>
              </a:ext>
            </a:extLst>
          </p:cNvPr>
          <p:cNvCxnSpPr>
            <a:cxnSpLocks/>
          </p:cNvCxnSpPr>
          <p:nvPr/>
        </p:nvCxnSpPr>
        <p:spPr>
          <a:xfrm>
            <a:off x="350838" y="1797287"/>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28" name="Table 27">
            <a:extLst>
              <a:ext uri="{FF2B5EF4-FFF2-40B4-BE49-F238E27FC236}">
                <a16:creationId xmlns:a16="http://schemas.microsoft.com/office/drawing/2014/main" id="{6D02117E-4892-49E3-DE6F-B10E94CE1A95}"/>
              </a:ext>
            </a:extLst>
          </p:cNvPr>
          <p:cNvGraphicFramePr>
            <a:graphicFrameLocks noGrp="1"/>
          </p:cNvGraphicFramePr>
          <p:nvPr>
            <p:extLst>
              <p:ext uri="{D42A27DB-BD31-4B8C-83A1-F6EECF244321}">
                <p14:modId xmlns:p14="http://schemas.microsoft.com/office/powerpoint/2010/main" val="2848190898"/>
              </p:ext>
            </p:extLst>
          </p:nvPr>
        </p:nvGraphicFramePr>
        <p:xfrm>
          <a:off x="350838" y="1862120"/>
          <a:ext cx="7070725" cy="6121400"/>
        </p:xfrm>
        <a:graphic>
          <a:graphicData uri="http://schemas.openxmlformats.org/drawingml/2006/table">
            <a:tbl>
              <a:tblPr firstRow="1" bandRow="1">
                <a:tableStyleId>{5C22544A-7EE6-4342-B048-85BDC9FD1C3A}</a:tableStyleId>
              </a:tblPr>
              <a:tblGrid>
                <a:gridCol w="7070725">
                  <a:extLst>
                    <a:ext uri="{9D8B030D-6E8A-4147-A177-3AD203B41FA5}">
                      <a16:colId xmlns:a16="http://schemas.microsoft.com/office/drawing/2014/main" val="769226981"/>
                    </a:ext>
                  </a:extLst>
                </a:gridCol>
              </a:tblGrid>
              <a:tr h="155448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1: </a:t>
                      </a:r>
                      <a:r>
                        <a:rPr lang="en-US" sz="1200" b="0" i="0" kern="1200" dirty="0">
                          <a:solidFill>
                            <a:schemeClr val="tx1"/>
                          </a:solidFill>
                          <a:latin typeface="Segoe Sans Display Semibold" pitchFamily="2" charset="0"/>
                          <a:ea typeface="+mn-ea"/>
                          <a:cs typeface="Segoe Sans Display Semibold" pitchFamily="2" charset="0"/>
                        </a:rPr>
                        <a:t>Create a seller enablement summary</a:t>
                      </a:r>
                    </a:p>
                    <a:p>
                      <a:pPr>
                        <a:lnSpc>
                          <a:spcPct val="100000"/>
                        </a:lnSpc>
                        <a:spcAft>
                          <a:spcPts val="200"/>
                        </a:spcAft>
                      </a:pPr>
                      <a:r>
                        <a:rPr lang="en-US" sz="1100" b="0" kern="1200" dirty="0">
                          <a:solidFill>
                            <a:srgbClr val="EC4A27"/>
                          </a:solidFill>
                          <a:latin typeface="+mn-lt"/>
                          <a:ea typeface="+mn-ea"/>
                          <a:cs typeface="+mn-cs"/>
                        </a:rPr>
                        <a:t>/Product overview document</a:t>
                      </a:r>
                      <a:r>
                        <a:rPr lang="en-US" sz="1100" b="0" kern="1200" dirty="0">
                          <a:solidFill>
                            <a:schemeClr val="tx1"/>
                          </a:solidFill>
                          <a:latin typeface="+mn-lt"/>
                          <a:ea typeface="+mn-ea"/>
                          <a:cs typeface="+mn-cs"/>
                        </a:rPr>
                        <a:t>: A document that summarizes the product at a high level, such as key features, value pillars, differentiators, and the main problems the product solves.</a:t>
                      </a:r>
                    </a:p>
                    <a:p>
                      <a:pPr>
                        <a:lnSpc>
                          <a:spcPct val="100000"/>
                        </a:lnSpc>
                        <a:spcAft>
                          <a:spcPts val="200"/>
                        </a:spcAft>
                      </a:pPr>
                      <a:r>
                        <a:rPr lang="en-US" sz="1100" b="0" kern="1200" dirty="0">
                          <a:solidFill>
                            <a:srgbClr val="EC4A27"/>
                          </a:solidFill>
                          <a:latin typeface="+mn-lt"/>
                          <a:ea typeface="+mn-ea"/>
                          <a:cs typeface="+mn-cs"/>
                        </a:rPr>
                        <a:t>/Recent release notes: </a:t>
                      </a:r>
                      <a:r>
                        <a:rPr lang="en-US" sz="1100" b="0" kern="1200" dirty="0">
                          <a:solidFill>
                            <a:schemeClr val="tx1"/>
                          </a:solidFill>
                          <a:latin typeface="+mn-lt"/>
                          <a:ea typeface="+mn-ea"/>
                          <a:cs typeface="+mn-cs"/>
                        </a:rPr>
                        <a:t>A document that outlines recent updates, such as new features, enhancements, fixes, or important changes sellers should know.</a:t>
                      </a:r>
                    </a:p>
                    <a:p>
                      <a:pPr>
                        <a:lnSpc>
                          <a:spcPct val="100000"/>
                        </a:lnSpc>
                        <a:spcAft>
                          <a:spcPts val="200"/>
                        </a:spcAft>
                      </a:pPr>
                      <a:r>
                        <a:rPr lang="en-US" sz="1100" b="0" kern="1200" dirty="0">
                          <a:solidFill>
                            <a:srgbClr val="EC4A27"/>
                          </a:solidFill>
                          <a:latin typeface="+mn-lt"/>
                          <a:ea typeface="+mn-ea"/>
                          <a:cs typeface="+mn-cs"/>
                        </a:rPr>
                        <a:t>/Sales enablement guide: </a:t>
                      </a:r>
                      <a:r>
                        <a:rPr lang="en-US" sz="1100" b="0" kern="1200" dirty="0">
                          <a:solidFill>
                            <a:schemeClr val="tx1"/>
                          </a:solidFill>
                          <a:latin typeface="+mn-lt"/>
                          <a:ea typeface="+mn-ea"/>
                          <a:cs typeface="+mn-cs"/>
                        </a:rPr>
                        <a:t>A document that provides seller-ready information, such as talk tracks, key messages, proof points, competitive notes, and links to supporting materials.</a:t>
                      </a:r>
                      <a:endParaRPr lang="en-US" sz="1100" b="0" dirty="0">
                        <a:solidFill>
                          <a:schemeClr val="tx1"/>
                        </a:solidFill>
                        <a:latin typeface="+mn-lt"/>
                      </a:endParaRP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82296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2: </a:t>
                      </a:r>
                      <a:r>
                        <a:rPr lang="en-US" sz="1200" b="0" i="0" kern="1200" dirty="0">
                          <a:solidFill>
                            <a:schemeClr val="tx1"/>
                          </a:solidFill>
                          <a:latin typeface="Segoe Sans Display Semibold" pitchFamily="2" charset="0"/>
                          <a:ea typeface="+mn-ea"/>
                          <a:cs typeface="Segoe Sans Display Semibold" pitchFamily="2" charset="0"/>
                        </a:rPr>
                        <a:t>Draft a sales notification email for an upcoming product launch</a:t>
                      </a:r>
                    </a:p>
                    <a:p>
                      <a:pPr>
                        <a:lnSpc>
                          <a:spcPct val="100000"/>
                        </a:lnSpc>
                        <a:spcAft>
                          <a:spcPts val="200"/>
                        </a:spcAft>
                      </a:pPr>
                      <a:r>
                        <a:rPr lang="en-US" sz="1100" b="0" kern="1200" dirty="0">
                          <a:solidFill>
                            <a:srgbClr val="EC4A27"/>
                          </a:solidFill>
                          <a:latin typeface="+mn-lt"/>
                          <a:ea typeface="+mn-ea"/>
                          <a:cs typeface="+mn-cs"/>
                        </a:rPr>
                        <a:t>/Go to market strategy: </a:t>
                      </a:r>
                      <a:r>
                        <a:rPr lang="en-US" sz="1100" b="0" kern="1200" dirty="0">
                          <a:solidFill>
                            <a:schemeClr val="tx1"/>
                          </a:solidFill>
                          <a:latin typeface="+mn-lt"/>
                          <a:ea typeface="+mn-ea"/>
                          <a:cs typeface="+mn-cs"/>
                        </a:rPr>
                        <a:t>A document describing how the product will be launched, such as target audiences, messaging, launch activities, and channel plans.</a:t>
                      </a:r>
                    </a:p>
                    <a:p>
                      <a:pPr>
                        <a:lnSpc>
                          <a:spcPct val="100000"/>
                        </a:lnSpc>
                        <a:spcAft>
                          <a:spcPts val="200"/>
                        </a:spcAft>
                      </a:pPr>
                      <a:r>
                        <a:rPr lang="en-US" sz="1100" b="0" kern="1200" dirty="0">
                          <a:solidFill>
                            <a:srgbClr val="EC4A27"/>
                          </a:solidFill>
                          <a:latin typeface="+mn-lt"/>
                          <a:ea typeface="+mn-ea"/>
                          <a:cs typeface="+mn-cs"/>
                        </a:rPr>
                        <a:t>/Product launch plan: </a:t>
                      </a:r>
                      <a:r>
                        <a:rPr lang="en-US" sz="1100" b="0" kern="1200" dirty="0">
                          <a:solidFill>
                            <a:schemeClr val="tx1"/>
                          </a:solidFill>
                          <a:latin typeface="+mn-lt"/>
                          <a:ea typeface="+mn-ea"/>
                          <a:cs typeface="+mn-cs"/>
                        </a:rPr>
                        <a:t>A document that summarizes launch details, such as feature descriptions, customer value, readiness status, key dates, and links to supporting materials.</a:t>
                      </a:r>
                      <a:endParaRPr lang="en-US" sz="1100" b="0" dirty="0">
                        <a:solidFill>
                          <a:schemeClr val="tx1"/>
                        </a:solidFill>
                        <a:latin typeface="+mn-lt"/>
                      </a:endParaRP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09728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3: </a:t>
                      </a:r>
                      <a:r>
                        <a:rPr lang="en-US" sz="1200" b="0" i="0" kern="1200" dirty="0">
                          <a:solidFill>
                            <a:schemeClr val="tx1"/>
                          </a:solidFill>
                          <a:latin typeface="Segoe Sans Display Semibold" pitchFamily="2" charset="0"/>
                          <a:ea typeface="+mn-ea"/>
                          <a:cs typeface="Segoe Sans Display Semibold" pitchFamily="2" charset="0"/>
                        </a:rPr>
                        <a:t>Build competitive response statements</a:t>
                      </a:r>
                    </a:p>
                    <a:p>
                      <a:pPr>
                        <a:lnSpc>
                          <a:spcPct val="100000"/>
                        </a:lnSpc>
                        <a:spcAft>
                          <a:spcPts val="200"/>
                        </a:spcAft>
                      </a:pPr>
                      <a:r>
                        <a:rPr lang="en-US" sz="1100" b="0" kern="1200" dirty="0">
                          <a:solidFill>
                            <a:srgbClr val="EC4A27"/>
                          </a:solidFill>
                          <a:latin typeface="+mn-lt"/>
                          <a:ea typeface="+mn-ea"/>
                          <a:cs typeface="+mn-cs"/>
                        </a:rPr>
                        <a:t>/Competitor comparison report: </a:t>
                      </a:r>
                      <a:r>
                        <a:rPr lang="en-US" sz="1100" b="0" kern="1200" dirty="0">
                          <a:solidFill>
                            <a:schemeClr val="tx1"/>
                          </a:solidFill>
                          <a:latin typeface="+mn-lt"/>
                          <a:ea typeface="+mn-ea"/>
                          <a:cs typeface="+mn-cs"/>
                        </a:rPr>
                        <a:t>A document that compares your product with competitor offerings, such as strengths, weaknesses, feature differences, pricing considerations, or customer outcomes.</a:t>
                      </a:r>
                    </a:p>
                    <a:p>
                      <a:pPr>
                        <a:lnSpc>
                          <a:spcPct val="100000"/>
                        </a:lnSpc>
                        <a:spcAft>
                          <a:spcPts val="200"/>
                        </a:spcAft>
                      </a:pPr>
                      <a:r>
                        <a:rPr lang="en-US" sz="1100" b="0" kern="1200" dirty="0">
                          <a:solidFill>
                            <a:srgbClr val="EC4A27"/>
                          </a:solidFill>
                          <a:latin typeface="+mn-lt"/>
                          <a:ea typeface="+mn-ea"/>
                          <a:cs typeface="+mn-cs"/>
                        </a:rPr>
                        <a:t>/Customer success stories: </a:t>
                      </a:r>
                      <a:r>
                        <a:rPr lang="en-US" sz="1100" b="0" kern="1200" dirty="0">
                          <a:solidFill>
                            <a:schemeClr val="tx1"/>
                          </a:solidFill>
                          <a:latin typeface="+mn-lt"/>
                          <a:ea typeface="+mn-ea"/>
                          <a:cs typeface="+mn-cs"/>
                        </a:rPr>
                        <a:t>A document that shares real examples of customers using the product successfully, such as the challenge they faced, how they used the product, and the positive outcomes or measurable results they achieved.</a:t>
                      </a:r>
                      <a:endParaRPr lang="en-US" sz="1100" b="0" dirty="0">
                        <a:solidFill>
                          <a:schemeClr val="tx1"/>
                        </a:solidFill>
                        <a:latin typeface="+mn-lt"/>
                      </a:endParaRP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09728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4: </a:t>
                      </a:r>
                      <a:r>
                        <a:rPr lang="en-US" sz="1200" b="0" i="0" kern="1200" dirty="0">
                          <a:solidFill>
                            <a:schemeClr val="tx1"/>
                          </a:solidFill>
                          <a:latin typeface="Segoe Sans Display Semibold" pitchFamily="2" charset="0"/>
                          <a:ea typeface="+mn-ea"/>
                          <a:cs typeface="Segoe Sans Display Semibold" pitchFamily="2" charset="0"/>
                        </a:rPr>
                        <a:t>Create internal briefing materials for field calls</a:t>
                      </a:r>
                    </a:p>
                    <a:p>
                      <a:pPr>
                        <a:lnSpc>
                          <a:spcPct val="100000"/>
                        </a:lnSpc>
                        <a:spcAft>
                          <a:spcPts val="200"/>
                        </a:spcAft>
                      </a:pPr>
                      <a:r>
                        <a:rPr lang="en-US" sz="1100" b="0" kern="1200" dirty="0">
                          <a:solidFill>
                            <a:srgbClr val="EC4A27"/>
                          </a:solidFill>
                          <a:latin typeface="+mn-lt"/>
                          <a:ea typeface="+mn-ea"/>
                          <a:cs typeface="+mn-cs"/>
                        </a:rPr>
                        <a:t>/Field enablement notes: </a:t>
                      </a:r>
                      <a:r>
                        <a:rPr lang="en-US" sz="1100" b="0" kern="1200" dirty="0">
                          <a:solidFill>
                            <a:schemeClr val="tx1"/>
                          </a:solidFill>
                          <a:latin typeface="+mn-lt"/>
                          <a:ea typeface="+mn-ea"/>
                          <a:cs typeface="+mn-cs"/>
                        </a:rPr>
                        <a:t>A document summarizing field insights, such as common customer questions, pain points, competitive themes, or objections heard in recent conversations.</a:t>
                      </a:r>
                    </a:p>
                    <a:p>
                      <a:pPr>
                        <a:lnSpc>
                          <a:spcPct val="100000"/>
                        </a:lnSpc>
                        <a:spcAft>
                          <a:spcPts val="200"/>
                        </a:spcAft>
                      </a:pPr>
                      <a:r>
                        <a:rPr lang="en-US" sz="1100" b="0" kern="1200" dirty="0">
                          <a:solidFill>
                            <a:srgbClr val="EC4A27"/>
                          </a:solidFill>
                          <a:latin typeface="+mn-lt"/>
                          <a:ea typeface="+mn-ea"/>
                          <a:cs typeface="+mn-cs"/>
                        </a:rPr>
                        <a:t>/Seller feedback: </a:t>
                      </a:r>
                      <a:r>
                        <a:rPr lang="en-US" sz="1100" b="0" kern="1200" dirty="0">
                          <a:solidFill>
                            <a:schemeClr val="tx1"/>
                          </a:solidFill>
                          <a:latin typeface="+mn-lt"/>
                          <a:ea typeface="+mn-ea"/>
                          <a:cs typeface="+mn-cs"/>
                        </a:rPr>
                        <a:t>A document that captures feedback from sellers, such as what customers are asking, what messaging resonates, and what blockers or opportunities sellers are seeing.</a:t>
                      </a:r>
                      <a:endParaRPr lang="en-US" sz="1100" b="0" dirty="0">
                        <a:solidFill>
                          <a:schemeClr val="tx1"/>
                        </a:solidFill>
                        <a:latin typeface="+mn-lt"/>
                      </a:endParaRP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5: </a:t>
                      </a:r>
                      <a:r>
                        <a:rPr lang="en-US" sz="1200" b="0" i="0" kern="1200" dirty="0">
                          <a:solidFill>
                            <a:schemeClr val="tx1"/>
                          </a:solidFill>
                          <a:latin typeface="Segoe Sans Display Semibold" pitchFamily="2" charset="0"/>
                          <a:ea typeface="+mn-ea"/>
                          <a:cs typeface="Segoe Sans Display Semibold" pitchFamily="2" charset="0"/>
                        </a:rPr>
                        <a:t>Develop a seller‑facing talk track</a:t>
                      </a:r>
                    </a:p>
                    <a:p>
                      <a:pPr>
                        <a:lnSpc>
                          <a:spcPct val="100000"/>
                        </a:lnSpc>
                        <a:spcAft>
                          <a:spcPts val="200"/>
                        </a:spcAft>
                      </a:pPr>
                      <a:r>
                        <a:rPr lang="en-US" sz="1100" b="0" kern="1200" dirty="0">
                          <a:solidFill>
                            <a:srgbClr val="EC4A27"/>
                          </a:solidFill>
                          <a:latin typeface="+mn-lt"/>
                          <a:ea typeface="+mn-ea"/>
                          <a:cs typeface="+mn-cs"/>
                        </a:rPr>
                        <a:t>/Messaging framework: </a:t>
                      </a:r>
                      <a:r>
                        <a:rPr lang="en-US" sz="1100" b="0" kern="1200" dirty="0">
                          <a:solidFill>
                            <a:schemeClr val="tx1"/>
                          </a:solidFill>
                          <a:latin typeface="+mn-lt"/>
                          <a:ea typeface="+mn-ea"/>
                          <a:cs typeface="+mn-cs"/>
                        </a:rPr>
                        <a:t>A document outlining the product’s core messaging, such as value pillars, key messages, proof points, and recommended talking points.</a:t>
                      </a:r>
                    </a:p>
                    <a:p>
                      <a:pPr>
                        <a:lnSpc>
                          <a:spcPct val="100000"/>
                        </a:lnSpc>
                        <a:spcAft>
                          <a:spcPts val="200"/>
                        </a:spcAft>
                      </a:pPr>
                      <a:r>
                        <a:rPr lang="en-US" sz="1100" b="0" kern="1200" dirty="0">
                          <a:solidFill>
                            <a:srgbClr val="EC4A27"/>
                          </a:solidFill>
                          <a:latin typeface="+mn-lt"/>
                          <a:ea typeface="+mn-ea"/>
                          <a:cs typeface="+mn-cs"/>
                        </a:rPr>
                        <a:t>/Customer success story: </a:t>
                      </a:r>
                      <a:r>
                        <a:rPr lang="en-US" sz="1100" b="0" kern="1200" dirty="0">
                          <a:solidFill>
                            <a:schemeClr val="tx1"/>
                          </a:solidFill>
                          <a:latin typeface="+mn-lt"/>
                          <a:ea typeface="+mn-ea"/>
                          <a:cs typeface="+mn-cs"/>
                        </a:rPr>
                        <a:t>A document summarizing a single customer’s experience, such as their challenge, the solution implemented, outcomes achieved, and quantifiable results that support your product narrative.</a:t>
                      </a:r>
                      <a:endParaRPr lang="en-US" sz="1100" b="0" dirty="0">
                        <a:solidFill>
                          <a:schemeClr val="tx1"/>
                        </a:solidFill>
                        <a:latin typeface="+mn-lt"/>
                      </a:endParaRP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5110404"/>
                  </a:ext>
                </a:extLst>
              </a:tr>
            </a:tbl>
          </a:graphicData>
        </a:graphic>
      </p:graphicFrame>
      <p:sp>
        <p:nvSpPr>
          <p:cNvPr id="29" name="Title 3">
            <a:extLst>
              <a:ext uri="{FF2B5EF4-FFF2-40B4-BE49-F238E27FC236}">
                <a16:creationId xmlns:a16="http://schemas.microsoft.com/office/drawing/2014/main" id="{15090116-778D-5557-8A6A-9F9381446988}"/>
              </a:ext>
            </a:extLst>
          </p:cNvPr>
          <p:cNvSpPr txBox="1">
            <a:spLocks/>
          </p:cNvSpPr>
          <p:nvPr/>
        </p:nvSpPr>
        <p:spPr>
          <a:xfrm>
            <a:off x="350838" y="1424676"/>
            <a:ext cx="7070725" cy="3077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769520"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a:defRPr/>
            </a:pPr>
            <a:r>
              <a:rPr lang="en-US" dirty="0">
                <a:latin typeface="Segoe Sans Display Semibold" pitchFamily="2" charset="0"/>
                <a:cs typeface="Segoe Sans Display Semibold" pitchFamily="2" charset="0"/>
              </a:rPr>
              <a:t>Scenario 4: Sales Readiness and Enablement </a:t>
            </a:r>
          </a:p>
        </p:txBody>
      </p:sp>
      <p:sp>
        <p:nvSpPr>
          <p:cNvPr id="30" name="Slide Number Placeholder 40">
            <a:extLst>
              <a:ext uri="{FF2B5EF4-FFF2-40B4-BE49-F238E27FC236}">
                <a16:creationId xmlns:a16="http://schemas.microsoft.com/office/drawing/2014/main" id="{DFF25E39-2348-95E0-168C-062EEBEF4066}"/>
              </a:ext>
            </a:extLst>
          </p:cNvPr>
          <p:cNvSpPr>
            <a:spLocks noGrp="1"/>
          </p:cNvSpPr>
          <p:nvPr>
            <p:ph type="sldNum" sz="quarter" idx="10"/>
          </p:nvPr>
        </p:nvSpPr>
        <p:spPr>
          <a:xfrm>
            <a:off x="7197040" y="9825395"/>
            <a:ext cx="232460" cy="123111"/>
          </a:xfrm>
        </p:spPr>
        <p:txBody>
          <a:bodyPr/>
          <a:lstStyle/>
          <a:p>
            <a:r>
              <a:rPr lang="en-US" sz="800" dirty="0"/>
              <a:t>13</a:t>
            </a:r>
            <a:endParaRPr lang="en-IN" sz="800" dirty="0"/>
          </a:p>
        </p:txBody>
      </p:sp>
      <p:sp>
        <p:nvSpPr>
          <p:cNvPr id="32" name="Rectangle: Rounded Corners 31">
            <a:hlinkClick r:id="rId3" action="ppaction://hlinksldjump"/>
            <a:extLst>
              <a:ext uri="{FF2B5EF4-FFF2-40B4-BE49-F238E27FC236}">
                <a16:creationId xmlns:a16="http://schemas.microsoft.com/office/drawing/2014/main" id="{7E505C37-8F84-4387-6FE1-4D33321C9918}"/>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35" name="Rectangle: Rounded Corners 34">
            <a:hlinkClick r:id="rId4" action="ppaction://hlinksldjump"/>
            <a:extLst>
              <a:ext uri="{FF2B5EF4-FFF2-40B4-BE49-F238E27FC236}">
                <a16:creationId xmlns:a16="http://schemas.microsoft.com/office/drawing/2014/main" id="{9B0EA3FF-EB25-1CEA-5C22-F35426975882}"/>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37" name="Rectangle: Rounded Corners 36">
            <a:hlinkClick r:id="rId5" action="ppaction://hlinksldjump"/>
            <a:extLst>
              <a:ext uri="{FF2B5EF4-FFF2-40B4-BE49-F238E27FC236}">
                <a16:creationId xmlns:a16="http://schemas.microsoft.com/office/drawing/2014/main" id="{87CE7F31-6E56-67DF-4B18-FAC8583F1C7C}"/>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48" name="Rectangle: Rounded Corners 47">
            <a:hlinkClick r:id="rId6" action="ppaction://hlinksldjump"/>
            <a:extLst>
              <a:ext uri="{FF2B5EF4-FFF2-40B4-BE49-F238E27FC236}">
                <a16:creationId xmlns:a16="http://schemas.microsoft.com/office/drawing/2014/main" id="{3A583126-BDE0-692F-0698-598525AFA84A}"/>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50" name="Rectangle: Rounded Corners 49">
            <a:hlinkClick r:id="rId7" action="ppaction://hlinksldjump"/>
            <a:extLst>
              <a:ext uri="{FF2B5EF4-FFF2-40B4-BE49-F238E27FC236}">
                <a16:creationId xmlns:a16="http://schemas.microsoft.com/office/drawing/2014/main" id="{006E01E1-2304-4571-F3E3-C9E055627F77}"/>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52" name="Rectangle: Rounded Corners 51">
            <a:hlinkClick r:id="rId8" action="ppaction://hlinksldjump"/>
            <a:extLst>
              <a:ext uri="{FF2B5EF4-FFF2-40B4-BE49-F238E27FC236}">
                <a16:creationId xmlns:a16="http://schemas.microsoft.com/office/drawing/2014/main" id="{6ED8AF51-66C7-DC2F-66DC-221F7C085AE0}"/>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900">
                <a:blipFill>
                  <a:blip r:embed="rId9"/>
                  <a:stretch>
                    <a:fillRect t="-26822" b="-26822"/>
                  </a:stretch>
                </a:blipFill>
                <a:latin typeface="Segoe Sans Display Semibold" pitchFamily="2" charset="0"/>
                <a:cs typeface="Segoe Sans Display Semibold" pitchFamily="2" charset="0"/>
              </a:rPr>
              <a:t>File Guidance </a:t>
            </a:r>
            <a:br>
              <a:rPr lang="en-US" sz="900">
                <a:blipFill>
                  <a:blip r:embed="rId9"/>
                  <a:stretch>
                    <a:fillRect t="-26822" b="-26822"/>
                  </a:stretch>
                </a:blipFill>
                <a:latin typeface="Segoe Sans Display Semibold" pitchFamily="2" charset="0"/>
                <a:cs typeface="Segoe Sans Display Semibold" pitchFamily="2" charset="0"/>
              </a:rPr>
            </a:br>
            <a:r>
              <a:rPr lang="en-US" sz="900">
                <a:blipFill>
                  <a:blip r:embed="rId9"/>
                  <a:stretch>
                    <a:fillRect t="-26822" b="-26822"/>
                  </a:stretch>
                </a:blipFill>
                <a:latin typeface="Segoe Sans Display Semibold" pitchFamily="2" charset="0"/>
                <a:cs typeface="Segoe Sans Display Semibold" pitchFamily="2" charset="0"/>
              </a:rPr>
              <a:t>&amp; Example</a:t>
            </a:r>
          </a:p>
        </p:txBody>
      </p:sp>
      <p:sp>
        <p:nvSpPr>
          <p:cNvPr id="54" name="Rectangle: Rounded Corners 53">
            <a:hlinkClick r:id="rId10" action="ppaction://hlinksldjump"/>
            <a:extLst>
              <a:ext uri="{FF2B5EF4-FFF2-40B4-BE49-F238E27FC236}">
                <a16:creationId xmlns:a16="http://schemas.microsoft.com/office/drawing/2014/main" id="{102CCFEA-129C-EE62-1940-9BD09416094C}"/>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271444647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3C13D8D-81FB-60F9-ED8D-3B72D89A81DE}"/>
              </a:ext>
            </a:extLst>
          </p:cNvPr>
          <p:cNvSpPr>
            <a:spLocks noChangeAspect="1"/>
          </p:cNvSpPr>
          <p:nvPr/>
        </p:nvSpPr>
        <p:spPr bwMode="auto">
          <a:xfrm>
            <a:off x="350838" y="2239491"/>
            <a:ext cx="7070725" cy="6461760"/>
          </a:xfrm>
          <a:prstGeom prst="roundRect">
            <a:avLst>
              <a:gd name="adj" fmla="val 1820"/>
            </a:avLst>
          </a:pr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l" defTabSz="932472" fontAlgn="base">
              <a:spcBef>
                <a:spcPct val="0"/>
              </a:spcBef>
              <a:spcAft>
                <a:spcPct val="0"/>
              </a:spcAft>
            </a:pPr>
            <a:endParaRPr lang="en-IN" sz="2000">
              <a:solidFill>
                <a:schemeClr val="bg1"/>
              </a:solidFill>
              <a:ea typeface="Segoe UI" pitchFamily="34" charset="0"/>
              <a:cs typeface="Segoe UI" pitchFamily="34" charset="0"/>
            </a:endParaRPr>
          </a:p>
        </p:txBody>
      </p:sp>
      <p:sp>
        <p:nvSpPr>
          <p:cNvPr id="50" name="Title 37">
            <a:extLst>
              <a:ext uri="{FF2B5EF4-FFF2-40B4-BE49-F238E27FC236}">
                <a16:creationId xmlns:a16="http://schemas.microsoft.com/office/drawing/2014/main" id="{3BC128DB-9971-4654-1F1E-5F3726F21912}"/>
              </a:ext>
            </a:extLst>
          </p:cNvPr>
          <p:cNvSpPr>
            <a:spLocks noGrp="1"/>
          </p:cNvSpPr>
          <p:nvPr>
            <p:ph type="title"/>
          </p:nvPr>
        </p:nvSpPr>
        <p:spPr>
          <a:xfrm>
            <a:off x="350838" y="706438"/>
            <a:ext cx="7070725" cy="369332"/>
          </a:xfrm>
        </p:spPr>
        <p:txBody>
          <a:bodyPr/>
          <a:lstStyle/>
          <a:p>
            <a:r>
              <a:rPr lang="en-US"/>
              <a:t>File Guidance        </a:t>
            </a:r>
          </a:p>
        </p:txBody>
      </p:sp>
      <p:sp>
        <p:nvSpPr>
          <p:cNvPr id="51" name="Title 3">
            <a:extLst>
              <a:ext uri="{FF2B5EF4-FFF2-40B4-BE49-F238E27FC236}">
                <a16:creationId xmlns:a16="http://schemas.microsoft.com/office/drawing/2014/main" id="{35839EAE-4617-97DA-5958-D0816829A99E}"/>
              </a:ext>
            </a:extLst>
          </p:cNvPr>
          <p:cNvSpPr txBox="1">
            <a:spLocks/>
          </p:cNvSpPr>
          <p:nvPr/>
        </p:nvSpPr>
        <p:spPr>
          <a:xfrm>
            <a:off x="350838" y="1424676"/>
            <a:ext cx="7070725" cy="61555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769520" rtl="0" eaLnBrk="1" latinLnBrk="0" hangingPunct="1">
              <a:lnSpc>
                <a:spcPct val="100000"/>
              </a:lnSpc>
              <a:spcBef>
                <a:spcPct val="0"/>
              </a:spcBef>
              <a:buNone/>
              <a:defRPr lang="en-US" sz="2000" b="0" kern="1200" cap="none" spc="0" baseline="0">
                <a:ln w="3175">
                  <a:noFill/>
                </a:ln>
                <a:solidFill>
                  <a:schemeClr val="tx1"/>
                </a:solidFill>
                <a:effectLst/>
                <a:latin typeface="+mj-lt"/>
                <a:ea typeface="+mn-ea"/>
                <a:cs typeface="Segoe Sans Display" pitchFamily="2" charset="0"/>
              </a:defRPr>
            </a:lvl1pPr>
          </a:lstStyle>
          <a:p>
            <a:pPr>
              <a:defRPr/>
            </a:pPr>
            <a:r>
              <a:rPr lang="en-US" dirty="0">
                <a:latin typeface="Segoe Sans Display Semibold" pitchFamily="2" charset="0"/>
                <a:cs typeface="Segoe Sans Display Semibold" pitchFamily="2" charset="0"/>
              </a:rPr>
              <a:t>Scenario 5: Analyze Metrics to Identify Insights and </a:t>
            </a:r>
            <a:br>
              <a:rPr lang="en-US" dirty="0">
                <a:latin typeface="Segoe Sans Display Semibold" pitchFamily="2" charset="0"/>
                <a:cs typeface="Segoe Sans Display Semibold" pitchFamily="2" charset="0"/>
              </a:rPr>
            </a:br>
            <a:r>
              <a:rPr lang="en-US" dirty="0">
                <a:latin typeface="Segoe Sans Display Semibold" pitchFamily="2" charset="0"/>
                <a:cs typeface="Segoe Sans Display Semibold" pitchFamily="2" charset="0"/>
              </a:rPr>
              <a:t>Business Impact</a:t>
            </a:r>
          </a:p>
        </p:txBody>
      </p:sp>
      <p:cxnSp>
        <p:nvCxnSpPr>
          <p:cNvPr id="52" name="Straight Connector 51">
            <a:extLst>
              <a:ext uri="{FF2B5EF4-FFF2-40B4-BE49-F238E27FC236}">
                <a16:creationId xmlns:a16="http://schemas.microsoft.com/office/drawing/2014/main" id="{AAFD24FB-221E-2754-35B8-776184C099AB}"/>
              </a:ext>
            </a:extLst>
          </p:cNvPr>
          <p:cNvCxnSpPr>
            <a:cxnSpLocks/>
          </p:cNvCxnSpPr>
          <p:nvPr/>
        </p:nvCxnSpPr>
        <p:spPr>
          <a:xfrm>
            <a:off x="350838" y="2174659"/>
            <a:ext cx="7070725" cy="0"/>
          </a:xfrm>
          <a:prstGeom prst="line">
            <a:avLst/>
          </a:prstGeom>
          <a:ln>
            <a:solidFill>
              <a:schemeClr val="tx1"/>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aphicFrame>
        <p:nvGraphicFramePr>
          <p:cNvPr id="53" name="Table 52">
            <a:extLst>
              <a:ext uri="{FF2B5EF4-FFF2-40B4-BE49-F238E27FC236}">
                <a16:creationId xmlns:a16="http://schemas.microsoft.com/office/drawing/2014/main" id="{BB0FADED-B4F2-D2D8-1351-B7E869EFA062}"/>
              </a:ext>
            </a:extLst>
          </p:cNvPr>
          <p:cNvGraphicFramePr>
            <a:graphicFrameLocks noGrp="1" noChangeAspect="1"/>
          </p:cNvGraphicFramePr>
          <p:nvPr>
            <p:extLst>
              <p:ext uri="{D42A27DB-BD31-4B8C-83A1-F6EECF244321}">
                <p14:modId xmlns:p14="http://schemas.microsoft.com/office/powerpoint/2010/main" val="1759159252"/>
              </p:ext>
            </p:extLst>
          </p:nvPr>
        </p:nvGraphicFramePr>
        <p:xfrm>
          <a:off x="350838" y="2239491"/>
          <a:ext cx="7070725" cy="6461760"/>
        </p:xfrm>
        <a:graphic>
          <a:graphicData uri="http://schemas.openxmlformats.org/drawingml/2006/table">
            <a:tbl>
              <a:tblPr firstRow="1" bandRow="1">
                <a:tableStyleId>{5C22544A-7EE6-4342-B048-85BDC9FD1C3A}</a:tableStyleId>
              </a:tblPr>
              <a:tblGrid>
                <a:gridCol w="7070725">
                  <a:extLst>
                    <a:ext uri="{9D8B030D-6E8A-4147-A177-3AD203B41FA5}">
                      <a16:colId xmlns:a16="http://schemas.microsoft.com/office/drawing/2014/main" val="769226981"/>
                    </a:ext>
                  </a:extLst>
                </a:gridCol>
              </a:tblGrid>
              <a:tr h="173736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1: </a:t>
                      </a:r>
                      <a:r>
                        <a:rPr lang="en-US" sz="1200" b="0" i="0" kern="1200" dirty="0">
                          <a:solidFill>
                            <a:schemeClr val="tx1"/>
                          </a:solidFill>
                          <a:latin typeface="Segoe Sans Display Semibold" pitchFamily="2" charset="0"/>
                          <a:ea typeface="+mn-ea"/>
                          <a:cs typeface="Segoe Sans Display Semibold" pitchFamily="2" charset="0"/>
                        </a:rPr>
                        <a:t>Summarize product launch performance metrics</a:t>
                      </a:r>
                    </a:p>
                    <a:p>
                      <a:pPr>
                        <a:lnSpc>
                          <a:spcPct val="100000"/>
                        </a:lnSpc>
                        <a:spcAft>
                          <a:spcPts val="200"/>
                        </a:spcAft>
                      </a:pPr>
                      <a:r>
                        <a:rPr lang="en-US" sz="1100" b="0" dirty="0">
                          <a:solidFill>
                            <a:srgbClr val="EC4A27"/>
                          </a:solidFill>
                          <a:latin typeface="+mn-lt"/>
                        </a:rPr>
                        <a:t>/Product launch KPIs: </a:t>
                      </a:r>
                      <a:r>
                        <a:rPr lang="en-US" sz="1100" b="0" dirty="0">
                          <a:solidFill>
                            <a:schemeClr val="tx1"/>
                          </a:solidFill>
                          <a:latin typeface="+mn-lt"/>
                        </a:rPr>
                        <a:t>A document that summarizes key launch metrics, such as activation, adoption, usage, conversions, </a:t>
                      </a:r>
                      <a:br>
                        <a:rPr lang="en-US" sz="1100" b="0" dirty="0">
                          <a:solidFill>
                            <a:schemeClr val="tx1"/>
                          </a:solidFill>
                          <a:latin typeface="+mn-lt"/>
                        </a:rPr>
                      </a:br>
                      <a:r>
                        <a:rPr lang="en-US" sz="1100" b="0" dirty="0">
                          <a:solidFill>
                            <a:schemeClr val="tx1"/>
                          </a:solidFill>
                          <a:latin typeface="+mn-lt"/>
                        </a:rPr>
                        <a:t>or other performance indicators.</a:t>
                      </a:r>
                    </a:p>
                    <a:p>
                      <a:pPr>
                        <a:lnSpc>
                          <a:spcPct val="100000"/>
                        </a:lnSpc>
                        <a:spcAft>
                          <a:spcPts val="200"/>
                        </a:spcAft>
                      </a:pPr>
                      <a:r>
                        <a:rPr lang="en-US" sz="1100" b="0" dirty="0">
                          <a:solidFill>
                            <a:srgbClr val="EC4A27"/>
                          </a:solidFill>
                          <a:latin typeface="+mn-lt"/>
                        </a:rPr>
                        <a:t>/Adoption data report</a:t>
                      </a:r>
                      <a:r>
                        <a:rPr lang="en-US" sz="1100" b="0" kern="1200" dirty="0">
                          <a:solidFill>
                            <a:srgbClr val="EC4A27"/>
                          </a:solidFill>
                          <a:latin typeface="+mn-lt"/>
                          <a:ea typeface="+mn-ea"/>
                          <a:cs typeface="+mn-cs"/>
                        </a:rPr>
                        <a:t>:</a:t>
                      </a:r>
                      <a:r>
                        <a:rPr lang="en-US" sz="1100" b="0" dirty="0">
                          <a:solidFill>
                            <a:schemeClr val="tx1"/>
                          </a:solidFill>
                          <a:latin typeface="+mn-lt"/>
                        </a:rPr>
                        <a:t> A document containing adoption‑related data, such as new users, returning users, usage frequency, </a:t>
                      </a:r>
                      <a:br>
                        <a:rPr lang="en-US" sz="1100" b="0" dirty="0">
                          <a:solidFill>
                            <a:schemeClr val="tx1"/>
                          </a:solidFill>
                          <a:latin typeface="+mn-lt"/>
                        </a:rPr>
                      </a:br>
                      <a:r>
                        <a:rPr lang="en-US" sz="1100" b="0" dirty="0">
                          <a:solidFill>
                            <a:schemeClr val="tx1"/>
                          </a:solidFill>
                          <a:latin typeface="+mn-lt"/>
                        </a:rPr>
                        <a:t>or feature adoption trends.</a:t>
                      </a:r>
                    </a:p>
                    <a:p>
                      <a:pPr>
                        <a:lnSpc>
                          <a:spcPct val="100000"/>
                        </a:lnSpc>
                        <a:spcAft>
                          <a:spcPts val="200"/>
                        </a:spcAft>
                      </a:pPr>
                      <a:r>
                        <a:rPr lang="en-US" sz="1100" b="0" dirty="0">
                          <a:solidFill>
                            <a:srgbClr val="EC4A27"/>
                          </a:solidFill>
                          <a:latin typeface="+mn-lt"/>
                        </a:rPr>
                        <a:t>/Seller feedback survey: </a:t>
                      </a:r>
                      <a:r>
                        <a:rPr lang="en-US" sz="1100" b="0" dirty="0">
                          <a:solidFill>
                            <a:schemeClr val="tx1"/>
                          </a:solidFill>
                          <a:latin typeface="+mn-lt"/>
                        </a:rPr>
                        <a:t>A document summarizing seller feedback, such as customer reactions, common questions, objections, or early sentiment following launch.</a:t>
                      </a:r>
                    </a:p>
                  </a:txBody>
                  <a:tcPr marT="91440" marB="91440">
                    <a:lnL w="6350" cap="flat" cmpd="sng" algn="ctr">
                      <a:noFill/>
                      <a:prstDash val="solid"/>
                      <a:round/>
                      <a:headEnd type="none" w="med" len="med"/>
                      <a:tailEnd type="none" w="med" len="med"/>
                    </a:lnL>
                    <a:lnR w="12700" cmpd="sng">
                      <a:noFill/>
                    </a:lnR>
                    <a:lnT w="12700" cmpd="sng">
                      <a:noFill/>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73484900"/>
                  </a:ext>
                </a:extLst>
              </a:tr>
              <a:tr h="1188720">
                <a:tc>
                  <a:txBody>
                    <a:bodyPr/>
                    <a:lstStyle/>
                    <a:p>
                      <a:pPr marL="0" marR="0" lvl="0" indent="0" algn="l" defTabSz="594623" rtl="0" eaLnBrk="1" fontAlgn="auto" latinLnBrk="0" hangingPunct="1">
                        <a:lnSpc>
                          <a:spcPct val="100000"/>
                        </a:lnSpc>
                        <a:spcBef>
                          <a:spcPts val="0"/>
                        </a:spcBef>
                        <a:spcAft>
                          <a:spcPts val="2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2: </a:t>
                      </a:r>
                      <a:r>
                        <a:rPr lang="en-US" sz="1200" b="0" i="0" kern="1200" dirty="0">
                          <a:solidFill>
                            <a:schemeClr val="tx1"/>
                          </a:solidFill>
                          <a:latin typeface="Segoe Sans Display Semibold" pitchFamily="2" charset="0"/>
                          <a:ea typeface="+mn-ea"/>
                          <a:cs typeface="Segoe Sans Display Semibold" pitchFamily="2" charset="0"/>
                        </a:rPr>
                        <a:t>Identify leading indicators of success</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/Pipeline report</a:t>
                      </a:r>
                      <a:r>
                        <a:rPr lang="en-US" sz="1100" b="0" kern="1200" dirty="0">
                          <a:solidFill>
                            <a:srgbClr val="EC4A27"/>
                          </a:solidFill>
                          <a:latin typeface="+mn-lt"/>
                          <a:ea typeface="+mn-ea"/>
                          <a:cs typeface="+mn-cs"/>
                        </a:rPr>
                        <a:t>:</a:t>
                      </a:r>
                      <a:r>
                        <a:rPr lang="en-US" sz="1100" b="0" dirty="0">
                          <a:solidFill>
                            <a:schemeClr val="tx1"/>
                          </a:solidFill>
                          <a:latin typeface="+mn-lt"/>
                        </a:rPr>
                        <a:t> A document that outlines pipeline activity, such as new opportunities, win rates, sales velocity, or deal movement after launch.</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/Product usage data</a:t>
                      </a:r>
                      <a:r>
                        <a:rPr lang="en-US" sz="1100" b="0" kern="1200" dirty="0">
                          <a:solidFill>
                            <a:srgbClr val="EC4A27"/>
                          </a:solidFill>
                          <a:latin typeface="+mn-lt"/>
                          <a:ea typeface="+mn-ea"/>
                          <a:cs typeface="+mn-cs"/>
                        </a:rPr>
                        <a:t>:</a:t>
                      </a:r>
                      <a:r>
                        <a:rPr lang="en-US" sz="1100" b="0" dirty="0">
                          <a:solidFill>
                            <a:schemeClr val="tx1"/>
                          </a:solidFill>
                          <a:latin typeface="+mn-lt"/>
                        </a:rPr>
                        <a:t> A dataset or report showing how customers are using the product, such as feature usage, engagement patterns, or growth signals.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8275402"/>
                  </a:ext>
                </a:extLst>
              </a:tr>
              <a:tr h="1188720">
                <a:tc>
                  <a:txBody>
                    <a:bodyPr/>
                    <a:lstStyle/>
                    <a:p>
                      <a:pPr marL="0" marR="0" lvl="0" indent="0" algn="l" defTabSz="594623" rtl="0" eaLnBrk="1" fontAlgn="auto" latinLnBrk="0" hangingPunct="1">
                        <a:lnSpc>
                          <a:spcPct val="100000"/>
                        </a:lnSpc>
                        <a:spcBef>
                          <a:spcPts val="0"/>
                        </a:spcBef>
                        <a:spcAft>
                          <a:spcPts val="2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3: </a:t>
                      </a:r>
                      <a:r>
                        <a:rPr lang="en-US" sz="1200" b="0" i="0" kern="1200" dirty="0">
                          <a:solidFill>
                            <a:schemeClr val="tx1"/>
                          </a:solidFill>
                          <a:latin typeface="Segoe Sans Display Semibold" pitchFamily="2" charset="0"/>
                          <a:ea typeface="+mn-ea"/>
                          <a:cs typeface="Segoe Sans Display Semibold" pitchFamily="2" charset="0"/>
                        </a:rPr>
                        <a:t>Analyze messaging resonance</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/Customer engagement data: </a:t>
                      </a:r>
                      <a:r>
                        <a:rPr lang="en-US" sz="1100" b="0" dirty="0">
                          <a:solidFill>
                            <a:schemeClr val="tx1"/>
                          </a:solidFill>
                          <a:latin typeface="+mn-lt"/>
                        </a:rPr>
                        <a:t>A document that includes engagement metrics, such as email opens, click‑through rates, website engagement, or content interaction trends.</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/Campaign performance tracker: </a:t>
                      </a:r>
                      <a:r>
                        <a:rPr lang="en-US" sz="1100" b="0" dirty="0">
                          <a:solidFill>
                            <a:schemeClr val="tx1"/>
                          </a:solidFill>
                          <a:latin typeface="+mn-lt"/>
                        </a:rPr>
                        <a:t>A document summarizing campaign performance, such as impressions, conversions, audience segments, or message effectiveness.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6033243"/>
                  </a:ext>
                </a:extLst>
              </a:tr>
              <a:tr h="118872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4: </a:t>
                      </a:r>
                      <a:r>
                        <a:rPr lang="en-US" sz="1200" b="0" i="0" kern="1200" dirty="0">
                          <a:solidFill>
                            <a:schemeClr val="tx1"/>
                          </a:solidFill>
                          <a:latin typeface="Segoe Sans Display Semibold" pitchFamily="2" charset="0"/>
                          <a:ea typeface="+mn-ea"/>
                          <a:cs typeface="Segoe Sans Display Semibold" pitchFamily="2" charset="0"/>
                        </a:rPr>
                        <a:t>Create an executive summary report</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/GTM performance review meeting: </a:t>
                      </a:r>
                      <a:r>
                        <a:rPr lang="en-US" sz="1100" b="0" dirty="0">
                          <a:solidFill>
                            <a:schemeClr val="tx1"/>
                          </a:solidFill>
                          <a:latin typeface="+mn-lt"/>
                        </a:rPr>
                        <a:t>A meeting recording or transcript that captures GTM performance insights, such as channel performance, message resonance, risks, and decisions.</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/ROI tracker: </a:t>
                      </a:r>
                      <a:r>
                        <a:rPr lang="en-US" sz="1100" b="0" dirty="0">
                          <a:solidFill>
                            <a:schemeClr val="tx1"/>
                          </a:solidFill>
                          <a:latin typeface="+mn-lt"/>
                        </a:rPr>
                        <a:t>A document that outlines return‑on‑investment metrics, such as revenue contribution, cost performance, efficiency trends, or budget utilization.</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6260306"/>
                  </a:ext>
                </a:extLst>
              </a:tr>
              <a:tr h="1097280">
                <a:tc>
                  <a:txBody>
                    <a:bodyPr/>
                    <a:lstStyle/>
                    <a:p>
                      <a:pPr marL="0" marR="0" lvl="0" indent="0" algn="l" defTabSz="594623" rtl="0" eaLnBrk="1" fontAlgn="auto" latinLnBrk="0" hangingPunct="1">
                        <a:lnSpc>
                          <a:spcPct val="100000"/>
                        </a:lnSpc>
                        <a:spcBef>
                          <a:spcPts val="0"/>
                        </a:spcBef>
                        <a:spcAft>
                          <a:spcPts val="300"/>
                        </a:spcAft>
                        <a:buClrTx/>
                        <a:buSzTx/>
                        <a:buFontTx/>
                        <a:buNone/>
                        <a:tabLst/>
                        <a:defRPr/>
                      </a:pPr>
                      <a:r>
                        <a:rPr lang="en-US" sz="1200" b="0" i="0" kern="1200" dirty="0">
                          <a:solidFill>
                            <a:srgbClr val="C03BC4"/>
                          </a:solidFill>
                          <a:latin typeface="Segoe Sans Display Semibold" pitchFamily="2" charset="0"/>
                          <a:ea typeface="+mn-ea"/>
                          <a:cs typeface="Segoe Sans Display Semibold" pitchFamily="2" charset="0"/>
                        </a:rPr>
                        <a:t>USE CASE 5: </a:t>
                      </a:r>
                      <a:r>
                        <a:rPr lang="en-US" sz="1200" b="0" i="0" kern="1200" dirty="0">
                          <a:solidFill>
                            <a:schemeClr val="tx1"/>
                          </a:solidFill>
                          <a:latin typeface="Segoe Sans Display Semibold" pitchFamily="2" charset="0"/>
                          <a:ea typeface="+mn-ea"/>
                          <a:cs typeface="Segoe Sans Display Semibold" pitchFamily="2" charset="0"/>
                        </a:rPr>
                        <a:t>Develop a performance report </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/Campaign performance data: </a:t>
                      </a:r>
                      <a:r>
                        <a:rPr lang="en-US" sz="1100" b="0" dirty="0">
                          <a:solidFill>
                            <a:schemeClr val="tx1"/>
                          </a:solidFill>
                          <a:latin typeface="+mn-lt"/>
                        </a:rPr>
                        <a:t>A document that summarizes campaign metrics, such as channel performance, conversions, cost efficiency, or audience targets.</a:t>
                      </a:r>
                    </a:p>
                    <a:p>
                      <a:pPr marL="0" marR="0" lvl="0" indent="0" algn="l" defTabSz="594623" rtl="0" eaLnBrk="1" fontAlgn="auto" latinLnBrk="0" hangingPunct="1">
                        <a:lnSpc>
                          <a:spcPct val="100000"/>
                        </a:lnSpc>
                        <a:spcBef>
                          <a:spcPts val="0"/>
                        </a:spcBef>
                        <a:spcAft>
                          <a:spcPts val="200"/>
                        </a:spcAft>
                        <a:buClrTx/>
                        <a:buSzTx/>
                        <a:buFontTx/>
                        <a:buNone/>
                        <a:tabLst/>
                        <a:defRPr/>
                      </a:pPr>
                      <a:r>
                        <a:rPr lang="en-US" sz="1100" b="0" dirty="0">
                          <a:solidFill>
                            <a:srgbClr val="EC4A27"/>
                          </a:solidFill>
                          <a:latin typeface="+mn-lt"/>
                        </a:rPr>
                        <a:t>/Campaign social media email thread: </a:t>
                      </a:r>
                      <a:r>
                        <a:rPr lang="en-US" sz="1100" b="0" dirty="0">
                          <a:solidFill>
                            <a:schemeClr val="tx1"/>
                          </a:solidFill>
                          <a:latin typeface="+mn-lt"/>
                        </a:rPr>
                        <a:t>A email that includes social media insights, such as engagement trends, sentiment shifts, top‑performing posts, or audience reactions.</a:t>
                      </a:r>
                    </a:p>
                  </a:txBody>
                  <a:tcPr marT="91440" marB="91440">
                    <a:lnL w="6350" cap="flat" cmpd="sng" algn="ctr">
                      <a:noFill/>
                      <a:prstDash val="solid"/>
                      <a:round/>
                      <a:headEnd type="none" w="med" len="med"/>
                      <a:tailEnd type="none" w="med" len="med"/>
                    </a:lnL>
                    <a:lnR w="12700" cmpd="sng">
                      <a:noFill/>
                    </a:lnR>
                    <a:lnT w="635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623486"/>
                  </a:ext>
                </a:extLst>
              </a:tr>
            </a:tbl>
          </a:graphicData>
        </a:graphic>
      </p:graphicFrame>
      <p:sp>
        <p:nvSpPr>
          <p:cNvPr id="54" name="Slide Number Placeholder 40">
            <a:extLst>
              <a:ext uri="{FF2B5EF4-FFF2-40B4-BE49-F238E27FC236}">
                <a16:creationId xmlns:a16="http://schemas.microsoft.com/office/drawing/2014/main" id="{A74DBC9B-5DD7-712E-BCD2-791F7305E9A3}"/>
              </a:ext>
            </a:extLst>
          </p:cNvPr>
          <p:cNvSpPr>
            <a:spLocks noGrp="1"/>
          </p:cNvSpPr>
          <p:nvPr>
            <p:ph type="sldNum" sz="quarter" idx="10"/>
          </p:nvPr>
        </p:nvSpPr>
        <p:spPr>
          <a:xfrm>
            <a:off x="7197040" y="9825395"/>
            <a:ext cx="232460" cy="123111"/>
          </a:xfrm>
        </p:spPr>
        <p:txBody>
          <a:bodyPr/>
          <a:lstStyle/>
          <a:p>
            <a:r>
              <a:rPr lang="en-US" dirty="0"/>
              <a:t>14</a:t>
            </a:r>
            <a:endParaRPr lang="en-US" sz="800" dirty="0"/>
          </a:p>
        </p:txBody>
      </p:sp>
      <p:sp>
        <p:nvSpPr>
          <p:cNvPr id="56" name="Rectangle: Rounded Corners 55">
            <a:hlinkClick r:id="rId3" action="ppaction://hlinksldjump"/>
            <a:extLst>
              <a:ext uri="{FF2B5EF4-FFF2-40B4-BE49-F238E27FC236}">
                <a16:creationId xmlns:a16="http://schemas.microsoft.com/office/drawing/2014/main" id="{404887D9-CC5B-37A4-CDF2-98F0E3E57185}"/>
              </a:ext>
              <a:ext uri="{C183D7F6-B498-43B3-948B-1728B52AA6E4}">
                <adec:decorative xmlns:adec="http://schemas.microsoft.com/office/drawing/2017/decorative" val="1"/>
              </a:ext>
            </a:extLst>
          </p:cNvPr>
          <p:cNvSpPr>
            <a:spLocks/>
          </p:cNvSpPr>
          <p:nvPr/>
        </p:nvSpPr>
        <p:spPr bwMode="auto">
          <a:xfrm>
            <a:off x="3508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Best Practices</a:t>
            </a:r>
          </a:p>
        </p:txBody>
      </p:sp>
      <p:sp>
        <p:nvSpPr>
          <p:cNvPr id="58" name="Rectangle: Rounded Corners 57">
            <a:hlinkClick r:id="rId4" action="ppaction://hlinksldjump"/>
            <a:extLst>
              <a:ext uri="{FF2B5EF4-FFF2-40B4-BE49-F238E27FC236}">
                <a16:creationId xmlns:a16="http://schemas.microsoft.com/office/drawing/2014/main" id="{F24DF1F1-6969-2D46-6CA8-7B75A25E4E61}"/>
              </a:ext>
              <a:ext uri="{C183D7F6-B498-43B3-948B-1728B52AA6E4}">
                <adec:decorative xmlns:adec="http://schemas.microsoft.com/office/drawing/2017/decorative" val="1"/>
              </a:ext>
            </a:extLst>
          </p:cNvPr>
          <p:cNvSpPr>
            <a:spLocks/>
          </p:cNvSpPr>
          <p:nvPr/>
        </p:nvSpPr>
        <p:spPr bwMode="auto">
          <a:xfrm>
            <a:off x="13746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1</a:t>
            </a:r>
          </a:p>
        </p:txBody>
      </p:sp>
      <p:sp>
        <p:nvSpPr>
          <p:cNvPr id="60" name="Rectangle: Rounded Corners 59">
            <a:hlinkClick r:id="rId5" action="ppaction://hlinksldjump"/>
            <a:extLst>
              <a:ext uri="{FF2B5EF4-FFF2-40B4-BE49-F238E27FC236}">
                <a16:creationId xmlns:a16="http://schemas.microsoft.com/office/drawing/2014/main" id="{0F66F346-5974-1AF7-5D6E-19470D172ABC}"/>
              </a:ext>
              <a:ext uri="{C183D7F6-B498-43B3-948B-1728B52AA6E4}">
                <adec:decorative xmlns:adec="http://schemas.microsoft.com/office/drawing/2017/decorative" val="1"/>
              </a:ext>
            </a:extLst>
          </p:cNvPr>
          <p:cNvSpPr>
            <a:spLocks/>
          </p:cNvSpPr>
          <p:nvPr/>
        </p:nvSpPr>
        <p:spPr bwMode="auto">
          <a:xfrm>
            <a:off x="2398384"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2</a:t>
            </a:r>
          </a:p>
        </p:txBody>
      </p:sp>
      <p:sp>
        <p:nvSpPr>
          <p:cNvPr id="62" name="Rectangle: Rounded Corners 61">
            <a:hlinkClick r:id="rId6" action="ppaction://hlinksldjump"/>
            <a:extLst>
              <a:ext uri="{FF2B5EF4-FFF2-40B4-BE49-F238E27FC236}">
                <a16:creationId xmlns:a16="http://schemas.microsoft.com/office/drawing/2014/main" id="{C6065A0E-E8D6-FF25-1111-EA5D537A9BFE}"/>
              </a:ext>
              <a:ext uri="{C183D7F6-B498-43B3-948B-1728B52AA6E4}">
                <adec:decorative xmlns:adec="http://schemas.microsoft.com/office/drawing/2017/decorative" val="1"/>
              </a:ext>
            </a:extLst>
          </p:cNvPr>
          <p:cNvSpPr>
            <a:spLocks/>
          </p:cNvSpPr>
          <p:nvPr/>
        </p:nvSpPr>
        <p:spPr bwMode="auto">
          <a:xfrm>
            <a:off x="342215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3</a:t>
            </a:r>
          </a:p>
        </p:txBody>
      </p:sp>
      <p:sp>
        <p:nvSpPr>
          <p:cNvPr id="64" name="Rectangle: Rounded Corners 63">
            <a:hlinkClick r:id="rId7" action="ppaction://hlinksldjump"/>
            <a:extLst>
              <a:ext uri="{FF2B5EF4-FFF2-40B4-BE49-F238E27FC236}">
                <a16:creationId xmlns:a16="http://schemas.microsoft.com/office/drawing/2014/main" id="{4D98BDD8-1CEB-0B96-F8B8-FBC8A7BE13C7}"/>
              </a:ext>
              <a:ext uri="{C183D7F6-B498-43B3-948B-1728B52AA6E4}">
                <adec:decorative xmlns:adec="http://schemas.microsoft.com/office/drawing/2017/decorative" val="1"/>
              </a:ext>
            </a:extLst>
          </p:cNvPr>
          <p:cNvSpPr>
            <a:spLocks/>
          </p:cNvSpPr>
          <p:nvPr/>
        </p:nvSpPr>
        <p:spPr bwMode="auto">
          <a:xfrm>
            <a:off x="5469708"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5</a:t>
            </a:r>
          </a:p>
        </p:txBody>
      </p:sp>
      <p:sp>
        <p:nvSpPr>
          <p:cNvPr id="66" name="Rectangle: Rounded Corners 65">
            <a:hlinkClick r:id="rId8" action="ppaction://hlinksldjump"/>
            <a:extLst>
              <a:ext uri="{FF2B5EF4-FFF2-40B4-BE49-F238E27FC236}">
                <a16:creationId xmlns:a16="http://schemas.microsoft.com/office/drawing/2014/main" id="{929BC258-282B-1383-CBE5-E94464E4555B}"/>
              </a:ext>
              <a:ext uri="{C183D7F6-B498-43B3-948B-1728B52AA6E4}">
                <adec:decorative xmlns:adec="http://schemas.microsoft.com/office/drawing/2017/decorative" val="1"/>
              </a:ext>
            </a:extLst>
          </p:cNvPr>
          <p:cNvSpPr>
            <a:spLocks/>
          </p:cNvSpPr>
          <p:nvPr/>
        </p:nvSpPr>
        <p:spPr bwMode="auto">
          <a:xfrm>
            <a:off x="6493483" y="171450"/>
            <a:ext cx="928080" cy="342900"/>
          </a:xfrm>
          <a:prstGeom prst="roundRect">
            <a:avLst>
              <a:gd name="adj" fmla="val 50000"/>
            </a:avLst>
          </a:prstGeom>
          <a:solidFill>
            <a:schemeClr val="bg1"/>
          </a:solidFill>
          <a:ln w="9525">
            <a:gradFill flip="none" rotWithShape="1">
              <a:gsLst>
                <a:gs pos="5000">
                  <a:srgbClr val="323139"/>
                </a:gs>
                <a:gs pos="80000">
                  <a:srgbClr val="0097F4"/>
                </a:gs>
                <a:gs pos="70000">
                  <a:srgbClr val="00B291"/>
                </a:gs>
                <a:gs pos="60000">
                  <a:srgbClr val="9BC72A"/>
                </a:gs>
                <a:gs pos="50000">
                  <a:srgbClr val="FFCE20"/>
                </a:gs>
                <a:gs pos="40000">
                  <a:srgbClr val="FFA200"/>
                </a:gs>
                <a:gs pos="30000">
                  <a:srgbClr val="FF32A3"/>
                </a:gs>
                <a:gs pos="20000">
                  <a:srgbClr val="CB85FF"/>
                </a:gs>
                <a:gs pos="90000">
                  <a:srgbClr val="323139"/>
                </a:gs>
              </a:gsLst>
              <a:lin ang="0" scaled="1"/>
              <a:tileRect/>
            </a:gradFill>
            <a:headEnd type="none" w="lg" len="med"/>
            <a:tailEnd type="none" w="lg" len="med"/>
          </a:ln>
          <a:effectLst>
            <a:outerShdw blurRad="63500" dist="63500" dir="2700000" algn="t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742" fontAlgn="base">
              <a:spcBef>
                <a:spcPct val="0"/>
              </a:spcBef>
              <a:spcAft>
                <a:spcPct val="0"/>
              </a:spcAft>
            </a:pPr>
            <a:r>
              <a:rPr lang="en-US" sz="900">
                <a:blipFill>
                  <a:blip r:embed="rId9"/>
                  <a:stretch>
                    <a:fillRect t="-26822" b="-26822"/>
                  </a:stretch>
                </a:blipFill>
                <a:latin typeface="Segoe Sans Display Semibold" pitchFamily="2" charset="0"/>
                <a:cs typeface="Segoe Sans Display Semibold" pitchFamily="2" charset="0"/>
              </a:rPr>
              <a:t>File Guidance </a:t>
            </a:r>
            <a:br>
              <a:rPr lang="en-US" sz="900">
                <a:blipFill>
                  <a:blip r:embed="rId9"/>
                  <a:stretch>
                    <a:fillRect t="-26822" b="-26822"/>
                  </a:stretch>
                </a:blipFill>
                <a:latin typeface="Segoe Sans Display Semibold" pitchFamily="2" charset="0"/>
                <a:cs typeface="Segoe Sans Display Semibold" pitchFamily="2" charset="0"/>
              </a:rPr>
            </a:br>
            <a:r>
              <a:rPr lang="en-US" sz="900">
                <a:blipFill>
                  <a:blip r:embed="rId9"/>
                  <a:stretch>
                    <a:fillRect t="-26822" b="-26822"/>
                  </a:stretch>
                </a:blipFill>
                <a:latin typeface="Segoe Sans Display Semibold" pitchFamily="2" charset="0"/>
                <a:cs typeface="Segoe Sans Display Semibold" pitchFamily="2" charset="0"/>
              </a:rPr>
              <a:t>&amp; Example</a:t>
            </a:r>
          </a:p>
        </p:txBody>
      </p:sp>
      <p:sp>
        <p:nvSpPr>
          <p:cNvPr id="68" name="Rectangle: Rounded Corners 67">
            <a:hlinkClick r:id="rId10" action="ppaction://hlinksldjump"/>
            <a:extLst>
              <a:ext uri="{FF2B5EF4-FFF2-40B4-BE49-F238E27FC236}">
                <a16:creationId xmlns:a16="http://schemas.microsoft.com/office/drawing/2014/main" id="{C26E72F5-D29D-54EC-0F56-EFD68F61FEC0}"/>
              </a:ext>
              <a:ext uri="{C183D7F6-B498-43B3-948B-1728B52AA6E4}">
                <adec:decorative xmlns:adec="http://schemas.microsoft.com/office/drawing/2017/decorative" val="1"/>
              </a:ext>
            </a:extLst>
          </p:cNvPr>
          <p:cNvSpPr>
            <a:spLocks/>
          </p:cNvSpPr>
          <p:nvPr/>
        </p:nvSpPr>
        <p:spPr bwMode="auto">
          <a:xfrm>
            <a:off x="4445933" y="171450"/>
            <a:ext cx="928080" cy="342900"/>
          </a:xfrm>
          <a:prstGeom prst="roundRect">
            <a:avLst>
              <a:gd name="adj" fmla="val 50000"/>
            </a:avLst>
          </a:prstGeom>
          <a:solidFill>
            <a:schemeClr val="bg1"/>
          </a:solidFill>
          <a:ln>
            <a:noFill/>
            <a:headEnd type="none" w="med" len="med"/>
            <a:tailEnd type="none" w="med" len="med"/>
          </a:ln>
          <a:effectLst>
            <a:outerShdw blurRad="63500" dist="63500" dir="2700000" algn="ctr" rotWithShape="0">
              <a:srgbClr val="323139">
                <a:alpha val="20000"/>
              </a:srgbClr>
            </a:outerShdw>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932472" fontAlgn="base">
              <a:spcBef>
                <a:spcPct val="0"/>
              </a:spcBef>
              <a:spcAft>
                <a:spcPct val="0"/>
              </a:spcAft>
            </a:pPr>
            <a:r>
              <a:rPr lang="en-US" sz="900">
                <a:solidFill>
                  <a:srgbClr val="323139">
                    <a:lumMod val="40000"/>
                    <a:lumOff val="60000"/>
                  </a:srgbClr>
                </a:solidFill>
                <a:latin typeface="Segoe Sans Display Semilight"/>
                <a:cs typeface="Segoe UI" pitchFamily="34" charset="0"/>
              </a:rPr>
              <a:t>Scenario 4</a:t>
            </a:r>
          </a:p>
        </p:txBody>
      </p:sp>
    </p:spTree>
    <p:extLst>
      <p:ext uri="{BB962C8B-B14F-4D97-AF65-F5344CB8AC3E}">
        <p14:creationId xmlns:p14="http://schemas.microsoft.com/office/powerpoint/2010/main" val="3372375210"/>
      </p:ext>
    </p:extLst>
  </p:cSld>
  <p:clrMapOvr>
    <a:masterClrMapping/>
  </p:clrMapOvr>
  <p:transition>
    <p:fade/>
  </p:transition>
</p:sld>
</file>

<file path=ppt/theme/theme1.xml><?xml version="1.0" encoding="utf-8"?>
<a:theme xmlns:a="http://schemas.openxmlformats.org/drawingml/2006/main" name="2_Microsoft 365 Copilot Template">
  <a:themeElements>
    <a:clrScheme name="MSFT Copilot 2026">
      <a:dk1>
        <a:srgbClr val="323139"/>
      </a:dk1>
      <a:lt1>
        <a:srgbClr val="FFFFFF"/>
      </a:lt1>
      <a:dk2>
        <a:srgbClr val="000000"/>
      </a:dk2>
      <a:lt2>
        <a:srgbClr val="EEF1F4"/>
      </a:lt2>
      <a:accent1>
        <a:srgbClr val="0097F4"/>
      </a:accent1>
      <a:accent2>
        <a:srgbClr val="CB85FF"/>
      </a:accent2>
      <a:accent3>
        <a:srgbClr val="FFA200"/>
      </a:accent3>
      <a:accent4>
        <a:srgbClr val="9BC72A"/>
      </a:accent4>
      <a:accent5>
        <a:srgbClr val="FF32A3"/>
      </a:accent5>
      <a:accent6>
        <a:srgbClr val="FFCE20"/>
      </a:accent6>
      <a:hlink>
        <a:srgbClr val="0097F4"/>
      </a:hlink>
      <a:folHlink>
        <a:srgbClr val="CB85FF"/>
      </a:folHlink>
    </a:clrScheme>
    <a:fontScheme name="Custom 5">
      <a:majorFont>
        <a:latin typeface="Segoe Sans Display"/>
        <a:ea typeface=""/>
        <a:cs typeface=""/>
      </a:majorFont>
      <a:minorFont>
        <a:latin typeface="Segoe Sans Display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365-Copilot-PowerPoint-template-2605" id="{E02A0F4E-1562-C14F-AE4C-1C40487469A5}" vid="{E5BCED4C-CF40-0F44-997B-4F080B9A7D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5B64D402CB764E9CC233FF31987642" ma:contentTypeVersion="27" ma:contentTypeDescription="Create a new document." ma:contentTypeScope="" ma:versionID="e8d97a0df182952508f9e68ad0767bf6">
  <xsd:schema xmlns:xsd="http://www.w3.org/2001/XMLSchema" xmlns:xs="http://www.w3.org/2001/XMLSchema" xmlns:p="http://schemas.microsoft.com/office/2006/metadata/properties" xmlns:ns1="http://schemas.microsoft.com/sharepoint/v3" xmlns:ns2="00cf0def-a058-47bd-9265-f6d1f111732e" xmlns:ns3="54f626bb-976e-4a25-a89f-d089672a3eb7" targetNamespace="http://schemas.microsoft.com/office/2006/metadata/properties" ma:root="true" ma:fieldsID="4b8bff459d6e769a8ebb06f837afdccf" ns1:_="" ns2:_="" ns3:_="">
    <xsd:import namespace="http://schemas.microsoft.com/sharepoint/v3"/>
    <xsd:import namespace="00cf0def-a058-47bd-9265-f6d1f111732e"/>
    <xsd:import namespace="54f626bb-976e-4a25-a89f-d089672a3e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1:_ip_UnifiedCompliancePolicyProperties" minOccurs="0"/>
                <xsd:element ref="ns1:_ip_UnifiedCompliancePolicyUIAction"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MediaServiceDocTags" minOccurs="0"/>
                <xsd:element ref="ns2:Audience" minOccurs="0"/>
                <xsd:element ref="ns2:m6d15d1a6e5942a28eb1f6522643c4e1" minOccurs="0"/>
                <xsd:element ref="ns2:HasDigitalSignature" minOccurs="0"/>
                <xsd:element ref="ns2:DigitalSignatureProvider" minOccurs="0"/>
                <xsd:element ref="ns2:TrackingNotes" minOccurs="0"/>
                <xsd:element ref="ns2:PodAllocation" minOccurs="0"/>
                <xsd:element ref="ns2:Conte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0cf0def-a058-47bd-9265-f6d1f11173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MediaServiceDocTags" ma:index="26" nillable="true" ma:displayName="MediaServiceDocTags" ma:hidden="true" ma:internalName="MediaServiceDocTags" ma:readOnly="true">
      <xsd:simpleType>
        <xsd:restriction base="dms:Note"/>
      </xsd:simpleType>
    </xsd:element>
    <xsd:element name="Audience" ma:index="27" nillable="true" ma:displayName="Audience" ma:format="Dropdown" ma:internalName="Audience">
      <xsd:simpleType>
        <xsd:restriction base="dms:Text">
          <xsd:maxLength value="255"/>
        </xsd:restriction>
      </xsd:simpleType>
    </xsd:element>
    <xsd:element name="m6d15d1a6e5942a28eb1f6522643c4e1" ma:index="29" nillable="true" ma:taxonomy="true" ma:internalName="m6d15d1a6e5942a28eb1f6522643c4e1" ma:taxonomyFieldName="Asset_x0020_Type" ma:displayName="Asset Type" ma:default="" ma:fieldId="{66d15d1a-6e59-42a2-8eb1-f6522643c4e1}" ma:taxonomyMulti="true" ma:sspId="e385fb40-52d4-4fae-9c5b-3e8ff8a5878e" ma:termSetId="076e976b-31ab-4f71-86b0-4aacfa2b30b3" ma:anchorId="00000000-0000-0000-0000-000000000000" ma:open="false" ma:isKeyword="false">
      <xsd:complexType>
        <xsd:sequence>
          <xsd:element ref="pc:Terms" minOccurs="0" maxOccurs="1"/>
        </xsd:sequence>
      </xsd:complexType>
    </xsd:element>
    <xsd:element name="HasDigitalSignature" ma:index="30" nillable="true" ma:displayName="Signed electronically" ma:internalName="HasDigitalSignature" ma:readOnly="true">
      <xsd:simpleType>
        <xsd:restriction base="dms:Boolean"/>
      </xsd:simpleType>
    </xsd:element>
    <xsd:element name="DigitalSignatureProvider" ma:index="31" nillable="true" ma:displayName="Signature provider" ma:internalName="DigitalSignatureProvider" ma:readOnly="true">
      <xsd:simpleType>
        <xsd:restriction base="dms:Text"/>
      </xsd:simpleType>
    </xsd:element>
    <xsd:element name="TrackingNotes" ma:index="32" nillable="true" ma:displayName="Tracking Notes" ma:description="Documentation of decisions for Sharepoint clean-up (moving from X to Y location)" ma:format="Dropdown" ma:internalName="TrackingNotes">
      <xsd:simpleType>
        <xsd:restriction base="dms:Note">
          <xsd:maxLength value="255"/>
        </xsd:restriction>
      </xsd:simpleType>
    </xsd:element>
    <xsd:element name="PodAllocation" ma:index="33" nillable="true" ma:displayName="Pod Allocation" ma:format="Dropdown" ma:internalName="PodAllocation">
      <xsd:simpleType>
        <xsd:restriction base="dms:Choice">
          <xsd:enumeration value="Archive"/>
          <xsd:enumeration value="ROB Insights"/>
          <xsd:enumeration value="TPMM"/>
          <xsd:enumeration value="Field Enablement"/>
        </xsd:restriction>
      </xsd:simpleType>
    </xsd:element>
    <xsd:element name="Contents" ma:index="34" nillable="true" ma:displayName="Contents" ma:description="Projects, categories and subject matter contained in this folder" ma:format="Dropdown" ma:internalName="Cont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4f626bb-976e-4a25-a89f-d089672a3eb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7600fa0d-e7d3-4e7d-aa6c-9a64a26f4e6d}" ma:internalName="TaxCatchAll" ma:showField="CatchAllData" ma:web="54f626bb-976e-4a25-a89f-d089672a3e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00cf0def-a058-47bd-9265-f6d1f111732e">
      <Terms xmlns="http://schemas.microsoft.com/office/infopath/2007/PartnerControls"/>
    </lcf76f155ced4ddcb4097134ff3c332f>
    <TaxCatchAll xmlns="54f626bb-976e-4a25-a89f-d089672a3eb7" xsi:nil="true"/>
    <Contents xmlns="00cf0def-a058-47bd-9265-f6d1f111732e" xsi:nil="true"/>
    <TrackingNotes xmlns="00cf0def-a058-47bd-9265-f6d1f111732e" xsi:nil="true"/>
    <Audience xmlns="00cf0def-a058-47bd-9265-f6d1f111732e" xsi:nil="true"/>
    <PodAllocation xmlns="00cf0def-a058-47bd-9265-f6d1f111732e" xsi:nil="true"/>
    <m6d15d1a6e5942a28eb1f6522643c4e1 xmlns="00cf0def-a058-47bd-9265-f6d1f111732e">
      <Terms xmlns="http://schemas.microsoft.com/office/infopath/2007/PartnerControls"/>
    </m6d15d1a6e5942a28eb1f6522643c4e1>
  </documentManagement>
</p:properties>
</file>

<file path=customXml/itemProps1.xml><?xml version="1.0" encoding="utf-8"?>
<ds:datastoreItem xmlns:ds="http://schemas.openxmlformats.org/officeDocument/2006/customXml" ds:itemID="{7F83A0E2-6B2D-4628-B8BA-A90D2368D3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0cf0def-a058-47bd-9265-f6d1f111732e"/>
    <ds:schemaRef ds:uri="54f626bb-976e-4a25-a89f-d089672a3e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66C008F-37DC-457A-833C-D373466886CC}">
  <ds:schemaRefs>
    <ds:schemaRef ds:uri="http://schemas.microsoft.com/sharepoint/v3/contenttype/forms"/>
  </ds:schemaRefs>
</ds:datastoreItem>
</file>

<file path=customXml/itemProps3.xml><?xml version="1.0" encoding="utf-8"?>
<ds:datastoreItem xmlns:ds="http://schemas.openxmlformats.org/officeDocument/2006/customXml" ds:itemID="{BB25959C-63D6-4D53-8E13-A92082E580B8}">
  <ds:schemaRefs>
    <ds:schemaRef ds:uri="http://schemas.microsoft.com/sharepoint/v3"/>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purl.org/dc/elements/1.1/"/>
    <ds:schemaRef ds:uri="59afee55-fc30-40da-a84e-ff6fc62c4efa"/>
    <ds:schemaRef ds:uri="92cc7923-7bd6-4c52-a535-c267c30bc123"/>
    <ds:schemaRef ds:uri="http://www.w3.org/XML/1998/namespace"/>
    <ds:schemaRef ds:uri="http://purl.org/dc/terms/"/>
    <ds:schemaRef ds:uri="00cf0def-a058-47bd-9265-f6d1f111732e"/>
    <ds:schemaRef ds:uri="54f626bb-976e-4a25-a89f-d089672a3eb7"/>
  </ds:schemaRefs>
</ds:datastoreItem>
</file>

<file path=docMetadata/LabelInfo.xml><?xml version="1.0" encoding="utf-8"?>
<clbl:labelList xmlns:clbl="http://schemas.microsoft.com/office/2020/mipLabelMetadata">
  <clbl:label id="{25b262c6-3135-4102-9fd1-8cc793b35eee}" enabled="0" method="" siteId="{25b262c6-3135-4102-9fd1-8cc793b35eee}" removed="1"/>
  <clbl:label id="{87867195-f2b8-4ac2-b0b6-6bb73cb33af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otalTime>171</TotalTime>
  <Words>4405</Words>
  <Application>Microsoft Office PowerPoint</Application>
  <PresentationFormat>Custom</PresentationFormat>
  <Paragraphs>328</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2_Microsoft 365 Copilot Template</vt:lpstr>
      <vt:lpstr>Microsoft Copilot Prompt Pack for Marketing </vt:lpstr>
      <vt:lpstr>Prompt Pack for Marketing </vt:lpstr>
      <vt:lpstr>Table of Contents</vt:lpstr>
      <vt:lpstr>Best practices when using Microsoft Copilot</vt:lpstr>
      <vt:lpstr>Scenario 1: Market and Competitive Analysis </vt:lpstr>
      <vt:lpstr>Scenario 2: Messaging and Positioning Development </vt:lpstr>
      <vt:lpstr>Scenario 3: Product Launch Planning and Readiness</vt:lpstr>
      <vt:lpstr>Scenario 4: Sales Readiness and Enablement </vt:lpstr>
      <vt:lpstr>Scenario 5: Analyze Metrics to Identify Insights and Business Impact</vt:lpstr>
      <vt:lpstr>File Guidance &amp; Examples  </vt:lpstr>
      <vt:lpstr>File Guidance   </vt:lpstr>
      <vt:lpstr>File Guidance   </vt:lpstr>
      <vt:lpstr>File Guidance   </vt:lpstr>
      <vt:lpstr>File Guidance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365 Copilot Prompt Pack for Marketing</dc:title>
  <dc:creator>Anu Domingo</dc:creator>
  <cp:lastModifiedBy>Richmond Mawlong [Chillibreeze]</cp:lastModifiedBy>
  <cp:revision>33</cp:revision>
  <dcterms:created xsi:type="dcterms:W3CDTF">2025-02-06T15:46:51Z</dcterms:created>
  <dcterms:modified xsi:type="dcterms:W3CDTF">2026-09-09T17:56:09Z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0x010100A65B64D402CB764E9CC233FF31987642</vt:lpwstr>
  </property>
  <property fmtid="{D5CDD505-2E9C-101B-9397-08002B2CF9AE}" pid="3" name="MediaServiceImageTags">
    <vt:lpwstr/>
  </property>
  <property fmtid="{D5CDD505-2E9C-101B-9397-08002B2CF9AE}" pid="4" name="_dlc_policyId">
    <vt:lpwstr>0x01010070AB3889E58DB141A6E1281B02136174|-369733750</vt:lpwstr>
  </property>
  <property fmtid="{D5CDD505-2E9C-101B-9397-08002B2CF9AE}" pid="5" name="ItemRetentionFormula">
    <vt:lpwstr>&lt;formula id="Microsoft.Office.RecordsManagement.PolicyFeatures.Expiration.Formula.BuiltIn"&gt;&lt;number&gt;30&lt;/number&gt;&lt;property&gt;Modified&lt;/property&gt;&lt;propertyId&gt;28cf69c5-fa48-462a-b5cd-27b6f9d2bd5f&lt;/propertyId&gt;&lt;period&gt;days&lt;/period&gt;&lt;/formula&gt;</vt:lpwstr>
  </property>
  <property fmtid="{D5CDD505-2E9C-101B-9397-08002B2CF9AE}" pid="6" name="Asset_x0020_Type">
    <vt:lpwstr/>
  </property>
  <property fmtid="{D5CDD505-2E9C-101B-9397-08002B2CF9AE}" pid="7" name="Asset Type">
    <vt:lpwstr/>
  </property>
</Properties>
</file>