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72" r:id="rId4"/>
  </p:sldMasterIdLst>
  <p:notesMasterIdLst>
    <p:notesMasterId r:id="rId19"/>
  </p:notesMasterIdLst>
  <p:sldIdLst>
    <p:sldId id="344" r:id="rId5"/>
    <p:sldId id="345" r:id="rId6"/>
    <p:sldId id="346" r:id="rId7"/>
    <p:sldId id="347" r:id="rId8"/>
    <p:sldId id="348" r:id="rId9"/>
    <p:sldId id="349" r:id="rId10"/>
    <p:sldId id="350" r:id="rId11"/>
    <p:sldId id="351" r:id="rId12"/>
    <p:sldId id="352" r:id="rId13"/>
    <p:sldId id="353" r:id="rId14"/>
    <p:sldId id="354" r:id="rId15"/>
    <p:sldId id="355" r:id="rId16"/>
    <p:sldId id="356" r:id="rId17"/>
    <p:sldId id="357" r:id="rId18"/>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2EB03-407E-01D1-7CBB-F45B950A7ECF}" name="Maria Barrios Fernandez (CELA)" initials="MB" userId="S::mariabar@microsoft.com::dc305456-2c7f-4936-9e2b-7984bbfa73b9" providerId="AD"/>
  <p188:author id="{BC359940-2180-73AA-FD03-DF01F28630C6}" name="Sneha Trivedi" initials="ST" userId="S::sntrived@microsoft.com::c419527c-a451-492a-ad08-2af15df28a39" providerId="AD"/>
  <p188:author id="{D8006648-C31A-436E-CC99-F7841D8A25DD}" name="Yadin Dkhar [Chillibreeze]" initials="YD" userId="S::yadin.d@chillibreeze.com::819a8f5b-42a8-4939-ade2-8c93e2e3cbcb" providerId="AD"/>
  <p188:author id="{48821C4B-037F-25D6-7732-C3EB941964AB}" name="Lafferty, Katie" initials="LK" userId="S::KLafferty@kforce.com::28ce74aa-bd52-401c-a783-584127797ffb" providerId="AD"/>
  <p188:author id="{7DCC914F-22F3-8F55-6CEF-FF0EEBD93F7E}" name="Yana Terukhova" initials="YT" userId="S::yanat@microsoft.com::28c1b028-299b-4ee2-bac8-a770e006f64c" providerId="AD"/>
  <p188:author id="{E96D924F-81FC-902E-DFB7-BB539F87B531}" name="William Riedell" initials="WR" userId="S::wriedell@microsoft.com::51d5d4c2-0f0c-40b2-a838-ce9ad15777a5" providerId="AD"/>
  <p188:author id="{05416B56-5B83-4973-889A-BFDAB7F422F1}" name="Efe Abugo" initials="" userId="S::omoefeabugo@microsoft.com::6f9643a4-064e-43fe-88b1-4f223db45fc5" providerId="AD"/>
  <p188:author id="{D20E775B-B30C-2397-2CC0-1091A8A4692D}" name="Blake Norton (Synaxis Corporation)" initials="BC" userId="S::v-blnort@microsoft.com::c7b2b92d-57f0-4b9f-a279-7f61fcd2e32f" providerId="AD"/>
  <p188:author id="{0072BD5E-5B89-AD7E-3E25-5ADEB1C9A9D0}" name="Anna-Marie Scarberry (Spur Reply LLC)" initials="AS" userId="S::v-ascarberry@microsoft.com::080a8209-c1c6-418b-b988-ff4dc0872be7" providerId="AD"/>
  <p188:author id="{C8174262-ED7F-D21D-3D7A-C4BCA27E877E}" name="Christine Wollin" initials="CW" userId="S::cwollin@microsoft.com::143ca00e-dd8a-4e0b-a98c-bceb622960bd" providerId="AD"/>
  <p188:author id="{00F6EC84-4F1F-7C19-7B50-DDD51850A4DE}" name="Jasmin Zilkens" initials="JZ" userId="S::jzilkens@microsoft.com::9dd16739-6e60-4d0b-bf59-851974939c29" providerId="AD"/>
  <p188:author id="{E5AC6D94-16F5-F310-3425-4C83425C8D84}" name="Angelica Johnson (SHE/HER)" initials="AJ" userId="S::angjohnson@microsoft.com::10320aef-65d3-4dea-8667-30a53b9a42a2" providerId="AD"/>
  <p188:author id="{6D5E61A7-3E7E-8942-A511-5634EA338113}" name="Tiffany Ellis" initials="TE" userId="S::tiellis@microsoft.com::b80b2530-a376-45b2-8ebc-8e10d021bb54" providerId="AD"/>
  <p188:author id="{02CE38B2-A77E-99CA-5556-A58DDC93F84B}" name="Dustin Somers (Spur Reply LLC)" initials="DS" userId="S::v-dusomers@microsoft.com::88de94a9-35ce-4cf3-9428-fa417392392b" providerId="AD"/>
  <p188:author id="{49B2D9B8-9E40-F92B-EA45-3AE27D34BBB6}" name="Anu Domingo" initials="AD" userId="S::anudomingo@microsoft.com::8d0d3857-3c32-4046-b556-cc76845d0c8c" providerId="AD"/>
  <p188:author id="{52AD75C7-6B7A-F9E0-22C6-77223870412E}" name="Sergei Solntsev" initials="SS" userId="S::ssolntsev@microsoft.com::84668661-e0cb-4d93-8645-cec1fa2a68a8" providerId="AD"/>
  <p188:author id="{65E70CCE-0136-8621-A2EC-88DEE51B3F20}" name="Amber Waisanen" initials="AW" userId="S::amberw@microsoft.com::015a684b-c5c6-4872-a61d-43586cf092b4" providerId="AD"/>
  <p188:author id="{A5D03CDC-B4E9-C5A0-E47D-1D0C1686714E}" name="Kent Sucgang (CELA)" initials="K(" userId="S::kentsucgang@microsoft.com::da66670c-76ce-4d48-8782-51889970015e" providerId="AD"/>
  <p188:author id="{251871E8-1052-0574-57C0-60020D8857D0}" name="Saulo Machado" initials="SM" userId="S::samachad@microsoft.com::27113bbf-fdf8-43dc-8297-892970210243" providerId="AD"/>
  <p188:author id="{85E129EF-0A81-ABE2-7338-D8D28E8E3AD5}" name="Alvindarison Wanniang [Chillibreeze]" initials="AW" userId="S::alvindarison.w@chillibreeze.com::11fa43a0-90c6-45ea-8cf5-2de0fc77cfd0" providerId="AD"/>
  <p188:author id="{F73661F5-D9AF-BC2E-098C-F0E8BF0EA6C9}" name="Nidhi Chaudhry" initials="NC" userId="S::nichaudh@microsoft.com::a212df4e-42ef-43ee-b89a-b89468c47f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9"/>
    <a:srgbClr val="C03BC4"/>
    <a:srgbClr val="EC4A27"/>
    <a:srgbClr val="000000"/>
    <a:srgbClr val="0078D4"/>
    <a:srgbClr val="F5EAE4"/>
    <a:srgbClr val="F8EDF9"/>
    <a:srgbClr val="ED5261"/>
    <a:srgbClr val="944997"/>
    <a:srgbClr val="944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9" autoAdjust="0"/>
    <p:restoredTop sz="94660"/>
  </p:normalViewPr>
  <p:slideViewPr>
    <p:cSldViewPr snapToGrid="0">
      <p:cViewPr>
        <p:scale>
          <a:sx n="57" d="100"/>
          <a:sy n="57" d="100"/>
        </p:scale>
        <p:origin x="1349" y="101"/>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56165-ABC8-4FA1-BE91-485B83700693}" type="datetimeFigureOut">
              <a:rPr lang="en-US" smtClean="0"/>
              <a:t>4/28/2026</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77077-4E4C-471B-86C4-ADBCAD9D2B80}" type="slidenum">
              <a:rPr lang="en-US" smtClean="0"/>
              <a:t>‹#›</a:t>
            </a:fld>
            <a:endParaRPr lang="en-US"/>
          </a:p>
        </p:txBody>
      </p:sp>
    </p:spTree>
    <p:extLst>
      <p:ext uri="{BB962C8B-B14F-4D97-AF65-F5344CB8AC3E}">
        <p14:creationId xmlns:p14="http://schemas.microsoft.com/office/powerpoint/2010/main" val="2500003243"/>
      </p:ext>
    </p:extLst>
  </p:cSld>
  <p:clrMap bg1="lt1" tx1="dk1" bg2="lt2" tx2="dk2" accent1="accent1" accent2="accent2" accent3="accent3" accent4="accent4" accent5="accent5" accent6="accent6" hlink="hlink" folHlink="folHlink"/>
  <p:notesStyle>
    <a:lvl1pPr marL="0" algn="l" defTabSz="1018824" rtl="0" eaLnBrk="1" latinLnBrk="0" hangingPunct="1">
      <a:defRPr sz="1337"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064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671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6629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9254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039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684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6155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543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707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218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990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761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114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B2077077-4E4C-471B-86C4-ADBCAD9D2B8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5748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pic>
        <p:nvPicPr>
          <p:cNvPr id="4" name="Picture 3" descr="A white and pink background&#10;&#10;AI-generated content may be incorrect.">
            <a:extLst>
              <a:ext uri="{FF2B5EF4-FFF2-40B4-BE49-F238E27FC236}">
                <a16:creationId xmlns:a16="http://schemas.microsoft.com/office/drawing/2014/main" id="{3EE8B504-AE94-EA84-63D0-AF31D7E142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453" r="22081"/>
          <a:stretch>
            <a:fillRect/>
          </a:stretch>
        </p:blipFill>
        <p:spPr>
          <a:xfrm>
            <a:off x="0" y="0"/>
            <a:ext cx="7772400" cy="10058400"/>
          </a:xfrm>
          <a:prstGeom prst="rect">
            <a:avLst/>
          </a:prstGeom>
        </p:spPr>
      </p:pic>
      <p:sp>
        <p:nvSpPr>
          <p:cNvPr id="5" name="Rectangle: Top Corners Rounded 4">
            <a:extLst>
              <a:ext uri="{FF2B5EF4-FFF2-40B4-BE49-F238E27FC236}">
                <a16:creationId xmlns:a16="http://schemas.microsoft.com/office/drawing/2014/main" id="{B9CC6EFE-9254-0867-0CB5-F353F84773FB}"/>
              </a:ext>
            </a:extLst>
          </p:cNvPr>
          <p:cNvSpPr/>
          <p:nvPr userDrawn="1"/>
        </p:nvSpPr>
        <p:spPr bwMode="auto">
          <a:xfrm rot="5400000">
            <a:off x="1184529" y="679147"/>
            <a:ext cx="4098973" cy="6468036"/>
          </a:xfrm>
          <a:prstGeom prst="round2SameRect">
            <a:avLst>
              <a:gd name="adj1" fmla="val 6204"/>
              <a:gd name="adj2" fmla="val 0"/>
            </a:avLst>
          </a:prstGeom>
          <a:gradFill flip="none" rotWithShape="1">
            <a:gsLst>
              <a:gs pos="59000">
                <a:schemeClr val="bg1">
                  <a:alpha val="3000"/>
                </a:schemeClr>
              </a:gs>
              <a:gs pos="99000">
                <a:schemeClr val="bg1">
                  <a:alpha val="55000"/>
                </a:schemeClr>
              </a:gs>
              <a:gs pos="99000">
                <a:schemeClr val="bg1">
                  <a:alpha val="36000"/>
                </a:schemeClr>
              </a:gs>
              <a:gs pos="100000">
                <a:schemeClr val="bg1"/>
              </a:gs>
            </a:gsLst>
            <a:path path="shape">
              <a:fillToRect l="50000" t="50000" r="50000" b="50000"/>
            </a:path>
            <a:tileRect/>
          </a:gradFill>
          <a:ln>
            <a:noFill/>
            <a:headEnd type="none" w="med" len="med"/>
            <a:tailEnd type="none" w="med" len="med"/>
          </a:ln>
          <a:effectLst>
            <a:outerShdw blurRad="152400" algn="ctr" rotWithShape="0">
              <a:schemeClr val="bg2">
                <a:lumMod val="75000"/>
                <a:alpha val="3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chemeClr val="bg1"/>
              </a:solidFill>
              <a:cs typeface="Segoe UI" pitchFamily="34" charset="0"/>
            </a:endParaRPr>
          </a:p>
        </p:txBody>
      </p:sp>
      <p:pic>
        <p:nvPicPr>
          <p:cNvPr id="6" name="Picture 5">
            <a:extLst>
              <a:ext uri="{FF2B5EF4-FFF2-40B4-BE49-F238E27FC236}">
                <a16:creationId xmlns:a16="http://schemas.microsoft.com/office/drawing/2014/main" id="{C0BBC328-951F-8B86-DEC5-2B205E39232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58"/>
          <a:stretch>
            <a:fillRect/>
          </a:stretch>
        </p:blipFill>
        <p:spPr>
          <a:xfrm>
            <a:off x="0" y="5589984"/>
            <a:ext cx="7772400" cy="4468416"/>
          </a:xfrm>
          <a:custGeom>
            <a:avLst/>
            <a:gdLst>
              <a:gd name="connsiteX0" fmla="*/ 0 w 7772400"/>
              <a:gd name="connsiteY0" fmla="*/ 0 h 4468416"/>
              <a:gd name="connsiteX1" fmla="*/ 7772400 w 7772400"/>
              <a:gd name="connsiteY1" fmla="*/ 0 h 4468416"/>
              <a:gd name="connsiteX2" fmla="*/ 7772400 w 7772400"/>
              <a:gd name="connsiteY2" fmla="*/ 4468416 h 4468416"/>
              <a:gd name="connsiteX3" fmla="*/ 0 w 7772400"/>
              <a:gd name="connsiteY3" fmla="*/ 4468416 h 4468416"/>
            </a:gdLst>
            <a:ahLst/>
            <a:cxnLst>
              <a:cxn ang="0">
                <a:pos x="connsiteX0" y="connsiteY0"/>
              </a:cxn>
              <a:cxn ang="0">
                <a:pos x="connsiteX1" y="connsiteY1"/>
              </a:cxn>
              <a:cxn ang="0">
                <a:pos x="connsiteX2" y="connsiteY2"/>
              </a:cxn>
              <a:cxn ang="0">
                <a:pos x="connsiteX3" y="connsiteY3"/>
              </a:cxn>
            </a:cxnLst>
            <a:rect l="l" t="t" r="r" b="b"/>
            <a:pathLst>
              <a:path w="7772400" h="4468416">
                <a:moveTo>
                  <a:pt x="0" y="0"/>
                </a:moveTo>
                <a:lnTo>
                  <a:pt x="7772400" y="0"/>
                </a:lnTo>
                <a:lnTo>
                  <a:pt x="7772400" y="4468416"/>
                </a:lnTo>
                <a:lnTo>
                  <a:pt x="0" y="4468416"/>
                </a:lnTo>
                <a:close/>
              </a:path>
            </a:pathLst>
          </a:custGeom>
        </p:spPr>
      </p:pic>
      <p:pic>
        <p:nvPicPr>
          <p:cNvPr id="7" name="Picture 6" descr="A logo with a rainbow colored heart&#10;&#10;AI-generated content may be incorrect.">
            <a:extLst>
              <a:ext uri="{FF2B5EF4-FFF2-40B4-BE49-F238E27FC236}">
                <a16:creationId xmlns:a16="http://schemas.microsoft.com/office/drawing/2014/main" id="{0D639120-378C-1C4D-88D5-6B311FC21F67}"/>
              </a:ext>
            </a:extLst>
          </p:cNvPr>
          <p:cNvPicPr>
            <a:picLocks noChangeAspect="1"/>
          </p:cNvPicPr>
          <p:nvPr userDrawn="1"/>
        </p:nvPicPr>
        <p:blipFill>
          <a:blip r:embed="rId4">
            <a:extLst>
              <a:ext uri="{28A0092B-C50C-407E-A947-70E740481C1C}">
                <a14:useLocalDpi xmlns:a14="http://schemas.microsoft.com/office/drawing/2010/main" val="0"/>
              </a:ext>
            </a:extLst>
          </a:blip>
          <a:srcRect l="15322" t="28467" r="15322" b="28467"/>
          <a:stretch>
            <a:fillRect/>
          </a:stretch>
        </p:blipFill>
        <p:spPr>
          <a:xfrm>
            <a:off x="510572" y="490825"/>
            <a:ext cx="1773755" cy="466438"/>
          </a:xfrm>
          <a:prstGeom prst="rect">
            <a:avLst/>
          </a:prstGeom>
        </p:spPr>
      </p:pic>
    </p:spTree>
    <p:extLst>
      <p:ext uri="{BB962C8B-B14F-4D97-AF65-F5344CB8AC3E}">
        <p14:creationId xmlns:p14="http://schemas.microsoft.com/office/powerpoint/2010/main" val="44286959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F0E6B399-5A0D-2112-225A-1306C5F3FBA8}"/>
              </a:ext>
            </a:extLst>
          </p:cNvPr>
          <p:cNvPicPr/>
          <p:nvPr userDrawn="1"/>
        </p:nvPicPr>
        <p:blipFill rotWithShape="1">
          <a:blip r:embed="rId2" cstate="print"/>
          <a:srcRect l="1778" t="1700" r="1778" b="1700"/>
          <a:stretch>
            <a:fillRect/>
          </a:stretch>
        </p:blipFill>
        <p:spPr>
          <a:xfrm>
            <a:off x="0" y="0"/>
            <a:ext cx="7772399" cy="10058399"/>
          </a:xfrm>
          <a:prstGeom prst="rect">
            <a:avLst/>
          </a:prstGeom>
        </p:spPr>
      </p:pic>
      <p:sp>
        <p:nvSpPr>
          <p:cNvPr id="3" name="Title Placeholder 1">
            <a:extLst>
              <a:ext uri="{FF2B5EF4-FFF2-40B4-BE49-F238E27FC236}">
                <a16:creationId xmlns:a16="http://schemas.microsoft.com/office/drawing/2014/main" id="{C814CC6B-A4AD-859C-BAF5-BC798807787D}"/>
              </a:ext>
            </a:extLst>
          </p:cNvPr>
          <p:cNvSpPr>
            <a:spLocks noGrp="1"/>
          </p:cNvSpPr>
          <p:nvPr>
            <p:ph type="title" hasCustomPrompt="1"/>
          </p:nvPr>
        </p:nvSpPr>
        <p:spPr>
          <a:xfrm>
            <a:off x="508001" y="939488"/>
            <a:ext cx="6756400" cy="430887"/>
          </a:xfrm>
          <a:prstGeom prst="rect">
            <a:avLst/>
          </a:prstGeom>
        </p:spPr>
        <p:txBody>
          <a:bodyPr vert="horz" wrap="square" lIns="0" tIns="0" rIns="0" bIns="0" rtlCol="0" anchor="t">
            <a:spAutoFit/>
          </a:bodyPr>
          <a:lstStyle>
            <a:lvl1pPr>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r>
              <a:rPr lang="en-US"/>
              <a:t>Title</a:t>
            </a:r>
          </a:p>
        </p:txBody>
      </p:sp>
    </p:spTree>
    <p:extLst>
      <p:ext uri="{BB962C8B-B14F-4D97-AF65-F5344CB8AC3E}">
        <p14:creationId xmlns:p14="http://schemas.microsoft.com/office/powerpoint/2010/main" val="23511367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guide id="31" pos="24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347233"/>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1" y="521335"/>
            <a:ext cx="675640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08000" y="1195300"/>
            <a:ext cx="6756402" cy="102835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1"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Sans Display" pitchFamily="2" charset="0"/>
            </a:endParaRPr>
          </a:p>
        </p:txBody>
      </p:sp>
      <p:sp>
        <p:nvSpPr>
          <p:cNvPr id="37" name="Slide Number Placeholder 36">
            <a:extLst>
              <a:ext uri="{FF2B5EF4-FFF2-40B4-BE49-F238E27FC236}">
                <a16:creationId xmlns:a16="http://schemas.microsoft.com/office/drawing/2014/main" id="{A528C398-2011-F0B9-2EC4-90B9ED8556DC}"/>
              </a:ext>
            </a:extLst>
          </p:cNvPr>
          <p:cNvSpPr>
            <a:spLocks noGrp="1"/>
          </p:cNvSpPr>
          <p:nvPr>
            <p:ph type="sldNum" sz="quarter" idx="4"/>
          </p:nvPr>
        </p:nvSpPr>
        <p:spPr>
          <a:xfrm>
            <a:off x="5605849" y="9395833"/>
            <a:ext cx="1747838" cy="534987"/>
          </a:xfrm>
          <a:prstGeom prst="rect">
            <a:avLst/>
          </a:prstGeom>
        </p:spPr>
        <p:txBody>
          <a:bodyPr vert="horz" lIns="91440" tIns="45720" rIns="91440" bIns="45720" rtlCol="0" anchor="ctr"/>
          <a:lstStyle>
            <a:lvl1pPr algn="r">
              <a:defRPr sz="1200">
                <a:solidFill>
                  <a:schemeClr val="tx1">
                    <a:tint val="82000"/>
                  </a:schemeClr>
                </a:solidFill>
              </a:defRPr>
            </a:lvl1pPr>
          </a:lstStyle>
          <a:p>
            <a:fld id="{C4736139-12A3-49E1-950F-1846E93A2FA7}" type="slidenum">
              <a:rPr lang="en-US" smtClean="0"/>
              <a:t>‹#›</a:t>
            </a:fld>
            <a:endParaRPr lang="en-US"/>
          </a:p>
        </p:txBody>
      </p:sp>
    </p:spTree>
    <p:extLst>
      <p:ext uri="{BB962C8B-B14F-4D97-AF65-F5344CB8AC3E}">
        <p14:creationId xmlns:p14="http://schemas.microsoft.com/office/powerpoint/2010/main" val="341404890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p:fade/>
  </p:transition>
  <p:hf sldNum="0" hdr="0" ftr="0" dt="0"/>
  <p:txStyles>
    <p:titleStyle>
      <a:lvl1pPr algn="l" defTabSz="594623" rtl="0" eaLnBrk="1" latinLnBrk="0" hangingPunct="1">
        <a:lnSpc>
          <a:spcPct val="100000"/>
        </a:lnSpc>
        <a:spcBef>
          <a:spcPct val="0"/>
        </a:spcBef>
        <a:buNone/>
        <a:defRPr lang="en-US" sz="3200" b="0" kern="1200" cap="none" spc="-32" baseline="0" dirty="0" smtClean="0">
          <a:ln w="3175">
            <a:noFill/>
          </a:ln>
          <a:solidFill>
            <a:schemeClr val="tx1"/>
          </a:solidFill>
          <a:effectLst/>
          <a:latin typeface="+mj-lt"/>
          <a:ea typeface="+mn-ea"/>
          <a:cs typeface="Segoe Sans Display" pitchFamily="2" charset="0"/>
        </a:defRPr>
      </a:lvl1pPr>
    </p:titleStyle>
    <p:body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23" rtl="0" eaLnBrk="1" latinLnBrk="0" hangingPunct="1">
        <a:defRPr sz="1148" kern="1200">
          <a:solidFill>
            <a:schemeClr val="tx1"/>
          </a:solidFill>
          <a:latin typeface="+mn-lt"/>
          <a:ea typeface="+mn-ea"/>
          <a:cs typeface="+mn-cs"/>
        </a:defRPr>
      </a:lvl1pPr>
      <a:lvl2pPr marL="297312" algn="l" defTabSz="594623" rtl="0" eaLnBrk="1" latinLnBrk="0" hangingPunct="1">
        <a:defRPr sz="1148" kern="1200">
          <a:solidFill>
            <a:schemeClr val="tx1"/>
          </a:solidFill>
          <a:latin typeface="+mn-lt"/>
          <a:ea typeface="+mn-ea"/>
          <a:cs typeface="+mn-cs"/>
        </a:defRPr>
      </a:lvl2pPr>
      <a:lvl3pPr marL="594623" algn="l" defTabSz="594623" rtl="0" eaLnBrk="1" latinLnBrk="0" hangingPunct="1">
        <a:defRPr sz="1148" kern="1200">
          <a:solidFill>
            <a:schemeClr val="tx1"/>
          </a:solidFill>
          <a:latin typeface="+mn-lt"/>
          <a:ea typeface="+mn-ea"/>
          <a:cs typeface="+mn-cs"/>
        </a:defRPr>
      </a:lvl3pPr>
      <a:lvl4pPr marL="891935" algn="l" defTabSz="594623" rtl="0" eaLnBrk="1" latinLnBrk="0" hangingPunct="1">
        <a:defRPr sz="1148" kern="1200">
          <a:solidFill>
            <a:schemeClr val="tx1"/>
          </a:solidFill>
          <a:latin typeface="+mn-lt"/>
          <a:ea typeface="+mn-ea"/>
          <a:cs typeface="+mn-cs"/>
        </a:defRPr>
      </a:lvl4pPr>
      <a:lvl5pPr marL="1189246" algn="l" defTabSz="594623" rtl="0" eaLnBrk="1" latinLnBrk="0" hangingPunct="1">
        <a:defRPr sz="1148" kern="1200">
          <a:solidFill>
            <a:schemeClr val="tx1"/>
          </a:solidFill>
          <a:latin typeface="+mn-lt"/>
          <a:ea typeface="+mn-ea"/>
          <a:cs typeface="+mn-cs"/>
        </a:defRPr>
      </a:lvl5pPr>
      <a:lvl6pPr marL="1486558" algn="l" defTabSz="594623" rtl="0" eaLnBrk="1" latinLnBrk="0" hangingPunct="1">
        <a:defRPr sz="1148" kern="1200">
          <a:solidFill>
            <a:schemeClr val="tx1"/>
          </a:solidFill>
          <a:latin typeface="+mn-lt"/>
          <a:ea typeface="+mn-ea"/>
          <a:cs typeface="+mn-cs"/>
        </a:defRPr>
      </a:lvl6pPr>
      <a:lvl7pPr marL="1783869" algn="l" defTabSz="594623" rtl="0" eaLnBrk="1" latinLnBrk="0" hangingPunct="1">
        <a:defRPr sz="1148" kern="1200">
          <a:solidFill>
            <a:schemeClr val="tx1"/>
          </a:solidFill>
          <a:latin typeface="+mn-lt"/>
          <a:ea typeface="+mn-ea"/>
          <a:cs typeface="+mn-cs"/>
        </a:defRPr>
      </a:lvl7pPr>
      <a:lvl8pPr marL="2081181" algn="l" defTabSz="594623" rtl="0" eaLnBrk="1" latinLnBrk="0" hangingPunct="1">
        <a:defRPr sz="1148" kern="1200">
          <a:solidFill>
            <a:schemeClr val="tx1"/>
          </a:solidFill>
          <a:latin typeface="+mn-lt"/>
          <a:ea typeface="+mn-ea"/>
          <a:cs typeface="+mn-cs"/>
        </a:defRPr>
      </a:lvl8pPr>
      <a:lvl9pPr marL="2378493" algn="l" defTabSz="594623" rtl="0" eaLnBrk="1" latinLnBrk="0" hangingPunct="1">
        <a:defRPr sz="1148"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20" userDrawn="1">
          <p15:clr>
            <a:srgbClr val="C35EA4"/>
          </p15:clr>
        </p15:guide>
        <p15:guide id="25" orient="horz" pos="323" userDrawn="1">
          <p15:clr>
            <a:srgbClr val="C35EA4"/>
          </p15:clr>
        </p15:guide>
        <p15:guide id="26" orient="horz" pos="6014" userDrawn="1">
          <p15:clr>
            <a:srgbClr val="C35EA4"/>
          </p15:clr>
        </p15:guide>
        <p15:guide id="28" pos="162" userDrawn="1">
          <p15:clr>
            <a:srgbClr val="A4A3A4"/>
          </p15:clr>
        </p15:guide>
        <p15:guide id="30" pos="4737" userDrawn="1">
          <p15:clr>
            <a:srgbClr val="A4A3A4"/>
          </p15:clr>
        </p15:guide>
        <p15:guide id="31" orient="horz" pos="6056" userDrawn="1">
          <p15:clr>
            <a:srgbClr val="F26B43"/>
          </p15:clr>
        </p15:guide>
        <p15:guide id="32" pos="4576"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0.xml"/><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7.xml"/><Relationship Id="rId5" Type="http://schemas.openxmlformats.org/officeDocument/2006/relationships/hyperlink" Target="https://aka.ms/ZavaCore_Business_Requirements_Document" TargetMode="External"/><Relationship Id="rId10" Type="http://schemas.openxmlformats.org/officeDocument/2006/relationships/slide" Target="slide6.xml"/><Relationship Id="rId4" Type="http://schemas.openxmlformats.org/officeDocument/2006/relationships/image" Target="../media/image6.png"/><Relationship Id="rId9" Type="http://schemas.openxmlformats.org/officeDocument/2006/relationships/slide" Target="slide5.xml"/><Relationship Id="rId14" Type="http://schemas.openxmlformats.org/officeDocument/2006/relationships/slide" Target="slide8.xml"/></Relationships>
</file>

<file path=ppt/slides/_rels/slide11.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1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hyperlink" Target="https://www.microsoft.com/en-us/worklab/work-trend-index/2025-the-year-the-frontier-firm-is-born?msockid=095a2cf3cbc5618514e13940cae86042"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3" Type="http://schemas.openxmlformats.org/officeDocument/2006/relationships/image" Target="../media/image8.png"/><Relationship Id="rId7" Type="http://schemas.openxmlformats.org/officeDocument/2006/relationships/slide" Target="slide8.xml"/><Relationship Id="rId12"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4.xml"/><Relationship Id="rId5" Type="http://schemas.openxmlformats.org/officeDocument/2006/relationships/slide" Target="slide1.xml"/><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1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9.xml"/><Relationship Id="rId5" Type="http://schemas.openxmlformats.org/officeDocument/2006/relationships/image" Target="../media/image9.png"/><Relationship Id="rId10" Type="http://schemas.openxmlformats.org/officeDocument/2006/relationships/slide" Target="slide7.xml"/><Relationship Id="rId4" Type="http://schemas.openxmlformats.org/officeDocument/2006/relationships/image" Target="../media/image6.png"/><Relationship Id="rId9" Type="http://schemas.openxmlformats.org/officeDocument/2006/relationships/slide" Target="slide6.xml"/><Relationship Id="rId14" Type="http://schemas.openxmlformats.org/officeDocument/2006/relationships/hyperlink" Target="https://www.microsoft.com/en-us/microsoft-365-copilot?msockid=2a71ad00bf6a61de126fbfd7bed06075"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1.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2.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3.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4.xml"/><Relationship Id="rId3" Type="http://schemas.openxmlformats.org/officeDocument/2006/relationships/image" Target="../media/image6.png"/><Relationship Id="rId7" Type="http://schemas.openxmlformats.org/officeDocument/2006/relationships/slide" Target="slide5.xml"/><Relationship Id="rId12"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5595C-3EAB-F86C-A5FE-06C51192D858}"/>
            </a:ext>
          </a:extLst>
        </p:cNvPr>
        <p:cNvGrpSpPr/>
        <p:nvPr/>
      </p:nvGrpSpPr>
      <p:grpSpPr>
        <a:xfrm>
          <a:off x="0" y="0"/>
          <a:ext cx="0" cy="0"/>
          <a:chOff x="0" y="0"/>
          <a:chExt cx="0" cy="0"/>
        </a:xfrm>
      </p:grpSpPr>
      <p:sp>
        <p:nvSpPr>
          <p:cNvPr id="32" name="Title 1">
            <a:extLst>
              <a:ext uri="{FF2B5EF4-FFF2-40B4-BE49-F238E27FC236}">
                <a16:creationId xmlns:a16="http://schemas.microsoft.com/office/drawing/2014/main" id="{C4EDA1E2-DBE2-D9E7-1907-AD12CE6F5CC3}"/>
              </a:ext>
            </a:extLst>
          </p:cNvPr>
          <p:cNvSpPr txBox="1">
            <a:spLocks noGrp="1"/>
          </p:cNvSpPr>
          <p:nvPr>
            <p:ph type="title" idx="4294967295"/>
          </p:nvPr>
        </p:nvSpPr>
        <p:spPr>
          <a:xfrm>
            <a:off x="514350" y="2519136"/>
            <a:ext cx="4921250"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24695" rtl="0" eaLnBrk="1" latinLnBrk="0" hangingPunct="1">
              <a:lnSpc>
                <a:spcPct val="100000"/>
              </a:lnSpc>
              <a:spcBef>
                <a:spcPct val="0"/>
              </a:spcBef>
              <a:buNone/>
              <a:defRPr lang="en-US" sz="2118" b="0" kern="1200" cap="none" spc="-28" baseline="0" dirty="0" smtClean="0">
                <a:ln w="3175">
                  <a:noFill/>
                </a:ln>
                <a:solidFill>
                  <a:srgbClr val="091F2C"/>
                </a:solidFill>
                <a:effectLst/>
                <a:latin typeface="+mj-lt"/>
                <a:ea typeface="+mn-ea"/>
                <a:cs typeface="Segoe UI" pitchFamily="34" charset="0"/>
              </a:defRPr>
            </a:lvl1pPr>
          </a:lstStyle>
          <a:p>
            <a:pPr defTabSz="932742">
              <a:defRPr/>
            </a:pPr>
            <a:r>
              <a:rPr lang="en-US" sz="3600" spc="-50" dirty="0">
                <a:gradFill>
                  <a:gsLst>
                    <a:gs pos="1942">
                      <a:srgbClr val="0078D4"/>
                    </a:gs>
                    <a:gs pos="100000">
                      <a:srgbClr val="C03BC4"/>
                    </a:gs>
                  </a:gsLst>
                  <a:lin ang="0" scaled="1"/>
                </a:gradFill>
                <a:latin typeface="+mn-lt"/>
              </a:rPr>
              <a:t>Microsoft 365 Copilot Prompt Pack for Operations</a:t>
            </a:r>
          </a:p>
        </p:txBody>
      </p:sp>
      <p:sp>
        <p:nvSpPr>
          <p:cNvPr id="42" name="Text Placeholder 2">
            <a:extLst>
              <a:ext uri="{FF2B5EF4-FFF2-40B4-BE49-F238E27FC236}">
                <a16:creationId xmlns:a16="http://schemas.microsoft.com/office/drawing/2014/main" id="{0B89E558-BE2C-75D6-8356-C650F8D18124}"/>
              </a:ext>
            </a:extLst>
          </p:cNvPr>
          <p:cNvSpPr txBox="1">
            <a:spLocks/>
          </p:cNvSpPr>
          <p:nvPr/>
        </p:nvSpPr>
        <p:spPr>
          <a:xfrm>
            <a:off x="514350" y="4371363"/>
            <a:ext cx="5302250" cy="923330"/>
          </a:xfrm>
          <a:prstGeom prst="rect">
            <a:avLst/>
          </a:prstGeom>
        </p:spPr>
        <p:txBody>
          <a:bodyPr vert="horz" wrap="square" lIns="0" tIns="0" rIns="0" bIns="0" rtlCol="0" anchor="t">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indent="0">
              <a:buNone/>
              <a:defRPr/>
            </a:pPr>
            <a:r>
              <a:rPr lang="en-US" sz="2000" dirty="0">
                <a:solidFill>
                  <a:srgbClr val="091F2C"/>
                </a:solidFill>
                <a:latin typeface="Segoe Sans Display Semibold"/>
              </a:rPr>
              <a:t>Operations Prompt Packs deliver ready to use Copilot prompts designed to support everyday operational tasks and workflows.</a:t>
            </a:r>
          </a:p>
        </p:txBody>
      </p:sp>
    </p:spTree>
    <p:extLst>
      <p:ext uri="{BB962C8B-B14F-4D97-AF65-F5344CB8AC3E}">
        <p14:creationId xmlns:p14="http://schemas.microsoft.com/office/powerpoint/2010/main" val="16286937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07D06E-7F6A-8243-E345-E1194521F31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4" name="Slide Number Placeholder 5">
            <a:extLst>
              <a:ext uri="{FF2B5EF4-FFF2-40B4-BE49-F238E27FC236}">
                <a16:creationId xmlns:a16="http://schemas.microsoft.com/office/drawing/2014/main" id="{F2922AC9-9A58-160F-01C8-5E0B6094A4DD}"/>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8" name="object 4">
            <a:extLst>
              <a:ext uri="{FF2B5EF4-FFF2-40B4-BE49-F238E27FC236}">
                <a16:creationId xmlns:a16="http://schemas.microsoft.com/office/drawing/2014/main" id="{D32B1A5F-760A-A509-32DE-E80B3E08E355}"/>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20" name="Rectangle: Rounded Corners 19">
            <a:extLst>
              <a:ext uri="{FF2B5EF4-FFF2-40B4-BE49-F238E27FC236}">
                <a16:creationId xmlns:a16="http://schemas.microsoft.com/office/drawing/2014/main" id="{F356E15E-64B7-B4BF-89D5-0E24363EDE5D}"/>
              </a:ext>
              <a:ext uri="{C183D7F6-B498-43B3-948B-1728B52AA6E4}">
                <adec:decorative xmlns:adec="http://schemas.microsoft.com/office/drawing/2017/decorative" val="1"/>
              </a:ext>
            </a:extLst>
          </p:cNvPr>
          <p:cNvSpPr>
            <a:spLocks/>
          </p:cNvSpPr>
          <p:nvPr/>
        </p:nvSpPr>
        <p:spPr bwMode="auto">
          <a:xfrm>
            <a:off x="508000" y="3382738"/>
            <a:ext cx="6756400" cy="6397691"/>
          </a:xfrm>
          <a:prstGeom prst="roundRect">
            <a:avLst>
              <a:gd name="adj" fmla="val 207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5" name="Rectangle: Rounded Corners 34">
            <a:extLst>
              <a:ext uri="{FF2B5EF4-FFF2-40B4-BE49-F238E27FC236}">
                <a16:creationId xmlns:a16="http://schemas.microsoft.com/office/drawing/2014/main" id="{C9AEEDD5-2FED-34D1-BE69-8BA200CB86DC}"/>
              </a:ext>
              <a:ext uri="{C183D7F6-B498-43B3-948B-1728B52AA6E4}">
                <adec:decorative xmlns:adec="http://schemas.microsoft.com/office/drawing/2017/decorative" val="1"/>
              </a:ext>
            </a:extLst>
          </p:cNvPr>
          <p:cNvSpPr>
            <a:spLocks/>
          </p:cNvSpPr>
          <p:nvPr/>
        </p:nvSpPr>
        <p:spPr bwMode="auto">
          <a:xfrm>
            <a:off x="507997" y="1908889"/>
            <a:ext cx="6756400" cy="672386"/>
          </a:xfrm>
          <a:prstGeom prst="roundRect">
            <a:avLst>
              <a:gd name="adj" fmla="val 18570"/>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36" name="Straight Connector 35">
            <a:extLst>
              <a:ext uri="{FF2B5EF4-FFF2-40B4-BE49-F238E27FC236}">
                <a16:creationId xmlns:a16="http://schemas.microsoft.com/office/drawing/2014/main" id="{8E8D264C-651E-028E-E820-8E1FFD6C8CA2}"/>
              </a:ext>
              <a:ext uri="{C183D7F6-B498-43B3-948B-1728B52AA6E4}">
                <adec:decorative xmlns:adec="http://schemas.microsoft.com/office/drawing/2017/decorative" val="1"/>
              </a:ext>
            </a:extLst>
          </p:cNvPr>
          <p:cNvCxnSpPr>
            <a:cxnSpLocks/>
          </p:cNvCxnSpPr>
          <p:nvPr/>
        </p:nvCxnSpPr>
        <p:spPr>
          <a:xfrm>
            <a:off x="0" y="2697221"/>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32C57F3-C7FC-F0F1-3989-4352A2D450A1}"/>
              </a:ext>
              <a:ext uri="{C183D7F6-B498-43B3-948B-1728B52AA6E4}">
                <adec:decorative xmlns:adec="http://schemas.microsoft.com/office/drawing/2017/decorative" val="1"/>
              </a:ext>
            </a:extLst>
          </p:cNvPr>
          <p:cNvSpPr>
            <a:spLocks/>
          </p:cNvSpPr>
          <p:nvPr/>
        </p:nvSpPr>
        <p:spPr bwMode="auto">
          <a:xfrm>
            <a:off x="0" y="2695800"/>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Title 36">
            <a:extLst>
              <a:ext uri="{FF2B5EF4-FFF2-40B4-BE49-F238E27FC236}">
                <a16:creationId xmlns:a16="http://schemas.microsoft.com/office/drawing/2014/main" id="{11B0BBB9-CB6E-3B79-65D7-F66A677FF986}"/>
              </a:ext>
            </a:extLst>
          </p:cNvPr>
          <p:cNvSpPr>
            <a:spLocks noGrp="1"/>
          </p:cNvSpPr>
          <p:nvPr>
            <p:ph type="title"/>
          </p:nvPr>
        </p:nvSpPr>
        <p:spPr>
          <a:xfrm>
            <a:off x="508001" y="939488"/>
            <a:ext cx="6756400" cy="430887"/>
          </a:xfrm>
        </p:spPr>
        <p:txBody>
          <a:bodyPr/>
          <a:lstStyle/>
          <a:p>
            <a:r>
              <a:rPr lang="en-US" dirty="0"/>
              <a:t>File Guidance &amp; Examples    </a:t>
            </a:r>
          </a:p>
        </p:txBody>
      </p:sp>
      <p:sp>
        <p:nvSpPr>
          <p:cNvPr id="7" name="TextBox 6">
            <a:extLst>
              <a:ext uri="{FF2B5EF4-FFF2-40B4-BE49-F238E27FC236}">
                <a16:creationId xmlns:a16="http://schemas.microsoft.com/office/drawing/2014/main" id="{8FFDAA1B-F062-E499-A101-D278C99950F0}"/>
              </a:ext>
            </a:extLst>
          </p:cNvPr>
          <p:cNvSpPr txBox="1"/>
          <p:nvPr/>
        </p:nvSpPr>
        <p:spPr>
          <a:xfrm>
            <a:off x="507998" y="1443420"/>
            <a:ext cx="6756406" cy="366575"/>
          </a:xfrm>
          <a:prstGeom prst="rect">
            <a:avLst/>
          </a:prstGeom>
          <a:noFill/>
        </p:spPr>
        <p:txBody>
          <a:bodyPr wrap="square" lIns="0" tIns="0" rIns="0" bIns="0">
            <a:spAutoFit/>
          </a:bodyPr>
          <a:lstStyle/>
          <a:p>
            <a:pPr>
              <a:lnSpc>
                <a:spcPts val="1500"/>
              </a:lnSpc>
              <a:spcAft>
                <a:spcPts val="400"/>
              </a:spcAft>
              <a:defRPr/>
            </a:pPr>
            <a:r>
              <a:rPr lang="en-US" sz="1100" dirty="0"/>
              <a:t>This File Guide explains the types of files used in each prompt, so you know what content to include when preparing or substituting your own documents.​ </a:t>
            </a:r>
          </a:p>
        </p:txBody>
      </p:sp>
      <p:sp>
        <p:nvSpPr>
          <p:cNvPr id="39" name="TextBox 38">
            <a:extLst>
              <a:ext uri="{FF2B5EF4-FFF2-40B4-BE49-F238E27FC236}">
                <a16:creationId xmlns:a16="http://schemas.microsoft.com/office/drawing/2014/main" id="{20A1F82D-CC53-6982-D2EF-B531B9B69CDB}"/>
              </a:ext>
            </a:extLst>
          </p:cNvPr>
          <p:cNvSpPr txBox="1">
            <a:spLocks/>
          </p:cNvSpPr>
          <p:nvPr/>
        </p:nvSpPr>
        <p:spPr>
          <a:xfrm>
            <a:off x="678656" y="2074362"/>
            <a:ext cx="6415088" cy="341440"/>
          </a:xfrm>
          <a:prstGeom prst="rect">
            <a:avLst/>
          </a:prstGeom>
          <a:noFill/>
        </p:spPr>
        <p:txBody>
          <a:bodyPr wrap="square" lIns="0" tIns="0" rIns="0" bIns="0" rtlCol="0" anchor="t">
            <a:spAutoFit/>
          </a:bodyPr>
          <a:lstStyle/>
          <a:p>
            <a:pPr marL="0" marR="0" lvl="0" indent="0" algn="l" defTabSz="1018824"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91F2C">
                    <a:alpha val="99000"/>
                  </a:srgbClr>
                </a:solidFill>
                <a:effectLst/>
                <a:uLnTx/>
                <a:uFillTx/>
                <a:latin typeface="Segoe Sans Display"/>
                <a:ea typeface="+mn-ea"/>
                <a:cs typeface="+mn-cs"/>
              </a:rPr>
              <a:t>Downloadable examples</a:t>
            </a:r>
          </a:p>
          <a:p>
            <a:pPr defTabSz="594623">
              <a:lnSpc>
                <a:spcPts val="1400"/>
              </a:lnSpc>
              <a:spcAft>
                <a:spcPts val="200"/>
              </a:spcAft>
              <a:defRPr/>
            </a:pPr>
            <a:r>
              <a:rPr lang="en-US" sz="1000" dirty="0">
                <a:solidFill>
                  <a:srgbClr val="EC4A27">
                    <a:alpha val="99000"/>
                  </a:srgbClr>
                </a:solidFill>
                <a:latin typeface="Segoe Sans Display"/>
              </a:rPr>
              <a:t>/Business Requirements Document:</a:t>
            </a:r>
            <a:r>
              <a:rPr lang="en-US" sz="1000" dirty="0">
                <a:solidFill>
                  <a:srgbClr val="EC4A27">
                    <a:alpha val="99000"/>
                  </a:srgbClr>
                </a:solidFill>
              </a:rPr>
              <a:t> </a:t>
            </a:r>
            <a:r>
              <a:rPr lang="en-US" sz="1000" dirty="0" err="1">
                <a:solidFill>
                  <a:srgbClr val="EC4A27">
                    <a:alpha val="99000"/>
                  </a:srgbClr>
                </a:solidFill>
                <a:hlinkClick r:id="rId5"/>
              </a:rPr>
              <a:t>ZavaCore_Business_Requirements_Document</a:t>
            </a:r>
            <a:endParaRPr lang="en-US" sz="1000" dirty="0">
              <a:solidFill>
                <a:srgbClr val="EC4A27">
                  <a:alpha val="99000"/>
                </a:srgbClr>
              </a:solidFill>
            </a:endParaRPr>
          </a:p>
        </p:txBody>
      </p:sp>
      <p:sp>
        <p:nvSpPr>
          <p:cNvPr id="42" name="Title 10">
            <a:extLst>
              <a:ext uri="{FF2B5EF4-FFF2-40B4-BE49-F238E27FC236}">
                <a16:creationId xmlns:a16="http://schemas.microsoft.com/office/drawing/2014/main" id="{81C3D3DF-2C3C-0DEF-31FD-AA9351E7BC8A}"/>
              </a:ext>
            </a:extLst>
          </p:cNvPr>
          <p:cNvSpPr txBox="1">
            <a:spLocks/>
          </p:cNvSpPr>
          <p:nvPr/>
        </p:nvSpPr>
        <p:spPr>
          <a:xfrm>
            <a:off x="507997" y="2843507"/>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dirty="0">
                <a:latin typeface="Segoe Sans Display"/>
              </a:rPr>
              <a:t>Scenario 1: Process &amp; Program Management</a:t>
            </a:r>
          </a:p>
        </p:txBody>
      </p:sp>
      <p:graphicFrame>
        <p:nvGraphicFramePr>
          <p:cNvPr id="6" name="Table 5">
            <a:extLst>
              <a:ext uri="{FF2B5EF4-FFF2-40B4-BE49-F238E27FC236}">
                <a16:creationId xmlns:a16="http://schemas.microsoft.com/office/drawing/2014/main" id="{E92570CD-6CA4-E0DF-3365-28AA9C01E7C1}"/>
              </a:ext>
            </a:extLst>
          </p:cNvPr>
          <p:cNvGraphicFramePr>
            <a:graphicFrameLocks noGrp="1"/>
          </p:cNvGraphicFramePr>
          <p:nvPr>
            <p:extLst>
              <p:ext uri="{D42A27DB-BD31-4B8C-83A1-F6EECF244321}">
                <p14:modId xmlns:p14="http://schemas.microsoft.com/office/powerpoint/2010/main" val="742447439"/>
              </p:ext>
            </p:extLst>
          </p:nvPr>
        </p:nvGraphicFramePr>
        <p:xfrm>
          <a:off x="590042" y="3464526"/>
          <a:ext cx="6592316" cy="6234115"/>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246823">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1: </a:t>
                      </a:r>
                      <a:r>
                        <a:rPr lang="en-US" sz="1200" b="1" kern="1200" dirty="0">
                          <a:solidFill>
                            <a:schemeClr val="tx1"/>
                          </a:solidFill>
                          <a:latin typeface="+mj-lt"/>
                          <a:ea typeface="+mn-ea"/>
                          <a:cs typeface="+mn-cs"/>
                        </a:rPr>
                        <a:t>Draft work instructions for my process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/Operational Procedure Overview: </a:t>
                      </a:r>
                      <a:r>
                        <a:rPr lang="en-US" sz="1050" b="0" kern="1200" dirty="0">
                          <a:solidFill>
                            <a:schemeClr val="tx1"/>
                          </a:solidFill>
                          <a:latin typeface="+mn-lt"/>
                          <a:ea typeface="+mn-ea"/>
                          <a:cs typeface="+mn-cs"/>
                        </a:rPr>
                        <a:t>A document that outlines the process at a high level, such as purpose, major steps, roles involved, systems used, and key inputs and outputs.</a:t>
                      </a:r>
                    </a:p>
                  </a:txBody>
                  <a:tcPr marR="0"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246823">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2: </a:t>
                      </a:r>
                      <a:r>
                        <a:rPr lang="en-US" sz="1200" b="1" kern="1200" dirty="0">
                          <a:solidFill>
                            <a:schemeClr val="tx1"/>
                          </a:solidFill>
                          <a:latin typeface="+mj-lt"/>
                          <a:ea typeface="+mn-ea"/>
                          <a:cs typeface="+mn-cs"/>
                        </a:rPr>
                        <a:t>Create an FAQ document for my process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/Work instruction document: </a:t>
                      </a:r>
                      <a:r>
                        <a:rPr lang="en-US" sz="1050" b="0" kern="1200" dirty="0">
                          <a:solidFill>
                            <a:schemeClr val="tx1"/>
                          </a:solidFill>
                          <a:latin typeface="+mn-lt"/>
                          <a:ea typeface="+mn-ea"/>
                          <a:cs typeface="+mn-cs"/>
                        </a:rPr>
                        <a:t>A detailed step‑by‑step guide for the process, such as task descriptions, who performs each step, system actions, decision points, and common exceptions.</a:t>
                      </a: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246823">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3: </a:t>
                      </a:r>
                      <a:r>
                        <a:rPr lang="en-US" sz="1200" b="1" kern="1200" dirty="0">
                          <a:solidFill>
                            <a:schemeClr val="tx1"/>
                          </a:solidFill>
                          <a:latin typeface="+mj-lt"/>
                          <a:ea typeface="+mn-ea"/>
                          <a:cs typeface="+mn-cs"/>
                        </a:rPr>
                        <a:t>Create a high‑level process flow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/Operational Procedure Overview: </a:t>
                      </a:r>
                      <a:r>
                        <a:rPr lang="en-US" sz="1050" b="0" kern="1200" dirty="0">
                          <a:solidFill>
                            <a:schemeClr val="tx1"/>
                          </a:solidFill>
                          <a:latin typeface="+mn-lt"/>
                          <a:ea typeface="+mn-ea"/>
                          <a:cs typeface="+mn-cs"/>
                        </a:rPr>
                        <a:t>A document that outlines the process at a high level, such as purpose, major steps, roles involved, systems used, and key inputs and outputs</a:t>
                      </a: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246823">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4: </a:t>
                      </a:r>
                      <a:r>
                        <a:rPr lang="en-US" sz="1200" b="1" kern="1200" dirty="0">
                          <a:solidFill>
                            <a:schemeClr val="tx1"/>
                          </a:solidFill>
                          <a:latin typeface="+mj-lt"/>
                          <a:ea typeface="+mn-ea"/>
                          <a:cs typeface="+mn-cs"/>
                        </a:rPr>
                        <a:t>Help create a Business Requirements Document (BRD) for engineering teams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/Project brief: </a:t>
                      </a:r>
                      <a:r>
                        <a:rPr lang="en-US" sz="1050" b="0" kern="1200" dirty="0">
                          <a:solidFill>
                            <a:schemeClr val="tx1"/>
                          </a:solidFill>
                          <a:latin typeface="+mn-lt"/>
                          <a:ea typeface="+mn-ea"/>
                          <a:cs typeface="+mn-cs"/>
                        </a:rPr>
                        <a:t>A document that summarizes project context, such as background, objectives, stakeholders, scope, and timelines.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/Process Improvement Proposal meeting: </a:t>
                      </a:r>
                      <a:r>
                        <a:rPr lang="en-US" sz="1050" b="0" kern="1200" dirty="0">
                          <a:solidFill>
                            <a:schemeClr val="tx1"/>
                          </a:solidFill>
                          <a:latin typeface="+mn-lt"/>
                          <a:ea typeface="+mn-ea"/>
                          <a:cs typeface="+mn-cs"/>
                        </a:rPr>
                        <a:t>Meeting notes or a transcript that captures discussion of current pain points, desired improvements, and proposed solution ideas. </a:t>
                      </a: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246823">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5: </a:t>
                      </a:r>
                      <a:r>
                        <a:rPr lang="en-US" sz="1200" b="1" kern="1200" dirty="0">
                          <a:solidFill>
                            <a:schemeClr val="tx1"/>
                          </a:solidFill>
                          <a:latin typeface="+mj-lt"/>
                          <a:ea typeface="+mn-ea"/>
                          <a:cs typeface="+mn-cs"/>
                        </a:rPr>
                        <a:t>Analyze a dataset and identify improvement opportunities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/Workflow Performance and SLA Metrics: </a:t>
                      </a:r>
                      <a:r>
                        <a:rPr lang="en-US" sz="1050" b="0" kern="1200" dirty="0">
                          <a:solidFill>
                            <a:schemeClr val="tx1"/>
                          </a:solidFill>
                          <a:latin typeface="+mn-lt"/>
                          <a:ea typeface="+mn-ea"/>
                          <a:cs typeface="+mn-cs"/>
                        </a:rPr>
                        <a:t>A dataset or report that includes workflow performance information, such as volume trends, SLA adherence, cycle times, backlog levels, and error or rework rates. </a:t>
                      </a:r>
                    </a:p>
                  </a:txBody>
                  <a:tcPr marR="0"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pic>
        <p:nvPicPr>
          <p:cNvPr id="44" name="Picture 43">
            <a:extLst>
              <a:ext uri="{FF2B5EF4-FFF2-40B4-BE49-F238E27FC236}">
                <a16:creationId xmlns:a16="http://schemas.microsoft.com/office/drawing/2014/main" id="{8964D8D3-580E-3FFD-30CC-B797704158C5}"/>
              </a:ext>
              <a:ext uri="{C183D7F6-B498-43B3-948B-1728B52AA6E4}">
                <adec:decorative xmlns:adec="http://schemas.microsoft.com/office/drawing/2017/decorative" val="1"/>
              </a:ext>
            </a:extLst>
          </p:cNvPr>
          <p:cNvPicPr>
            <a:picLocks/>
          </p:cNvPicPr>
          <p:nvPr/>
        </p:nvPicPr>
        <p:blipFill rotWithShape="1">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45" name="Rectangle 44">
            <a:extLst>
              <a:ext uri="{FF2B5EF4-FFF2-40B4-BE49-F238E27FC236}">
                <a16:creationId xmlns:a16="http://schemas.microsoft.com/office/drawing/2014/main" id="{B15090CD-E8B4-0785-1B05-0EE08FF408FA}"/>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6" name="Rectangle: Rounded Corners 45">
            <a:hlinkClick r:id="rId8" action="ppaction://hlinksldjump"/>
            <a:extLst>
              <a:ext uri="{FF2B5EF4-FFF2-40B4-BE49-F238E27FC236}">
                <a16:creationId xmlns:a16="http://schemas.microsoft.com/office/drawing/2014/main" id="{E33FD6A1-D485-25C5-4C18-B85860829808}"/>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7" name="Rectangle: Rounded Corners 46">
            <a:hlinkClick r:id="rId9" action="ppaction://hlinksldjump"/>
            <a:extLst>
              <a:ext uri="{FF2B5EF4-FFF2-40B4-BE49-F238E27FC236}">
                <a16:creationId xmlns:a16="http://schemas.microsoft.com/office/drawing/2014/main" id="{E8522335-D0F3-42BE-56C4-6C67E90D655A}"/>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8" name="Rectangle: Rounded Corners 47">
            <a:hlinkClick r:id="rId10" action="ppaction://hlinksldjump"/>
            <a:extLst>
              <a:ext uri="{FF2B5EF4-FFF2-40B4-BE49-F238E27FC236}">
                <a16:creationId xmlns:a16="http://schemas.microsoft.com/office/drawing/2014/main" id="{40F566B9-AB21-001A-B2BD-3DD5177A05AD}"/>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9" name="Rectangle: Rounded Corners 48">
            <a:hlinkClick r:id="rId11" action="ppaction://hlinksldjump"/>
            <a:extLst>
              <a:ext uri="{FF2B5EF4-FFF2-40B4-BE49-F238E27FC236}">
                <a16:creationId xmlns:a16="http://schemas.microsoft.com/office/drawing/2014/main" id="{B56FA07B-42C8-8D22-C9D7-B289713E9FF2}"/>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50" name="Rectangle: Rounded Corners 49">
            <a:hlinkClick r:id="rId12" action="ppaction://hlinksldjump"/>
            <a:extLst>
              <a:ext uri="{FF2B5EF4-FFF2-40B4-BE49-F238E27FC236}">
                <a16:creationId xmlns:a16="http://schemas.microsoft.com/office/drawing/2014/main" id="{A7E0DC3F-23F4-0677-1AD1-9CC437493AF2}"/>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51" name="Rectangle: Rounded Corners 50">
            <a:hlinkClick r:id="rId13" action="ppaction://hlinksldjump"/>
            <a:extLst>
              <a:ext uri="{FF2B5EF4-FFF2-40B4-BE49-F238E27FC236}">
                <a16:creationId xmlns:a16="http://schemas.microsoft.com/office/drawing/2014/main" id="{3A01096A-7F7A-D876-D41D-0670024D4E6D}"/>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52" name="Rectangle: Rounded Corners 51">
            <a:hlinkClick r:id="rId14" action="ppaction://hlinksldjump"/>
            <a:extLst>
              <a:ext uri="{FF2B5EF4-FFF2-40B4-BE49-F238E27FC236}">
                <a16:creationId xmlns:a16="http://schemas.microsoft.com/office/drawing/2014/main" id="{3ABBFB5D-13A7-A79D-77E0-CCDF245F4570}"/>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Tree>
    <p:extLst>
      <p:ext uri="{BB962C8B-B14F-4D97-AF65-F5344CB8AC3E}">
        <p14:creationId xmlns:p14="http://schemas.microsoft.com/office/powerpoint/2010/main" val="129171672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E4523-E7DB-981B-F4F1-DC1E0D17473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5" name="Slide Number Placeholder 5">
            <a:extLst>
              <a:ext uri="{FF2B5EF4-FFF2-40B4-BE49-F238E27FC236}">
                <a16:creationId xmlns:a16="http://schemas.microsoft.com/office/drawing/2014/main" id="{1DF4FDFC-6255-0477-7424-DEE042534E93}"/>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6" name="object 4">
            <a:extLst>
              <a:ext uri="{FF2B5EF4-FFF2-40B4-BE49-F238E27FC236}">
                <a16:creationId xmlns:a16="http://schemas.microsoft.com/office/drawing/2014/main" id="{6A75FABB-CCCB-B907-7D4C-1DF8DF8F64DD}"/>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7" name="Rectangle: Rounded Corners 6">
            <a:extLst>
              <a:ext uri="{FF2B5EF4-FFF2-40B4-BE49-F238E27FC236}">
                <a16:creationId xmlns:a16="http://schemas.microsoft.com/office/drawing/2014/main" id="{16F7CF09-54B0-C8B2-3CAA-D33ABED84CBB}"/>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38188154-6543-D39D-E5AA-AFE26C3DE541}"/>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58AD80C6-BE79-F350-1DD9-417455D46178}"/>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36">
            <a:extLst>
              <a:ext uri="{FF2B5EF4-FFF2-40B4-BE49-F238E27FC236}">
                <a16:creationId xmlns:a16="http://schemas.microsoft.com/office/drawing/2014/main" id="{83298C3D-0F64-B15C-8F80-1C4E953A8216}"/>
              </a:ext>
            </a:extLst>
          </p:cNvPr>
          <p:cNvSpPr>
            <a:spLocks noGrp="1"/>
          </p:cNvSpPr>
          <p:nvPr>
            <p:ph type="title"/>
          </p:nvPr>
        </p:nvSpPr>
        <p:spPr>
          <a:xfrm>
            <a:off x="508001" y="939488"/>
            <a:ext cx="6756400" cy="430887"/>
          </a:xfrm>
        </p:spPr>
        <p:txBody>
          <a:bodyPr/>
          <a:lstStyle/>
          <a:p>
            <a:r>
              <a:rPr lang="en-US"/>
              <a:t>File Guidance </a:t>
            </a:r>
          </a:p>
        </p:txBody>
      </p:sp>
      <p:sp>
        <p:nvSpPr>
          <p:cNvPr id="33" name="Title 10">
            <a:extLst>
              <a:ext uri="{FF2B5EF4-FFF2-40B4-BE49-F238E27FC236}">
                <a16:creationId xmlns:a16="http://schemas.microsoft.com/office/drawing/2014/main" id="{A0C91CD9-3FC4-8C34-0FB5-CB7EBCBF99B7}"/>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dirty="0">
                <a:latin typeface="Segoe Sans Display"/>
              </a:rPr>
              <a:t>Scenario 2: Partner &amp; Supplier Operations</a:t>
            </a:r>
          </a:p>
        </p:txBody>
      </p:sp>
      <p:graphicFrame>
        <p:nvGraphicFramePr>
          <p:cNvPr id="14" name="Table 13">
            <a:extLst>
              <a:ext uri="{FF2B5EF4-FFF2-40B4-BE49-F238E27FC236}">
                <a16:creationId xmlns:a16="http://schemas.microsoft.com/office/drawing/2014/main" id="{56D5EF48-0D56-5B90-D502-6BF32912B8EF}"/>
              </a:ext>
            </a:extLst>
          </p:cNvPr>
          <p:cNvGraphicFramePr>
            <a:graphicFrameLocks noGrp="1"/>
          </p:cNvGraphicFramePr>
          <p:nvPr>
            <p:extLst>
              <p:ext uri="{D42A27DB-BD31-4B8C-83A1-F6EECF244321}">
                <p14:modId xmlns:p14="http://schemas.microsoft.com/office/powerpoint/2010/main" val="2967211492"/>
              </p:ext>
            </p:extLst>
          </p:nvPr>
        </p:nvGraphicFramePr>
        <p:xfrm>
          <a:off x="590042" y="2538210"/>
          <a:ext cx="6592316" cy="7143904"/>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1: </a:t>
                      </a:r>
                      <a:r>
                        <a:rPr lang="en-US" sz="1200" b="1" kern="1200" dirty="0">
                          <a:solidFill>
                            <a:schemeClr val="tx1"/>
                          </a:solidFill>
                          <a:latin typeface="+mj-lt"/>
                          <a:ea typeface="+mn-ea"/>
                          <a:cs typeface="+mn-cs"/>
                        </a:rPr>
                        <a:t>Identify improvement opportunities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/Monthly Business Reviews 1: </a:t>
                      </a:r>
                      <a:r>
                        <a:rPr lang="en-US" sz="1050" b="0" kern="1200" dirty="0">
                          <a:solidFill>
                            <a:schemeClr val="tx1"/>
                          </a:solidFill>
                          <a:latin typeface="+mn-lt"/>
                          <a:ea typeface="+mn-ea"/>
                          <a:cs typeface="+mn-cs"/>
                        </a:rPr>
                        <a:t>Most recent MBR deck/report for the supplier, such as key KPIs, SLA performance, wins/misses, escalations, and open risks/issues.</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/Monthly Business Reviews 2: </a:t>
                      </a:r>
                      <a:r>
                        <a:rPr lang="en-US" sz="1050" b="0" kern="1200" dirty="0">
                          <a:solidFill>
                            <a:schemeClr val="tx1"/>
                          </a:solidFill>
                          <a:latin typeface="+mn-lt"/>
                          <a:ea typeface="+mn-ea"/>
                          <a:cs typeface="+mn-cs"/>
                        </a:rPr>
                        <a:t>Prior month’s MBR deck/report for the supplier, such as key KPIs, SLA performance, wins/misses, escalations, and open risks/issues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/Monthly Business Reviews 3: </a:t>
                      </a:r>
                      <a:r>
                        <a:rPr lang="en-US" sz="1050" b="0" kern="1200" dirty="0">
                          <a:solidFill>
                            <a:schemeClr val="tx1"/>
                          </a:solidFill>
                          <a:latin typeface="+mn-lt"/>
                          <a:ea typeface="+mn-ea"/>
                          <a:cs typeface="+mn-cs"/>
                        </a:rPr>
                        <a:t>MBR deck/report from two months prior for the supplier, such as key KPIs, SLA performance, wins/misses, escalations, and open risks/issues</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2: </a:t>
                      </a:r>
                      <a:r>
                        <a:rPr lang="en-US" sz="1200" b="1" kern="1200" dirty="0">
                          <a:solidFill>
                            <a:schemeClr val="tx1"/>
                          </a:solidFill>
                          <a:latin typeface="+mj-lt"/>
                          <a:ea typeface="+mn-ea"/>
                          <a:cs typeface="+mn-cs"/>
                        </a:rPr>
                        <a:t>Create partner‑ready content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/Launch details outline: </a:t>
                      </a:r>
                      <a:r>
                        <a:rPr lang="en-US" sz="1050" b="0" kern="1200" dirty="0">
                          <a:solidFill>
                            <a:schemeClr val="tx1"/>
                          </a:solidFill>
                          <a:latin typeface="+mn-lt"/>
                          <a:ea typeface="+mn-ea"/>
                          <a:cs typeface="+mn-cs"/>
                        </a:rPr>
                        <a:t>A document that describes an upcoming change or launch for partners, such as what is changing, key dates, impact on partner processes, and actions partners need to take.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/Branding guidelines: </a:t>
                      </a:r>
                      <a:r>
                        <a:rPr lang="en-US" sz="1050" b="0" kern="1200" dirty="0">
                          <a:solidFill>
                            <a:schemeClr val="tx1"/>
                          </a:solidFill>
                          <a:latin typeface="+mn-lt"/>
                          <a:ea typeface="+mn-ea"/>
                          <a:cs typeface="+mn-cs"/>
                        </a:rPr>
                        <a:t>A document outlining your company’s brand standards, such as logo usage, fonts, color palette, tone of voice, and approved templates.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3: </a:t>
                      </a:r>
                      <a:r>
                        <a:rPr lang="en-US" sz="1200" b="1" kern="1200" dirty="0">
                          <a:solidFill>
                            <a:schemeClr val="tx1"/>
                          </a:solidFill>
                          <a:latin typeface="+mj-lt"/>
                          <a:ea typeface="+mn-ea"/>
                          <a:cs typeface="+mn-cs"/>
                        </a:rPr>
                        <a:t>Prepare a Request for Proposal (RFP)</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/Customer intro meeting: </a:t>
                      </a:r>
                      <a:r>
                        <a:rPr lang="en-US" sz="1050" b="0" kern="1200" dirty="0">
                          <a:solidFill>
                            <a:schemeClr val="tx1"/>
                          </a:solidFill>
                          <a:latin typeface="+mn-lt"/>
                          <a:ea typeface="+mn-ea"/>
                          <a:cs typeface="+mn-cs"/>
                        </a:rPr>
                        <a:t>Notes or a transcript from an introductory meeting with the customer, such as their goals, requirements, constraints, budget, and evaluation criteria for suppliers.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4: </a:t>
                      </a:r>
                      <a:r>
                        <a:rPr lang="en-US" sz="1200" b="1" kern="1200" dirty="0">
                          <a:solidFill>
                            <a:schemeClr val="tx1"/>
                          </a:solidFill>
                          <a:latin typeface="+mj-lt"/>
                          <a:ea typeface="+mn-ea"/>
                          <a:cs typeface="+mn-cs"/>
                        </a:rPr>
                        <a:t>Identify potential impacts for partners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/Export from Launch Management System: </a:t>
                      </a:r>
                      <a:r>
                        <a:rPr lang="en-US" sz="1050" b="0" kern="1200" dirty="0">
                          <a:solidFill>
                            <a:schemeClr val="tx1"/>
                          </a:solidFill>
                          <a:latin typeface="+mn-lt"/>
                          <a:ea typeface="+mn-ea"/>
                          <a:cs typeface="+mn-cs"/>
                        </a:rPr>
                        <a:t>A system export or report that shows how partners are currently supported or served, such as transaction volumes, service patterns, locations, or usage statistics that may be impacted by the change.</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r h="1188720">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5: </a:t>
                      </a:r>
                      <a:r>
                        <a:rPr lang="en-US" sz="1200" b="1" kern="1200" dirty="0">
                          <a:solidFill>
                            <a:schemeClr val="tx1"/>
                          </a:solidFill>
                          <a:latin typeface="+mj-lt"/>
                          <a:ea typeface="+mn-ea"/>
                          <a:cs typeface="+mn-cs"/>
                        </a:rPr>
                        <a:t>Simplify a procedure document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/Procedure doc: </a:t>
                      </a:r>
                      <a:r>
                        <a:rPr lang="en-US" sz="1050" b="0" kern="1200" dirty="0">
                          <a:solidFill>
                            <a:schemeClr val="tx1"/>
                          </a:solidFill>
                          <a:latin typeface="+mn-lt"/>
                          <a:ea typeface="+mn-ea"/>
                          <a:cs typeface="+mn-cs"/>
                        </a:rPr>
                        <a:t>A detailed procedure document that explains operational steps, responsibilities, and exceptions, such as multi‑page instructions that may benefit from simplification and clarity.</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7807"/>
                  </a:ext>
                </a:extLst>
              </a:tr>
            </a:tbl>
          </a:graphicData>
        </a:graphic>
      </p:graphicFrame>
      <p:pic>
        <p:nvPicPr>
          <p:cNvPr id="38" name="Picture 37">
            <a:extLst>
              <a:ext uri="{FF2B5EF4-FFF2-40B4-BE49-F238E27FC236}">
                <a16:creationId xmlns:a16="http://schemas.microsoft.com/office/drawing/2014/main" id="{553B4B58-B245-AF25-3086-BCC26B514102}"/>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B32C1BB4-4747-97F8-8733-1647EA767FFD}"/>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4AA8BC7E-1E54-61D2-1646-D993550DA180}"/>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590E5588-DE5B-A8F0-2DE3-2005803F3DFA}"/>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3312F0C7-8B92-F7CF-F62A-5F2322438DEA}"/>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36B739BD-CE5A-8B39-26B2-2BD17F51B80B}"/>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50824C2E-32B8-6756-9C3D-6510A5458374}"/>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03CCBB2C-1198-90DE-2675-BF670C6818CC}"/>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A33B000E-39C2-5967-5BC2-DC53A403F735}"/>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Tree>
    <p:extLst>
      <p:ext uri="{BB962C8B-B14F-4D97-AF65-F5344CB8AC3E}">
        <p14:creationId xmlns:p14="http://schemas.microsoft.com/office/powerpoint/2010/main" val="11616321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87135-6C41-530A-6DFF-50815CC661B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6" name="Slide Number Placeholder 5">
            <a:extLst>
              <a:ext uri="{FF2B5EF4-FFF2-40B4-BE49-F238E27FC236}">
                <a16:creationId xmlns:a16="http://schemas.microsoft.com/office/drawing/2014/main" id="{F87567B4-7B30-3D7D-033A-22DD9E4E097F}"/>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7" name="object 4">
            <a:extLst>
              <a:ext uri="{FF2B5EF4-FFF2-40B4-BE49-F238E27FC236}">
                <a16:creationId xmlns:a16="http://schemas.microsoft.com/office/drawing/2014/main" id="{EB87A8D5-9BE8-089F-9A68-BE5D2A950454}"/>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8" name="Rectangle: Rounded Corners 7">
            <a:extLst>
              <a:ext uri="{FF2B5EF4-FFF2-40B4-BE49-F238E27FC236}">
                <a16:creationId xmlns:a16="http://schemas.microsoft.com/office/drawing/2014/main" id="{A9B70C4E-5FC0-C2F2-8114-8C115BBB2963}"/>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Rectangle 8">
            <a:extLst>
              <a:ext uri="{FF2B5EF4-FFF2-40B4-BE49-F238E27FC236}">
                <a16:creationId xmlns:a16="http://schemas.microsoft.com/office/drawing/2014/main" id="{A14D4536-3C86-31B6-4F2A-8E7FA7DB1966}"/>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0A59C85D-78D7-5B02-39B6-9911268FE184}"/>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36">
            <a:extLst>
              <a:ext uri="{FF2B5EF4-FFF2-40B4-BE49-F238E27FC236}">
                <a16:creationId xmlns:a16="http://schemas.microsoft.com/office/drawing/2014/main" id="{B9ACE0FC-6E94-B45E-4CA7-7263AF7CFAB7}"/>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A5E9ECB7-14AA-65E0-03CA-F714A0E48E5B}"/>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dirty="0">
                <a:latin typeface="Segoe Sans Display"/>
              </a:rPr>
              <a:t>Scenario 3: Operational Launch &amp; Readiness</a:t>
            </a:r>
          </a:p>
        </p:txBody>
      </p:sp>
      <p:pic>
        <p:nvPicPr>
          <p:cNvPr id="38" name="Picture 37">
            <a:extLst>
              <a:ext uri="{FF2B5EF4-FFF2-40B4-BE49-F238E27FC236}">
                <a16:creationId xmlns:a16="http://schemas.microsoft.com/office/drawing/2014/main" id="{2F7A24BA-0EC2-0CF9-97B6-17C2B813BFE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F3DB8AEF-784A-CFEF-3402-3724B16FAF9B}"/>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014850F2-3258-E812-0069-1942F5369C16}"/>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AD910B99-FCA8-9B89-E6C0-3628841C5EF6}"/>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965A11E1-84E1-2371-BC42-3A62C00A9377}"/>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5A883402-9765-12DF-5852-463C6799C965}"/>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E9A17479-64EC-ED54-EA10-EAA6C3AC04BB}"/>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DBF6CBD7-E91F-80E9-2B18-8E4519930DC9}"/>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56965476-D37F-C117-A5B4-83E88792CB52}"/>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graphicFrame>
        <p:nvGraphicFramePr>
          <p:cNvPr id="2" name="Table 1">
            <a:extLst>
              <a:ext uri="{FF2B5EF4-FFF2-40B4-BE49-F238E27FC236}">
                <a16:creationId xmlns:a16="http://schemas.microsoft.com/office/drawing/2014/main" id="{83AD9B62-7FBD-6C9E-A327-7B7A0D185C69}"/>
              </a:ext>
            </a:extLst>
          </p:cNvPr>
          <p:cNvGraphicFramePr>
            <a:graphicFrameLocks noGrp="1"/>
          </p:cNvGraphicFramePr>
          <p:nvPr>
            <p:extLst>
              <p:ext uri="{D42A27DB-BD31-4B8C-83A1-F6EECF244321}">
                <p14:modId xmlns:p14="http://schemas.microsoft.com/office/powerpoint/2010/main" val="913601459"/>
              </p:ext>
            </p:extLst>
          </p:nvPr>
        </p:nvGraphicFramePr>
        <p:xfrm>
          <a:off x="590042" y="2538210"/>
          <a:ext cx="6592316" cy="7160305"/>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432061">
                <a:tc>
                  <a:txBody>
                    <a:bodyPr/>
                    <a:lstStyle/>
                    <a:p>
                      <a:pPr>
                        <a:lnSpc>
                          <a:spcPts val="1600"/>
                        </a:lnSpc>
                        <a:spcAft>
                          <a:spcPts val="200"/>
                        </a:spcAft>
                      </a:pPr>
                      <a:r>
                        <a:rPr lang="en-US" sz="1200" b="0" kern="1200" dirty="0">
                          <a:solidFill>
                            <a:schemeClr val="accent2"/>
                          </a:solidFill>
                          <a:latin typeface="+mj-lt"/>
                          <a:ea typeface="+mn-ea"/>
                          <a:cs typeface="+mn-cs"/>
                        </a:rPr>
                        <a:t>USE CASE 1: </a:t>
                      </a:r>
                      <a:r>
                        <a:rPr lang="en-US" sz="1200" b="0" kern="1200" dirty="0">
                          <a:solidFill>
                            <a:schemeClr val="tx1"/>
                          </a:solidFill>
                          <a:latin typeface="+mj-lt"/>
                          <a:ea typeface="+mn-ea"/>
                          <a:cs typeface="+mn-cs"/>
                        </a:rPr>
                        <a:t>Build a project workback plan  </a:t>
                      </a:r>
                    </a:p>
                    <a:p>
                      <a:pPr>
                        <a:lnSpc>
                          <a:spcPts val="1600"/>
                        </a:lnSpc>
                        <a:spcAft>
                          <a:spcPts val="200"/>
                        </a:spcAft>
                      </a:pPr>
                      <a:r>
                        <a:rPr lang="en-US" sz="1050" b="0" kern="1200" dirty="0">
                          <a:solidFill>
                            <a:srgbClr val="EC4A27"/>
                          </a:solidFill>
                          <a:latin typeface="+mn-lt"/>
                          <a:ea typeface="+mn-ea"/>
                          <a:cs typeface="+mn-cs"/>
                        </a:rPr>
                        <a:t>/Business Requirements Document: </a:t>
                      </a:r>
                      <a:r>
                        <a:rPr lang="en-US" sz="1050" b="0" kern="1200" dirty="0">
                          <a:solidFill>
                            <a:schemeClr val="tx1"/>
                          </a:solidFill>
                          <a:latin typeface="+mn-lt"/>
                          <a:ea typeface="+mn-ea"/>
                          <a:cs typeface="+mn-cs"/>
                        </a:rPr>
                        <a:t>A requirements document that defines the scope of the launch, such as features or changes included, impacted systems, business outcomes, dependencies, and the target launch date.</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432061">
                <a:tc>
                  <a:txBody>
                    <a:bodyPr/>
                    <a:lstStyle/>
                    <a:p>
                      <a:pPr>
                        <a:lnSpc>
                          <a:spcPts val="1600"/>
                        </a:lnSpc>
                        <a:spcAft>
                          <a:spcPts val="200"/>
                        </a:spcAft>
                      </a:pPr>
                      <a:r>
                        <a:rPr lang="en-US" sz="1200" b="0" dirty="0">
                          <a:solidFill>
                            <a:schemeClr val="accent2"/>
                          </a:solidFill>
                          <a:latin typeface="+mj-lt"/>
                        </a:rPr>
                        <a:t>USE CASE 2: </a:t>
                      </a:r>
                      <a:r>
                        <a:rPr lang="en-US" sz="1200" b="0" kern="1200" dirty="0">
                          <a:solidFill>
                            <a:schemeClr val="tx1"/>
                          </a:solidFill>
                          <a:latin typeface="+mj-lt"/>
                          <a:ea typeface="+mn-ea"/>
                          <a:cs typeface="+mn-cs"/>
                        </a:rPr>
                        <a:t>Create an issues &amp; risks register  </a:t>
                      </a:r>
                    </a:p>
                    <a:p>
                      <a:pPr>
                        <a:lnSpc>
                          <a:spcPts val="1600"/>
                        </a:lnSpc>
                        <a:spcAft>
                          <a:spcPts val="200"/>
                        </a:spcAft>
                      </a:pPr>
                      <a:r>
                        <a:rPr lang="en-US" sz="1050" b="0" kern="1200" dirty="0">
                          <a:solidFill>
                            <a:srgbClr val="EC4A27"/>
                          </a:solidFill>
                          <a:latin typeface="+mn-lt"/>
                          <a:ea typeface="+mn-ea"/>
                          <a:cs typeface="+mn-cs"/>
                        </a:rPr>
                        <a:t>/Launch Readiness Assessment: </a:t>
                      </a:r>
                      <a:r>
                        <a:rPr lang="en-US" sz="1050" b="0" kern="1200" dirty="0">
                          <a:solidFill>
                            <a:schemeClr val="tx1"/>
                          </a:solidFill>
                          <a:latin typeface="+mn-lt"/>
                          <a:ea typeface="+mn-ea"/>
                          <a:cs typeface="+mn-cs"/>
                        </a:rPr>
                        <a:t>A readiness or health‑check document that summarizes current launch status, such as completed tasks, remaining gaps, risks, dependencies, and go/no‑go criteria. </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3: </a:t>
                      </a:r>
                      <a:r>
                        <a:rPr lang="en-US" sz="1200" b="0" kern="1200" dirty="0">
                          <a:solidFill>
                            <a:schemeClr val="tx1"/>
                          </a:solidFill>
                          <a:latin typeface="+mj-lt"/>
                          <a:ea typeface="+mn-ea"/>
                          <a:cs typeface="+mn-cs"/>
                        </a:rPr>
                        <a:t>Create a change management plan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/Updated business requirements: </a:t>
                      </a:r>
                      <a:r>
                        <a:rPr lang="en-US" sz="1050" b="0" kern="1200" dirty="0">
                          <a:solidFill>
                            <a:schemeClr val="tx1"/>
                          </a:solidFill>
                          <a:latin typeface="+mn-lt"/>
                          <a:ea typeface="+mn-ea"/>
                          <a:cs typeface="+mn-cs"/>
                        </a:rPr>
                        <a:t>The latest version of the business requirements that clearly describe the final scope, impacted audiences, systems, and processes so change impacts can be communicated accurately.</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4: </a:t>
                      </a:r>
                      <a:r>
                        <a:rPr lang="en-US" sz="1200" b="0" kern="1200" dirty="0">
                          <a:solidFill>
                            <a:schemeClr val="tx1"/>
                          </a:solidFill>
                          <a:latin typeface="+mj-lt"/>
                          <a:ea typeface="+mn-ea"/>
                          <a:cs typeface="+mn-cs"/>
                        </a:rPr>
                        <a:t>Identify impacted stakeholders for my project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/Launch Overview Document: </a:t>
                      </a:r>
                      <a:r>
                        <a:rPr lang="en-US" sz="1050" b="0" kern="1200" dirty="0">
                          <a:solidFill>
                            <a:schemeClr val="tx1"/>
                          </a:solidFill>
                          <a:latin typeface="+mn-lt"/>
                          <a:ea typeface="+mn-ea"/>
                          <a:cs typeface="+mn-cs"/>
                        </a:rPr>
                        <a:t>A high‑level launch summary that outlines what is changing, why it matters, which regions or functions are affected, and which teams are involved.</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5: </a:t>
                      </a:r>
                      <a:r>
                        <a:rPr lang="en-US" sz="1200" b="0" kern="1200" dirty="0">
                          <a:solidFill>
                            <a:schemeClr val="tx1"/>
                          </a:solidFill>
                          <a:latin typeface="+mj-lt"/>
                          <a:ea typeface="+mn-ea"/>
                          <a:cs typeface="+mn-cs"/>
                        </a:rPr>
                        <a:t>Create a Hypercare Schedule &amp; User Acceptance Testing (UAT) plan</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/Standard operating procedures: </a:t>
                      </a:r>
                      <a:r>
                        <a:rPr lang="en-US" sz="1050" b="0" kern="1200" dirty="0">
                          <a:solidFill>
                            <a:schemeClr val="tx1"/>
                          </a:solidFill>
                          <a:latin typeface="+mn-lt"/>
                          <a:ea typeface="+mn-ea"/>
                          <a:cs typeface="+mn-cs"/>
                        </a:rPr>
                        <a:t>Documents describing how the process should work in steady state after launch, such as standard steps, responsibilities, and quality checks.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/Project workback schedule: </a:t>
                      </a:r>
                      <a:r>
                        <a:rPr lang="en-US" sz="1050" b="0" kern="1200" dirty="0">
                          <a:solidFill>
                            <a:schemeClr val="tx1"/>
                          </a:solidFill>
                          <a:latin typeface="+mn-lt"/>
                          <a:ea typeface="+mn-ea"/>
                          <a:cs typeface="+mn-cs"/>
                        </a:rPr>
                        <a:t>A project schedule that lists launch‑related tasks, such as key milestones, testing windows, cutover activities, and post‑launch support dates.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7807"/>
                  </a:ext>
                </a:extLst>
              </a:tr>
            </a:tbl>
          </a:graphicData>
        </a:graphic>
      </p:graphicFrame>
    </p:spTree>
    <p:extLst>
      <p:ext uri="{BB962C8B-B14F-4D97-AF65-F5344CB8AC3E}">
        <p14:creationId xmlns:p14="http://schemas.microsoft.com/office/powerpoint/2010/main" val="39684195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EF7EE-05FD-06F6-CF95-5688B52A5AF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4" name="Slide Number Placeholder 5">
            <a:extLst>
              <a:ext uri="{FF2B5EF4-FFF2-40B4-BE49-F238E27FC236}">
                <a16:creationId xmlns:a16="http://schemas.microsoft.com/office/drawing/2014/main" id="{C2A3BBF7-96CB-E6D7-8C73-C29D409FF456}"/>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8" name="object 4">
            <a:extLst>
              <a:ext uri="{FF2B5EF4-FFF2-40B4-BE49-F238E27FC236}">
                <a16:creationId xmlns:a16="http://schemas.microsoft.com/office/drawing/2014/main" id="{F3140B49-BFC1-6152-7F4C-B4314E37AF28}"/>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12" name="Rectangle 11">
            <a:extLst>
              <a:ext uri="{FF2B5EF4-FFF2-40B4-BE49-F238E27FC236}">
                <a16:creationId xmlns:a16="http://schemas.microsoft.com/office/drawing/2014/main" id="{09BAD7C2-2E13-6DAB-89CF-2A308FF0374F}"/>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048F7670-988F-4EE0-736C-0D2548634599}"/>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36">
            <a:extLst>
              <a:ext uri="{FF2B5EF4-FFF2-40B4-BE49-F238E27FC236}">
                <a16:creationId xmlns:a16="http://schemas.microsoft.com/office/drawing/2014/main" id="{A5D9208D-6843-1EEB-6543-150B749714A5}"/>
              </a:ext>
            </a:extLst>
          </p:cNvPr>
          <p:cNvSpPr>
            <a:spLocks noGrp="1"/>
          </p:cNvSpPr>
          <p:nvPr>
            <p:ph type="title"/>
          </p:nvPr>
        </p:nvSpPr>
        <p:spPr>
          <a:xfrm>
            <a:off x="508001" y="939488"/>
            <a:ext cx="6756400" cy="430887"/>
          </a:xfrm>
        </p:spPr>
        <p:txBody>
          <a:bodyPr/>
          <a:lstStyle/>
          <a:p>
            <a:r>
              <a:rPr lang="en-US"/>
              <a:t>File Guidance   </a:t>
            </a:r>
          </a:p>
        </p:txBody>
      </p:sp>
      <p:sp>
        <p:nvSpPr>
          <p:cNvPr id="21" name="Title 10">
            <a:extLst>
              <a:ext uri="{FF2B5EF4-FFF2-40B4-BE49-F238E27FC236}">
                <a16:creationId xmlns:a16="http://schemas.microsoft.com/office/drawing/2014/main" id="{4C360599-C82B-FE6D-FBB3-0FF68F6FF164}"/>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dirty="0">
                <a:latin typeface="Segoe Sans Display"/>
              </a:rPr>
              <a:t>Scenario 4: Quote to Cash – Deal Management</a:t>
            </a:r>
          </a:p>
        </p:txBody>
      </p:sp>
      <p:pic>
        <p:nvPicPr>
          <p:cNvPr id="38" name="Picture 37">
            <a:extLst>
              <a:ext uri="{FF2B5EF4-FFF2-40B4-BE49-F238E27FC236}">
                <a16:creationId xmlns:a16="http://schemas.microsoft.com/office/drawing/2014/main" id="{9FFC964D-DD4D-6ADD-E956-3067644D2DF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F2C07FB5-775C-8A78-5BFF-F29393264E82}"/>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19B29A9C-3307-1B19-BB88-501AF1E03E88}"/>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EC3BBE0A-252B-601D-9370-DD3964B6912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AEA961FE-C538-FB69-31CD-22FC99C9495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0A451449-2B4F-74B5-98FA-B9FA18471EB0}"/>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74ECA33E-25A8-BB42-8184-0AD05728F998}"/>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ADF5813F-8E7F-E765-19CF-25BA47E45E0D}"/>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1086742E-9133-F67E-93C2-218E88C6851C}"/>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 name="Rectangle: Rounded Corners 2">
            <a:extLst>
              <a:ext uri="{FF2B5EF4-FFF2-40B4-BE49-F238E27FC236}">
                <a16:creationId xmlns:a16="http://schemas.microsoft.com/office/drawing/2014/main" id="{E3EA747C-0139-6F3C-BAD7-233678CC3C15}"/>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graphicFrame>
        <p:nvGraphicFramePr>
          <p:cNvPr id="6" name="Table 5">
            <a:extLst>
              <a:ext uri="{FF2B5EF4-FFF2-40B4-BE49-F238E27FC236}">
                <a16:creationId xmlns:a16="http://schemas.microsoft.com/office/drawing/2014/main" id="{80A50032-C038-8AE1-6BE6-31C0FADB58A4}"/>
              </a:ext>
            </a:extLst>
          </p:cNvPr>
          <p:cNvGraphicFramePr>
            <a:graphicFrameLocks noGrp="1"/>
          </p:cNvGraphicFramePr>
          <p:nvPr>
            <p:extLst>
              <p:ext uri="{D42A27DB-BD31-4B8C-83A1-F6EECF244321}">
                <p14:modId xmlns:p14="http://schemas.microsoft.com/office/powerpoint/2010/main" val="2757694626"/>
              </p:ext>
            </p:extLst>
          </p:nvPr>
        </p:nvGraphicFramePr>
        <p:xfrm>
          <a:off x="590042" y="2538210"/>
          <a:ext cx="6592316" cy="7160305"/>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432061">
                <a:tc>
                  <a:txBody>
                    <a:bodyPr/>
                    <a:lstStyle/>
                    <a:p>
                      <a:pPr>
                        <a:lnSpc>
                          <a:spcPts val="1600"/>
                        </a:lnSpc>
                        <a:spcAft>
                          <a:spcPts val="200"/>
                        </a:spcAft>
                      </a:pPr>
                      <a:r>
                        <a:rPr lang="en-US" sz="1200" b="0" kern="1200" dirty="0">
                          <a:solidFill>
                            <a:schemeClr val="accent2"/>
                          </a:solidFill>
                          <a:latin typeface="+mj-lt"/>
                          <a:ea typeface="+mn-ea"/>
                          <a:cs typeface="+mn-cs"/>
                        </a:rPr>
                        <a:t>USE CASE 1: </a:t>
                      </a:r>
                      <a:r>
                        <a:rPr lang="en-US" sz="1200" b="0" kern="1200" dirty="0">
                          <a:solidFill>
                            <a:schemeClr val="tx1"/>
                          </a:solidFill>
                          <a:latin typeface="+mj-lt"/>
                          <a:ea typeface="+mn-ea"/>
                          <a:cs typeface="+mn-cs"/>
                        </a:rPr>
                        <a:t>Prepare for partner Monthly Business Reviews (MBRs)  </a:t>
                      </a:r>
                    </a:p>
                    <a:p>
                      <a:pPr>
                        <a:lnSpc>
                          <a:spcPts val="1600"/>
                        </a:lnSpc>
                        <a:spcAft>
                          <a:spcPts val="200"/>
                        </a:spcAft>
                      </a:pPr>
                      <a:r>
                        <a:rPr lang="en-US" sz="1050" b="0" i="1" kern="1200" dirty="0">
                          <a:solidFill>
                            <a:schemeClr val="tx1"/>
                          </a:solidFill>
                          <a:latin typeface="+mn-lt"/>
                          <a:ea typeface="+mn-ea"/>
                          <a:cs typeface="+mn-cs"/>
                        </a:rPr>
                        <a:t>No slash‑invoked file definitions required</a:t>
                      </a:r>
                    </a:p>
                    <a:p>
                      <a:pPr>
                        <a:lnSpc>
                          <a:spcPts val="1600"/>
                        </a:lnSpc>
                        <a:spcAft>
                          <a:spcPts val="200"/>
                        </a:spcAft>
                      </a:pPr>
                      <a:r>
                        <a:rPr lang="en-US" sz="1050" b="0" kern="1200" dirty="0">
                          <a:solidFill>
                            <a:schemeClr val="tx1"/>
                          </a:solidFill>
                          <a:latin typeface="+mn-lt"/>
                          <a:ea typeface="+mn-ea"/>
                          <a:cs typeface="+mn-cs"/>
                        </a:rPr>
                        <a:t>(This prompt relies on existing emails and user‑provided context rather than referenced artifacts.)</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432061">
                <a:tc>
                  <a:txBody>
                    <a:bodyPr/>
                    <a:lstStyle/>
                    <a:p>
                      <a:pPr>
                        <a:lnSpc>
                          <a:spcPts val="1600"/>
                        </a:lnSpc>
                        <a:spcAft>
                          <a:spcPts val="200"/>
                        </a:spcAft>
                      </a:pPr>
                      <a:r>
                        <a:rPr lang="en-US" sz="1200" b="0" dirty="0">
                          <a:solidFill>
                            <a:schemeClr val="accent2"/>
                          </a:solidFill>
                          <a:latin typeface="+mj-lt"/>
                        </a:rPr>
                        <a:t>USE CASE 2: </a:t>
                      </a:r>
                      <a:r>
                        <a:rPr lang="en-US" sz="1200" b="0" kern="1200" dirty="0">
                          <a:solidFill>
                            <a:schemeClr val="tx1"/>
                          </a:solidFill>
                          <a:latin typeface="+mj-lt"/>
                          <a:ea typeface="+mn-ea"/>
                          <a:cs typeface="+mn-cs"/>
                        </a:rPr>
                        <a:t>Summarize the deal I am managing </a:t>
                      </a:r>
                      <a:r>
                        <a:rPr lang="en-US" sz="1200" b="0" dirty="0">
                          <a:solidFill>
                            <a:schemeClr val="accent2"/>
                          </a:solidFill>
                          <a:latin typeface="+mj-lt"/>
                        </a:rPr>
                        <a:t> </a:t>
                      </a:r>
                    </a:p>
                    <a:p>
                      <a:pPr marL="0" algn="l" defTabSz="594623" rtl="0" eaLnBrk="1" latinLnBrk="0" hangingPunct="1">
                        <a:lnSpc>
                          <a:spcPts val="1600"/>
                        </a:lnSpc>
                        <a:spcAft>
                          <a:spcPts val="200"/>
                        </a:spcAft>
                      </a:pPr>
                      <a:r>
                        <a:rPr lang="en-US" sz="1050" b="0" kern="1200" dirty="0">
                          <a:solidFill>
                            <a:schemeClr val="tx1"/>
                          </a:solidFill>
                          <a:latin typeface="+mn-lt"/>
                          <a:ea typeface="+mn-ea"/>
                          <a:cs typeface="+mn-cs"/>
                        </a:rPr>
                        <a:t>No slash‑invoked file definitions required</a:t>
                      </a:r>
                    </a:p>
                    <a:p>
                      <a:pPr marL="0" algn="l" defTabSz="594623" rtl="0" eaLnBrk="1" latinLnBrk="0" hangingPunct="1">
                        <a:lnSpc>
                          <a:spcPts val="1600"/>
                        </a:lnSpc>
                        <a:spcAft>
                          <a:spcPts val="200"/>
                        </a:spcAft>
                      </a:pPr>
                      <a:r>
                        <a:rPr lang="en-US" sz="1050" b="0" kern="1200" dirty="0">
                          <a:solidFill>
                            <a:schemeClr val="tx1"/>
                          </a:solidFill>
                          <a:latin typeface="+mn-lt"/>
                          <a:ea typeface="+mn-ea"/>
                          <a:cs typeface="+mn-cs"/>
                        </a:rPr>
                        <a:t>(This prompt relies on existing emails and user‑provided context rather than referenced artifacts.)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3: </a:t>
                      </a:r>
                      <a:r>
                        <a:rPr lang="en-US" sz="1200" b="0" kern="1200" dirty="0">
                          <a:solidFill>
                            <a:schemeClr val="tx1"/>
                          </a:solidFill>
                          <a:latin typeface="+mj-lt"/>
                          <a:ea typeface="+mn-ea"/>
                          <a:cs typeface="+mn-cs"/>
                        </a:rPr>
                        <a:t>Prepare a post‑close summary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i="1" kern="1200" dirty="0">
                          <a:solidFill>
                            <a:schemeClr val="tx1"/>
                          </a:solidFill>
                          <a:latin typeface="+mn-lt"/>
                          <a:ea typeface="+mn-ea"/>
                          <a:cs typeface="+mn-cs"/>
                        </a:rPr>
                        <a:t>No slash‑invoked file definitions required</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chemeClr val="tx1"/>
                          </a:solidFill>
                          <a:latin typeface="+mn-lt"/>
                          <a:ea typeface="+mn-ea"/>
                          <a:cs typeface="+mn-cs"/>
                        </a:rPr>
                        <a:t>(This prompt relies on existing emails and user‑provided context rather than referenced artifacts.)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4: </a:t>
                      </a:r>
                      <a:r>
                        <a:rPr lang="en-US" sz="1200" b="0" kern="1200" dirty="0">
                          <a:solidFill>
                            <a:schemeClr val="tx1"/>
                          </a:solidFill>
                          <a:latin typeface="+mj-lt"/>
                          <a:ea typeface="+mn-ea"/>
                          <a:cs typeface="+mn-cs"/>
                        </a:rPr>
                        <a:t>Prepare a summary of deals this year for my partner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i="1" kern="1200" dirty="0">
                          <a:solidFill>
                            <a:schemeClr val="tx1"/>
                          </a:solidFill>
                          <a:latin typeface="+mn-lt"/>
                          <a:ea typeface="+mn-ea"/>
                          <a:cs typeface="+mn-cs"/>
                        </a:rPr>
                        <a:t>No slash‑invoked file definitions required</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chemeClr val="tx1"/>
                          </a:solidFill>
                          <a:latin typeface="+mn-lt"/>
                          <a:ea typeface="+mn-ea"/>
                          <a:cs typeface="+mn-cs"/>
                        </a:rPr>
                        <a:t>(This prompt relies on existing emails and user‑provided context rather than referenced artifacts.)</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5: </a:t>
                      </a:r>
                      <a:r>
                        <a:rPr lang="en-US" sz="1200" b="0" kern="1200" dirty="0">
                          <a:solidFill>
                            <a:schemeClr val="tx1"/>
                          </a:solidFill>
                          <a:latin typeface="+mj-lt"/>
                          <a:ea typeface="+mn-ea"/>
                          <a:cs typeface="+mn-cs"/>
                        </a:rPr>
                        <a:t>Identify deal trends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FF5C39"/>
                          </a:solidFill>
                          <a:latin typeface="+mn-lt"/>
                          <a:ea typeface="+mn-ea"/>
                          <a:cs typeface="+mn-cs"/>
                        </a:rPr>
                        <a:t>/PBI report: </a:t>
                      </a:r>
                      <a:r>
                        <a:rPr lang="en-US" sz="1050" b="0" kern="1200" dirty="0">
                          <a:solidFill>
                            <a:schemeClr val="tx1"/>
                          </a:solidFill>
                          <a:latin typeface="+mn-lt"/>
                          <a:ea typeface="+mn-ea"/>
                          <a:cs typeface="+mn-cs"/>
                        </a:rPr>
                        <a:t>A Power BI report that summarizes deal performance, such as number of deals, deal value by region, pipeline stage distribution, win/loss outcomes, and common blockers or delays. </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7807"/>
                  </a:ext>
                </a:extLst>
              </a:tr>
            </a:tbl>
          </a:graphicData>
        </a:graphic>
      </p:graphicFrame>
    </p:spTree>
    <p:extLst>
      <p:ext uri="{BB962C8B-B14F-4D97-AF65-F5344CB8AC3E}">
        <p14:creationId xmlns:p14="http://schemas.microsoft.com/office/powerpoint/2010/main" val="6241363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D0F739-C366-3DF6-B559-FEE9761613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25772" b="60312"/>
          <a:stretch>
            <a:fillRect/>
          </a:stretch>
        </p:blipFill>
        <p:spPr>
          <a:xfrm>
            <a:off x="2786743" y="8340175"/>
            <a:ext cx="4840514" cy="1718225"/>
          </a:xfrm>
          <a:custGeom>
            <a:avLst/>
            <a:gdLst>
              <a:gd name="csX0" fmla="*/ 0 w 4635062"/>
              <a:gd name="csY0" fmla="*/ 0 h 1645296"/>
              <a:gd name="csX1" fmla="*/ 4635062 w 4635062"/>
              <a:gd name="csY1" fmla="*/ 0 h 1645296"/>
              <a:gd name="csX2" fmla="*/ 4635062 w 4635062"/>
              <a:gd name="csY2" fmla="*/ 1645296 h 1645296"/>
              <a:gd name="csX3" fmla="*/ 0 w 4635062"/>
              <a:gd name="csY3" fmla="*/ 1645296 h 1645296"/>
            </a:gdLst>
            <a:ahLst/>
            <a:cxnLst>
              <a:cxn ang="0">
                <a:pos x="csX0" y="csY0"/>
              </a:cxn>
              <a:cxn ang="0">
                <a:pos x="csX1" y="csY1"/>
              </a:cxn>
              <a:cxn ang="0">
                <a:pos x="csX2" y="csY2"/>
              </a:cxn>
              <a:cxn ang="0">
                <a:pos x="csX3" y="csY3"/>
              </a:cxn>
            </a:cxnLst>
            <a:rect l="l" t="t" r="r" b="b"/>
            <a:pathLst>
              <a:path w="4635062" h="1645296">
                <a:moveTo>
                  <a:pt x="0" y="0"/>
                </a:moveTo>
                <a:lnTo>
                  <a:pt x="4635062" y="0"/>
                </a:lnTo>
                <a:lnTo>
                  <a:pt x="4635062" y="1645296"/>
                </a:lnTo>
                <a:lnTo>
                  <a:pt x="0" y="1645296"/>
                </a:lnTo>
                <a:close/>
              </a:path>
            </a:pathLst>
          </a:custGeom>
        </p:spPr>
      </p:pic>
      <p:sp>
        <p:nvSpPr>
          <p:cNvPr id="4" name="Slide Number Placeholder 5">
            <a:extLst>
              <a:ext uri="{FF2B5EF4-FFF2-40B4-BE49-F238E27FC236}">
                <a16:creationId xmlns:a16="http://schemas.microsoft.com/office/drawing/2014/main" id="{6E65108D-8722-A4DE-4C26-F452F84ECA6D}"/>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pic>
        <p:nvPicPr>
          <p:cNvPr id="5" name="object 4">
            <a:extLst>
              <a:ext uri="{FF2B5EF4-FFF2-40B4-BE49-F238E27FC236}">
                <a16:creationId xmlns:a16="http://schemas.microsoft.com/office/drawing/2014/main" id="{F6A8EFBE-2A2F-BAFF-9759-888F4CD396D1}"/>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8" name="Rectangle: Rounded Corners 7">
            <a:extLst>
              <a:ext uri="{FF2B5EF4-FFF2-40B4-BE49-F238E27FC236}">
                <a16:creationId xmlns:a16="http://schemas.microsoft.com/office/drawing/2014/main" id="{543EE11F-6945-5C24-7FD2-1CDCB4263C2A}"/>
              </a:ext>
              <a:ext uri="{C183D7F6-B498-43B3-948B-1728B52AA6E4}">
                <adec:decorative xmlns:adec="http://schemas.microsoft.com/office/drawing/2017/decorative" val="1"/>
              </a:ext>
            </a:extLst>
          </p:cNvPr>
          <p:cNvSpPr>
            <a:spLocks/>
          </p:cNvSpPr>
          <p:nvPr/>
        </p:nvSpPr>
        <p:spPr bwMode="auto">
          <a:xfrm>
            <a:off x="508000" y="2456294"/>
            <a:ext cx="6756400" cy="7324135"/>
          </a:xfrm>
          <a:prstGeom prst="roundRect">
            <a:avLst>
              <a:gd name="adj" fmla="val 1964"/>
            </a:avLst>
          </a:prstGeom>
          <a:solidFill>
            <a:schemeClr val="bg1">
              <a:alpha val="90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11">
            <a:extLst>
              <a:ext uri="{FF2B5EF4-FFF2-40B4-BE49-F238E27FC236}">
                <a16:creationId xmlns:a16="http://schemas.microsoft.com/office/drawing/2014/main" id="{F913B604-76A8-DC1E-602D-16256FDD0432}"/>
              </a:ext>
              <a:ext uri="{C183D7F6-B498-43B3-948B-1728B52AA6E4}">
                <adec:decorative xmlns:adec="http://schemas.microsoft.com/office/drawing/2017/decorative" val="1"/>
              </a:ext>
            </a:extLst>
          </p:cNvPr>
          <p:cNvSpPr>
            <a:spLocks/>
          </p:cNvSpPr>
          <p:nvPr/>
        </p:nvSpPr>
        <p:spPr bwMode="auto">
          <a:xfrm>
            <a:off x="0" y="1714006"/>
            <a:ext cx="7772400" cy="5724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cxnSp>
        <p:nvCxnSpPr>
          <p:cNvPr id="13" name="Straight Connector 12">
            <a:extLst>
              <a:ext uri="{FF2B5EF4-FFF2-40B4-BE49-F238E27FC236}">
                <a16:creationId xmlns:a16="http://schemas.microsoft.com/office/drawing/2014/main" id="{B458E7C1-B270-7921-3442-8D17E3C61C58}"/>
              </a:ext>
              <a:ext uri="{C183D7F6-B498-43B3-948B-1728B52AA6E4}">
                <adec:decorative xmlns:adec="http://schemas.microsoft.com/office/drawing/2017/decorative" val="1"/>
              </a:ext>
            </a:extLst>
          </p:cNvPr>
          <p:cNvCxnSpPr>
            <a:cxnSpLocks/>
          </p:cNvCxnSpPr>
          <p:nvPr/>
        </p:nvCxnSpPr>
        <p:spPr>
          <a:xfrm>
            <a:off x="0" y="1714006"/>
            <a:ext cx="77724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Title 36">
            <a:extLst>
              <a:ext uri="{FF2B5EF4-FFF2-40B4-BE49-F238E27FC236}">
                <a16:creationId xmlns:a16="http://schemas.microsoft.com/office/drawing/2014/main" id="{8E38A573-A93B-D211-D028-40739F31D058}"/>
              </a:ext>
            </a:extLst>
          </p:cNvPr>
          <p:cNvSpPr>
            <a:spLocks noGrp="1"/>
          </p:cNvSpPr>
          <p:nvPr>
            <p:ph type="title"/>
          </p:nvPr>
        </p:nvSpPr>
        <p:spPr>
          <a:xfrm>
            <a:off x="508001" y="939488"/>
            <a:ext cx="6756400" cy="430887"/>
          </a:xfrm>
        </p:spPr>
        <p:txBody>
          <a:bodyPr/>
          <a:lstStyle/>
          <a:p>
            <a:r>
              <a:rPr lang="en-US"/>
              <a:t>File Guidance    </a:t>
            </a:r>
          </a:p>
        </p:txBody>
      </p:sp>
      <p:sp>
        <p:nvSpPr>
          <p:cNvPr id="20" name="Title 10">
            <a:extLst>
              <a:ext uri="{FF2B5EF4-FFF2-40B4-BE49-F238E27FC236}">
                <a16:creationId xmlns:a16="http://schemas.microsoft.com/office/drawing/2014/main" id="{A3111DAF-93F2-5CC2-96C8-004369E2DC64}"/>
              </a:ext>
            </a:extLst>
          </p:cNvPr>
          <p:cNvSpPr txBox="1">
            <a:spLocks/>
          </p:cNvSpPr>
          <p:nvPr/>
        </p:nvSpPr>
        <p:spPr>
          <a:xfrm>
            <a:off x="508001" y="1861713"/>
            <a:ext cx="6756400" cy="276999"/>
          </a:xfrm>
          <a:prstGeom prst="rect">
            <a:avLst/>
          </a:prstGeom>
        </p:spPr>
        <p:txBody>
          <a:bodyPr vert="horz" wrap="square" lIns="0" tIns="0" rIns="0" bIns="0" rtlCol="0" anchor="t">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sz="1800" spc="0" dirty="0">
                <a:latin typeface="Segoe Sans Display"/>
              </a:rPr>
              <a:t>Scenario 5: Risk &amp; Compliance Operations</a:t>
            </a:r>
          </a:p>
        </p:txBody>
      </p:sp>
      <p:pic>
        <p:nvPicPr>
          <p:cNvPr id="38" name="Picture 37">
            <a:extLst>
              <a:ext uri="{FF2B5EF4-FFF2-40B4-BE49-F238E27FC236}">
                <a16:creationId xmlns:a16="http://schemas.microsoft.com/office/drawing/2014/main" id="{C78FD369-0A9F-C3FA-1C7C-B7EBD00CDEF2}"/>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39" name="Rectangle 38">
            <a:extLst>
              <a:ext uri="{FF2B5EF4-FFF2-40B4-BE49-F238E27FC236}">
                <a16:creationId xmlns:a16="http://schemas.microsoft.com/office/drawing/2014/main" id="{2575F96C-05FB-FF24-C0C4-8BE690C5E7C8}"/>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40" name="Rectangle: Rounded Corners 39">
            <a:hlinkClick r:id="rId7" action="ppaction://hlinksldjump"/>
            <a:extLst>
              <a:ext uri="{FF2B5EF4-FFF2-40B4-BE49-F238E27FC236}">
                <a16:creationId xmlns:a16="http://schemas.microsoft.com/office/drawing/2014/main" id="{4A312E5E-AB59-43E5-806E-1EEEBC8787FB}"/>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41" name="Rectangle: Rounded Corners 40">
            <a:hlinkClick r:id="rId8" action="ppaction://hlinksldjump"/>
            <a:extLst>
              <a:ext uri="{FF2B5EF4-FFF2-40B4-BE49-F238E27FC236}">
                <a16:creationId xmlns:a16="http://schemas.microsoft.com/office/drawing/2014/main" id="{10BB45B3-4E17-B35B-3E5E-44B90E1BF930}"/>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42" name="Rectangle: Rounded Corners 41">
            <a:hlinkClick r:id="rId9" action="ppaction://hlinksldjump"/>
            <a:extLst>
              <a:ext uri="{FF2B5EF4-FFF2-40B4-BE49-F238E27FC236}">
                <a16:creationId xmlns:a16="http://schemas.microsoft.com/office/drawing/2014/main" id="{D1849671-A95D-9DDD-1CF1-5012CD1D248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43" name="Rectangle: Rounded Corners 42">
            <a:hlinkClick r:id="rId10" action="ppaction://hlinksldjump"/>
            <a:extLst>
              <a:ext uri="{FF2B5EF4-FFF2-40B4-BE49-F238E27FC236}">
                <a16:creationId xmlns:a16="http://schemas.microsoft.com/office/drawing/2014/main" id="{40D06570-AEA0-155C-6D53-3E960F485E7A}"/>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44" name="Rectangle: Rounded Corners 43">
            <a:hlinkClick r:id="rId11" action="ppaction://hlinksldjump"/>
            <a:extLst>
              <a:ext uri="{FF2B5EF4-FFF2-40B4-BE49-F238E27FC236}">
                <a16:creationId xmlns:a16="http://schemas.microsoft.com/office/drawing/2014/main" id="{3B7A22C5-5E3C-17DC-BD12-DA560AFF7E70}"/>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45" name="Rectangle: Rounded Corners 44">
            <a:hlinkClick r:id="rId12" action="ppaction://hlinksldjump"/>
            <a:extLst>
              <a:ext uri="{FF2B5EF4-FFF2-40B4-BE49-F238E27FC236}">
                <a16:creationId xmlns:a16="http://schemas.microsoft.com/office/drawing/2014/main" id="{897BA158-8A01-8F55-474E-26A7030C6A3F}"/>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&amp; Example</a:t>
            </a:r>
          </a:p>
        </p:txBody>
      </p:sp>
      <p:sp>
        <p:nvSpPr>
          <p:cNvPr id="46" name="Rectangle: Rounded Corners 45">
            <a:hlinkClick r:id="rId13" action="ppaction://hlinksldjump"/>
            <a:extLst>
              <a:ext uri="{FF2B5EF4-FFF2-40B4-BE49-F238E27FC236}">
                <a16:creationId xmlns:a16="http://schemas.microsoft.com/office/drawing/2014/main" id="{119DD168-93B7-9809-10A4-6FD2B8B56106}"/>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graphicFrame>
        <p:nvGraphicFramePr>
          <p:cNvPr id="3" name="Table 2">
            <a:extLst>
              <a:ext uri="{FF2B5EF4-FFF2-40B4-BE49-F238E27FC236}">
                <a16:creationId xmlns:a16="http://schemas.microsoft.com/office/drawing/2014/main" id="{B83080C8-96D5-8766-64DE-882E15C84B17}"/>
              </a:ext>
            </a:extLst>
          </p:cNvPr>
          <p:cNvGraphicFramePr>
            <a:graphicFrameLocks noGrp="1"/>
          </p:cNvGraphicFramePr>
          <p:nvPr>
            <p:extLst>
              <p:ext uri="{D42A27DB-BD31-4B8C-83A1-F6EECF244321}">
                <p14:modId xmlns:p14="http://schemas.microsoft.com/office/powerpoint/2010/main" val="1616569092"/>
              </p:ext>
            </p:extLst>
          </p:nvPr>
        </p:nvGraphicFramePr>
        <p:xfrm>
          <a:off x="590042" y="2538209"/>
          <a:ext cx="6592316" cy="7160305"/>
        </p:xfrm>
        <a:graphic>
          <a:graphicData uri="http://schemas.openxmlformats.org/drawingml/2006/table">
            <a:tbl>
              <a:tblPr firstRow="1" bandRow="1">
                <a:tableStyleId>{5C22544A-7EE6-4342-B048-85BDC9FD1C3A}</a:tableStyleId>
              </a:tblPr>
              <a:tblGrid>
                <a:gridCol w="6592316">
                  <a:extLst>
                    <a:ext uri="{9D8B030D-6E8A-4147-A177-3AD203B41FA5}">
                      <a16:colId xmlns:a16="http://schemas.microsoft.com/office/drawing/2014/main" val="769226981"/>
                    </a:ext>
                  </a:extLst>
                </a:gridCol>
              </a:tblGrid>
              <a:tr h="1432061">
                <a:tc>
                  <a:txBody>
                    <a:bodyPr/>
                    <a:lstStyle/>
                    <a:p>
                      <a:pPr>
                        <a:lnSpc>
                          <a:spcPts val="1600"/>
                        </a:lnSpc>
                        <a:spcAft>
                          <a:spcPts val="200"/>
                        </a:spcAft>
                      </a:pPr>
                      <a:r>
                        <a:rPr lang="en-US" sz="1200" b="0" kern="1200" dirty="0">
                          <a:solidFill>
                            <a:schemeClr val="accent2"/>
                          </a:solidFill>
                          <a:latin typeface="+mj-lt"/>
                          <a:ea typeface="+mn-ea"/>
                          <a:cs typeface="+mn-cs"/>
                        </a:rPr>
                        <a:t>USE CASE 1: </a:t>
                      </a:r>
                      <a:r>
                        <a:rPr lang="en-US" sz="1200" b="0" kern="1200" dirty="0">
                          <a:solidFill>
                            <a:schemeClr val="tx1"/>
                          </a:solidFill>
                          <a:latin typeface="+mj-lt"/>
                          <a:ea typeface="+mn-ea"/>
                          <a:cs typeface="+mn-cs"/>
                        </a:rPr>
                        <a:t>Conduct a Failure Mode and Effects Analysis (FMEA) risk analysis</a:t>
                      </a:r>
                    </a:p>
                    <a:p>
                      <a:pPr>
                        <a:lnSpc>
                          <a:spcPts val="1600"/>
                        </a:lnSpc>
                        <a:spcAft>
                          <a:spcPts val="200"/>
                        </a:spcAft>
                      </a:pPr>
                      <a:r>
                        <a:rPr lang="en-US" sz="1050" b="0" kern="1200" dirty="0">
                          <a:solidFill>
                            <a:srgbClr val="FF5C39"/>
                          </a:solidFill>
                          <a:latin typeface="+mn-lt"/>
                          <a:ea typeface="+mn-ea"/>
                          <a:cs typeface="+mn-cs"/>
                        </a:rPr>
                        <a:t>/Operational Process Flow Diagram: </a:t>
                      </a:r>
                      <a:r>
                        <a:rPr lang="en-US" sz="1050" b="0" kern="1200" dirty="0">
                          <a:solidFill>
                            <a:schemeClr val="tx1"/>
                          </a:solidFill>
                          <a:latin typeface="+mn-lt"/>
                          <a:ea typeface="+mn-ea"/>
                          <a:cs typeface="+mn-cs"/>
                        </a:rPr>
                        <a:t>A process flow diagram that maps each step in the operational process, such as activities, decision points, handoffs, and dependencies that may be evaluated for potential failures.</a:t>
                      </a:r>
                    </a:p>
                  </a:txBody>
                  <a:tcPr marT="91440" marB="91440">
                    <a:lnL w="6350" cap="flat" cmpd="sng" algn="ctr">
                      <a:no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432061">
                <a:tc>
                  <a:txBody>
                    <a:bodyPr/>
                    <a:lstStyle/>
                    <a:p>
                      <a:pPr>
                        <a:lnSpc>
                          <a:spcPts val="1600"/>
                        </a:lnSpc>
                        <a:spcAft>
                          <a:spcPts val="200"/>
                        </a:spcAft>
                      </a:pPr>
                      <a:r>
                        <a:rPr lang="en-US" sz="1200" b="0" dirty="0">
                          <a:solidFill>
                            <a:schemeClr val="accent2"/>
                          </a:solidFill>
                          <a:latin typeface="+mj-lt"/>
                        </a:rPr>
                        <a:t>USE CASE 2: </a:t>
                      </a:r>
                      <a:r>
                        <a:rPr lang="en-US" sz="1200" b="0" kern="1200" dirty="0">
                          <a:solidFill>
                            <a:schemeClr val="tx1"/>
                          </a:solidFill>
                          <a:latin typeface="+mj-lt"/>
                          <a:ea typeface="+mn-ea"/>
                          <a:cs typeface="+mn-cs"/>
                        </a:rPr>
                        <a:t>Identify appropriate controls for your process  </a:t>
                      </a:r>
                    </a:p>
                    <a:p>
                      <a:pPr marL="0" algn="l" defTabSz="594623" rtl="0" eaLnBrk="1" latinLnBrk="0" hangingPunct="1">
                        <a:lnSpc>
                          <a:spcPts val="1600"/>
                        </a:lnSpc>
                        <a:spcAft>
                          <a:spcPts val="200"/>
                        </a:spcAft>
                      </a:pPr>
                      <a:r>
                        <a:rPr lang="en-US" sz="1050" b="0" kern="1200" dirty="0">
                          <a:solidFill>
                            <a:srgbClr val="FF5C39"/>
                          </a:solidFill>
                          <a:latin typeface="+mn-lt"/>
                          <a:ea typeface="+mn-ea"/>
                          <a:cs typeface="+mn-cs"/>
                        </a:rPr>
                        <a:t>/Risk policy/repository: </a:t>
                      </a:r>
                      <a:r>
                        <a:rPr lang="en-US" sz="1050" b="0" kern="1200" dirty="0">
                          <a:solidFill>
                            <a:schemeClr val="tx1"/>
                          </a:solidFill>
                          <a:latin typeface="+mn-lt"/>
                          <a:ea typeface="+mn-ea"/>
                          <a:cs typeface="+mn-cs"/>
                        </a:rPr>
                        <a:t>A policy or standard that explains your organization’s risk expectations, such as required controls, risk categories, thresholds, and governance guidelines.  </a:t>
                      </a:r>
                    </a:p>
                    <a:p>
                      <a:pPr marL="0" algn="l" defTabSz="594623" rtl="0" eaLnBrk="1" latinLnBrk="0" hangingPunct="1">
                        <a:lnSpc>
                          <a:spcPts val="1600"/>
                        </a:lnSpc>
                        <a:spcAft>
                          <a:spcPts val="200"/>
                        </a:spcAft>
                      </a:pPr>
                      <a:r>
                        <a:rPr lang="en-US" sz="1050" b="0" kern="1200" dirty="0">
                          <a:solidFill>
                            <a:srgbClr val="FF5C39"/>
                          </a:solidFill>
                          <a:latin typeface="+mn-lt"/>
                          <a:ea typeface="+mn-ea"/>
                          <a:cs typeface="+mn-cs"/>
                        </a:rPr>
                        <a:t>/Process flow document: </a:t>
                      </a:r>
                      <a:r>
                        <a:rPr lang="en-US" sz="1050" b="0" kern="1200" dirty="0">
                          <a:solidFill>
                            <a:schemeClr val="tx1"/>
                          </a:solidFill>
                          <a:latin typeface="+mn-lt"/>
                          <a:ea typeface="+mn-ea"/>
                          <a:cs typeface="+mn-cs"/>
                        </a:rPr>
                        <a:t>A document that describes the process steps in sequence, such as inputs, outputs, responsible roles, and where key risks can occur.</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3: </a:t>
                      </a:r>
                      <a:r>
                        <a:rPr lang="en-US" sz="1200" b="1" kern="1200" dirty="0">
                          <a:solidFill>
                            <a:schemeClr val="tx1"/>
                          </a:solidFill>
                          <a:latin typeface="+mj-lt"/>
                          <a:ea typeface="+mn-ea"/>
                          <a:cs typeface="+mn-cs"/>
                        </a:rPr>
                        <a:t>Prepare for an upcoming process audit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/audit meeting: </a:t>
                      </a:r>
                      <a:r>
                        <a:rPr lang="en-US" sz="1050" b="0" kern="1200" dirty="0">
                          <a:solidFill>
                            <a:schemeClr val="tx1"/>
                          </a:solidFill>
                          <a:latin typeface="+mn-lt"/>
                          <a:ea typeface="+mn-ea"/>
                          <a:cs typeface="+mn-cs"/>
                        </a:rPr>
                        <a:t>An agenda or meeting description that outlines the scope of the upcoming audit, such as processes covered, evidence requested, and focus areas.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/Controls document: </a:t>
                      </a:r>
                      <a:r>
                        <a:rPr lang="en-US" sz="1050" b="0" kern="1200" dirty="0">
                          <a:solidFill>
                            <a:schemeClr val="tx1"/>
                          </a:solidFill>
                          <a:latin typeface="+mn-lt"/>
                          <a:ea typeface="+mn-ea"/>
                          <a:cs typeface="+mn-cs"/>
                        </a:rPr>
                        <a:t>A document that lists relevant controls for the process, such as control descriptions, owners, frequency, methods, and required evidence.</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4: </a:t>
                      </a:r>
                      <a:r>
                        <a:rPr lang="en-US" sz="1200" b="1" kern="1200" dirty="0">
                          <a:solidFill>
                            <a:schemeClr val="tx1"/>
                          </a:solidFill>
                          <a:latin typeface="+mj-lt"/>
                          <a:ea typeface="+mn-ea"/>
                          <a:cs typeface="+mn-cs"/>
                        </a:rPr>
                        <a:t>Define a risk in appropriate risk‑register wording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/Controls document: </a:t>
                      </a:r>
                      <a:r>
                        <a:rPr lang="en-US" sz="1050" b="0" kern="1200" dirty="0">
                          <a:solidFill>
                            <a:schemeClr val="tx1"/>
                          </a:solidFill>
                          <a:latin typeface="+mn-lt"/>
                          <a:ea typeface="+mn-ea"/>
                          <a:cs typeface="+mn-cs"/>
                        </a:rPr>
                        <a:t>A document that lists relevant controls for the process, such as control descriptions, owners, frequency, methods, and required evidence.</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542218"/>
                  </a:ext>
                </a:extLst>
              </a:tr>
              <a:tr h="1432061">
                <a:tc>
                  <a:txBody>
                    <a:bodyPr/>
                    <a:lstStyle/>
                    <a:p>
                      <a:pPr marL="0" marR="0" lvl="0" indent="0" algn="l" defTabSz="594623" rtl="0" eaLnBrk="1" fontAlgn="auto" latinLnBrk="0" hangingPunct="1">
                        <a:lnSpc>
                          <a:spcPts val="1600"/>
                        </a:lnSpc>
                        <a:spcBef>
                          <a:spcPts val="0"/>
                        </a:spcBef>
                        <a:spcAft>
                          <a:spcPts val="200"/>
                        </a:spcAft>
                        <a:buClrTx/>
                        <a:buSzTx/>
                        <a:buFontTx/>
                        <a:buNone/>
                        <a:tabLst/>
                        <a:defRPr/>
                      </a:pPr>
                      <a:r>
                        <a:rPr lang="en-US" sz="1200" b="1" kern="1200" dirty="0">
                          <a:solidFill>
                            <a:schemeClr val="accent2"/>
                          </a:solidFill>
                          <a:latin typeface="+mj-lt"/>
                          <a:ea typeface="+mn-ea"/>
                          <a:cs typeface="+mn-cs"/>
                        </a:rPr>
                        <a:t>USE CASE 5: </a:t>
                      </a:r>
                      <a:r>
                        <a:rPr lang="en-US" sz="1200" b="1" kern="1200" dirty="0">
                          <a:solidFill>
                            <a:schemeClr val="tx1"/>
                          </a:solidFill>
                          <a:latin typeface="+mj-lt"/>
                          <a:ea typeface="+mn-ea"/>
                          <a:cs typeface="+mn-cs"/>
                        </a:rPr>
                        <a:t>Generate a KPI mock‑up for my control  </a:t>
                      </a:r>
                    </a:p>
                    <a:p>
                      <a:pPr marL="0" marR="0" lvl="0" indent="0" algn="l" defTabSz="594623" rtl="0" eaLnBrk="1" fontAlgn="auto" latinLnBrk="0" hangingPunct="1">
                        <a:lnSpc>
                          <a:spcPts val="1600"/>
                        </a:lnSpc>
                        <a:spcBef>
                          <a:spcPts val="0"/>
                        </a:spcBef>
                        <a:spcAft>
                          <a:spcPts val="200"/>
                        </a:spcAft>
                        <a:buClrTx/>
                        <a:buSzTx/>
                        <a:buFontTx/>
                        <a:buNone/>
                        <a:tabLst/>
                        <a:defRPr/>
                      </a:pPr>
                      <a:r>
                        <a:rPr lang="en-US" sz="1050" b="0" kern="1200" dirty="0">
                          <a:solidFill>
                            <a:srgbClr val="EC4A27"/>
                          </a:solidFill>
                          <a:latin typeface="+mn-lt"/>
                          <a:ea typeface="+mn-ea"/>
                          <a:cs typeface="+mn-cs"/>
                        </a:rPr>
                        <a:t>/Controls document: </a:t>
                      </a:r>
                      <a:r>
                        <a:rPr lang="en-US" sz="1050" b="0" kern="1200" dirty="0">
                          <a:solidFill>
                            <a:schemeClr val="tx1"/>
                          </a:solidFill>
                          <a:latin typeface="+mn-lt"/>
                          <a:ea typeface="+mn-ea"/>
                          <a:cs typeface="+mn-cs"/>
                        </a:rPr>
                        <a:t>A document that lists relevant controls for the process, such as control descriptions, owners, frequency, methods, and required evidence.</a:t>
                      </a:r>
                    </a:p>
                  </a:txBody>
                  <a:tcPr marT="91440" marB="91440">
                    <a:lnL w="635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7807"/>
                  </a:ext>
                </a:extLst>
              </a:tr>
            </a:tbl>
          </a:graphicData>
        </a:graphic>
      </p:graphicFrame>
    </p:spTree>
    <p:extLst>
      <p:ext uri="{BB962C8B-B14F-4D97-AF65-F5344CB8AC3E}">
        <p14:creationId xmlns:p14="http://schemas.microsoft.com/office/powerpoint/2010/main" val="28121820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438C3-449F-798E-8832-5D3FDDF6D7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257B8A-CFE9-87F7-75A8-DB2864974BFD}"/>
              </a:ext>
              <a:ext uri="{C183D7F6-B498-43B3-948B-1728B52AA6E4}">
                <adec:decorative xmlns:adec="http://schemas.microsoft.com/office/drawing/2017/decorative" val="1"/>
              </a:ext>
            </a:extLst>
          </p:cNvPr>
          <p:cNvSpPr>
            <a:spLocks/>
          </p:cNvSpPr>
          <p:nvPr/>
        </p:nvSpPr>
        <p:spPr bwMode="auto">
          <a:xfrm>
            <a:off x="0" y="7464862"/>
            <a:ext cx="7790949" cy="2585924"/>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5" name="Picture 4">
            <a:extLst>
              <a:ext uri="{FF2B5EF4-FFF2-40B4-BE49-F238E27FC236}">
                <a16:creationId xmlns:a16="http://schemas.microsoft.com/office/drawing/2014/main" id="{A3761B8B-C8C2-7E2B-9905-5995EFCFA81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2958" t="1331" r="13874" b="51315"/>
          <a:stretch>
            <a:fillRect/>
          </a:stretch>
        </p:blipFill>
        <p:spPr>
          <a:xfrm>
            <a:off x="750920" y="7465175"/>
            <a:ext cx="7031295" cy="2559742"/>
          </a:xfrm>
          <a:custGeom>
            <a:avLst/>
            <a:gdLst>
              <a:gd name="csX0" fmla="*/ 0 w 7163671"/>
              <a:gd name="csY0" fmla="*/ 0 h 2366966"/>
              <a:gd name="csX1" fmla="*/ 7163671 w 7163671"/>
              <a:gd name="csY1" fmla="*/ 0 h 2366966"/>
              <a:gd name="csX2" fmla="*/ 7163671 w 7163671"/>
              <a:gd name="csY2" fmla="*/ 2366966 h 2366966"/>
              <a:gd name="csX3" fmla="*/ 0 w 7163671"/>
              <a:gd name="csY3" fmla="*/ 2366966 h 2366966"/>
            </a:gdLst>
            <a:ahLst/>
            <a:cxnLst>
              <a:cxn ang="0">
                <a:pos x="csX0" y="csY0"/>
              </a:cxn>
              <a:cxn ang="0">
                <a:pos x="csX1" y="csY1"/>
              </a:cxn>
              <a:cxn ang="0">
                <a:pos x="csX2" y="csY2"/>
              </a:cxn>
              <a:cxn ang="0">
                <a:pos x="csX3" y="csY3"/>
              </a:cxn>
            </a:cxnLst>
            <a:rect l="l" t="t" r="r" b="b"/>
            <a:pathLst>
              <a:path w="7163671" h="2366966">
                <a:moveTo>
                  <a:pt x="0" y="0"/>
                </a:moveTo>
                <a:lnTo>
                  <a:pt x="7163671" y="0"/>
                </a:lnTo>
                <a:lnTo>
                  <a:pt x="7163671" y="2366966"/>
                </a:lnTo>
                <a:lnTo>
                  <a:pt x="0" y="2366966"/>
                </a:lnTo>
                <a:close/>
              </a:path>
            </a:pathLst>
          </a:custGeom>
        </p:spPr>
      </p:pic>
      <p:pic>
        <p:nvPicPr>
          <p:cNvPr id="6" name="object 4">
            <a:extLst>
              <a:ext uri="{FF2B5EF4-FFF2-40B4-BE49-F238E27FC236}">
                <a16:creationId xmlns:a16="http://schemas.microsoft.com/office/drawing/2014/main" id="{09B3C2F3-FE06-C2EE-3FDB-0AAD5FAC2FC4}"/>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7" name="Slide Number Placeholder 5">
            <a:extLst>
              <a:ext uri="{FF2B5EF4-FFF2-40B4-BE49-F238E27FC236}">
                <a16:creationId xmlns:a16="http://schemas.microsoft.com/office/drawing/2014/main" id="{74F8DABB-0506-04B5-5588-F7645C61A97F}"/>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31" name="Title 10">
            <a:extLst>
              <a:ext uri="{FF2B5EF4-FFF2-40B4-BE49-F238E27FC236}">
                <a16:creationId xmlns:a16="http://schemas.microsoft.com/office/drawing/2014/main" id="{57CB09CA-791A-ED1F-33C7-AD132B214A06}"/>
              </a:ext>
              <a:ext uri="{C183D7F6-B498-43B3-948B-1728B52AA6E4}">
                <adec:decorative xmlns:adec="http://schemas.microsoft.com/office/drawing/2017/decorative" val="0"/>
              </a:ext>
            </a:extLst>
          </p:cNvPr>
          <p:cNvSpPr txBox="1">
            <a:spLocks noGrp="1"/>
          </p:cNvSpPr>
          <p:nvPr>
            <p:ph type="title" idx="4294967295"/>
          </p:nvPr>
        </p:nvSpPr>
        <p:spPr>
          <a:xfrm>
            <a:off x="507999" y="349660"/>
            <a:ext cx="3803651"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a:defRPr/>
            </a:pPr>
            <a:r>
              <a:rPr lang="en-US" dirty="0"/>
              <a:t>Prompt Pack for Operations</a:t>
            </a:r>
          </a:p>
        </p:txBody>
      </p:sp>
      <p:sp>
        <p:nvSpPr>
          <p:cNvPr id="11" name="TextBox 10">
            <a:extLst>
              <a:ext uri="{FF2B5EF4-FFF2-40B4-BE49-F238E27FC236}">
                <a16:creationId xmlns:a16="http://schemas.microsoft.com/office/drawing/2014/main" id="{B587613A-3D16-76C6-6AF1-D43565FA8466}"/>
              </a:ext>
            </a:extLst>
          </p:cNvPr>
          <p:cNvSpPr txBox="1">
            <a:spLocks/>
          </p:cNvSpPr>
          <p:nvPr/>
        </p:nvSpPr>
        <p:spPr>
          <a:xfrm>
            <a:off x="507999" y="1469640"/>
            <a:ext cx="3803651" cy="5712141"/>
          </a:xfrm>
          <a:prstGeom prst="rect">
            <a:avLst/>
          </a:prstGeom>
          <a:noFill/>
        </p:spPr>
        <p:txBody>
          <a:bodyPr wrap="square" lIns="0" tIns="0" rIns="0" bIns="0" anchor="t">
            <a:spAutoFit/>
          </a:bodyPr>
          <a:lstStyle/>
          <a:p>
            <a:pPr marL="0" marR="0" lvl="0" indent="0" algn="l" defTabSz="1018824" rtl="0" eaLnBrk="1" fontAlgn="auto" latinLnBrk="0" hangingPunct="1">
              <a:lnSpc>
                <a:spcPct val="14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C03BC4">
                    <a:alpha val="99000"/>
                  </a:srgbClr>
                </a:solidFill>
                <a:effectLst/>
                <a:uLnTx/>
                <a:uFillTx/>
                <a:latin typeface="Segoe Sans Display Semibold"/>
                <a:ea typeface="+mn-ea"/>
                <a:cs typeface="+mn-cs"/>
              </a:rPr>
              <a:t>Purpose:</a:t>
            </a:r>
            <a:endParaRPr lang="en-US" sz="1400" dirty="0">
              <a:cs typeface="Segoe Sans Display"/>
            </a:endParaRPr>
          </a:p>
          <a:p>
            <a:pPr marL="0" marR="0" lvl="0" indent="0" algn="l" defTabSz="1018824" rtl="0" eaLnBrk="1" fontAlgn="auto" latinLnBrk="0" hangingPunct="1">
              <a:lnSpc>
                <a:spcPct val="140000"/>
              </a:lnSpc>
              <a:spcBef>
                <a:spcPts val="0"/>
              </a:spcBef>
              <a:spcAft>
                <a:spcPts val="1200"/>
              </a:spcAft>
              <a:buClrTx/>
              <a:buSzTx/>
              <a:buFontTx/>
              <a:buNone/>
              <a:tabLst/>
              <a:defRPr/>
            </a:pPr>
            <a:r>
              <a:rPr kumimoji="0" lang="en-US" sz="1200" i="0" u="none" strike="noStrike" kern="1200" cap="none" spc="0" normalizeH="0" baseline="0" noProof="0" dirty="0">
                <a:ln>
                  <a:noFill/>
                </a:ln>
                <a:solidFill>
                  <a:srgbClr val="091F2C"/>
                </a:solidFill>
                <a:effectLst/>
                <a:uLnTx/>
                <a:uFillTx/>
                <a:latin typeface="Segoe Sans Display"/>
                <a:ea typeface="+mn-ea"/>
                <a:cs typeface="+mn-cs"/>
              </a:rPr>
              <a:t>This prompt pack provides example prompts to help operations professionals learn how to use Microsoft 365 Copilot to support common operational workflows. It demonstrates how Copilot can assist with process and program management, partner and supplier operations, launch and readiness execution, risk and compliance activities, and day to day operational decision making.</a:t>
            </a:r>
            <a:endParaRPr lang="en-US" sz="1200" i="0" u="none" strike="noStrike" kern="1200" cap="none" spc="0" normalizeH="0" baseline="0" noProof="0" dirty="0">
              <a:ln>
                <a:noFill/>
              </a:ln>
              <a:solidFill>
                <a:srgbClr val="091F2C"/>
              </a:solidFill>
              <a:effectLst/>
              <a:uLnTx/>
              <a:uFillTx/>
              <a:latin typeface="Segoe Sans Display"/>
              <a:cs typeface="Segoe Sans Display"/>
            </a:endParaRPr>
          </a:p>
          <a:p>
            <a:pPr marL="0" marR="0" lvl="0" indent="0" algn="l" defTabSz="1018824" rtl="0" eaLnBrk="1" fontAlgn="auto" latinLnBrk="0" hangingPunct="1">
              <a:lnSpc>
                <a:spcPct val="140000"/>
              </a:lnSpc>
              <a:spcBef>
                <a:spcPts val="0"/>
              </a:spcBef>
              <a:spcAft>
                <a:spcPts val="400"/>
              </a:spcAft>
              <a:buClrTx/>
              <a:buSzTx/>
              <a:buFontTx/>
              <a:buNone/>
              <a:tabLst/>
              <a:defRPr/>
            </a:pPr>
            <a:r>
              <a:rPr kumimoji="0" lang="en-US" sz="1400" b="0" i="0" u="none" strike="noStrike" kern="1200" cap="none" spc="0" normalizeH="0" baseline="0" noProof="0" dirty="0">
                <a:ln>
                  <a:noFill/>
                </a:ln>
                <a:solidFill>
                  <a:srgbClr val="C03BC4">
                    <a:alpha val="99000"/>
                  </a:srgbClr>
                </a:solidFill>
                <a:effectLst/>
                <a:uLnTx/>
                <a:uFillTx/>
                <a:latin typeface="Segoe Sans Display Semibold"/>
                <a:ea typeface="+mn-ea"/>
                <a:cs typeface="+mn-cs"/>
              </a:rPr>
              <a:t>Intended Use:</a:t>
            </a:r>
            <a:endParaRPr lang="en-US" sz="1400" b="0" i="0" u="none" strike="noStrike" kern="1200" cap="none" spc="0" normalizeH="0" baseline="0" noProof="0" dirty="0">
              <a:ln>
                <a:noFill/>
              </a:ln>
              <a:solidFill>
                <a:srgbClr val="C03BC4">
                  <a:alpha val="99000"/>
                </a:srgbClr>
              </a:solidFill>
              <a:effectLst/>
              <a:uLnTx/>
              <a:uFillTx/>
              <a:latin typeface="Segoe Sans Display Semibold"/>
              <a:cs typeface="Segoe Sans Display Semibold"/>
            </a:endParaRPr>
          </a:p>
          <a:p>
            <a:pPr marL="171450" marR="0" lvl="0" indent="-171450" algn="l" defTabSz="1018824" rtl="0" eaLnBrk="1" fontAlgn="auto" latinLnBrk="0" hangingPunct="1">
              <a:lnSpc>
                <a:spcPct val="14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91F2C"/>
                </a:solidFill>
                <a:effectLst/>
                <a:uLnTx/>
                <a:uFillTx/>
                <a:latin typeface="Segoe Sans Display"/>
                <a:ea typeface="+mn-ea"/>
                <a:cs typeface="+mn-cs"/>
              </a:rPr>
              <a:t>For operations professionals looking to enhance productivity with Microsoft 365 Copilot </a:t>
            </a:r>
          </a:p>
          <a:p>
            <a:pPr marL="171450" marR="0" lvl="0" indent="-171450" algn="l" defTabSz="1018824" rtl="0" eaLnBrk="1" fontAlgn="auto" latinLnBrk="0" hangingPunct="1">
              <a:lnSpc>
                <a:spcPct val="14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91F2C"/>
                </a:solidFill>
                <a:effectLst/>
                <a:uLnTx/>
                <a:uFillTx/>
                <a:latin typeface="Segoe Sans Display"/>
                <a:ea typeface="+mn-ea"/>
                <a:cs typeface="+mn-cs"/>
              </a:rPr>
              <a:t>As inspiration and guidance for structuring effective prompts </a:t>
            </a:r>
          </a:p>
          <a:p>
            <a:pPr marL="171450" marR="0" lvl="0" indent="-171450" algn="l" defTabSz="1018824" rtl="0" eaLnBrk="1" fontAlgn="auto" latinLnBrk="0" hangingPunct="1">
              <a:lnSpc>
                <a:spcPct val="14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91F2C"/>
                </a:solidFill>
                <a:effectLst/>
                <a:uLnTx/>
                <a:uFillTx/>
                <a:latin typeface="Segoe Sans Display"/>
                <a:ea typeface="+mn-ea"/>
                <a:cs typeface="+mn-cs"/>
              </a:rPr>
              <a:t>As a learning resource to demonstrate how Copilot can be grounded in files, research inputs, and other operations relevant materials</a:t>
            </a:r>
          </a:p>
          <a:p>
            <a:pPr>
              <a:lnSpc>
                <a:spcPct val="140000"/>
              </a:lnSpc>
              <a:spcAft>
                <a:spcPts val="600"/>
              </a:spcAft>
              <a:defRPr/>
            </a:pPr>
            <a:r>
              <a:rPr lang="en-US" sz="1200" kern="100" dirty="0">
                <a:solidFill>
                  <a:srgbClr val="091F2C"/>
                </a:solidFill>
                <a:latin typeface="Segoe Sans Display"/>
              </a:rPr>
              <a:t>The prompts are built to help teams operate like a </a:t>
            </a:r>
            <a:r>
              <a:rPr lang="en-US" sz="1200" kern="100" dirty="0">
                <a:solidFill>
                  <a:schemeClr val="accent1"/>
                </a:solidFill>
                <a:latin typeface="Segoe Sans Display"/>
                <a:hlinkClick r:id="rId5">
                  <a:extLst>
                    <a:ext uri="{A12FA001-AC4F-418D-AE19-62706E023703}">
                      <ahyp:hlinkClr xmlns:ahyp="http://schemas.microsoft.com/office/drawing/2018/hyperlinkcolor" val="tx"/>
                    </a:ext>
                  </a:extLst>
                </a:hlinkClick>
              </a:rPr>
              <a:t>Frontier Firm</a:t>
            </a:r>
            <a:r>
              <a:rPr lang="en-US" sz="1200" kern="100" dirty="0">
                <a:solidFill>
                  <a:srgbClr val="091F2C"/>
                </a:solidFill>
                <a:latin typeface="Segoe Sans Display"/>
              </a:rPr>
              <a:t>, so they can be more adaptable, more informed, and more effective, all while protecting their organization's data.</a:t>
            </a:r>
            <a:endParaRPr lang="en-IN" sz="1200" kern="100" dirty="0">
              <a:solidFill>
                <a:srgbClr val="091F2C"/>
              </a:solidFill>
              <a:latin typeface="Segoe Sans Display"/>
            </a:endParaRPr>
          </a:p>
        </p:txBody>
      </p:sp>
      <p:sp>
        <p:nvSpPr>
          <p:cNvPr id="12" name="TextBox 11">
            <a:extLst>
              <a:ext uri="{FF2B5EF4-FFF2-40B4-BE49-F238E27FC236}">
                <a16:creationId xmlns:a16="http://schemas.microsoft.com/office/drawing/2014/main" id="{03128AFD-7422-E4AB-46B8-18B3C175B75A}"/>
              </a:ext>
            </a:extLst>
          </p:cNvPr>
          <p:cNvSpPr txBox="1">
            <a:spLocks/>
          </p:cNvSpPr>
          <p:nvPr/>
        </p:nvSpPr>
        <p:spPr>
          <a:xfrm>
            <a:off x="508000" y="7890685"/>
            <a:ext cx="6756400" cy="619763"/>
          </a:xfrm>
          <a:prstGeom prst="roundRect">
            <a:avLst/>
          </a:prstGeom>
          <a:solidFill>
            <a:srgbClr val="FAF7F5">
              <a:alpha val="90000"/>
            </a:srgbClr>
          </a:solidFill>
          <a:ln>
            <a:solidFill>
              <a:schemeClr val="bg1"/>
            </a:solidFill>
          </a:ln>
        </p:spPr>
        <p:txBody>
          <a:bodyPr wrap="square" anchor="ctr">
            <a:noAutofit/>
          </a:bodyPr>
          <a:lstStyle/>
          <a:p>
            <a:pPr algn="ctr">
              <a:spcAft>
                <a:spcPts val="200"/>
              </a:spcAft>
              <a:defRPr/>
            </a:pPr>
            <a:r>
              <a:rPr lang="en-US" sz="1200" i="1" dirty="0">
                <a:solidFill>
                  <a:srgbClr val="091F2C"/>
                </a:solidFill>
                <a:latin typeface="Segoe Sans Display Semibold"/>
              </a:rPr>
              <a:t>Please note: </a:t>
            </a:r>
            <a:r>
              <a:rPr lang="en-US" sz="1200" i="1" dirty="0">
                <a:solidFill>
                  <a:srgbClr val="091F2C"/>
                </a:solidFill>
              </a:rPr>
              <a:t>Results vary based on organizational configuration, permissions, data quality, and product availability. </a:t>
            </a:r>
            <a:endParaRPr lang="en-IN" sz="1200" i="1" dirty="0">
              <a:solidFill>
                <a:srgbClr val="091F2C"/>
              </a:solidFill>
            </a:endParaRPr>
          </a:p>
        </p:txBody>
      </p:sp>
      <p:pic>
        <p:nvPicPr>
          <p:cNvPr id="3" name="Picture 2">
            <a:extLst>
              <a:ext uri="{FF2B5EF4-FFF2-40B4-BE49-F238E27FC236}">
                <a16:creationId xmlns:a16="http://schemas.microsoft.com/office/drawing/2014/main" id="{98C4D802-EA69-07C2-1BDD-885188E2A2AE}"/>
              </a:ext>
            </a:extLst>
          </p:cNvPr>
          <p:cNvPicPr>
            <a:picLocks noChangeAspect="1"/>
          </p:cNvPicPr>
          <p:nvPr/>
        </p:nvPicPr>
        <p:blipFill rotWithShape="1">
          <a:blip r:embed="rId6"/>
          <a:srcRect l="49293" r="21817"/>
          <a:stretch>
            <a:fillRect/>
          </a:stretch>
        </p:blipFill>
        <p:spPr>
          <a:xfrm>
            <a:off x="4554571" y="4043"/>
            <a:ext cx="3231646" cy="7457253"/>
          </a:xfrm>
          <a:prstGeom prst="rect">
            <a:avLst/>
          </a:prstGeom>
        </p:spPr>
      </p:pic>
    </p:spTree>
    <p:extLst>
      <p:ext uri="{BB962C8B-B14F-4D97-AF65-F5344CB8AC3E}">
        <p14:creationId xmlns:p14="http://schemas.microsoft.com/office/powerpoint/2010/main" val="32316086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6448E-AA35-2A3B-2C46-5F8E525F6444}"/>
              </a:ext>
              <a:ext uri="{C183D7F6-B498-43B3-948B-1728B52AA6E4}">
                <adec:decorative xmlns:adec="http://schemas.microsoft.com/office/drawing/2017/decorative" val="1"/>
              </a:ext>
            </a:extLst>
          </p:cNvPr>
          <p:cNvPicPr>
            <a:picLocks noChangeAspect="1"/>
          </p:cNvPicPr>
          <p:nvPr/>
        </p:nvPicPr>
        <p:blipFill rotWithShape="1">
          <a:blip r:embed="rId3"/>
          <a:srcRect l="35831" t="44844" b="1748"/>
          <a:stretch>
            <a:fillRect/>
          </a:stretch>
        </p:blipFill>
        <p:spPr>
          <a:xfrm rot="20817313" flipH="1">
            <a:off x="4582683" y="139096"/>
            <a:ext cx="3239609" cy="1572874"/>
          </a:xfrm>
          <a:custGeom>
            <a:avLst/>
            <a:gdLst>
              <a:gd name="csX0" fmla="*/ 0 w 3239609"/>
              <a:gd name="csY0" fmla="*/ 750590 h 1572874"/>
              <a:gd name="csX1" fmla="*/ 190517 w 3239609"/>
              <a:gd name="csY1" fmla="*/ 1572874 h 1572874"/>
              <a:gd name="csX2" fmla="*/ 3239609 w 3239609"/>
              <a:gd name="csY2" fmla="*/ 866425 h 1572874"/>
              <a:gd name="csX3" fmla="*/ 3239609 w 3239609"/>
              <a:gd name="csY3" fmla="*/ 0 h 1572874"/>
            </a:gdLst>
            <a:ahLst/>
            <a:cxnLst>
              <a:cxn ang="0">
                <a:pos x="csX0" y="csY0"/>
              </a:cxn>
              <a:cxn ang="0">
                <a:pos x="csX1" y="csY1"/>
              </a:cxn>
              <a:cxn ang="0">
                <a:pos x="csX2" y="csY2"/>
              </a:cxn>
              <a:cxn ang="0">
                <a:pos x="csX3" y="csY3"/>
              </a:cxn>
            </a:cxnLst>
            <a:rect l="l" t="t" r="r" b="b"/>
            <a:pathLst>
              <a:path w="3239609" h="1572874">
                <a:moveTo>
                  <a:pt x="0" y="750590"/>
                </a:moveTo>
                <a:lnTo>
                  <a:pt x="190517" y="1572874"/>
                </a:lnTo>
                <a:lnTo>
                  <a:pt x="3239609" y="866425"/>
                </a:lnTo>
                <a:lnTo>
                  <a:pt x="3239609" y="0"/>
                </a:lnTo>
                <a:close/>
              </a:path>
            </a:pathLst>
          </a:custGeom>
        </p:spPr>
      </p:pic>
      <p:cxnSp>
        <p:nvCxnSpPr>
          <p:cNvPr id="7" name="Straight Connector 6">
            <a:extLst>
              <a:ext uri="{FF2B5EF4-FFF2-40B4-BE49-F238E27FC236}">
                <a16:creationId xmlns:a16="http://schemas.microsoft.com/office/drawing/2014/main" id="{6FE98895-2618-B0FA-BFE8-A4256C4911F7}"/>
              </a:ext>
              <a:ext uri="{C183D7F6-B498-43B3-948B-1728B52AA6E4}">
                <adec:decorative xmlns:adec="http://schemas.microsoft.com/office/drawing/2017/decorative" val="1"/>
              </a:ext>
            </a:extLst>
          </p:cNvPr>
          <p:cNvCxnSpPr/>
          <p:nvPr/>
        </p:nvCxnSpPr>
        <p:spPr>
          <a:xfrm>
            <a:off x="0" y="452455"/>
            <a:ext cx="7772400" cy="0"/>
          </a:xfrm>
          <a:prstGeom prst="line">
            <a:avLst/>
          </a:prstGeom>
          <a:ln w="2857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6003C6A-1D4E-E8F3-12BA-DC7797C1E5C6}"/>
              </a:ext>
              <a:ext uri="{C183D7F6-B498-43B3-948B-1728B52AA6E4}">
                <adec:decorative xmlns:adec="http://schemas.microsoft.com/office/drawing/2017/decorative" val="1"/>
              </a:ext>
            </a:extLst>
          </p:cNvPr>
          <p:cNvSpPr>
            <a:spLocks/>
          </p:cNvSpPr>
          <p:nvPr/>
        </p:nvSpPr>
        <p:spPr bwMode="auto">
          <a:xfrm>
            <a:off x="0" y="452454"/>
            <a:ext cx="7772400" cy="916613"/>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Sans Display"/>
              <a:ea typeface="+mn-ea"/>
              <a:cs typeface="Segoe UI" pitchFamily="34" charset="0"/>
            </a:endParaRPr>
          </a:p>
        </p:txBody>
      </p:sp>
      <p:pic>
        <p:nvPicPr>
          <p:cNvPr id="9" name="object 4">
            <a:extLst>
              <a:ext uri="{FF2B5EF4-FFF2-40B4-BE49-F238E27FC236}">
                <a16:creationId xmlns:a16="http://schemas.microsoft.com/office/drawing/2014/main" id="{E87DA337-74E2-3A58-A85D-B6F0CEF39868}"/>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11" name="Rectangle: Rounded Corners 10">
            <a:extLst>
              <a:ext uri="{FF2B5EF4-FFF2-40B4-BE49-F238E27FC236}">
                <a16:creationId xmlns:a16="http://schemas.microsoft.com/office/drawing/2014/main" id="{2E32173B-D68A-8EE7-4D57-0BCC9B20C108}"/>
              </a:ext>
              <a:ext uri="{C183D7F6-B498-43B3-948B-1728B52AA6E4}">
                <adec:decorative xmlns:adec="http://schemas.microsoft.com/office/drawing/2017/decorative" val="1"/>
              </a:ext>
            </a:extLst>
          </p:cNvPr>
          <p:cNvSpPr>
            <a:spLocks/>
          </p:cNvSpPr>
          <p:nvPr/>
        </p:nvSpPr>
        <p:spPr bwMode="auto">
          <a:xfrm>
            <a:off x="508000" y="1808806"/>
            <a:ext cx="6756400" cy="7659591"/>
          </a:xfrm>
          <a:prstGeom prst="roundRect">
            <a:avLst>
              <a:gd name="adj" fmla="val 2340"/>
            </a:avLst>
          </a:prstGeom>
          <a:solidFill>
            <a:schemeClr val="bg1">
              <a:alpha val="75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TextBox 43">
            <a:hlinkClick r:id="rId5" action="ppaction://hlinksldjump"/>
            <a:extLst>
              <a:ext uri="{FF2B5EF4-FFF2-40B4-BE49-F238E27FC236}">
                <a16:creationId xmlns:a16="http://schemas.microsoft.com/office/drawing/2014/main" id="{ADABFAF3-4864-9225-EFC6-CBB574EBAC65}"/>
              </a:ext>
              <a:ext uri="{C183D7F6-B498-43B3-948B-1728B52AA6E4}">
                <adec:decorative xmlns:adec="http://schemas.microsoft.com/office/drawing/2017/decorative" val="1"/>
              </a:ext>
            </a:extLst>
          </p:cNvPr>
          <p:cNvSpPr txBox="1">
            <a:spLocks/>
          </p:cNvSpPr>
          <p:nvPr/>
        </p:nvSpPr>
        <p:spPr>
          <a:xfrm>
            <a:off x="708660" y="2203995"/>
            <a:ext cx="6112251" cy="509435"/>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b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b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a:t>
            </a:r>
            <a:r>
              <a:rPr lang="en-US" b="0" dirty="0">
                <a:solidFill>
                  <a:srgbClr val="091F2C"/>
                </a:solidFill>
                <a:latin typeface="Segoe Sans Display Semilight" pitchFamily="2" charset="0"/>
                <a:cs typeface="Segoe Sans Display Semilight" pitchFamily="2" charset="0"/>
              </a:rPr>
              <a:t> . .</a:t>
            </a: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4</a:t>
            </a:r>
          </a:p>
        </p:txBody>
      </p:sp>
      <p:sp>
        <p:nvSpPr>
          <p:cNvPr id="14" name="TextBox 42">
            <a:hlinkClick r:id="rId6" action="ppaction://hlinksldjump"/>
            <a:extLst>
              <a:ext uri="{FF2B5EF4-FFF2-40B4-BE49-F238E27FC236}">
                <a16:creationId xmlns:a16="http://schemas.microsoft.com/office/drawing/2014/main" id="{6667AA66-113B-6606-1BA6-CEEA4CD012CA}"/>
              </a:ext>
              <a:ext uri="{C183D7F6-B498-43B3-948B-1728B52AA6E4}">
                <adec:decorative xmlns:adec="http://schemas.microsoft.com/office/drawing/2017/decorative" val="1"/>
              </a:ext>
            </a:extLst>
          </p:cNvPr>
          <p:cNvSpPr txBox="1">
            <a:spLocks/>
          </p:cNvSpPr>
          <p:nvPr/>
        </p:nvSpPr>
        <p:spPr>
          <a:xfrm>
            <a:off x="708660" y="3532365"/>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lang="en-US" b="0" dirty="0">
                <a:solidFill>
                  <a:srgbClr val="091F2C"/>
                </a:solidFill>
                <a:latin typeface="Segoe Sans Display Semilight" pitchFamily="2" charset="0"/>
                <a:cs typeface="Segoe Sans Display Semilight" pitchFamily="2" charset="0"/>
              </a:rPr>
              <a:t>. . . . . . . . . . . . . . </a:t>
            </a: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5</a:t>
            </a:r>
          </a:p>
        </p:txBody>
      </p:sp>
      <p:sp>
        <p:nvSpPr>
          <p:cNvPr id="15" name="TextBox 41">
            <a:hlinkClick r:id="rId7" action="ppaction://hlinksldjump"/>
            <a:extLst>
              <a:ext uri="{FF2B5EF4-FFF2-40B4-BE49-F238E27FC236}">
                <a16:creationId xmlns:a16="http://schemas.microsoft.com/office/drawing/2014/main" id="{C01E78B7-E260-3FB3-9C19-70287896FD51}"/>
              </a:ext>
              <a:ext uri="{C183D7F6-B498-43B3-948B-1728B52AA6E4}">
                <adec:decorative xmlns:adec="http://schemas.microsoft.com/office/drawing/2017/decorative" val="1"/>
              </a:ext>
            </a:extLst>
          </p:cNvPr>
          <p:cNvSpPr txBox="1">
            <a:spLocks/>
          </p:cNvSpPr>
          <p:nvPr/>
        </p:nvSpPr>
        <p:spPr>
          <a:xfrm>
            <a:off x="708660" y="4591430"/>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a:t>
            </a:r>
            <a:r>
              <a:rPr lang="en-US" b="0" dirty="0">
                <a:solidFill>
                  <a:srgbClr val="091F2C"/>
                </a:solidFill>
                <a:latin typeface="Segoe Sans Display Semilight" pitchFamily="2" charset="0"/>
                <a:cs typeface="Segoe Sans Display Semilight" pitchFamily="2" charset="0"/>
              </a:rPr>
              <a:t> . . . . . . . . . . . . . . .</a:t>
            </a: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6</a:t>
            </a:r>
          </a:p>
        </p:txBody>
      </p:sp>
      <p:sp>
        <p:nvSpPr>
          <p:cNvPr id="17" name="TextBox 40">
            <a:hlinkClick r:id="rId8" action="ppaction://hlinksldjump"/>
            <a:extLst>
              <a:ext uri="{FF2B5EF4-FFF2-40B4-BE49-F238E27FC236}">
                <a16:creationId xmlns:a16="http://schemas.microsoft.com/office/drawing/2014/main" id="{3AFB064A-EA4F-6006-F920-4A65D28D70C1}"/>
              </a:ext>
              <a:ext uri="{C183D7F6-B498-43B3-948B-1728B52AA6E4}">
                <adec:decorative xmlns:adec="http://schemas.microsoft.com/office/drawing/2017/decorative" val="1"/>
              </a:ext>
            </a:extLst>
          </p:cNvPr>
          <p:cNvSpPr txBox="1">
            <a:spLocks/>
          </p:cNvSpPr>
          <p:nvPr/>
        </p:nvSpPr>
        <p:spPr>
          <a:xfrm>
            <a:off x="708660" y="5650495"/>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a:t>
            </a:r>
            <a:r>
              <a:rPr lang="en-US" b="0" dirty="0">
                <a:solidFill>
                  <a:srgbClr val="091F2C"/>
                </a:solidFill>
                <a:latin typeface="Segoe Sans Display Semilight" pitchFamily="2" charset="0"/>
                <a:cs typeface="Segoe Sans Display Semilight" pitchFamily="2" charset="0"/>
              </a:rPr>
              <a:t> . . . . . . . . . .</a:t>
            </a: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7</a:t>
            </a:r>
          </a:p>
        </p:txBody>
      </p:sp>
      <p:sp>
        <p:nvSpPr>
          <p:cNvPr id="18" name="TextBox 39">
            <a:hlinkClick r:id="rId9" action="ppaction://hlinksldjump"/>
            <a:extLst>
              <a:ext uri="{FF2B5EF4-FFF2-40B4-BE49-F238E27FC236}">
                <a16:creationId xmlns:a16="http://schemas.microsoft.com/office/drawing/2014/main" id="{F9953631-E054-E72A-7680-75E448D86407}"/>
              </a:ext>
              <a:ext uri="{C183D7F6-B498-43B3-948B-1728B52AA6E4}">
                <adec:decorative xmlns:adec="http://schemas.microsoft.com/office/drawing/2017/decorative" val="1"/>
              </a:ext>
            </a:extLst>
          </p:cNvPr>
          <p:cNvSpPr txBox="1">
            <a:spLocks/>
          </p:cNvSpPr>
          <p:nvPr/>
        </p:nvSpPr>
        <p:spPr>
          <a:xfrm>
            <a:off x="708660" y="6709560"/>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a:t>
            </a:r>
            <a:r>
              <a:rPr lang="en-US" b="0" dirty="0">
                <a:solidFill>
                  <a:srgbClr val="091F2C"/>
                </a:solidFill>
                <a:latin typeface="Segoe Sans Display Semilight" pitchFamily="2" charset="0"/>
                <a:cs typeface="Segoe Sans Display Semilight" pitchFamily="2" charset="0"/>
              </a:rPr>
              <a:t>. . . . . . . . . . . . . . . . . . . . </a:t>
            </a: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8</a:t>
            </a:r>
          </a:p>
        </p:txBody>
      </p:sp>
      <p:sp>
        <p:nvSpPr>
          <p:cNvPr id="20" name="TextBox 38">
            <a:hlinkClick r:id="rId10" action="ppaction://hlinksldjump"/>
            <a:extLst>
              <a:ext uri="{FF2B5EF4-FFF2-40B4-BE49-F238E27FC236}">
                <a16:creationId xmlns:a16="http://schemas.microsoft.com/office/drawing/2014/main" id="{1735873B-9265-B4A5-1DC7-BEC05DCA59DD}"/>
              </a:ext>
              <a:ext uri="{C183D7F6-B498-43B3-948B-1728B52AA6E4}">
                <adec:decorative xmlns:adec="http://schemas.microsoft.com/office/drawing/2017/decorative" val="1"/>
              </a:ext>
            </a:extLst>
          </p:cNvPr>
          <p:cNvSpPr txBox="1">
            <a:spLocks/>
          </p:cNvSpPr>
          <p:nvPr/>
        </p:nvSpPr>
        <p:spPr>
          <a:xfrm>
            <a:off x="708660" y="7768624"/>
            <a:ext cx="6112251"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lvl="0" algn="r">
              <a:spcAft>
                <a:spcPts val="0"/>
              </a:spcAft>
              <a:defRPr/>
            </a:pPr>
            <a:r>
              <a:rPr lang="en-US" b="0" dirty="0">
                <a:solidFill>
                  <a:srgbClr val="091F2C"/>
                </a:solidFill>
                <a:latin typeface="Segoe Sans Display Semilight" pitchFamily="2" charset="0"/>
                <a:cs typeface="Segoe Sans Display Semilight" pitchFamily="2" charset="0"/>
              </a:rPr>
              <a:t>. . . . . . . . . . . . . . . . . . . . . . . . . . . . </a:t>
            </a: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9</a:t>
            </a:r>
          </a:p>
        </p:txBody>
      </p:sp>
      <p:sp>
        <p:nvSpPr>
          <p:cNvPr id="21" name="TextBox 38">
            <a:hlinkClick r:id="rId10" action="ppaction://hlinksldjump"/>
            <a:extLst>
              <a:ext uri="{FF2B5EF4-FFF2-40B4-BE49-F238E27FC236}">
                <a16:creationId xmlns:a16="http://schemas.microsoft.com/office/drawing/2014/main" id="{E5AC981F-7846-9398-C055-5EFD6BD3C5E4}"/>
              </a:ext>
              <a:ext uri="{C183D7F6-B498-43B3-948B-1728B52AA6E4}">
                <adec:decorative xmlns:adec="http://schemas.microsoft.com/office/drawing/2017/decorative" val="1"/>
              </a:ext>
            </a:extLst>
          </p:cNvPr>
          <p:cNvSpPr txBox="1">
            <a:spLocks/>
          </p:cNvSpPr>
          <p:nvPr/>
        </p:nvSpPr>
        <p:spPr>
          <a:xfrm>
            <a:off x="731693" y="8827691"/>
            <a:ext cx="6312002" cy="240130"/>
          </a:xfrm>
          <a:prstGeom prst="rect">
            <a:avLst/>
          </a:prstGeom>
        </p:spPr>
        <p:txBody>
          <a:bodyPr wrap="square" lIns="0" tIns="0" rIns="0" bIns="0" anchor="b">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ts val="2100"/>
              </a:lnSpc>
              <a:spcBef>
                <a:spcPts val="0"/>
              </a:spcBef>
              <a:spcAft>
                <a:spcPts val="0"/>
              </a:spcAft>
              <a:buClrTx/>
              <a:buSzTx/>
              <a:buFontTx/>
              <a:buNone/>
              <a:tabLst>
                <a:tab pos="2849563" algn="l"/>
              </a:tabLst>
              <a:defRPr/>
            </a:pPr>
            <a:r>
              <a:rPr kumimoji="0" lang="en-US" sz="1400" b="0" i="0" u="none" strike="noStrike" kern="1200" cap="none" spc="0" normalizeH="0" baseline="0" noProof="0" dirty="0">
                <a:ln>
                  <a:noFill/>
                </a:ln>
                <a:solidFill>
                  <a:srgbClr val="091F2C"/>
                </a:solidFill>
                <a:effectLst/>
                <a:uLnTx/>
                <a:uFillTx/>
                <a:latin typeface="Segoe Sans Display Semilight" pitchFamily="2" charset="0"/>
                <a:ea typeface="Yu Mincho" panose="02020400000000000000" pitchFamily="18" charset="-128"/>
                <a:cs typeface="Segoe Sans Display Semilight" pitchFamily="2" charset="0"/>
              </a:rPr>
              <a:t>. . . . . . . . . . . . . . . . . . . . . . . . . . . . . . . . . . . . . . . . . . . . . . . . . . . . . . . . .    10–14</a:t>
            </a:r>
          </a:p>
        </p:txBody>
      </p:sp>
      <p:sp>
        <p:nvSpPr>
          <p:cNvPr id="23" name="Slide Number Placeholder 5">
            <a:extLst>
              <a:ext uri="{FF2B5EF4-FFF2-40B4-BE49-F238E27FC236}">
                <a16:creationId xmlns:a16="http://schemas.microsoft.com/office/drawing/2014/main" id="{43701A9F-7E46-A98A-F1DF-4DF230408CF4}"/>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24" name="Title 10">
            <a:extLst>
              <a:ext uri="{FF2B5EF4-FFF2-40B4-BE49-F238E27FC236}">
                <a16:creationId xmlns:a16="http://schemas.microsoft.com/office/drawing/2014/main" id="{B14D2C42-43CF-098E-200C-EBF290893C8B}"/>
              </a:ext>
            </a:extLst>
          </p:cNvPr>
          <p:cNvSpPr txBox="1">
            <a:spLocks noGrp="1"/>
          </p:cNvSpPr>
          <p:nvPr>
            <p:ph type="title" idx="4294967295"/>
          </p:nvPr>
        </p:nvSpPr>
        <p:spPr>
          <a:xfrm>
            <a:off x="508202" y="664539"/>
            <a:ext cx="438331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594623" rtl="0" eaLnBrk="1" latinLnBrk="0" hangingPunct="1">
              <a:lnSpc>
                <a:spcPct val="100000"/>
              </a:lnSpc>
              <a:spcBef>
                <a:spcPct val="0"/>
              </a:spcBef>
              <a:buNone/>
              <a:defRPr lang="en-US" sz="2800" b="0" kern="1200" cap="none" spc="-28" baseline="0" dirty="0">
                <a:ln w="3175">
                  <a:noFill/>
                </a:ln>
                <a:gradFill>
                  <a:gsLst>
                    <a:gs pos="0">
                      <a:srgbClr val="0078D4"/>
                    </a:gs>
                    <a:gs pos="50000">
                      <a:srgbClr val="8661C5"/>
                    </a:gs>
                    <a:gs pos="99000">
                      <a:srgbClr val="C73ECC"/>
                    </a:gs>
                  </a:gsLst>
                  <a:lin ang="2700000" scaled="0"/>
                </a:gradFill>
                <a:effectLst/>
                <a:latin typeface="+mn-lt"/>
                <a:ea typeface="+mn-ea"/>
                <a:cs typeface="Segoe UI" pitchFamily="34" charset="0"/>
              </a:defRPr>
            </a:lvl1pPr>
          </a:lstStyle>
          <a:p>
            <a:pPr marL="0" marR="0" lvl="0" indent="0" algn="l" defTabSz="594623"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28" normalizeH="0" baseline="0" noProof="0" dirty="0">
                <a:ln w="3175">
                  <a:noFill/>
                </a:ln>
                <a:gradFill>
                  <a:gsLst>
                    <a:gs pos="0">
                      <a:srgbClr val="0078D4"/>
                    </a:gs>
                    <a:gs pos="50000">
                      <a:srgbClr val="8661C5"/>
                    </a:gs>
                    <a:gs pos="99000">
                      <a:srgbClr val="C73ECC"/>
                    </a:gs>
                  </a:gsLst>
                  <a:lin ang="2700000" scaled="0"/>
                </a:gradFill>
                <a:effectLst/>
                <a:uLnTx/>
                <a:uFillTx/>
                <a:latin typeface="+mn-lt"/>
                <a:ea typeface="+mn-ea"/>
                <a:cs typeface="Segoe UI" pitchFamily="34" charset="0"/>
              </a:rPr>
              <a:t>Table of Content</a:t>
            </a:r>
            <a:r>
              <a:rPr lang="en-US" sz="3200" dirty="0"/>
              <a:t>s</a:t>
            </a:r>
            <a:endParaRPr kumimoji="0" lang="en-US" sz="3200" b="0" i="0" u="none" strike="noStrike" kern="1200" cap="none" spc="-28" normalizeH="0" baseline="0" noProof="0" dirty="0">
              <a:ln w="3175">
                <a:noFill/>
              </a:ln>
              <a:gradFill>
                <a:gsLst>
                  <a:gs pos="0">
                    <a:srgbClr val="0078D4"/>
                  </a:gs>
                  <a:gs pos="50000">
                    <a:srgbClr val="8661C5"/>
                  </a:gs>
                  <a:gs pos="99000">
                    <a:srgbClr val="C73ECC"/>
                  </a:gs>
                </a:gsLst>
                <a:lin ang="2700000" scaled="0"/>
              </a:gradFill>
              <a:effectLst/>
              <a:uLnTx/>
              <a:uFillTx/>
              <a:latin typeface="+mn-lt"/>
              <a:ea typeface="+mn-ea"/>
              <a:cs typeface="Segoe UI" pitchFamily="34" charset="0"/>
            </a:endParaRPr>
          </a:p>
        </p:txBody>
      </p:sp>
      <p:sp>
        <p:nvSpPr>
          <p:cNvPr id="33" name="TextBox 23">
            <a:hlinkClick r:id="rId8" action="ppaction://hlinksldjump"/>
            <a:extLst>
              <a:ext uri="{FF2B5EF4-FFF2-40B4-BE49-F238E27FC236}">
                <a16:creationId xmlns:a16="http://schemas.microsoft.com/office/drawing/2014/main" id="{BBEE22D0-8B7C-FF8D-7DC8-083D55ABDC07}"/>
              </a:ext>
            </a:extLst>
          </p:cNvPr>
          <p:cNvSpPr txBox="1"/>
          <p:nvPr/>
        </p:nvSpPr>
        <p:spPr>
          <a:xfrm>
            <a:off x="708660" y="220399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Best Practice</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When using Microsoft 365 Copilot</a:t>
            </a:r>
            <a:endParaRPr kumimoji="0" lang="en-US" sz="1600" b="0" i="0" u="none" strike="noStrike" kern="1200" cap="none" spc="0" normalizeH="0" baseline="0" noProof="0" dirty="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
        <p:nvSpPr>
          <p:cNvPr id="30" name="TextBox 20">
            <a:hlinkClick r:id="rId8" action="ppaction://hlinksldjump"/>
            <a:extLst>
              <a:ext uri="{FF2B5EF4-FFF2-40B4-BE49-F238E27FC236}">
                <a16:creationId xmlns:a16="http://schemas.microsoft.com/office/drawing/2014/main" id="{4696A269-B0FC-7B76-F920-8B37A9B2E0F0}"/>
              </a:ext>
            </a:extLst>
          </p:cNvPr>
          <p:cNvSpPr txBox="1"/>
          <p:nvPr/>
        </p:nvSpPr>
        <p:spPr>
          <a:xfrm>
            <a:off x="708660" y="326306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1</a:t>
            </a:r>
          </a:p>
          <a:p>
            <a:pPr>
              <a:spcAft>
                <a:spcPts val="0"/>
              </a:spcAft>
              <a:defRPr/>
            </a:pPr>
            <a:r>
              <a:rPr lang="en-US" sz="1600" b="0" dirty="0">
                <a:solidFill>
                  <a:srgbClr val="0078D4">
                    <a:alpha val="99000"/>
                  </a:srgbClr>
                </a:solidFill>
                <a:latin typeface="Segoe Sans Display"/>
                <a:hlinkClick r:id="rId8" action="ppaction://hlinksldjump">
                  <a:extLst>
                    <a:ext uri="{A12FA001-AC4F-418D-AE19-62706E023703}">
                      <ahyp:hlinkClr xmlns:ahyp="http://schemas.microsoft.com/office/drawing/2018/hyperlinkcolor" val="tx"/>
                    </a:ext>
                  </a:extLst>
                </a:hlinkClick>
              </a:rPr>
              <a:t>Process &amp; Program Management</a:t>
            </a:r>
            <a:endParaRPr lang="en-US" sz="1600" b="0" dirty="0">
              <a:solidFill>
                <a:srgbClr val="0078D4">
                  <a:alpha val="99000"/>
                </a:srgbClr>
              </a:solidFill>
              <a:latin typeface="Segoe Sans Display"/>
            </a:endParaRPr>
          </a:p>
        </p:txBody>
      </p:sp>
      <p:sp>
        <p:nvSpPr>
          <p:cNvPr id="34" name="TextBox 17">
            <a:hlinkClick r:id="rId12" action="ppaction://hlinksldjump"/>
            <a:extLst>
              <a:ext uri="{FF2B5EF4-FFF2-40B4-BE49-F238E27FC236}">
                <a16:creationId xmlns:a16="http://schemas.microsoft.com/office/drawing/2014/main" id="{B2E13D94-E972-0AB1-E435-CF98DBF37DD0}"/>
              </a:ext>
            </a:extLst>
          </p:cNvPr>
          <p:cNvSpPr txBox="1"/>
          <p:nvPr/>
        </p:nvSpPr>
        <p:spPr>
          <a:xfrm>
            <a:off x="708660" y="432212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2</a:t>
            </a:r>
          </a:p>
          <a:p>
            <a:pPr>
              <a:spcAft>
                <a:spcPts val="0"/>
              </a:spcAft>
              <a:defRPr/>
            </a:pPr>
            <a:r>
              <a:rPr lang="en-US" sz="1600" b="0" dirty="0">
                <a:solidFill>
                  <a:srgbClr val="0078D4">
                    <a:alpha val="99000"/>
                  </a:srgbClr>
                </a:solidFill>
                <a:latin typeface="Segoe Sans Display"/>
                <a:hlinkClick r:id="rId12" action="ppaction://hlinksldjump">
                  <a:extLst>
                    <a:ext uri="{A12FA001-AC4F-418D-AE19-62706E023703}">
                      <ahyp:hlinkClr xmlns:ahyp="http://schemas.microsoft.com/office/drawing/2018/hyperlinkcolor" val="tx"/>
                    </a:ext>
                  </a:extLst>
                </a:hlinkClick>
              </a:rPr>
              <a:t>Partner &amp; Supplier Operations</a:t>
            </a:r>
            <a:r>
              <a:rPr lang="en-US" sz="1600" b="0" dirty="0">
                <a:solidFill>
                  <a:srgbClr val="0078D4">
                    <a:alpha val="99000"/>
                  </a:srgbClr>
                </a:solidFill>
                <a:latin typeface="Segoe Sans Display"/>
              </a:rPr>
              <a:t> </a:t>
            </a:r>
          </a:p>
        </p:txBody>
      </p:sp>
      <p:sp>
        <p:nvSpPr>
          <p:cNvPr id="36" name="TextBox 14">
            <a:hlinkClick r:id="rId6" action="ppaction://hlinksldjump"/>
            <a:extLst>
              <a:ext uri="{FF2B5EF4-FFF2-40B4-BE49-F238E27FC236}">
                <a16:creationId xmlns:a16="http://schemas.microsoft.com/office/drawing/2014/main" id="{1E28747E-0EAB-8E81-0E2F-E46959DBCA95}"/>
              </a:ext>
            </a:extLst>
          </p:cNvPr>
          <p:cNvSpPr txBox="1"/>
          <p:nvPr/>
        </p:nvSpPr>
        <p:spPr>
          <a:xfrm>
            <a:off x="708660" y="538119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3</a:t>
            </a:r>
          </a:p>
          <a:p>
            <a:pPr>
              <a:spcAft>
                <a:spcPts val="0"/>
              </a:spcAft>
              <a:defRPr/>
            </a:pPr>
            <a:r>
              <a:rPr lang="en-US" sz="1600" b="0" dirty="0">
                <a:solidFill>
                  <a:srgbClr val="0078D4">
                    <a:alpha val="99000"/>
                  </a:srgbClr>
                </a:solidFill>
                <a:latin typeface="Segoe Sans Display"/>
                <a:hlinkClick r:id="rId10" action="ppaction://hlinksldjump">
                  <a:extLst>
                    <a:ext uri="{A12FA001-AC4F-418D-AE19-62706E023703}">
                      <ahyp:hlinkClr xmlns:ahyp="http://schemas.microsoft.com/office/drawing/2018/hyperlinkcolor" val="tx"/>
                    </a:ext>
                  </a:extLst>
                </a:hlinkClick>
              </a:rPr>
              <a:t>Operational Launch &amp; Readiness</a:t>
            </a:r>
            <a:r>
              <a:rPr lang="en-US" sz="1600" b="0" dirty="0">
                <a:solidFill>
                  <a:srgbClr val="0078D4">
                    <a:alpha val="99000"/>
                  </a:srgbClr>
                </a:solidFill>
                <a:latin typeface="Segoe Sans Display"/>
              </a:rPr>
              <a:t> </a:t>
            </a:r>
          </a:p>
        </p:txBody>
      </p:sp>
      <p:sp>
        <p:nvSpPr>
          <p:cNvPr id="40" name="TextBox 11">
            <a:hlinkClick r:id="rId7" action="ppaction://hlinksldjump"/>
            <a:extLst>
              <a:ext uri="{FF2B5EF4-FFF2-40B4-BE49-F238E27FC236}">
                <a16:creationId xmlns:a16="http://schemas.microsoft.com/office/drawing/2014/main" id="{921FC389-73F6-EEEC-C4C9-E01FDDC8D5C9}"/>
              </a:ext>
            </a:extLst>
          </p:cNvPr>
          <p:cNvSpPr txBox="1"/>
          <p:nvPr/>
        </p:nvSpPr>
        <p:spPr>
          <a:xfrm>
            <a:off x="708660" y="6440255"/>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4</a:t>
            </a:r>
          </a:p>
          <a:p>
            <a:pPr>
              <a:spcAft>
                <a:spcPts val="0"/>
              </a:spcAft>
              <a:defRPr/>
            </a:pPr>
            <a:r>
              <a:rPr lang="en-US" sz="1600" b="0" dirty="0">
                <a:solidFill>
                  <a:srgbClr val="0078D4">
                    <a:alpha val="99000"/>
                  </a:srgbClr>
                </a:solidFill>
                <a:latin typeface="Segoe Sans Display"/>
                <a:hlinkClick r:id="rId7" action="ppaction://hlinksldjump">
                  <a:extLst>
                    <a:ext uri="{A12FA001-AC4F-418D-AE19-62706E023703}">
                      <ahyp:hlinkClr xmlns:ahyp="http://schemas.microsoft.com/office/drawing/2018/hyperlinkcolor" val="tx"/>
                    </a:ext>
                  </a:extLst>
                </a:hlinkClick>
              </a:rPr>
              <a:t>Quote to Cash – Deal Management</a:t>
            </a:r>
            <a:endParaRPr lang="en-US" sz="1600" b="0" dirty="0">
              <a:solidFill>
                <a:srgbClr val="0078D4">
                  <a:alpha val="99000"/>
                </a:srgbClr>
              </a:solidFill>
              <a:latin typeface="Segoe Sans Display"/>
            </a:endParaRPr>
          </a:p>
        </p:txBody>
      </p:sp>
      <p:sp>
        <p:nvSpPr>
          <p:cNvPr id="38" name="TextBox 7">
            <a:hlinkClick r:id="rId6" action="ppaction://hlinksldjump"/>
            <a:extLst>
              <a:ext uri="{FF2B5EF4-FFF2-40B4-BE49-F238E27FC236}">
                <a16:creationId xmlns:a16="http://schemas.microsoft.com/office/drawing/2014/main" id="{71E0A5CF-341C-E63D-AC16-F70C8E72F3A8}"/>
              </a:ext>
            </a:extLst>
          </p:cNvPr>
          <p:cNvSpPr txBox="1"/>
          <p:nvPr/>
        </p:nvSpPr>
        <p:spPr>
          <a:xfrm>
            <a:off x="708660" y="7499320"/>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Scenario 5</a:t>
            </a:r>
          </a:p>
          <a:p>
            <a:pPr>
              <a:spcAft>
                <a:spcPts val="0"/>
              </a:spcAft>
              <a:defRPr/>
            </a:pPr>
            <a:r>
              <a:rPr lang="en-US" sz="1600" b="0" dirty="0">
                <a:solidFill>
                  <a:srgbClr val="0078D4">
                    <a:alpha val="99000"/>
                  </a:srgbClr>
                </a:solidFill>
                <a:latin typeface="Segoe Sans Display"/>
                <a:hlinkClick r:id="rId6" action="ppaction://hlinksldjump">
                  <a:extLst>
                    <a:ext uri="{A12FA001-AC4F-418D-AE19-62706E023703}">
                      <ahyp:hlinkClr xmlns:ahyp="http://schemas.microsoft.com/office/drawing/2018/hyperlinkcolor" val="tx"/>
                    </a:ext>
                  </a:extLst>
                </a:hlinkClick>
              </a:rPr>
              <a:t>Risk &amp; Compliance Operations</a:t>
            </a:r>
            <a:r>
              <a:rPr lang="en-US" sz="1600" b="0" dirty="0">
                <a:solidFill>
                  <a:srgbClr val="0078D4">
                    <a:alpha val="99000"/>
                  </a:srgbClr>
                </a:solidFill>
                <a:latin typeface="Segoe Sans Display"/>
              </a:rPr>
              <a:t> </a:t>
            </a:r>
          </a:p>
        </p:txBody>
      </p:sp>
      <p:sp>
        <p:nvSpPr>
          <p:cNvPr id="46" name="TextBox 27">
            <a:hlinkClick r:id="rId7" action="ppaction://hlinksldjump"/>
            <a:extLst>
              <a:ext uri="{FF2B5EF4-FFF2-40B4-BE49-F238E27FC236}">
                <a16:creationId xmlns:a16="http://schemas.microsoft.com/office/drawing/2014/main" id="{9FBE74F7-8105-3257-C9BB-883A0D576975}"/>
              </a:ext>
            </a:extLst>
          </p:cNvPr>
          <p:cNvSpPr txBox="1"/>
          <p:nvPr/>
        </p:nvSpPr>
        <p:spPr>
          <a:xfrm>
            <a:off x="708660" y="8558387"/>
            <a:ext cx="6355080" cy="514821"/>
          </a:xfrm>
          <a:prstGeom prst="rect">
            <a:avLst/>
          </a:prstGeom>
        </p:spPr>
        <p:txBody>
          <a:bodyPr wrap="square" lIns="0" tIns="0" rIns="0" bIns="0" anchor="t">
            <a:spAutoFit/>
          </a:bodyPr>
          <a:lstStyle>
            <a:defPPr>
              <a:defRPr lang="en-US"/>
            </a:defPPr>
            <a:lvl1pPr marL="0" algn="l" defTabSz="1018824" rtl="0" eaLnBrk="1" latinLnBrk="0" hangingPunct="1">
              <a:lnSpc>
                <a:spcPts val="2100"/>
              </a:lnSpc>
              <a:spcAft>
                <a:spcPts val="2400"/>
              </a:spcAft>
              <a:tabLst>
                <a:tab pos="2849563" algn="l"/>
              </a:tabLst>
              <a:defRPr sz="1400" b="1" kern="1200">
                <a:solidFill>
                  <a:schemeClr val="tx1"/>
                </a:solidFill>
                <a:latin typeface="+mn-lt"/>
                <a:ea typeface="Yu Mincho" panose="02020400000000000000" pitchFamily="18" charset="-128"/>
                <a:cs typeface="Arial" panose="020B0604020202020204" pitchFamily="34"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C03BC4">
                    <a:alpha val="99000"/>
                  </a:srgbClr>
                </a:solidFill>
                <a:effectLst/>
                <a:uLnTx/>
                <a:uFillTx/>
                <a:latin typeface="Segoe Sans Display Semibold"/>
                <a:ea typeface="Yu Mincho" panose="02020400000000000000" pitchFamily="18" charset="-128"/>
                <a:cs typeface="Arial" panose="020B0604020202020204" pitchFamily="34" charset="0"/>
              </a:rPr>
              <a:t>File Guidance &amp; Example</a:t>
            </a:r>
          </a:p>
          <a:p>
            <a:pPr marL="0" marR="0" lvl="0" indent="0" algn="l" defTabSz="1018824" rtl="0" eaLnBrk="1" fontAlgn="auto" latinLnBrk="0" hangingPunct="1">
              <a:lnSpc>
                <a:spcPts val="2100"/>
              </a:lnSpc>
              <a:spcBef>
                <a:spcPts val="0"/>
              </a:spcBef>
              <a:spcAft>
                <a:spcPts val="0"/>
              </a:spcAft>
              <a:buClrTx/>
              <a:buSzTx/>
              <a:buFontTx/>
              <a:buNone/>
              <a:tabLst>
                <a:tab pos="2849563" algn="l"/>
              </a:tabLst>
              <a:defRPr/>
            </a:pPr>
            <a:r>
              <a:rPr kumimoji="0" lang="en-US" sz="1600" b="0" i="0" u="none" strike="noStrike" kern="1200" cap="none" spc="0" normalizeH="0" baseline="0" noProof="0" dirty="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hlinkClick r:id="rId13" action="ppaction://hlinksldjump">
                  <a:extLst>
                    <a:ext uri="{A12FA001-AC4F-418D-AE19-62706E023703}">
                      <ahyp:hlinkClr xmlns:ahyp="http://schemas.microsoft.com/office/drawing/2018/hyperlinkcolor" val="tx"/>
                    </a:ext>
                  </a:extLst>
                </a:hlinkClick>
              </a:rPr>
              <a:t>Scenarios</a:t>
            </a:r>
            <a:endParaRPr kumimoji="0" lang="en-US" sz="1600" b="0" i="0" u="none" strike="noStrike" kern="1200" cap="none" spc="0" normalizeH="0" baseline="0" noProof="0" dirty="0">
              <a:ln>
                <a:noFill/>
              </a:ln>
              <a:solidFill>
                <a:srgbClr val="0078D4">
                  <a:alpha val="99000"/>
                </a:srgbClr>
              </a:solidFill>
              <a:effectLst/>
              <a:uLnTx/>
              <a:uFillTx/>
              <a:latin typeface="Segoe Sans Display"/>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7643710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20E00-4D48-ADAB-1301-F2A56FFC53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07CD39-9A42-4484-F779-3FECFA30D8F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336" r="13365" b="48413"/>
          <a:stretch>
            <a:fillRect/>
          </a:stretch>
        </p:blipFill>
        <p:spPr>
          <a:xfrm>
            <a:off x="882650" y="7403300"/>
            <a:ext cx="6889750" cy="2655100"/>
          </a:xfrm>
          <a:custGeom>
            <a:avLst/>
            <a:gdLst>
              <a:gd name="connsiteX0" fmla="*/ 0 w 7612102"/>
              <a:gd name="connsiteY0" fmla="*/ 0 h 2933472"/>
              <a:gd name="connsiteX1" fmla="*/ 7612102 w 7612102"/>
              <a:gd name="connsiteY1" fmla="*/ 0 h 2933472"/>
              <a:gd name="connsiteX2" fmla="*/ 7612102 w 7612102"/>
              <a:gd name="connsiteY2" fmla="*/ 2933472 h 2933472"/>
              <a:gd name="connsiteX3" fmla="*/ 0 w 7612102"/>
              <a:gd name="connsiteY3" fmla="*/ 2933472 h 2933472"/>
            </a:gdLst>
            <a:ahLst/>
            <a:cxnLst>
              <a:cxn ang="0">
                <a:pos x="connsiteX0" y="connsiteY0"/>
              </a:cxn>
              <a:cxn ang="0">
                <a:pos x="connsiteX1" y="connsiteY1"/>
              </a:cxn>
              <a:cxn ang="0">
                <a:pos x="connsiteX2" y="connsiteY2"/>
              </a:cxn>
              <a:cxn ang="0">
                <a:pos x="connsiteX3" y="connsiteY3"/>
              </a:cxn>
            </a:cxnLst>
            <a:rect l="l" t="t" r="r" b="b"/>
            <a:pathLst>
              <a:path w="7612102" h="2933472">
                <a:moveTo>
                  <a:pt x="0" y="0"/>
                </a:moveTo>
                <a:lnTo>
                  <a:pt x="7612102" y="0"/>
                </a:lnTo>
                <a:lnTo>
                  <a:pt x="7612102" y="2933472"/>
                </a:lnTo>
                <a:lnTo>
                  <a:pt x="0" y="2933472"/>
                </a:lnTo>
                <a:close/>
              </a:path>
            </a:pathLst>
          </a:custGeom>
        </p:spPr>
      </p:pic>
      <p:pic>
        <p:nvPicPr>
          <p:cNvPr id="4" name="object 4">
            <a:extLst>
              <a:ext uri="{FF2B5EF4-FFF2-40B4-BE49-F238E27FC236}">
                <a16:creationId xmlns:a16="http://schemas.microsoft.com/office/drawing/2014/main" id="{E50A8129-4375-9B02-8314-DDF4ADE69781}"/>
              </a:ext>
              <a:ext uri="{C183D7F6-B498-43B3-948B-1728B52AA6E4}">
                <adec:decorative xmlns:adec="http://schemas.microsoft.com/office/drawing/2017/decorative" val="1"/>
              </a:ext>
            </a:extLst>
          </p:cNvPr>
          <p:cNvPicPr/>
          <p:nvPr/>
        </p:nvPicPr>
        <p:blipFill rotWithShape="1">
          <a:blip r:embed="rId4" cstate="print"/>
          <a:srcRect l="19670" r="19670"/>
          <a:stretch>
            <a:fillRect/>
          </a:stretch>
        </p:blipFill>
        <p:spPr>
          <a:xfrm rot="5400000">
            <a:off x="3850482" y="6136484"/>
            <a:ext cx="71436" cy="7772400"/>
          </a:xfrm>
          <a:prstGeom prst="rect">
            <a:avLst/>
          </a:prstGeom>
        </p:spPr>
      </p:pic>
      <p:sp>
        <p:nvSpPr>
          <p:cNvPr id="5" name="Slide Number Placeholder 5">
            <a:extLst>
              <a:ext uri="{FF2B5EF4-FFF2-40B4-BE49-F238E27FC236}">
                <a16:creationId xmlns:a16="http://schemas.microsoft.com/office/drawing/2014/main" id="{10CC87D5-F059-99D3-DCE2-72B5EB676C5C}"/>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6" name="Freeform: Shape 5">
            <a:extLst>
              <a:ext uri="{FF2B5EF4-FFF2-40B4-BE49-F238E27FC236}">
                <a16:creationId xmlns:a16="http://schemas.microsoft.com/office/drawing/2014/main" id="{875525F4-2E5F-DB36-F43F-1C51D0E59A3B}"/>
              </a:ext>
              <a:ext uri="{C183D7F6-B498-43B3-948B-1728B52AA6E4}">
                <adec:decorative xmlns:adec="http://schemas.microsoft.com/office/drawing/2017/decorative" val="1"/>
              </a:ext>
            </a:extLst>
          </p:cNvPr>
          <p:cNvSpPr>
            <a:spLocks/>
          </p:cNvSpPr>
          <p:nvPr/>
        </p:nvSpPr>
        <p:spPr bwMode="auto">
          <a:xfrm>
            <a:off x="0" y="5912737"/>
            <a:ext cx="4005080" cy="1622465"/>
          </a:xfrm>
          <a:custGeom>
            <a:avLst/>
            <a:gdLst>
              <a:gd name="csX0" fmla="*/ 0 w 4005080"/>
              <a:gd name="csY0" fmla="*/ 0 h 2391905"/>
              <a:gd name="csX1" fmla="*/ 3886201 w 4005080"/>
              <a:gd name="csY1" fmla="*/ 0 h 2391905"/>
              <a:gd name="csX2" fmla="*/ 3886201 w 4005080"/>
              <a:gd name="csY2" fmla="*/ 2273026 h 2391905"/>
              <a:gd name="csX3" fmla="*/ 4005080 w 4005080"/>
              <a:gd name="csY3" fmla="*/ 2391905 h 2391905"/>
              <a:gd name="csX4" fmla="*/ 0 w 4005080"/>
              <a:gd name="csY4" fmla="*/ 2391905 h 2391905"/>
              <a:gd name="csX5" fmla="*/ 0 w 4005080"/>
              <a:gd name="csY5" fmla="*/ 0 h 2391905"/>
            </a:gdLst>
            <a:ahLst/>
            <a:cxnLst>
              <a:cxn ang="0">
                <a:pos x="csX0" y="csY0"/>
              </a:cxn>
              <a:cxn ang="0">
                <a:pos x="csX1" y="csY1"/>
              </a:cxn>
              <a:cxn ang="0">
                <a:pos x="csX2" y="csY2"/>
              </a:cxn>
              <a:cxn ang="0">
                <a:pos x="csX3" y="csY3"/>
              </a:cxn>
              <a:cxn ang="0">
                <a:pos x="csX4" y="csY4"/>
              </a:cxn>
              <a:cxn ang="0">
                <a:pos x="csX5" y="csY5"/>
              </a:cxn>
            </a:cxnLst>
            <a:rect l="l" t="t" r="r" b="b"/>
            <a:pathLst>
              <a:path w="4005080" h="2391905">
                <a:moveTo>
                  <a:pt x="0" y="0"/>
                </a:moveTo>
                <a:lnTo>
                  <a:pt x="3886201" y="0"/>
                </a:lnTo>
                <a:lnTo>
                  <a:pt x="3886201" y="2273026"/>
                </a:lnTo>
                <a:cubicBezTo>
                  <a:pt x="3886201" y="2338681"/>
                  <a:pt x="3939425" y="2391905"/>
                  <a:pt x="4005080" y="2391905"/>
                </a:cubicBezTo>
                <a:lnTo>
                  <a:pt x="0" y="2391905"/>
                </a:lnTo>
                <a:lnTo>
                  <a:pt x="0" y="0"/>
                </a:lnTo>
                <a:close/>
              </a:path>
            </a:pathLst>
          </a:cu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7" name="Freeform: Shape 16">
            <a:extLst>
              <a:ext uri="{FF2B5EF4-FFF2-40B4-BE49-F238E27FC236}">
                <a16:creationId xmlns:a16="http://schemas.microsoft.com/office/drawing/2014/main" id="{B511D769-A029-B27E-27ED-E966048EB799}"/>
              </a:ext>
              <a:ext uri="{C183D7F6-B498-43B3-948B-1728B52AA6E4}">
                <adec:decorative xmlns:adec="http://schemas.microsoft.com/office/drawing/2017/decorative" val="1"/>
              </a:ext>
            </a:extLst>
          </p:cNvPr>
          <p:cNvSpPr>
            <a:spLocks/>
          </p:cNvSpPr>
          <p:nvPr/>
        </p:nvSpPr>
        <p:spPr bwMode="auto">
          <a:xfrm rot="16200000">
            <a:off x="3061822" y="2824625"/>
            <a:ext cx="5534956" cy="3886199"/>
          </a:xfrm>
          <a:custGeom>
            <a:avLst/>
            <a:gdLst>
              <a:gd name="csX0" fmla="*/ 5534956 w 5534956"/>
              <a:gd name="csY0" fmla="*/ 83942 h 3886199"/>
              <a:gd name="csX1" fmla="*/ 5534956 w 5534956"/>
              <a:gd name="csY1" fmla="*/ 3886199 h 3886199"/>
              <a:gd name="csX2" fmla="*/ 5124679 w 5534956"/>
              <a:gd name="csY2" fmla="*/ 3886199 h 3886199"/>
              <a:gd name="csX3" fmla="*/ 410277 w 5534956"/>
              <a:gd name="csY3" fmla="*/ 3886199 h 3886199"/>
              <a:gd name="csX4" fmla="*/ 0 w 5534956"/>
              <a:gd name="csY4" fmla="*/ 3886199 h 3886199"/>
              <a:gd name="csX5" fmla="*/ 0 w 5534956"/>
              <a:gd name="csY5" fmla="*/ 83942 h 3886199"/>
              <a:gd name="csX6" fmla="*/ 83942 w 5534956"/>
              <a:gd name="csY6" fmla="*/ 0 h 3886199"/>
              <a:gd name="csX7" fmla="*/ 494219 w 5534956"/>
              <a:gd name="csY7" fmla="*/ 0 h 3886199"/>
              <a:gd name="csX8" fmla="*/ 5040737 w 5534956"/>
              <a:gd name="csY8" fmla="*/ 0 h 3886199"/>
              <a:gd name="csX9" fmla="*/ 5451014 w 5534956"/>
              <a:gd name="csY9" fmla="*/ 0 h 3886199"/>
              <a:gd name="csX10" fmla="*/ 5534956 w 5534956"/>
              <a:gd name="csY10" fmla="*/ 83942 h 3886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4956" h="3886199">
                <a:moveTo>
                  <a:pt x="5534956" y="83942"/>
                </a:moveTo>
                <a:lnTo>
                  <a:pt x="5534956" y="3886199"/>
                </a:lnTo>
                <a:lnTo>
                  <a:pt x="5124679" y="3886199"/>
                </a:lnTo>
                <a:lnTo>
                  <a:pt x="410277" y="3886199"/>
                </a:lnTo>
                <a:lnTo>
                  <a:pt x="0" y="3886199"/>
                </a:lnTo>
                <a:lnTo>
                  <a:pt x="0" y="83942"/>
                </a:lnTo>
                <a:cubicBezTo>
                  <a:pt x="0" y="37582"/>
                  <a:pt x="37582" y="0"/>
                  <a:pt x="83942" y="0"/>
                </a:cubicBezTo>
                <a:lnTo>
                  <a:pt x="494219" y="0"/>
                </a:lnTo>
                <a:lnTo>
                  <a:pt x="5040737" y="0"/>
                </a:lnTo>
                <a:lnTo>
                  <a:pt x="5451014" y="0"/>
                </a:lnTo>
                <a:cubicBezTo>
                  <a:pt x="5497374" y="0"/>
                  <a:pt x="5534956" y="37582"/>
                  <a:pt x="5534956" y="83942"/>
                </a:cubicBezTo>
                <a:close/>
              </a:path>
            </a:pathLst>
          </a:cu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Rectangle: Rounded Corners 7">
            <a:extLst>
              <a:ext uri="{FF2B5EF4-FFF2-40B4-BE49-F238E27FC236}">
                <a16:creationId xmlns:a16="http://schemas.microsoft.com/office/drawing/2014/main" id="{116AE883-3E5D-0CC8-E2F8-D5CD6D903B62}"/>
              </a:ext>
              <a:ext uri="{C183D7F6-B498-43B3-948B-1728B52AA6E4}">
                <adec:decorative xmlns:adec="http://schemas.microsoft.com/office/drawing/2017/decorative" val="1"/>
              </a:ext>
            </a:extLst>
          </p:cNvPr>
          <p:cNvSpPr/>
          <p:nvPr/>
        </p:nvSpPr>
        <p:spPr bwMode="auto">
          <a:xfrm>
            <a:off x="610600" y="6985727"/>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DBD0B3D1-5837-992E-975E-D03349A08F1E}"/>
              </a:ext>
              <a:ext uri="{C183D7F6-B498-43B3-948B-1728B52AA6E4}">
                <adec:decorative xmlns:adec="http://schemas.microsoft.com/office/drawing/2017/decorative" val="1"/>
              </a:ext>
            </a:extLst>
          </p:cNvPr>
          <p:cNvSpPr/>
          <p:nvPr/>
        </p:nvSpPr>
        <p:spPr bwMode="auto">
          <a:xfrm>
            <a:off x="610600" y="6228783"/>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a:extLst>
              <a:ext uri="{FF2B5EF4-FFF2-40B4-BE49-F238E27FC236}">
                <a16:creationId xmlns:a16="http://schemas.microsoft.com/office/drawing/2014/main" id="{1D5983C0-78EE-2D69-38AF-8DA02EA32328}"/>
              </a:ext>
              <a:ext uri="{C183D7F6-B498-43B3-948B-1728B52AA6E4}">
                <adec:decorative xmlns:adec="http://schemas.microsoft.com/office/drawing/2017/decorative" val="1"/>
              </a:ext>
            </a:extLst>
          </p:cNvPr>
          <p:cNvPicPr>
            <a:picLocks/>
          </p:cNvPicPr>
          <p:nvPr/>
        </p:nvPicPr>
        <p:blipFill rotWithShape="1">
          <a:blip r:embed="rId5">
            <a:extLst>
              <a:ext uri="{BEBA8EAE-BF5A-486C-A8C5-ECC9F3942E4B}">
                <a14:imgProps xmlns:a14="http://schemas.microsoft.com/office/drawing/2010/main">
                  <a14:imgLayer r:embed="rId6">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12" name="Rectangle 11">
            <a:extLst>
              <a:ext uri="{FF2B5EF4-FFF2-40B4-BE49-F238E27FC236}">
                <a16:creationId xmlns:a16="http://schemas.microsoft.com/office/drawing/2014/main" id="{080AE3D2-1AB0-955A-6A93-1B7EC9C2AF8C}"/>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13" name="Rectangle: Rounded Corners 12">
            <a:hlinkClick r:id="rId7" action="ppaction://hlinksldjump"/>
            <a:extLst>
              <a:ext uri="{FF2B5EF4-FFF2-40B4-BE49-F238E27FC236}">
                <a16:creationId xmlns:a16="http://schemas.microsoft.com/office/drawing/2014/main" id="{0CF3E667-6F61-785D-387C-A0D2EF5AF402}"/>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Best Practices</a:t>
            </a:r>
          </a:p>
        </p:txBody>
      </p:sp>
      <p:sp>
        <p:nvSpPr>
          <p:cNvPr id="14" name="Rectangle: Rounded Corners 13">
            <a:hlinkClick r:id="rId8" action="ppaction://hlinksldjump"/>
            <a:extLst>
              <a:ext uri="{FF2B5EF4-FFF2-40B4-BE49-F238E27FC236}">
                <a16:creationId xmlns:a16="http://schemas.microsoft.com/office/drawing/2014/main" id="{DC40610E-B6C0-5849-028F-E9D1D7BB7105}"/>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15" name="Rectangle: Rounded Corners 14">
            <a:hlinkClick r:id="rId9" action="ppaction://hlinksldjump"/>
            <a:extLst>
              <a:ext uri="{FF2B5EF4-FFF2-40B4-BE49-F238E27FC236}">
                <a16:creationId xmlns:a16="http://schemas.microsoft.com/office/drawing/2014/main" id="{FEF7F542-AFED-D26A-1F3D-6E1A2749D2AC}"/>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16" name="Rectangle: Rounded Corners 15">
            <a:hlinkClick r:id="rId10" action="ppaction://hlinksldjump"/>
            <a:extLst>
              <a:ext uri="{FF2B5EF4-FFF2-40B4-BE49-F238E27FC236}">
                <a16:creationId xmlns:a16="http://schemas.microsoft.com/office/drawing/2014/main" id="{1E2B63FE-D7DC-A0EB-2B4E-5AE80B875612}"/>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23" name="Rectangle: Rounded Corners 22">
            <a:hlinkClick r:id="rId11" action="ppaction://hlinksldjump"/>
            <a:extLst>
              <a:ext uri="{FF2B5EF4-FFF2-40B4-BE49-F238E27FC236}">
                <a16:creationId xmlns:a16="http://schemas.microsoft.com/office/drawing/2014/main" id="{F4DC7D4C-787F-C4D1-06FA-C5626A76B786}"/>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24" name="Rectangle: Rounded Corners 23">
            <a:hlinkClick r:id="rId12" action="ppaction://hlinksldjump"/>
            <a:extLst>
              <a:ext uri="{FF2B5EF4-FFF2-40B4-BE49-F238E27FC236}">
                <a16:creationId xmlns:a16="http://schemas.microsoft.com/office/drawing/2014/main" id="{AF6E30BF-FA89-3B9A-AB1C-AB1B7B2F87F6}"/>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25" name="Rectangle: Rounded Corners 24">
            <a:hlinkClick r:id="rId13" action="ppaction://hlinksldjump"/>
            <a:extLst>
              <a:ext uri="{FF2B5EF4-FFF2-40B4-BE49-F238E27FC236}">
                <a16:creationId xmlns:a16="http://schemas.microsoft.com/office/drawing/2014/main" id="{5D076775-F8D4-9FE9-53AA-1A4CDF82722B}"/>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1" name="Title 10">
            <a:extLst>
              <a:ext uri="{FF2B5EF4-FFF2-40B4-BE49-F238E27FC236}">
                <a16:creationId xmlns:a16="http://schemas.microsoft.com/office/drawing/2014/main" id="{47F87D9B-4BE0-BC5C-BAE3-F3520FB678DB}"/>
              </a:ext>
            </a:extLst>
          </p:cNvPr>
          <p:cNvSpPr>
            <a:spLocks noGrp="1"/>
          </p:cNvSpPr>
          <p:nvPr>
            <p:ph type="title"/>
          </p:nvPr>
        </p:nvSpPr>
        <p:spPr>
          <a:xfrm>
            <a:off x="508000" y="939800"/>
            <a:ext cx="4383314" cy="861774"/>
          </a:xfrm>
        </p:spPr>
        <p:txBody>
          <a:bodyPr/>
          <a:lstStyle/>
          <a:p>
            <a:r>
              <a:rPr lang="en-US" dirty="0"/>
              <a:t>Best Practices when Using Microsoft 365 Copilot</a:t>
            </a:r>
          </a:p>
        </p:txBody>
      </p:sp>
      <p:sp>
        <p:nvSpPr>
          <p:cNvPr id="27" name="Content Placeholder 2">
            <a:extLst>
              <a:ext uri="{FF2B5EF4-FFF2-40B4-BE49-F238E27FC236}">
                <a16:creationId xmlns:a16="http://schemas.microsoft.com/office/drawing/2014/main" id="{13AD9491-2B6D-50ED-133A-35E116F5CA9A}"/>
              </a:ext>
            </a:extLst>
          </p:cNvPr>
          <p:cNvSpPr txBox="1">
            <a:spLocks/>
          </p:cNvSpPr>
          <p:nvPr/>
        </p:nvSpPr>
        <p:spPr>
          <a:xfrm>
            <a:off x="505598" y="2102215"/>
            <a:ext cx="3278501" cy="3471720"/>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a:lnSpc>
                <a:spcPts val="2100"/>
              </a:lnSpc>
              <a:spcAft>
                <a:spcPts val="3000"/>
              </a:spcAft>
              <a:defRPr/>
            </a:pPr>
            <a:r>
              <a:rPr lang="en-US" dirty="0">
                <a:solidFill>
                  <a:srgbClr val="091F2C"/>
                </a:solidFill>
                <a:latin typeface="Segoe Sans Display"/>
              </a:rPr>
              <a:t>With </a:t>
            </a:r>
            <a:r>
              <a:rPr lang="en-US" dirty="0">
                <a:solidFill>
                  <a:schemeClr val="accent1"/>
                </a:solidFill>
                <a:latin typeface="Segoe Sans Display"/>
                <a:hlinkClick r:id="rId14">
                  <a:extLst>
                    <a:ext uri="{A12FA001-AC4F-418D-AE19-62706E023703}">
                      <ahyp:hlinkClr xmlns:ahyp="http://schemas.microsoft.com/office/drawing/2018/hyperlinkcolor" val="tx"/>
                    </a:ext>
                  </a:extLst>
                </a:hlinkClick>
              </a:rPr>
              <a:t>Work IQ</a:t>
            </a:r>
            <a:r>
              <a:rPr lang="en-US" dirty="0">
                <a:solidFill>
                  <a:srgbClr val="091F2C"/>
                </a:solidFill>
                <a:latin typeface="Segoe Sans Display"/>
              </a:rPr>
              <a:t>, Microsoft 365 Copilot and agents are powered by an intelligence layer that helps Copilot understand you, your role, and your organization—connecting individual and organizational knowledge to deliver intelligence designed for the flow of your work. This shared understanding supports more relevant, accurate, and secure experiences across apps and workflows, helping teams work more effectively without relying solely on connector-based approaches.</a:t>
            </a:r>
            <a:endParaRPr lang="en-IN" dirty="0">
              <a:solidFill>
                <a:srgbClr val="091F2C"/>
              </a:solidFill>
              <a:latin typeface="Segoe Sans Display"/>
            </a:endParaRPr>
          </a:p>
        </p:txBody>
      </p:sp>
      <p:sp>
        <p:nvSpPr>
          <p:cNvPr id="28" name="Rectangle: Rounded Corners 27">
            <a:extLst>
              <a:ext uri="{FF2B5EF4-FFF2-40B4-BE49-F238E27FC236}">
                <a16:creationId xmlns:a16="http://schemas.microsoft.com/office/drawing/2014/main" id="{813AD322-0ADA-D9D5-4A28-ED025BA8740F}"/>
              </a:ext>
            </a:extLst>
          </p:cNvPr>
          <p:cNvSpPr>
            <a:spLocks/>
          </p:cNvSpPr>
          <p:nvPr/>
        </p:nvSpPr>
        <p:spPr bwMode="auto">
          <a:xfrm>
            <a:off x="508000" y="5760337"/>
            <a:ext cx="3178175" cy="30480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rPr>
              <a:t>Prompt Syntax Legend</a:t>
            </a:r>
          </a:p>
        </p:txBody>
      </p:sp>
      <p:sp>
        <p:nvSpPr>
          <p:cNvPr id="29" name="Content Placeholder 2">
            <a:extLst>
              <a:ext uri="{FF2B5EF4-FFF2-40B4-BE49-F238E27FC236}">
                <a16:creationId xmlns:a16="http://schemas.microsoft.com/office/drawing/2014/main" id="{55130DA2-CD4D-1D2A-7506-A8550CE8BC0D}"/>
              </a:ext>
            </a:extLst>
          </p:cNvPr>
          <p:cNvSpPr txBox="1">
            <a:spLocks/>
          </p:cNvSpPr>
          <p:nvPr/>
        </p:nvSpPr>
        <p:spPr>
          <a:xfrm>
            <a:off x="507998" y="6174774"/>
            <a:ext cx="3178175" cy="1250792"/>
          </a:xfrm>
          <a:prstGeom prst="rect">
            <a:avLst/>
          </a:prstGeom>
          <a:noFill/>
        </p:spPr>
        <p:txBody>
          <a:bodyPr wrap="square" lIns="91440" tIns="45720" rIns="91440" bIns="4572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265113" algn="l" defTabSz="1018824" rtl="0" eaLnBrk="1" fontAlgn="auto" latinLnBrk="0" hangingPunct="1">
              <a:lnSpc>
                <a:spcPts val="1600"/>
              </a:lnSpc>
              <a:spcBef>
                <a:spcPts val="0"/>
              </a:spcBef>
              <a:spcAft>
                <a:spcPts val="1200"/>
              </a:spcAft>
              <a:buClrTx/>
              <a:buSzTx/>
              <a:buFontTx/>
              <a:buNone/>
              <a:tabLst/>
              <a:defRPr/>
            </a:pPr>
            <a:r>
              <a:rPr kumimoji="0" lang="en-US" sz="1100" b="0" i="0" u="none" strike="noStrike" kern="100" cap="none" spc="0" normalizeH="0" baseline="0" noProof="0" dirty="0">
                <a:ln>
                  <a:noFill/>
                </a:ln>
                <a:solidFill>
                  <a:srgbClr val="FF5C39">
                    <a:alpha val="99000"/>
                  </a:srgbClr>
                </a:solidFill>
                <a:effectLst/>
                <a:uLnTx/>
                <a:uFillTx/>
                <a:latin typeface="+mj-lt"/>
                <a:ea typeface="+mn-ea"/>
                <a:cs typeface="+mn-cs"/>
              </a:rPr>
              <a:t>Orange text </a:t>
            </a:r>
            <a:r>
              <a:rPr kumimoji="0" lang="en-US" sz="1100" b="0" i="0" u="none" strike="noStrike" kern="100" cap="none" spc="0" normalizeH="0" baseline="0" noProof="0" dirty="0">
                <a:ln>
                  <a:noFill/>
                </a:ln>
                <a:solidFill>
                  <a:srgbClr val="FF5C39">
                    <a:alpha val="99000"/>
                  </a:srgbClr>
                </a:solidFill>
                <a:effectLst/>
                <a:uLnTx/>
                <a:uFillTx/>
                <a:ea typeface="+mn-ea"/>
                <a:cs typeface="+mn-cs"/>
              </a:rPr>
              <a:t>= Context you reference in Copilot </a:t>
            </a:r>
            <a:r>
              <a:rPr kumimoji="0" lang="en-US" sz="1100" b="0" i="1" u="none" strike="noStrike" kern="100" cap="none" spc="0" normalizeH="0" baseline="0" noProof="0" dirty="0">
                <a:ln>
                  <a:noFill/>
                </a:ln>
                <a:solidFill>
                  <a:schemeClr val="tx1">
                    <a:alpha val="99000"/>
                  </a:schemeClr>
                </a:solidFill>
                <a:effectLst/>
                <a:uLnTx/>
                <a:uFillTx/>
                <a:ea typeface="+mn-ea"/>
                <a:cs typeface="+mn-cs"/>
              </a:rPr>
              <a:t>(file, ticket, log, email, meeting, Teams chat)</a:t>
            </a:r>
          </a:p>
          <a:p>
            <a:pPr marL="0" marR="0" lvl="0" indent="265113" algn="l" defTabSz="1018824" rtl="0" eaLnBrk="1" fontAlgn="auto" latinLnBrk="0" hangingPunct="1">
              <a:lnSpc>
                <a:spcPts val="1600"/>
              </a:lnSpc>
              <a:spcBef>
                <a:spcPts val="0"/>
              </a:spcBef>
              <a:spcAft>
                <a:spcPts val="1200"/>
              </a:spcAft>
              <a:buClrTx/>
              <a:buSzTx/>
              <a:buFontTx/>
              <a:buNone/>
              <a:tabLst/>
              <a:defRPr/>
            </a:pPr>
            <a:r>
              <a:rPr kumimoji="0" lang="en-US" sz="1100" b="0" i="0" u="none" strike="noStrike" kern="100" cap="none" spc="0" normalizeH="0" baseline="0" noProof="0" dirty="0">
                <a:ln>
                  <a:noFill/>
                </a:ln>
                <a:solidFill>
                  <a:srgbClr val="C03BC4">
                    <a:alpha val="99000"/>
                  </a:srgbClr>
                </a:solidFill>
                <a:effectLst/>
                <a:uLnTx/>
                <a:uFillTx/>
                <a:latin typeface="+mj-lt"/>
                <a:ea typeface="+mn-ea"/>
                <a:cs typeface="+mn-cs"/>
              </a:rPr>
              <a:t>Purple text </a:t>
            </a:r>
            <a:r>
              <a:rPr kumimoji="0" lang="en-US" sz="1100" b="0" i="0" u="none" strike="noStrike" kern="100" cap="none" spc="0" normalizeH="0" baseline="0" noProof="0" dirty="0">
                <a:ln>
                  <a:noFill/>
                </a:ln>
                <a:solidFill>
                  <a:srgbClr val="C03BC4">
                    <a:alpha val="99000"/>
                  </a:srgbClr>
                </a:solidFill>
                <a:effectLst/>
                <a:uLnTx/>
                <a:uFillTx/>
                <a:latin typeface="Segoe Sans Display"/>
                <a:ea typeface="+mn-ea"/>
                <a:cs typeface="+mn-cs"/>
              </a:rPr>
              <a:t>= </a:t>
            </a:r>
            <a:r>
              <a:rPr kumimoji="0" lang="en-US" sz="1100" b="0" i="0" u="none" strike="noStrike" kern="100" cap="none" spc="0" normalizeH="0" baseline="0" noProof="0" dirty="0">
                <a:ln>
                  <a:noFill/>
                </a:ln>
                <a:solidFill>
                  <a:schemeClr val="accent2">
                    <a:alpha val="99000"/>
                  </a:schemeClr>
                </a:solidFill>
                <a:effectLst/>
                <a:uLnTx/>
                <a:uFillTx/>
                <a:ea typeface="+mn-ea"/>
                <a:cs typeface="+mn-cs"/>
              </a:rPr>
              <a:t>Details you insert </a:t>
            </a:r>
            <a:r>
              <a:rPr lang="en-US" sz="1100" i="1" dirty="0">
                <a:solidFill>
                  <a:schemeClr val="tx1">
                    <a:alpha val="99000"/>
                  </a:schemeClr>
                </a:solidFill>
              </a:rPr>
              <a:t>(system name, error code, date, environment)</a:t>
            </a:r>
          </a:p>
        </p:txBody>
      </p:sp>
      <p:sp>
        <p:nvSpPr>
          <p:cNvPr id="40" name="Content Placeholder 2">
            <a:extLst>
              <a:ext uri="{FF2B5EF4-FFF2-40B4-BE49-F238E27FC236}">
                <a16:creationId xmlns:a16="http://schemas.microsoft.com/office/drawing/2014/main" id="{5E06420E-077D-6ED5-7285-F98339B71508}"/>
              </a:ext>
            </a:extLst>
          </p:cNvPr>
          <p:cNvSpPr txBox="1">
            <a:spLocks/>
          </p:cNvSpPr>
          <p:nvPr/>
        </p:nvSpPr>
        <p:spPr>
          <a:xfrm>
            <a:off x="4107180" y="2151124"/>
            <a:ext cx="3157220" cy="4066306"/>
          </a:xfrm>
          <a:prstGeom prst="rect">
            <a:avLst/>
          </a:prstGeom>
        </p:spPr>
        <p:txBody>
          <a:bodyPr vert="horz" wrap="square" lIns="0" tIns="0" rIns="0" bIns="0" rtlCol="0" anchor="t">
            <a:spAutoFit/>
          </a:bodyPr>
          <a:lstStyle>
            <a:defPPr>
              <a:defRPr lang="en-US"/>
            </a:defPPr>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594623" rtl="0" eaLnBrk="1" fontAlgn="auto" latinLnBrk="0" hangingPunct="1">
              <a:lnSpc>
                <a:spcPts val="1700"/>
              </a:lnSpc>
              <a:spcBef>
                <a:spcPts val="0"/>
              </a:spcBef>
              <a:spcAft>
                <a:spcPts val="6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chemeClr val="accent2">
                    <a:alpha val="99000"/>
                  </a:schemeClr>
                </a:solidFill>
                <a:effectLst/>
                <a:uLnTx/>
                <a:uFillTx/>
                <a:latin typeface="+mj-lt"/>
                <a:ea typeface="+mn-ea"/>
                <a:cs typeface="Segoe Sans Display" pitchFamily="2" charset="0"/>
              </a:rPr>
              <a:t>Tips: </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dirty="0">
                <a:ln>
                  <a:noFill/>
                </a:ln>
                <a:solidFill>
                  <a:srgbClr val="091F2C">
                    <a:alpha val="99000"/>
                  </a:srgbClr>
                </a:solidFill>
                <a:effectLst/>
                <a:uLnTx/>
                <a:uFillTx/>
                <a:latin typeface="+mj-lt"/>
                <a:ea typeface="+mn-ea"/>
                <a:cs typeface="Segoe Sans Display" pitchFamily="2" charset="0"/>
              </a:rPr>
              <a:t>Work Toggle – </a:t>
            </a:r>
            <a:r>
              <a:rPr kumimoji="0" lang="en-US" sz="1100" b="0" i="0" u="none" strike="noStrike" kern="100" cap="none" spc="0" normalizeH="0" baseline="0" noProof="0" dirty="0">
                <a:ln>
                  <a:noFill/>
                </a:ln>
                <a:solidFill>
                  <a:srgbClr val="091F2C">
                    <a:alpha val="99000"/>
                  </a:srgbClr>
                </a:solidFill>
                <a:effectLst/>
                <a:uLnTx/>
                <a:uFillTx/>
                <a:ea typeface="+mn-ea"/>
                <a:cs typeface="Segoe Sans Display" pitchFamily="2" charset="0"/>
              </a:rPr>
              <a:t>Work Mode keeps outputs focused on your organizational data and maintains context across apps and workflows. It will also pull in relevant web data to provide complete, connected responses.</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dirty="0">
                <a:ln>
                  <a:noFill/>
                </a:ln>
                <a:solidFill>
                  <a:srgbClr val="091F2C">
                    <a:alpha val="99000"/>
                  </a:srgbClr>
                </a:solidFill>
                <a:effectLst/>
                <a:uLnTx/>
                <a:uFillTx/>
                <a:latin typeface="+mj-lt"/>
                <a:ea typeface="+mn-ea"/>
                <a:cs typeface="Segoe Sans Display" pitchFamily="2" charset="0"/>
              </a:rPr>
              <a:t>Invoke with /text – </a:t>
            </a:r>
            <a:r>
              <a:rPr kumimoji="0" lang="en-US" sz="1100" b="0" i="0" u="none" strike="noStrike" kern="100" cap="none" spc="0" normalizeH="0" baseline="0" noProof="0" dirty="0">
                <a:ln>
                  <a:noFill/>
                </a:ln>
                <a:solidFill>
                  <a:srgbClr val="091F2C">
                    <a:alpha val="99000"/>
                  </a:srgbClr>
                </a:solidFill>
                <a:effectLst/>
                <a:uLnTx/>
                <a:uFillTx/>
                <a:ea typeface="+mn-ea"/>
                <a:cs typeface="Segoe Sans Display" pitchFamily="2" charset="0"/>
              </a:rPr>
              <a:t>Use the forward slash to directly reference files, chats, or meetings so Copilot can ground responses in the right source. Ex. </a:t>
            </a:r>
            <a:r>
              <a:rPr kumimoji="0" lang="en-US" sz="1100" b="0" i="0" u="none" strike="noStrike" kern="100" cap="none" spc="0" normalizeH="0" baseline="0" noProof="0" dirty="0">
                <a:ln>
                  <a:noFill/>
                </a:ln>
                <a:solidFill>
                  <a:srgbClr val="EC4A27">
                    <a:alpha val="99000"/>
                  </a:srgbClr>
                </a:solidFill>
                <a:effectLst/>
                <a:uLnTx/>
                <a:uFillTx/>
                <a:ea typeface="+mn-ea"/>
                <a:cs typeface="Segoe Sans Display" pitchFamily="2" charset="0"/>
              </a:rPr>
              <a:t>/Text</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dirty="0">
                <a:ln>
                  <a:noFill/>
                </a:ln>
                <a:solidFill>
                  <a:srgbClr val="091F2C">
                    <a:alpha val="99000"/>
                  </a:srgbClr>
                </a:solidFill>
                <a:effectLst/>
                <a:uLnTx/>
                <a:uFillTx/>
                <a:latin typeface="+mj-lt"/>
                <a:ea typeface="+mn-ea"/>
                <a:cs typeface="Segoe Sans Display" pitchFamily="2" charset="0"/>
              </a:rPr>
              <a:t>Responsible Outputs – </a:t>
            </a:r>
            <a:r>
              <a:rPr kumimoji="0" lang="en-US" sz="1100" b="0" i="0" u="none" strike="noStrike" kern="100" cap="none" spc="0" normalizeH="0" baseline="0" noProof="0" dirty="0">
                <a:ln>
                  <a:noFill/>
                </a:ln>
                <a:solidFill>
                  <a:srgbClr val="091F2C">
                    <a:alpha val="99000"/>
                  </a:srgbClr>
                </a:solidFill>
                <a:effectLst/>
                <a:uLnTx/>
                <a:uFillTx/>
                <a:ea typeface="+mn-ea"/>
                <a:cs typeface="Segoe Sans Display" pitchFamily="2" charset="0"/>
              </a:rPr>
              <a:t>Always review AI-generated content for accuracy, bias, and relevance and verify information with trusted sources.</a:t>
            </a:r>
          </a:p>
          <a:p>
            <a:pPr marL="190500" marR="0" lvl="0" indent="-190500" algn="l" defTabSz="1018824" rtl="0" eaLnBrk="1" fontAlgn="auto" latinLnBrk="0" hangingPunct="1">
              <a:lnSpc>
                <a:spcPts val="1700"/>
              </a:lnSpc>
              <a:spcBef>
                <a:spcPts val="0"/>
              </a:spcBef>
              <a:spcAft>
                <a:spcPts val="800"/>
              </a:spcAft>
              <a:buClrTx/>
              <a:buSzPct val="100000"/>
              <a:buFont typeface="Arial" panose="020B0604020202020204" pitchFamily="34" charset="0"/>
              <a:buChar char="•"/>
              <a:tabLst/>
              <a:defRPr/>
            </a:pPr>
            <a:r>
              <a:rPr kumimoji="0" lang="en-US" sz="1100" b="0" i="0" u="none" strike="noStrike" kern="100" cap="none" spc="0" normalizeH="0" baseline="0" noProof="0" dirty="0">
                <a:ln>
                  <a:noFill/>
                </a:ln>
                <a:solidFill>
                  <a:srgbClr val="091F2C">
                    <a:alpha val="99000"/>
                  </a:srgbClr>
                </a:solidFill>
                <a:effectLst/>
                <a:uLnTx/>
                <a:uFillTx/>
                <a:latin typeface="+mj-lt"/>
                <a:ea typeface="+mn-ea"/>
                <a:cs typeface="Segoe Sans Display" pitchFamily="2" charset="0"/>
              </a:rPr>
              <a:t>Give Feedback – </a:t>
            </a:r>
            <a:r>
              <a:rPr kumimoji="0" lang="en-US" sz="1100" b="0" i="0" u="none" strike="noStrike" kern="100" cap="none" spc="0" normalizeH="0" baseline="0" noProof="0" dirty="0">
                <a:ln>
                  <a:noFill/>
                </a:ln>
                <a:solidFill>
                  <a:srgbClr val="091F2C">
                    <a:alpha val="99000"/>
                  </a:srgbClr>
                </a:solidFill>
                <a:effectLst/>
                <a:uLnTx/>
                <a:uFillTx/>
                <a:ea typeface="+mn-ea"/>
                <a:cs typeface="Segoe Sans Display" pitchFamily="2" charset="0"/>
              </a:rPr>
              <a:t>Use Copilot’s built-in tools or reach out to your admin to share feedback and help improve your experience.</a:t>
            </a:r>
          </a:p>
        </p:txBody>
      </p:sp>
    </p:spTree>
    <p:extLst>
      <p:ext uri="{BB962C8B-B14F-4D97-AF65-F5344CB8AC3E}">
        <p14:creationId xmlns:p14="http://schemas.microsoft.com/office/powerpoint/2010/main" val="2969105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C583-6711-8A79-4103-20C221DDC6BA}"/>
            </a:ext>
          </a:extLst>
        </p:cNvPr>
        <p:cNvGrpSpPr/>
        <p:nvPr/>
      </p:nvGrpSpPr>
      <p:grpSpPr>
        <a:xfrm>
          <a:off x="0" y="0"/>
          <a:ext cx="0" cy="0"/>
          <a:chOff x="0" y="0"/>
          <a:chExt cx="0" cy="0"/>
        </a:xfrm>
      </p:grpSpPr>
      <p:pic>
        <p:nvPicPr>
          <p:cNvPr id="9" name="object 4">
            <a:extLst>
              <a:ext uri="{FF2B5EF4-FFF2-40B4-BE49-F238E27FC236}">
                <a16:creationId xmlns:a16="http://schemas.microsoft.com/office/drawing/2014/main" id="{71679CFB-4EF5-5C65-1F69-FF3288702DCD}"/>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49" name="Slide Number Placeholder 5">
            <a:extLst>
              <a:ext uri="{FF2B5EF4-FFF2-40B4-BE49-F238E27FC236}">
                <a16:creationId xmlns:a16="http://schemas.microsoft.com/office/drawing/2014/main" id="{43CE067A-D444-7F8C-8478-415E13A3C692}"/>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7943E956-2973-BB06-5D06-C093FE64997A}"/>
              </a:ext>
            </a:extLst>
          </p:cNvPr>
          <p:cNvSpPr>
            <a:spLocks noGrp="1"/>
          </p:cNvSpPr>
          <p:nvPr>
            <p:ph type="title"/>
          </p:nvPr>
        </p:nvSpPr>
        <p:spPr>
          <a:xfrm>
            <a:off x="508002" y="939800"/>
            <a:ext cx="4995982" cy="861774"/>
          </a:xfrm>
        </p:spPr>
        <p:txBody>
          <a:bodyPr/>
          <a:lstStyle/>
          <a:p>
            <a:r>
              <a:rPr lang="en-US" dirty="0"/>
              <a:t>Scenario 1: Process &amp; Program Management </a:t>
            </a:r>
            <a:endParaRPr lang="en-IN" dirty="0"/>
          </a:p>
        </p:txBody>
      </p:sp>
      <p:pic>
        <p:nvPicPr>
          <p:cNvPr id="24" name="Picture 23">
            <a:extLst>
              <a:ext uri="{FF2B5EF4-FFF2-40B4-BE49-F238E27FC236}">
                <a16:creationId xmlns:a16="http://schemas.microsoft.com/office/drawing/2014/main" id="{213E4AC6-80CD-CB5B-4C94-BCFFAE2BC0E3}"/>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25" name="Rectangle 24">
            <a:extLst>
              <a:ext uri="{FF2B5EF4-FFF2-40B4-BE49-F238E27FC236}">
                <a16:creationId xmlns:a16="http://schemas.microsoft.com/office/drawing/2014/main" id="{E58F7A1B-49E9-0E42-7762-81B3994E4DDB}"/>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26" name="Rectangle: Rounded Corners 25">
            <a:hlinkClick r:id="rId6" action="ppaction://hlinksldjump"/>
            <a:extLst>
              <a:ext uri="{FF2B5EF4-FFF2-40B4-BE49-F238E27FC236}">
                <a16:creationId xmlns:a16="http://schemas.microsoft.com/office/drawing/2014/main" id="{B872F39E-E3A4-989E-236C-7A1B5A291B9B}"/>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27" name="Rectangle: Rounded Corners 26">
            <a:hlinkClick r:id="rId7" action="ppaction://hlinksldjump"/>
            <a:extLst>
              <a:ext uri="{FF2B5EF4-FFF2-40B4-BE49-F238E27FC236}">
                <a16:creationId xmlns:a16="http://schemas.microsoft.com/office/drawing/2014/main" id="{5BEFDFB0-C182-E3AB-BDF7-149A33DBE38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1</a:t>
            </a:r>
          </a:p>
        </p:txBody>
      </p:sp>
      <p:sp>
        <p:nvSpPr>
          <p:cNvPr id="28" name="Rectangle: Rounded Corners 27">
            <a:hlinkClick r:id="rId8" action="ppaction://hlinksldjump"/>
            <a:extLst>
              <a:ext uri="{FF2B5EF4-FFF2-40B4-BE49-F238E27FC236}">
                <a16:creationId xmlns:a16="http://schemas.microsoft.com/office/drawing/2014/main" id="{98EF0D87-E1F7-B045-196D-B919D9728417}"/>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29" name="Rectangle: Rounded Corners 28">
            <a:hlinkClick r:id="rId9" action="ppaction://hlinksldjump"/>
            <a:extLst>
              <a:ext uri="{FF2B5EF4-FFF2-40B4-BE49-F238E27FC236}">
                <a16:creationId xmlns:a16="http://schemas.microsoft.com/office/drawing/2014/main" id="{EE018F74-AD91-B580-A306-7CD3A1A41913}"/>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30" name="Rectangle: Rounded Corners 29">
            <a:hlinkClick r:id="rId10" action="ppaction://hlinksldjump"/>
            <a:extLst>
              <a:ext uri="{FF2B5EF4-FFF2-40B4-BE49-F238E27FC236}">
                <a16:creationId xmlns:a16="http://schemas.microsoft.com/office/drawing/2014/main" id="{84F90BDD-1824-54AD-D335-6B0EEB245697}"/>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31" name="Rectangle: Rounded Corners 30">
            <a:hlinkClick r:id="rId11" action="ppaction://hlinksldjump"/>
            <a:extLst>
              <a:ext uri="{FF2B5EF4-FFF2-40B4-BE49-F238E27FC236}">
                <a16:creationId xmlns:a16="http://schemas.microsoft.com/office/drawing/2014/main" id="{B2069C8D-0BBC-0AD2-E5BB-BDA3C81767CA}"/>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33" name="Rectangle: Rounded Corners 32">
            <a:hlinkClick r:id="rId12" action="ppaction://hlinksldjump"/>
            <a:extLst>
              <a:ext uri="{FF2B5EF4-FFF2-40B4-BE49-F238E27FC236}">
                <a16:creationId xmlns:a16="http://schemas.microsoft.com/office/drawing/2014/main" id="{4F880DED-9BAD-1728-861A-CD9EAFA58923}"/>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32" name="Rectangle 31">
            <a:hlinkClick r:id="rId11" action="ppaction://hlinksldjump"/>
            <a:extLst>
              <a:ext uri="{FF2B5EF4-FFF2-40B4-BE49-F238E27FC236}">
                <a16:creationId xmlns:a16="http://schemas.microsoft.com/office/drawing/2014/main" id="{7C13C0D1-C091-6AB8-A44F-400D89BFDFCD}"/>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rPr>
              <a:t>page 10</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3DCD7F69-B488-6A38-CF0E-16A8C15A3FFD}"/>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5" name="Rectangle: Top Corners Rounded 44">
            <a:extLst>
              <a:ext uri="{FF2B5EF4-FFF2-40B4-BE49-F238E27FC236}">
                <a16:creationId xmlns:a16="http://schemas.microsoft.com/office/drawing/2014/main" id="{A651446E-CA98-3C64-4BBC-7270B031AD3B}"/>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6" name="Rectangle: Top Corners Rounded 45">
            <a:extLst>
              <a:ext uri="{FF2B5EF4-FFF2-40B4-BE49-F238E27FC236}">
                <a16:creationId xmlns:a16="http://schemas.microsoft.com/office/drawing/2014/main" id="{71E95705-0A3A-1987-5CF4-47B6AA92D0E5}"/>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7" name="Content Placeholder 2">
            <a:extLst>
              <a:ext uri="{FF2B5EF4-FFF2-40B4-BE49-F238E27FC236}">
                <a16:creationId xmlns:a16="http://schemas.microsoft.com/office/drawing/2014/main" id="{BD68A9CE-9C70-1F2B-AC26-8FB41AF52C02}"/>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48" name="Rectangle: Rounded Corners 47" descr="Orange text">
            <a:extLst>
              <a:ext uri="{FF2B5EF4-FFF2-40B4-BE49-F238E27FC236}">
                <a16:creationId xmlns:a16="http://schemas.microsoft.com/office/drawing/2014/main" id="{EB4F5713-668D-B771-9F79-9BEBA9B738E3}"/>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0" name="Content Placeholder 2">
            <a:extLst>
              <a:ext uri="{FF2B5EF4-FFF2-40B4-BE49-F238E27FC236}">
                <a16:creationId xmlns:a16="http://schemas.microsoft.com/office/drawing/2014/main" id="{EEBE496B-9222-726D-4773-7858114929B1}"/>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51" name="Rectangle: Rounded Corners 50" descr="Purple text">
            <a:extLst>
              <a:ext uri="{FF2B5EF4-FFF2-40B4-BE49-F238E27FC236}">
                <a16:creationId xmlns:a16="http://schemas.microsoft.com/office/drawing/2014/main" id="{28CD6177-0A5F-B38D-88F4-B83C3FDE2638}"/>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2" name="Content Placeholder 2">
            <a:extLst>
              <a:ext uri="{FF2B5EF4-FFF2-40B4-BE49-F238E27FC236}">
                <a16:creationId xmlns:a16="http://schemas.microsoft.com/office/drawing/2014/main" id="{2703DC63-67FE-9E02-BCD8-86960CEDD70B}"/>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
        <p:nvSpPr>
          <p:cNvPr id="53" name="Rectangle 52">
            <a:extLst>
              <a:ext uri="{FF2B5EF4-FFF2-40B4-BE49-F238E27FC236}">
                <a16:creationId xmlns:a16="http://schemas.microsoft.com/office/drawing/2014/main" id="{3338E7CD-5289-D496-8BA0-06ACDE8C61F1}"/>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4" name="Graphic 5">
            <a:extLst>
              <a:ext uri="{FF2B5EF4-FFF2-40B4-BE49-F238E27FC236}">
                <a16:creationId xmlns:a16="http://schemas.microsoft.com/office/drawing/2014/main" id="{A86F7038-F502-3949-D404-C41CDDE4B482}"/>
              </a:ext>
              <a:ext uri="{C183D7F6-B498-43B3-948B-1728B52AA6E4}">
                <adec:decorative xmlns:adec="http://schemas.microsoft.com/office/drawing/2017/decorative" val="1"/>
              </a:ext>
            </a:extLst>
          </p:cNvPr>
          <p:cNvSpPr>
            <a:spLocks/>
          </p:cNvSpPr>
          <p:nvPr/>
        </p:nvSpPr>
        <p:spPr>
          <a:xfrm>
            <a:off x="543716" y="22441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56" name="Graphic 15">
            <a:extLst>
              <a:ext uri="{FF2B5EF4-FFF2-40B4-BE49-F238E27FC236}">
                <a16:creationId xmlns:a16="http://schemas.microsoft.com/office/drawing/2014/main" id="{B811FC2B-C08A-C30C-9C09-2B31F34F4223}"/>
              </a:ext>
              <a:ext uri="{C183D7F6-B498-43B3-948B-1728B52AA6E4}">
                <adec:decorative xmlns:adec="http://schemas.microsoft.com/office/drawing/2017/decorative" val="1"/>
              </a:ext>
            </a:extLst>
          </p:cNvPr>
          <p:cNvSpPr>
            <a:spLocks/>
          </p:cNvSpPr>
          <p:nvPr/>
        </p:nvSpPr>
        <p:spPr>
          <a:xfrm>
            <a:off x="538187" y="2919184"/>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55" name="Straight Connector 54">
            <a:extLst>
              <a:ext uri="{FF2B5EF4-FFF2-40B4-BE49-F238E27FC236}">
                <a16:creationId xmlns:a16="http://schemas.microsoft.com/office/drawing/2014/main" id="{BF68F5CF-5032-1C57-AF2E-5387044032A2}"/>
              </a:ext>
              <a:ext uri="{C183D7F6-B498-43B3-948B-1728B52AA6E4}">
                <adec:decorative xmlns:adec="http://schemas.microsoft.com/office/drawing/2017/decorative" val="1"/>
              </a:ext>
            </a:extLst>
          </p:cNvPr>
          <p:cNvCxnSpPr>
            <a:cxnSpLocks/>
          </p:cNvCxnSpPr>
          <p:nvPr/>
        </p:nvCxnSpPr>
        <p:spPr>
          <a:xfrm>
            <a:off x="1000125" y="2716930"/>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Content Placeholder 2">
            <a:extLst>
              <a:ext uri="{FF2B5EF4-FFF2-40B4-BE49-F238E27FC236}">
                <a16:creationId xmlns:a16="http://schemas.microsoft.com/office/drawing/2014/main" id="{078E8D58-357F-5175-33F6-4442808299B5}"/>
              </a:ext>
            </a:extLst>
          </p:cNvPr>
          <p:cNvSpPr txBox="1">
            <a:spLocks/>
          </p:cNvSpPr>
          <p:nvPr/>
        </p:nvSpPr>
        <p:spPr>
          <a:xfrm>
            <a:off x="1000125" y="2205241"/>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Goal: </a:t>
            </a:r>
            <a:r>
              <a:rPr kumimoji="0" lang="en-US" sz="1050" b="0" i="0" u="none" strike="noStrike" kern="100" cap="none" spc="0" normalizeH="0" baseline="0" noProof="0" dirty="0">
                <a:ln>
                  <a:noFill/>
                </a:ln>
                <a:effectLst/>
                <a:uLnTx/>
                <a:uFillTx/>
                <a:ea typeface="+mn-ea"/>
                <a:cs typeface="Segoe Sans Display" pitchFamily="2" charset="0"/>
              </a:rPr>
              <a:t>Help operations program and process teams use existing operational documentation, meetings, and data to gain clarity into how work is performed and where improvements can be made.</a:t>
            </a:r>
          </a:p>
        </p:txBody>
      </p:sp>
      <p:sp>
        <p:nvSpPr>
          <p:cNvPr id="58" name="Content Placeholder 2">
            <a:extLst>
              <a:ext uri="{FF2B5EF4-FFF2-40B4-BE49-F238E27FC236}">
                <a16:creationId xmlns:a16="http://schemas.microsoft.com/office/drawing/2014/main" id="{005EC021-5B68-810F-5634-5F207E0D9261}"/>
              </a:ext>
            </a:extLst>
          </p:cNvPr>
          <p:cNvSpPr txBox="1">
            <a:spLocks/>
          </p:cNvSpPr>
          <p:nvPr/>
        </p:nvSpPr>
        <p:spPr>
          <a:xfrm>
            <a:off x="1000125" y="2863390"/>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Intended Outcome: </a:t>
            </a:r>
            <a:r>
              <a:rPr kumimoji="0" lang="en-US" sz="1050" b="0" i="0" u="none" strike="noStrike" kern="100" cap="none" spc="0" normalizeH="0" baseline="0" noProof="0" dirty="0">
                <a:ln>
                  <a:noFill/>
                </a:ln>
                <a:effectLst/>
                <a:uLnTx/>
                <a:uFillTx/>
                <a:ea typeface="+mn-ea"/>
                <a:cs typeface="Segoe Sans Display" pitchFamily="2" charset="0"/>
              </a:rPr>
              <a:t>Clear and actionable outputs that help operations teams understand how work gets done today, identify opportunities for improvement, and drive more consistent operational execution.</a:t>
            </a:r>
          </a:p>
        </p:txBody>
      </p:sp>
      <p:graphicFrame>
        <p:nvGraphicFramePr>
          <p:cNvPr id="59" name="Table 58">
            <a:extLst>
              <a:ext uri="{FF2B5EF4-FFF2-40B4-BE49-F238E27FC236}">
                <a16:creationId xmlns:a16="http://schemas.microsoft.com/office/drawing/2014/main" id="{AA52C5DF-AEDF-8DAD-FCD6-5896CC2E9FE7}"/>
              </a:ext>
            </a:extLst>
          </p:cNvPr>
          <p:cNvGraphicFramePr>
            <a:graphicFrameLocks noGrp="1"/>
          </p:cNvGraphicFramePr>
          <p:nvPr>
            <p:extLst>
              <p:ext uri="{D42A27DB-BD31-4B8C-83A1-F6EECF244321}">
                <p14:modId xmlns:p14="http://schemas.microsoft.com/office/powerpoint/2010/main" val="4229902140"/>
              </p:ext>
            </p:extLst>
          </p:nvPr>
        </p:nvGraphicFramePr>
        <p:xfrm>
          <a:off x="538186" y="3907737"/>
          <a:ext cx="6696022" cy="5328126"/>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024034">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1: </a:t>
                      </a:r>
                      <a:r>
                        <a:rPr lang="en-US" sz="1100" b="0" kern="1200" dirty="0">
                          <a:solidFill>
                            <a:schemeClr val="tx1"/>
                          </a:solidFill>
                          <a:latin typeface="+mj-lt"/>
                          <a:ea typeface="+mn-ea"/>
                          <a:cs typeface="+mn-cs"/>
                        </a:rPr>
                        <a:t>Draft Work Instructions for my Process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Create a work instruction document based on this </a:t>
                      </a:r>
                      <a:r>
                        <a:rPr lang="en-US" sz="1100" b="0" kern="1200" dirty="0">
                          <a:solidFill>
                            <a:srgbClr val="EC4A27"/>
                          </a:solidFill>
                          <a:latin typeface="+mn-lt"/>
                          <a:ea typeface="+mn-ea"/>
                          <a:cs typeface="+mn-cs"/>
                        </a:rPr>
                        <a:t>/Operational Procedure Overview</a:t>
                      </a:r>
                      <a:r>
                        <a:rPr lang="en-US" sz="1100" b="0" kern="1200" dirty="0">
                          <a:solidFill>
                            <a:schemeClr val="tx1"/>
                          </a:solidFill>
                          <a:latin typeface="+mn-lt"/>
                          <a:ea typeface="+mn-ea"/>
                          <a:cs typeface="+mn-cs"/>
                        </a:rPr>
                        <a:t> Include a table of contents, a version table indicating today's date as the creation date, a table indicating key stakeholders, and a step-by-step overview of how the process works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24034">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2: </a:t>
                      </a:r>
                      <a:r>
                        <a:rPr lang="en-US" sz="1100" b="0" kern="1200" dirty="0">
                          <a:solidFill>
                            <a:schemeClr val="tx1"/>
                          </a:solidFill>
                          <a:latin typeface="+mj-lt"/>
                          <a:ea typeface="+mn-ea"/>
                          <a:cs typeface="+mn-cs"/>
                        </a:rPr>
                        <a:t>Create an FAQ document for my process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Create an FAQ document based on </a:t>
                      </a:r>
                      <a:r>
                        <a:rPr lang="en-US" sz="1100" b="0" kern="1200" dirty="0">
                          <a:solidFill>
                            <a:srgbClr val="EC4A27"/>
                          </a:solidFill>
                          <a:latin typeface="+mn-lt"/>
                          <a:ea typeface="+mn-ea"/>
                          <a:cs typeface="+mn-cs"/>
                        </a:rPr>
                        <a:t>/Work instruction document </a:t>
                      </a:r>
                      <a:r>
                        <a:rPr lang="en-US" sz="1100" b="0" kern="1200" dirty="0">
                          <a:solidFill>
                            <a:schemeClr val="tx1"/>
                          </a:solidFill>
                          <a:latin typeface="+mn-lt"/>
                          <a:ea typeface="+mn-ea"/>
                          <a:cs typeface="+mn-cs"/>
                        </a:rPr>
                        <a:t>describing required processes and steps. The FAQ should clearly and simply address the most common questions a user may have when following these instructions.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816076">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3: </a:t>
                      </a:r>
                      <a:r>
                        <a:rPr lang="en-US" sz="1100" b="0" kern="1200" dirty="0">
                          <a:solidFill>
                            <a:schemeClr val="tx1"/>
                          </a:solidFill>
                          <a:latin typeface="+mj-lt"/>
                          <a:ea typeface="+mn-ea"/>
                          <a:cs typeface="+mn-cs"/>
                        </a:rPr>
                        <a:t>Create a high-level process flow </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Create a high‑level process flow diagram based on </a:t>
                      </a:r>
                      <a:r>
                        <a:rPr lang="en-US" sz="1100" b="0" kern="1200" dirty="0">
                          <a:solidFill>
                            <a:srgbClr val="EC4A27"/>
                          </a:solidFill>
                          <a:latin typeface="+mn-lt"/>
                          <a:ea typeface="+mn-ea"/>
                          <a:cs typeface="+mn-cs"/>
                        </a:rPr>
                        <a:t>/Operational Procedure Overview</a:t>
                      </a:r>
                      <a:r>
                        <a:rPr lang="en-US" sz="1100" b="0" kern="1200" dirty="0">
                          <a:solidFill>
                            <a:schemeClr val="tx1"/>
                          </a:solidFill>
                          <a:latin typeface="+mn-lt"/>
                          <a:ea typeface="+mn-ea"/>
                          <a:cs typeface="+mn-cs"/>
                        </a:rPr>
                        <a:t>. Include swim lanes that clearly show ownership across roles, systems, and tools involved in the process.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231991">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4: </a:t>
                      </a:r>
                      <a:r>
                        <a:rPr lang="en-US" sz="1100" b="0" kern="1200" dirty="0">
                          <a:solidFill>
                            <a:schemeClr val="tx1"/>
                          </a:solidFill>
                          <a:latin typeface="+mj-lt"/>
                          <a:ea typeface="+mn-ea"/>
                          <a:cs typeface="+mn-cs"/>
                        </a:rPr>
                        <a:t>Help create a Business Requirements Document (BRD) for engineering teams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a:t>
                      </a:r>
                      <a:r>
                        <a:rPr lang="en-US" sz="1100" b="0" kern="1200" dirty="0">
                          <a:solidFill>
                            <a:srgbClr val="EC4A27"/>
                          </a:solidFill>
                          <a:latin typeface="+mn-lt"/>
                          <a:ea typeface="+mn-ea"/>
                          <a:cs typeface="+mn-cs"/>
                        </a:rPr>
                        <a:t>/Project brief</a:t>
                      </a:r>
                      <a:r>
                        <a:rPr lang="en-US" sz="1100" b="0" kern="1200" dirty="0">
                          <a:solidFill>
                            <a:schemeClr val="tx1"/>
                          </a:solidFill>
                          <a:latin typeface="+mn-lt"/>
                          <a:ea typeface="+mn-ea"/>
                          <a:cs typeface="+mn-cs"/>
                        </a:rPr>
                        <a:t> and </a:t>
                      </a:r>
                      <a:r>
                        <a:rPr lang="en-US" sz="1100" b="0" kern="1200" dirty="0">
                          <a:solidFill>
                            <a:srgbClr val="EC4A27"/>
                          </a:solidFill>
                          <a:latin typeface="+mn-lt"/>
                          <a:ea typeface="+mn-ea"/>
                          <a:cs typeface="+mn-cs"/>
                        </a:rPr>
                        <a:t>/Process Improvement Proposal meeting</a:t>
                      </a:r>
                      <a:r>
                        <a:rPr lang="en-US" sz="1100" b="0" kern="1200" dirty="0">
                          <a:solidFill>
                            <a:schemeClr val="tx1"/>
                          </a:solidFill>
                          <a:latin typeface="+mn-lt"/>
                          <a:ea typeface="+mn-ea"/>
                          <a:cs typeface="+mn-cs"/>
                        </a:rPr>
                        <a:t>, help me to create a detailed Business Requirements Document, including an executive summary, project scope, objectives &amp; success criteria and other recommended fields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231991">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5: </a:t>
                      </a:r>
                      <a:r>
                        <a:rPr lang="en-US" sz="1100" b="0" kern="1200" dirty="0">
                          <a:solidFill>
                            <a:schemeClr val="tx1"/>
                          </a:solidFill>
                          <a:latin typeface="+mj-lt"/>
                          <a:ea typeface="+mn-ea"/>
                          <a:cs typeface="+mn-cs"/>
                        </a:rPr>
                        <a:t>Analyze a dataset and identify improvement opportunities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Please act as a data analyst by reviewing this dataset </a:t>
                      </a:r>
                      <a:r>
                        <a:rPr lang="en-US" sz="1100" b="0" kern="1200" dirty="0">
                          <a:solidFill>
                            <a:srgbClr val="EC4A27"/>
                          </a:solidFill>
                          <a:latin typeface="+mn-lt"/>
                          <a:ea typeface="+mn-ea"/>
                          <a:cs typeface="+mn-cs"/>
                        </a:rPr>
                        <a:t>/Workflow Performance and SLA Metrics</a:t>
                      </a:r>
                      <a:r>
                        <a:rPr lang="en-US" sz="1100" b="0" kern="1200" dirty="0">
                          <a:solidFill>
                            <a:schemeClr val="tx1"/>
                          </a:solidFill>
                          <a:latin typeface="+mn-lt"/>
                          <a:ea typeface="+mn-ea"/>
                          <a:cs typeface="+mn-cs"/>
                        </a:rPr>
                        <a:t> and then help to provide actionable improvement opportunities. Please consider trends, bottlenecks, inefficiencies and outliers. Please organize improvement opportunities by recommendation type and time to implement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37030435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7972-C986-2FC4-5319-D39CB589A0C1}"/>
            </a:ext>
          </a:extLst>
        </p:cNvPr>
        <p:cNvGrpSpPr/>
        <p:nvPr/>
      </p:nvGrpSpPr>
      <p:grpSpPr>
        <a:xfrm>
          <a:off x="0" y="0"/>
          <a:ext cx="0" cy="0"/>
          <a:chOff x="0" y="0"/>
          <a:chExt cx="0" cy="0"/>
        </a:xfrm>
      </p:grpSpPr>
      <p:pic>
        <p:nvPicPr>
          <p:cNvPr id="9" name="object 4">
            <a:extLst>
              <a:ext uri="{FF2B5EF4-FFF2-40B4-BE49-F238E27FC236}">
                <a16:creationId xmlns:a16="http://schemas.microsoft.com/office/drawing/2014/main" id="{5E4BA998-C9F0-6182-C63F-EDA331E762DF}"/>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31" name="Slide Number Placeholder 5">
            <a:extLst>
              <a:ext uri="{FF2B5EF4-FFF2-40B4-BE49-F238E27FC236}">
                <a16:creationId xmlns:a16="http://schemas.microsoft.com/office/drawing/2014/main" id="{F4C50C2E-A1B2-B494-0508-3CC6095E37AE}"/>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67296D60-0586-6FFF-FDC6-6B92150C8AA2}"/>
              </a:ext>
            </a:extLst>
          </p:cNvPr>
          <p:cNvSpPr>
            <a:spLocks noGrp="1"/>
          </p:cNvSpPr>
          <p:nvPr>
            <p:ph type="title"/>
          </p:nvPr>
        </p:nvSpPr>
        <p:spPr>
          <a:xfrm>
            <a:off x="508001" y="939800"/>
            <a:ext cx="5262247" cy="861774"/>
          </a:xfrm>
        </p:spPr>
        <p:txBody>
          <a:bodyPr/>
          <a:lstStyle/>
          <a:p>
            <a:r>
              <a:rPr lang="en-US" dirty="0"/>
              <a:t>Scenario 2: Partner &amp; Supplier Operations</a:t>
            </a:r>
          </a:p>
        </p:txBody>
      </p:sp>
      <p:pic>
        <p:nvPicPr>
          <p:cNvPr id="62" name="Picture 61">
            <a:extLst>
              <a:ext uri="{FF2B5EF4-FFF2-40B4-BE49-F238E27FC236}">
                <a16:creationId xmlns:a16="http://schemas.microsoft.com/office/drawing/2014/main" id="{1A80F20D-A770-77E9-2AEF-E89AD1BB897C}"/>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68F19BBF-DBC6-A80E-9670-8DE633BEAEDE}"/>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7EF2E8A3-E097-3478-4429-23B06F1568C3}"/>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7E283C3D-A0D9-E753-9A58-1B5578C78A42}"/>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4720D4EC-FDF2-1FAC-EF85-441D2D6322BC}"/>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2E0B87A4-85BD-AFE5-1460-9069C21A37BE}"/>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C1DB0CEA-1B27-C346-C71F-CB768C22D9C9}"/>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0D1C8FA9-34A0-7D2E-B760-B8AC7DBE72D8}"/>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49672A9A-1DB3-6F0E-FF7A-599BCA0F5ADF}"/>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23" name="Rectangle 22">
            <a:hlinkClick r:id="rId11" action="ppaction://hlinksldjump"/>
            <a:extLst>
              <a:ext uri="{FF2B5EF4-FFF2-40B4-BE49-F238E27FC236}">
                <a16:creationId xmlns:a16="http://schemas.microsoft.com/office/drawing/2014/main" id="{D2ECC1B1-B4C4-41BC-1EB5-378A4CF3233F}"/>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11</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0D833EB2-EBB5-8094-7657-5C597E0A04D8}"/>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Rectangle: Top Corners Rounded 13">
            <a:extLst>
              <a:ext uri="{FF2B5EF4-FFF2-40B4-BE49-F238E27FC236}">
                <a16:creationId xmlns:a16="http://schemas.microsoft.com/office/drawing/2014/main" id="{0D06B61F-806F-E02B-9112-F02F8855CFA3}"/>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Rectangle: Top Corners Rounded 14">
            <a:extLst>
              <a:ext uri="{FF2B5EF4-FFF2-40B4-BE49-F238E27FC236}">
                <a16:creationId xmlns:a16="http://schemas.microsoft.com/office/drawing/2014/main" id="{EC485CF5-0E47-C7BA-F9FC-28FE6315D816}"/>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Content Placeholder 2">
            <a:extLst>
              <a:ext uri="{FF2B5EF4-FFF2-40B4-BE49-F238E27FC236}">
                <a16:creationId xmlns:a16="http://schemas.microsoft.com/office/drawing/2014/main" id="{038F8AFA-C269-2695-0E1D-CCEDB4FE01E4}"/>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9" name="Rectangle: Rounded Corners 18" descr="Orange text">
            <a:extLst>
              <a:ext uri="{FF2B5EF4-FFF2-40B4-BE49-F238E27FC236}">
                <a16:creationId xmlns:a16="http://schemas.microsoft.com/office/drawing/2014/main" id="{8B7AFC3B-EDEE-787B-C2DE-8E931AD3E862}"/>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Content Placeholder 2">
            <a:extLst>
              <a:ext uri="{FF2B5EF4-FFF2-40B4-BE49-F238E27FC236}">
                <a16:creationId xmlns:a16="http://schemas.microsoft.com/office/drawing/2014/main" id="{EE86359F-6887-B2AE-EA3C-158EB97F7EA2}"/>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4" name="Rectangle: Rounded Corners 23" descr="Purple text">
            <a:extLst>
              <a:ext uri="{FF2B5EF4-FFF2-40B4-BE49-F238E27FC236}">
                <a16:creationId xmlns:a16="http://schemas.microsoft.com/office/drawing/2014/main" id="{FF96D507-A347-7865-D640-2EC1970DE120}"/>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5" name="Content Placeholder 2">
            <a:extLst>
              <a:ext uri="{FF2B5EF4-FFF2-40B4-BE49-F238E27FC236}">
                <a16:creationId xmlns:a16="http://schemas.microsoft.com/office/drawing/2014/main" id="{1657C12E-DF47-3E25-BDFF-8BA2AB175A47}"/>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
        <p:nvSpPr>
          <p:cNvPr id="27" name="Rectangle 26">
            <a:extLst>
              <a:ext uri="{FF2B5EF4-FFF2-40B4-BE49-F238E27FC236}">
                <a16:creationId xmlns:a16="http://schemas.microsoft.com/office/drawing/2014/main" id="{E3773580-5F9E-E6C1-5F15-84631BD4177C}"/>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Graphic 5">
            <a:extLst>
              <a:ext uri="{FF2B5EF4-FFF2-40B4-BE49-F238E27FC236}">
                <a16:creationId xmlns:a16="http://schemas.microsoft.com/office/drawing/2014/main" id="{91BBE2DB-62EF-7B4C-6D75-236120207FFF}"/>
              </a:ext>
              <a:ext uri="{C183D7F6-B498-43B3-948B-1728B52AA6E4}">
                <adec:decorative xmlns:adec="http://schemas.microsoft.com/office/drawing/2017/decorative" val="1"/>
              </a:ext>
            </a:extLst>
          </p:cNvPr>
          <p:cNvSpPr>
            <a:spLocks/>
          </p:cNvSpPr>
          <p:nvPr/>
        </p:nvSpPr>
        <p:spPr>
          <a:xfrm>
            <a:off x="543716" y="22441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30" name="Graphic 15">
            <a:extLst>
              <a:ext uri="{FF2B5EF4-FFF2-40B4-BE49-F238E27FC236}">
                <a16:creationId xmlns:a16="http://schemas.microsoft.com/office/drawing/2014/main" id="{F923CD3E-7809-296C-0562-8E67B36D3DEA}"/>
              </a:ext>
              <a:ext uri="{C183D7F6-B498-43B3-948B-1728B52AA6E4}">
                <adec:decorative xmlns:adec="http://schemas.microsoft.com/office/drawing/2017/decorative" val="1"/>
              </a:ext>
            </a:extLst>
          </p:cNvPr>
          <p:cNvSpPr>
            <a:spLocks/>
          </p:cNvSpPr>
          <p:nvPr/>
        </p:nvSpPr>
        <p:spPr>
          <a:xfrm>
            <a:off x="538187" y="2919184"/>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32" name="Straight Connector 31">
            <a:extLst>
              <a:ext uri="{FF2B5EF4-FFF2-40B4-BE49-F238E27FC236}">
                <a16:creationId xmlns:a16="http://schemas.microsoft.com/office/drawing/2014/main" id="{B994A0D9-D0A7-6EEB-042B-9981783F65A5}"/>
              </a:ext>
              <a:ext uri="{C183D7F6-B498-43B3-948B-1728B52AA6E4}">
                <adec:decorative xmlns:adec="http://schemas.microsoft.com/office/drawing/2017/decorative" val="1"/>
              </a:ext>
            </a:extLst>
          </p:cNvPr>
          <p:cNvCxnSpPr>
            <a:cxnSpLocks/>
          </p:cNvCxnSpPr>
          <p:nvPr/>
        </p:nvCxnSpPr>
        <p:spPr>
          <a:xfrm>
            <a:off x="1000125" y="2716930"/>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0B3FB46B-7918-FB38-6C94-8E8B2BDFC7C3}"/>
              </a:ext>
            </a:extLst>
          </p:cNvPr>
          <p:cNvSpPr txBox="1">
            <a:spLocks/>
          </p:cNvSpPr>
          <p:nvPr/>
        </p:nvSpPr>
        <p:spPr>
          <a:xfrm>
            <a:off x="1000125" y="2205241"/>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Goal: </a:t>
            </a:r>
            <a:r>
              <a:rPr kumimoji="0" lang="en-US" sz="1050" b="0" i="0" u="none" strike="noStrike" kern="100" cap="none" spc="0" normalizeH="0" baseline="0" noProof="0" dirty="0">
                <a:ln>
                  <a:noFill/>
                </a:ln>
                <a:effectLst/>
                <a:uLnTx/>
                <a:uFillTx/>
                <a:ea typeface="+mn-ea"/>
                <a:cs typeface="Segoe Sans Display" pitchFamily="2" charset="0"/>
              </a:rPr>
              <a:t>Help operations teams managing partners and suppliers consolidate operational inputs from reviews, communications, and documentation to better evaluate performance and guide next steps..</a:t>
            </a:r>
          </a:p>
        </p:txBody>
      </p:sp>
      <p:sp>
        <p:nvSpPr>
          <p:cNvPr id="34" name="Content Placeholder 2">
            <a:extLst>
              <a:ext uri="{FF2B5EF4-FFF2-40B4-BE49-F238E27FC236}">
                <a16:creationId xmlns:a16="http://schemas.microsoft.com/office/drawing/2014/main" id="{BA685120-911C-ED5F-0231-C2E33BE8F921}"/>
              </a:ext>
            </a:extLst>
          </p:cNvPr>
          <p:cNvSpPr txBox="1">
            <a:spLocks/>
          </p:cNvSpPr>
          <p:nvPr/>
        </p:nvSpPr>
        <p:spPr>
          <a:xfrm>
            <a:off x="1000125" y="2863390"/>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Intended Outcome: </a:t>
            </a:r>
            <a:r>
              <a:rPr kumimoji="0" lang="en-US" sz="1050" b="0" i="0" u="none" strike="noStrike" kern="100" cap="none" spc="0" normalizeH="0" baseline="0" noProof="0" dirty="0">
                <a:ln>
                  <a:noFill/>
                </a:ln>
                <a:effectLst/>
                <a:uLnTx/>
                <a:uFillTx/>
                <a:ea typeface="+mn-ea"/>
                <a:cs typeface="Segoe Sans Display" pitchFamily="2" charset="0"/>
              </a:rPr>
              <a:t>Consolidated insights and outputs that support stronger partner and supplier relationships, clearer communication, and more effective operational decision making.</a:t>
            </a:r>
          </a:p>
        </p:txBody>
      </p:sp>
      <p:graphicFrame>
        <p:nvGraphicFramePr>
          <p:cNvPr id="35" name="Table 34">
            <a:extLst>
              <a:ext uri="{FF2B5EF4-FFF2-40B4-BE49-F238E27FC236}">
                <a16:creationId xmlns:a16="http://schemas.microsoft.com/office/drawing/2014/main" id="{C5D4098E-77E4-221A-A0FD-E2A53FBC5F95}"/>
              </a:ext>
            </a:extLst>
          </p:cNvPr>
          <p:cNvGraphicFramePr>
            <a:graphicFrameLocks noGrp="1"/>
          </p:cNvGraphicFramePr>
          <p:nvPr>
            <p:extLst>
              <p:ext uri="{D42A27DB-BD31-4B8C-83A1-F6EECF244321}">
                <p14:modId xmlns:p14="http://schemas.microsoft.com/office/powerpoint/2010/main" val="3424621294"/>
              </p:ext>
            </p:extLst>
          </p:nvPr>
        </p:nvGraphicFramePr>
        <p:xfrm>
          <a:off x="538186" y="3907737"/>
          <a:ext cx="6696022" cy="5328125"/>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1: </a:t>
                      </a:r>
                      <a:r>
                        <a:rPr lang="en-US" sz="1100" b="0" kern="1200" dirty="0">
                          <a:solidFill>
                            <a:schemeClr val="tx1"/>
                          </a:solidFill>
                          <a:latin typeface="+mj-lt"/>
                          <a:ea typeface="+mn-ea"/>
                          <a:cs typeface="+mn-cs"/>
                        </a:rPr>
                        <a:t>Identify Improvement Opportunities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the last 3 months of Monthly Business Review (MBR) presentations: </a:t>
                      </a:r>
                      <a:r>
                        <a:rPr lang="en-US" sz="1100" b="0" kern="1200" dirty="0">
                          <a:solidFill>
                            <a:srgbClr val="FF5C39"/>
                          </a:solidFill>
                          <a:latin typeface="+mn-lt"/>
                          <a:ea typeface="+mn-ea"/>
                          <a:cs typeface="+mn-cs"/>
                        </a:rPr>
                        <a:t>/Monthly Business Reviews 1</a:t>
                      </a:r>
                      <a:r>
                        <a:rPr lang="en-US" sz="1100" b="0" kern="1200" dirty="0">
                          <a:solidFill>
                            <a:schemeClr val="tx1"/>
                          </a:solidFill>
                          <a:latin typeface="+mn-lt"/>
                          <a:ea typeface="+mn-ea"/>
                          <a:cs typeface="+mn-cs"/>
                        </a:rPr>
                        <a:t>, </a:t>
                      </a:r>
                      <a:r>
                        <a:rPr lang="en-US" sz="1100" b="0" kern="1200" dirty="0">
                          <a:solidFill>
                            <a:srgbClr val="FF5C39"/>
                          </a:solidFill>
                          <a:latin typeface="+mn-lt"/>
                          <a:ea typeface="+mn-ea"/>
                          <a:cs typeface="+mn-cs"/>
                        </a:rPr>
                        <a:t>/Monthly Business Reviews 2</a:t>
                      </a:r>
                      <a:r>
                        <a:rPr lang="en-US" sz="1100" b="0" kern="1200" dirty="0">
                          <a:solidFill>
                            <a:schemeClr val="tx1"/>
                          </a:solidFill>
                          <a:latin typeface="+mn-lt"/>
                          <a:ea typeface="+mn-ea"/>
                          <a:cs typeface="+mn-cs"/>
                        </a:rPr>
                        <a:t>, </a:t>
                      </a:r>
                      <a:r>
                        <a:rPr lang="en-US" sz="1100" b="0" kern="1200" dirty="0">
                          <a:solidFill>
                            <a:srgbClr val="FF5C39"/>
                          </a:solidFill>
                          <a:latin typeface="+mn-lt"/>
                          <a:ea typeface="+mn-ea"/>
                          <a:cs typeface="+mn-cs"/>
                        </a:rPr>
                        <a:t>/Monthly Business Reviews 3</a:t>
                      </a:r>
                      <a:r>
                        <a:rPr lang="en-US" sz="1100" b="0" kern="1200" dirty="0">
                          <a:solidFill>
                            <a:schemeClr val="tx1"/>
                          </a:solidFill>
                          <a:latin typeface="+mn-lt"/>
                          <a:ea typeface="+mn-ea"/>
                          <a:cs typeface="+mn-cs"/>
                        </a:rPr>
                        <a:t>, help to summarize 5 key challenges &amp; improvement opportunities for the services provided by our Supplier.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2: </a:t>
                      </a:r>
                      <a:r>
                        <a:rPr lang="en-US" sz="1100" b="0" kern="1200" dirty="0">
                          <a:solidFill>
                            <a:schemeClr val="tx1"/>
                          </a:solidFill>
                          <a:latin typeface="+mj-lt"/>
                          <a:ea typeface="+mn-ea"/>
                          <a:cs typeface="+mn-cs"/>
                        </a:rPr>
                        <a:t>Create Partner-ready content</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In relation to the </a:t>
                      </a:r>
                      <a:r>
                        <a:rPr lang="en-US" sz="1100" b="0" kern="1200" dirty="0">
                          <a:solidFill>
                            <a:srgbClr val="FF5C39"/>
                          </a:solidFill>
                          <a:latin typeface="+mn-lt"/>
                          <a:ea typeface="+mn-ea"/>
                          <a:cs typeface="+mn-cs"/>
                        </a:rPr>
                        <a:t>/Launch details outline</a:t>
                      </a:r>
                      <a:r>
                        <a:rPr lang="en-US" sz="1100" b="0" kern="1200" dirty="0">
                          <a:solidFill>
                            <a:schemeClr val="tx1"/>
                          </a:solidFill>
                          <a:latin typeface="+mn-lt"/>
                          <a:ea typeface="+mn-ea"/>
                          <a:cs typeface="+mn-cs"/>
                        </a:rPr>
                        <a:t>, please create a 1-page summary in our company branding summarize the change, key dates and any next step actions for our Partners.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3: </a:t>
                      </a:r>
                      <a:r>
                        <a:rPr lang="en-US" sz="1100" b="0" kern="1200" dirty="0">
                          <a:solidFill>
                            <a:schemeClr val="tx1"/>
                          </a:solidFill>
                          <a:latin typeface="+mj-lt"/>
                          <a:ea typeface="+mn-ea"/>
                          <a:cs typeface="+mn-cs"/>
                        </a:rPr>
                        <a:t>Prepare a Request for Proposal (RFP)</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Using </a:t>
                      </a:r>
                      <a:r>
                        <a:rPr lang="en-US" sz="1100" b="0" kern="1200" dirty="0">
                          <a:solidFill>
                            <a:srgbClr val="FF5C39"/>
                          </a:solidFill>
                          <a:latin typeface="+mn-lt"/>
                          <a:ea typeface="+mn-ea"/>
                          <a:cs typeface="+mn-cs"/>
                        </a:rPr>
                        <a:t>/Customer intro meeting</a:t>
                      </a:r>
                      <a:r>
                        <a:rPr lang="en-US" sz="1100" b="0" kern="1200" dirty="0">
                          <a:solidFill>
                            <a:schemeClr val="tx1"/>
                          </a:solidFill>
                          <a:latin typeface="+mn-lt"/>
                          <a:ea typeface="+mn-ea"/>
                          <a:cs typeface="+mn-cs"/>
                        </a:rPr>
                        <a:t> help me to prepare an RFP document. Please include sections such as General Overview, Scope, Best Practice Response Guidelines and Supplier Capabilities and Associated Questions.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4: </a:t>
                      </a:r>
                      <a:r>
                        <a:rPr lang="en-US" sz="1100" b="0" kern="1200" dirty="0">
                          <a:solidFill>
                            <a:schemeClr val="tx1"/>
                          </a:solidFill>
                          <a:latin typeface="+mj-lt"/>
                          <a:ea typeface="+mn-ea"/>
                          <a:cs typeface="+mn-cs"/>
                        </a:rPr>
                        <a:t>Identify Potential Impacts for Partners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the </a:t>
                      </a:r>
                      <a:r>
                        <a:rPr lang="en-US" sz="1100" b="0" kern="1200" dirty="0">
                          <a:solidFill>
                            <a:srgbClr val="FF5C39"/>
                          </a:solidFill>
                          <a:latin typeface="+mn-lt"/>
                          <a:ea typeface="+mn-ea"/>
                          <a:cs typeface="+mn-cs"/>
                        </a:rPr>
                        <a:t>/Export from Lunch Management System</a:t>
                      </a:r>
                      <a:r>
                        <a:rPr lang="en-US" sz="1100" b="0" kern="1200" dirty="0">
                          <a:solidFill>
                            <a:schemeClr val="tx1"/>
                          </a:solidFill>
                          <a:latin typeface="+mn-lt"/>
                          <a:ea typeface="+mn-ea"/>
                          <a:cs typeface="+mn-cs"/>
                        </a:rPr>
                        <a:t> help me to identify &amp; outline potential impacts to Partner experience, and potential mitigation opportunities to reduce impact</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5: </a:t>
                      </a:r>
                      <a:r>
                        <a:rPr lang="en-US" sz="1100" b="0" kern="1200" dirty="0">
                          <a:solidFill>
                            <a:schemeClr val="tx1"/>
                          </a:solidFill>
                          <a:latin typeface="+mj-lt"/>
                          <a:ea typeface="+mn-ea"/>
                          <a:cs typeface="+mn-cs"/>
                        </a:rPr>
                        <a:t>Simplify a procedure document</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Review the </a:t>
                      </a:r>
                      <a:r>
                        <a:rPr lang="en-US" sz="1100" b="0" kern="1200" dirty="0">
                          <a:solidFill>
                            <a:srgbClr val="FF5C39"/>
                          </a:solidFill>
                          <a:latin typeface="+mn-lt"/>
                          <a:ea typeface="+mn-ea"/>
                          <a:cs typeface="+mn-cs"/>
                        </a:rPr>
                        <a:t>/Procedure doc</a:t>
                      </a:r>
                      <a:r>
                        <a:rPr lang="en-US" sz="1100" b="0" kern="1200" dirty="0">
                          <a:solidFill>
                            <a:schemeClr val="tx1"/>
                          </a:solidFill>
                          <a:latin typeface="+mn-lt"/>
                          <a:ea typeface="+mn-ea"/>
                          <a:cs typeface="+mn-cs"/>
                        </a:rPr>
                        <a:t> and provide a suggested rewrite to reduce the page count and increase clarity on the procedure steps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17305645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3E18-1C92-C161-7461-A708D153F53D}"/>
            </a:ext>
          </a:extLst>
        </p:cNvPr>
        <p:cNvGrpSpPr/>
        <p:nvPr/>
      </p:nvGrpSpPr>
      <p:grpSpPr>
        <a:xfrm>
          <a:off x="0" y="0"/>
          <a:ext cx="0" cy="0"/>
          <a:chOff x="0" y="0"/>
          <a:chExt cx="0" cy="0"/>
        </a:xfrm>
      </p:grpSpPr>
      <p:pic>
        <p:nvPicPr>
          <p:cNvPr id="6" name="object 4">
            <a:extLst>
              <a:ext uri="{FF2B5EF4-FFF2-40B4-BE49-F238E27FC236}">
                <a16:creationId xmlns:a16="http://schemas.microsoft.com/office/drawing/2014/main" id="{DC00860F-98F9-446D-3162-95A613C1DFCA}"/>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30" name="Slide Number Placeholder 5">
            <a:extLst>
              <a:ext uri="{FF2B5EF4-FFF2-40B4-BE49-F238E27FC236}">
                <a16:creationId xmlns:a16="http://schemas.microsoft.com/office/drawing/2014/main" id="{4E4BF295-3FC3-3ABE-371C-2F65ADA8710C}"/>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47586812-F437-7631-0525-70B7B0162957}"/>
              </a:ext>
            </a:extLst>
          </p:cNvPr>
          <p:cNvSpPr>
            <a:spLocks noGrp="1"/>
          </p:cNvSpPr>
          <p:nvPr>
            <p:ph type="title"/>
          </p:nvPr>
        </p:nvSpPr>
        <p:spPr>
          <a:xfrm>
            <a:off x="508001" y="939800"/>
            <a:ext cx="5262247" cy="861774"/>
          </a:xfrm>
        </p:spPr>
        <p:txBody>
          <a:bodyPr/>
          <a:lstStyle/>
          <a:p>
            <a:r>
              <a:rPr lang="en-US" dirty="0"/>
              <a:t>Scenario 3: Operational Launch &amp; Readiness</a:t>
            </a:r>
          </a:p>
        </p:txBody>
      </p:sp>
      <p:pic>
        <p:nvPicPr>
          <p:cNvPr id="62" name="Picture 61">
            <a:extLst>
              <a:ext uri="{FF2B5EF4-FFF2-40B4-BE49-F238E27FC236}">
                <a16:creationId xmlns:a16="http://schemas.microsoft.com/office/drawing/2014/main" id="{5113E337-DA6A-B188-73A3-EF463F619EC5}"/>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06385D4D-7CDE-182E-1509-756A60B2D94D}"/>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EF8A9E90-BAF2-0839-FFAD-7B7A95AB8862}"/>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A1CBB9CE-A7BD-F404-A2A5-CC7D61BA6337}"/>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871417AB-647E-1DBF-01C6-9FF93DDC6427}"/>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9FAE48AA-E7F8-4FA8-8AFB-96E6F149CFDB}"/>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C4FAF053-50AF-374E-F08F-4AB4BA316FF7}"/>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BD6BD836-3A66-841D-9829-ECAF82F1ADF4}"/>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EF5A720B-6417-27D9-7CD3-1ECEFD300850}"/>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16" name="Rectangle 15">
            <a:hlinkClick r:id="rId11" action="ppaction://hlinksldjump"/>
            <a:extLst>
              <a:ext uri="{FF2B5EF4-FFF2-40B4-BE49-F238E27FC236}">
                <a16:creationId xmlns:a16="http://schemas.microsoft.com/office/drawing/2014/main" id="{CF5A768A-4373-A21A-F073-7BA746CE6E15}"/>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12</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A4E07EE0-242A-DAA2-D315-BDEE2BB82FDE}"/>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 name="Rectangle: Top Corners Rounded 4">
            <a:extLst>
              <a:ext uri="{FF2B5EF4-FFF2-40B4-BE49-F238E27FC236}">
                <a16:creationId xmlns:a16="http://schemas.microsoft.com/office/drawing/2014/main" id="{23634F55-D76B-4630-7F94-102626E20B0E}"/>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Rectangle: Top Corners Rounded 7">
            <a:extLst>
              <a:ext uri="{FF2B5EF4-FFF2-40B4-BE49-F238E27FC236}">
                <a16:creationId xmlns:a16="http://schemas.microsoft.com/office/drawing/2014/main" id="{E5273104-A1CB-A3B0-2453-502DFB97CAD7}"/>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Content Placeholder 2">
            <a:extLst>
              <a:ext uri="{FF2B5EF4-FFF2-40B4-BE49-F238E27FC236}">
                <a16:creationId xmlns:a16="http://schemas.microsoft.com/office/drawing/2014/main" id="{BE5E8EE7-954C-9655-DD83-B38263C780B9}"/>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8" name="Rectangle: Rounded Corners 17" descr="Orange text">
            <a:extLst>
              <a:ext uri="{FF2B5EF4-FFF2-40B4-BE49-F238E27FC236}">
                <a16:creationId xmlns:a16="http://schemas.microsoft.com/office/drawing/2014/main" id="{5BD07CCD-90C2-1867-8975-AA72EBB9AF89}"/>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9" name="Content Placeholder 2">
            <a:extLst>
              <a:ext uri="{FF2B5EF4-FFF2-40B4-BE49-F238E27FC236}">
                <a16:creationId xmlns:a16="http://schemas.microsoft.com/office/drawing/2014/main" id="{69C25783-690E-67F4-B28D-EDDCF0C068BF}"/>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0" name="Rectangle: Rounded Corners 19" descr="Purple text">
            <a:extLst>
              <a:ext uri="{FF2B5EF4-FFF2-40B4-BE49-F238E27FC236}">
                <a16:creationId xmlns:a16="http://schemas.microsoft.com/office/drawing/2014/main" id="{FF48B157-67AA-209D-6522-18CAAD0E9178}"/>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1" name="Content Placeholder 2">
            <a:extLst>
              <a:ext uri="{FF2B5EF4-FFF2-40B4-BE49-F238E27FC236}">
                <a16:creationId xmlns:a16="http://schemas.microsoft.com/office/drawing/2014/main" id="{BCEA7C6A-A298-F4E9-E2D8-CFEB7E108515}"/>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
        <p:nvSpPr>
          <p:cNvPr id="22" name="Rectangle 21">
            <a:extLst>
              <a:ext uri="{FF2B5EF4-FFF2-40B4-BE49-F238E27FC236}">
                <a16:creationId xmlns:a16="http://schemas.microsoft.com/office/drawing/2014/main" id="{F108101D-F64B-2174-3C78-C12C0958D35E}"/>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3" name="Graphic 5">
            <a:extLst>
              <a:ext uri="{FF2B5EF4-FFF2-40B4-BE49-F238E27FC236}">
                <a16:creationId xmlns:a16="http://schemas.microsoft.com/office/drawing/2014/main" id="{B4398911-B491-A138-7FA5-BD46E4AB7C87}"/>
              </a:ext>
              <a:ext uri="{C183D7F6-B498-43B3-948B-1728B52AA6E4}">
                <adec:decorative xmlns:adec="http://schemas.microsoft.com/office/drawing/2017/decorative" val="1"/>
              </a:ext>
            </a:extLst>
          </p:cNvPr>
          <p:cNvSpPr>
            <a:spLocks/>
          </p:cNvSpPr>
          <p:nvPr/>
        </p:nvSpPr>
        <p:spPr>
          <a:xfrm>
            <a:off x="543716" y="22441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24" name="Graphic 15">
            <a:extLst>
              <a:ext uri="{FF2B5EF4-FFF2-40B4-BE49-F238E27FC236}">
                <a16:creationId xmlns:a16="http://schemas.microsoft.com/office/drawing/2014/main" id="{B61F3CFE-E882-65D7-49B1-B215E7DF6589}"/>
              </a:ext>
              <a:ext uri="{C183D7F6-B498-43B3-948B-1728B52AA6E4}">
                <adec:decorative xmlns:adec="http://schemas.microsoft.com/office/drawing/2017/decorative" val="1"/>
              </a:ext>
            </a:extLst>
          </p:cNvPr>
          <p:cNvSpPr>
            <a:spLocks/>
          </p:cNvSpPr>
          <p:nvPr/>
        </p:nvSpPr>
        <p:spPr>
          <a:xfrm>
            <a:off x="538187" y="2919184"/>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25" name="Straight Connector 24">
            <a:extLst>
              <a:ext uri="{FF2B5EF4-FFF2-40B4-BE49-F238E27FC236}">
                <a16:creationId xmlns:a16="http://schemas.microsoft.com/office/drawing/2014/main" id="{BA70A8B3-3513-F6FC-99BF-F2DF7F5F16C5}"/>
              </a:ext>
              <a:ext uri="{C183D7F6-B498-43B3-948B-1728B52AA6E4}">
                <adec:decorative xmlns:adec="http://schemas.microsoft.com/office/drawing/2017/decorative" val="1"/>
              </a:ext>
            </a:extLst>
          </p:cNvPr>
          <p:cNvCxnSpPr>
            <a:cxnSpLocks/>
          </p:cNvCxnSpPr>
          <p:nvPr/>
        </p:nvCxnSpPr>
        <p:spPr>
          <a:xfrm>
            <a:off x="1000125" y="2716930"/>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1018BB5D-DBD1-8A81-191E-5F1BF06DDFFE}"/>
              </a:ext>
            </a:extLst>
          </p:cNvPr>
          <p:cNvSpPr txBox="1">
            <a:spLocks/>
          </p:cNvSpPr>
          <p:nvPr/>
        </p:nvSpPr>
        <p:spPr>
          <a:xfrm>
            <a:off x="1000125" y="2205241"/>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Goal: </a:t>
            </a:r>
            <a:r>
              <a:rPr kumimoji="0" lang="en-US" sz="1050" b="0" i="0" u="none" strike="noStrike" kern="100" cap="none" spc="0" normalizeH="0" baseline="0" noProof="0" dirty="0">
                <a:ln>
                  <a:noFill/>
                </a:ln>
                <a:effectLst/>
                <a:uLnTx/>
                <a:uFillTx/>
                <a:ea typeface="+mn-ea"/>
                <a:cs typeface="Segoe Sans Display" pitchFamily="2" charset="0"/>
              </a:rPr>
              <a:t>Help operations launch teams organize requirements, plans, and cross functional operational inputs into a shared understanding that supports coordinated execution.</a:t>
            </a:r>
          </a:p>
        </p:txBody>
      </p:sp>
      <p:sp>
        <p:nvSpPr>
          <p:cNvPr id="27" name="Content Placeholder 2">
            <a:extLst>
              <a:ext uri="{FF2B5EF4-FFF2-40B4-BE49-F238E27FC236}">
                <a16:creationId xmlns:a16="http://schemas.microsoft.com/office/drawing/2014/main" id="{8D955B22-B165-FF14-CA41-94218509DDE8}"/>
              </a:ext>
            </a:extLst>
          </p:cNvPr>
          <p:cNvSpPr txBox="1">
            <a:spLocks/>
          </p:cNvSpPr>
          <p:nvPr/>
        </p:nvSpPr>
        <p:spPr>
          <a:xfrm>
            <a:off x="1000125" y="2863390"/>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Intended Outcome: </a:t>
            </a:r>
            <a:r>
              <a:rPr kumimoji="0" lang="en-US" sz="1050" b="0" i="0" u="none" strike="noStrike" kern="100" cap="none" spc="0" normalizeH="0" baseline="0" noProof="0" dirty="0">
                <a:ln>
                  <a:noFill/>
                </a:ln>
                <a:effectLst/>
                <a:uLnTx/>
                <a:uFillTx/>
                <a:ea typeface="+mn-ea"/>
                <a:cs typeface="Segoe Sans Display" pitchFamily="2" charset="0"/>
              </a:rPr>
              <a:t>Shared operational clarity that supports coordinated planning, proactive risk management, and confident execution across operations led launches.</a:t>
            </a:r>
          </a:p>
        </p:txBody>
      </p:sp>
      <p:graphicFrame>
        <p:nvGraphicFramePr>
          <p:cNvPr id="28" name="Table 27">
            <a:extLst>
              <a:ext uri="{FF2B5EF4-FFF2-40B4-BE49-F238E27FC236}">
                <a16:creationId xmlns:a16="http://schemas.microsoft.com/office/drawing/2014/main" id="{B2932CCB-8791-9854-636D-73E6E3015569}"/>
              </a:ext>
            </a:extLst>
          </p:cNvPr>
          <p:cNvGraphicFramePr>
            <a:graphicFrameLocks noGrp="1"/>
          </p:cNvGraphicFramePr>
          <p:nvPr>
            <p:extLst>
              <p:ext uri="{D42A27DB-BD31-4B8C-83A1-F6EECF244321}">
                <p14:modId xmlns:p14="http://schemas.microsoft.com/office/powerpoint/2010/main" val="1622561538"/>
              </p:ext>
            </p:extLst>
          </p:nvPr>
        </p:nvGraphicFramePr>
        <p:xfrm>
          <a:off x="538186" y="3907737"/>
          <a:ext cx="6696022" cy="5328125"/>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1: </a:t>
                      </a:r>
                      <a:r>
                        <a:rPr lang="en-US" sz="1100" b="0" kern="1200" dirty="0">
                          <a:solidFill>
                            <a:schemeClr val="tx1"/>
                          </a:solidFill>
                          <a:latin typeface="+mj-lt"/>
                          <a:ea typeface="+mn-ea"/>
                          <a:cs typeface="+mn-cs"/>
                        </a:rPr>
                        <a:t>Build a project workback plan </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project management best practices help me create an effective workback plan for my project launch set to land in </a:t>
                      </a:r>
                      <a:r>
                        <a:rPr lang="en-US" sz="1100" b="0" kern="1200" dirty="0">
                          <a:solidFill>
                            <a:srgbClr val="C03BC4"/>
                          </a:solidFill>
                          <a:latin typeface="+mn-lt"/>
                          <a:ea typeface="+mn-ea"/>
                          <a:cs typeface="+mn-cs"/>
                        </a:rPr>
                        <a:t>[date]</a:t>
                      </a:r>
                      <a:r>
                        <a:rPr lang="en-US" sz="1100" b="0" kern="1200" dirty="0">
                          <a:solidFill>
                            <a:schemeClr val="tx1"/>
                          </a:solidFill>
                          <a:latin typeface="+mn-lt"/>
                          <a:ea typeface="+mn-ea"/>
                          <a:cs typeface="+mn-cs"/>
                        </a:rPr>
                        <a:t> based on the following </a:t>
                      </a:r>
                      <a:r>
                        <a:rPr lang="en-US" sz="1100" b="0" kern="1200" dirty="0">
                          <a:solidFill>
                            <a:srgbClr val="FF5C39"/>
                          </a:solidFill>
                          <a:latin typeface="+mn-lt"/>
                          <a:ea typeface="+mn-ea"/>
                          <a:cs typeface="+mn-cs"/>
                        </a:rPr>
                        <a:t>/Business Requirements Document</a:t>
                      </a:r>
                      <a:endParaRPr lang="en-IN" sz="1100" b="0" kern="1200" dirty="0">
                        <a:solidFill>
                          <a:srgbClr val="FF5C39"/>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2: </a:t>
                      </a:r>
                      <a:r>
                        <a:rPr lang="en-US" sz="1100" b="0" kern="1200" dirty="0">
                          <a:solidFill>
                            <a:schemeClr val="tx1"/>
                          </a:solidFill>
                          <a:latin typeface="+mj-lt"/>
                          <a:ea typeface="+mn-ea"/>
                          <a:cs typeface="+mn-cs"/>
                        </a:rPr>
                        <a:t>Create an issues &amp; risks register</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Create an Issues &amp; Risks register for my launch based on the following requirements </a:t>
                      </a:r>
                      <a:r>
                        <a:rPr lang="en-US" sz="1100" b="0" kern="1200" dirty="0">
                          <a:solidFill>
                            <a:srgbClr val="FF5C39"/>
                          </a:solidFill>
                          <a:latin typeface="+mn-lt"/>
                          <a:ea typeface="+mn-ea"/>
                          <a:cs typeface="+mn-cs"/>
                        </a:rPr>
                        <a:t>/Launch Readiness Assessment</a:t>
                      </a:r>
                      <a:endParaRPr lang="en-IN" sz="1100" b="0" kern="1200" dirty="0">
                        <a:solidFill>
                          <a:srgbClr val="FF5C39"/>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3: </a:t>
                      </a:r>
                      <a:r>
                        <a:rPr lang="en-US" sz="1100" b="0" kern="1200" dirty="0">
                          <a:solidFill>
                            <a:schemeClr val="tx1"/>
                          </a:solidFill>
                          <a:latin typeface="+mj-lt"/>
                          <a:ea typeface="+mn-ea"/>
                          <a:cs typeface="+mn-cs"/>
                        </a:rPr>
                        <a:t>Create a Change Management plan document </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My launch is going live on </a:t>
                      </a:r>
                      <a:r>
                        <a:rPr lang="en-US" sz="1100" b="0" kern="1200" dirty="0">
                          <a:solidFill>
                            <a:srgbClr val="C03BC4"/>
                          </a:solidFill>
                          <a:latin typeface="+mn-lt"/>
                          <a:ea typeface="+mn-ea"/>
                          <a:cs typeface="+mn-cs"/>
                        </a:rPr>
                        <a:t>[date]</a:t>
                      </a:r>
                      <a:r>
                        <a:rPr lang="en-US" sz="1100" b="0" kern="1200" dirty="0">
                          <a:solidFill>
                            <a:schemeClr val="tx1"/>
                          </a:solidFill>
                          <a:latin typeface="+mn-lt"/>
                          <a:ea typeface="+mn-ea"/>
                          <a:cs typeface="+mn-cs"/>
                        </a:rPr>
                        <a:t>, I need a change management plan that will help communicate this change to my stakeholders. Please help to draft both communications and a change management plan based on the </a:t>
                      </a:r>
                      <a:r>
                        <a:rPr lang="en-US" sz="1100" b="0" kern="1200" dirty="0">
                          <a:solidFill>
                            <a:srgbClr val="FF5C39"/>
                          </a:solidFill>
                          <a:latin typeface="+mn-lt"/>
                          <a:ea typeface="+mn-ea"/>
                          <a:cs typeface="+mn-cs"/>
                        </a:rPr>
                        <a:t>/Updated business requirements </a:t>
                      </a:r>
                      <a:endParaRPr lang="en-IN" sz="1100" b="0" kern="1200" dirty="0">
                        <a:solidFill>
                          <a:srgbClr val="FF5C39"/>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4: </a:t>
                      </a:r>
                      <a:r>
                        <a:rPr lang="en-US" sz="1100" b="0" kern="1200" dirty="0">
                          <a:solidFill>
                            <a:schemeClr val="tx1"/>
                          </a:solidFill>
                          <a:latin typeface="+mj-lt"/>
                          <a:ea typeface="+mn-ea"/>
                          <a:cs typeface="+mn-cs"/>
                        </a:rPr>
                        <a:t>Identify impacted stakeholders for my Project</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Using my </a:t>
                      </a:r>
                      <a:r>
                        <a:rPr lang="en-US" sz="1100" b="0" kern="1200" dirty="0">
                          <a:solidFill>
                            <a:srgbClr val="FF5C39"/>
                          </a:solidFill>
                          <a:latin typeface="+mn-lt"/>
                          <a:ea typeface="+mn-ea"/>
                          <a:cs typeface="+mn-cs"/>
                        </a:rPr>
                        <a:t>/Launch Overview Document</a:t>
                      </a:r>
                      <a:r>
                        <a:rPr lang="en-US" sz="1100" b="0" kern="1200" dirty="0">
                          <a:solidFill>
                            <a:schemeClr val="tx1"/>
                          </a:solidFill>
                          <a:latin typeface="+mn-lt"/>
                          <a:ea typeface="+mn-ea"/>
                          <a:cs typeface="+mn-cs"/>
                        </a:rPr>
                        <a:t>, help me understand which </a:t>
                      </a:r>
                      <a:r>
                        <a:rPr lang="en-US" sz="1100" b="0" kern="1200" dirty="0">
                          <a:solidFill>
                            <a:srgbClr val="C03BC4"/>
                          </a:solidFill>
                          <a:latin typeface="+mn-lt"/>
                          <a:ea typeface="+mn-ea"/>
                          <a:cs typeface="+mn-cs"/>
                        </a:rPr>
                        <a:t>[Cross-Functional]</a:t>
                      </a:r>
                      <a:r>
                        <a:rPr lang="en-US" sz="1100" b="0" kern="1200" dirty="0">
                          <a:solidFill>
                            <a:schemeClr val="tx1"/>
                          </a:solidFill>
                          <a:latin typeface="+mn-lt"/>
                          <a:ea typeface="+mn-ea"/>
                          <a:cs typeface="+mn-cs"/>
                        </a:rPr>
                        <a:t> teams I need to engage with to ensure my launch is communicated to the appropriate stakeholders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5: </a:t>
                      </a:r>
                      <a:r>
                        <a:rPr lang="en-US" sz="1100" b="0" kern="1200" dirty="0">
                          <a:solidFill>
                            <a:schemeClr val="tx1"/>
                          </a:solidFill>
                          <a:latin typeface="+mj-lt"/>
                          <a:ea typeface="+mn-ea"/>
                          <a:cs typeface="+mn-cs"/>
                        </a:rPr>
                        <a:t>Create a Hypercare Schedule &amp; User Acceptance Testing (UAT) plan</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my </a:t>
                      </a:r>
                      <a:r>
                        <a:rPr lang="en-US" sz="1100" b="0" kern="1200" dirty="0">
                          <a:solidFill>
                            <a:srgbClr val="FF5C39"/>
                          </a:solidFill>
                          <a:latin typeface="+mn-lt"/>
                          <a:ea typeface="+mn-ea"/>
                          <a:cs typeface="+mn-cs"/>
                        </a:rPr>
                        <a:t>/Standard operating procedures </a:t>
                      </a:r>
                      <a:r>
                        <a:rPr lang="en-US" sz="1100" b="0" kern="1200" dirty="0">
                          <a:solidFill>
                            <a:schemeClr val="tx1"/>
                          </a:solidFill>
                          <a:latin typeface="+mn-lt"/>
                          <a:ea typeface="+mn-ea"/>
                          <a:cs typeface="+mn-cs"/>
                        </a:rPr>
                        <a:t>and my </a:t>
                      </a:r>
                      <a:r>
                        <a:rPr lang="en-US" sz="1100" b="0" kern="1200" dirty="0">
                          <a:solidFill>
                            <a:srgbClr val="FF5C39"/>
                          </a:solidFill>
                          <a:latin typeface="+mn-lt"/>
                          <a:ea typeface="+mn-ea"/>
                          <a:cs typeface="+mn-cs"/>
                        </a:rPr>
                        <a:t>/Project workback schedule</a:t>
                      </a:r>
                      <a:r>
                        <a:rPr lang="en-US" sz="1100" b="0" kern="1200" dirty="0">
                          <a:solidFill>
                            <a:schemeClr val="tx1"/>
                          </a:solidFill>
                          <a:latin typeface="+mn-lt"/>
                          <a:ea typeface="+mn-ea"/>
                          <a:cs typeface="+mn-cs"/>
                        </a:rPr>
                        <a:t> create a detailed UAT schedule &amp; post-launch Hypercare plan</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15131207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23F3B-81A0-6A26-C9E3-4A27A03BE356}"/>
            </a:ext>
          </a:extLst>
        </p:cNvPr>
        <p:cNvGrpSpPr/>
        <p:nvPr/>
      </p:nvGrpSpPr>
      <p:grpSpPr>
        <a:xfrm>
          <a:off x="0" y="0"/>
          <a:ext cx="0" cy="0"/>
          <a:chOff x="0" y="0"/>
          <a:chExt cx="0" cy="0"/>
        </a:xfrm>
      </p:grpSpPr>
      <p:pic>
        <p:nvPicPr>
          <p:cNvPr id="3" name="object 4">
            <a:extLst>
              <a:ext uri="{FF2B5EF4-FFF2-40B4-BE49-F238E27FC236}">
                <a16:creationId xmlns:a16="http://schemas.microsoft.com/office/drawing/2014/main" id="{0764E270-C959-6E75-EF0E-577EEBF5C68A}"/>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32" name="Slide Number Placeholder 5">
            <a:extLst>
              <a:ext uri="{FF2B5EF4-FFF2-40B4-BE49-F238E27FC236}">
                <a16:creationId xmlns:a16="http://schemas.microsoft.com/office/drawing/2014/main" id="{D854BB6E-04FA-049F-36CB-0DF72A707FB1}"/>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D8F59880-6183-6FA6-2F96-2B8C209A254C}"/>
              </a:ext>
            </a:extLst>
          </p:cNvPr>
          <p:cNvSpPr>
            <a:spLocks noGrp="1"/>
          </p:cNvSpPr>
          <p:nvPr>
            <p:ph type="title"/>
          </p:nvPr>
        </p:nvSpPr>
        <p:spPr>
          <a:xfrm>
            <a:off x="508001" y="939800"/>
            <a:ext cx="5262247" cy="861774"/>
          </a:xfrm>
        </p:spPr>
        <p:txBody>
          <a:bodyPr/>
          <a:lstStyle/>
          <a:p>
            <a:r>
              <a:rPr lang="en-US" dirty="0"/>
              <a:t>Scenario 4: Quote to Cash – Deal Management</a:t>
            </a:r>
            <a:endParaRPr lang="en-IN" dirty="0"/>
          </a:p>
        </p:txBody>
      </p:sp>
      <p:pic>
        <p:nvPicPr>
          <p:cNvPr id="62" name="Picture 61">
            <a:extLst>
              <a:ext uri="{FF2B5EF4-FFF2-40B4-BE49-F238E27FC236}">
                <a16:creationId xmlns:a16="http://schemas.microsoft.com/office/drawing/2014/main" id="{4CF9B1AD-B101-F997-6033-2DF56F7148B1}"/>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EDA857AD-AF2A-E1D6-235E-6F4ADFD3CC8E}"/>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E64912BB-D0F2-D991-6169-30277936186A}"/>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7653F606-DB6D-21E3-1E33-EB00ADB9C636}"/>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BF3DC60C-6A04-7109-9A46-F3E5E3BF9304}"/>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12101F85-AE3C-9C15-AF01-2F7D24A08E43}"/>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30C9FA75-F12A-7982-10BA-807452BEEEB5}"/>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28AF5680-4471-CBB1-0875-53BCC5C4AA1E}"/>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F431B5CB-AED1-4F75-E807-ABCEED033CFE}"/>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4</a:t>
            </a:r>
          </a:p>
        </p:txBody>
      </p:sp>
      <p:sp>
        <p:nvSpPr>
          <p:cNvPr id="24" name="Rectangle 23">
            <a:hlinkClick r:id="rId11" action="ppaction://hlinksldjump"/>
            <a:extLst>
              <a:ext uri="{FF2B5EF4-FFF2-40B4-BE49-F238E27FC236}">
                <a16:creationId xmlns:a16="http://schemas.microsoft.com/office/drawing/2014/main" id="{C577303A-B453-1922-EEAF-2AC27BE40BDC}"/>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13</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BF199314-3152-E1C6-3FFF-DD3BC056132F}"/>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Rectangle: Top Corners Rounded 8">
            <a:extLst>
              <a:ext uri="{FF2B5EF4-FFF2-40B4-BE49-F238E27FC236}">
                <a16:creationId xmlns:a16="http://schemas.microsoft.com/office/drawing/2014/main" id="{5C3D97BB-89CF-F7E5-2F76-4E99C24565AD}"/>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 name="Rectangle: Top Corners Rounded 9">
            <a:extLst>
              <a:ext uri="{FF2B5EF4-FFF2-40B4-BE49-F238E27FC236}">
                <a16:creationId xmlns:a16="http://schemas.microsoft.com/office/drawing/2014/main" id="{32BD0667-AD00-253B-67FD-A3B3A9002353}"/>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2" name="Content Placeholder 2">
            <a:extLst>
              <a:ext uri="{FF2B5EF4-FFF2-40B4-BE49-F238E27FC236}">
                <a16:creationId xmlns:a16="http://schemas.microsoft.com/office/drawing/2014/main" id="{5BF045FF-93D3-91E5-4284-49212FED5970}"/>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3" name="Rectangle: Rounded Corners 12" descr="Orange text">
            <a:extLst>
              <a:ext uri="{FF2B5EF4-FFF2-40B4-BE49-F238E27FC236}">
                <a16:creationId xmlns:a16="http://schemas.microsoft.com/office/drawing/2014/main" id="{4C731F4B-7594-9CF8-03E2-CB690231111C}"/>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8" name="Content Placeholder 2">
            <a:extLst>
              <a:ext uri="{FF2B5EF4-FFF2-40B4-BE49-F238E27FC236}">
                <a16:creationId xmlns:a16="http://schemas.microsoft.com/office/drawing/2014/main" id="{D0A4C6F0-AEE4-FFC6-C591-DB48BF416FBC}"/>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25" name="Rectangle: Rounded Corners 24" descr="Purple text">
            <a:extLst>
              <a:ext uri="{FF2B5EF4-FFF2-40B4-BE49-F238E27FC236}">
                <a16:creationId xmlns:a16="http://schemas.microsoft.com/office/drawing/2014/main" id="{CE1BB903-5D03-7502-DE0B-12E31EF11A7A}"/>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6" name="Content Placeholder 2">
            <a:extLst>
              <a:ext uri="{FF2B5EF4-FFF2-40B4-BE49-F238E27FC236}">
                <a16:creationId xmlns:a16="http://schemas.microsoft.com/office/drawing/2014/main" id="{82AE8014-C761-B3B9-2933-AEE22DC63071}"/>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
        <p:nvSpPr>
          <p:cNvPr id="27" name="Rectangle 26">
            <a:extLst>
              <a:ext uri="{FF2B5EF4-FFF2-40B4-BE49-F238E27FC236}">
                <a16:creationId xmlns:a16="http://schemas.microsoft.com/office/drawing/2014/main" id="{5D4495AA-5D2D-3F46-E6BB-0397DB07A687}"/>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Graphic 5">
            <a:extLst>
              <a:ext uri="{FF2B5EF4-FFF2-40B4-BE49-F238E27FC236}">
                <a16:creationId xmlns:a16="http://schemas.microsoft.com/office/drawing/2014/main" id="{F74000D4-692E-5BC0-46A6-8F7B57F7AE16}"/>
              </a:ext>
              <a:ext uri="{C183D7F6-B498-43B3-948B-1728B52AA6E4}">
                <adec:decorative xmlns:adec="http://schemas.microsoft.com/office/drawing/2017/decorative" val="1"/>
              </a:ext>
            </a:extLst>
          </p:cNvPr>
          <p:cNvSpPr>
            <a:spLocks/>
          </p:cNvSpPr>
          <p:nvPr/>
        </p:nvSpPr>
        <p:spPr>
          <a:xfrm>
            <a:off x="543716" y="22441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29" name="Graphic 15">
            <a:extLst>
              <a:ext uri="{FF2B5EF4-FFF2-40B4-BE49-F238E27FC236}">
                <a16:creationId xmlns:a16="http://schemas.microsoft.com/office/drawing/2014/main" id="{4376AF8B-6DC6-F9AB-9306-5005F21540C4}"/>
              </a:ext>
              <a:ext uri="{C183D7F6-B498-43B3-948B-1728B52AA6E4}">
                <adec:decorative xmlns:adec="http://schemas.microsoft.com/office/drawing/2017/decorative" val="1"/>
              </a:ext>
            </a:extLst>
          </p:cNvPr>
          <p:cNvSpPr>
            <a:spLocks/>
          </p:cNvSpPr>
          <p:nvPr/>
        </p:nvSpPr>
        <p:spPr>
          <a:xfrm>
            <a:off x="538187" y="2919184"/>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30" name="Straight Connector 29">
            <a:extLst>
              <a:ext uri="{FF2B5EF4-FFF2-40B4-BE49-F238E27FC236}">
                <a16:creationId xmlns:a16="http://schemas.microsoft.com/office/drawing/2014/main" id="{567321B0-889F-BAD2-D069-131B019CB376}"/>
              </a:ext>
              <a:ext uri="{C183D7F6-B498-43B3-948B-1728B52AA6E4}">
                <adec:decorative xmlns:adec="http://schemas.microsoft.com/office/drawing/2017/decorative" val="1"/>
              </a:ext>
            </a:extLst>
          </p:cNvPr>
          <p:cNvCxnSpPr>
            <a:cxnSpLocks/>
          </p:cNvCxnSpPr>
          <p:nvPr/>
        </p:nvCxnSpPr>
        <p:spPr>
          <a:xfrm>
            <a:off x="1000125" y="2716930"/>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53D032AD-72F4-FA23-EB43-030C427674E5}"/>
              </a:ext>
            </a:extLst>
          </p:cNvPr>
          <p:cNvSpPr txBox="1">
            <a:spLocks/>
          </p:cNvSpPr>
          <p:nvPr/>
        </p:nvSpPr>
        <p:spPr>
          <a:xfrm>
            <a:off x="1000125" y="2205241"/>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Goal: </a:t>
            </a:r>
            <a:r>
              <a:rPr kumimoji="0" lang="en-US" sz="1050" b="0" i="0" u="none" strike="noStrike" kern="100" cap="none" spc="0" normalizeH="0" baseline="0" noProof="0" dirty="0">
                <a:ln>
                  <a:noFill/>
                </a:ln>
                <a:effectLst/>
                <a:uLnTx/>
                <a:uFillTx/>
                <a:ea typeface="+mn-ea"/>
                <a:cs typeface="Segoe Sans Display" pitchFamily="2" charset="0"/>
              </a:rPr>
              <a:t>Help operations teams supporting partner and deal execution consolidate information across communications, reviews, and reporting to understand operational status, risks, and next steps.</a:t>
            </a:r>
          </a:p>
        </p:txBody>
      </p:sp>
      <p:sp>
        <p:nvSpPr>
          <p:cNvPr id="34" name="Content Placeholder 2">
            <a:extLst>
              <a:ext uri="{FF2B5EF4-FFF2-40B4-BE49-F238E27FC236}">
                <a16:creationId xmlns:a16="http://schemas.microsoft.com/office/drawing/2014/main" id="{5EBB5311-576F-6F51-5335-83F8E46B8F65}"/>
              </a:ext>
            </a:extLst>
          </p:cNvPr>
          <p:cNvSpPr txBox="1">
            <a:spLocks/>
          </p:cNvSpPr>
          <p:nvPr/>
        </p:nvSpPr>
        <p:spPr>
          <a:xfrm>
            <a:off x="1000125" y="2863390"/>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Intended Outcome: </a:t>
            </a:r>
            <a:r>
              <a:rPr kumimoji="0" lang="en-US" sz="1050" b="0" i="0" u="none" strike="noStrike" kern="100" cap="none" spc="0" normalizeH="0" baseline="0" noProof="0" dirty="0">
                <a:ln>
                  <a:noFill/>
                </a:ln>
                <a:effectLst/>
                <a:uLnTx/>
                <a:uFillTx/>
                <a:ea typeface="+mn-ea"/>
                <a:cs typeface="Segoe Sans Display" pitchFamily="2" charset="0"/>
              </a:rPr>
              <a:t>A clear operational view of partner related deal activity that enables teams to identify priorities, manage follow-ups, and support successful execution across the deal lifecycle.</a:t>
            </a:r>
          </a:p>
        </p:txBody>
      </p:sp>
      <p:graphicFrame>
        <p:nvGraphicFramePr>
          <p:cNvPr id="35" name="Table 34">
            <a:extLst>
              <a:ext uri="{FF2B5EF4-FFF2-40B4-BE49-F238E27FC236}">
                <a16:creationId xmlns:a16="http://schemas.microsoft.com/office/drawing/2014/main" id="{15D565C9-843F-8080-2A64-56654952E6CA}"/>
              </a:ext>
            </a:extLst>
          </p:cNvPr>
          <p:cNvGraphicFramePr>
            <a:graphicFrameLocks noGrp="1"/>
          </p:cNvGraphicFramePr>
          <p:nvPr>
            <p:extLst>
              <p:ext uri="{D42A27DB-BD31-4B8C-83A1-F6EECF244321}">
                <p14:modId xmlns:p14="http://schemas.microsoft.com/office/powerpoint/2010/main" val="3922716183"/>
              </p:ext>
            </p:extLst>
          </p:nvPr>
        </p:nvGraphicFramePr>
        <p:xfrm>
          <a:off x="538186" y="3907737"/>
          <a:ext cx="6696022" cy="5328125"/>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1: </a:t>
                      </a:r>
                      <a:r>
                        <a:rPr lang="en-US" sz="1100" b="0" kern="1200" dirty="0">
                          <a:solidFill>
                            <a:schemeClr val="tx1"/>
                          </a:solidFill>
                          <a:latin typeface="+mj-lt"/>
                          <a:ea typeface="+mn-ea"/>
                          <a:cs typeface="+mn-cs"/>
                        </a:rPr>
                        <a:t>Preparing for Monthly Business Reviews (MBR’s)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Help me to prepare for my upcoming MBR – Review my recent Meeting recaps and Emails with contact </a:t>
                      </a:r>
                      <a:r>
                        <a:rPr lang="en-US" sz="1100" b="0" kern="1200" dirty="0">
                          <a:solidFill>
                            <a:srgbClr val="C03BC4"/>
                          </a:solidFill>
                          <a:latin typeface="+mn-lt"/>
                          <a:ea typeface="+mn-ea"/>
                          <a:cs typeface="+mn-cs"/>
                        </a:rPr>
                        <a:t>[person name]</a:t>
                      </a:r>
                      <a:r>
                        <a:rPr lang="en-US" sz="1100" b="0" kern="1200" dirty="0">
                          <a:solidFill>
                            <a:schemeClr val="tx1"/>
                          </a:solidFill>
                          <a:latin typeface="+mn-lt"/>
                          <a:ea typeface="+mn-ea"/>
                          <a:cs typeface="+mn-cs"/>
                        </a:rPr>
                        <a:t> and summarize any open actions, follow-up items and order these by due date.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2: </a:t>
                      </a:r>
                      <a:r>
                        <a:rPr lang="en-US" sz="1100" b="0" kern="1200" dirty="0">
                          <a:solidFill>
                            <a:schemeClr val="tx1"/>
                          </a:solidFill>
                          <a:latin typeface="+mj-lt"/>
                          <a:ea typeface="+mn-ea"/>
                          <a:cs typeface="+mn-cs"/>
                        </a:rPr>
                        <a:t>Summarize the deal I am managing</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Please review my active deals from the last week based on emails &amp; Teams chats. For each deal, help to identify current stage, blockers, dependencies or pending actions required. Please also indicate any deals at risk of slipping this month.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3: </a:t>
                      </a:r>
                      <a:r>
                        <a:rPr lang="en-US" sz="1100" b="0" kern="1200" dirty="0">
                          <a:solidFill>
                            <a:schemeClr val="tx1"/>
                          </a:solidFill>
                          <a:latin typeface="+mj-lt"/>
                          <a:ea typeface="+mn-ea"/>
                          <a:cs typeface="+mn-cs"/>
                        </a:rPr>
                        <a:t>Prepare a Post-close summary</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this </a:t>
                      </a:r>
                      <a:r>
                        <a:rPr lang="en-US" sz="1100" b="0" kern="1200" dirty="0">
                          <a:solidFill>
                            <a:srgbClr val="C03BC4"/>
                          </a:solidFill>
                          <a:latin typeface="+mn-lt"/>
                          <a:ea typeface="+mn-ea"/>
                          <a:cs typeface="+mn-cs"/>
                        </a:rPr>
                        <a:t>[Customer or Partner]</a:t>
                      </a:r>
                      <a:r>
                        <a:rPr lang="en-US" sz="1100" b="0" kern="1200" dirty="0">
                          <a:solidFill>
                            <a:schemeClr val="tx1"/>
                          </a:solidFill>
                          <a:latin typeface="+mn-lt"/>
                          <a:ea typeface="+mn-ea"/>
                          <a:cs typeface="+mn-cs"/>
                        </a:rPr>
                        <a:t> please help me to create a post-close retrospective which includes what went well, improvement opportunities, and go-do actions with owners &amp; timelines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4: </a:t>
                      </a:r>
                      <a:r>
                        <a:rPr lang="en-US" sz="1100" b="0" kern="1200" dirty="0">
                          <a:solidFill>
                            <a:schemeClr val="tx1"/>
                          </a:solidFill>
                          <a:latin typeface="+mj-lt"/>
                          <a:ea typeface="+mn-ea"/>
                          <a:cs typeface="+mn-cs"/>
                        </a:rPr>
                        <a:t>Prepare a summary of deals this year for my Partner</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my emails &amp; teams chats from the past </a:t>
                      </a:r>
                      <a:r>
                        <a:rPr lang="en-US" sz="1100" b="0" kern="1200" dirty="0">
                          <a:solidFill>
                            <a:srgbClr val="C03BC4"/>
                          </a:solidFill>
                          <a:latin typeface="+mn-lt"/>
                          <a:ea typeface="+mn-ea"/>
                          <a:cs typeface="+mn-cs"/>
                        </a:rPr>
                        <a:t>[number of days]</a:t>
                      </a:r>
                      <a:r>
                        <a:rPr lang="en-US" sz="1100" b="0" kern="1200" dirty="0">
                          <a:solidFill>
                            <a:schemeClr val="tx1"/>
                          </a:solidFill>
                          <a:latin typeface="+mn-lt"/>
                          <a:ea typeface="+mn-ea"/>
                          <a:cs typeface="+mn-cs"/>
                        </a:rPr>
                        <a:t>, please help to prepare a summary of deals from my Partner </a:t>
                      </a:r>
                      <a:r>
                        <a:rPr lang="en-US" sz="1100" b="0" kern="1200" dirty="0">
                          <a:solidFill>
                            <a:srgbClr val="C03BC4"/>
                          </a:solidFill>
                          <a:latin typeface="+mn-lt"/>
                          <a:ea typeface="+mn-ea"/>
                          <a:cs typeface="+mn-cs"/>
                        </a:rPr>
                        <a:t>[partner name]</a:t>
                      </a:r>
                      <a:r>
                        <a:rPr lang="en-US" sz="1100" b="0" kern="1200" dirty="0">
                          <a:solidFill>
                            <a:schemeClr val="tx1"/>
                          </a:solidFill>
                          <a:latin typeface="+mn-lt"/>
                          <a:ea typeface="+mn-ea"/>
                          <a:cs typeface="+mn-cs"/>
                        </a:rPr>
                        <a:t>.</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5: </a:t>
                      </a:r>
                      <a:r>
                        <a:rPr lang="en-US" sz="1100" b="0" kern="1200" dirty="0">
                          <a:solidFill>
                            <a:schemeClr val="tx1"/>
                          </a:solidFill>
                          <a:latin typeface="+mj-lt"/>
                          <a:ea typeface="+mn-ea"/>
                          <a:cs typeface="+mn-cs"/>
                        </a:rPr>
                        <a:t>Identify Deal Trends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Analyze </a:t>
                      </a:r>
                      <a:r>
                        <a:rPr lang="en-US" sz="1100" b="0" kern="1200" dirty="0">
                          <a:solidFill>
                            <a:srgbClr val="FF5C39"/>
                          </a:solidFill>
                          <a:latin typeface="+mn-lt"/>
                          <a:ea typeface="+mn-ea"/>
                          <a:cs typeface="+mn-cs"/>
                        </a:rPr>
                        <a:t>/PBI report</a:t>
                      </a:r>
                      <a:r>
                        <a:rPr lang="en-US" sz="1100" b="0" kern="1200" dirty="0">
                          <a:solidFill>
                            <a:schemeClr val="tx1"/>
                          </a:solidFill>
                          <a:latin typeface="+mn-lt"/>
                          <a:ea typeface="+mn-ea"/>
                          <a:cs typeface="+mn-cs"/>
                        </a:rPr>
                        <a:t> and help me to understand emerging trends in relation to deals our team manages. Please include details such as which region has the highest number &amp; value of deals as well as which deal types commonly face blockers or delays, with an included root cause analysis </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30821419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94872-F609-E4EE-F4C3-E51FAA28136A}"/>
            </a:ext>
          </a:extLst>
        </p:cNvPr>
        <p:cNvGrpSpPr/>
        <p:nvPr/>
      </p:nvGrpSpPr>
      <p:grpSpPr>
        <a:xfrm>
          <a:off x="0" y="0"/>
          <a:ext cx="0" cy="0"/>
          <a:chOff x="0" y="0"/>
          <a:chExt cx="0" cy="0"/>
        </a:xfrm>
      </p:grpSpPr>
      <p:pic>
        <p:nvPicPr>
          <p:cNvPr id="4" name="object 4">
            <a:extLst>
              <a:ext uri="{FF2B5EF4-FFF2-40B4-BE49-F238E27FC236}">
                <a16:creationId xmlns:a16="http://schemas.microsoft.com/office/drawing/2014/main" id="{CD00F3C0-0512-B5B6-3A9F-9E04AD63B43A}"/>
              </a:ext>
              <a:ext uri="{C183D7F6-B498-43B3-948B-1728B52AA6E4}">
                <adec:decorative xmlns:adec="http://schemas.microsoft.com/office/drawing/2017/decorative" val="1"/>
              </a:ext>
            </a:extLst>
          </p:cNvPr>
          <p:cNvPicPr/>
          <p:nvPr/>
        </p:nvPicPr>
        <p:blipFill rotWithShape="1">
          <a:blip r:embed="rId3" cstate="print"/>
          <a:srcRect l="19670" r="19670"/>
          <a:stretch>
            <a:fillRect/>
          </a:stretch>
        </p:blipFill>
        <p:spPr>
          <a:xfrm rot="5400000">
            <a:off x="3850482" y="6136484"/>
            <a:ext cx="71436" cy="7772400"/>
          </a:xfrm>
          <a:prstGeom prst="rect">
            <a:avLst/>
          </a:prstGeom>
        </p:spPr>
      </p:pic>
      <p:sp>
        <p:nvSpPr>
          <p:cNvPr id="24" name="Slide Number Placeholder 5">
            <a:extLst>
              <a:ext uri="{FF2B5EF4-FFF2-40B4-BE49-F238E27FC236}">
                <a16:creationId xmlns:a16="http://schemas.microsoft.com/office/drawing/2014/main" id="{EB21113F-D920-1D49-F885-143C9FD951E5}"/>
              </a:ext>
              <a:ext uri="{C183D7F6-B498-43B3-948B-1728B52AA6E4}">
                <adec:decorative xmlns:adec="http://schemas.microsoft.com/office/drawing/2017/decorative" val="1"/>
              </a:ext>
            </a:extLst>
          </p:cNvPr>
          <p:cNvSpPr txBox="1">
            <a:spLocks/>
          </p:cNvSpPr>
          <p:nvPr/>
        </p:nvSpPr>
        <p:spPr>
          <a:xfrm>
            <a:off x="5770248" y="9617713"/>
            <a:ext cx="1748790" cy="264474"/>
          </a:xfrm>
        </p:spPr>
        <p:txBody>
          <a:bodyPr rIns="0" anchor="ctr"/>
          <a:lstStyle>
            <a:defPPr>
              <a:defRPr lang="en-US"/>
            </a:defPPr>
            <a:lvl1pPr marL="0" algn="r" defTabSz="1018824" rtl="0" eaLnBrk="1" latinLnBrk="0" hangingPunct="1">
              <a:defRPr sz="1200"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marL="0" marR="0" lvl="0" indent="0" algn="r" defTabSz="1018824" rtl="0" eaLnBrk="1" fontAlgn="auto" latinLnBrk="0" hangingPunct="1">
              <a:lnSpc>
                <a:spcPct val="100000"/>
              </a:lnSpc>
              <a:spcBef>
                <a:spcPts val="0"/>
              </a:spcBef>
              <a:spcAft>
                <a:spcPts val="0"/>
              </a:spcAft>
              <a:buClrTx/>
              <a:buSzTx/>
              <a:buFontTx/>
              <a:buNone/>
              <a:tabLst/>
              <a:defRPr/>
            </a:pPr>
            <a:fld id="{BF64B658-AF8F-7D4C-AC24-1E662CA57B6D}" type="slidenum">
              <a:rPr kumimoji="0" lang="en-US" sz="1000" b="0" i="0" u="none" strike="noStrike" kern="1200" cap="none" spc="0" normalizeH="0" baseline="0" noProof="0" smtClean="0">
                <a:ln>
                  <a:noFill/>
                </a:ln>
                <a:solidFill>
                  <a:srgbClr val="091F2C"/>
                </a:solidFill>
                <a:effectLst/>
                <a:uLnTx/>
                <a:uFillTx/>
                <a:latin typeface="Segoe Sans Display Semilight" pitchFamily="2" charset="0"/>
                <a:ea typeface="+mn-ea"/>
                <a:cs typeface="Segoe Sans Display Semilight" pitchFamily="2" charset="0"/>
              </a:rPr>
              <a:pPr marL="0" marR="0" lvl="0" indent="0" algn="r" defTabSz="1018824"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091F2C"/>
              </a:solidFill>
              <a:effectLst/>
              <a:uLnTx/>
              <a:uFillTx/>
              <a:latin typeface="Segoe Sans Display Semilight" pitchFamily="2" charset="0"/>
              <a:ea typeface="+mn-ea"/>
              <a:cs typeface="Segoe Sans Display Semilight" pitchFamily="2" charset="0"/>
            </a:endParaRPr>
          </a:p>
        </p:txBody>
      </p:sp>
      <p:sp>
        <p:nvSpPr>
          <p:cNvPr id="11" name="Title 10">
            <a:extLst>
              <a:ext uri="{FF2B5EF4-FFF2-40B4-BE49-F238E27FC236}">
                <a16:creationId xmlns:a16="http://schemas.microsoft.com/office/drawing/2014/main" id="{4B2C9D6C-5FF5-8E75-F4DE-90280109B0C2}"/>
              </a:ext>
            </a:extLst>
          </p:cNvPr>
          <p:cNvSpPr>
            <a:spLocks noGrp="1"/>
          </p:cNvSpPr>
          <p:nvPr>
            <p:ph type="title"/>
          </p:nvPr>
        </p:nvSpPr>
        <p:spPr>
          <a:xfrm>
            <a:off x="508001" y="939800"/>
            <a:ext cx="5262247" cy="861774"/>
          </a:xfrm>
        </p:spPr>
        <p:txBody>
          <a:bodyPr/>
          <a:lstStyle/>
          <a:p>
            <a:r>
              <a:rPr lang="en-US" dirty="0"/>
              <a:t>Scenario 5: Risk &amp; Compliance Operations</a:t>
            </a:r>
          </a:p>
        </p:txBody>
      </p:sp>
      <p:pic>
        <p:nvPicPr>
          <p:cNvPr id="62" name="Picture 61">
            <a:extLst>
              <a:ext uri="{FF2B5EF4-FFF2-40B4-BE49-F238E27FC236}">
                <a16:creationId xmlns:a16="http://schemas.microsoft.com/office/drawing/2014/main" id="{B35263B4-B818-25E1-1D61-CD945B7AC9E7}"/>
              </a:ext>
              <a:ext uri="{C183D7F6-B498-43B3-948B-1728B52AA6E4}">
                <adec:decorative xmlns:adec="http://schemas.microsoft.com/office/drawing/2017/decorative" val="1"/>
              </a:ext>
            </a:extLst>
          </p:cNvPr>
          <p:cNvPicPr>
            <a:picLocks/>
          </p:cNvPicPr>
          <p:nvPr/>
        </p:nvPicPr>
        <p:blipFill rotWithShape="1">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rcRect t="45207" b="45207"/>
          <a:stretch>
            <a:fillRect/>
          </a:stretch>
        </p:blipFill>
        <p:spPr>
          <a:xfrm>
            <a:off x="1" y="0"/>
            <a:ext cx="7772400" cy="419100"/>
          </a:xfrm>
          <a:prstGeom prst="rect">
            <a:avLst/>
          </a:prstGeom>
          <a:ln>
            <a:noFill/>
          </a:ln>
          <a:effectLst/>
        </p:spPr>
      </p:pic>
      <p:sp>
        <p:nvSpPr>
          <p:cNvPr id="63" name="Rectangle 62">
            <a:extLst>
              <a:ext uri="{FF2B5EF4-FFF2-40B4-BE49-F238E27FC236}">
                <a16:creationId xmlns:a16="http://schemas.microsoft.com/office/drawing/2014/main" id="{C14FB62C-D345-4161-2FD4-C98662937254}"/>
              </a:ext>
              <a:ext uri="{C183D7F6-B498-43B3-948B-1728B52AA6E4}">
                <adec:decorative xmlns:adec="http://schemas.microsoft.com/office/drawing/2017/decorative" val="1"/>
              </a:ext>
            </a:extLst>
          </p:cNvPr>
          <p:cNvSpPr>
            <a:spLocks/>
          </p:cNvSpPr>
          <p:nvPr/>
        </p:nvSpPr>
        <p:spPr bwMode="auto">
          <a:xfrm>
            <a:off x="0" y="0"/>
            <a:ext cx="7772400" cy="4064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Semibold"/>
              <a:ea typeface="Segoe UI" pitchFamily="34" charset="0"/>
              <a:cs typeface="Segoe UI" pitchFamily="34" charset="0"/>
            </a:endParaRPr>
          </a:p>
        </p:txBody>
      </p:sp>
      <p:sp>
        <p:nvSpPr>
          <p:cNvPr id="64" name="Rectangle: Rounded Corners 63">
            <a:hlinkClick r:id="rId6" action="ppaction://hlinksldjump"/>
            <a:extLst>
              <a:ext uri="{FF2B5EF4-FFF2-40B4-BE49-F238E27FC236}">
                <a16:creationId xmlns:a16="http://schemas.microsoft.com/office/drawing/2014/main" id="{9EF2C114-C737-18A3-49CD-D3FC8153D949}"/>
              </a:ext>
              <a:ext uri="{C183D7F6-B498-43B3-948B-1728B52AA6E4}">
                <adec:decorative xmlns:adec="http://schemas.microsoft.com/office/drawing/2017/decorative" val="1"/>
              </a:ext>
            </a:extLst>
          </p:cNvPr>
          <p:cNvSpPr>
            <a:spLocks/>
          </p:cNvSpPr>
          <p:nvPr/>
        </p:nvSpPr>
        <p:spPr bwMode="auto">
          <a:xfrm>
            <a:off x="507999"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Best Practices</a:t>
            </a:r>
          </a:p>
        </p:txBody>
      </p:sp>
      <p:sp>
        <p:nvSpPr>
          <p:cNvPr id="65" name="Rectangle: Rounded Corners 64">
            <a:hlinkClick r:id="rId7" action="ppaction://hlinksldjump"/>
            <a:extLst>
              <a:ext uri="{FF2B5EF4-FFF2-40B4-BE49-F238E27FC236}">
                <a16:creationId xmlns:a16="http://schemas.microsoft.com/office/drawing/2014/main" id="{129423C7-EDB2-DD81-2A6C-340FA4409173}"/>
              </a:ext>
              <a:ext uri="{C183D7F6-B498-43B3-948B-1728B52AA6E4}">
                <adec:decorative xmlns:adec="http://schemas.microsoft.com/office/drawing/2017/decorative" val="1"/>
              </a:ext>
            </a:extLst>
          </p:cNvPr>
          <p:cNvSpPr>
            <a:spLocks/>
          </p:cNvSpPr>
          <p:nvPr/>
        </p:nvSpPr>
        <p:spPr bwMode="auto">
          <a:xfrm>
            <a:off x="1486262"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1</a:t>
            </a:r>
          </a:p>
        </p:txBody>
      </p:sp>
      <p:sp>
        <p:nvSpPr>
          <p:cNvPr id="66" name="Rectangle: Rounded Corners 65">
            <a:hlinkClick r:id="rId8" action="ppaction://hlinksldjump"/>
            <a:extLst>
              <a:ext uri="{FF2B5EF4-FFF2-40B4-BE49-F238E27FC236}">
                <a16:creationId xmlns:a16="http://schemas.microsoft.com/office/drawing/2014/main" id="{05102FBC-EE64-DD68-81DE-8CB246BD650F}"/>
              </a:ext>
              <a:ext uri="{C183D7F6-B498-43B3-948B-1728B52AA6E4}">
                <adec:decorative xmlns:adec="http://schemas.microsoft.com/office/drawing/2017/decorative" val="1"/>
              </a:ext>
            </a:extLst>
          </p:cNvPr>
          <p:cNvSpPr>
            <a:spLocks/>
          </p:cNvSpPr>
          <p:nvPr/>
        </p:nvSpPr>
        <p:spPr bwMode="auto">
          <a:xfrm>
            <a:off x="246452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2</a:t>
            </a:r>
          </a:p>
        </p:txBody>
      </p:sp>
      <p:sp>
        <p:nvSpPr>
          <p:cNvPr id="67" name="Rectangle: Rounded Corners 66">
            <a:hlinkClick r:id="rId9" action="ppaction://hlinksldjump"/>
            <a:extLst>
              <a:ext uri="{FF2B5EF4-FFF2-40B4-BE49-F238E27FC236}">
                <a16:creationId xmlns:a16="http://schemas.microsoft.com/office/drawing/2014/main" id="{85C0FD36-D4AB-0F3F-2208-655CC0C99FEA}"/>
              </a:ext>
              <a:ext uri="{C183D7F6-B498-43B3-948B-1728B52AA6E4}">
                <adec:decorative xmlns:adec="http://schemas.microsoft.com/office/drawing/2017/decorative" val="1"/>
              </a:ext>
            </a:extLst>
          </p:cNvPr>
          <p:cNvSpPr>
            <a:spLocks/>
          </p:cNvSpPr>
          <p:nvPr/>
        </p:nvSpPr>
        <p:spPr bwMode="auto">
          <a:xfrm>
            <a:off x="3442787"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3</a:t>
            </a:r>
          </a:p>
        </p:txBody>
      </p:sp>
      <p:sp>
        <p:nvSpPr>
          <p:cNvPr id="68" name="Rectangle: Rounded Corners 67">
            <a:hlinkClick r:id="rId10" action="ppaction://hlinksldjump"/>
            <a:extLst>
              <a:ext uri="{FF2B5EF4-FFF2-40B4-BE49-F238E27FC236}">
                <a16:creationId xmlns:a16="http://schemas.microsoft.com/office/drawing/2014/main" id="{2A7B1945-3A7A-E7CE-7D52-BCFCC15577C6}"/>
              </a:ext>
              <a:ext uri="{C183D7F6-B498-43B3-948B-1728B52AA6E4}">
                <adec:decorative xmlns:adec="http://schemas.microsoft.com/office/drawing/2017/decorative" val="1"/>
              </a:ext>
            </a:extLst>
          </p:cNvPr>
          <p:cNvSpPr>
            <a:spLocks/>
          </p:cNvSpPr>
          <p:nvPr/>
        </p:nvSpPr>
        <p:spPr bwMode="auto">
          <a:xfrm>
            <a:off x="5399312" y="230036"/>
            <a:ext cx="886822" cy="373214"/>
          </a:xfrm>
          <a:prstGeom prst="roundRect">
            <a:avLst>
              <a:gd name="adj" fmla="val 50000"/>
            </a:avLst>
          </a:prstGeom>
          <a:gradFill flip="none" rotWithShape="1">
            <a:gsLst>
              <a:gs pos="0">
                <a:srgbClr val="C742CD"/>
              </a:gs>
              <a:gs pos="100000">
                <a:srgbClr val="2780D7"/>
              </a:gs>
            </a:gsLst>
            <a:path path="circle">
              <a:fillToRect l="100000" t="100000"/>
            </a:path>
            <a:tileRect r="-100000" b="-100000"/>
          </a:grad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Sans Display Semibold"/>
                <a:ea typeface="+mn-ea"/>
                <a:cs typeface="Segoe UI" pitchFamily="34" charset="0"/>
              </a:rPr>
              <a:t>Scenario 5</a:t>
            </a:r>
          </a:p>
        </p:txBody>
      </p:sp>
      <p:sp>
        <p:nvSpPr>
          <p:cNvPr id="69" name="Rectangle: Rounded Corners 68">
            <a:hlinkClick r:id="rId11" action="ppaction://hlinksldjump"/>
            <a:extLst>
              <a:ext uri="{FF2B5EF4-FFF2-40B4-BE49-F238E27FC236}">
                <a16:creationId xmlns:a16="http://schemas.microsoft.com/office/drawing/2014/main" id="{A6D5FE1E-F9E6-2739-7824-1E62655D3628}"/>
              </a:ext>
              <a:ext uri="{C183D7F6-B498-43B3-948B-1728B52AA6E4}">
                <adec:decorative xmlns:adec="http://schemas.microsoft.com/office/drawing/2017/decorative" val="1"/>
              </a:ext>
            </a:extLst>
          </p:cNvPr>
          <p:cNvSpPr>
            <a:spLocks/>
          </p:cNvSpPr>
          <p:nvPr/>
        </p:nvSpPr>
        <p:spPr bwMode="auto">
          <a:xfrm>
            <a:off x="6377575"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File Guidance </a:t>
            </a:r>
            <a:b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b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&amp; Example</a:t>
            </a:r>
          </a:p>
        </p:txBody>
      </p:sp>
      <p:sp>
        <p:nvSpPr>
          <p:cNvPr id="70" name="Rectangle: Rounded Corners 69">
            <a:hlinkClick r:id="rId12" action="ppaction://hlinksldjump"/>
            <a:extLst>
              <a:ext uri="{FF2B5EF4-FFF2-40B4-BE49-F238E27FC236}">
                <a16:creationId xmlns:a16="http://schemas.microsoft.com/office/drawing/2014/main" id="{E3AD05E8-C743-1666-4452-8E7F059C70D5}"/>
              </a:ext>
              <a:ext uri="{C183D7F6-B498-43B3-948B-1728B52AA6E4}">
                <adec:decorative xmlns:adec="http://schemas.microsoft.com/office/drawing/2017/decorative" val="1"/>
              </a:ext>
            </a:extLst>
          </p:cNvPr>
          <p:cNvSpPr>
            <a:spLocks/>
          </p:cNvSpPr>
          <p:nvPr/>
        </p:nvSpPr>
        <p:spPr bwMode="auto">
          <a:xfrm>
            <a:off x="4421050" y="230036"/>
            <a:ext cx="886822" cy="373214"/>
          </a:xfrm>
          <a:prstGeom prst="roundRect">
            <a:avLst>
              <a:gd name="adj" fmla="val 50000"/>
            </a:avLst>
          </a:prstGeom>
          <a:solidFill>
            <a:schemeClr val="bg1"/>
          </a:solidFill>
          <a:ln w="12700">
            <a:gradFill flip="none" rotWithShape="1">
              <a:gsLst>
                <a:gs pos="0">
                  <a:srgbClr val="0179D4">
                    <a:alpha val="50000"/>
                  </a:srgbClr>
                </a:gs>
                <a:gs pos="17000">
                  <a:srgbClr val="1494E7">
                    <a:alpha val="50000"/>
                  </a:srgbClr>
                </a:gs>
                <a:gs pos="52000">
                  <a:srgbClr val="8A89FF">
                    <a:alpha val="50000"/>
                  </a:srgbClr>
                </a:gs>
                <a:gs pos="33000">
                  <a:srgbClr val="2CB6FF">
                    <a:alpha val="50000"/>
                  </a:srgbClr>
                </a:gs>
                <a:gs pos="98131">
                  <a:srgbClr val="FEA973">
                    <a:alpha val="50000"/>
                  </a:srgbClr>
                </a:gs>
                <a:gs pos="90000">
                  <a:srgbClr val="EA83BB">
                    <a:alpha val="50000"/>
                  </a:srgbClr>
                </a:gs>
                <a:gs pos="71000">
                  <a:srgbClr val="BC6DFE">
                    <a:alpha val="50000"/>
                  </a:srgbClr>
                </a:gs>
              </a:gsLst>
              <a:lin ang="2700000" scaled="1"/>
              <a:tileRect/>
            </a:gradFill>
            <a:prstDash val="solid"/>
            <a:headEnd type="none" w="lg" len="med"/>
            <a:tailEnd type="none" w="lg" len="med"/>
          </a:ln>
          <a:effectLst>
            <a:outerShdw blurRad="114300" algn="ctr" rotWithShape="0">
              <a:prstClr val="black">
                <a:alpha val="6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Semibold"/>
                <a:ea typeface="+mn-ea"/>
                <a:cs typeface="Segoe UI" pitchFamily="34" charset="0"/>
              </a:rPr>
              <a:t>Scenario 4</a:t>
            </a:r>
          </a:p>
        </p:txBody>
      </p:sp>
      <p:sp>
        <p:nvSpPr>
          <p:cNvPr id="26" name="Rectangle 25">
            <a:hlinkClick r:id="rId11" action="ppaction://hlinksldjump"/>
            <a:extLst>
              <a:ext uri="{FF2B5EF4-FFF2-40B4-BE49-F238E27FC236}">
                <a16:creationId xmlns:a16="http://schemas.microsoft.com/office/drawing/2014/main" id="{7D640A0E-D561-882E-96C0-1F4474FC4CFB}"/>
              </a:ext>
            </a:extLst>
          </p:cNvPr>
          <p:cNvSpPr>
            <a:spLocks/>
          </p:cNvSpPr>
          <p:nvPr/>
        </p:nvSpPr>
        <p:spPr bwMode="auto">
          <a:xfrm>
            <a:off x="5503983" y="9407114"/>
            <a:ext cx="1760414" cy="1384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IN" sz="900" b="0" i="1" u="none" strike="noStrike" kern="1200" cap="none" spc="0" normalizeH="0" baseline="0" noProof="0" dirty="0">
                <a:ln>
                  <a:noFill/>
                </a:ln>
                <a:solidFill>
                  <a:srgbClr val="FFFFFF">
                    <a:lumMod val="50000"/>
                    <a:alpha val="99000"/>
                  </a:srgbClr>
                </a:solidFill>
                <a:effectLst/>
                <a:uLnTx/>
                <a:uFillTx/>
                <a:latin typeface="Segoe Sans Display"/>
                <a:ea typeface="Segoe UI" pitchFamily="34" charset="0"/>
                <a:cs typeface="Segoe UI" pitchFamily="34" charset="0"/>
              </a:rPr>
              <a:t>See file guidance on </a:t>
            </a:r>
            <a:r>
              <a:rPr lang="en-IN" sz="900" i="1" u="sng" dirty="0">
                <a:solidFill>
                  <a:srgbClr val="0078D4">
                    <a:alpha val="99000"/>
                  </a:srgbClr>
                </a:solidFill>
                <a:latin typeface="Segoe Sans Display"/>
                <a:ea typeface="Segoe UI" pitchFamily="34" charset="0"/>
                <a:cs typeface="Segoe UI" pitchFamily="34" charset="0"/>
                <a:hlinkClick r:id="rId13" action="ppaction://hlinksldjump">
                  <a:extLst>
                    <a:ext uri="{A12FA001-AC4F-418D-AE19-62706E023703}">
                      <ahyp:hlinkClr xmlns:ahyp="http://schemas.microsoft.com/office/drawing/2018/hyperlinkcolor" val="tx"/>
                    </a:ext>
                  </a:extLst>
                </a:hlinkClick>
              </a:rPr>
              <a:t>page 14</a:t>
            </a:r>
            <a:endParaRPr kumimoji="0" lang="en-US" sz="900" b="0" i="1" u="sng" strike="noStrike" kern="1200" cap="none" spc="0" normalizeH="0" baseline="0" noProof="0" dirty="0">
              <a:ln>
                <a:noFill/>
              </a:ln>
              <a:solidFill>
                <a:srgbClr val="0078D4">
                  <a:alpha val="99000"/>
                </a:srgbClr>
              </a:solidFill>
              <a:effectLst/>
              <a:uLnTx/>
              <a:uFillTx/>
              <a:latin typeface="Segoe Sans Display"/>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FAF683AE-25DE-1766-08BC-88E3BAD78A84}"/>
              </a:ext>
              <a:ext uri="{C183D7F6-B498-43B3-948B-1728B52AA6E4}">
                <adec:decorative xmlns:adec="http://schemas.microsoft.com/office/drawing/2017/decorative" val="1"/>
              </a:ext>
            </a:extLst>
          </p:cNvPr>
          <p:cNvSpPr>
            <a:spLocks/>
          </p:cNvSpPr>
          <p:nvPr/>
        </p:nvSpPr>
        <p:spPr bwMode="auto">
          <a:xfrm>
            <a:off x="507998" y="3880067"/>
            <a:ext cx="6756399" cy="5349314"/>
          </a:xfrm>
          <a:prstGeom prst="roundRect">
            <a:avLst>
              <a:gd name="adj" fmla="val 2541"/>
            </a:avLst>
          </a:prstGeom>
          <a:solidFill>
            <a:schemeClr val="bg1">
              <a:alpha val="62000"/>
            </a:schemeClr>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Top Corners Rounded 6">
            <a:extLst>
              <a:ext uri="{FF2B5EF4-FFF2-40B4-BE49-F238E27FC236}">
                <a16:creationId xmlns:a16="http://schemas.microsoft.com/office/drawing/2014/main" id="{C7AECA01-272E-9665-799B-5B7F6B6878CA}"/>
              </a:ext>
              <a:ext uri="{C183D7F6-B498-43B3-948B-1728B52AA6E4}">
                <adec:decorative xmlns:adec="http://schemas.microsoft.com/office/drawing/2017/decorative" val="1"/>
              </a:ext>
            </a:extLst>
          </p:cNvPr>
          <p:cNvSpPr/>
          <p:nvPr/>
        </p:nvSpPr>
        <p:spPr bwMode="auto">
          <a:xfrm>
            <a:off x="4584319" y="3471712"/>
            <a:ext cx="2613022" cy="401871"/>
          </a:xfrm>
          <a:prstGeom prst="round2SameRect">
            <a:avLst/>
          </a:prstGeom>
          <a:solidFill>
            <a:srgbClr val="FCE7DB"/>
          </a:solidFill>
          <a:ln w="9525">
            <a:solidFill>
              <a:schemeClr val="bg1"/>
            </a:solidFill>
          </a:ln>
          <a:effectLst>
            <a:outerShdw blurRad="1143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Rectangle: Top Corners Rounded 8">
            <a:extLst>
              <a:ext uri="{FF2B5EF4-FFF2-40B4-BE49-F238E27FC236}">
                <a16:creationId xmlns:a16="http://schemas.microsoft.com/office/drawing/2014/main" id="{D3001CE4-23F8-AFFE-7228-1E895A6125D0}"/>
              </a:ext>
              <a:ext uri="{C183D7F6-B498-43B3-948B-1728B52AA6E4}">
                <adec:decorative xmlns:adec="http://schemas.microsoft.com/office/drawing/2017/decorative" val="1"/>
              </a:ext>
            </a:extLst>
          </p:cNvPr>
          <p:cNvSpPr/>
          <p:nvPr/>
        </p:nvSpPr>
        <p:spPr bwMode="auto">
          <a:xfrm rot="16200000">
            <a:off x="4052887" y="3284503"/>
            <a:ext cx="286576" cy="776288"/>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3" name="Content Placeholder 2">
            <a:extLst>
              <a:ext uri="{FF2B5EF4-FFF2-40B4-BE49-F238E27FC236}">
                <a16:creationId xmlns:a16="http://schemas.microsoft.com/office/drawing/2014/main" id="{B599179F-81AA-19F9-AE33-3C0FEC9851AE}"/>
              </a:ext>
              <a:ext uri="{C183D7F6-B498-43B3-948B-1728B52AA6E4}">
                <adec:decorative xmlns:adec="http://schemas.microsoft.com/office/drawing/2017/decorative" val="0"/>
              </a:ext>
            </a:extLst>
          </p:cNvPr>
          <p:cNvSpPr txBox="1">
            <a:spLocks/>
          </p:cNvSpPr>
          <p:nvPr/>
        </p:nvSpPr>
        <p:spPr>
          <a:xfrm>
            <a:off x="3911173" y="3588009"/>
            <a:ext cx="535258" cy="169277"/>
          </a:xfrm>
          <a:prstGeom prst="rect">
            <a:avLst/>
          </a:prstGeom>
          <a:noFill/>
        </p:spPr>
        <p:txBody>
          <a:bodyPr wrap="squar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1100" b="0" i="0" u="none" strike="noStrike" kern="100" cap="none" spc="0" normalizeH="0" baseline="0" noProof="0">
                <a:ln>
                  <a:noFill/>
                </a:ln>
                <a:solidFill>
                  <a:srgbClr val="FFFFFF">
                    <a:alpha val="99000"/>
                  </a:srgbClr>
                </a:solidFill>
                <a:effectLst/>
                <a:uLnTx/>
                <a:uFillTx/>
                <a:latin typeface="Segoe Sans Display Semibold"/>
                <a:ea typeface="+mn-ea"/>
                <a:cs typeface="+mn-cs"/>
              </a:rPr>
              <a:t>Legend </a:t>
            </a:r>
          </a:p>
        </p:txBody>
      </p:sp>
      <p:sp>
        <p:nvSpPr>
          <p:cNvPr id="14" name="Rectangle: Rounded Corners 13" descr="Orange text">
            <a:extLst>
              <a:ext uri="{FF2B5EF4-FFF2-40B4-BE49-F238E27FC236}">
                <a16:creationId xmlns:a16="http://schemas.microsoft.com/office/drawing/2014/main" id="{E7F0D734-C525-83FB-0534-6C5F955D86D5}"/>
              </a:ext>
              <a:ext uri="{C183D7F6-B498-43B3-948B-1728B52AA6E4}">
                <adec:decorative xmlns:adec="http://schemas.microsoft.com/office/drawing/2017/decorative" val="0"/>
              </a:ext>
            </a:extLst>
          </p:cNvPr>
          <p:cNvSpPr>
            <a:spLocks/>
          </p:cNvSpPr>
          <p:nvPr/>
        </p:nvSpPr>
        <p:spPr bwMode="auto">
          <a:xfrm>
            <a:off x="4703015" y="3586162"/>
            <a:ext cx="172970" cy="172970"/>
          </a:xfrm>
          <a:prstGeom prst="round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5" name="Content Placeholder 2">
            <a:extLst>
              <a:ext uri="{FF2B5EF4-FFF2-40B4-BE49-F238E27FC236}">
                <a16:creationId xmlns:a16="http://schemas.microsoft.com/office/drawing/2014/main" id="{13CA46D6-15C8-FCDC-76D0-87F2FD163FAB}"/>
              </a:ext>
              <a:ext uri="{C183D7F6-B498-43B3-948B-1728B52AA6E4}">
                <adec:decorative xmlns:adec="http://schemas.microsoft.com/office/drawing/2017/decorative" val="0"/>
              </a:ext>
            </a:extLst>
          </p:cNvPr>
          <p:cNvSpPr txBox="1">
            <a:spLocks/>
          </p:cNvSpPr>
          <p:nvPr/>
        </p:nvSpPr>
        <p:spPr>
          <a:xfrm>
            <a:off x="4951289" y="3603397"/>
            <a:ext cx="850682"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a:ln>
                  <a:noFill/>
                </a:ln>
                <a:solidFill>
                  <a:srgbClr val="EC4A27">
                    <a:alpha val="99000"/>
                  </a:srgbClr>
                </a:solidFill>
                <a:effectLst/>
                <a:uLnTx/>
                <a:uFillTx/>
                <a:latin typeface="Segoe Sans Display"/>
                <a:ea typeface="+mn-ea"/>
                <a:cs typeface="+mn-cs"/>
              </a:rPr>
              <a:t>/Referenced File </a:t>
            </a:r>
          </a:p>
        </p:txBody>
      </p:sp>
      <p:sp>
        <p:nvSpPr>
          <p:cNvPr id="16" name="Rectangle: Rounded Corners 15" descr="Purple text">
            <a:extLst>
              <a:ext uri="{FF2B5EF4-FFF2-40B4-BE49-F238E27FC236}">
                <a16:creationId xmlns:a16="http://schemas.microsoft.com/office/drawing/2014/main" id="{991A1CFE-3AB2-F601-846C-90005F1106C4}"/>
              </a:ext>
              <a:ext uri="{C183D7F6-B498-43B3-948B-1728B52AA6E4}">
                <adec:decorative xmlns:adec="http://schemas.microsoft.com/office/drawing/2017/decorative" val="0"/>
              </a:ext>
            </a:extLst>
          </p:cNvPr>
          <p:cNvSpPr/>
          <p:nvPr/>
        </p:nvSpPr>
        <p:spPr bwMode="auto">
          <a:xfrm>
            <a:off x="5928378" y="3586162"/>
            <a:ext cx="172970" cy="172970"/>
          </a:xfrm>
          <a:prstGeom prst="round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0" name="Content Placeholder 2">
            <a:extLst>
              <a:ext uri="{FF2B5EF4-FFF2-40B4-BE49-F238E27FC236}">
                <a16:creationId xmlns:a16="http://schemas.microsoft.com/office/drawing/2014/main" id="{5DF304F4-1B8E-CBD3-AB59-8EDF511F6817}"/>
              </a:ext>
              <a:ext uri="{C183D7F6-B498-43B3-948B-1728B52AA6E4}">
                <adec:decorative xmlns:adec="http://schemas.microsoft.com/office/drawing/2017/decorative" val="0"/>
              </a:ext>
            </a:extLst>
          </p:cNvPr>
          <p:cNvSpPr txBox="1">
            <a:spLocks/>
          </p:cNvSpPr>
          <p:nvPr/>
        </p:nvSpPr>
        <p:spPr>
          <a:xfrm>
            <a:off x="6176651" y="3603397"/>
            <a:ext cx="944041" cy="138499"/>
          </a:xfrm>
          <a:prstGeom prst="rect">
            <a:avLst/>
          </a:prstGeom>
          <a:noFill/>
        </p:spPr>
        <p:txBody>
          <a:bodyPr wrap="none" lIns="0" tIns="0" rIns="0" bIns="0">
            <a:spAutoFit/>
          </a:bodyPr>
          <a:lstStyle>
            <a:defPPr>
              <a:defRPr lang="en-US"/>
            </a:defPPr>
            <a:lvl1pPr marR="0">
              <a:lnSpc>
                <a:spcPts val="2300"/>
              </a:lnSpc>
              <a:spcAft>
                <a:spcPts val="1800"/>
              </a:spcAft>
              <a:buNone/>
              <a:defRPr sz="1400" kern="100">
                <a:effectLst/>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ct val="100000"/>
              </a:lnSpc>
              <a:spcBef>
                <a:spcPts val="0"/>
              </a:spcBef>
              <a:spcAft>
                <a:spcPts val="3000"/>
              </a:spcAft>
              <a:buClrTx/>
              <a:buSzTx/>
              <a:buFontTx/>
              <a:buNone/>
              <a:tabLst/>
              <a:defRPr/>
            </a:pPr>
            <a:r>
              <a:rPr kumimoji="0" lang="en-US" sz="900" b="0" i="0" u="none" strike="noStrike" kern="100" cap="none" spc="0" normalizeH="0" baseline="0" noProof="0" dirty="0">
                <a:ln>
                  <a:noFill/>
                </a:ln>
                <a:solidFill>
                  <a:srgbClr val="C03BC4">
                    <a:alpha val="99000"/>
                  </a:srgbClr>
                </a:solidFill>
                <a:effectLst/>
                <a:uLnTx/>
                <a:uFillTx/>
                <a:latin typeface="Segoe Sans Display"/>
                <a:ea typeface="+mn-ea"/>
                <a:cs typeface="+mn-cs"/>
              </a:rPr>
              <a:t>[Details you insert]</a:t>
            </a:r>
          </a:p>
        </p:txBody>
      </p:sp>
      <p:sp>
        <p:nvSpPr>
          <p:cNvPr id="27" name="Rectangle 26">
            <a:extLst>
              <a:ext uri="{FF2B5EF4-FFF2-40B4-BE49-F238E27FC236}">
                <a16:creationId xmlns:a16="http://schemas.microsoft.com/office/drawing/2014/main" id="{8FCB41FD-6C0D-B279-4B28-7B8BB04C666D}"/>
              </a:ext>
              <a:ext uri="{C183D7F6-B498-43B3-948B-1728B52AA6E4}">
                <adec:decorative xmlns:adec="http://schemas.microsoft.com/office/drawing/2017/decorative" val="1"/>
              </a:ext>
            </a:extLst>
          </p:cNvPr>
          <p:cNvSpPr>
            <a:spLocks/>
          </p:cNvSpPr>
          <p:nvPr/>
        </p:nvSpPr>
        <p:spPr bwMode="auto">
          <a:xfrm>
            <a:off x="0" y="2066925"/>
            <a:ext cx="7772400" cy="1300008"/>
          </a:xfrm>
          <a:prstGeom prst="rect">
            <a:avLst/>
          </a:prstGeom>
          <a:solidFill>
            <a:schemeClr val="bg2">
              <a:lumMod val="90000"/>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8" name="Graphic 5">
            <a:extLst>
              <a:ext uri="{FF2B5EF4-FFF2-40B4-BE49-F238E27FC236}">
                <a16:creationId xmlns:a16="http://schemas.microsoft.com/office/drawing/2014/main" id="{FF3A250B-6974-7B24-3614-22E20A830E40}"/>
              </a:ext>
              <a:ext uri="{C183D7F6-B498-43B3-948B-1728B52AA6E4}">
                <adec:decorative xmlns:adec="http://schemas.microsoft.com/office/drawing/2017/decorative" val="1"/>
              </a:ext>
            </a:extLst>
          </p:cNvPr>
          <p:cNvSpPr>
            <a:spLocks/>
          </p:cNvSpPr>
          <p:nvPr/>
        </p:nvSpPr>
        <p:spPr>
          <a:xfrm>
            <a:off x="543716" y="2244185"/>
            <a:ext cx="287344" cy="287340"/>
          </a:xfrm>
          <a:custGeom>
            <a:avLst/>
            <a:gdLst>
              <a:gd name="csX0" fmla="*/ 188408 w 190501"/>
              <a:gd name="csY0" fmla="*/ 45534 h 190500"/>
              <a:gd name="csX1" fmla="*/ 189957 w 190501"/>
              <a:gd name="csY1" fmla="*/ 37748 h 190500"/>
              <a:gd name="csX2" fmla="*/ 183357 w 190501"/>
              <a:gd name="csY2" fmla="*/ 33338 h 190500"/>
              <a:gd name="csX3" fmla="*/ 157162 w 190501"/>
              <a:gd name="csY3" fmla="*/ 33338 h 190500"/>
              <a:gd name="csX4" fmla="*/ 157162 w 190501"/>
              <a:gd name="csY4" fmla="*/ 7144 h 190500"/>
              <a:gd name="csX5" fmla="*/ 152751 w 190501"/>
              <a:gd name="csY5" fmla="*/ 544 h 190500"/>
              <a:gd name="csX6" fmla="*/ 144967 w 190501"/>
              <a:gd name="csY6" fmla="*/ 2093 h 190500"/>
              <a:gd name="csX7" fmla="*/ 121155 w 190501"/>
              <a:gd name="csY7" fmla="*/ 25906 h 190500"/>
              <a:gd name="csX8" fmla="*/ 119063 w 190501"/>
              <a:gd name="csY8" fmla="*/ 30957 h 190500"/>
              <a:gd name="csX9" fmla="*/ 119063 w 190501"/>
              <a:gd name="csY9" fmla="*/ 57967 h 190500"/>
              <a:gd name="csX10" fmla="*/ 100185 w 190501"/>
              <a:gd name="csY10" fmla="*/ 76846 h 190500"/>
              <a:gd name="csX11" fmla="*/ 95250 w 190501"/>
              <a:gd name="csY11" fmla="*/ 76201 h 190500"/>
              <a:gd name="csX12" fmla="*/ 76200 w 190501"/>
              <a:gd name="csY12" fmla="*/ 95251 h 190500"/>
              <a:gd name="csX13" fmla="*/ 95250 w 190501"/>
              <a:gd name="csY13" fmla="*/ 114301 h 190500"/>
              <a:gd name="csX14" fmla="*/ 114300 w 190501"/>
              <a:gd name="csY14" fmla="*/ 95251 h 190500"/>
              <a:gd name="csX15" fmla="*/ 113655 w 190501"/>
              <a:gd name="csY15" fmla="*/ 90316 h 190500"/>
              <a:gd name="csX16" fmla="*/ 132533 w 190501"/>
              <a:gd name="csY16" fmla="*/ 71438 h 190500"/>
              <a:gd name="csX17" fmla="*/ 159545 w 190501"/>
              <a:gd name="csY17" fmla="*/ 71438 h 190500"/>
              <a:gd name="csX18" fmla="*/ 164596 w 190501"/>
              <a:gd name="csY18" fmla="*/ 69346 h 190500"/>
              <a:gd name="csX19" fmla="*/ 188408 w 190501"/>
              <a:gd name="csY19" fmla="*/ 45534 h 190500"/>
              <a:gd name="csX20" fmla="*/ 95250 w 190501"/>
              <a:gd name="csY20" fmla="*/ 1 h 190500"/>
              <a:gd name="csX21" fmla="*/ 127860 w 190501"/>
              <a:gd name="csY21" fmla="*/ 5729 h 190500"/>
              <a:gd name="csX22" fmla="*/ 114419 w 190501"/>
              <a:gd name="csY22" fmla="*/ 19170 h 190500"/>
              <a:gd name="csX23" fmla="*/ 112781 w 190501"/>
              <a:gd name="csY23" fmla="*/ 21077 h 190500"/>
              <a:gd name="csX24" fmla="*/ 95250 w 190501"/>
              <a:gd name="csY24" fmla="*/ 19051 h 190500"/>
              <a:gd name="csX25" fmla="*/ 19050 w 190501"/>
              <a:gd name="csY25" fmla="*/ 95251 h 190500"/>
              <a:gd name="csX26" fmla="*/ 95250 w 190501"/>
              <a:gd name="csY26" fmla="*/ 171451 h 190500"/>
              <a:gd name="csX27" fmla="*/ 171450 w 190501"/>
              <a:gd name="csY27" fmla="*/ 95251 h 190500"/>
              <a:gd name="csX28" fmla="*/ 169424 w 190501"/>
              <a:gd name="csY28" fmla="*/ 77720 h 190500"/>
              <a:gd name="csX29" fmla="*/ 171331 w 190501"/>
              <a:gd name="csY29" fmla="*/ 76081 h 190500"/>
              <a:gd name="csX30" fmla="*/ 184772 w 190501"/>
              <a:gd name="csY30" fmla="*/ 62641 h 190500"/>
              <a:gd name="csX31" fmla="*/ 190500 w 190501"/>
              <a:gd name="csY31" fmla="*/ 95251 h 190500"/>
              <a:gd name="csX32" fmla="*/ 95250 w 190501"/>
              <a:gd name="csY32" fmla="*/ 190501 h 190500"/>
              <a:gd name="csX33" fmla="*/ 0 w 190501"/>
              <a:gd name="csY33" fmla="*/ 95251 h 190500"/>
              <a:gd name="csX34" fmla="*/ 95250 w 190501"/>
              <a:gd name="csY34" fmla="*/ 1 h 190500"/>
              <a:gd name="csX35" fmla="*/ 95250 w 190501"/>
              <a:gd name="csY35" fmla="*/ 38101 h 190500"/>
              <a:gd name="csX36" fmla="*/ 109538 w 190501"/>
              <a:gd name="csY36" fmla="*/ 39901 h 190500"/>
              <a:gd name="csX37" fmla="*/ 109538 w 190501"/>
              <a:gd name="csY37" fmla="*/ 54021 h 190500"/>
              <a:gd name="csX38" fmla="*/ 105592 w 190501"/>
              <a:gd name="csY38" fmla="*/ 57968 h 190500"/>
              <a:gd name="csX39" fmla="*/ 105131 w 190501"/>
              <a:gd name="csY39" fmla="*/ 58444 h 190500"/>
              <a:gd name="csX40" fmla="*/ 95250 w 190501"/>
              <a:gd name="csY40" fmla="*/ 57151 h 190500"/>
              <a:gd name="csX41" fmla="*/ 57150 w 190501"/>
              <a:gd name="csY41" fmla="*/ 95251 h 190500"/>
              <a:gd name="csX42" fmla="*/ 95250 w 190501"/>
              <a:gd name="csY42" fmla="*/ 133351 h 190500"/>
              <a:gd name="csX43" fmla="*/ 133350 w 190501"/>
              <a:gd name="csY43" fmla="*/ 95251 h 190500"/>
              <a:gd name="csX44" fmla="*/ 132057 w 190501"/>
              <a:gd name="csY44" fmla="*/ 85369 h 190500"/>
              <a:gd name="csX45" fmla="*/ 132533 w 190501"/>
              <a:gd name="csY45" fmla="*/ 84909 h 190500"/>
              <a:gd name="csX46" fmla="*/ 136478 w 190501"/>
              <a:gd name="csY46" fmla="*/ 80963 h 190500"/>
              <a:gd name="csX47" fmla="*/ 150600 w 190501"/>
              <a:gd name="csY47" fmla="*/ 80963 h 190500"/>
              <a:gd name="csX48" fmla="*/ 152400 w 190501"/>
              <a:gd name="csY48" fmla="*/ 95251 h 190500"/>
              <a:gd name="csX49" fmla="*/ 95250 w 190501"/>
              <a:gd name="csY49" fmla="*/ 152401 h 190500"/>
              <a:gd name="csX50" fmla="*/ 38100 w 190501"/>
              <a:gd name="csY50" fmla="*/ 95251 h 190500"/>
              <a:gd name="csX51" fmla="*/ 95250 w 190501"/>
              <a:gd name="csY51" fmla="*/ 38101 h 190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90501" h="190500">
                <a:moveTo>
                  <a:pt x="188408" y="45534"/>
                </a:moveTo>
                <a:cubicBezTo>
                  <a:pt x="190452" y="43491"/>
                  <a:pt x="191063" y="40418"/>
                  <a:pt x="189957" y="37748"/>
                </a:cubicBezTo>
                <a:cubicBezTo>
                  <a:pt x="188852" y="35079"/>
                  <a:pt x="186247" y="33338"/>
                  <a:pt x="183357" y="33338"/>
                </a:cubicBezTo>
                <a:lnTo>
                  <a:pt x="157162" y="33338"/>
                </a:lnTo>
                <a:lnTo>
                  <a:pt x="157162" y="7144"/>
                </a:lnTo>
                <a:cubicBezTo>
                  <a:pt x="157162" y="4255"/>
                  <a:pt x="155421" y="1650"/>
                  <a:pt x="152751" y="544"/>
                </a:cubicBezTo>
                <a:cubicBezTo>
                  <a:pt x="150083" y="-562"/>
                  <a:pt x="147010" y="50"/>
                  <a:pt x="144967" y="2093"/>
                </a:cubicBezTo>
                <a:lnTo>
                  <a:pt x="121155" y="25906"/>
                </a:lnTo>
                <a:cubicBezTo>
                  <a:pt x="119815" y="27246"/>
                  <a:pt x="119063" y="29063"/>
                  <a:pt x="119063" y="30957"/>
                </a:cubicBezTo>
                <a:lnTo>
                  <a:pt x="119063" y="57967"/>
                </a:lnTo>
                <a:lnTo>
                  <a:pt x="100185" y="76846"/>
                </a:lnTo>
                <a:cubicBezTo>
                  <a:pt x="98610" y="76425"/>
                  <a:pt x="96957" y="76201"/>
                  <a:pt x="95250" y="76201"/>
                </a:cubicBezTo>
                <a:cubicBezTo>
                  <a:pt x="84729" y="76201"/>
                  <a:pt x="76200" y="84730"/>
                  <a:pt x="76200" y="95251"/>
                </a:cubicBezTo>
                <a:cubicBezTo>
                  <a:pt x="76200" y="105771"/>
                  <a:pt x="84729" y="114301"/>
                  <a:pt x="95250" y="114301"/>
                </a:cubicBezTo>
                <a:cubicBezTo>
                  <a:pt x="105771" y="114301"/>
                  <a:pt x="114300" y="105771"/>
                  <a:pt x="114300" y="95251"/>
                </a:cubicBezTo>
                <a:cubicBezTo>
                  <a:pt x="114300" y="93544"/>
                  <a:pt x="114075" y="91891"/>
                  <a:pt x="113655" y="90316"/>
                </a:cubicBezTo>
                <a:lnTo>
                  <a:pt x="132533" y="71438"/>
                </a:lnTo>
                <a:lnTo>
                  <a:pt x="159545" y="71438"/>
                </a:lnTo>
                <a:cubicBezTo>
                  <a:pt x="161439" y="71438"/>
                  <a:pt x="163256" y="70686"/>
                  <a:pt x="164596" y="69346"/>
                </a:cubicBezTo>
                <a:lnTo>
                  <a:pt x="188408" y="45534"/>
                </a:lnTo>
                <a:close/>
                <a:moveTo>
                  <a:pt x="95250" y="1"/>
                </a:moveTo>
                <a:cubicBezTo>
                  <a:pt x="106705" y="1"/>
                  <a:pt x="117687" y="2023"/>
                  <a:pt x="127860" y="5729"/>
                </a:cubicBezTo>
                <a:lnTo>
                  <a:pt x="114419" y="19170"/>
                </a:lnTo>
                <a:cubicBezTo>
                  <a:pt x="113823" y="19767"/>
                  <a:pt x="113275" y="20405"/>
                  <a:pt x="112781" y="21077"/>
                </a:cubicBezTo>
                <a:cubicBezTo>
                  <a:pt x="107152" y="19752"/>
                  <a:pt x="101283" y="19051"/>
                  <a:pt x="95250" y="19051"/>
                </a:cubicBezTo>
                <a:cubicBezTo>
                  <a:pt x="53166" y="19051"/>
                  <a:pt x="19050" y="53166"/>
                  <a:pt x="19050" y="95251"/>
                </a:cubicBezTo>
                <a:cubicBezTo>
                  <a:pt x="19050" y="137334"/>
                  <a:pt x="53166" y="171451"/>
                  <a:pt x="95250" y="171451"/>
                </a:cubicBezTo>
                <a:cubicBezTo>
                  <a:pt x="137334" y="171451"/>
                  <a:pt x="171450" y="137334"/>
                  <a:pt x="171450" y="95251"/>
                </a:cubicBezTo>
                <a:cubicBezTo>
                  <a:pt x="171450" y="89218"/>
                  <a:pt x="170749" y="83348"/>
                  <a:pt x="169424" y="77720"/>
                </a:cubicBezTo>
                <a:cubicBezTo>
                  <a:pt x="170096" y="77226"/>
                  <a:pt x="170734" y="76678"/>
                  <a:pt x="171331" y="76081"/>
                </a:cubicBezTo>
                <a:lnTo>
                  <a:pt x="184772" y="62641"/>
                </a:lnTo>
                <a:cubicBezTo>
                  <a:pt x="188478" y="72813"/>
                  <a:pt x="190500" y="83796"/>
                  <a:pt x="190500" y="95251"/>
                </a:cubicBezTo>
                <a:cubicBezTo>
                  <a:pt x="190500" y="147856"/>
                  <a:pt x="147855" y="190501"/>
                  <a:pt x="95250" y="190501"/>
                </a:cubicBezTo>
                <a:cubicBezTo>
                  <a:pt x="42645" y="190501"/>
                  <a:pt x="0" y="147856"/>
                  <a:pt x="0" y="95251"/>
                </a:cubicBezTo>
                <a:cubicBezTo>
                  <a:pt x="0" y="42645"/>
                  <a:pt x="42645" y="1"/>
                  <a:pt x="95250" y="1"/>
                </a:cubicBezTo>
                <a:close/>
                <a:moveTo>
                  <a:pt x="95250" y="38101"/>
                </a:moveTo>
                <a:cubicBezTo>
                  <a:pt x="100184" y="38101"/>
                  <a:pt x="104971" y="38726"/>
                  <a:pt x="109538" y="39901"/>
                </a:cubicBezTo>
                <a:lnTo>
                  <a:pt x="109538" y="54021"/>
                </a:lnTo>
                <a:lnTo>
                  <a:pt x="105592" y="57968"/>
                </a:lnTo>
                <a:cubicBezTo>
                  <a:pt x="105435" y="58125"/>
                  <a:pt x="105282" y="58284"/>
                  <a:pt x="105131" y="58444"/>
                </a:cubicBezTo>
                <a:cubicBezTo>
                  <a:pt x="101980" y="57601"/>
                  <a:pt x="98668" y="57151"/>
                  <a:pt x="95250" y="57151"/>
                </a:cubicBezTo>
                <a:cubicBezTo>
                  <a:pt x="74208" y="57151"/>
                  <a:pt x="57150" y="74208"/>
                  <a:pt x="57150" y="95251"/>
                </a:cubicBezTo>
                <a:cubicBezTo>
                  <a:pt x="57150" y="116293"/>
                  <a:pt x="74208" y="133351"/>
                  <a:pt x="95250" y="133351"/>
                </a:cubicBezTo>
                <a:cubicBezTo>
                  <a:pt x="116292" y="133351"/>
                  <a:pt x="133350" y="116293"/>
                  <a:pt x="133350" y="95251"/>
                </a:cubicBezTo>
                <a:cubicBezTo>
                  <a:pt x="133350" y="91833"/>
                  <a:pt x="132900" y="88521"/>
                  <a:pt x="132057" y="85369"/>
                </a:cubicBezTo>
                <a:cubicBezTo>
                  <a:pt x="132217" y="85219"/>
                  <a:pt x="132376" y="85065"/>
                  <a:pt x="132533" y="84909"/>
                </a:cubicBezTo>
                <a:lnTo>
                  <a:pt x="136478" y="80963"/>
                </a:lnTo>
                <a:lnTo>
                  <a:pt x="150600" y="80963"/>
                </a:lnTo>
                <a:cubicBezTo>
                  <a:pt x="151775" y="85530"/>
                  <a:pt x="152400" y="90317"/>
                  <a:pt x="152400" y="95251"/>
                </a:cubicBezTo>
                <a:cubicBezTo>
                  <a:pt x="152400" y="126814"/>
                  <a:pt x="126813" y="152401"/>
                  <a:pt x="95250" y="152401"/>
                </a:cubicBezTo>
                <a:cubicBezTo>
                  <a:pt x="63687" y="152401"/>
                  <a:pt x="38100" y="126814"/>
                  <a:pt x="38100" y="95251"/>
                </a:cubicBezTo>
                <a:cubicBezTo>
                  <a:pt x="38100" y="63687"/>
                  <a:pt x="63687" y="38101"/>
                  <a:pt x="95250" y="38101"/>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sp>
        <p:nvSpPr>
          <p:cNvPr id="30" name="Graphic 15">
            <a:extLst>
              <a:ext uri="{FF2B5EF4-FFF2-40B4-BE49-F238E27FC236}">
                <a16:creationId xmlns:a16="http://schemas.microsoft.com/office/drawing/2014/main" id="{5C3303FB-5995-2BCA-B47F-C676F3B8A4BF}"/>
              </a:ext>
              <a:ext uri="{C183D7F6-B498-43B3-948B-1728B52AA6E4}">
                <adec:decorative xmlns:adec="http://schemas.microsoft.com/office/drawing/2017/decorative" val="1"/>
              </a:ext>
            </a:extLst>
          </p:cNvPr>
          <p:cNvSpPr>
            <a:spLocks/>
          </p:cNvSpPr>
          <p:nvPr/>
        </p:nvSpPr>
        <p:spPr>
          <a:xfrm>
            <a:off x="538187" y="2919184"/>
            <a:ext cx="298402" cy="253640"/>
          </a:xfrm>
          <a:custGeom>
            <a:avLst/>
            <a:gdLst>
              <a:gd name="csX0" fmla="*/ 147926 w 190499"/>
              <a:gd name="csY0" fmla="*/ 2092 h 161924"/>
              <a:gd name="csX1" fmla="*/ 137824 w 190499"/>
              <a:gd name="csY1" fmla="*/ 2092 h 161924"/>
              <a:gd name="csX2" fmla="*/ 137824 w 190499"/>
              <a:gd name="csY2" fmla="*/ 12195 h 161924"/>
              <a:gd name="csX3" fmla="*/ 166109 w 190499"/>
              <a:gd name="csY3" fmla="*/ 40481 h 161924"/>
              <a:gd name="csX4" fmla="*/ 119063 w 190499"/>
              <a:gd name="csY4" fmla="*/ 40481 h 161924"/>
              <a:gd name="csX5" fmla="*/ 88106 w 190499"/>
              <a:gd name="csY5" fmla="*/ 71437 h 161924"/>
              <a:gd name="csX6" fmla="*/ 88106 w 190499"/>
              <a:gd name="csY6" fmla="*/ 100012 h 161924"/>
              <a:gd name="csX7" fmla="*/ 75437 w 190499"/>
              <a:gd name="csY7" fmla="*/ 116198 h 161924"/>
              <a:gd name="csX8" fmla="*/ 38100 w 190499"/>
              <a:gd name="csY8" fmla="*/ 85725 h 161924"/>
              <a:gd name="csX9" fmla="*/ 0 w 190499"/>
              <a:gd name="csY9" fmla="*/ 123825 h 161924"/>
              <a:gd name="csX10" fmla="*/ 38100 w 190499"/>
              <a:gd name="csY10" fmla="*/ 161925 h 161924"/>
              <a:gd name="csX11" fmla="*/ 75582 w 190499"/>
              <a:gd name="csY11" fmla="*/ 130693 h 161924"/>
              <a:gd name="csX12" fmla="*/ 102394 w 190499"/>
              <a:gd name="csY12" fmla="*/ 100012 h 161924"/>
              <a:gd name="csX13" fmla="*/ 102394 w 190499"/>
              <a:gd name="csY13" fmla="*/ 71437 h 161924"/>
              <a:gd name="csX14" fmla="*/ 119063 w 190499"/>
              <a:gd name="csY14" fmla="*/ 54769 h 161924"/>
              <a:gd name="csX15" fmla="*/ 166109 w 190499"/>
              <a:gd name="csY15" fmla="*/ 54769 h 161924"/>
              <a:gd name="csX16" fmla="*/ 137824 w 190499"/>
              <a:gd name="csY16" fmla="*/ 83055 h 161924"/>
              <a:gd name="csX17" fmla="*/ 137824 w 190499"/>
              <a:gd name="csY17" fmla="*/ 93157 h 161924"/>
              <a:gd name="csX18" fmla="*/ 147926 w 190499"/>
              <a:gd name="csY18" fmla="*/ 93157 h 161924"/>
              <a:gd name="csX19" fmla="*/ 188407 w 190499"/>
              <a:gd name="csY19" fmla="*/ 52676 h 161924"/>
              <a:gd name="csX20" fmla="*/ 188407 w 190499"/>
              <a:gd name="csY20" fmla="*/ 42574 h 161924"/>
              <a:gd name="csX21" fmla="*/ 147926 w 190499"/>
              <a:gd name="csY21" fmla="*/ 2092 h 1619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90499" h="161924">
                <a:moveTo>
                  <a:pt x="147926" y="2092"/>
                </a:moveTo>
                <a:cubicBezTo>
                  <a:pt x="145136" y="-697"/>
                  <a:pt x="140614" y="-697"/>
                  <a:pt x="137824" y="2092"/>
                </a:cubicBezTo>
                <a:cubicBezTo>
                  <a:pt x="135034" y="4882"/>
                  <a:pt x="135034" y="9405"/>
                  <a:pt x="137824" y="12195"/>
                </a:cubicBezTo>
                <a:lnTo>
                  <a:pt x="166109" y="40481"/>
                </a:lnTo>
                <a:lnTo>
                  <a:pt x="119063" y="40481"/>
                </a:lnTo>
                <a:cubicBezTo>
                  <a:pt x="101966" y="40481"/>
                  <a:pt x="88106" y="54341"/>
                  <a:pt x="88106" y="71437"/>
                </a:cubicBezTo>
                <a:lnTo>
                  <a:pt x="88106" y="100012"/>
                </a:lnTo>
                <a:cubicBezTo>
                  <a:pt x="88106" y="107840"/>
                  <a:pt x="82711" y="114408"/>
                  <a:pt x="75437" y="116198"/>
                </a:cubicBezTo>
                <a:cubicBezTo>
                  <a:pt x="71904" y="98811"/>
                  <a:pt x="56530" y="85725"/>
                  <a:pt x="38100" y="85725"/>
                </a:cubicBezTo>
                <a:cubicBezTo>
                  <a:pt x="17058" y="85725"/>
                  <a:pt x="0" y="102783"/>
                  <a:pt x="0" y="123825"/>
                </a:cubicBezTo>
                <a:cubicBezTo>
                  <a:pt x="0" y="144867"/>
                  <a:pt x="17058" y="161925"/>
                  <a:pt x="38100" y="161925"/>
                </a:cubicBezTo>
                <a:cubicBezTo>
                  <a:pt x="56797" y="161925"/>
                  <a:pt x="72348" y="148458"/>
                  <a:pt x="75582" y="130693"/>
                </a:cubicBezTo>
                <a:cubicBezTo>
                  <a:pt x="90719" y="128668"/>
                  <a:pt x="102394" y="115704"/>
                  <a:pt x="102394" y="100012"/>
                </a:cubicBezTo>
                <a:lnTo>
                  <a:pt x="102394" y="71437"/>
                </a:lnTo>
                <a:cubicBezTo>
                  <a:pt x="102394" y="62232"/>
                  <a:pt x="109857" y="54769"/>
                  <a:pt x="119063" y="54769"/>
                </a:cubicBezTo>
                <a:lnTo>
                  <a:pt x="166109" y="54769"/>
                </a:lnTo>
                <a:lnTo>
                  <a:pt x="137824" y="83055"/>
                </a:lnTo>
                <a:cubicBezTo>
                  <a:pt x="135034" y="85845"/>
                  <a:pt x="135034" y="90367"/>
                  <a:pt x="137824" y="93157"/>
                </a:cubicBezTo>
                <a:cubicBezTo>
                  <a:pt x="140614" y="95947"/>
                  <a:pt x="145136" y="95947"/>
                  <a:pt x="147926" y="93157"/>
                </a:cubicBezTo>
                <a:lnTo>
                  <a:pt x="188407" y="52676"/>
                </a:lnTo>
                <a:cubicBezTo>
                  <a:pt x="191197" y="49887"/>
                  <a:pt x="191197" y="45363"/>
                  <a:pt x="188407" y="42574"/>
                </a:cubicBezTo>
                <a:lnTo>
                  <a:pt x="147926" y="2092"/>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1" i="0" u="none" strike="noStrike" kern="1200" cap="none" spc="0" normalizeH="0" baseline="0" noProof="0">
              <a:ln>
                <a:noFill/>
              </a:ln>
              <a:noFill/>
              <a:effectLst/>
              <a:uLnTx/>
              <a:uFillTx/>
              <a:latin typeface="Segoe UI Variable Display Semibold" pitchFamily="2" charset="0"/>
              <a:ea typeface="+mn-ea"/>
              <a:cs typeface="Segoe UI" pitchFamily="34" charset="0"/>
            </a:endParaRPr>
          </a:p>
        </p:txBody>
      </p:sp>
      <p:cxnSp>
        <p:nvCxnSpPr>
          <p:cNvPr id="31" name="Straight Connector 30">
            <a:extLst>
              <a:ext uri="{FF2B5EF4-FFF2-40B4-BE49-F238E27FC236}">
                <a16:creationId xmlns:a16="http://schemas.microsoft.com/office/drawing/2014/main" id="{5CBEC76C-C7A4-2ECA-FCA9-016051535EE7}"/>
              </a:ext>
              <a:ext uri="{C183D7F6-B498-43B3-948B-1728B52AA6E4}">
                <adec:decorative xmlns:adec="http://schemas.microsoft.com/office/drawing/2017/decorative" val="1"/>
              </a:ext>
            </a:extLst>
          </p:cNvPr>
          <p:cNvCxnSpPr>
            <a:cxnSpLocks/>
          </p:cNvCxnSpPr>
          <p:nvPr/>
        </p:nvCxnSpPr>
        <p:spPr>
          <a:xfrm>
            <a:off x="1000125" y="2716930"/>
            <a:ext cx="6264276" cy="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D8B1219C-BDFC-A6E5-4502-0049B88E7F1B}"/>
              </a:ext>
            </a:extLst>
          </p:cNvPr>
          <p:cNvSpPr txBox="1">
            <a:spLocks/>
          </p:cNvSpPr>
          <p:nvPr/>
        </p:nvSpPr>
        <p:spPr>
          <a:xfrm>
            <a:off x="1000125" y="2205241"/>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Goal: </a:t>
            </a:r>
            <a:r>
              <a:rPr kumimoji="0" lang="en-US" sz="1050" b="0" i="0" u="none" strike="noStrike" kern="100" cap="none" spc="0" normalizeH="0" baseline="0" noProof="0" dirty="0">
                <a:ln>
                  <a:noFill/>
                </a:ln>
                <a:effectLst/>
                <a:uLnTx/>
                <a:uFillTx/>
                <a:ea typeface="+mn-ea"/>
                <a:cs typeface="Segoe Sans Display" pitchFamily="2" charset="0"/>
              </a:rPr>
              <a:t>Help operations risk and compliance teams review operational processes and controls using existing work data to better understand risk and compliance posture.</a:t>
            </a:r>
          </a:p>
        </p:txBody>
      </p:sp>
      <p:sp>
        <p:nvSpPr>
          <p:cNvPr id="34" name="Content Placeholder 2">
            <a:extLst>
              <a:ext uri="{FF2B5EF4-FFF2-40B4-BE49-F238E27FC236}">
                <a16:creationId xmlns:a16="http://schemas.microsoft.com/office/drawing/2014/main" id="{3914457A-17E2-07F8-7FD3-C966F72AFDAA}"/>
              </a:ext>
            </a:extLst>
          </p:cNvPr>
          <p:cNvSpPr txBox="1">
            <a:spLocks/>
          </p:cNvSpPr>
          <p:nvPr/>
        </p:nvSpPr>
        <p:spPr>
          <a:xfrm>
            <a:off x="1000125" y="2863390"/>
            <a:ext cx="6264276" cy="365228"/>
          </a:xfrm>
          <a:prstGeom prst="rect">
            <a:avLst/>
          </a:prstGeom>
        </p:spPr>
        <p:txBody>
          <a:bodyPr vert="horz" wrap="square" lIns="0" tIns="0" rIns="0" bIns="0" rtlCol="0">
            <a:spAutoFit/>
          </a:bodyPr>
          <a:lstStyle>
            <a:lvl1pPr marL="145733"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785" kern="1200" spc="0" baseline="0">
                <a:solidFill>
                  <a:schemeClr val="tx1"/>
                </a:solidFill>
                <a:latin typeface="+mn-lt"/>
                <a:ea typeface="+mn-ea"/>
                <a:cs typeface="Segoe Sans Display" pitchFamily="2" charset="0"/>
              </a:defRPr>
            </a:lvl1pPr>
            <a:lvl2pPr marL="291465" marR="0" indent="-145733"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75" kern="1200" spc="0" baseline="0">
                <a:solidFill>
                  <a:schemeClr val="tx1"/>
                </a:solidFill>
                <a:latin typeface="+mn-lt"/>
                <a:ea typeface="+mn-ea"/>
                <a:cs typeface="+mn-cs"/>
              </a:defRPr>
            </a:lvl2pPr>
            <a:lvl3pPr marL="418981" marR="0" indent="-127516"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solidFill>
                  <a:schemeClr val="tx1"/>
                </a:solidFill>
                <a:latin typeface="+mn-lt"/>
                <a:ea typeface="+mn-ea"/>
                <a:cs typeface="+mn-cs"/>
              </a:defRPr>
            </a:lvl3pPr>
            <a:lvl4pPr marL="537389" marR="0" indent="-115372"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4pPr>
            <a:lvl5pPr marL="652760" marR="0" indent="-107275" algn="l" defTabSz="59462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solidFill>
                  <a:schemeClr val="tx1"/>
                </a:solidFill>
                <a:latin typeface="+mn-lt"/>
                <a:ea typeface="+mn-ea"/>
                <a:cs typeface="+mn-cs"/>
              </a:defRPr>
            </a:lvl5pPr>
            <a:lvl6pPr marL="1635213"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25"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37"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49" indent="-148656" algn="l" defTabSz="594623" rtl="0" eaLnBrk="1" latinLnBrk="0" hangingPunct="1">
              <a:spcBef>
                <a:spcPct val="20000"/>
              </a:spcBef>
              <a:buFont typeface="Arial" pitchFamily="34" charset="0"/>
              <a:buChar char="•"/>
              <a:defRPr sz="1275" kern="1200">
                <a:solidFill>
                  <a:schemeClr val="tx1"/>
                </a:solidFill>
                <a:latin typeface="+mn-lt"/>
                <a:ea typeface="+mn-ea"/>
                <a:cs typeface="+mn-cs"/>
              </a:defRPr>
            </a:lvl9pPr>
          </a:lstStyle>
          <a:p>
            <a:pPr marL="0" marR="0" lvl="0" indent="0" algn="l" defTabSz="1018824" rtl="0" eaLnBrk="1" fontAlgn="auto" latinLnBrk="0" hangingPunct="1">
              <a:lnSpc>
                <a:spcPts val="1500"/>
              </a:lnSpc>
              <a:spcBef>
                <a:spcPts val="0"/>
              </a:spcBef>
              <a:spcAft>
                <a:spcPts val="1200"/>
              </a:spcAft>
              <a:buClrTx/>
              <a:buSzPct val="90000"/>
              <a:buFont typeface="Wingdings" panose="05000000000000000000" pitchFamily="2" charset="2"/>
              <a:buNone/>
              <a:tabLst/>
              <a:defRPr/>
            </a:pPr>
            <a:r>
              <a:rPr kumimoji="0" lang="en-US" sz="1050" b="0" i="0" u="none" strike="noStrike" kern="100" cap="none" spc="0" normalizeH="0" baseline="0" noProof="0" dirty="0">
                <a:ln>
                  <a:noFill/>
                </a:ln>
                <a:effectLst/>
                <a:uLnTx/>
                <a:uFillTx/>
                <a:latin typeface="+mj-lt"/>
                <a:ea typeface="+mn-ea"/>
                <a:cs typeface="Segoe Sans Display" pitchFamily="2" charset="0"/>
              </a:rPr>
              <a:t>Intended Outcome: </a:t>
            </a:r>
            <a:r>
              <a:rPr kumimoji="0" lang="en-US" sz="1050" b="0" i="0" u="none" strike="noStrike" kern="100" cap="none" spc="0" normalizeH="0" baseline="0" noProof="0" dirty="0">
                <a:ln>
                  <a:noFill/>
                </a:ln>
                <a:effectLst/>
                <a:uLnTx/>
                <a:uFillTx/>
                <a:ea typeface="+mn-ea"/>
                <a:cs typeface="Segoe Sans Display" pitchFamily="2" charset="0"/>
              </a:rPr>
              <a:t>Structured and easy to review outputs that help operations teams understand risk, strengthen controls, and support ongoing compliance and audit readiness.</a:t>
            </a:r>
          </a:p>
        </p:txBody>
      </p:sp>
      <p:graphicFrame>
        <p:nvGraphicFramePr>
          <p:cNvPr id="35" name="Table 34">
            <a:extLst>
              <a:ext uri="{FF2B5EF4-FFF2-40B4-BE49-F238E27FC236}">
                <a16:creationId xmlns:a16="http://schemas.microsoft.com/office/drawing/2014/main" id="{47522758-D2C0-3A68-8616-AB0A2E689E6C}"/>
              </a:ext>
            </a:extLst>
          </p:cNvPr>
          <p:cNvGraphicFramePr>
            <a:graphicFrameLocks noGrp="1"/>
          </p:cNvGraphicFramePr>
          <p:nvPr>
            <p:extLst>
              <p:ext uri="{D42A27DB-BD31-4B8C-83A1-F6EECF244321}">
                <p14:modId xmlns:p14="http://schemas.microsoft.com/office/powerpoint/2010/main" val="4203610671"/>
              </p:ext>
            </p:extLst>
          </p:nvPr>
        </p:nvGraphicFramePr>
        <p:xfrm>
          <a:off x="538186" y="3907737"/>
          <a:ext cx="6696022" cy="5328125"/>
        </p:xfrm>
        <a:graphic>
          <a:graphicData uri="http://schemas.openxmlformats.org/drawingml/2006/table">
            <a:tbl>
              <a:tblPr firstRow="1" bandRow="1">
                <a:tableStyleId>{5C22544A-7EE6-4342-B048-85BDC9FD1C3A}</a:tableStyleId>
              </a:tblPr>
              <a:tblGrid>
                <a:gridCol w="1481113">
                  <a:extLst>
                    <a:ext uri="{9D8B030D-6E8A-4147-A177-3AD203B41FA5}">
                      <a16:colId xmlns:a16="http://schemas.microsoft.com/office/drawing/2014/main" val="800310417"/>
                    </a:ext>
                  </a:extLst>
                </a:gridCol>
                <a:gridCol w="5214909">
                  <a:extLst>
                    <a:ext uri="{9D8B030D-6E8A-4147-A177-3AD203B41FA5}">
                      <a16:colId xmlns:a16="http://schemas.microsoft.com/office/drawing/2014/main" val="769226981"/>
                    </a:ext>
                  </a:extLst>
                </a:gridCol>
              </a:tblGrid>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1: </a:t>
                      </a:r>
                      <a:r>
                        <a:rPr lang="en-US" sz="1100" b="0" kern="1200" dirty="0">
                          <a:solidFill>
                            <a:schemeClr val="tx1"/>
                          </a:solidFill>
                          <a:latin typeface="+mj-lt"/>
                          <a:ea typeface="+mn-ea"/>
                          <a:cs typeface="+mn-cs"/>
                        </a:rPr>
                        <a:t>Conduct a Failure Mode and Effects Analysis (FMEA ) risk analysis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a:t>
                      </a:r>
                      <a:r>
                        <a:rPr lang="en-US" sz="1100" b="0" kern="1200" dirty="0">
                          <a:solidFill>
                            <a:srgbClr val="FF5C39"/>
                          </a:solidFill>
                          <a:latin typeface="+mn-lt"/>
                          <a:ea typeface="+mn-ea"/>
                          <a:cs typeface="+mn-cs"/>
                        </a:rPr>
                        <a:t>/Operational Process Flow Diagram</a:t>
                      </a:r>
                      <a:r>
                        <a:rPr lang="en-US" sz="1100" b="0" kern="1200" dirty="0">
                          <a:solidFill>
                            <a:schemeClr val="tx1"/>
                          </a:solidFill>
                          <a:latin typeface="+mn-lt"/>
                          <a:ea typeface="+mn-ea"/>
                          <a:cs typeface="+mn-cs"/>
                        </a:rPr>
                        <a:t>, conduct a Failure Mode &amp; Effects Analysis on the process. Identify at least one potential failure per process step and when doing so, consider risk to effectiveness, efficiency and/or compliance requirements.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484900"/>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2: </a:t>
                      </a:r>
                      <a:r>
                        <a:rPr lang="en-US" sz="1100" b="0" kern="1200" dirty="0">
                          <a:solidFill>
                            <a:schemeClr val="tx1"/>
                          </a:solidFill>
                          <a:latin typeface="+mj-lt"/>
                          <a:ea typeface="+mn-ea"/>
                          <a:cs typeface="+mn-cs"/>
                        </a:rPr>
                        <a:t>Identify appropriate controls for your process</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Considering our </a:t>
                      </a:r>
                      <a:r>
                        <a:rPr lang="en-US" sz="1100" b="0" kern="1200" dirty="0">
                          <a:solidFill>
                            <a:srgbClr val="FF5C39"/>
                          </a:solidFill>
                          <a:latin typeface="+mn-lt"/>
                          <a:ea typeface="+mn-ea"/>
                          <a:cs typeface="+mn-cs"/>
                        </a:rPr>
                        <a:t>/Risk policy</a:t>
                      </a:r>
                      <a:r>
                        <a:rPr lang="en-US" sz="1100" b="0" kern="1200" dirty="0">
                          <a:solidFill>
                            <a:schemeClr val="tx1"/>
                          </a:solidFill>
                          <a:latin typeface="+mn-lt"/>
                          <a:ea typeface="+mn-ea"/>
                          <a:cs typeface="+mn-cs"/>
                        </a:rPr>
                        <a:t>, help me define a control for my </a:t>
                      </a:r>
                      <a:r>
                        <a:rPr lang="en-US" sz="1100" b="0" kern="1200" dirty="0">
                          <a:solidFill>
                            <a:srgbClr val="FF5C39"/>
                          </a:solidFill>
                          <a:latin typeface="+mn-lt"/>
                          <a:ea typeface="+mn-ea"/>
                          <a:cs typeface="+mn-cs"/>
                        </a:rPr>
                        <a:t>/Process flow document</a:t>
                      </a:r>
                      <a:r>
                        <a:rPr lang="en-US" sz="1100" b="0" kern="1200" dirty="0">
                          <a:solidFill>
                            <a:schemeClr val="tx1"/>
                          </a:solidFill>
                          <a:latin typeface="+mn-lt"/>
                          <a:ea typeface="+mn-ea"/>
                          <a:cs typeface="+mn-cs"/>
                        </a:rPr>
                        <a:t>. This control should be testable &amp; measurable and should help us to mitigate a key risk for this business.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8275402"/>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3: </a:t>
                      </a:r>
                      <a:r>
                        <a:rPr lang="en-US" sz="1100" b="0" kern="1200" dirty="0">
                          <a:solidFill>
                            <a:schemeClr val="tx1"/>
                          </a:solidFill>
                          <a:latin typeface="+mj-lt"/>
                          <a:ea typeface="+mn-ea"/>
                          <a:cs typeface="+mn-cs"/>
                        </a:rPr>
                        <a:t>Prepare for an upcoming process Audit</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Help me prepare for an upcoming </a:t>
                      </a:r>
                      <a:r>
                        <a:rPr lang="en-US" sz="1100" b="0" kern="1200" dirty="0">
                          <a:solidFill>
                            <a:srgbClr val="FF5C39"/>
                          </a:solidFill>
                          <a:latin typeface="+mn-lt"/>
                          <a:ea typeface="+mn-ea"/>
                          <a:cs typeface="+mn-cs"/>
                        </a:rPr>
                        <a:t>/audit meeting</a:t>
                      </a:r>
                      <a:r>
                        <a:rPr lang="en-US" sz="1100" b="0" kern="1200" dirty="0">
                          <a:solidFill>
                            <a:schemeClr val="tx1"/>
                          </a:solidFill>
                          <a:latin typeface="+mn-lt"/>
                          <a:ea typeface="+mn-ea"/>
                          <a:cs typeface="+mn-cs"/>
                        </a:rPr>
                        <a:t>. Reference the </a:t>
                      </a:r>
                      <a:r>
                        <a:rPr lang="en-US" sz="1100" b="0" kern="1200" dirty="0">
                          <a:solidFill>
                            <a:srgbClr val="FF5C39"/>
                          </a:solidFill>
                          <a:latin typeface="+mn-lt"/>
                          <a:ea typeface="+mn-ea"/>
                          <a:cs typeface="+mn-cs"/>
                        </a:rPr>
                        <a:t>/Controls document</a:t>
                      </a:r>
                      <a:r>
                        <a:rPr lang="en-US" sz="1100" b="0" kern="1200" dirty="0">
                          <a:solidFill>
                            <a:schemeClr val="tx1"/>
                          </a:solidFill>
                          <a:latin typeface="+mn-lt"/>
                          <a:ea typeface="+mn-ea"/>
                          <a:cs typeface="+mn-cs"/>
                        </a:rPr>
                        <a:t> and capture the details for each Control owner &amp; how we can provide evidence of their effectiveness.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6033243"/>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4: </a:t>
                      </a:r>
                      <a:r>
                        <a:rPr lang="en-US" sz="1100" b="0" kern="1200" dirty="0">
                          <a:solidFill>
                            <a:schemeClr val="tx1"/>
                          </a:solidFill>
                          <a:latin typeface="+mj-lt"/>
                          <a:ea typeface="+mn-ea"/>
                          <a:cs typeface="+mn-cs"/>
                        </a:rPr>
                        <a:t>Help me define a risk in appropriate Risk Register wording</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Convert this </a:t>
                      </a:r>
                      <a:r>
                        <a:rPr lang="en-US" sz="1100" b="0" kern="1200" dirty="0">
                          <a:solidFill>
                            <a:srgbClr val="FF5C39"/>
                          </a:solidFill>
                          <a:latin typeface="+mn-lt"/>
                          <a:ea typeface="+mn-ea"/>
                          <a:cs typeface="+mn-cs"/>
                        </a:rPr>
                        <a:t>/Control document</a:t>
                      </a:r>
                      <a:r>
                        <a:rPr lang="en-US" sz="1100" b="0" kern="1200" dirty="0">
                          <a:solidFill>
                            <a:schemeClr val="tx1"/>
                          </a:solidFill>
                          <a:latin typeface="+mn-lt"/>
                          <a:ea typeface="+mn-ea"/>
                          <a:cs typeface="+mn-cs"/>
                        </a:rPr>
                        <a:t> into formal risk register wording aligned to ISO-Style formatting. Please include a risk statement, cause, impact, inherent risk rating, and residual risk rating.</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260306"/>
                  </a:ext>
                </a:extLst>
              </a:tr>
              <a:tr h="1065625">
                <a:tc>
                  <a:txBody>
                    <a:bodyPr/>
                    <a:lstStyle/>
                    <a:p>
                      <a:pPr marL="0" marR="0" algn="l" defTabSz="594623" rtl="0" eaLnBrk="1" latinLnBrk="0" hangingPunct="1">
                        <a:lnSpc>
                          <a:spcPct val="108000"/>
                        </a:lnSpc>
                        <a:spcAft>
                          <a:spcPts val="200"/>
                        </a:spcAft>
                        <a:buNone/>
                      </a:pPr>
                      <a:r>
                        <a:rPr lang="en-US" sz="1100" b="0" kern="1200" dirty="0">
                          <a:solidFill>
                            <a:schemeClr val="accent2"/>
                          </a:solidFill>
                          <a:latin typeface="+mj-lt"/>
                          <a:ea typeface="+mn-ea"/>
                          <a:cs typeface="+mn-cs"/>
                        </a:rPr>
                        <a:t>USE CASE 5: </a:t>
                      </a:r>
                      <a:r>
                        <a:rPr lang="en-US" sz="1100" b="0" kern="1200" dirty="0">
                          <a:solidFill>
                            <a:schemeClr val="tx1"/>
                          </a:solidFill>
                          <a:latin typeface="+mj-lt"/>
                          <a:ea typeface="+mn-ea"/>
                          <a:cs typeface="+mn-cs"/>
                        </a:rPr>
                        <a:t>Generate a KPI mockup for my Control</a:t>
                      </a:r>
                      <a:endParaRPr lang="en-IN" sz="1100" b="0" kern="1200" dirty="0">
                        <a:solidFill>
                          <a:schemeClr val="tx1"/>
                        </a:solidFill>
                        <a:latin typeface="+mj-lt"/>
                        <a:ea typeface="+mn-ea"/>
                        <a:cs typeface="+mn-cs"/>
                      </a:endParaRPr>
                    </a:p>
                  </a:txBody>
                  <a:tcPr marL="54864" marR="54864" marT="91440" marB="91440">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l" defTabSz="594623" rtl="0" eaLnBrk="1" latinLnBrk="0" hangingPunct="1">
                        <a:lnSpc>
                          <a:spcPct val="108000"/>
                        </a:lnSpc>
                        <a:spcAft>
                          <a:spcPts val="200"/>
                        </a:spcAft>
                        <a:buNone/>
                      </a:pPr>
                      <a:r>
                        <a:rPr lang="en-US" sz="1100" b="0" kern="1200" dirty="0">
                          <a:solidFill>
                            <a:schemeClr val="tx1"/>
                          </a:solidFill>
                          <a:latin typeface="+mj-lt"/>
                          <a:ea typeface="+mn-ea"/>
                          <a:cs typeface="+mn-cs"/>
                        </a:rPr>
                        <a:t>Prompt: </a:t>
                      </a:r>
                      <a:r>
                        <a:rPr lang="en-US" sz="1100" b="0" kern="1200" dirty="0">
                          <a:solidFill>
                            <a:schemeClr val="tx1"/>
                          </a:solidFill>
                          <a:latin typeface="+mn-lt"/>
                          <a:ea typeface="+mn-ea"/>
                          <a:cs typeface="+mn-cs"/>
                        </a:rPr>
                        <a:t>Based on this </a:t>
                      </a:r>
                      <a:r>
                        <a:rPr lang="en-US" sz="1100" b="0" kern="1200" dirty="0">
                          <a:solidFill>
                            <a:srgbClr val="FF5C39"/>
                          </a:solidFill>
                          <a:latin typeface="+mn-lt"/>
                          <a:ea typeface="+mn-ea"/>
                          <a:cs typeface="+mn-cs"/>
                        </a:rPr>
                        <a:t>/Control document</a:t>
                      </a:r>
                      <a:r>
                        <a:rPr lang="en-US" sz="1100" b="0" kern="1200" dirty="0">
                          <a:solidFill>
                            <a:schemeClr val="tx1"/>
                          </a:solidFill>
                          <a:latin typeface="+mn-lt"/>
                          <a:ea typeface="+mn-ea"/>
                          <a:cs typeface="+mn-cs"/>
                        </a:rPr>
                        <a:t> help to create a proposal around effective KPI’s to measure effectiveness. Include suggested KPI thresholds, recommended dashboard visuals, refresh frequency, and how to accurately track trends.</a:t>
                      </a:r>
                      <a:endParaRPr lang="en-IN" sz="1100" b="0" kern="1200" dirty="0">
                        <a:solidFill>
                          <a:schemeClr val="tx1"/>
                        </a:solidFill>
                        <a:latin typeface="+mn-lt"/>
                        <a:ea typeface="+mn-ea"/>
                        <a:cs typeface="+mn-cs"/>
                      </a:endParaRPr>
                    </a:p>
                  </a:txBody>
                  <a:tcPr marL="54864" marR="54864" marT="91440" marB="91440">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6580557"/>
                  </a:ext>
                </a:extLst>
              </a:tr>
            </a:tbl>
          </a:graphicData>
        </a:graphic>
      </p:graphicFrame>
    </p:spTree>
    <p:extLst>
      <p:ext uri="{BB962C8B-B14F-4D97-AF65-F5344CB8AC3E}">
        <p14:creationId xmlns:p14="http://schemas.microsoft.com/office/powerpoint/2010/main" val="1180156133"/>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5B64D402CB764E9CC233FF31987642" ma:contentTypeVersion="22" ma:contentTypeDescription="Create a new document." ma:contentTypeScope="" ma:versionID="7fccc76ee1dab1efaf365864c20eca90">
  <xsd:schema xmlns:xsd="http://www.w3.org/2001/XMLSchema" xmlns:xs="http://www.w3.org/2001/XMLSchema" xmlns:p="http://schemas.microsoft.com/office/2006/metadata/properties" xmlns:ns1="http://schemas.microsoft.com/sharepoint/v3" xmlns:ns2="00cf0def-a058-47bd-9265-f6d1f111732e" xmlns:ns3="54f626bb-976e-4a25-a89f-d089672a3eb7" targetNamespace="http://schemas.microsoft.com/office/2006/metadata/properties" ma:root="true" ma:fieldsID="0e72f5cb3121eb9eb0dd12dc94081ce1" ns1:_="" ns2:_="" ns3:_="">
    <xsd:import namespace="http://schemas.microsoft.com/sharepoint/v3"/>
    <xsd:import namespace="00cf0def-a058-47bd-9265-f6d1f111732e"/>
    <xsd:import namespace="54f626bb-976e-4a25-a89f-d089672a3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element ref="ns2:MediaServiceDocTags" minOccurs="0"/>
                <xsd:element ref="ns2:Audience" minOccurs="0"/>
                <xsd:element ref="ns2:m6d15d1a6e5942a28eb1f6522643c4e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cf0def-a058-47bd-9265-f6d1f1117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DocTags" ma:index="26" nillable="true" ma:displayName="MediaServiceDocTags" ma:hidden="true" ma:internalName="MediaServiceDocTags" ma:readOnly="true">
      <xsd:simpleType>
        <xsd:restriction base="dms:Note"/>
      </xsd:simpleType>
    </xsd:element>
    <xsd:element name="Audience" ma:index="27" nillable="true" ma:displayName="Audience" ma:format="Dropdown" ma:internalName="Audience">
      <xsd:simpleType>
        <xsd:restriction base="dms:Text">
          <xsd:maxLength value="255"/>
        </xsd:restriction>
      </xsd:simpleType>
    </xsd:element>
    <xsd:element name="m6d15d1a6e5942a28eb1f6522643c4e1" ma:index="29" nillable="true" ma:taxonomy="true" ma:internalName="m6d15d1a6e5942a28eb1f6522643c4e1" ma:taxonomyFieldName="Asset_x0020_Type" ma:displayName="Asset Type" ma:default="" ma:fieldId="{66d15d1a-6e59-42a2-8eb1-f6522643c4e1}" ma:taxonomyMulti="true" ma:sspId="e385fb40-52d4-4fae-9c5b-3e8ff8a5878e" ma:termSetId="076e976b-31ab-4f71-86b0-4aacfa2b30b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f626bb-976e-4a25-a89f-d089672a3eb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7600fa0d-e7d3-4e7d-aa6c-9a64a26f4e6d}" ma:internalName="TaxCatchAll" ma:showField="CatchAllData" ma:web="54f626bb-976e-4a25-a89f-d089672a3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0cf0def-a058-47bd-9265-f6d1f111732e">
      <Terms xmlns="http://schemas.microsoft.com/office/infopath/2007/PartnerControls"/>
    </lcf76f155ced4ddcb4097134ff3c332f>
    <TaxCatchAll xmlns="54f626bb-976e-4a25-a89f-d089672a3eb7" xsi:nil="true"/>
    <Audience xmlns="00cf0def-a058-47bd-9265-f6d1f111732e" xsi:nil="true"/>
    <m6d15d1a6e5942a28eb1f6522643c4e1 xmlns="00cf0def-a058-47bd-9265-f6d1f111732e">
      <Terms xmlns="http://schemas.microsoft.com/office/infopath/2007/PartnerControls"/>
    </m6d15d1a6e5942a28eb1f6522643c4e1>
  </documentManagement>
</p:properties>
</file>

<file path=customXml/itemProps1.xml><?xml version="1.0" encoding="utf-8"?>
<ds:datastoreItem xmlns:ds="http://schemas.openxmlformats.org/officeDocument/2006/customXml" ds:itemID="{84F13745-B9D8-40A5-91DC-F7C8FA7318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0cf0def-a058-47bd-9265-f6d1f111732e"/>
    <ds:schemaRef ds:uri="54f626bb-976e-4a25-a89f-d089672a3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6C008F-37DC-457A-833C-D373466886CC}">
  <ds:schemaRefs>
    <ds:schemaRef ds:uri="http://schemas.microsoft.com/sharepoint/v3/contenttype/forms"/>
  </ds:schemaRefs>
</ds:datastoreItem>
</file>

<file path=customXml/itemProps3.xml><?xml version="1.0" encoding="utf-8"?>
<ds:datastoreItem xmlns:ds="http://schemas.openxmlformats.org/officeDocument/2006/customXml" ds:itemID="{BB25959C-63D6-4D53-8E13-A92082E580B8}">
  <ds:schemaRefs>
    <ds:schemaRef ds:uri="http://schemas.openxmlformats.org/package/2006/metadata/core-properties"/>
    <ds:schemaRef ds:uri="http://schemas.microsoft.com/sharepoint/v3"/>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54f626bb-976e-4a25-a89f-d089672a3eb7"/>
    <ds:schemaRef ds:uri="00cf0def-a058-47bd-9265-f6d1f111732e"/>
    <ds:schemaRef ds:uri="http://www.w3.org/XML/1998/namespace"/>
    <ds:schemaRef ds:uri="http://purl.org/dc/terms/"/>
  </ds:schemaRefs>
</ds:datastoreItem>
</file>

<file path=docMetadata/LabelInfo.xml><?xml version="1.0" encoding="utf-8"?>
<clbl:labelList xmlns:clbl="http://schemas.microsoft.com/office/2020/mipLabelMetadata">
  <clbl:label id="{25b262c6-3135-4102-9fd1-8cc793b35eee}" enabled="0" method="" siteId="{25b262c6-3135-4102-9fd1-8cc793b35eee}" removed="1"/>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749</TotalTime>
  <Words>3941</Words>
  <Application>Microsoft Office PowerPoint</Application>
  <PresentationFormat>Custom</PresentationFormat>
  <Paragraphs>306</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Microsoft 365 Copilot Template</vt:lpstr>
      <vt:lpstr>Microsoft 365 Copilot Prompt Pack for Operations</vt:lpstr>
      <vt:lpstr>Prompt Pack for Operations</vt:lpstr>
      <vt:lpstr>Table of Contents</vt:lpstr>
      <vt:lpstr>Best Practices when Using Microsoft 365 Copilot</vt:lpstr>
      <vt:lpstr>Scenario 1: Process &amp; Program Management </vt:lpstr>
      <vt:lpstr>Scenario 2: Partner &amp; Supplier Operations</vt:lpstr>
      <vt:lpstr>Scenario 3: Operational Launch &amp; Readiness</vt:lpstr>
      <vt:lpstr>Scenario 4: Quote to Cash – Deal Management</vt:lpstr>
      <vt:lpstr>Scenario 5: Risk &amp; Compliance Operations</vt:lpstr>
      <vt:lpstr>File Guidance &amp; Examples    </vt:lpstr>
      <vt:lpstr>File Guidance </vt:lpstr>
      <vt:lpstr>File Guidance  </vt:lpstr>
      <vt:lpstr>File Guidance   </vt:lpstr>
      <vt:lpstr>File Guidance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Copilot Prompt Pack for Sales</dc:title>
  <dc:creator>Anu Domingo</dc:creator>
  <cp:lastModifiedBy>Anu Domingo</cp:lastModifiedBy>
  <cp:revision>14</cp:revision>
  <dcterms:created xsi:type="dcterms:W3CDTF">2025-02-06T15:46:51Z</dcterms:created>
  <dcterms:modified xsi:type="dcterms:W3CDTF">2026-04-28T15:18:18Z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0x010100A65B64D402CB764E9CC233FF31987642</vt:lpwstr>
  </property>
  <property fmtid="{D5CDD505-2E9C-101B-9397-08002B2CF9AE}" pid="3" name="MediaServiceImageTags">
    <vt:lpwstr/>
  </property>
  <property fmtid="{D5CDD505-2E9C-101B-9397-08002B2CF9AE}" pid="4" name="_dlc_policyId">
    <vt:lpwstr>0x01010070AB3889E58DB141A6E1281B02136174|-369733750</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y fmtid="{D5CDD505-2E9C-101B-9397-08002B2CF9AE}" pid="6" name="Asset_x0020_Type">
    <vt:lpwstr/>
  </property>
  <property fmtid="{D5CDD505-2E9C-101B-9397-08002B2CF9AE}" pid="7" name="Asset Type">
    <vt:lpwstr/>
  </property>
</Properties>
</file>