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2" r:id="rId4"/>
  </p:sldMasterIdLst>
  <p:notesMasterIdLst>
    <p:notesMasterId r:id="rId19"/>
  </p:notesMasterIdLst>
  <p:sldIdLst>
    <p:sldId id="344" r:id="rId5"/>
    <p:sldId id="345" r:id="rId6"/>
    <p:sldId id="346" r:id="rId7"/>
    <p:sldId id="347" r:id="rId8"/>
    <p:sldId id="348" r:id="rId9"/>
    <p:sldId id="349" r:id="rId10"/>
    <p:sldId id="350" r:id="rId11"/>
    <p:sldId id="351" r:id="rId12"/>
    <p:sldId id="352" r:id="rId13"/>
    <p:sldId id="353" r:id="rId14"/>
    <p:sldId id="354" r:id="rId15"/>
    <p:sldId id="355" r:id="rId16"/>
    <p:sldId id="356" r:id="rId17"/>
    <p:sldId id="357" r:id="rId18"/>
  </p:sldIdLst>
  <p:sldSz cx="7772400" cy="10058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82EB03-407E-01D1-7CBB-F45B950A7ECF}" name="Maria Barrios Fernandez (CELA)" initials="MB" userId="S::mariabar@microsoft.com::dc305456-2c7f-4936-9e2b-7984bbfa73b9" providerId="AD"/>
  <p188:author id="{BC359940-2180-73AA-FD03-DF01F28630C6}" name="Sneha Trivedi" initials="ST" userId="S::sntrived@microsoft.com::c419527c-a451-492a-ad08-2af15df28a39" providerId="AD"/>
  <p188:author id="{D8006648-C31A-436E-CC99-F7841D8A25DD}" name="Yadin Dkhar [Chillibreeze]" initials="YD" userId="S::yadin.d@chillibreeze.com::819a8f5b-42a8-4939-ade2-8c93e2e3cbcb" providerId="AD"/>
  <p188:author id="{48821C4B-037F-25D6-7732-C3EB941964AB}" name="Lafferty, Katie" initials="LK" userId="S::KLafferty@kforce.com::28ce74aa-bd52-401c-a783-584127797ffb" providerId="AD"/>
  <p188:author id="{7DCC914F-22F3-8F55-6CEF-FF0EEBD93F7E}" name="Yana Terukhova" initials="YT" userId="S::yanat@microsoft.com::28c1b028-299b-4ee2-bac8-a770e006f64c" providerId="AD"/>
  <p188:author id="{E96D924F-81FC-902E-DFB7-BB539F87B531}" name="William Riedell" initials="WR" userId="S::wriedell@microsoft.com::51d5d4c2-0f0c-40b2-a838-ce9ad15777a5" providerId="AD"/>
  <p188:author id="{05416B56-5B83-4973-889A-BFDAB7F422F1}" name="Efe Abugo" initials="" userId="S::omoefeabugo@microsoft.com::6f9643a4-064e-43fe-88b1-4f223db45fc5" providerId="AD"/>
  <p188:author id="{D20E775B-B30C-2397-2CC0-1091A8A4692D}" name="Blake Norton (Synaxis Corporation)" initials="BC" userId="S::v-blnort@microsoft.com::c7b2b92d-57f0-4b9f-a279-7f61fcd2e32f" providerId="AD"/>
  <p188:author id="{0072BD5E-5B89-AD7E-3E25-5ADEB1C9A9D0}" name="Anna-Marie Scarberry (Spur Reply LLC)" initials="AS" userId="S::v-ascarberry@microsoft.com::080a8209-c1c6-418b-b988-ff4dc0872be7" providerId="AD"/>
  <p188:author id="{C8174262-ED7F-D21D-3D7A-C4BCA27E877E}" name="Christine Wollin" initials="CW" userId="S::cwollin@microsoft.com::143ca00e-dd8a-4e0b-a98c-bceb622960bd" providerId="AD"/>
  <p188:author id="{00F6EC84-4F1F-7C19-7B50-DDD51850A4DE}" name="Jasmin Zilkens" initials="JZ" userId="S::jzilkens@microsoft.com::9dd16739-6e60-4d0b-bf59-851974939c29" providerId="AD"/>
  <p188:author id="{E5AC6D94-16F5-F310-3425-4C83425C8D84}" name="Angelica Johnson (SHE/HER)" initials="AJ" userId="S::angjohnson@microsoft.com::10320aef-65d3-4dea-8667-30a53b9a42a2" providerId="AD"/>
  <p188:author id="{6D5E61A7-3E7E-8942-A511-5634EA338113}" name="Tiffany Ellis" initials="TE" userId="S::tiellis@microsoft.com::b80b2530-a376-45b2-8ebc-8e10d021bb54" providerId="AD"/>
  <p188:author id="{02CE38B2-A77E-99CA-5556-A58DDC93F84B}" name="Dustin Somers (Spur Reply LLC)" initials="DS" userId="S::v-dusomers@microsoft.com::88de94a9-35ce-4cf3-9428-fa417392392b" providerId="AD"/>
  <p188:author id="{49B2D9B8-9E40-F92B-EA45-3AE27D34BBB6}" name="Anu Domingo" initials="AD" userId="S::anudomingo@microsoft.com::8d0d3857-3c32-4046-b556-cc76845d0c8c" providerId="AD"/>
  <p188:author id="{52AD75C7-6B7A-F9E0-22C6-77223870412E}" name="Sergei Solntsev" initials="SS" userId="S::ssolntsev@microsoft.com::84668661-e0cb-4d93-8645-cec1fa2a68a8" providerId="AD"/>
  <p188:author id="{65E70CCE-0136-8621-A2EC-88DEE51B3F20}" name="Amber Waisanen" initials="AW" userId="S::amberw@microsoft.com::015a684b-c5c6-4872-a61d-43586cf092b4" providerId="AD"/>
  <p188:author id="{A5D03CDC-B4E9-C5A0-E47D-1D0C1686714E}" name="Kent Sucgang (CELA)" initials="K(" userId="S::kentsucgang@microsoft.com::da66670c-76ce-4d48-8782-51889970015e" providerId="AD"/>
  <p188:author id="{251871E8-1052-0574-57C0-60020D8857D0}" name="Saulo Machado" initials="SM" userId="S::samachad@microsoft.com::27113bbf-fdf8-43dc-8297-892970210243" providerId="AD"/>
  <p188:author id="{85E129EF-0A81-ABE2-7338-D8D28E8E3AD5}" name="Alvindarison Wanniang [Chillibreeze]" initials="AW" userId="S::alvindarison.w@chillibreeze.com::11fa43a0-90c6-45ea-8cf5-2de0fc77cfd0" providerId="AD"/>
  <p188:author id="{F73661F5-D9AF-BC2E-098C-F0E8BF0EA6C9}" name="Nidhi Chaudhry" initials="NC" userId="S::nichaudh@microsoft.com::a212df4e-42ef-43ee-b89a-b89468c47f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A27"/>
    <a:srgbClr val="C03BC4"/>
    <a:srgbClr val="FF5C39"/>
    <a:srgbClr val="000000"/>
    <a:srgbClr val="0078D4"/>
    <a:srgbClr val="F5EAE4"/>
    <a:srgbClr val="F8EDF9"/>
    <a:srgbClr val="ED5261"/>
    <a:srgbClr val="944997"/>
    <a:srgbClr val="9448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8C7135-052A-BD7E-8F88-636ED568C612}" v="4" dt="2026-04-14T20:41:06.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299"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6165-ABC8-4FA1-BE91-485B83700693}" type="datetimeFigureOut">
              <a:rPr lang="en-US" smtClean="0"/>
              <a:t>4/28/2026</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77077-4E4C-471B-86C4-ADBCAD9D2B80}" type="slidenum">
              <a:rPr lang="en-US" smtClean="0"/>
              <a:t>‹#›</a:t>
            </a:fld>
            <a:endParaRPr lang="en-US"/>
          </a:p>
        </p:txBody>
      </p:sp>
    </p:spTree>
    <p:extLst>
      <p:ext uri="{BB962C8B-B14F-4D97-AF65-F5344CB8AC3E}">
        <p14:creationId xmlns:p14="http://schemas.microsoft.com/office/powerpoint/2010/main" val="2500003243"/>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6064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7671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6629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9254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039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68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615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543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707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2184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9908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761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114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5748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4" name="Picture 3" descr="A white and pink background&#10;&#10;AI-generated content may be incorrect.">
            <a:extLst>
              <a:ext uri="{FF2B5EF4-FFF2-40B4-BE49-F238E27FC236}">
                <a16:creationId xmlns:a16="http://schemas.microsoft.com/office/drawing/2014/main" id="{3EE8B504-AE94-EA84-63D0-AF31D7E142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453" r="22081"/>
          <a:stretch>
            <a:fillRect/>
          </a:stretch>
        </p:blipFill>
        <p:spPr>
          <a:xfrm>
            <a:off x="0" y="0"/>
            <a:ext cx="7772400" cy="10058400"/>
          </a:xfrm>
          <a:prstGeom prst="rect">
            <a:avLst/>
          </a:prstGeom>
        </p:spPr>
      </p:pic>
      <p:sp>
        <p:nvSpPr>
          <p:cNvPr id="5" name="Rectangle: Top Corners Rounded 4">
            <a:extLst>
              <a:ext uri="{FF2B5EF4-FFF2-40B4-BE49-F238E27FC236}">
                <a16:creationId xmlns:a16="http://schemas.microsoft.com/office/drawing/2014/main" id="{B9CC6EFE-9254-0867-0CB5-F353F84773FB}"/>
              </a:ext>
            </a:extLst>
          </p:cNvPr>
          <p:cNvSpPr/>
          <p:nvPr userDrawn="1"/>
        </p:nvSpPr>
        <p:spPr bwMode="auto">
          <a:xfrm rot="5400000">
            <a:off x="1184529" y="679147"/>
            <a:ext cx="4098973" cy="6468036"/>
          </a:xfrm>
          <a:prstGeom prst="round2SameRect">
            <a:avLst>
              <a:gd name="adj1" fmla="val 6204"/>
              <a:gd name="adj2" fmla="val 0"/>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pic>
        <p:nvPicPr>
          <p:cNvPr id="6" name="Picture 5">
            <a:extLst>
              <a:ext uri="{FF2B5EF4-FFF2-40B4-BE49-F238E27FC236}">
                <a16:creationId xmlns:a16="http://schemas.microsoft.com/office/drawing/2014/main" id="{C0BBC328-951F-8B86-DEC5-2B205E39232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58"/>
          <a:stretch>
            <a:fillRect/>
          </a:stretch>
        </p:blipFill>
        <p:spPr>
          <a:xfrm>
            <a:off x="0" y="5589984"/>
            <a:ext cx="7772400" cy="4468416"/>
          </a:xfrm>
          <a:custGeom>
            <a:avLst/>
            <a:gdLst>
              <a:gd name="connsiteX0" fmla="*/ 0 w 7772400"/>
              <a:gd name="connsiteY0" fmla="*/ 0 h 4468416"/>
              <a:gd name="connsiteX1" fmla="*/ 7772400 w 7772400"/>
              <a:gd name="connsiteY1" fmla="*/ 0 h 4468416"/>
              <a:gd name="connsiteX2" fmla="*/ 7772400 w 7772400"/>
              <a:gd name="connsiteY2" fmla="*/ 4468416 h 4468416"/>
              <a:gd name="connsiteX3" fmla="*/ 0 w 7772400"/>
              <a:gd name="connsiteY3" fmla="*/ 4468416 h 4468416"/>
            </a:gdLst>
            <a:ahLst/>
            <a:cxnLst>
              <a:cxn ang="0">
                <a:pos x="connsiteX0" y="connsiteY0"/>
              </a:cxn>
              <a:cxn ang="0">
                <a:pos x="connsiteX1" y="connsiteY1"/>
              </a:cxn>
              <a:cxn ang="0">
                <a:pos x="connsiteX2" y="connsiteY2"/>
              </a:cxn>
              <a:cxn ang="0">
                <a:pos x="connsiteX3" y="connsiteY3"/>
              </a:cxn>
            </a:cxnLst>
            <a:rect l="l" t="t" r="r" b="b"/>
            <a:pathLst>
              <a:path w="7772400" h="4468416">
                <a:moveTo>
                  <a:pt x="0" y="0"/>
                </a:moveTo>
                <a:lnTo>
                  <a:pt x="7772400" y="0"/>
                </a:lnTo>
                <a:lnTo>
                  <a:pt x="7772400" y="4468416"/>
                </a:lnTo>
                <a:lnTo>
                  <a:pt x="0" y="4468416"/>
                </a:lnTo>
                <a:close/>
              </a:path>
            </a:pathLst>
          </a:custGeom>
        </p:spPr>
      </p:pic>
      <p:pic>
        <p:nvPicPr>
          <p:cNvPr id="7" name="Picture 6" descr="A logo with a rainbow colored heart&#10;&#10;AI-generated content may be incorrect.">
            <a:extLst>
              <a:ext uri="{FF2B5EF4-FFF2-40B4-BE49-F238E27FC236}">
                <a16:creationId xmlns:a16="http://schemas.microsoft.com/office/drawing/2014/main" id="{0D639120-378C-1C4D-88D5-6B311FC21F67}"/>
              </a:ext>
            </a:extLst>
          </p:cNvPr>
          <p:cNvPicPr>
            <a:picLocks noChangeAspect="1"/>
          </p:cNvPicPr>
          <p:nvPr userDrawn="1"/>
        </p:nvPicPr>
        <p:blipFill>
          <a:blip r:embed="rId4">
            <a:extLst>
              <a:ext uri="{28A0092B-C50C-407E-A947-70E740481C1C}">
                <a14:useLocalDpi xmlns:a14="http://schemas.microsoft.com/office/drawing/2010/main" val="0"/>
              </a:ext>
            </a:extLst>
          </a:blip>
          <a:srcRect l="15322" t="28467" r="15322" b="28467"/>
          <a:stretch>
            <a:fillRect/>
          </a:stretch>
        </p:blipFill>
        <p:spPr>
          <a:xfrm>
            <a:off x="510572" y="490825"/>
            <a:ext cx="1773755" cy="466438"/>
          </a:xfrm>
          <a:prstGeom prst="rect">
            <a:avLst/>
          </a:prstGeom>
        </p:spPr>
      </p:pic>
    </p:spTree>
    <p:extLst>
      <p:ext uri="{BB962C8B-B14F-4D97-AF65-F5344CB8AC3E}">
        <p14:creationId xmlns:p14="http://schemas.microsoft.com/office/powerpoint/2010/main" val="44286959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F0E6B399-5A0D-2112-225A-1306C5F3FBA8}"/>
              </a:ext>
            </a:extLst>
          </p:cNvPr>
          <p:cNvPicPr/>
          <p:nvPr userDrawn="1"/>
        </p:nvPicPr>
        <p:blipFill rotWithShape="1">
          <a:blip r:embed="rId2" cstate="print"/>
          <a:srcRect l="1778" t="1700" r="1778" b="1700"/>
          <a:stretch>
            <a:fillRect/>
          </a:stretch>
        </p:blipFill>
        <p:spPr>
          <a:xfrm>
            <a:off x="0" y="0"/>
            <a:ext cx="7772399" cy="10058399"/>
          </a:xfrm>
          <a:prstGeom prst="rect">
            <a:avLst/>
          </a:prstGeom>
        </p:spPr>
      </p:pic>
      <p:sp>
        <p:nvSpPr>
          <p:cNvPr id="3" name="Title Placeholder 1">
            <a:extLst>
              <a:ext uri="{FF2B5EF4-FFF2-40B4-BE49-F238E27FC236}">
                <a16:creationId xmlns:a16="http://schemas.microsoft.com/office/drawing/2014/main" id="{C814CC6B-A4AD-859C-BAF5-BC798807787D}"/>
              </a:ext>
            </a:extLst>
          </p:cNvPr>
          <p:cNvSpPr>
            <a:spLocks noGrp="1"/>
          </p:cNvSpPr>
          <p:nvPr>
            <p:ph type="title" hasCustomPrompt="1"/>
          </p:nvPr>
        </p:nvSpPr>
        <p:spPr>
          <a:xfrm>
            <a:off x="508001" y="939488"/>
            <a:ext cx="6756400" cy="430887"/>
          </a:xfrm>
          <a:prstGeom prst="rect">
            <a:avLst/>
          </a:prstGeom>
        </p:spPr>
        <p:txBody>
          <a:bodyPr vert="horz" wrap="square" lIns="0" tIns="0" rIns="0" bIns="0" rtlCol="0" anchor="t">
            <a:spAutoFit/>
          </a:bodyPr>
          <a:lstStyle>
            <a:lvl1pPr>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r>
              <a:rPr lang="en-US"/>
              <a:t>Title</a:t>
            </a:r>
          </a:p>
        </p:txBody>
      </p:sp>
    </p:spTree>
    <p:extLst>
      <p:ext uri="{BB962C8B-B14F-4D97-AF65-F5344CB8AC3E}">
        <p14:creationId xmlns:p14="http://schemas.microsoft.com/office/powerpoint/2010/main" val="23511367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guide id="31" pos="24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34723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1" y="521335"/>
            <a:ext cx="675640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08000" y="1195300"/>
            <a:ext cx="6756402" cy="102835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1"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1"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Sans Display" pitchFamily="2" charset="0"/>
            </a:endParaRPr>
          </a:p>
        </p:txBody>
      </p:sp>
      <p:sp>
        <p:nvSpPr>
          <p:cNvPr id="37" name="Slide Number Placeholder 36">
            <a:extLst>
              <a:ext uri="{FF2B5EF4-FFF2-40B4-BE49-F238E27FC236}">
                <a16:creationId xmlns:a16="http://schemas.microsoft.com/office/drawing/2014/main" id="{A528C398-2011-F0B9-2EC4-90B9ED8556DC}"/>
              </a:ext>
            </a:extLst>
          </p:cNvPr>
          <p:cNvSpPr>
            <a:spLocks noGrp="1"/>
          </p:cNvSpPr>
          <p:nvPr>
            <p:ph type="sldNum" sz="quarter" idx="4"/>
          </p:nvPr>
        </p:nvSpPr>
        <p:spPr>
          <a:xfrm>
            <a:off x="5605849" y="9395833"/>
            <a:ext cx="1747838" cy="534987"/>
          </a:xfrm>
          <a:prstGeom prst="rect">
            <a:avLst/>
          </a:prstGeom>
        </p:spPr>
        <p:txBody>
          <a:bodyPr vert="horz" lIns="91440" tIns="45720" rIns="91440" bIns="45720" rtlCol="0" anchor="ctr"/>
          <a:lstStyle>
            <a:lvl1pPr algn="r">
              <a:defRPr sz="1200">
                <a:solidFill>
                  <a:schemeClr val="tx1">
                    <a:tint val="82000"/>
                  </a:schemeClr>
                </a:solidFill>
              </a:defRPr>
            </a:lvl1pPr>
          </a:lstStyle>
          <a:p>
            <a:fld id="{C4736139-12A3-49E1-950F-1846E93A2FA7}" type="slidenum">
              <a:rPr lang="en-US" smtClean="0"/>
              <a:t>‹#›</a:t>
            </a:fld>
            <a:endParaRPr lang="en-US"/>
          </a:p>
        </p:txBody>
      </p:sp>
    </p:spTree>
    <p:extLst>
      <p:ext uri="{BB962C8B-B14F-4D97-AF65-F5344CB8AC3E}">
        <p14:creationId xmlns:p14="http://schemas.microsoft.com/office/powerpoint/2010/main" val="34140489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p:fade/>
  </p:transition>
  <p:hf sldNum="0" hdr="0" ftr="0" dt="0"/>
  <p:txStyles>
    <p:titleStyle>
      <a:lvl1pPr algn="l" defTabSz="594623" rtl="0" eaLnBrk="1" latinLnBrk="0" hangingPunct="1">
        <a:lnSpc>
          <a:spcPct val="100000"/>
        </a:lnSpc>
        <a:spcBef>
          <a:spcPct val="0"/>
        </a:spcBef>
        <a:buNone/>
        <a:defRPr lang="en-US" sz="3200" b="0" kern="1200" cap="none" spc="-32" baseline="0" dirty="0" smtClean="0">
          <a:ln w="3175">
            <a:noFill/>
          </a:ln>
          <a:solidFill>
            <a:schemeClr val="tx1"/>
          </a:solidFill>
          <a:effectLst/>
          <a:latin typeface="+mj-lt"/>
          <a:ea typeface="+mn-ea"/>
          <a:cs typeface="Segoe Sans Display" pitchFamily="2" charset="0"/>
        </a:defRPr>
      </a:lvl1pPr>
    </p:titleStyle>
    <p:body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94623" rtl="0" eaLnBrk="1" latinLnBrk="0" hangingPunct="1">
        <a:defRPr sz="1148" kern="1200">
          <a:solidFill>
            <a:schemeClr val="tx1"/>
          </a:solidFill>
          <a:latin typeface="+mn-lt"/>
          <a:ea typeface="+mn-ea"/>
          <a:cs typeface="+mn-cs"/>
        </a:defRPr>
      </a:lvl1pPr>
      <a:lvl2pPr marL="297312" algn="l" defTabSz="594623" rtl="0" eaLnBrk="1" latinLnBrk="0" hangingPunct="1">
        <a:defRPr sz="1148" kern="1200">
          <a:solidFill>
            <a:schemeClr val="tx1"/>
          </a:solidFill>
          <a:latin typeface="+mn-lt"/>
          <a:ea typeface="+mn-ea"/>
          <a:cs typeface="+mn-cs"/>
        </a:defRPr>
      </a:lvl2pPr>
      <a:lvl3pPr marL="594623" algn="l" defTabSz="594623" rtl="0" eaLnBrk="1" latinLnBrk="0" hangingPunct="1">
        <a:defRPr sz="1148" kern="1200">
          <a:solidFill>
            <a:schemeClr val="tx1"/>
          </a:solidFill>
          <a:latin typeface="+mn-lt"/>
          <a:ea typeface="+mn-ea"/>
          <a:cs typeface="+mn-cs"/>
        </a:defRPr>
      </a:lvl3pPr>
      <a:lvl4pPr marL="891935" algn="l" defTabSz="594623" rtl="0" eaLnBrk="1" latinLnBrk="0" hangingPunct="1">
        <a:defRPr sz="1148" kern="1200">
          <a:solidFill>
            <a:schemeClr val="tx1"/>
          </a:solidFill>
          <a:latin typeface="+mn-lt"/>
          <a:ea typeface="+mn-ea"/>
          <a:cs typeface="+mn-cs"/>
        </a:defRPr>
      </a:lvl4pPr>
      <a:lvl5pPr marL="1189246" algn="l" defTabSz="594623" rtl="0" eaLnBrk="1" latinLnBrk="0" hangingPunct="1">
        <a:defRPr sz="1148" kern="1200">
          <a:solidFill>
            <a:schemeClr val="tx1"/>
          </a:solidFill>
          <a:latin typeface="+mn-lt"/>
          <a:ea typeface="+mn-ea"/>
          <a:cs typeface="+mn-cs"/>
        </a:defRPr>
      </a:lvl5pPr>
      <a:lvl6pPr marL="1486558" algn="l" defTabSz="594623" rtl="0" eaLnBrk="1" latinLnBrk="0" hangingPunct="1">
        <a:defRPr sz="1148" kern="1200">
          <a:solidFill>
            <a:schemeClr val="tx1"/>
          </a:solidFill>
          <a:latin typeface="+mn-lt"/>
          <a:ea typeface="+mn-ea"/>
          <a:cs typeface="+mn-cs"/>
        </a:defRPr>
      </a:lvl6pPr>
      <a:lvl7pPr marL="1783869" algn="l" defTabSz="594623" rtl="0" eaLnBrk="1" latinLnBrk="0" hangingPunct="1">
        <a:defRPr sz="1148" kern="1200">
          <a:solidFill>
            <a:schemeClr val="tx1"/>
          </a:solidFill>
          <a:latin typeface="+mn-lt"/>
          <a:ea typeface="+mn-ea"/>
          <a:cs typeface="+mn-cs"/>
        </a:defRPr>
      </a:lvl7pPr>
      <a:lvl8pPr marL="2081181" algn="l" defTabSz="594623" rtl="0" eaLnBrk="1" latinLnBrk="0" hangingPunct="1">
        <a:defRPr sz="1148" kern="1200">
          <a:solidFill>
            <a:schemeClr val="tx1"/>
          </a:solidFill>
          <a:latin typeface="+mn-lt"/>
          <a:ea typeface="+mn-ea"/>
          <a:cs typeface="+mn-cs"/>
        </a:defRPr>
      </a:lvl8pPr>
      <a:lvl9pPr marL="2378493" algn="l" defTabSz="594623" rtl="0" eaLnBrk="1" latinLnBrk="0" hangingPunct="1">
        <a:defRPr sz="1148"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20" userDrawn="1">
          <p15:clr>
            <a:srgbClr val="C35EA4"/>
          </p15:clr>
        </p15:guide>
        <p15:guide id="25" orient="horz" pos="323" userDrawn="1">
          <p15:clr>
            <a:srgbClr val="C35EA4"/>
          </p15:clr>
        </p15:guide>
        <p15:guide id="26" orient="horz" pos="6014" userDrawn="1">
          <p15:clr>
            <a:srgbClr val="C35EA4"/>
          </p15:clr>
        </p15:guide>
        <p15:guide id="28" pos="162" userDrawn="1">
          <p15:clr>
            <a:srgbClr val="A4A3A4"/>
          </p15:clr>
        </p15:guide>
        <p15:guide id="30" pos="4737" userDrawn="1">
          <p15:clr>
            <a:srgbClr val="A4A3A4"/>
          </p15:clr>
        </p15:guide>
        <p15:guide id="31" orient="horz" pos="6056" userDrawn="1">
          <p15:clr>
            <a:srgbClr val="F26B43"/>
          </p15:clr>
        </p15:guide>
        <p15:guide id="32" pos="4576"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0.xml"/><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7.xml"/><Relationship Id="rId5" Type="http://schemas.openxmlformats.org/officeDocument/2006/relationships/hyperlink" Target="https://aka.ms/ZavaCore_Job_Description" TargetMode="External"/><Relationship Id="rId10" Type="http://schemas.openxmlformats.org/officeDocument/2006/relationships/slide" Target="slide6.xml"/><Relationship Id="rId4" Type="http://schemas.openxmlformats.org/officeDocument/2006/relationships/image" Target="../media/image6.png"/><Relationship Id="rId9" Type="http://schemas.openxmlformats.org/officeDocument/2006/relationships/slide" Target="slide5.xml"/><Relationship Id="rId14" Type="http://schemas.openxmlformats.org/officeDocument/2006/relationships/slide" Target="slide8.xml"/></Relationships>
</file>

<file path=ppt/slides/_rels/slide1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s>
</file>

<file path=ppt/slides/_rels/slide1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s>
</file>

<file path=ppt/slides/_rels/slide1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www.microsoft.com/en-us/worklab/work-trend-index/2025-the-year-the-frontier-firm-is-born?msockid=095a2cf3cbc5618514e13940cae86042"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3" Type="http://schemas.openxmlformats.org/officeDocument/2006/relationships/image" Target="../media/image8.png"/><Relationship Id="rId7" Type="http://schemas.openxmlformats.org/officeDocument/2006/relationships/slide" Target="slide8.xml"/><Relationship Id="rId12"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4.xml"/><Relationship Id="rId5" Type="http://schemas.openxmlformats.org/officeDocument/2006/relationships/slide" Target="slide1.xml"/><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1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5" Type="http://schemas.openxmlformats.org/officeDocument/2006/relationships/hyperlink" Target="https://learn.microsoft.com/en-us/copilot/microsoft-365/microsoft-365-copilot-transparency-note#considerations-when-choosing-a-use-case" TargetMode="External"/><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hyperlink" Target="https://www.microsoft.com/en-us/microsoft-365-copilot?msockid=2a71ad00bf6a61de126fbfd7bed06075"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2.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3.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4.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5595C-3EAB-F86C-A5FE-06C51192D858}"/>
            </a:ext>
          </a:extLst>
        </p:cNvPr>
        <p:cNvGrpSpPr/>
        <p:nvPr/>
      </p:nvGrpSpPr>
      <p:grpSpPr>
        <a:xfrm>
          <a:off x="0" y="0"/>
          <a:ext cx="0" cy="0"/>
          <a:chOff x="0" y="0"/>
          <a:chExt cx="0" cy="0"/>
        </a:xfrm>
      </p:grpSpPr>
      <p:sp>
        <p:nvSpPr>
          <p:cNvPr id="32" name="Title 1">
            <a:extLst>
              <a:ext uri="{FF2B5EF4-FFF2-40B4-BE49-F238E27FC236}">
                <a16:creationId xmlns:a16="http://schemas.microsoft.com/office/drawing/2014/main" id="{C4EDA1E2-DBE2-D9E7-1907-AD12CE6F5CC3}"/>
              </a:ext>
            </a:extLst>
          </p:cNvPr>
          <p:cNvSpPr txBox="1">
            <a:spLocks noGrp="1"/>
          </p:cNvSpPr>
          <p:nvPr>
            <p:ph type="title" idx="4294967295"/>
          </p:nvPr>
        </p:nvSpPr>
        <p:spPr>
          <a:xfrm>
            <a:off x="514350" y="2519136"/>
            <a:ext cx="4921250"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defTabSz="932742">
              <a:defRPr/>
            </a:pPr>
            <a:r>
              <a:rPr lang="en-US" sz="3600" spc="-50">
                <a:gradFill>
                  <a:gsLst>
                    <a:gs pos="1942">
                      <a:srgbClr val="0078D4"/>
                    </a:gs>
                    <a:gs pos="100000">
                      <a:srgbClr val="C03BC4"/>
                    </a:gs>
                  </a:gsLst>
                  <a:lin ang="0" scaled="1"/>
                </a:gradFill>
                <a:latin typeface="+mn-lt"/>
              </a:rPr>
              <a:t>Microsoft 365 Copilot Prompt Pack for Human Resources</a:t>
            </a:r>
          </a:p>
        </p:txBody>
      </p:sp>
      <p:sp>
        <p:nvSpPr>
          <p:cNvPr id="42" name="Text Placeholder 2">
            <a:extLst>
              <a:ext uri="{FF2B5EF4-FFF2-40B4-BE49-F238E27FC236}">
                <a16:creationId xmlns:a16="http://schemas.microsoft.com/office/drawing/2014/main" id="{0B89E558-BE2C-75D6-8356-C650F8D18124}"/>
              </a:ext>
            </a:extLst>
          </p:cNvPr>
          <p:cNvSpPr txBox="1">
            <a:spLocks/>
          </p:cNvSpPr>
          <p:nvPr/>
        </p:nvSpPr>
        <p:spPr>
          <a:xfrm>
            <a:off x="514350" y="4371363"/>
            <a:ext cx="5087815" cy="923330"/>
          </a:xfrm>
          <a:prstGeom prst="rect">
            <a:avLst/>
          </a:prstGeom>
        </p:spPr>
        <p:txBody>
          <a:bodyPr vert="horz" wrap="square" lIns="0" tIns="0" rIns="0" bIns="0" rtlCol="0" anchor="t">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indent="0">
              <a:buNone/>
              <a:defRPr/>
            </a:pPr>
            <a:r>
              <a:rPr lang="en-US" sz="2000">
                <a:solidFill>
                  <a:srgbClr val="091F2C"/>
                </a:solidFill>
                <a:latin typeface="Segoe Sans Display Semibold"/>
              </a:rPr>
              <a:t>HR Prompt Packs deliver ready to use Copilot prompts designed to support everyday HR tasks and workflow</a:t>
            </a:r>
          </a:p>
        </p:txBody>
      </p:sp>
    </p:spTree>
    <p:extLst>
      <p:ext uri="{BB962C8B-B14F-4D97-AF65-F5344CB8AC3E}">
        <p14:creationId xmlns:p14="http://schemas.microsoft.com/office/powerpoint/2010/main" val="162869374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07D06E-7F6A-8243-E345-E1194521F31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4" name="Slide Number Placeholder 5">
            <a:extLst>
              <a:ext uri="{FF2B5EF4-FFF2-40B4-BE49-F238E27FC236}">
                <a16:creationId xmlns:a16="http://schemas.microsoft.com/office/drawing/2014/main" id="{F2922AC9-9A58-160F-01C8-5E0B6094A4DD}"/>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8" name="object 4">
            <a:extLst>
              <a:ext uri="{FF2B5EF4-FFF2-40B4-BE49-F238E27FC236}">
                <a16:creationId xmlns:a16="http://schemas.microsoft.com/office/drawing/2014/main" id="{D32B1A5F-760A-A509-32DE-E80B3E08E355}"/>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20" name="Rectangle: Rounded Corners 19">
            <a:extLst>
              <a:ext uri="{FF2B5EF4-FFF2-40B4-BE49-F238E27FC236}">
                <a16:creationId xmlns:a16="http://schemas.microsoft.com/office/drawing/2014/main" id="{F356E15E-64B7-B4BF-89D5-0E24363EDE5D}"/>
              </a:ext>
              <a:ext uri="{C183D7F6-B498-43B3-948B-1728B52AA6E4}">
                <adec:decorative xmlns:adec="http://schemas.microsoft.com/office/drawing/2017/decorative" val="1"/>
              </a:ext>
            </a:extLst>
          </p:cNvPr>
          <p:cNvSpPr>
            <a:spLocks/>
          </p:cNvSpPr>
          <p:nvPr/>
        </p:nvSpPr>
        <p:spPr bwMode="auto">
          <a:xfrm>
            <a:off x="508000" y="3382738"/>
            <a:ext cx="6756400" cy="6397691"/>
          </a:xfrm>
          <a:prstGeom prst="roundRect">
            <a:avLst>
              <a:gd name="adj" fmla="val 207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5" name="Rectangle: Rounded Corners 34">
            <a:extLst>
              <a:ext uri="{FF2B5EF4-FFF2-40B4-BE49-F238E27FC236}">
                <a16:creationId xmlns:a16="http://schemas.microsoft.com/office/drawing/2014/main" id="{C9AEEDD5-2FED-34D1-BE69-8BA200CB86DC}"/>
              </a:ext>
              <a:ext uri="{C183D7F6-B498-43B3-948B-1728B52AA6E4}">
                <adec:decorative xmlns:adec="http://schemas.microsoft.com/office/drawing/2017/decorative" val="1"/>
              </a:ext>
            </a:extLst>
          </p:cNvPr>
          <p:cNvSpPr>
            <a:spLocks/>
          </p:cNvSpPr>
          <p:nvPr/>
        </p:nvSpPr>
        <p:spPr bwMode="auto">
          <a:xfrm>
            <a:off x="507997" y="1908889"/>
            <a:ext cx="6756400" cy="672386"/>
          </a:xfrm>
          <a:prstGeom prst="roundRect">
            <a:avLst>
              <a:gd name="adj" fmla="val 18570"/>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36" name="Straight Connector 35">
            <a:extLst>
              <a:ext uri="{FF2B5EF4-FFF2-40B4-BE49-F238E27FC236}">
                <a16:creationId xmlns:a16="http://schemas.microsoft.com/office/drawing/2014/main" id="{8E8D264C-651E-028E-E820-8E1FFD6C8CA2}"/>
              </a:ext>
              <a:ext uri="{C183D7F6-B498-43B3-948B-1728B52AA6E4}">
                <adec:decorative xmlns:adec="http://schemas.microsoft.com/office/drawing/2017/decorative" val="1"/>
              </a:ext>
            </a:extLst>
          </p:cNvPr>
          <p:cNvCxnSpPr>
            <a:cxnSpLocks/>
          </p:cNvCxnSpPr>
          <p:nvPr/>
        </p:nvCxnSpPr>
        <p:spPr>
          <a:xfrm>
            <a:off x="0" y="2697221"/>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32C57F3-C7FC-F0F1-3989-4352A2D450A1}"/>
              </a:ext>
              <a:ext uri="{C183D7F6-B498-43B3-948B-1728B52AA6E4}">
                <adec:decorative xmlns:adec="http://schemas.microsoft.com/office/drawing/2017/decorative" val="1"/>
              </a:ext>
            </a:extLst>
          </p:cNvPr>
          <p:cNvSpPr>
            <a:spLocks/>
          </p:cNvSpPr>
          <p:nvPr/>
        </p:nvSpPr>
        <p:spPr bwMode="auto">
          <a:xfrm>
            <a:off x="0" y="2695800"/>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 name="Title 36">
            <a:extLst>
              <a:ext uri="{FF2B5EF4-FFF2-40B4-BE49-F238E27FC236}">
                <a16:creationId xmlns:a16="http://schemas.microsoft.com/office/drawing/2014/main" id="{11B0BBB9-CB6E-3B79-65D7-F66A677FF986}"/>
              </a:ext>
            </a:extLst>
          </p:cNvPr>
          <p:cNvSpPr>
            <a:spLocks noGrp="1"/>
          </p:cNvSpPr>
          <p:nvPr>
            <p:ph type="title"/>
          </p:nvPr>
        </p:nvSpPr>
        <p:spPr>
          <a:xfrm>
            <a:off x="508001" y="939488"/>
            <a:ext cx="6756400" cy="430887"/>
          </a:xfrm>
        </p:spPr>
        <p:txBody>
          <a:bodyPr/>
          <a:lstStyle/>
          <a:p>
            <a:r>
              <a:rPr lang="en-US"/>
              <a:t>File Guidance &amp; Examples    </a:t>
            </a:r>
          </a:p>
        </p:txBody>
      </p:sp>
      <p:sp>
        <p:nvSpPr>
          <p:cNvPr id="7" name="TextBox 6">
            <a:extLst>
              <a:ext uri="{FF2B5EF4-FFF2-40B4-BE49-F238E27FC236}">
                <a16:creationId xmlns:a16="http://schemas.microsoft.com/office/drawing/2014/main" id="{8FFDAA1B-F062-E499-A101-D278C99950F0}"/>
              </a:ext>
            </a:extLst>
          </p:cNvPr>
          <p:cNvSpPr txBox="1"/>
          <p:nvPr/>
        </p:nvSpPr>
        <p:spPr>
          <a:xfrm>
            <a:off x="507998" y="1443420"/>
            <a:ext cx="6756406" cy="366575"/>
          </a:xfrm>
          <a:prstGeom prst="rect">
            <a:avLst/>
          </a:prstGeom>
          <a:noFill/>
        </p:spPr>
        <p:txBody>
          <a:bodyPr wrap="square" lIns="0" tIns="0" rIns="0" bIns="0">
            <a:spAutoFit/>
          </a:bodyPr>
          <a:lstStyle/>
          <a:p>
            <a:pPr>
              <a:lnSpc>
                <a:spcPts val="1500"/>
              </a:lnSpc>
              <a:spcAft>
                <a:spcPts val="400"/>
              </a:spcAft>
              <a:defRPr/>
            </a:pPr>
            <a:r>
              <a:rPr lang="en-US" sz="1100"/>
              <a:t>This File Guide explains the types of files used in each prompt, so you know what content to include when preparing or substituting your own documents.​</a:t>
            </a:r>
          </a:p>
        </p:txBody>
      </p:sp>
      <p:sp>
        <p:nvSpPr>
          <p:cNvPr id="39" name="TextBox 38">
            <a:extLst>
              <a:ext uri="{FF2B5EF4-FFF2-40B4-BE49-F238E27FC236}">
                <a16:creationId xmlns:a16="http://schemas.microsoft.com/office/drawing/2014/main" id="{20A1F82D-CC53-6982-D2EF-B531B9B69CDB}"/>
              </a:ext>
            </a:extLst>
          </p:cNvPr>
          <p:cNvSpPr txBox="1">
            <a:spLocks/>
          </p:cNvSpPr>
          <p:nvPr/>
        </p:nvSpPr>
        <p:spPr>
          <a:xfrm>
            <a:off x="678656" y="2074362"/>
            <a:ext cx="6415088" cy="341376"/>
          </a:xfrm>
          <a:prstGeom prst="rect">
            <a:avLst/>
          </a:prstGeom>
          <a:noFill/>
        </p:spPr>
        <p:txBody>
          <a:bodyPr wrap="square" lIns="0" tIns="0" rIns="0" bIns="0" rtlCol="0" anchor="t">
            <a:spAutoFit/>
          </a:bodyPr>
          <a:lstStyle/>
          <a:p>
            <a:pPr>
              <a:lnSpc>
                <a:spcPts val="1400"/>
              </a:lnSpc>
              <a:defRPr/>
            </a:pPr>
            <a:r>
              <a:rPr lang="en-US" sz="1000">
                <a:solidFill>
                  <a:srgbClr val="091F2C">
                    <a:alpha val="99000"/>
                  </a:srgbClr>
                </a:solidFill>
                <a:latin typeface="Segoe Sans Display"/>
              </a:rPr>
              <a:t>Downloadable examples​</a:t>
            </a:r>
            <a:endParaRPr lang="en-IN" sz="1000">
              <a:solidFill>
                <a:srgbClr val="091F2C">
                  <a:alpha val="99000"/>
                </a:srgbClr>
              </a:solidFill>
              <a:latin typeface="Segoe Sans Display"/>
            </a:endParaRPr>
          </a:p>
          <a:p>
            <a:pPr>
              <a:lnSpc>
                <a:spcPts val="1400"/>
              </a:lnSpc>
              <a:defRPr/>
            </a:pPr>
            <a:r>
              <a:rPr lang="en-US" sz="1000">
                <a:solidFill>
                  <a:srgbClr val="EC4A27">
                    <a:alpha val="99000"/>
                  </a:srgbClr>
                </a:solidFill>
                <a:latin typeface="Segoe Sans Display"/>
              </a:rPr>
              <a:t>/Job description: </a:t>
            </a:r>
            <a:r>
              <a:rPr lang="en-US" sz="1000" err="1">
                <a:solidFill>
                  <a:schemeClr val="accent1">
                    <a:alpha val="99000"/>
                  </a:schemeClr>
                </a:solidFill>
                <a:latin typeface="Segoe Sans Display"/>
                <a:hlinkClick r:id="rId5">
                  <a:extLst>
                    <a:ext uri="{A12FA001-AC4F-418D-AE19-62706E023703}">
                      <ahyp:hlinkClr xmlns:ahyp="http://schemas.microsoft.com/office/drawing/2018/hyperlinkcolor" val="tx"/>
                    </a:ext>
                  </a:extLst>
                </a:hlinkClick>
              </a:rPr>
              <a:t>ZavaCore_Job_Description</a:t>
            </a:r>
            <a:endParaRPr lang="en-US" sz="1000">
              <a:solidFill>
                <a:schemeClr val="accent1">
                  <a:alpha val="99000"/>
                </a:schemeClr>
              </a:solidFill>
              <a:latin typeface="Segoe Sans Display"/>
            </a:endParaRPr>
          </a:p>
        </p:txBody>
      </p:sp>
      <p:sp>
        <p:nvSpPr>
          <p:cNvPr id="42" name="Title 10">
            <a:extLst>
              <a:ext uri="{FF2B5EF4-FFF2-40B4-BE49-F238E27FC236}">
                <a16:creationId xmlns:a16="http://schemas.microsoft.com/office/drawing/2014/main" id="{81C3D3DF-2C3C-0DEF-31FD-AA9351E7BC8A}"/>
              </a:ext>
            </a:extLst>
          </p:cNvPr>
          <p:cNvSpPr txBox="1">
            <a:spLocks/>
          </p:cNvSpPr>
          <p:nvPr/>
        </p:nvSpPr>
        <p:spPr>
          <a:xfrm>
            <a:off x="507997" y="2843507"/>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a:latin typeface="Segoe Sans Display"/>
              </a:rPr>
              <a:t>Scenario 1: Recruiting and Hiring</a:t>
            </a:r>
          </a:p>
        </p:txBody>
      </p:sp>
      <p:graphicFrame>
        <p:nvGraphicFramePr>
          <p:cNvPr id="6" name="Table 5">
            <a:extLst>
              <a:ext uri="{FF2B5EF4-FFF2-40B4-BE49-F238E27FC236}">
                <a16:creationId xmlns:a16="http://schemas.microsoft.com/office/drawing/2014/main" id="{E92570CD-6CA4-E0DF-3365-28AA9C01E7C1}"/>
              </a:ext>
            </a:extLst>
          </p:cNvPr>
          <p:cNvGraphicFramePr>
            <a:graphicFrameLocks noGrp="1"/>
          </p:cNvGraphicFramePr>
          <p:nvPr>
            <p:extLst>
              <p:ext uri="{D42A27DB-BD31-4B8C-83A1-F6EECF244321}">
                <p14:modId xmlns:p14="http://schemas.microsoft.com/office/powerpoint/2010/main" val="623090903"/>
              </p:ext>
            </p:extLst>
          </p:nvPr>
        </p:nvGraphicFramePr>
        <p:xfrm>
          <a:off x="590042" y="3464526"/>
          <a:ext cx="6592316" cy="6234116"/>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1558529">
                <a:tc>
                  <a:txBody>
                    <a:bodyPr/>
                    <a:lstStyle/>
                    <a:p>
                      <a:pPr marL="0" marR="0" algn="l" defTabSz="594623" rtl="0" eaLnBrk="1" latinLnBrk="0" hangingPunct="1">
                        <a:lnSpc>
                          <a:spcPts val="1600"/>
                        </a:lnSpc>
                        <a:spcAft>
                          <a:spcPts val="200"/>
                        </a:spcAft>
                        <a:buNone/>
                      </a:pPr>
                      <a:r>
                        <a:rPr lang="en-US" sz="1200" b="1" kern="1200">
                          <a:solidFill>
                            <a:schemeClr val="accent2"/>
                          </a:solidFill>
                          <a:latin typeface="+mj-lt"/>
                          <a:ea typeface="+mn-ea"/>
                          <a:cs typeface="+mn-cs"/>
                        </a:rPr>
                        <a:t>USE CASE 1: </a:t>
                      </a:r>
                      <a:r>
                        <a:rPr lang="en-US" sz="1200" b="1" kern="1200">
                          <a:solidFill>
                            <a:schemeClr val="tx1"/>
                          </a:solidFill>
                          <a:latin typeface="+mj-lt"/>
                          <a:ea typeface="+mn-ea"/>
                          <a:cs typeface="+mn-cs"/>
                        </a:rPr>
                        <a:t>Research talent market trends</a:t>
                      </a:r>
                      <a:endParaRPr lang="en-IN" sz="1200" b="1" kern="1200">
                        <a:solidFill>
                          <a:schemeClr val="tx1"/>
                        </a:solidFill>
                        <a:latin typeface="+mj-lt"/>
                        <a:ea typeface="+mn-ea"/>
                        <a:cs typeface="+mn-cs"/>
                      </a:endParaRPr>
                    </a:p>
                    <a:p>
                      <a:pPr marL="0" marR="0" algn="l" defTabSz="594623" rtl="0" eaLnBrk="1" latinLnBrk="0" hangingPunct="1">
                        <a:lnSpc>
                          <a:spcPts val="1600"/>
                        </a:lnSpc>
                        <a:spcAft>
                          <a:spcPts val="200"/>
                        </a:spcAft>
                        <a:buNone/>
                      </a:pPr>
                      <a:r>
                        <a:rPr lang="en-US" sz="1050" b="0" kern="1200">
                          <a:solidFill>
                            <a:srgbClr val="EC4A27"/>
                          </a:solidFill>
                          <a:latin typeface="+mn-lt"/>
                          <a:ea typeface="+mn-ea"/>
                          <a:cs typeface="+mn-cs"/>
                        </a:rPr>
                        <a:t>/Job description: </a:t>
                      </a:r>
                      <a:r>
                        <a:rPr lang="en-US" sz="1050" b="0" kern="1200">
                          <a:solidFill>
                            <a:schemeClr val="tx1"/>
                          </a:solidFill>
                          <a:latin typeface="+mn-lt"/>
                          <a:ea typeface="+mn-ea"/>
                          <a:cs typeface="+mn-cs"/>
                        </a:rPr>
                        <a:t>A document describing the open role, such as core responsibilities, required and preferred skills, experience expectations, location or work model, and any must-have qualifications or certifications.</a:t>
                      </a:r>
                      <a:endParaRPr lang="en-IN" sz="1050" b="0" kern="1200">
                        <a:solidFill>
                          <a:schemeClr val="tx1"/>
                        </a:solidFill>
                        <a:latin typeface="+mn-lt"/>
                        <a:ea typeface="+mn-ea"/>
                        <a:cs typeface="+mn-cs"/>
                      </a:endParaRPr>
                    </a:p>
                  </a:txBody>
                  <a:tcPr marR="0"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558529">
                <a:tc>
                  <a:txBody>
                    <a:bodyPr/>
                    <a:lstStyle/>
                    <a:p>
                      <a:pPr marL="0" marR="0" algn="l" defTabSz="594623" rtl="0" eaLnBrk="1" latinLnBrk="0" hangingPunct="1">
                        <a:lnSpc>
                          <a:spcPts val="1600"/>
                        </a:lnSpc>
                        <a:spcAft>
                          <a:spcPts val="200"/>
                        </a:spcAft>
                        <a:buNone/>
                      </a:pPr>
                      <a:r>
                        <a:rPr lang="en-US" sz="1200" b="1" kern="1200">
                          <a:solidFill>
                            <a:schemeClr val="accent2"/>
                          </a:solidFill>
                          <a:latin typeface="+mj-lt"/>
                          <a:ea typeface="+mn-ea"/>
                          <a:cs typeface="+mn-cs"/>
                        </a:rPr>
                        <a:t>USE CASE 2: </a:t>
                      </a:r>
                      <a:r>
                        <a:rPr lang="en-US" sz="1200" b="1" kern="1200">
                          <a:solidFill>
                            <a:schemeClr val="tx1"/>
                          </a:solidFill>
                          <a:latin typeface="+mj-lt"/>
                          <a:ea typeface="+mn-ea"/>
                          <a:cs typeface="+mn-cs"/>
                        </a:rPr>
                        <a:t>Summarize role intake notes and draft a hiring strategy follow-up</a:t>
                      </a:r>
                      <a:endParaRPr lang="en-IN" sz="1200" b="1" kern="1200">
                        <a:solidFill>
                          <a:schemeClr val="tx1"/>
                        </a:solidFill>
                        <a:latin typeface="+mj-lt"/>
                        <a:ea typeface="+mn-ea"/>
                        <a:cs typeface="+mn-cs"/>
                      </a:endParaRPr>
                    </a:p>
                    <a:p>
                      <a:pPr marL="0" marR="0" algn="l" defTabSz="594623" rtl="0" eaLnBrk="1" latinLnBrk="0" hangingPunct="1">
                        <a:lnSpc>
                          <a:spcPts val="1600"/>
                        </a:lnSpc>
                        <a:spcAft>
                          <a:spcPts val="200"/>
                        </a:spcAft>
                        <a:buNone/>
                      </a:pPr>
                      <a:r>
                        <a:rPr lang="en-US" sz="1050" b="0" kern="1200">
                          <a:solidFill>
                            <a:srgbClr val="EC4A27"/>
                          </a:solidFill>
                          <a:latin typeface="+mn-lt"/>
                          <a:ea typeface="+mn-ea"/>
                          <a:cs typeface="+mn-cs"/>
                        </a:rPr>
                        <a:t>/Role intake meeting: </a:t>
                      </a:r>
                      <a:r>
                        <a:rPr lang="en-US" sz="1050" b="0" kern="1200">
                          <a:solidFill>
                            <a:schemeClr val="tx1"/>
                          </a:solidFill>
                          <a:latin typeface="+mn-lt"/>
                          <a:ea typeface="+mn-ea"/>
                          <a:cs typeface="+mn-cs"/>
                        </a:rPr>
                        <a:t>Notes or a transcript from the intake discussion with the hiring manager, such as role goals, success criteria, scope and level, must haves versus nice to haves, interview focus areas, hiring timeline, and open questions.</a:t>
                      </a:r>
                      <a:endParaRPr lang="en-IN" sz="1050" b="0" kern="1200">
                        <a:solidFill>
                          <a:schemeClr val="tx1"/>
                        </a:solidFill>
                        <a:latin typeface="+mn-lt"/>
                        <a:ea typeface="+mn-ea"/>
                        <a:cs typeface="+mn-cs"/>
                      </a:endParaRPr>
                    </a:p>
                  </a:txBody>
                  <a:tcPr marR="0"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558529">
                <a:tc>
                  <a:txBody>
                    <a:bodyPr/>
                    <a:lstStyle/>
                    <a:p>
                      <a:pPr marL="0" marR="0" algn="l" defTabSz="594623" rtl="0" eaLnBrk="1" latinLnBrk="0" hangingPunct="1">
                        <a:lnSpc>
                          <a:spcPts val="1600"/>
                        </a:lnSpc>
                        <a:spcAft>
                          <a:spcPts val="200"/>
                        </a:spcAft>
                        <a:buNone/>
                      </a:pPr>
                      <a:r>
                        <a:rPr lang="en-US" sz="1200" b="1" kern="1200">
                          <a:solidFill>
                            <a:schemeClr val="accent2"/>
                          </a:solidFill>
                          <a:latin typeface="+mj-lt"/>
                          <a:ea typeface="+mn-ea"/>
                          <a:cs typeface="+mn-cs"/>
                        </a:rPr>
                        <a:t>USE CASE 3: </a:t>
                      </a:r>
                      <a:r>
                        <a:rPr lang="en-US" sz="1200" b="1" kern="1200">
                          <a:solidFill>
                            <a:schemeClr val="tx1"/>
                          </a:solidFill>
                          <a:latin typeface="+mj-lt"/>
                          <a:ea typeface="+mn-ea"/>
                          <a:cs typeface="+mn-cs"/>
                        </a:rPr>
                        <a:t>Audit offer outcomes and identify improvement areas </a:t>
                      </a:r>
                      <a:endParaRPr lang="en-IN" sz="1200" b="1" kern="1200">
                        <a:solidFill>
                          <a:schemeClr val="tx1"/>
                        </a:solidFill>
                        <a:latin typeface="+mj-lt"/>
                        <a:ea typeface="+mn-ea"/>
                        <a:cs typeface="+mn-cs"/>
                      </a:endParaRPr>
                    </a:p>
                    <a:p>
                      <a:pPr marL="0" marR="0" algn="l" defTabSz="594623" rtl="0" eaLnBrk="1" latinLnBrk="0" hangingPunct="1">
                        <a:lnSpc>
                          <a:spcPts val="1600"/>
                        </a:lnSpc>
                        <a:spcAft>
                          <a:spcPts val="200"/>
                        </a:spcAft>
                        <a:buNone/>
                      </a:pPr>
                      <a:r>
                        <a:rPr lang="en-US" sz="1050" b="0" kern="1200">
                          <a:solidFill>
                            <a:srgbClr val="EC4A27"/>
                          </a:solidFill>
                          <a:latin typeface="+mn-lt"/>
                          <a:ea typeface="+mn-ea"/>
                          <a:cs typeface="+mn-cs"/>
                        </a:rPr>
                        <a:t>/Offer outcome data: </a:t>
                      </a:r>
                      <a:r>
                        <a:rPr lang="en-US" sz="1050" b="0" kern="1200">
                          <a:solidFill>
                            <a:schemeClr val="tx1"/>
                          </a:solidFill>
                          <a:latin typeface="+mn-lt"/>
                          <a:ea typeface="+mn-ea"/>
                          <a:cs typeface="+mn-cs"/>
                        </a:rPr>
                        <a:t>A dataset capturing offer decisions and outcomes for a defined period, such as role titles, offer dates, compensation components, acceptance or rejection status, stated rejection reasons, competing offer notes, and time to decision.</a:t>
                      </a:r>
                      <a:endParaRPr lang="en-IN" sz="1050" b="0" kern="1200">
                        <a:solidFill>
                          <a:schemeClr val="tx1"/>
                        </a:solidFill>
                        <a:latin typeface="+mn-lt"/>
                        <a:ea typeface="+mn-ea"/>
                        <a:cs typeface="+mn-cs"/>
                      </a:endParaRPr>
                    </a:p>
                  </a:txBody>
                  <a:tcPr marR="0"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558529">
                <a:tc>
                  <a:txBody>
                    <a:bodyPr/>
                    <a:lstStyle/>
                    <a:p>
                      <a:pPr marL="0" marR="0" algn="l" defTabSz="594623" rtl="0" eaLnBrk="1" latinLnBrk="0" hangingPunct="1">
                        <a:lnSpc>
                          <a:spcPts val="1600"/>
                        </a:lnSpc>
                        <a:spcAft>
                          <a:spcPts val="200"/>
                        </a:spcAft>
                        <a:buNone/>
                      </a:pPr>
                      <a:r>
                        <a:rPr lang="en-US" sz="1200" b="1" kern="1200">
                          <a:solidFill>
                            <a:schemeClr val="accent2"/>
                          </a:solidFill>
                          <a:latin typeface="+mj-lt"/>
                          <a:ea typeface="+mn-ea"/>
                          <a:cs typeface="+mn-cs"/>
                        </a:rPr>
                        <a:t>USE CASE 4: </a:t>
                      </a:r>
                      <a:r>
                        <a:rPr lang="en-US" sz="1200" b="1" kern="1200">
                          <a:solidFill>
                            <a:schemeClr val="tx1"/>
                          </a:solidFill>
                          <a:latin typeface="+mj-lt"/>
                          <a:ea typeface="+mn-ea"/>
                          <a:cs typeface="+mn-cs"/>
                        </a:rPr>
                        <a:t>Generate interview questions to assess target skills</a:t>
                      </a:r>
                      <a:endParaRPr lang="en-IN" sz="1200" b="1" kern="1200">
                        <a:solidFill>
                          <a:schemeClr val="tx1"/>
                        </a:solidFill>
                        <a:latin typeface="+mj-lt"/>
                        <a:ea typeface="+mn-ea"/>
                        <a:cs typeface="+mn-cs"/>
                      </a:endParaRPr>
                    </a:p>
                    <a:p>
                      <a:pPr marL="0" marR="0" algn="l" defTabSz="594623" rtl="0" eaLnBrk="1" latinLnBrk="0" hangingPunct="1">
                        <a:lnSpc>
                          <a:spcPts val="1600"/>
                        </a:lnSpc>
                        <a:spcAft>
                          <a:spcPts val="200"/>
                        </a:spcAft>
                        <a:buNone/>
                      </a:pPr>
                      <a:r>
                        <a:rPr lang="en-US" sz="1050" b="0" kern="1200">
                          <a:solidFill>
                            <a:srgbClr val="EC4A27"/>
                          </a:solidFill>
                          <a:latin typeface="+mn-lt"/>
                          <a:ea typeface="+mn-ea"/>
                          <a:cs typeface="+mn-cs"/>
                        </a:rPr>
                        <a:t>/Job description: </a:t>
                      </a:r>
                      <a:r>
                        <a:rPr lang="en-US" sz="1050" b="0" kern="1200">
                          <a:solidFill>
                            <a:schemeClr val="tx1"/>
                          </a:solidFill>
                          <a:latin typeface="+mn-lt"/>
                          <a:ea typeface="+mn-ea"/>
                          <a:cs typeface="+mn-cs"/>
                        </a:rPr>
                        <a:t>A document describing the open role, such as core responsibilities, required and preferred skills, experience expectations, location or work model, and any must-have qualifications or certifications.</a:t>
                      </a:r>
                      <a:endParaRPr lang="en-IN" sz="1050" b="0" kern="1200">
                        <a:solidFill>
                          <a:schemeClr val="tx1"/>
                        </a:solidFill>
                        <a:latin typeface="+mn-lt"/>
                        <a:ea typeface="+mn-ea"/>
                        <a:cs typeface="+mn-cs"/>
                      </a:endParaRPr>
                    </a:p>
                  </a:txBody>
                  <a:tcPr marR="0"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bl>
          </a:graphicData>
        </a:graphic>
      </p:graphicFrame>
      <p:pic>
        <p:nvPicPr>
          <p:cNvPr id="44" name="Picture 43">
            <a:extLst>
              <a:ext uri="{FF2B5EF4-FFF2-40B4-BE49-F238E27FC236}">
                <a16:creationId xmlns:a16="http://schemas.microsoft.com/office/drawing/2014/main" id="{8964D8D3-580E-3FFD-30CC-B797704158C5}"/>
              </a:ext>
              <a:ext uri="{C183D7F6-B498-43B3-948B-1728B52AA6E4}">
                <adec:decorative xmlns:adec="http://schemas.microsoft.com/office/drawing/2017/decorative" val="1"/>
              </a:ext>
            </a:extLst>
          </p:cNvPr>
          <p:cNvPicPr>
            <a:picLocks/>
          </p:cNvPicPr>
          <p:nvPr/>
        </p:nvPicPr>
        <p:blipFill rotWithShape="1">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45" name="Rectangle 44">
            <a:extLst>
              <a:ext uri="{FF2B5EF4-FFF2-40B4-BE49-F238E27FC236}">
                <a16:creationId xmlns:a16="http://schemas.microsoft.com/office/drawing/2014/main" id="{B15090CD-E8B4-0785-1B05-0EE08FF408FA}"/>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6" name="Rectangle: Rounded Corners 45">
            <a:hlinkClick r:id="rId8" action="ppaction://hlinksldjump"/>
            <a:extLst>
              <a:ext uri="{FF2B5EF4-FFF2-40B4-BE49-F238E27FC236}">
                <a16:creationId xmlns:a16="http://schemas.microsoft.com/office/drawing/2014/main" id="{E33FD6A1-D485-25C5-4C18-B85860829808}"/>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7" name="Rectangle: Rounded Corners 46">
            <a:hlinkClick r:id="rId9" action="ppaction://hlinksldjump"/>
            <a:extLst>
              <a:ext uri="{FF2B5EF4-FFF2-40B4-BE49-F238E27FC236}">
                <a16:creationId xmlns:a16="http://schemas.microsoft.com/office/drawing/2014/main" id="{E8522335-D0F3-42BE-56C4-6C67E90D655A}"/>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8" name="Rectangle: Rounded Corners 47">
            <a:hlinkClick r:id="rId10" action="ppaction://hlinksldjump"/>
            <a:extLst>
              <a:ext uri="{FF2B5EF4-FFF2-40B4-BE49-F238E27FC236}">
                <a16:creationId xmlns:a16="http://schemas.microsoft.com/office/drawing/2014/main" id="{40F566B9-AB21-001A-B2BD-3DD5177A05AD}"/>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9" name="Rectangle: Rounded Corners 48">
            <a:hlinkClick r:id="rId11" action="ppaction://hlinksldjump"/>
            <a:extLst>
              <a:ext uri="{FF2B5EF4-FFF2-40B4-BE49-F238E27FC236}">
                <a16:creationId xmlns:a16="http://schemas.microsoft.com/office/drawing/2014/main" id="{B56FA07B-42C8-8D22-C9D7-B289713E9FF2}"/>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50" name="Rectangle: Rounded Corners 49">
            <a:hlinkClick r:id="rId12" action="ppaction://hlinksldjump"/>
            <a:extLst>
              <a:ext uri="{FF2B5EF4-FFF2-40B4-BE49-F238E27FC236}">
                <a16:creationId xmlns:a16="http://schemas.microsoft.com/office/drawing/2014/main" id="{A7E0DC3F-23F4-0677-1AD1-9CC437493AF2}"/>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51" name="Rectangle: Rounded Corners 50">
            <a:hlinkClick r:id="rId13" action="ppaction://hlinksldjump"/>
            <a:extLst>
              <a:ext uri="{FF2B5EF4-FFF2-40B4-BE49-F238E27FC236}">
                <a16:creationId xmlns:a16="http://schemas.microsoft.com/office/drawing/2014/main" id="{3A01096A-7F7A-D876-D41D-0670024D4E6D}"/>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52" name="Rectangle: Rounded Corners 51">
            <a:hlinkClick r:id="rId14" action="ppaction://hlinksldjump"/>
            <a:extLst>
              <a:ext uri="{FF2B5EF4-FFF2-40B4-BE49-F238E27FC236}">
                <a16:creationId xmlns:a16="http://schemas.microsoft.com/office/drawing/2014/main" id="{3ABBFB5D-13A7-A79D-77E0-CCDF245F4570}"/>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Tree>
    <p:extLst>
      <p:ext uri="{BB962C8B-B14F-4D97-AF65-F5344CB8AC3E}">
        <p14:creationId xmlns:p14="http://schemas.microsoft.com/office/powerpoint/2010/main" val="12917167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4E4523-E7DB-981B-F4F1-DC1E0D17473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5" name="Slide Number Placeholder 5">
            <a:extLst>
              <a:ext uri="{FF2B5EF4-FFF2-40B4-BE49-F238E27FC236}">
                <a16:creationId xmlns:a16="http://schemas.microsoft.com/office/drawing/2014/main" id="{1DF4FDFC-6255-0477-7424-DEE042534E93}"/>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6" name="object 4">
            <a:extLst>
              <a:ext uri="{FF2B5EF4-FFF2-40B4-BE49-F238E27FC236}">
                <a16:creationId xmlns:a16="http://schemas.microsoft.com/office/drawing/2014/main" id="{6A75FABB-CCCB-B907-7D4C-1DF8DF8F64DD}"/>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7" name="Rectangle: Rounded Corners 6">
            <a:extLst>
              <a:ext uri="{FF2B5EF4-FFF2-40B4-BE49-F238E27FC236}">
                <a16:creationId xmlns:a16="http://schemas.microsoft.com/office/drawing/2014/main" id="{16F7CF09-54B0-C8B2-3CAA-D33ABED84CBB}"/>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11">
            <a:extLst>
              <a:ext uri="{FF2B5EF4-FFF2-40B4-BE49-F238E27FC236}">
                <a16:creationId xmlns:a16="http://schemas.microsoft.com/office/drawing/2014/main" id="{38188154-6543-D39D-E5AA-AFE26C3DE541}"/>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3" name="Straight Connector 12">
            <a:extLst>
              <a:ext uri="{FF2B5EF4-FFF2-40B4-BE49-F238E27FC236}">
                <a16:creationId xmlns:a16="http://schemas.microsoft.com/office/drawing/2014/main" id="{58AD80C6-BE79-F350-1DD9-417455D46178}"/>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36">
            <a:extLst>
              <a:ext uri="{FF2B5EF4-FFF2-40B4-BE49-F238E27FC236}">
                <a16:creationId xmlns:a16="http://schemas.microsoft.com/office/drawing/2014/main" id="{83298C3D-0F64-B15C-8F80-1C4E953A8216}"/>
              </a:ext>
            </a:extLst>
          </p:cNvPr>
          <p:cNvSpPr>
            <a:spLocks noGrp="1"/>
          </p:cNvSpPr>
          <p:nvPr>
            <p:ph type="title"/>
          </p:nvPr>
        </p:nvSpPr>
        <p:spPr>
          <a:xfrm>
            <a:off x="508001" y="939488"/>
            <a:ext cx="6756400" cy="430887"/>
          </a:xfrm>
        </p:spPr>
        <p:txBody>
          <a:bodyPr/>
          <a:lstStyle/>
          <a:p>
            <a:r>
              <a:rPr lang="en-US"/>
              <a:t>File Guidance </a:t>
            </a:r>
          </a:p>
        </p:txBody>
      </p:sp>
      <p:sp>
        <p:nvSpPr>
          <p:cNvPr id="33" name="Title 10">
            <a:extLst>
              <a:ext uri="{FF2B5EF4-FFF2-40B4-BE49-F238E27FC236}">
                <a16:creationId xmlns:a16="http://schemas.microsoft.com/office/drawing/2014/main" id="{A0C91CD9-3FC4-8C34-0FB5-CB7EBCBF99B7}"/>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a:latin typeface="Segoe Sans Display"/>
              </a:rPr>
              <a:t>Scenario 2: Enhancing Employee Experience &amp; Engagement</a:t>
            </a:r>
          </a:p>
        </p:txBody>
      </p:sp>
      <p:graphicFrame>
        <p:nvGraphicFramePr>
          <p:cNvPr id="14" name="Table 13">
            <a:extLst>
              <a:ext uri="{FF2B5EF4-FFF2-40B4-BE49-F238E27FC236}">
                <a16:creationId xmlns:a16="http://schemas.microsoft.com/office/drawing/2014/main" id="{56D5EF48-0D56-5B90-D502-6BF32912B8EF}"/>
              </a:ext>
            </a:extLst>
          </p:cNvPr>
          <p:cNvGraphicFramePr>
            <a:graphicFrameLocks noGrp="1"/>
          </p:cNvGraphicFramePr>
          <p:nvPr>
            <p:extLst>
              <p:ext uri="{D42A27DB-BD31-4B8C-83A1-F6EECF244321}">
                <p14:modId xmlns:p14="http://schemas.microsoft.com/office/powerpoint/2010/main" val="477061600"/>
              </p:ext>
            </p:extLst>
          </p:nvPr>
        </p:nvGraphicFramePr>
        <p:xfrm>
          <a:off x="590042" y="2538210"/>
          <a:ext cx="6592316" cy="7160305"/>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1: </a:t>
                      </a:r>
                      <a:r>
                        <a:rPr lang="en-US" sz="1200" b="1" kern="1200">
                          <a:solidFill>
                            <a:schemeClr val="tx1"/>
                          </a:solidFill>
                          <a:latin typeface="+mj-lt"/>
                          <a:ea typeface="+mn-ea"/>
                          <a:cs typeface="+mn-cs"/>
                        </a:rPr>
                        <a:t>Identify cultural celebrations and suggest Rhythm of Business (ROB) activities</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/Cultural calendar: </a:t>
                      </a:r>
                      <a:r>
                        <a:rPr lang="en-US" sz="1050" b="0" kern="1200">
                          <a:solidFill>
                            <a:schemeClr val="tx1"/>
                          </a:solidFill>
                          <a:latin typeface="+mn-lt"/>
                          <a:ea typeface="+mn-ea"/>
                          <a:cs typeface="+mn-cs"/>
                        </a:rPr>
                        <a:t>A calendar or reference document listing country specific cultural, national, or religious observances, such as public holidays, heritage celebrations, awareness days, and culturally significant events by date.</a:t>
                      </a:r>
                    </a:p>
                  </a:txBody>
                  <a:tcPr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2: </a:t>
                      </a:r>
                      <a:r>
                        <a:rPr lang="en-US" sz="1200" b="1" kern="1200">
                          <a:solidFill>
                            <a:schemeClr val="tx1"/>
                          </a:solidFill>
                          <a:latin typeface="+mj-lt"/>
                          <a:ea typeface="+mn-ea"/>
                          <a:cs typeface="+mn-cs"/>
                        </a:rPr>
                        <a:t>Create a feedback mechanism and iteration plan</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/Employee engagement insights report: </a:t>
                      </a:r>
                      <a:r>
                        <a:rPr lang="en-US" sz="1050" b="0" kern="1200">
                          <a:solidFill>
                            <a:schemeClr val="tx1"/>
                          </a:solidFill>
                          <a:latin typeface="+mn-lt"/>
                          <a:ea typeface="+mn-ea"/>
                          <a:cs typeface="+mn-cs"/>
                        </a:rPr>
                        <a:t>A report summarizing employee engagement data, such as survey scores, participation rates, trend analysis, and key quantitative satisfaction indicators relevant to employee experience initiatives.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432061">
                <a:tc>
                  <a:txBody>
                    <a:bodyPr/>
                    <a:lstStyle/>
                    <a:p>
                      <a:pPr marL="0" algn="l" defTabSz="594623" rtl="0" eaLnBrk="1" latinLnBrk="0" hangingPunct="1">
                        <a:lnSpc>
                          <a:spcPts val="1600"/>
                        </a:lnSpc>
                        <a:spcAft>
                          <a:spcPts val="200"/>
                        </a:spcAft>
                      </a:pPr>
                      <a:r>
                        <a:rPr lang="en-US" sz="1200" b="1" kern="1200">
                          <a:solidFill>
                            <a:schemeClr val="accent2"/>
                          </a:solidFill>
                          <a:latin typeface="+mj-lt"/>
                          <a:ea typeface="+mn-ea"/>
                          <a:cs typeface="+mn-cs"/>
                        </a:rPr>
                        <a:t>USE CASE 3: </a:t>
                      </a:r>
                      <a:r>
                        <a:rPr lang="en-US" sz="1200" b="1" kern="1200">
                          <a:solidFill>
                            <a:schemeClr val="tx1"/>
                          </a:solidFill>
                          <a:latin typeface="+mj-lt"/>
                          <a:ea typeface="+mn-ea"/>
                          <a:cs typeface="+mn-cs"/>
                        </a:rPr>
                        <a:t>Draft a manager email summarizing org health insights and timelines</a:t>
                      </a:r>
                      <a:endParaRPr lang="en-IN" sz="1200" b="1" kern="1200">
                        <a:solidFill>
                          <a:schemeClr val="tx1"/>
                        </a:solidFill>
                        <a:latin typeface="+mj-lt"/>
                        <a:ea typeface="+mn-ea"/>
                        <a:cs typeface="+mn-cs"/>
                      </a:endParaRP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/Organizational health insights report: </a:t>
                      </a:r>
                      <a:r>
                        <a:rPr lang="en-US" sz="1050" b="0" kern="1200">
                          <a:solidFill>
                            <a:schemeClr val="tx1"/>
                          </a:solidFill>
                          <a:latin typeface="+mn-lt"/>
                          <a:ea typeface="+mn-ea"/>
                          <a:cs typeface="+mn-cs"/>
                        </a:rPr>
                        <a:t>A report summarizing organizational health findings, such as strengths, risks, engagement drivers, leadership signals, and themes identified through surveys or diagnostics.</a:t>
                      </a:r>
                      <a:endParaRPr lang="en-IN" sz="1050" b="0" kern="1200">
                        <a:solidFill>
                          <a:schemeClr val="tx1"/>
                        </a:solidFill>
                        <a:latin typeface="+mn-lt"/>
                        <a:ea typeface="+mn-ea"/>
                        <a:cs typeface="+mn-cs"/>
                      </a:endParaRP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/HR review organizational health action plan: </a:t>
                      </a:r>
                      <a:r>
                        <a:rPr lang="en-US" sz="1050" b="0" kern="1200">
                          <a:solidFill>
                            <a:schemeClr val="tx1"/>
                          </a:solidFill>
                          <a:latin typeface="+mn-lt"/>
                          <a:ea typeface="+mn-ea"/>
                          <a:cs typeface="+mn-cs"/>
                        </a:rPr>
                        <a:t>An HR‑developed action plan addressing organizational health priorities, such as planned initiatives, owners, milestones, timelines, and expected outcomes.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4: </a:t>
                      </a:r>
                      <a:r>
                        <a:rPr lang="en-US" sz="1200" b="1" kern="1200">
                          <a:solidFill>
                            <a:schemeClr val="tx1"/>
                          </a:solidFill>
                          <a:latin typeface="+mj-lt"/>
                          <a:ea typeface="+mn-ea"/>
                          <a:cs typeface="+mn-cs"/>
                        </a:rPr>
                        <a:t>Plan event logistics and required resources</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/Employee engagement events: </a:t>
                      </a:r>
                      <a:r>
                        <a:rPr lang="en-US" sz="1050" b="0" kern="1200">
                          <a:solidFill>
                            <a:schemeClr val="tx1"/>
                          </a:solidFill>
                          <a:latin typeface="+mn-lt"/>
                          <a:ea typeface="+mn-ea"/>
                          <a:cs typeface="+mn-cs"/>
                        </a:rPr>
                        <a:t>A list or overview of planned employee engagement events, such as event objectives, formats, dates, expected attendance, and any existing owners/budgets if available.</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42218"/>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5: </a:t>
                      </a:r>
                      <a:r>
                        <a:rPr lang="en-US" sz="1200" b="1" kern="1200">
                          <a:solidFill>
                            <a:schemeClr val="tx1"/>
                          </a:solidFill>
                          <a:latin typeface="+mj-lt"/>
                          <a:ea typeface="+mn-ea"/>
                          <a:cs typeface="+mn-cs"/>
                        </a:rPr>
                        <a:t>Design an actionable culture plan from listening insights </a:t>
                      </a:r>
                      <a:endParaRPr lang="en-IN" sz="1200" b="1" kern="1200">
                        <a:solidFill>
                          <a:schemeClr val="tx1"/>
                        </a:solidFill>
                        <a:latin typeface="+mj-lt"/>
                        <a:ea typeface="+mn-ea"/>
                        <a:cs typeface="+mn-cs"/>
                      </a:endParaRP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/Employee listening themes report: </a:t>
                      </a:r>
                      <a:r>
                        <a:rPr lang="en-US" sz="1050" b="0" kern="1200">
                          <a:solidFill>
                            <a:schemeClr val="tx1"/>
                          </a:solidFill>
                          <a:latin typeface="+mn-lt"/>
                          <a:ea typeface="+mn-ea"/>
                          <a:cs typeface="+mn-cs"/>
                        </a:rPr>
                        <a:t>A synthesized report of employee listening insights, such as recurring themes from surveys, focus groups, listening sessions, or feedback channels, organized by topic or sentiment.</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77807"/>
                  </a:ext>
                </a:extLst>
              </a:tr>
            </a:tbl>
          </a:graphicData>
        </a:graphic>
      </p:graphicFrame>
      <p:pic>
        <p:nvPicPr>
          <p:cNvPr id="38" name="Picture 37">
            <a:extLst>
              <a:ext uri="{FF2B5EF4-FFF2-40B4-BE49-F238E27FC236}">
                <a16:creationId xmlns:a16="http://schemas.microsoft.com/office/drawing/2014/main" id="{553B4B58-B245-AF25-3086-BCC26B514102}"/>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9" name="Rectangle 38">
            <a:extLst>
              <a:ext uri="{FF2B5EF4-FFF2-40B4-BE49-F238E27FC236}">
                <a16:creationId xmlns:a16="http://schemas.microsoft.com/office/drawing/2014/main" id="{B32C1BB4-4747-97F8-8733-1647EA767FFD}"/>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0" name="Rectangle: Rounded Corners 39">
            <a:hlinkClick r:id="rId7" action="ppaction://hlinksldjump"/>
            <a:extLst>
              <a:ext uri="{FF2B5EF4-FFF2-40B4-BE49-F238E27FC236}">
                <a16:creationId xmlns:a16="http://schemas.microsoft.com/office/drawing/2014/main" id="{4AA8BC7E-1E54-61D2-1646-D993550DA180}"/>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1" name="Rectangle: Rounded Corners 40">
            <a:hlinkClick r:id="rId8" action="ppaction://hlinksldjump"/>
            <a:extLst>
              <a:ext uri="{FF2B5EF4-FFF2-40B4-BE49-F238E27FC236}">
                <a16:creationId xmlns:a16="http://schemas.microsoft.com/office/drawing/2014/main" id="{590E5588-DE5B-A8F0-2DE3-2005803F3DFA}"/>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2" name="Rectangle: Rounded Corners 41">
            <a:hlinkClick r:id="rId9" action="ppaction://hlinksldjump"/>
            <a:extLst>
              <a:ext uri="{FF2B5EF4-FFF2-40B4-BE49-F238E27FC236}">
                <a16:creationId xmlns:a16="http://schemas.microsoft.com/office/drawing/2014/main" id="{3312F0C7-8B92-F7CF-F62A-5F2322438DEA}"/>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3" name="Rectangle: Rounded Corners 42">
            <a:hlinkClick r:id="rId10" action="ppaction://hlinksldjump"/>
            <a:extLst>
              <a:ext uri="{FF2B5EF4-FFF2-40B4-BE49-F238E27FC236}">
                <a16:creationId xmlns:a16="http://schemas.microsoft.com/office/drawing/2014/main" id="{36B739BD-CE5A-8B39-26B2-2BD17F51B80B}"/>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44" name="Rectangle: Rounded Corners 43">
            <a:hlinkClick r:id="rId11" action="ppaction://hlinksldjump"/>
            <a:extLst>
              <a:ext uri="{FF2B5EF4-FFF2-40B4-BE49-F238E27FC236}">
                <a16:creationId xmlns:a16="http://schemas.microsoft.com/office/drawing/2014/main" id="{50824C2E-32B8-6756-9C3D-6510A5458374}"/>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45" name="Rectangle: Rounded Corners 44">
            <a:hlinkClick r:id="rId12" action="ppaction://hlinksldjump"/>
            <a:extLst>
              <a:ext uri="{FF2B5EF4-FFF2-40B4-BE49-F238E27FC236}">
                <a16:creationId xmlns:a16="http://schemas.microsoft.com/office/drawing/2014/main" id="{03CCBB2C-1198-90DE-2675-BF670C6818CC}"/>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46" name="Rectangle: Rounded Corners 45">
            <a:hlinkClick r:id="rId13" action="ppaction://hlinksldjump"/>
            <a:extLst>
              <a:ext uri="{FF2B5EF4-FFF2-40B4-BE49-F238E27FC236}">
                <a16:creationId xmlns:a16="http://schemas.microsoft.com/office/drawing/2014/main" id="{A33B000E-39C2-5967-5BC2-DC53A403F735}"/>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Tree>
    <p:extLst>
      <p:ext uri="{BB962C8B-B14F-4D97-AF65-F5344CB8AC3E}">
        <p14:creationId xmlns:p14="http://schemas.microsoft.com/office/powerpoint/2010/main" val="11616321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87135-6C41-530A-6DFF-50815CC661B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6" name="Slide Number Placeholder 5">
            <a:extLst>
              <a:ext uri="{FF2B5EF4-FFF2-40B4-BE49-F238E27FC236}">
                <a16:creationId xmlns:a16="http://schemas.microsoft.com/office/drawing/2014/main" id="{F87567B4-7B30-3D7D-033A-22DD9E4E097F}"/>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7" name="object 4">
            <a:extLst>
              <a:ext uri="{FF2B5EF4-FFF2-40B4-BE49-F238E27FC236}">
                <a16:creationId xmlns:a16="http://schemas.microsoft.com/office/drawing/2014/main" id="{EB87A8D5-9BE8-089F-9A68-BE5D2A950454}"/>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8" name="Rectangle: Rounded Corners 7">
            <a:extLst>
              <a:ext uri="{FF2B5EF4-FFF2-40B4-BE49-F238E27FC236}">
                <a16:creationId xmlns:a16="http://schemas.microsoft.com/office/drawing/2014/main" id="{A9B70C4E-5FC0-C2F2-8114-8C115BBB2963}"/>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Rectangle 8">
            <a:extLst>
              <a:ext uri="{FF2B5EF4-FFF2-40B4-BE49-F238E27FC236}">
                <a16:creationId xmlns:a16="http://schemas.microsoft.com/office/drawing/2014/main" id="{A14D4536-3C86-31B6-4F2A-8E7FA7DB1966}"/>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3" name="Straight Connector 12">
            <a:extLst>
              <a:ext uri="{FF2B5EF4-FFF2-40B4-BE49-F238E27FC236}">
                <a16:creationId xmlns:a16="http://schemas.microsoft.com/office/drawing/2014/main" id="{0A59C85D-78D7-5B02-39B6-9911268FE184}"/>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36">
            <a:extLst>
              <a:ext uri="{FF2B5EF4-FFF2-40B4-BE49-F238E27FC236}">
                <a16:creationId xmlns:a16="http://schemas.microsoft.com/office/drawing/2014/main" id="{B9ACE0FC-6E94-B45E-4CA7-7263AF7CFAB7}"/>
              </a:ext>
            </a:extLst>
          </p:cNvPr>
          <p:cNvSpPr>
            <a:spLocks noGrp="1"/>
          </p:cNvSpPr>
          <p:nvPr>
            <p:ph type="title"/>
          </p:nvPr>
        </p:nvSpPr>
        <p:spPr>
          <a:xfrm>
            <a:off x="508001" y="939488"/>
            <a:ext cx="6756400" cy="430887"/>
          </a:xfrm>
        </p:spPr>
        <p:txBody>
          <a:bodyPr/>
          <a:lstStyle/>
          <a:p>
            <a:r>
              <a:rPr lang="en-US"/>
              <a:t>File Guidance  </a:t>
            </a:r>
          </a:p>
        </p:txBody>
      </p:sp>
      <p:sp>
        <p:nvSpPr>
          <p:cNvPr id="21" name="Title 10">
            <a:extLst>
              <a:ext uri="{FF2B5EF4-FFF2-40B4-BE49-F238E27FC236}">
                <a16:creationId xmlns:a16="http://schemas.microsoft.com/office/drawing/2014/main" id="{A5E9ECB7-14AA-65E0-03CA-F714A0E48E5B}"/>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a:latin typeface="Segoe Sans Display"/>
              </a:rPr>
              <a:t>Scenario 3: Operations, Benefits &amp; Rewards</a:t>
            </a:r>
          </a:p>
        </p:txBody>
      </p:sp>
      <p:pic>
        <p:nvPicPr>
          <p:cNvPr id="38" name="Picture 37">
            <a:extLst>
              <a:ext uri="{FF2B5EF4-FFF2-40B4-BE49-F238E27FC236}">
                <a16:creationId xmlns:a16="http://schemas.microsoft.com/office/drawing/2014/main" id="{2F7A24BA-0EC2-0CF9-97B6-17C2B813BFE8}"/>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9" name="Rectangle 38">
            <a:extLst>
              <a:ext uri="{FF2B5EF4-FFF2-40B4-BE49-F238E27FC236}">
                <a16:creationId xmlns:a16="http://schemas.microsoft.com/office/drawing/2014/main" id="{F3DB8AEF-784A-CFEF-3402-3724B16FAF9B}"/>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0" name="Rectangle: Rounded Corners 39">
            <a:hlinkClick r:id="rId7" action="ppaction://hlinksldjump"/>
            <a:extLst>
              <a:ext uri="{FF2B5EF4-FFF2-40B4-BE49-F238E27FC236}">
                <a16:creationId xmlns:a16="http://schemas.microsoft.com/office/drawing/2014/main" id="{014850F2-3258-E812-0069-1942F5369C16}"/>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1" name="Rectangle: Rounded Corners 40">
            <a:hlinkClick r:id="rId8" action="ppaction://hlinksldjump"/>
            <a:extLst>
              <a:ext uri="{FF2B5EF4-FFF2-40B4-BE49-F238E27FC236}">
                <a16:creationId xmlns:a16="http://schemas.microsoft.com/office/drawing/2014/main" id="{AD910B99-FCA8-9B89-E6C0-3628841C5EF6}"/>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2" name="Rectangle: Rounded Corners 41">
            <a:hlinkClick r:id="rId9" action="ppaction://hlinksldjump"/>
            <a:extLst>
              <a:ext uri="{FF2B5EF4-FFF2-40B4-BE49-F238E27FC236}">
                <a16:creationId xmlns:a16="http://schemas.microsoft.com/office/drawing/2014/main" id="{965A11E1-84E1-2371-BC42-3A62C00A9377}"/>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3" name="Rectangle: Rounded Corners 42">
            <a:hlinkClick r:id="rId10" action="ppaction://hlinksldjump"/>
            <a:extLst>
              <a:ext uri="{FF2B5EF4-FFF2-40B4-BE49-F238E27FC236}">
                <a16:creationId xmlns:a16="http://schemas.microsoft.com/office/drawing/2014/main" id="{5A883402-9765-12DF-5852-463C6799C965}"/>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44" name="Rectangle: Rounded Corners 43">
            <a:hlinkClick r:id="rId11" action="ppaction://hlinksldjump"/>
            <a:extLst>
              <a:ext uri="{FF2B5EF4-FFF2-40B4-BE49-F238E27FC236}">
                <a16:creationId xmlns:a16="http://schemas.microsoft.com/office/drawing/2014/main" id="{E9A17479-64EC-ED54-EA10-EAA6C3AC04BB}"/>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45" name="Rectangle: Rounded Corners 44">
            <a:hlinkClick r:id="rId12" action="ppaction://hlinksldjump"/>
            <a:extLst>
              <a:ext uri="{FF2B5EF4-FFF2-40B4-BE49-F238E27FC236}">
                <a16:creationId xmlns:a16="http://schemas.microsoft.com/office/drawing/2014/main" id="{DBF6CBD7-E91F-80E9-2B18-8E4519930DC9}"/>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46" name="Rectangle: Rounded Corners 45">
            <a:hlinkClick r:id="rId13" action="ppaction://hlinksldjump"/>
            <a:extLst>
              <a:ext uri="{FF2B5EF4-FFF2-40B4-BE49-F238E27FC236}">
                <a16:creationId xmlns:a16="http://schemas.microsoft.com/office/drawing/2014/main" id="{56965476-D37F-C117-A5B4-83E88792CB52}"/>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graphicFrame>
        <p:nvGraphicFramePr>
          <p:cNvPr id="2" name="Table 1">
            <a:extLst>
              <a:ext uri="{FF2B5EF4-FFF2-40B4-BE49-F238E27FC236}">
                <a16:creationId xmlns:a16="http://schemas.microsoft.com/office/drawing/2014/main" id="{83AD9B62-7FBD-6C9E-A327-7B7A0D185C69}"/>
              </a:ext>
            </a:extLst>
          </p:cNvPr>
          <p:cNvGraphicFramePr>
            <a:graphicFrameLocks noGrp="1"/>
          </p:cNvGraphicFramePr>
          <p:nvPr>
            <p:extLst>
              <p:ext uri="{D42A27DB-BD31-4B8C-83A1-F6EECF244321}">
                <p14:modId xmlns:p14="http://schemas.microsoft.com/office/powerpoint/2010/main" val="1049459741"/>
              </p:ext>
            </p:extLst>
          </p:nvPr>
        </p:nvGraphicFramePr>
        <p:xfrm>
          <a:off x="590042" y="2538210"/>
          <a:ext cx="6592316" cy="7160305"/>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1432061">
                <a:tc>
                  <a:txBody>
                    <a:bodyPr/>
                    <a:lstStyle/>
                    <a:p>
                      <a:pPr>
                        <a:lnSpc>
                          <a:spcPts val="1600"/>
                        </a:lnSpc>
                        <a:spcAft>
                          <a:spcPts val="200"/>
                        </a:spcAft>
                      </a:pPr>
                      <a:r>
                        <a:rPr lang="en-US" sz="1200" b="0" kern="1200">
                          <a:solidFill>
                            <a:schemeClr val="accent2"/>
                          </a:solidFill>
                          <a:latin typeface="+mj-lt"/>
                          <a:ea typeface="+mn-ea"/>
                          <a:cs typeface="+mn-cs"/>
                        </a:rPr>
                        <a:t>USE CASE 1: </a:t>
                      </a:r>
                      <a:r>
                        <a:rPr lang="en-US" sz="1200" b="0" kern="1200">
                          <a:solidFill>
                            <a:schemeClr val="tx1"/>
                          </a:solidFill>
                          <a:latin typeface="+mj-lt"/>
                          <a:ea typeface="+mn-ea"/>
                          <a:cs typeface="+mn-cs"/>
                        </a:rPr>
                        <a:t>Draft an employee newsletter to promote benefits and programs</a:t>
                      </a:r>
                    </a:p>
                    <a:p>
                      <a:pPr>
                        <a:lnSpc>
                          <a:spcPts val="1600"/>
                        </a:lnSpc>
                        <a:spcAft>
                          <a:spcPts val="200"/>
                        </a:spcAft>
                      </a:pPr>
                      <a:r>
                        <a:rPr lang="en-US" sz="1050" b="0" kern="1200">
                          <a:solidFill>
                            <a:srgbClr val="EC4A27"/>
                          </a:solidFill>
                          <a:latin typeface="+mn-lt"/>
                          <a:ea typeface="+mn-ea"/>
                          <a:cs typeface="+mn-cs"/>
                        </a:rPr>
                        <a:t>/Company benefits overview: </a:t>
                      </a:r>
                      <a:r>
                        <a:rPr lang="en-US" sz="1050" b="0" kern="1200">
                          <a:solidFill>
                            <a:schemeClr val="tx1"/>
                          </a:solidFill>
                          <a:latin typeface="+mn-lt"/>
                          <a:ea typeface="+mn-ea"/>
                          <a:cs typeface="+mn-cs"/>
                        </a:rPr>
                        <a:t>An employee ready summary of company benefits, such as financial benefits, family support programs, health and wellbeing offerings, eligibility details, and where employees can find more information.</a:t>
                      </a:r>
                    </a:p>
                    <a:p>
                      <a:pPr>
                        <a:lnSpc>
                          <a:spcPts val="1600"/>
                        </a:lnSpc>
                        <a:spcAft>
                          <a:spcPts val="200"/>
                        </a:spcAft>
                      </a:pPr>
                      <a:r>
                        <a:rPr lang="en-US" sz="1050" b="0" kern="1200">
                          <a:solidFill>
                            <a:srgbClr val="EC4A27"/>
                          </a:solidFill>
                          <a:latin typeface="+mn-lt"/>
                          <a:ea typeface="+mn-ea"/>
                          <a:cs typeface="+mn-cs"/>
                        </a:rPr>
                        <a:t>/HR events calendar: </a:t>
                      </a:r>
                      <a:r>
                        <a:rPr lang="en-US" sz="1050" b="0" kern="1200">
                          <a:solidFill>
                            <a:schemeClr val="tx1"/>
                          </a:solidFill>
                          <a:latin typeface="+mn-lt"/>
                          <a:ea typeface="+mn-ea"/>
                          <a:cs typeface="+mn-cs"/>
                        </a:rPr>
                        <a:t>A calendar or schedule of upcoming HR programs and events, such as enrollment periods, benefits information sessions, wellbeing activities, and key HR deadlines.</a:t>
                      </a:r>
                    </a:p>
                  </a:txBody>
                  <a:tcPr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432061">
                <a:tc>
                  <a:txBody>
                    <a:bodyPr/>
                    <a:lstStyle/>
                    <a:p>
                      <a:pPr>
                        <a:lnSpc>
                          <a:spcPts val="1600"/>
                        </a:lnSpc>
                        <a:spcAft>
                          <a:spcPts val="200"/>
                        </a:spcAft>
                      </a:pPr>
                      <a:r>
                        <a:rPr lang="en-US" sz="1200" b="0">
                          <a:solidFill>
                            <a:schemeClr val="accent2"/>
                          </a:solidFill>
                          <a:latin typeface="+mj-lt"/>
                        </a:rPr>
                        <a:t>USE CASE 2: </a:t>
                      </a:r>
                      <a:r>
                        <a:rPr lang="en-US" sz="1200" b="0" kern="1200">
                          <a:solidFill>
                            <a:schemeClr val="tx1"/>
                          </a:solidFill>
                          <a:latin typeface="+mj-lt"/>
                          <a:ea typeface="+mn-ea"/>
                          <a:cs typeface="+mn-cs"/>
                        </a:rPr>
                        <a:t>Explain benefits or policy changes in employee-friendly language</a:t>
                      </a:r>
                    </a:p>
                    <a:p>
                      <a:pPr marL="0" algn="l" defTabSz="594623" rtl="0" eaLnBrk="1" latinLnBrk="0" hangingPunct="1">
                        <a:lnSpc>
                          <a:spcPts val="1600"/>
                        </a:lnSpc>
                        <a:spcAft>
                          <a:spcPts val="200"/>
                        </a:spcAft>
                      </a:pPr>
                      <a:r>
                        <a:rPr lang="en-US" sz="1050" b="0" kern="1200">
                          <a:solidFill>
                            <a:srgbClr val="EC4A27"/>
                          </a:solidFill>
                          <a:latin typeface="+mn-lt"/>
                          <a:ea typeface="+mn-ea"/>
                          <a:cs typeface="+mn-cs"/>
                        </a:rPr>
                        <a:t>/Benefits or HR policy document: </a:t>
                      </a:r>
                      <a:r>
                        <a:rPr lang="en-US" sz="1050" b="0" kern="1200">
                          <a:solidFill>
                            <a:schemeClr val="tx1"/>
                          </a:solidFill>
                          <a:latin typeface="+mn-lt"/>
                          <a:ea typeface="+mn-ea"/>
                          <a:cs typeface="+mn-cs"/>
                        </a:rPr>
                        <a:t>A benefit or HR policy document describing current or updated policies, such as eligibility rules, coverage changes, effective dates, employee responsibilities, and support contacts.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3: </a:t>
                      </a:r>
                      <a:r>
                        <a:rPr lang="en-US" sz="1200" b="0" kern="1200">
                          <a:solidFill>
                            <a:schemeClr val="tx1"/>
                          </a:solidFill>
                          <a:latin typeface="+mj-lt"/>
                          <a:ea typeface="+mn-ea"/>
                          <a:cs typeface="+mn-cs"/>
                        </a:rPr>
                        <a:t>Generate an FAQ for an upcoming policy change</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/Policy change overview document: </a:t>
                      </a:r>
                      <a:r>
                        <a:rPr lang="en-US" sz="1050" b="0" kern="1200">
                          <a:solidFill>
                            <a:schemeClr val="tx1"/>
                          </a:solidFill>
                          <a:latin typeface="+mn-lt"/>
                          <a:ea typeface="+mn-ea"/>
                          <a:cs typeface="+mn-cs"/>
                        </a:rPr>
                        <a:t>A summary document explaining an upcoming policy change, such as what is changing, who is impacted, when it takes effect, the rationale for the change, and any required employee or manager actions.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4: </a:t>
                      </a:r>
                      <a:r>
                        <a:rPr lang="en-US" sz="1200" b="0" kern="1200">
                          <a:solidFill>
                            <a:schemeClr val="tx1"/>
                          </a:solidFill>
                          <a:latin typeface="+mj-lt"/>
                          <a:ea typeface="+mn-ea"/>
                          <a:cs typeface="+mn-cs"/>
                        </a:rPr>
                        <a:t>Summarize rewards guidance for Human Resources Business Partners (HRBPs) to support leader discussions</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i="1" kern="1200">
                          <a:solidFill>
                            <a:schemeClr val="tx1"/>
                          </a:solidFill>
                          <a:latin typeface="+mn-lt"/>
                          <a:ea typeface="+mn-ea"/>
                          <a:cs typeface="+mn-cs"/>
                        </a:rPr>
                        <a:t>No slash invoked file definitions required</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chemeClr val="tx1"/>
                          </a:solidFill>
                          <a:latin typeface="+mn-lt"/>
                          <a:ea typeface="+mn-ea"/>
                          <a:cs typeface="+mn-cs"/>
                        </a:rPr>
                        <a:t>(This prompt relies on gathering existing company resources and guidelines rather than referencing a single specific artifact.)</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42218"/>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5: </a:t>
                      </a:r>
                      <a:r>
                        <a:rPr lang="en-US" sz="1200" b="0" kern="1200">
                          <a:solidFill>
                            <a:schemeClr val="tx1"/>
                          </a:solidFill>
                          <a:latin typeface="+mj-lt"/>
                          <a:ea typeface="+mn-ea"/>
                          <a:cs typeface="+mn-cs"/>
                        </a:rPr>
                        <a:t>Efficiently gather and summarize company wide employee benefits information</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/employee name: </a:t>
                      </a:r>
                      <a:r>
                        <a:rPr lang="en-US" sz="1050" b="0" kern="1200">
                          <a:solidFill>
                            <a:schemeClr val="tx1"/>
                          </a:solidFill>
                          <a:latin typeface="+mn-lt"/>
                          <a:ea typeface="+mn-ea"/>
                          <a:cs typeface="+mn-cs"/>
                        </a:rPr>
                        <a:t>person who works within your company</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77807"/>
                  </a:ext>
                </a:extLst>
              </a:tr>
            </a:tbl>
          </a:graphicData>
        </a:graphic>
      </p:graphicFrame>
    </p:spTree>
    <p:extLst>
      <p:ext uri="{BB962C8B-B14F-4D97-AF65-F5344CB8AC3E}">
        <p14:creationId xmlns:p14="http://schemas.microsoft.com/office/powerpoint/2010/main" val="39684195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EF7EE-05FD-06F6-CF95-5688B52A5AF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4" name="Slide Number Placeholder 5">
            <a:extLst>
              <a:ext uri="{FF2B5EF4-FFF2-40B4-BE49-F238E27FC236}">
                <a16:creationId xmlns:a16="http://schemas.microsoft.com/office/drawing/2014/main" id="{C2A3BBF7-96CB-E6D7-8C73-C29D409FF456}"/>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8" name="object 4">
            <a:extLst>
              <a:ext uri="{FF2B5EF4-FFF2-40B4-BE49-F238E27FC236}">
                <a16:creationId xmlns:a16="http://schemas.microsoft.com/office/drawing/2014/main" id="{F3140B49-BFC1-6152-7F4C-B4314E37AF28}"/>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12" name="Rectangle 11">
            <a:extLst>
              <a:ext uri="{FF2B5EF4-FFF2-40B4-BE49-F238E27FC236}">
                <a16:creationId xmlns:a16="http://schemas.microsoft.com/office/drawing/2014/main" id="{09BAD7C2-2E13-6DAB-89CF-2A308FF0374F}"/>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3" name="Straight Connector 12">
            <a:extLst>
              <a:ext uri="{FF2B5EF4-FFF2-40B4-BE49-F238E27FC236}">
                <a16:creationId xmlns:a16="http://schemas.microsoft.com/office/drawing/2014/main" id="{048F7670-988F-4EE0-736C-0D2548634599}"/>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36">
            <a:extLst>
              <a:ext uri="{FF2B5EF4-FFF2-40B4-BE49-F238E27FC236}">
                <a16:creationId xmlns:a16="http://schemas.microsoft.com/office/drawing/2014/main" id="{A5D9208D-6843-1EEB-6543-150B749714A5}"/>
              </a:ext>
            </a:extLst>
          </p:cNvPr>
          <p:cNvSpPr>
            <a:spLocks noGrp="1"/>
          </p:cNvSpPr>
          <p:nvPr>
            <p:ph type="title"/>
          </p:nvPr>
        </p:nvSpPr>
        <p:spPr>
          <a:xfrm>
            <a:off x="508001" y="939488"/>
            <a:ext cx="6756400" cy="430887"/>
          </a:xfrm>
        </p:spPr>
        <p:txBody>
          <a:bodyPr/>
          <a:lstStyle/>
          <a:p>
            <a:r>
              <a:rPr lang="en-US"/>
              <a:t>File Guidance   </a:t>
            </a:r>
          </a:p>
        </p:txBody>
      </p:sp>
      <p:sp>
        <p:nvSpPr>
          <p:cNvPr id="21" name="Title 10">
            <a:extLst>
              <a:ext uri="{FF2B5EF4-FFF2-40B4-BE49-F238E27FC236}">
                <a16:creationId xmlns:a16="http://schemas.microsoft.com/office/drawing/2014/main" id="{4C360599-C82B-FE6D-FBB3-0FF68F6FF164}"/>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a:latin typeface="Segoe Sans Display"/>
              </a:rPr>
              <a:t>Scenario 4: HR Case Management and Employee Relations</a:t>
            </a:r>
          </a:p>
        </p:txBody>
      </p:sp>
      <p:pic>
        <p:nvPicPr>
          <p:cNvPr id="38" name="Picture 37">
            <a:extLst>
              <a:ext uri="{FF2B5EF4-FFF2-40B4-BE49-F238E27FC236}">
                <a16:creationId xmlns:a16="http://schemas.microsoft.com/office/drawing/2014/main" id="{9FFC964D-DD4D-6ADD-E956-3067644D2DF8}"/>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9" name="Rectangle 38">
            <a:extLst>
              <a:ext uri="{FF2B5EF4-FFF2-40B4-BE49-F238E27FC236}">
                <a16:creationId xmlns:a16="http://schemas.microsoft.com/office/drawing/2014/main" id="{F2C07FB5-775C-8A78-5BFF-F29393264E82}"/>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0" name="Rectangle: Rounded Corners 39">
            <a:hlinkClick r:id="rId7" action="ppaction://hlinksldjump"/>
            <a:extLst>
              <a:ext uri="{FF2B5EF4-FFF2-40B4-BE49-F238E27FC236}">
                <a16:creationId xmlns:a16="http://schemas.microsoft.com/office/drawing/2014/main" id="{19B29A9C-3307-1B19-BB88-501AF1E03E88}"/>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1" name="Rectangle: Rounded Corners 40">
            <a:hlinkClick r:id="rId8" action="ppaction://hlinksldjump"/>
            <a:extLst>
              <a:ext uri="{FF2B5EF4-FFF2-40B4-BE49-F238E27FC236}">
                <a16:creationId xmlns:a16="http://schemas.microsoft.com/office/drawing/2014/main" id="{EC3BBE0A-252B-601D-9370-DD3964B69127}"/>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2" name="Rectangle: Rounded Corners 41">
            <a:hlinkClick r:id="rId9" action="ppaction://hlinksldjump"/>
            <a:extLst>
              <a:ext uri="{FF2B5EF4-FFF2-40B4-BE49-F238E27FC236}">
                <a16:creationId xmlns:a16="http://schemas.microsoft.com/office/drawing/2014/main" id="{AEA961FE-C538-FB69-31CD-22FC99C94954}"/>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3" name="Rectangle: Rounded Corners 42">
            <a:hlinkClick r:id="rId10" action="ppaction://hlinksldjump"/>
            <a:extLst>
              <a:ext uri="{FF2B5EF4-FFF2-40B4-BE49-F238E27FC236}">
                <a16:creationId xmlns:a16="http://schemas.microsoft.com/office/drawing/2014/main" id="{0A451449-2B4F-74B5-98FA-B9FA18471EB0}"/>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44" name="Rectangle: Rounded Corners 43">
            <a:hlinkClick r:id="rId11" action="ppaction://hlinksldjump"/>
            <a:extLst>
              <a:ext uri="{FF2B5EF4-FFF2-40B4-BE49-F238E27FC236}">
                <a16:creationId xmlns:a16="http://schemas.microsoft.com/office/drawing/2014/main" id="{74ECA33E-25A8-BB42-8184-0AD05728F998}"/>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45" name="Rectangle: Rounded Corners 44">
            <a:hlinkClick r:id="rId12" action="ppaction://hlinksldjump"/>
            <a:extLst>
              <a:ext uri="{FF2B5EF4-FFF2-40B4-BE49-F238E27FC236}">
                <a16:creationId xmlns:a16="http://schemas.microsoft.com/office/drawing/2014/main" id="{ADF5813F-8E7F-E765-19CF-25BA47E45E0D}"/>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46" name="Rectangle: Rounded Corners 45">
            <a:hlinkClick r:id="rId13" action="ppaction://hlinksldjump"/>
            <a:extLst>
              <a:ext uri="{FF2B5EF4-FFF2-40B4-BE49-F238E27FC236}">
                <a16:creationId xmlns:a16="http://schemas.microsoft.com/office/drawing/2014/main" id="{1086742E-9133-F67E-93C2-218E88C6851C}"/>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3" name="Rectangle: Rounded Corners 2">
            <a:extLst>
              <a:ext uri="{FF2B5EF4-FFF2-40B4-BE49-F238E27FC236}">
                <a16:creationId xmlns:a16="http://schemas.microsoft.com/office/drawing/2014/main" id="{E3EA747C-0139-6F3C-BAD7-233678CC3C15}"/>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graphicFrame>
        <p:nvGraphicFramePr>
          <p:cNvPr id="6" name="Table 5">
            <a:extLst>
              <a:ext uri="{FF2B5EF4-FFF2-40B4-BE49-F238E27FC236}">
                <a16:creationId xmlns:a16="http://schemas.microsoft.com/office/drawing/2014/main" id="{80A50032-C038-8AE1-6BE6-31C0FADB58A4}"/>
              </a:ext>
            </a:extLst>
          </p:cNvPr>
          <p:cNvGraphicFramePr>
            <a:graphicFrameLocks noGrp="1"/>
          </p:cNvGraphicFramePr>
          <p:nvPr>
            <p:extLst>
              <p:ext uri="{D42A27DB-BD31-4B8C-83A1-F6EECF244321}">
                <p14:modId xmlns:p14="http://schemas.microsoft.com/office/powerpoint/2010/main" val="1355837849"/>
              </p:ext>
            </p:extLst>
          </p:nvPr>
        </p:nvGraphicFramePr>
        <p:xfrm>
          <a:off x="590042" y="2538210"/>
          <a:ext cx="6592316" cy="7160304"/>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1790076">
                <a:tc>
                  <a:txBody>
                    <a:bodyPr/>
                    <a:lstStyle/>
                    <a:p>
                      <a:pPr>
                        <a:lnSpc>
                          <a:spcPts val="1600"/>
                        </a:lnSpc>
                        <a:spcAft>
                          <a:spcPts val="200"/>
                        </a:spcAft>
                      </a:pPr>
                      <a:r>
                        <a:rPr lang="en-US" sz="1200" b="0" kern="1200">
                          <a:solidFill>
                            <a:schemeClr val="accent2"/>
                          </a:solidFill>
                          <a:latin typeface="+mj-lt"/>
                          <a:ea typeface="+mn-ea"/>
                          <a:cs typeface="+mn-cs"/>
                        </a:rPr>
                        <a:t>USE CASE 1: </a:t>
                      </a:r>
                      <a:r>
                        <a:rPr lang="en-US" sz="1200" b="0" kern="1200">
                          <a:solidFill>
                            <a:schemeClr val="tx1"/>
                          </a:solidFill>
                          <a:latin typeface="+mj-lt"/>
                          <a:ea typeface="+mn-ea"/>
                          <a:cs typeface="+mn-cs"/>
                        </a:rPr>
                        <a:t>Practice delivering leader feedback with role-play coaching</a:t>
                      </a:r>
                    </a:p>
                    <a:p>
                      <a:pPr marL="0" algn="l" defTabSz="594623" rtl="0" eaLnBrk="1" latinLnBrk="0" hangingPunct="1">
                        <a:lnSpc>
                          <a:spcPts val="1600"/>
                        </a:lnSpc>
                        <a:spcAft>
                          <a:spcPts val="200"/>
                        </a:spcAft>
                      </a:pPr>
                      <a:r>
                        <a:rPr lang="en-US" sz="1050" b="0" kern="1200">
                          <a:solidFill>
                            <a:srgbClr val="EC4A27"/>
                          </a:solidFill>
                          <a:latin typeface="+mn-lt"/>
                          <a:ea typeface="+mn-ea"/>
                          <a:cs typeface="+mn-cs"/>
                        </a:rPr>
                        <a:t>/Notes document: </a:t>
                      </a:r>
                      <a:r>
                        <a:rPr lang="en-US" sz="1050" b="0" kern="1200">
                          <a:solidFill>
                            <a:schemeClr val="tx1"/>
                          </a:solidFill>
                          <a:latin typeface="+mn-lt"/>
                          <a:ea typeface="+mn-ea"/>
                          <a:cs typeface="+mn-cs"/>
                        </a:rPr>
                        <a:t>A personal notes document capturing the key points the user wants to communicate, such as feedback themes, examples, desired outcomes, concerns, or specific messages to deliver to the leader.</a:t>
                      </a:r>
                    </a:p>
                  </a:txBody>
                  <a:tcPr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790076">
                <a:tc>
                  <a:txBody>
                    <a:bodyPr/>
                    <a:lstStyle/>
                    <a:p>
                      <a:pPr>
                        <a:lnSpc>
                          <a:spcPts val="1600"/>
                        </a:lnSpc>
                        <a:spcAft>
                          <a:spcPts val="200"/>
                        </a:spcAft>
                      </a:pPr>
                      <a:r>
                        <a:rPr lang="en-US" sz="1200" b="0">
                          <a:solidFill>
                            <a:schemeClr val="accent2"/>
                          </a:solidFill>
                          <a:latin typeface="+mj-lt"/>
                        </a:rPr>
                        <a:t>USE CASE 2: </a:t>
                      </a:r>
                      <a:r>
                        <a:rPr lang="en-US" sz="1200" b="0" kern="1200">
                          <a:solidFill>
                            <a:schemeClr val="tx1"/>
                          </a:solidFill>
                          <a:latin typeface="+mj-lt"/>
                          <a:ea typeface="+mn-ea"/>
                          <a:cs typeface="+mn-cs"/>
                        </a:rPr>
                        <a:t>HR coaching prep for manager meetings</a:t>
                      </a:r>
                    </a:p>
                    <a:p>
                      <a:pPr marL="0" algn="l" defTabSz="594623" rtl="0" eaLnBrk="1" latinLnBrk="0" hangingPunct="1">
                        <a:lnSpc>
                          <a:spcPts val="1600"/>
                        </a:lnSpc>
                        <a:spcAft>
                          <a:spcPts val="200"/>
                        </a:spcAft>
                      </a:pPr>
                      <a:r>
                        <a:rPr lang="en-US" sz="1050" b="0" kern="1200">
                          <a:solidFill>
                            <a:srgbClr val="EC4A27"/>
                          </a:solidFill>
                          <a:latin typeface="+mn-lt"/>
                          <a:ea typeface="+mn-ea"/>
                          <a:cs typeface="+mn-cs"/>
                        </a:rPr>
                        <a:t>/Meeting with the manager: </a:t>
                      </a:r>
                      <a:r>
                        <a:rPr lang="en-US" sz="1050" b="0" kern="1200">
                          <a:solidFill>
                            <a:schemeClr val="tx1"/>
                          </a:solidFill>
                          <a:latin typeface="+mn-lt"/>
                          <a:ea typeface="+mn-ea"/>
                          <a:cs typeface="+mn-cs"/>
                        </a:rPr>
                        <a:t>Notes or a summary from the most recent meeting with the manager, such as discussion topics, coaching moments, employee issues raised, decisions made, and follow up areas.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790076">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3: </a:t>
                      </a:r>
                      <a:r>
                        <a:rPr lang="en-US" sz="1200" b="0" kern="1200">
                          <a:solidFill>
                            <a:schemeClr val="tx1"/>
                          </a:solidFill>
                          <a:latin typeface="+mj-lt"/>
                          <a:ea typeface="+mn-ea"/>
                          <a:cs typeface="+mn-cs"/>
                        </a:rPr>
                        <a:t>Turn a manager’s escalation email into a clean issue summary + follow up questions</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/Email from a manager requesting HR guidance: </a:t>
                      </a:r>
                      <a:r>
                        <a:rPr lang="en-US" sz="1050" b="0" kern="1200">
                          <a:solidFill>
                            <a:schemeClr val="tx1"/>
                          </a:solidFill>
                          <a:latin typeface="+mn-lt"/>
                          <a:ea typeface="+mn-ea"/>
                          <a:cs typeface="+mn-cs"/>
                        </a:rPr>
                        <a:t>An email sent by a manager to HR outlining an employee issue or escalation, such as the situation described, actions already taken, concerns raised, and specific guidance requested.</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790076">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4: </a:t>
                      </a:r>
                      <a:r>
                        <a:rPr lang="en-US" sz="1200" b="0" kern="1200">
                          <a:solidFill>
                            <a:schemeClr val="tx1"/>
                          </a:solidFill>
                          <a:latin typeface="+mj-lt"/>
                          <a:ea typeface="+mn-ea"/>
                          <a:cs typeface="+mn-cs"/>
                        </a:rPr>
                        <a:t>Review employee communications for an empathetic, neutral tone</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/PII redacted draft employee communication: </a:t>
                      </a:r>
                      <a:r>
                        <a:rPr lang="en-US" sz="1050" b="0" kern="1200">
                          <a:solidFill>
                            <a:schemeClr val="tx1"/>
                          </a:solidFill>
                          <a:latin typeface="+mn-lt"/>
                          <a:ea typeface="+mn-ea"/>
                          <a:cs typeface="+mn-cs"/>
                        </a:rPr>
                        <a:t>A draft HR communication with all personally identifiable information removed, such as employee notices, policy reminders, or case related messages intended for employee audiences.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42218"/>
                  </a:ext>
                </a:extLst>
              </a:tr>
            </a:tbl>
          </a:graphicData>
        </a:graphic>
      </p:graphicFrame>
    </p:spTree>
    <p:extLst>
      <p:ext uri="{BB962C8B-B14F-4D97-AF65-F5344CB8AC3E}">
        <p14:creationId xmlns:p14="http://schemas.microsoft.com/office/powerpoint/2010/main" val="6241363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0F739-C366-3DF6-B559-FEE97616131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4" name="Slide Number Placeholder 5">
            <a:extLst>
              <a:ext uri="{FF2B5EF4-FFF2-40B4-BE49-F238E27FC236}">
                <a16:creationId xmlns:a16="http://schemas.microsoft.com/office/drawing/2014/main" id="{6E65108D-8722-A4DE-4C26-F452F84ECA6D}"/>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5" name="object 4">
            <a:extLst>
              <a:ext uri="{FF2B5EF4-FFF2-40B4-BE49-F238E27FC236}">
                <a16:creationId xmlns:a16="http://schemas.microsoft.com/office/drawing/2014/main" id="{F6A8EFBE-2A2F-BAFF-9759-888F4CD396D1}"/>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8" name="Rectangle: Rounded Corners 7">
            <a:extLst>
              <a:ext uri="{FF2B5EF4-FFF2-40B4-BE49-F238E27FC236}">
                <a16:creationId xmlns:a16="http://schemas.microsoft.com/office/drawing/2014/main" id="{543EE11F-6945-5C24-7FD2-1CDCB4263C2A}"/>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11">
            <a:extLst>
              <a:ext uri="{FF2B5EF4-FFF2-40B4-BE49-F238E27FC236}">
                <a16:creationId xmlns:a16="http://schemas.microsoft.com/office/drawing/2014/main" id="{F913B604-76A8-DC1E-602D-16256FDD0432}"/>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3" name="Straight Connector 12">
            <a:extLst>
              <a:ext uri="{FF2B5EF4-FFF2-40B4-BE49-F238E27FC236}">
                <a16:creationId xmlns:a16="http://schemas.microsoft.com/office/drawing/2014/main" id="{B458E7C1-B270-7921-3442-8D17E3C61C58}"/>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36">
            <a:extLst>
              <a:ext uri="{FF2B5EF4-FFF2-40B4-BE49-F238E27FC236}">
                <a16:creationId xmlns:a16="http://schemas.microsoft.com/office/drawing/2014/main" id="{8E38A573-A93B-D211-D028-40739F31D058}"/>
              </a:ext>
            </a:extLst>
          </p:cNvPr>
          <p:cNvSpPr>
            <a:spLocks noGrp="1"/>
          </p:cNvSpPr>
          <p:nvPr>
            <p:ph type="title"/>
          </p:nvPr>
        </p:nvSpPr>
        <p:spPr>
          <a:xfrm>
            <a:off x="508001" y="939488"/>
            <a:ext cx="6756400" cy="430887"/>
          </a:xfrm>
        </p:spPr>
        <p:txBody>
          <a:bodyPr/>
          <a:lstStyle/>
          <a:p>
            <a:r>
              <a:rPr lang="en-US"/>
              <a:t>File Guidance    </a:t>
            </a:r>
          </a:p>
        </p:txBody>
      </p:sp>
      <p:sp>
        <p:nvSpPr>
          <p:cNvPr id="20" name="Title 10">
            <a:extLst>
              <a:ext uri="{FF2B5EF4-FFF2-40B4-BE49-F238E27FC236}">
                <a16:creationId xmlns:a16="http://schemas.microsoft.com/office/drawing/2014/main" id="{A3111DAF-93F2-5CC2-96C8-004369E2DC64}"/>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a:latin typeface="Segoe Sans Display"/>
              </a:rPr>
              <a:t>Scenario 5: Performance, Growth, and Talent Development</a:t>
            </a:r>
          </a:p>
        </p:txBody>
      </p:sp>
      <p:pic>
        <p:nvPicPr>
          <p:cNvPr id="38" name="Picture 37">
            <a:extLst>
              <a:ext uri="{FF2B5EF4-FFF2-40B4-BE49-F238E27FC236}">
                <a16:creationId xmlns:a16="http://schemas.microsoft.com/office/drawing/2014/main" id="{C78FD369-0A9F-C3FA-1C7C-B7EBD00CDEF2}"/>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9" name="Rectangle 38">
            <a:extLst>
              <a:ext uri="{FF2B5EF4-FFF2-40B4-BE49-F238E27FC236}">
                <a16:creationId xmlns:a16="http://schemas.microsoft.com/office/drawing/2014/main" id="{2575F96C-05FB-FF24-C0C4-8BE690C5E7C8}"/>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0" name="Rectangle: Rounded Corners 39">
            <a:hlinkClick r:id="rId7" action="ppaction://hlinksldjump"/>
            <a:extLst>
              <a:ext uri="{FF2B5EF4-FFF2-40B4-BE49-F238E27FC236}">
                <a16:creationId xmlns:a16="http://schemas.microsoft.com/office/drawing/2014/main" id="{4A312E5E-AB59-43E5-806E-1EEEBC8787FB}"/>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1" name="Rectangle: Rounded Corners 40">
            <a:hlinkClick r:id="rId8" action="ppaction://hlinksldjump"/>
            <a:extLst>
              <a:ext uri="{FF2B5EF4-FFF2-40B4-BE49-F238E27FC236}">
                <a16:creationId xmlns:a16="http://schemas.microsoft.com/office/drawing/2014/main" id="{10BB45B3-4E17-B35B-3E5E-44B90E1BF930}"/>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2" name="Rectangle: Rounded Corners 41">
            <a:hlinkClick r:id="rId9" action="ppaction://hlinksldjump"/>
            <a:extLst>
              <a:ext uri="{FF2B5EF4-FFF2-40B4-BE49-F238E27FC236}">
                <a16:creationId xmlns:a16="http://schemas.microsoft.com/office/drawing/2014/main" id="{D1849671-A95D-9DDD-1CF1-5012CD1D2484}"/>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3" name="Rectangle: Rounded Corners 42">
            <a:hlinkClick r:id="rId10" action="ppaction://hlinksldjump"/>
            <a:extLst>
              <a:ext uri="{FF2B5EF4-FFF2-40B4-BE49-F238E27FC236}">
                <a16:creationId xmlns:a16="http://schemas.microsoft.com/office/drawing/2014/main" id="{40D06570-AEA0-155C-6D53-3E960F485E7A}"/>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44" name="Rectangle: Rounded Corners 43">
            <a:hlinkClick r:id="rId11" action="ppaction://hlinksldjump"/>
            <a:extLst>
              <a:ext uri="{FF2B5EF4-FFF2-40B4-BE49-F238E27FC236}">
                <a16:creationId xmlns:a16="http://schemas.microsoft.com/office/drawing/2014/main" id="{3B7A22C5-5E3C-17DC-BD12-DA560AFF7E70}"/>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45" name="Rectangle: Rounded Corners 44">
            <a:hlinkClick r:id="rId12" action="ppaction://hlinksldjump"/>
            <a:extLst>
              <a:ext uri="{FF2B5EF4-FFF2-40B4-BE49-F238E27FC236}">
                <a16:creationId xmlns:a16="http://schemas.microsoft.com/office/drawing/2014/main" id="{897BA158-8A01-8F55-474E-26A7030C6A3F}"/>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46" name="Rectangle: Rounded Corners 45">
            <a:hlinkClick r:id="rId13" action="ppaction://hlinksldjump"/>
            <a:extLst>
              <a:ext uri="{FF2B5EF4-FFF2-40B4-BE49-F238E27FC236}">
                <a16:creationId xmlns:a16="http://schemas.microsoft.com/office/drawing/2014/main" id="{119DD168-93B7-9809-10A4-6FD2B8B56106}"/>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graphicFrame>
        <p:nvGraphicFramePr>
          <p:cNvPr id="3" name="Table 2">
            <a:extLst>
              <a:ext uri="{FF2B5EF4-FFF2-40B4-BE49-F238E27FC236}">
                <a16:creationId xmlns:a16="http://schemas.microsoft.com/office/drawing/2014/main" id="{B83080C8-96D5-8766-64DE-882E15C84B17}"/>
              </a:ext>
            </a:extLst>
          </p:cNvPr>
          <p:cNvGraphicFramePr>
            <a:graphicFrameLocks noGrp="1"/>
          </p:cNvGraphicFramePr>
          <p:nvPr>
            <p:extLst>
              <p:ext uri="{D42A27DB-BD31-4B8C-83A1-F6EECF244321}">
                <p14:modId xmlns:p14="http://schemas.microsoft.com/office/powerpoint/2010/main" val="425880990"/>
              </p:ext>
            </p:extLst>
          </p:nvPr>
        </p:nvGraphicFramePr>
        <p:xfrm>
          <a:off x="590042" y="2538205"/>
          <a:ext cx="6592316" cy="7160303"/>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906016">
                <a:tc>
                  <a:txBody>
                    <a:bodyPr/>
                    <a:lstStyle/>
                    <a:p>
                      <a:pPr>
                        <a:lnSpc>
                          <a:spcPts val="1600"/>
                        </a:lnSpc>
                        <a:spcAft>
                          <a:spcPts val="200"/>
                        </a:spcAft>
                      </a:pPr>
                      <a:r>
                        <a:rPr lang="en-US" sz="1200" b="0" kern="1200">
                          <a:solidFill>
                            <a:schemeClr val="accent2"/>
                          </a:solidFill>
                          <a:latin typeface="+mj-lt"/>
                          <a:ea typeface="+mn-ea"/>
                          <a:cs typeface="+mn-cs"/>
                        </a:rPr>
                        <a:t>USE CASE 1: </a:t>
                      </a:r>
                      <a:r>
                        <a:rPr lang="en-US" sz="1200" b="0" kern="1200">
                          <a:solidFill>
                            <a:schemeClr val="tx1"/>
                          </a:solidFill>
                          <a:latin typeface="+mj-lt"/>
                          <a:ea typeface="+mn-ea"/>
                          <a:cs typeface="+mn-cs"/>
                        </a:rPr>
                        <a:t>Recommend performance review resources and talking points for managers</a:t>
                      </a:r>
                    </a:p>
                    <a:p>
                      <a:pPr marL="0" algn="l" defTabSz="594623" rtl="0" eaLnBrk="1" latinLnBrk="0" hangingPunct="1">
                        <a:lnSpc>
                          <a:spcPts val="1600"/>
                        </a:lnSpc>
                        <a:spcAft>
                          <a:spcPts val="200"/>
                        </a:spcAft>
                      </a:pPr>
                      <a:r>
                        <a:rPr lang="en-US" sz="1050" b="0" kern="1200">
                          <a:solidFill>
                            <a:srgbClr val="EC4A27"/>
                          </a:solidFill>
                          <a:latin typeface="+mn-lt"/>
                          <a:ea typeface="+mn-ea"/>
                          <a:cs typeface="+mn-cs"/>
                        </a:rPr>
                        <a:t>/Manager name: </a:t>
                      </a:r>
                      <a:r>
                        <a:rPr lang="en-US" sz="1050" b="0" kern="1200">
                          <a:solidFill>
                            <a:schemeClr val="tx1"/>
                          </a:solidFill>
                          <a:latin typeface="+mn-lt"/>
                          <a:ea typeface="+mn-ea"/>
                          <a:cs typeface="+mn-cs"/>
                        </a:rPr>
                        <a:t>The manager you’re coaching/supporting</a:t>
                      </a:r>
                    </a:p>
                  </a:txBody>
                  <a:tcPr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3198743">
                <a:tc>
                  <a:txBody>
                    <a:bodyPr/>
                    <a:lstStyle/>
                    <a:p>
                      <a:pPr>
                        <a:lnSpc>
                          <a:spcPts val="1600"/>
                        </a:lnSpc>
                        <a:spcAft>
                          <a:spcPts val="200"/>
                        </a:spcAft>
                      </a:pPr>
                      <a:r>
                        <a:rPr lang="en-US" sz="1200" b="0">
                          <a:solidFill>
                            <a:schemeClr val="accent2"/>
                          </a:solidFill>
                          <a:latin typeface="+mj-lt"/>
                        </a:rPr>
                        <a:t>USE CASE 2: </a:t>
                      </a:r>
                      <a:r>
                        <a:rPr lang="en-US" sz="1200" b="0" kern="1200">
                          <a:solidFill>
                            <a:schemeClr val="tx1"/>
                          </a:solidFill>
                          <a:latin typeface="+mj-lt"/>
                          <a:ea typeface="+mn-ea"/>
                          <a:cs typeface="+mn-cs"/>
                        </a:rPr>
                        <a:t>Create recruiting materials and onboarding guide </a:t>
                      </a:r>
                    </a:p>
                    <a:p>
                      <a:pPr marL="0" algn="l" defTabSz="594623" rtl="0" eaLnBrk="1" latinLnBrk="0" hangingPunct="1">
                        <a:lnSpc>
                          <a:spcPts val="1600"/>
                        </a:lnSpc>
                        <a:spcAft>
                          <a:spcPts val="200"/>
                        </a:spcAft>
                      </a:pPr>
                      <a:r>
                        <a:rPr lang="en-US" sz="1050" b="0" kern="1200">
                          <a:solidFill>
                            <a:srgbClr val="EC4A27"/>
                          </a:solidFill>
                          <a:latin typeface="+mn-lt"/>
                          <a:ea typeface="+mn-ea"/>
                          <a:cs typeface="+mn-cs"/>
                        </a:rPr>
                        <a:t>/Job description: </a:t>
                      </a:r>
                      <a:r>
                        <a:rPr lang="en-US" sz="1050" b="0" kern="1200">
                          <a:solidFill>
                            <a:schemeClr val="tx1"/>
                          </a:solidFill>
                          <a:latin typeface="+mn-lt"/>
                          <a:ea typeface="+mn-ea"/>
                          <a:cs typeface="+mn-cs"/>
                        </a:rPr>
                        <a:t>A document describing the open role, such as core responsibilities, required and preferred skills, experience expectations, location or work model, and any must-have qualifications or certifications.</a:t>
                      </a:r>
                    </a:p>
                    <a:p>
                      <a:pPr marL="0" algn="l" defTabSz="594623" rtl="0" eaLnBrk="1" latinLnBrk="0" hangingPunct="1">
                        <a:lnSpc>
                          <a:spcPts val="1600"/>
                        </a:lnSpc>
                        <a:spcAft>
                          <a:spcPts val="200"/>
                        </a:spcAft>
                      </a:pPr>
                      <a:r>
                        <a:rPr lang="en-US" sz="1050" b="0" kern="1200">
                          <a:solidFill>
                            <a:srgbClr val="EC4A27"/>
                          </a:solidFill>
                          <a:latin typeface="+mn-lt"/>
                          <a:ea typeface="+mn-ea"/>
                          <a:cs typeface="+mn-cs"/>
                        </a:rPr>
                        <a:t>/Job responsibilities: </a:t>
                      </a:r>
                      <a:r>
                        <a:rPr lang="en-US" sz="1050" b="0" kern="1200">
                          <a:solidFill>
                            <a:schemeClr val="tx1"/>
                          </a:solidFill>
                          <a:latin typeface="+mn-lt"/>
                          <a:ea typeface="+mn-ea"/>
                          <a:cs typeface="+mn-cs"/>
                        </a:rPr>
                        <a:t>A document detailing the specific responsibilities and expectations of a role, such as day to day duties, decision areas, deliverables, and success criteria.</a:t>
                      </a:r>
                    </a:p>
                    <a:p>
                      <a:pPr marL="0" algn="l" defTabSz="594623" rtl="0" eaLnBrk="1" latinLnBrk="0" hangingPunct="1">
                        <a:lnSpc>
                          <a:spcPts val="1600"/>
                        </a:lnSpc>
                        <a:spcAft>
                          <a:spcPts val="200"/>
                        </a:spcAft>
                      </a:pPr>
                      <a:r>
                        <a:rPr lang="en-US" sz="1050" b="0" kern="1200">
                          <a:solidFill>
                            <a:srgbClr val="EC4A27"/>
                          </a:solidFill>
                          <a:latin typeface="+mn-lt"/>
                          <a:ea typeface="+mn-ea"/>
                          <a:cs typeface="+mn-cs"/>
                        </a:rPr>
                        <a:t>/Team charter: </a:t>
                      </a:r>
                      <a:r>
                        <a:rPr lang="en-US" sz="1050" b="0" kern="1200">
                          <a:solidFill>
                            <a:schemeClr val="tx1"/>
                          </a:solidFill>
                          <a:latin typeface="+mn-lt"/>
                          <a:ea typeface="+mn-ea"/>
                          <a:cs typeface="+mn-cs"/>
                        </a:rPr>
                        <a:t>A team charter outlining the team’s mission and operating model, such as goals, scope of work, ways of working, decision rights, and collaboration norms.</a:t>
                      </a:r>
                    </a:p>
                    <a:p>
                      <a:pPr marL="0" algn="l" defTabSz="594623" rtl="0" eaLnBrk="1" latinLnBrk="0" hangingPunct="1">
                        <a:lnSpc>
                          <a:spcPts val="1600"/>
                        </a:lnSpc>
                        <a:spcAft>
                          <a:spcPts val="200"/>
                        </a:spcAft>
                      </a:pPr>
                      <a:r>
                        <a:rPr lang="en-US" sz="1050" b="0" kern="1200">
                          <a:solidFill>
                            <a:srgbClr val="EC4A27"/>
                          </a:solidFill>
                          <a:latin typeface="+mn-lt"/>
                          <a:ea typeface="+mn-ea"/>
                          <a:cs typeface="+mn-cs"/>
                        </a:rPr>
                        <a:t>/Team org chart: </a:t>
                      </a:r>
                      <a:r>
                        <a:rPr lang="en-US" sz="1050" b="0" kern="1200">
                          <a:solidFill>
                            <a:schemeClr val="tx1"/>
                          </a:solidFill>
                          <a:latin typeface="+mn-lt"/>
                          <a:ea typeface="+mn-ea"/>
                          <a:cs typeface="+mn-cs"/>
                        </a:rPr>
                        <a:t>An organizational chart showing team structure, such as reporting lines, role titles, responsibilities, and key cross functional relationships.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527772">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3: </a:t>
                      </a:r>
                      <a:r>
                        <a:rPr lang="en-US" sz="1200" b="0" kern="1200">
                          <a:solidFill>
                            <a:schemeClr val="tx1"/>
                          </a:solidFill>
                          <a:latin typeface="+mj-lt"/>
                          <a:ea typeface="+mn-ea"/>
                          <a:cs typeface="+mn-cs"/>
                        </a:rPr>
                        <a:t>Create a performance and rewards workback plan</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/Calendar for Performance and Rewards review: </a:t>
                      </a:r>
                      <a:r>
                        <a:rPr lang="en-US" sz="1050" b="0" kern="1200">
                          <a:solidFill>
                            <a:schemeClr val="tx1"/>
                          </a:solidFill>
                          <a:latin typeface="+mn-lt"/>
                          <a:ea typeface="+mn-ea"/>
                          <a:cs typeface="+mn-cs"/>
                        </a:rPr>
                        <a:t>A calendar outlining key milestones in the performance and rewards cycle, such as review periods, calibration sessions, compensation planning windows, and communication deadlines.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527772">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a:solidFill>
                            <a:schemeClr val="accent2"/>
                          </a:solidFill>
                          <a:latin typeface="+mj-lt"/>
                          <a:ea typeface="+mn-ea"/>
                          <a:cs typeface="+mn-cs"/>
                        </a:rPr>
                        <a:t>USE CASE 4: </a:t>
                      </a:r>
                      <a:r>
                        <a:rPr lang="en-US" sz="1200" b="0" kern="1200">
                          <a:solidFill>
                            <a:schemeClr val="tx1"/>
                          </a:solidFill>
                          <a:latin typeface="+mj-lt"/>
                          <a:ea typeface="+mn-ea"/>
                          <a:cs typeface="+mn-cs"/>
                        </a:rPr>
                        <a:t>Provide country-specific guidance for navigating a PIP process</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a:solidFill>
                            <a:srgbClr val="EC4A27"/>
                          </a:solidFill>
                          <a:latin typeface="+mn-lt"/>
                          <a:ea typeface="+mn-ea"/>
                          <a:cs typeface="+mn-cs"/>
                        </a:rPr>
                        <a:t>/Manager guidance for handling performance issues and improvement plans: </a:t>
                      </a:r>
                      <a:r>
                        <a:rPr lang="en-US" sz="1050" b="0" kern="1200">
                          <a:solidFill>
                            <a:schemeClr val="tx1"/>
                          </a:solidFill>
                          <a:latin typeface="+mn-lt"/>
                          <a:ea typeface="+mn-ea"/>
                          <a:cs typeface="+mn-cs"/>
                        </a:rPr>
                        <a:t>HR guidance for managers on addressing performance concerns, such as steps for assessment, documentation expectations, conversation guidance, escalation thresholds, and HR involvement points.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42218"/>
                  </a:ext>
                </a:extLst>
              </a:tr>
            </a:tbl>
          </a:graphicData>
        </a:graphic>
      </p:graphicFrame>
    </p:spTree>
    <p:extLst>
      <p:ext uri="{BB962C8B-B14F-4D97-AF65-F5344CB8AC3E}">
        <p14:creationId xmlns:p14="http://schemas.microsoft.com/office/powerpoint/2010/main" val="281218200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438C3-449F-798E-8832-5D3FDDF6D7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257B8A-CFE9-87F7-75A8-DB2864974BFD}"/>
              </a:ext>
              <a:ext uri="{C183D7F6-B498-43B3-948B-1728B52AA6E4}">
                <adec:decorative xmlns:adec="http://schemas.microsoft.com/office/drawing/2017/decorative" val="1"/>
              </a:ext>
            </a:extLst>
          </p:cNvPr>
          <p:cNvSpPr>
            <a:spLocks/>
          </p:cNvSpPr>
          <p:nvPr/>
        </p:nvSpPr>
        <p:spPr bwMode="auto">
          <a:xfrm>
            <a:off x="0" y="7406792"/>
            <a:ext cx="7790949" cy="2643994"/>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5" name="Picture 4">
            <a:extLst>
              <a:ext uri="{FF2B5EF4-FFF2-40B4-BE49-F238E27FC236}">
                <a16:creationId xmlns:a16="http://schemas.microsoft.com/office/drawing/2014/main" id="{A3761B8B-C8C2-7E2B-9905-5995EFCFA81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958" t="1331" r="13874" b="51315"/>
          <a:stretch>
            <a:fillRect/>
          </a:stretch>
        </p:blipFill>
        <p:spPr>
          <a:xfrm>
            <a:off x="792480" y="7480305"/>
            <a:ext cx="6989735" cy="2544612"/>
          </a:xfrm>
          <a:custGeom>
            <a:avLst/>
            <a:gdLst>
              <a:gd name="csX0" fmla="*/ 0 w 7163671"/>
              <a:gd name="csY0" fmla="*/ 0 h 2366966"/>
              <a:gd name="csX1" fmla="*/ 7163671 w 7163671"/>
              <a:gd name="csY1" fmla="*/ 0 h 2366966"/>
              <a:gd name="csX2" fmla="*/ 7163671 w 7163671"/>
              <a:gd name="csY2" fmla="*/ 2366966 h 2366966"/>
              <a:gd name="csX3" fmla="*/ 0 w 7163671"/>
              <a:gd name="csY3" fmla="*/ 2366966 h 2366966"/>
            </a:gdLst>
            <a:ahLst/>
            <a:cxnLst>
              <a:cxn ang="0">
                <a:pos x="csX0" y="csY0"/>
              </a:cxn>
              <a:cxn ang="0">
                <a:pos x="csX1" y="csY1"/>
              </a:cxn>
              <a:cxn ang="0">
                <a:pos x="csX2" y="csY2"/>
              </a:cxn>
              <a:cxn ang="0">
                <a:pos x="csX3" y="csY3"/>
              </a:cxn>
            </a:cxnLst>
            <a:rect l="l" t="t" r="r" b="b"/>
            <a:pathLst>
              <a:path w="7163671" h="2366966">
                <a:moveTo>
                  <a:pt x="0" y="0"/>
                </a:moveTo>
                <a:lnTo>
                  <a:pt x="7163671" y="0"/>
                </a:lnTo>
                <a:lnTo>
                  <a:pt x="7163671" y="2366966"/>
                </a:lnTo>
                <a:lnTo>
                  <a:pt x="0" y="2366966"/>
                </a:lnTo>
                <a:close/>
              </a:path>
            </a:pathLst>
          </a:custGeom>
        </p:spPr>
      </p:pic>
      <p:pic>
        <p:nvPicPr>
          <p:cNvPr id="6" name="object 4">
            <a:extLst>
              <a:ext uri="{FF2B5EF4-FFF2-40B4-BE49-F238E27FC236}">
                <a16:creationId xmlns:a16="http://schemas.microsoft.com/office/drawing/2014/main" id="{09B3C2F3-FE06-C2EE-3FDB-0AAD5FAC2FC4}"/>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7" name="Slide Number Placeholder 5">
            <a:extLst>
              <a:ext uri="{FF2B5EF4-FFF2-40B4-BE49-F238E27FC236}">
                <a16:creationId xmlns:a16="http://schemas.microsoft.com/office/drawing/2014/main" id="{74F8DABB-0506-04B5-5588-F7645C61A97F}"/>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31" name="Title 10">
            <a:extLst>
              <a:ext uri="{FF2B5EF4-FFF2-40B4-BE49-F238E27FC236}">
                <a16:creationId xmlns:a16="http://schemas.microsoft.com/office/drawing/2014/main" id="{57CB09CA-791A-ED1F-33C7-AD132B214A06}"/>
              </a:ext>
              <a:ext uri="{C183D7F6-B498-43B3-948B-1728B52AA6E4}">
                <adec:decorative xmlns:adec="http://schemas.microsoft.com/office/drawing/2017/decorative" val="0"/>
              </a:ext>
            </a:extLst>
          </p:cNvPr>
          <p:cNvSpPr txBox="1">
            <a:spLocks noGrp="1"/>
          </p:cNvSpPr>
          <p:nvPr>
            <p:ph type="title" idx="4294967295"/>
          </p:nvPr>
        </p:nvSpPr>
        <p:spPr>
          <a:xfrm>
            <a:off x="507999" y="349660"/>
            <a:ext cx="3655075"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a:t>Prompt Pack for Human Resources</a:t>
            </a:r>
          </a:p>
        </p:txBody>
      </p:sp>
      <p:sp>
        <p:nvSpPr>
          <p:cNvPr id="11" name="TextBox 10">
            <a:extLst>
              <a:ext uri="{FF2B5EF4-FFF2-40B4-BE49-F238E27FC236}">
                <a16:creationId xmlns:a16="http://schemas.microsoft.com/office/drawing/2014/main" id="{B587613A-3D16-76C6-6AF1-D43565FA8466}"/>
              </a:ext>
            </a:extLst>
          </p:cNvPr>
          <p:cNvSpPr txBox="1">
            <a:spLocks/>
          </p:cNvSpPr>
          <p:nvPr/>
        </p:nvSpPr>
        <p:spPr>
          <a:xfrm>
            <a:off x="507999" y="1490796"/>
            <a:ext cx="4369687" cy="5715283"/>
          </a:xfrm>
          <a:prstGeom prst="rect">
            <a:avLst/>
          </a:prstGeom>
          <a:noFill/>
        </p:spPr>
        <p:txBody>
          <a:bodyPr wrap="square" lIns="0" tIns="0" rIns="0" bIns="0" anchor="t">
            <a:spAutoFit/>
          </a:bodyPr>
          <a:lstStyle/>
          <a:p>
            <a:pPr marL="0" marR="0" lvl="0" indent="0" algn="l" defTabSz="1018824" rtl="0" eaLnBrk="1" fontAlgn="auto" latinLnBrk="0" hangingPunct="1">
              <a:lnSpc>
                <a:spcPct val="13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C03BC4">
                    <a:alpha val="99000"/>
                  </a:srgbClr>
                </a:solidFill>
                <a:effectLst/>
                <a:uLnTx/>
                <a:uFillTx/>
                <a:latin typeface="Segoe Sans Display Semibold"/>
                <a:ea typeface="+mn-ea"/>
                <a:cs typeface="+mn-cs"/>
              </a:rPr>
              <a:t>Purpose:</a:t>
            </a:r>
            <a:endParaRPr lang="en-US" sz="1200">
              <a:cs typeface="Segoe Sans Display"/>
            </a:endParaRPr>
          </a:p>
          <a:p>
            <a:pPr>
              <a:lnSpc>
                <a:spcPct val="130000"/>
              </a:lnSpc>
              <a:spcAft>
                <a:spcPts val="1200"/>
              </a:spcAft>
              <a:defRPr/>
            </a:pPr>
            <a:r>
              <a:rPr kumimoji="0" lang="en-US" sz="1100" b="0" i="0" u="none" strike="noStrike" kern="1200" cap="none" spc="0" normalizeH="0" baseline="0" noProof="0" dirty="0">
                <a:ln>
                  <a:noFill/>
                </a:ln>
                <a:solidFill>
                  <a:srgbClr val="091F2C"/>
                </a:solidFill>
                <a:effectLst/>
                <a:uLnTx/>
                <a:uFillTx/>
                <a:latin typeface="Segoe Sans Display"/>
                <a:ea typeface="+mn-ea"/>
                <a:cs typeface="+mn-cs"/>
              </a:rPr>
              <a:t>This prompt pack provides example prompts to help </a:t>
            </a:r>
            <a:r>
              <a:rPr lang="en-US" sz="1100" dirty="0">
                <a:solidFill>
                  <a:srgbClr val="091F2C"/>
                </a:solidFill>
                <a:latin typeface="Segoe Sans Display"/>
              </a:rPr>
              <a:t>Human Resources (HR)</a:t>
            </a:r>
            <a:r>
              <a:rPr kumimoji="0" lang="en-US" sz="1100" b="0" i="0" u="none" strike="noStrike" kern="1200" cap="none" spc="0" normalizeH="0" baseline="0" noProof="0" dirty="0">
                <a:ln>
                  <a:noFill/>
                </a:ln>
                <a:solidFill>
                  <a:srgbClr val="091F2C"/>
                </a:solidFill>
                <a:effectLst/>
                <a:uLnTx/>
                <a:uFillTx/>
                <a:latin typeface="Segoe Sans Display"/>
                <a:ea typeface="+mn-ea"/>
                <a:cs typeface="+mn-cs"/>
              </a:rPr>
              <a:t> professionals learn how to use Microsoft 365 Copilot to support common HR workflows. It demonstrates how Copilot can assist with organizing information, synthesizing context, and drafting communications across scenarios such as recruiting and hiring, employee experience and engagement, HR operations and policy communication, employee relations case management, and performance and talent development.</a:t>
            </a:r>
            <a:endParaRPr lang="en-US" sz="1100" b="0" i="0" u="none" strike="noStrike" kern="1200" cap="none" spc="0" normalizeH="0" baseline="0" noProof="0" dirty="0">
              <a:ln>
                <a:noFill/>
              </a:ln>
              <a:solidFill>
                <a:srgbClr val="091F2C"/>
              </a:solidFill>
              <a:effectLst/>
              <a:uLnTx/>
              <a:uFillTx/>
              <a:latin typeface="Segoe Sans Display"/>
              <a:cs typeface="Segoe Sans Display"/>
            </a:endParaRPr>
          </a:p>
          <a:p>
            <a:pPr marL="0" marR="0" lvl="0" indent="0" algn="l" defTabSz="1018824" rtl="0" eaLnBrk="1" fontAlgn="auto" latinLnBrk="0" hangingPunct="1">
              <a:lnSpc>
                <a:spcPct val="13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The prompts are designed to support human‑led HR work by supporting and enabling improved efficiency, clarity, and consistency — not to replace professional judgment or decision‑making.</a:t>
            </a:r>
          </a:p>
          <a:p>
            <a:pPr marL="0" marR="0" lvl="0" indent="0" algn="l" defTabSz="1018824" rtl="0" eaLnBrk="1" fontAlgn="auto" latinLnBrk="0" hangingPunct="1">
              <a:lnSpc>
                <a:spcPct val="13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C03BC4">
                    <a:alpha val="99000"/>
                  </a:srgbClr>
                </a:solidFill>
                <a:effectLst/>
                <a:uLnTx/>
                <a:uFillTx/>
                <a:latin typeface="Segoe Sans Display Semibold"/>
                <a:ea typeface="+mn-ea"/>
                <a:cs typeface="+mn-cs"/>
              </a:rPr>
              <a:t>Intended Use:</a:t>
            </a:r>
            <a:endParaRPr lang="en-US" sz="1200" b="0" i="0" u="none" strike="noStrike" kern="1200" cap="none" spc="0" normalizeH="0" baseline="0" noProof="0">
              <a:ln>
                <a:noFill/>
              </a:ln>
              <a:solidFill>
                <a:srgbClr val="C03BC4">
                  <a:alpha val="99000"/>
                </a:srgbClr>
              </a:solidFill>
              <a:effectLst/>
              <a:uLnTx/>
              <a:uFillTx/>
              <a:latin typeface="Segoe Sans Display Semibold"/>
              <a:cs typeface="Segoe Sans Display Semibold"/>
            </a:endParaRPr>
          </a:p>
          <a:p>
            <a:pPr marL="171450" marR="0" lvl="0" indent="-171450" algn="l" defTabSz="1018824"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For Human Resources professionals looking to enhance productivity with Microsoft 365 Copilot.</a:t>
            </a:r>
          </a:p>
          <a:p>
            <a:pPr marL="171450" marR="0" lvl="0" indent="-171450" algn="l" defTabSz="1018824"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As inspiration and guidance for structuring effective prompts.</a:t>
            </a:r>
          </a:p>
          <a:p>
            <a:pPr marL="171450" indent="-171450">
              <a:lnSpc>
                <a:spcPct val="130000"/>
              </a:lnSpc>
              <a:spcAft>
                <a:spcPts val="600"/>
              </a:spcAft>
              <a:buFont typeface="Arial" panose="020B0604020202020204" pitchFamily="34" charset="0"/>
              <a:buChar char="•"/>
              <a:defRPr/>
            </a:pPr>
            <a:r>
              <a:rPr kumimoji="0" lang="en-US" sz="1100" b="0" i="0" u="none" strike="noStrike" kern="1200" cap="none" spc="0" normalizeH="0" baseline="0" noProof="0" dirty="0">
                <a:ln>
                  <a:noFill/>
                </a:ln>
                <a:solidFill>
                  <a:srgbClr val="091F2C"/>
                </a:solidFill>
                <a:effectLst/>
                <a:uLnTx/>
                <a:uFillTx/>
                <a:latin typeface="Segoe Sans Display"/>
                <a:ea typeface="+mn-ea"/>
                <a:cs typeface="+mn-cs"/>
              </a:rPr>
              <a:t>As a learning resource to demonstrate how Copilot can be grounded in Work IQ including files, research inputs, and </a:t>
            </a:r>
            <a:r>
              <a:rPr lang="en-US" sz="1100" dirty="0">
                <a:solidFill>
                  <a:srgbClr val="091F2C"/>
                </a:solidFill>
                <a:latin typeface="Segoe Sans Display"/>
              </a:rPr>
              <a:t>other relevant</a:t>
            </a:r>
            <a:r>
              <a:rPr kumimoji="0" lang="en-US" sz="1100" b="0" i="0" u="none" strike="noStrike" kern="1200" cap="none" spc="0" normalizeH="0" baseline="0" noProof="0" dirty="0">
                <a:ln>
                  <a:noFill/>
                </a:ln>
                <a:solidFill>
                  <a:srgbClr val="091F2C"/>
                </a:solidFill>
                <a:effectLst/>
                <a:uLnTx/>
                <a:uFillTx/>
                <a:latin typeface="Segoe Sans Display"/>
                <a:ea typeface="+mn-ea"/>
                <a:cs typeface="+mn-cs"/>
              </a:rPr>
              <a:t> </a:t>
            </a:r>
            <a:r>
              <a:rPr lang="en-US" sz="1100" dirty="0">
                <a:solidFill>
                  <a:srgbClr val="091F2C"/>
                </a:solidFill>
                <a:latin typeface="Segoe Sans Display"/>
              </a:rPr>
              <a:t>HR materials</a:t>
            </a:r>
            <a:endParaRPr lang="en-US" sz="1100" b="0" i="0" u="none" strike="noStrike" kern="1200" cap="none" spc="0" normalizeH="0" baseline="0" noProof="0" dirty="0">
              <a:ln>
                <a:noFill/>
              </a:ln>
              <a:solidFill>
                <a:srgbClr val="091F2C"/>
              </a:solidFill>
              <a:effectLst/>
              <a:uLnTx/>
              <a:uFillTx/>
              <a:latin typeface="Segoe Sans Display"/>
              <a:cs typeface="Segoe Sans Display"/>
            </a:endParaRPr>
          </a:p>
          <a:p>
            <a:pPr>
              <a:lnSpc>
                <a:spcPct val="130000"/>
              </a:lnSpc>
              <a:spcAft>
                <a:spcPts val="600"/>
              </a:spcAft>
              <a:defRPr/>
            </a:pPr>
            <a:r>
              <a:rPr lang="en-US" sz="1100" kern="100" dirty="0">
                <a:solidFill>
                  <a:srgbClr val="091F2C"/>
                </a:solidFill>
                <a:latin typeface="Segoe Sans Display"/>
              </a:rPr>
              <a:t>The prompts are built to help teams operate like a </a:t>
            </a:r>
            <a:r>
              <a:rPr lang="en-US" sz="1100" kern="100" dirty="0">
                <a:solidFill>
                  <a:schemeClr val="accent1"/>
                </a:solidFill>
                <a:latin typeface="Segoe Sans Display"/>
                <a:hlinkClick r:id="rId5">
                  <a:extLst>
                    <a:ext uri="{A12FA001-AC4F-418D-AE19-62706E023703}">
                      <ahyp:hlinkClr xmlns:ahyp="http://schemas.microsoft.com/office/drawing/2018/hyperlinkcolor" val="tx"/>
                    </a:ext>
                  </a:extLst>
                </a:hlinkClick>
              </a:rPr>
              <a:t>Frontier Firm</a:t>
            </a:r>
            <a:r>
              <a:rPr lang="en-US" sz="1100" kern="100" dirty="0">
                <a:solidFill>
                  <a:srgbClr val="091F2C"/>
                </a:solidFill>
                <a:latin typeface="Segoe Sans Display"/>
              </a:rPr>
              <a:t>, so they can be more adaptable, more informed, and more effective, all while </a:t>
            </a:r>
            <a:r>
              <a:rPr lang="en-US" sz="1100" kern="100">
                <a:solidFill>
                  <a:srgbClr val="091F2C"/>
                </a:solidFill>
                <a:latin typeface="Segoe Sans Display"/>
              </a:rPr>
              <a:t>protecting their organization’s data.</a:t>
            </a:r>
            <a:endParaRPr lang="en-IN" sz="1100" kern="100">
              <a:solidFill>
                <a:srgbClr val="091F2C"/>
              </a:solidFill>
              <a:latin typeface="Segoe Sans Display"/>
            </a:endParaRPr>
          </a:p>
        </p:txBody>
      </p:sp>
      <p:pic>
        <p:nvPicPr>
          <p:cNvPr id="3" name="Picture 2">
            <a:extLst>
              <a:ext uri="{FF2B5EF4-FFF2-40B4-BE49-F238E27FC236}">
                <a16:creationId xmlns:a16="http://schemas.microsoft.com/office/drawing/2014/main" id="{65B84978-FA03-C06C-398D-EF1531E8FE56}"/>
              </a:ext>
            </a:extLst>
          </p:cNvPr>
          <p:cNvPicPr>
            <a:picLocks noChangeAspect="1"/>
          </p:cNvPicPr>
          <p:nvPr/>
        </p:nvPicPr>
        <p:blipFill rotWithShape="1">
          <a:blip r:embed="rId6"/>
          <a:srcRect l="59023" r="17101"/>
          <a:stretch>
            <a:fillRect/>
          </a:stretch>
        </p:blipFill>
        <p:spPr>
          <a:xfrm>
            <a:off x="5067300" y="0"/>
            <a:ext cx="2705101" cy="7406791"/>
          </a:xfrm>
          <a:prstGeom prst="rect">
            <a:avLst/>
          </a:prstGeom>
        </p:spPr>
      </p:pic>
      <p:sp>
        <p:nvSpPr>
          <p:cNvPr id="12" name="TextBox 11">
            <a:extLst>
              <a:ext uri="{FF2B5EF4-FFF2-40B4-BE49-F238E27FC236}">
                <a16:creationId xmlns:a16="http://schemas.microsoft.com/office/drawing/2014/main" id="{03128AFD-7422-E4AB-46B8-18B3C175B75A}"/>
              </a:ext>
            </a:extLst>
          </p:cNvPr>
          <p:cNvSpPr txBox="1">
            <a:spLocks/>
          </p:cNvSpPr>
          <p:nvPr/>
        </p:nvSpPr>
        <p:spPr>
          <a:xfrm>
            <a:off x="508000" y="7566659"/>
            <a:ext cx="6756400" cy="2051053"/>
          </a:xfrm>
          <a:prstGeom prst="roundRect">
            <a:avLst>
              <a:gd name="adj" fmla="val 4899"/>
            </a:avLst>
          </a:prstGeom>
          <a:solidFill>
            <a:srgbClr val="FAF7F5">
              <a:alpha val="90000"/>
            </a:srgbClr>
          </a:solidFill>
          <a:ln>
            <a:solidFill>
              <a:schemeClr val="bg1"/>
            </a:solidFill>
          </a:ln>
        </p:spPr>
        <p:txBody>
          <a:bodyPr wrap="square" anchor="t">
            <a:noAutofit/>
          </a:bodyPr>
          <a:lstStyle/>
          <a:p>
            <a:pPr>
              <a:lnSpc>
                <a:spcPct val="130000"/>
              </a:lnSpc>
              <a:spcAft>
                <a:spcPts val="200"/>
              </a:spcAft>
              <a:defRPr/>
            </a:pPr>
            <a:r>
              <a:rPr lang="en-US" sz="1200" b="1" i="1">
                <a:solidFill>
                  <a:srgbClr val="091F2C"/>
                </a:solidFill>
                <a:latin typeface="Segoe Sans Display Semibold"/>
              </a:rPr>
              <a:t>Please note: </a:t>
            </a:r>
            <a:endParaRPr lang="en-IN" sz="1200" b="1" i="1">
              <a:solidFill>
                <a:srgbClr val="091F2C"/>
              </a:solidFill>
              <a:latin typeface="Segoe Sans Display Semibold"/>
            </a:endParaRPr>
          </a:p>
          <a:p>
            <a:pPr marL="171450" indent="-171450">
              <a:lnSpc>
                <a:spcPct val="130000"/>
              </a:lnSpc>
              <a:spcAft>
                <a:spcPts val="300"/>
              </a:spcAft>
              <a:buFont typeface="Arial" panose="020B0604020202020204" pitchFamily="34" charset="0"/>
              <a:buChar char="•"/>
              <a:defRPr/>
            </a:pPr>
            <a:r>
              <a:rPr lang="en-US" sz="1100">
                <a:solidFill>
                  <a:srgbClr val="091F2C"/>
                </a:solidFill>
                <a:latin typeface="Segoe Sans Display"/>
              </a:rPr>
              <a:t>Results vary based on organizational configuration, permissions, data quality, and product availability.</a:t>
            </a:r>
            <a:endParaRPr lang="en-IN" sz="1100">
              <a:solidFill>
                <a:srgbClr val="091F2C"/>
              </a:solidFill>
              <a:latin typeface="Segoe Sans Display"/>
            </a:endParaRPr>
          </a:p>
          <a:p>
            <a:pPr marL="171450" indent="-171450">
              <a:lnSpc>
                <a:spcPct val="130000"/>
              </a:lnSpc>
              <a:spcAft>
                <a:spcPts val="300"/>
              </a:spcAft>
              <a:buFont typeface="Arial" panose="020B0604020202020204" pitchFamily="34" charset="0"/>
              <a:buChar char="•"/>
              <a:defRPr/>
            </a:pPr>
            <a:r>
              <a:rPr lang="en-US" sz="1100">
                <a:solidFill>
                  <a:srgbClr val="091F2C"/>
                </a:solidFill>
                <a:latin typeface="Segoe Sans Display"/>
              </a:rPr>
              <a:t>These examples are illustrative and may not reflect all governance, privacy, or compliance requirements applicable in every organization. Customers should ensure that their use of Copilot aligns with internal policies, applicable laws, and the Microsoft 365 Copilot Transparency Note, including guidance on selecting appropriate use cases and applying meaningful human oversight.</a:t>
            </a:r>
            <a:endParaRPr lang="en-IN" sz="1100">
              <a:solidFill>
                <a:srgbClr val="091F2C"/>
              </a:solidFill>
              <a:latin typeface="Segoe Sans Display"/>
            </a:endParaRPr>
          </a:p>
          <a:p>
            <a:pPr marL="171450" indent="-171450">
              <a:lnSpc>
                <a:spcPct val="130000"/>
              </a:lnSpc>
              <a:spcAft>
                <a:spcPts val="300"/>
              </a:spcAft>
              <a:buFont typeface="Arial" panose="020B0604020202020204" pitchFamily="34" charset="0"/>
              <a:buChar char="•"/>
              <a:defRPr/>
            </a:pPr>
            <a:r>
              <a:rPr lang="en-US" sz="1100">
                <a:solidFill>
                  <a:srgbClr val="091F2C"/>
                </a:solidFill>
                <a:latin typeface="Segoe Sans Display"/>
              </a:rPr>
              <a:t>The responses here are not specific to your employer. Please ensure you are checking your company’s own resources in addition to the feedback from this tool.</a:t>
            </a:r>
          </a:p>
        </p:txBody>
      </p:sp>
    </p:spTree>
    <p:extLst>
      <p:ext uri="{BB962C8B-B14F-4D97-AF65-F5344CB8AC3E}">
        <p14:creationId xmlns:p14="http://schemas.microsoft.com/office/powerpoint/2010/main" val="32316086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66448E-AA35-2A3B-2C46-5F8E525F6444}"/>
              </a:ext>
              <a:ext uri="{C183D7F6-B498-43B3-948B-1728B52AA6E4}">
                <adec:decorative xmlns:adec="http://schemas.microsoft.com/office/drawing/2017/decorative" val="1"/>
              </a:ext>
            </a:extLst>
          </p:cNvPr>
          <p:cNvPicPr>
            <a:picLocks noChangeAspect="1"/>
          </p:cNvPicPr>
          <p:nvPr/>
        </p:nvPicPr>
        <p:blipFill rotWithShape="1">
          <a:blip r:embed="rId3"/>
          <a:srcRect l="35831" t="44844" b="1748"/>
          <a:stretch>
            <a:fillRect/>
          </a:stretch>
        </p:blipFill>
        <p:spPr>
          <a:xfrm rot="20817313" flipH="1">
            <a:off x="4582683" y="139096"/>
            <a:ext cx="3239609" cy="1572874"/>
          </a:xfrm>
          <a:custGeom>
            <a:avLst/>
            <a:gdLst>
              <a:gd name="csX0" fmla="*/ 0 w 3239609"/>
              <a:gd name="csY0" fmla="*/ 750590 h 1572874"/>
              <a:gd name="csX1" fmla="*/ 190517 w 3239609"/>
              <a:gd name="csY1" fmla="*/ 1572874 h 1572874"/>
              <a:gd name="csX2" fmla="*/ 3239609 w 3239609"/>
              <a:gd name="csY2" fmla="*/ 866425 h 1572874"/>
              <a:gd name="csX3" fmla="*/ 3239609 w 3239609"/>
              <a:gd name="csY3" fmla="*/ 0 h 1572874"/>
            </a:gdLst>
            <a:ahLst/>
            <a:cxnLst>
              <a:cxn ang="0">
                <a:pos x="csX0" y="csY0"/>
              </a:cxn>
              <a:cxn ang="0">
                <a:pos x="csX1" y="csY1"/>
              </a:cxn>
              <a:cxn ang="0">
                <a:pos x="csX2" y="csY2"/>
              </a:cxn>
              <a:cxn ang="0">
                <a:pos x="csX3" y="csY3"/>
              </a:cxn>
            </a:cxnLst>
            <a:rect l="l" t="t" r="r" b="b"/>
            <a:pathLst>
              <a:path w="3239609" h="1572874">
                <a:moveTo>
                  <a:pt x="0" y="750590"/>
                </a:moveTo>
                <a:lnTo>
                  <a:pt x="190517" y="1572874"/>
                </a:lnTo>
                <a:lnTo>
                  <a:pt x="3239609" y="866425"/>
                </a:lnTo>
                <a:lnTo>
                  <a:pt x="3239609" y="0"/>
                </a:lnTo>
                <a:close/>
              </a:path>
            </a:pathLst>
          </a:custGeom>
        </p:spPr>
      </p:pic>
      <p:cxnSp>
        <p:nvCxnSpPr>
          <p:cNvPr id="7" name="Straight Connector 6">
            <a:extLst>
              <a:ext uri="{FF2B5EF4-FFF2-40B4-BE49-F238E27FC236}">
                <a16:creationId xmlns:a16="http://schemas.microsoft.com/office/drawing/2014/main" id="{6FE98895-2618-B0FA-BFE8-A4256C4911F7}"/>
              </a:ext>
              <a:ext uri="{C183D7F6-B498-43B3-948B-1728B52AA6E4}">
                <adec:decorative xmlns:adec="http://schemas.microsoft.com/office/drawing/2017/decorative" val="1"/>
              </a:ext>
            </a:extLst>
          </p:cNvPr>
          <p:cNvCxnSpPr/>
          <p:nvPr/>
        </p:nvCxnSpPr>
        <p:spPr>
          <a:xfrm>
            <a:off x="0" y="452455"/>
            <a:ext cx="7772400" cy="0"/>
          </a:xfrm>
          <a:prstGeom prst="line">
            <a:avLst/>
          </a:prstGeom>
          <a:ln w="285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6003C6A-1D4E-E8F3-12BA-DC7797C1E5C6}"/>
              </a:ext>
              <a:ext uri="{C183D7F6-B498-43B3-948B-1728B52AA6E4}">
                <adec:decorative xmlns:adec="http://schemas.microsoft.com/office/drawing/2017/decorative" val="1"/>
              </a:ext>
            </a:extLst>
          </p:cNvPr>
          <p:cNvSpPr>
            <a:spLocks/>
          </p:cNvSpPr>
          <p:nvPr/>
        </p:nvSpPr>
        <p:spPr bwMode="auto">
          <a:xfrm>
            <a:off x="0" y="452454"/>
            <a:ext cx="7772400" cy="9166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9" name="object 4">
            <a:extLst>
              <a:ext uri="{FF2B5EF4-FFF2-40B4-BE49-F238E27FC236}">
                <a16:creationId xmlns:a16="http://schemas.microsoft.com/office/drawing/2014/main" id="{E87DA337-74E2-3A58-A85D-B6F0CEF39868}"/>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11" name="Rectangle: Rounded Corners 10">
            <a:extLst>
              <a:ext uri="{FF2B5EF4-FFF2-40B4-BE49-F238E27FC236}">
                <a16:creationId xmlns:a16="http://schemas.microsoft.com/office/drawing/2014/main" id="{2E32173B-D68A-8EE7-4D57-0BCC9B20C108}"/>
              </a:ext>
              <a:ext uri="{C183D7F6-B498-43B3-948B-1728B52AA6E4}">
                <adec:decorative xmlns:adec="http://schemas.microsoft.com/office/drawing/2017/decorative" val="1"/>
              </a:ext>
            </a:extLst>
          </p:cNvPr>
          <p:cNvSpPr>
            <a:spLocks/>
          </p:cNvSpPr>
          <p:nvPr/>
        </p:nvSpPr>
        <p:spPr bwMode="auto">
          <a:xfrm>
            <a:off x="508000" y="1808806"/>
            <a:ext cx="6756400" cy="7659591"/>
          </a:xfrm>
          <a:prstGeom prst="roundRect">
            <a:avLst>
              <a:gd name="adj" fmla="val 2340"/>
            </a:avLst>
          </a:prstGeom>
          <a:solidFill>
            <a:schemeClr val="bg1">
              <a:alpha val="75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43">
            <a:hlinkClick r:id="rId5" action="ppaction://hlinksldjump"/>
            <a:extLst>
              <a:ext uri="{FF2B5EF4-FFF2-40B4-BE49-F238E27FC236}">
                <a16:creationId xmlns:a16="http://schemas.microsoft.com/office/drawing/2014/main" id="{ADABFAF3-4864-9225-EFC6-CBB574EBAC65}"/>
              </a:ext>
              <a:ext uri="{C183D7F6-B498-43B3-948B-1728B52AA6E4}">
                <adec:decorative xmlns:adec="http://schemas.microsoft.com/office/drawing/2017/decorative" val="1"/>
              </a:ext>
            </a:extLst>
          </p:cNvPr>
          <p:cNvSpPr txBox="1">
            <a:spLocks/>
          </p:cNvSpPr>
          <p:nvPr/>
        </p:nvSpPr>
        <p:spPr>
          <a:xfrm>
            <a:off x="708660" y="2203995"/>
            <a:ext cx="6112251" cy="509435"/>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b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b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a:t>
            </a:r>
            <a:r>
              <a:rPr lang="en-US" b="0">
                <a:solidFill>
                  <a:srgbClr val="091F2C"/>
                </a:solidFill>
                <a:latin typeface="Segoe Sans Display Semilight" pitchFamily="2" charset="0"/>
                <a:cs typeface="Segoe Sans Display Semilight" pitchFamily="2" charset="0"/>
              </a:rPr>
              <a:t>. . </a:t>
            </a: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4</a:t>
            </a:r>
          </a:p>
        </p:txBody>
      </p:sp>
      <p:sp>
        <p:nvSpPr>
          <p:cNvPr id="14" name="TextBox 42">
            <a:hlinkClick r:id="rId6" action="ppaction://hlinksldjump"/>
            <a:extLst>
              <a:ext uri="{FF2B5EF4-FFF2-40B4-BE49-F238E27FC236}">
                <a16:creationId xmlns:a16="http://schemas.microsoft.com/office/drawing/2014/main" id="{6667AA66-113B-6606-1BA6-CEEA4CD012CA}"/>
              </a:ext>
              <a:ext uri="{C183D7F6-B498-43B3-948B-1728B52AA6E4}">
                <adec:decorative xmlns:adec="http://schemas.microsoft.com/office/drawing/2017/decorative" val="1"/>
              </a:ext>
            </a:extLst>
          </p:cNvPr>
          <p:cNvSpPr txBox="1">
            <a:spLocks/>
          </p:cNvSpPr>
          <p:nvPr/>
        </p:nvSpPr>
        <p:spPr>
          <a:xfrm>
            <a:off x="708660" y="3532365"/>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r>
              <a:rPr lang="en-US" b="0">
                <a:solidFill>
                  <a:srgbClr val="091F2C"/>
                </a:solidFill>
                <a:latin typeface="Segoe Sans Display Semilight" pitchFamily="2" charset="0"/>
                <a:cs typeface="Segoe Sans Display Semilight" pitchFamily="2" charset="0"/>
              </a:rPr>
              <a:t>. . . . . . . . . . . . . . . . </a:t>
            </a: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a:t>
            </a:r>
            <a:r>
              <a:rPr lang="en-US" b="0">
                <a:solidFill>
                  <a:srgbClr val="091F2C"/>
                </a:solidFill>
                <a:latin typeface="Segoe Sans Display Semilight" pitchFamily="2" charset="0"/>
                <a:cs typeface="Segoe Sans Display Semilight" pitchFamily="2" charset="0"/>
              </a:rPr>
              <a:t> . . . . . . . . . . . .</a:t>
            </a: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5</a:t>
            </a:r>
          </a:p>
        </p:txBody>
      </p:sp>
      <p:sp>
        <p:nvSpPr>
          <p:cNvPr id="15" name="TextBox 41">
            <a:hlinkClick r:id="rId7" action="ppaction://hlinksldjump"/>
            <a:extLst>
              <a:ext uri="{FF2B5EF4-FFF2-40B4-BE49-F238E27FC236}">
                <a16:creationId xmlns:a16="http://schemas.microsoft.com/office/drawing/2014/main" id="{C01E78B7-E260-3FB3-9C19-70287896FD51}"/>
              </a:ext>
              <a:ext uri="{C183D7F6-B498-43B3-948B-1728B52AA6E4}">
                <adec:decorative xmlns:adec="http://schemas.microsoft.com/office/drawing/2017/decorative" val="1"/>
              </a:ext>
            </a:extLst>
          </p:cNvPr>
          <p:cNvSpPr txBox="1">
            <a:spLocks/>
          </p:cNvSpPr>
          <p:nvPr/>
        </p:nvSpPr>
        <p:spPr>
          <a:xfrm>
            <a:off x="708660" y="4591430"/>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6</a:t>
            </a:r>
          </a:p>
        </p:txBody>
      </p:sp>
      <p:sp>
        <p:nvSpPr>
          <p:cNvPr id="17" name="TextBox 40">
            <a:hlinkClick r:id="rId8" action="ppaction://hlinksldjump"/>
            <a:extLst>
              <a:ext uri="{FF2B5EF4-FFF2-40B4-BE49-F238E27FC236}">
                <a16:creationId xmlns:a16="http://schemas.microsoft.com/office/drawing/2014/main" id="{3AFB064A-EA4F-6006-F920-4A65D28D70C1}"/>
              </a:ext>
              <a:ext uri="{C183D7F6-B498-43B3-948B-1728B52AA6E4}">
                <adec:decorative xmlns:adec="http://schemas.microsoft.com/office/drawing/2017/decorative" val="1"/>
              </a:ext>
            </a:extLst>
          </p:cNvPr>
          <p:cNvSpPr txBox="1">
            <a:spLocks/>
          </p:cNvSpPr>
          <p:nvPr/>
        </p:nvSpPr>
        <p:spPr>
          <a:xfrm>
            <a:off x="708660" y="5650495"/>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a:t>
            </a:r>
            <a:r>
              <a:rPr lang="en-US" b="0">
                <a:solidFill>
                  <a:srgbClr val="091F2C"/>
                </a:solidFill>
                <a:latin typeface="Segoe Sans Display Semilight" pitchFamily="2" charset="0"/>
                <a:cs typeface="Segoe Sans Display Semilight" pitchFamily="2" charset="0"/>
              </a:rPr>
              <a:t> . . . . . . . . . .</a:t>
            </a: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7</a:t>
            </a:r>
          </a:p>
        </p:txBody>
      </p:sp>
      <p:sp>
        <p:nvSpPr>
          <p:cNvPr id="18" name="TextBox 39">
            <a:hlinkClick r:id="rId9" action="ppaction://hlinksldjump"/>
            <a:extLst>
              <a:ext uri="{FF2B5EF4-FFF2-40B4-BE49-F238E27FC236}">
                <a16:creationId xmlns:a16="http://schemas.microsoft.com/office/drawing/2014/main" id="{F9953631-E054-E72A-7680-75E448D86407}"/>
              </a:ext>
              <a:ext uri="{C183D7F6-B498-43B3-948B-1728B52AA6E4}">
                <adec:decorative xmlns:adec="http://schemas.microsoft.com/office/drawing/2017/decorative" val="1"/>
              </a:ext>
            </a:extLst>
          </p:cNvPr>
          <p:cNvSpPr txBox="1">
            <a:spLocks/>
          </p:cNvSpPr>
          <p:nvPr/>
        </p:nvSpPr>
        <p:spPr>
          <a:xfrm>
            <a:off x="708660" y="6709560"/>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r>
              <a:rPr lang="en-US" b="0">
                <a:solidFill>
                  <a:srgbClr val="091F2C"/>
                </a:solidFill>
                <a:latin typeface="Segoe Sans Display Semilight" pitchFamily="2" charset="0"/>
                <a:cs typeface="Segoe Sans Display Semilight" pitchFamily="2" charset="0"/>
              </a:rPr>
              <a:t>. . . . . . </a:t>
            </a: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8</a:t>
            </a:r>
          </a:p>
        </p:txBody>
      </p:sp>
      <p:sp>
        <p:nvSpPr>
          <p:cNvPr id="20" name="TextBox 38">
            <a:hlinkClick r:id="rId10" action="ppaction://hlinksldjump"/>
            <a:extLst>
              <a:ext uri="{FF2B5EF4-FFF2-40B4-BE49-F238E27FC236}">
                <a16:creationId xmlns:a16="http://schemas.microsoft.com/office/drawing/2014/main" id="{1735873B-9265-B4A5-1DC7-BEC05DCA59DD}"/>
              </a:ext>
              <a:ext uri="{C183D7F6-B498-43B3-948B-1728B52AA6E4}">
                <adec:decorative xmlns:adec="http://schemas.microsoft.com/office/drawing/2017/decorative" val="1"/>
              </a:ext>
            </a:extLst>
          </p:cNvPr>
          <p:cNvSpPr txBox="1">
            <a:spLocks/>
          </p:cNvSpPr>
          <p:nvPr/>
        </p:nvSpPr>
        <p:spPr>
          <a:xfrm>
            <a:off x="708660" y="7768624"/>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r>
              <a:rPr lang="en-US" b="0">
                <a:solidFill>
                  <a:srgbClr val="091F2C"/>
                </a:solidFill>
                <a:latin typeface="Segoe Sans Display Semilight" pitchFamily="2" charset="0"/>
                <a:cs typeface="Segoe Sans Display Semilight" pitchFamily="2" charset="0"/>
              </a:rPr>
              <a:t>. . . . . . . . . . </a:t>
            </a: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9</a:t>
            </a:r>
          </a:p>
        </p:txBody>
      </p:sp>
      <p:sp>
        <p:nvSpPr>
          <p:cNvPr id="21" name="TextBox 38">
            <a:hlinkClick r:id="rId10" action="ppaction://hlinksldjump"/>
            <a:extLst>
              <a:ext uri="{FF2B5EF4-FFF2-40B4-BE49-F238E27FC236}">
                <a16:creationId xmlns:a16="http://schemas.microsoft.com/office/drawing/2014/main" id="{E5AC981F-7846-9398-C055-5EFD6BD3C5E4}"/>
              </a:ext>
              <a:ext uri="{C183D7F6-B498-43B3-948B-1728B52AA6E4}">
                <adec:decorative xmlns:adec="http://schemas.microsoft.com/office/drawing/2017/decorative" val="1"/>
              </a:ext>
            </a:extLst>
          </p:cNvPr>
          <p:cNvSpPr txBox="1">
            <a:spLocks/>
          </p:cNvSpPr>
          <p:nvPr/>
        </p:nvSpPr>
        <p:spPr>
          <a:xfrm>
            <a:off x="731693" y="8827691"/>
            <a:ext cx="6312002"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kumimoji="0" lang="en-US" sz="1400" b="0" i="0" u="none" strike="noStrike" kern="1200" cap="none" spc="0" normalizeH="0" baseline="0" noProof="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 . . . . . . . . . . . . . . . . . . . . . . . . . . . . . . . . . . . .    10–14</a:t>
            </a:r>
          </a:p>
        </p:txBody>
      </p:sp>
      <p:sp>
        <p:nvSpPr>
          <p:cNvPr id="23" name="Slide Number Placeholder 5">
            <a:extLst>
              <a:ext uri="{FF2B5EF4-FFF2-40B4-BE49-F238E27FC236}">
                <a16:creationId xmlns:a16="http://schemas.microsoft.com/office/drawing/2014/main" id="{43701A9F-7E46-A98A-F1DF-4DF230408CF4}"/>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24" name="Title 10">
            <a:extLst>
              <a:ext uri="{FF2B5EF4-FFF2-40B4-BE49-F238E27FC236}">
                <a16:creationId xmlns:a16="http://schemas.microsoft.com/office/drawing/2014/main" id="{B14D2C42-43CF-098E-200C-EBF290893C8B}"/>
              </a:ext>
            </a:extLst>
          </p:cNvPr>
          <p:cNvSpPr txBox="1">
            <a:spLocks noGrp="1"/>
          </p:cNvSpPr>
          <p:nvPr>
            <p:ph type="title" idx="4294967295"/>
          </p:nvPr>
        </p:nvSpPr>
        <p:spPr>
          <a:xfrm>
            <a:off x="508202" y="664539"/>
            <a:ext cx="438331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marL="0" marR="0" lvl="0" indent="0" algn="l" defTabSz="594623"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28" normalizeH="0" baseline="0" noProof="0">
                <a:ln w="3175">
                  <a:noFill/>
                </a:ln>
                <a:gradFill>
                  <a:gsLst>
                    <a:gs pos="0">
                      <a:srgbClr val="0078D4"/>
                    </a:gs>
                    <a:gs pos="50000">
                      <a:srgbClr val="8661C5"/>
                    </a:gs>
                    <a:gs pos="99000">
                      <a:srgbClr val="C73ECC"/>
                    </a:gs>
                  </a:gsLst>
                  <a:lin ang="2700000" scaled="0"/>
                </a:gradFill>
                <a:effectLst/>
                <a:uLnTx/>
                <a:uFillTx/>
                <a:latin typeface="+mn-lt"/>
                <a:ea typeface="+mn-ea"/>
                <a:cs typeface="Segoe UI" pitchFamily="34" charset="0"/>
              </a:rPr>
              <a:t>Table of Content</a:t>
            </a:r>
            <a:r>
              <a:rPr lang="en-US" sz="3200"/>
              <a:t>s</a:t>
            </a:r>
            <a:endParaRPr kumimoji="0" lang="en-US" sz="3200" b="0" i="0" u="none" strike="noStrike" kern="1200" cap="none" spc="-28" normalizeH="0" baseline="0" noProof="0">
              <a:ln w="3175">
                <a:noFill/>
              </a:ln>
              <a:gradFill>
                <a:gsLst>
                  <a:gs pos="0">
                    <a:srgbClr val="0078D4"/>
                  </a:gs>
                  <a:gs pos="50000">
                    <a:srgbClr val="8661C5"/>
                  </a:gs>
                  <a:gs pos="99000">
                    <a:srgbClr val="C73ECC"/>
                  </a:gs>
                </a:gsLst>
                <a:lin ang="2700000" scaled="0"/>
              </a:gradFill>
              <a:effectLst/>
              <a:uLnTx/>
              <a:uFillTx/>
              <a:latin typeface="+mn-lt"/>
              <a:ea typeface="+mn-ea"/>
              <a:cs typeface="Segoe UI" pitchFamily="34" charset="0"/>
            </a:endParaRPr>
          </a:p>
        </p:txBody>
      </p:sp>
      <p:sp>
        <p:nvSpPr>
          <p:cNvPr id="33" name="TextBox 23">
            <a:hlinkClick r:id="rId8" action="ppaction://hlinksldjump"/>
            <a:extLst>
              <a:ext uri="{FF2B5EF4-FFF2-40B4-BE49-F238E27FC236}">
                <a16:creationId xmlns:a16="http://schemas.microsoft.com/office/drawing/2014/main" id="{BBEE22D0-8B7C-FF8D-7DC8-083D55ABDC07}"/>
              </a:ext>
            </a:extLst>
          </p:cNvPr>
          <p:cNvSpPr txBox="1"/>
          <p:nvPr/>
        </p:nvSpPr>
        <p:spPr>
          <a:xfrm>
            <a:off x="708660" y="2203995"/>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Best Practice</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When using Microsoft 365 Copilot</a:t>
            </a:r>
            <a:endPar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
        <p:nvSpPr>
          <p:cNvPr id="30" name="TextBox 20">
            <a:hlinkClick r:id="rId8" action="ppaction://hlinksldjump"/>
            <a:extLst>
              <a:ext uri="{FF2B5EF4-FFF2-40B4-BE49-F238E27FC236}">
                <a16:creationId xmlns:a16="http://schemas.microsoft.com/office/drawing/2014/main" id="{4696A269-B0FC-7B76-F920-8B37A9B2E0F0}"/>
              </a:ext>
            </a:extLst>
          </p:cNvPr>
          <p:cNvSpPr txBox="1"/>
          <p:nvPr/>
        </p:nvSpPr>
        <p:spPr>
          <a:xfrm>
            <a:off x="708660" y="3263060"/>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1</a:t>
            </a:r>
          </a:p>
          <a:p>
            <a:pPr>
              <a:spcAft>
                <a:spcPts val="0"/>
              </a:spcAft>
              <a:defRPr/>
            </a:pPr>
            <a:r>
              <a:rPr lang="en-US" sz="1600" b="0">
                <a:solidFill>
                  <a:srgbClr val="0078D4">
                    <a:alpha val="99000"/>
                  </a:srgbClr>
                </a:solidFill>
                <a:latin typeface="Segoe Sans Display"/>
                <a:hlinkClick r:id="rId8" action="ppaction://hlinksldjump">
                  <a:extLst>
                    <a:ext uri="{A12FA001-AC4F-418D-AE19-62706E023703}">
                      <ahyp:hlinkClr xmlns:ahyp="http://schemas.microsoft.com/office/drawing/2018/hyperlinkcolor" val="tx"/>
                    </a:ext>
                  </a:extLst>
                </a:hlinkClick>
              </a:rPr>
              <a:t>Recruiting and Hiring</a:t>
            </a:r>
            <a:endParaRPr lang="en-US" sz="1600" b="0">
              <a:solidFill>
                <a:srgbClr val="0078D4">
                  <a:alpha val="99000"/>
                </a:srgbClr>
              </a:solidFill>
              <a:latin typeface="Segoe Sans Display"/>
            </a:endParaRPr>
          </a:p>
        </p:txBody>
      </p:sp>
      <p:sp>
        <p:nvSpPr>
          <p:cNvPr id="34" name="TextBox 17">
            <a:hlinkClick r:id="rId12" action="ppaction://hlinksldjump"/>
            <a:extLst>
              <a:ext uri="{FF2B5EF4-FFF2-40B4-BE49-F238E27FC236}">
                <a16:creationId xmlns:a16="http://schemas.microsoft.com/office/drawing/2014/main" id="{B2E13D94-E972-0AB1-E435-CF98DBF37DD0}"/>
              </a:ext>
            </a:extLst>
          </p:cNvPr>
          <p:cNvSpPr txBox="1"/>
          <p:nvPr/>
        </p:nvSpPr>
        <p:spPr>
          <a:xfrm>
            <a:off x="708660" y="4322125"/>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2</a:t>
            </a:r>
          </a:p>
          <a:p>
            <a:pPr>
              <a:spcAft>
                <a:spcPts val="0"/>
              </a:spcAft>
              <a:defRPr/>
            </a:pPr>
            <a:r>
              <a:rPr lang="en-US" sz="1600" b="0">
                <a:solidFill>
                  <a:srgbClr val="0078D4">
                    <a:alpha val="99000"/>
                  </a:srgbClr>
                </a:solidFill>
                <a:latin typeface="Segoe Sans Display"/>
                <a:hlinkClick r:id="rId12" action="ppaction://hlinksldjump">
                  <a:extLst>
                    <a:ext uri="{A12FA001-AC4F-418D-AE19-62706E023703}">
                      <ahyp:hlinkClr xmlns:ahyp="http://schemas.microsoft.com/office/drawing/2018/hyperlinkcolor" val="tx"/>
                    </a:ext>
                  </a:extLst>
                </a:hlinkClick>
              </a:rPr>
              <a:t>Enhancing Employee Experience &amp; Engagement</a:t>
            </a:r>
            <a:endParaRPr lang="en-US" sz="1600" b="0">
              <a:solidFill>
                <a:srgbClr val="0078D4">
                  <a:alpha val="99000"/>
                </a:srgbClr>
              </a:solidFill>
              <a:latin typeface="Segoe Sans Display"/>
            </a:endParaRPr>
          </a:p>
        </p:txBody>
      </p:sp>
      <p:sp>
        <p:nvSpPr>
          <p:cNvPr id="36" name="TextBox 14">
            <a:hlinkClick r:id="rId6" action="ppaction://hlinksldjump"/>
            <a:extLst>
              <a:ext uri="{FF2B5EF4-FFF2-40B4-BE49-F238E27FC236}">
                <a16:creationId xmlns:a16="http://schemas.microsoft.com/office/drawing/2014/main" id="{1E28747E-0EAB-8E81-0E2F-E46959DBCA95}"/>
              </a:ext>
            </a:extLst>
          </p:cNvPr>
          <p:cNvSpPr txBox="1"/>
          <p:nvPr/>
        </p:nvSpPr>
        <p:spPr>
          <a:xfrm>
            <a:off x="708660" y="5381190"/>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3</a:t>
            </a:r>
          </a:p>
          <a:p>
            <a:pPr>
              <a:spcAft>
                <a:spcPts val="0"/>
              </a:spcAft>
              <a:defRPr/>
            </a:pPr>
            <a:r>
              <a:rPr lang="en-US" sz="1600" b="0">
                <a:solidFill>
                  <a:srgbClr val="0078D4">
                    <a:alpha val="99000"/>
                  </a:srgbClr>
                </a:solidFill>
                <a:latin typeface="Segoe Sans Display"/>
                <a:hlinkClick r:id="rId10" action="ppaction://hlinksldjump">
                  <a:extLst>
                    <a:ext uri="{A12FA001-AC4F-418D-AE19-62706E023703}">
                      <ahyp:hlinkClr xmlns:ahyp="http://schemas.microsoft.com/office/drawing/2018/hyperlinkcolor" val="tx"/>
                    </a:ext>
                  </a:extLst>
                </a:hlinkClick>
              </a:rPr>
              <a:t>Operations, Benefits &amp; Rewards</a:t>
            </a:r>
            <a:endParaRPr lang="en-US" sz="1600" b="0">
              <a:solidFill>
                <a:srgbClr val="0078D4">
                  <a:alpha val="99000"/>
                </a:srgbClr>
              </a:solidFill>
              <a:latin typeface="Segoe Sans Display"/>
            </a:endParaRPr>
          </a:p>
        </p:txBody>
      </p:sp>
      <p:sp>
        <p:nvSpPr>
          <p:cNvPr id="40" name="TextBox 11">
            <a:hlinkClick r:id="rId7" action="ppaction://hlinksldjump"/>
            <a:extLst>
              <a:ext uri="{FF2B5EF4-FFF2-40B4-BE49-F238E27FC236}">
                <a16:creationId xmlns:a16="http://schemas.microsoft.com/office/drawing/2014/main" id="{921FC389-73F6-EEEC-C4C9-E01FDDC8D5C9}"/>
              </a:ext>
            </a:extLst>
          </p:cNvPr>
          <p:cNvSpPr txBox="1"/>
          <p:nvPr/>
        </p:nvSpPr>
        <p:spPr>
          <a:xfrm>
            <a:off x="708660" y="6440255"/>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4</a:t>
            </a:r>
          </a:p>
          <a:p>
            <a:pPr>
              <a:spcAft>
                <a:spcPts val="0"/>
              </a:spcAft>
              <a:defRPr/>
            </a:pPr>
            <a:r>
              <a:rPr lang="en-US" sz="1600" b="0">
                <a:solidFill>
                  <a:srgbClr val="0078D4">
                    <a:alpha val="99000"/>
                  </a:srgbClr>
                </a:solidFill>
                <a:latin typeface="Segoe Sans Display"/>
                <a:hlinkClick r:id="rId7" action="ppaction://hlinksldjump">
                  <a:extLst>
                    <a:ext uri="{A12FA001-AC4F-418D-AE19-62706E023703}">
                      <ahyp:hlinkClr xmlns:ahyp="http://schemas.microsoft.com/office/drawing/2018/hyperlinkcolor" val="tx"/>
                    </a:ext>
                  </a:extLst>
                </a:hlinkClick>
              </a:rPr>
              <a:t>HR Case Management and Employee Relations</a:t>
            </a:r>
            <a:endParaRPr lang="en-US" sz="1600" b="0">
              <a:solidFill>
                <a:srgbClr val="0078D4">
                  <a:alpha val="99000"/>
                </a:srgbClr>
              </a:solidFill>
              <a:latin typeface="Segoe Sans Display"/>
            </a:endParaRPr>
          </a:p>
        </p:txBody>
      </p:sp>
      <p:sp>
        <p:nvSpPr>
          <p:cNvPr id="38" name="TextBox 7">
            <a:hlinkClick r:id="rId6" action="ppaction://hlinksldjump"/>
            <a:extLst>
              <a:ext uri="{FF2B5EF4-FFF2-40B4-BE49-F238E27FC236}">
                <a16:creationId xmlns:a16="http://schemas.microsoft.com/office/drawing/2014/main" id="{71E0A5CF-341C-E63D-AC16-F70C8E72F3A8}"/>
              </a:ext>
            </a:extLst>
          </p:cNvPr>
          <p:cNvSpPr txBox="1"/>
          <p:nvPr/>
        </p:nvSpPr>
        <p:spPr>
          <a:xfrm>
            <a:off x="708660" y="7499320"/>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5</a:t>
            </a:r>
          </a:p>
          <a:p>
            <a:pPr>
              <a:spcAft>
                <a:spcPts val="0"/>
              </a:spcAft>
              <a:defRPr/>
            </a:pPr>
            <a:r>
              <a:rPr lang="en-US" sz="1600" b="0">
                <a:solidFill>
                  <a:srgbClr val="0078D4">
                    <a:alpha val="99000"/>
                  </a:srgbClr>
                </a:solidFill>
                <a:latin typeface="Segoe Sans Display"/>
                <a:hlinkClick r:id="rId6" action="ppaction://hlinksldjump">
                  <a:extLst>
                    <a:ext uri="{A12FA001-AC4F-418D-AE19-62706E023703}">
                      <ahyp:hlinkClr xmlns:ahyp="http://schemas.microsoft.com/office/drawing/2018/hyperlinkcolor" val="tx"/>
                    </a:ext>
                  </a:extLst>
                </a:hlinkClick>
              </a:rPr>
              <a:t>Performance, Growth and Talent Development</a:t>
            </a:r>
            <a:endParaRPr lang="en-US" sz="1600" b="0">
              <a:solidFill>
                <a:srgbClr val="0078D4">
                  <a:alpha val="99000"/>
                </a:srgbClr>
              </a:solidFill>
              <a:latin typeface="Segoe Sans Display"/>
            </a:endParaRPr>
          </a:p>
        </p:txBody>
      </p:sp>
      <p:sp>
        <p:nvSpPr>
          <p:cNvPr id="46" name="TextBox 27">
            <a:hlinkClick r:id="rId7" action="ppaction://hlinksldjump"/>
            <a:extLst>
              <a:ext uri="{FF2B5EF4-FFF2-40B4-BE49-F238E27FC236}">
                <a16:creationId xmlns:a16="http://schemas.microsoft.com/office/drawing/2014/main" id="{9FBE74F7-8105-3257-C9BB-883A0D576975}"/>
              </a:ext>
            </a:extLst>
          </p:cNvPr>
          <p:cNvSpPr txBox="1"/>
          <p:nvPr/>
        </p:nvSpPr>
        <p:spPr>
          <a:xfrm>
            <a:off x="708660" y="8558387"/>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File Guidance &amp; Example</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Scenarios</a:t>
            </a:r>
            <a:endParaRPr kumimoji="0" lang="en-US" sz="1600" b="0" i="0" u="none" strike="noStrike" kern="1200" cap="none" spc="0" normalizeH="0" baseline="0" noProof="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7643710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20E00-4D48-ADAB-1301-F2A56FFC53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07CD39-9A42-4484-F779-3FECFA30D8F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13365" b="48413"/>
          <a:stretch>
            <a:fillRect/>
          </a:stretch>
        </p:blipFill>
        <p:spPr>
          <a:xfrm>
            <a:off x="160298" y="7124928"/>
            <a:ext cx="7612102" cy="2933472"/>
          </a:xfrm>
          <a:custGeom>
            <a:avLst/>
            <a:gdLst>
              <a:gd name="connsiteX0" fmla="*/ 0 w 7612102"/>
              <a:gd name="connsiteY0" fmla="*/ 0 h 2933472"/>
              <a:gd name="connsiteX1" fmla="*/ 7612102 w 7612102"/>
              <a:gd name="connsiteY1" fmla="*/ 0 h 2933472"/>
              <a:gd name="connsiteX2" fmla="*/ 7612102 w 7612102"/>
              <a:gd name="connsiteY2" fmla="*/ 2933472 h 2933472"/>
              <a:gd name="connsiteX3" fmla="*/ 0 w 7612102"/>
              <a:gd name="connsiteY3" fmla="*/ 2933472 h 2933472"/>
            </a:gdLst>
            <a:ahLst/>
            <a:cxnLst>
              <a:cxn ang="0">
                <a:pos x="connsiteX0" y="connsiteY0"/>
              </a:cxn>
              <a:cxn ang="0">
                <a:pos x="connsiteX1" y="connsiteY1"/>
              </a:cxn>
              <a:cxn ang="0">
                <a:pos x="connsiteX2" y="connsiteY2"/>
              </a:cxn>
              <a:cxn ang="0">
                <a:pos x="connsiteX3" y="connsiteY3"/>
              </a:cxn>
            </a:cxnLst>
            <a:rect l="l" t="t" r="r" b="b"/>
            <a:pathLst>
              <a:path w="7612102" h="2933472">
                <a:moveTo>
                  <a:pt x="0" y="0"/>
                </a:moveTo>
                <a:lnTo>
                  <a:pt x="7612102" y="0"/>
                </a:lnTo>
                <a:lnTo>
                  <a:pt x="7612102" y="2933472"/>
                </a:lnTo>
                <a:lnTo>
                  <a:pt x="0" y="2933472"/>
                </a:lnTo>
                <a:close/>
              </a:path>
            </a:pathLst>
          </a:custGeom>
        </p:spPr>
      </p:pic>
      <p:pic>
        <p:nvPicPr>
          <p:cNvPr id="4" name="object 4">
            <a:extLst>
              <a:ext uri="{FF2B5EF4-FFF2-40B4-BE49-F238E27FC236}">
                <a16:creationId xmlns:a16="http://schemas.microsoft.com/office/drawing/2014/main" id="{E50A8129-4375-9B02-8314-DDF4ADE69781}"/>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5" name="Slide Number Placeholder 5">
            <a:extLst>
              <a:ext uri="{FF2B5EF4-FFF2-40B4-BE49-F238E27FC236}">
                <a16:creationId xmlns:a16="http://schemas.microsoft.com/office/drawing/2014/main" id="{10CC87D5-F059-99D3-DCE2-72B5EB676C5C}"/>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21" name="Freeform: Shape 20">
            <a:extLst>
              <a:ext uri="{FF2B5EF4-FFF2-40B4-BE49-F238E27FC236}">
                <a16:creationId xmlns:a16="http://schemas.microsoft.com/office/drawing/2014/main" id="{D7CEE1EF-3EC8-C91E-3FDF-57453ABD47FE}"/>
              </a:ext>
              <a:ext uri="{C183D7F6-B498-43B3-948B-1728B52AA6E4}">
                <adec:decorative xmlns:adec="http://schemas.microsoft.com/office/drawing/2017/decorative" val="1"/>
              </a:ext>
            </a:extLst>
          </p:cNvPr>
          <p:cNvSpPr>
            <a:spLocks/>
          </p:cNvSpPr>
          <p:nvPr/>
        </p:nvSpPr>
        <p:spPr bwMode="auto">
          <a:xfrm>
            <a:off x="0" y="7673174"/>
            <a:ext cx="4527551" cy="1874050"/>
          </a:xfrm>
          <a:custGeom>
            <a:avLst/>
            <a:gdLst>
              <a:gd name="csX0" fmla="*/ 0 w 4527551"/>
              <a:gd name="csY0" fmla="*/ 0 h 1874050"/>
              <a:gd name="csX1" fmla="*/ 747829 w 4527551"/>
              <a:gd name="csY1" fmla="*/ 0 h 1874050"/>
              <a:gd name="csX2" fmla="*/ 4115469 w 4527551"/>
              <a:gd name="csY2" fmla="*/ 0 h 1874050"/>
              <a:gd name="csX3" fmla="*/ 4418044 w 4527551"/>
              <a:gd name="csY3" fmla="*/ 0 h 1874050"/>
              <a:gd name="csX4" fmla="*/ 4418044 w 4527551"/>
              <a:gd name="csY4" fmla="*/ 251585 h 1874050"/>
              <a:gd name="csX5" fmla="*/ 4418044 w 4527551"/>
              <a:gd name="csY5" fmla="*/ 1313353 h 1874050"/>
              <a:gd name="csX6" fmla="*/ 4418044 w 4527551"/>
              <a:gd name="csY6" fmla="*/ 1793413 h 1874050"/>
              <a:gd name="csX7" fmla="*/ 4527551 w 4527551"/>
              <a:gd name="csY7" fmla="*/ 1874050 h 1874050"/>
              <a:gd name="csX8" fmla="*/ 4005080 w 4527551"/>
              <a:gd name="csY8" fmla="*/ 1874050 h 1874050"/>
              <a:gd name="csX9" fmla="*/ 838201 w 4527551"/>
              <a:gd name="csY9" fmla="*/ 1874050 h 1874050"/>
              <a:gd name="csX10" fmla="*/ 0 w 4527551"/>
              <a:gd name="csY10" fmla="*/ 1874050 h 1874050"/>
              <a:gd name="csX11" fmla="*/ 0 w 4527551"/>
              <a:gd name="csY11" fmla="*/ 1393990 h 1874050"/>
              <a:gd name="csX12" fmla="*/ 0 w 4527551"/>
              <a:gd name="csY12" fmla="*/ 251585 h 18740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527551" h="1874050">
                <a:moveTo>
                  <a:pt x="0" y="0"/>
                </a:moveTo>
                <a:lnTo>
                  <a:pt x="747829" y="0"/>
                </a:lnTo>
                <a:lnTo>
                  <a:pt x="4115469" y="0"/>
                </a:lnTo>
                <a:lnTo>
                  <a:pt x="4418044" y="0"/>
                </a:lnTo>
                <a:lnTo>
                  <a:pt x="4418044" y="251585"/>
                </a:lnTo>
                <a:lnTo>
                  <a:pt x="4418044" y="1313353"/>
                </a:lnTo>
                <a:lnTo>
                  <a:pt x="4418044" y="1793413"/>
                </a:lnTo>
                <a:cubicBezTo>
                  <a:pt x="4418044" y="1837947"/>
                  <a:pt x="4467072" y="1874050"/>
                  <a:pt x="4527551" y="1874050"/>
                </a:cubicBezTo>
                <a:lnTo>
                  <a:pt x="4005080" y="1874050"/>
                </a:lnTo>
                <a:lnTo>
                  <a:pt x="838201" y="1874050"/>
                </a:lnTo>
                <a:lnTo>
                  <a:pt x="0" y="1874050"/>
                </a:lnTo>
                <a:lnTo>
                  <a:pt x="0" y="1393990"/>
                </a:lnTo>
                <a:lnTo>
                  <a:pt x="0" y="251585"/>
                </a:lnTo>
                <a:close/>
              </a:path>
            </a:pathLst>
          </a:cu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Top Corners Rounded 6">
            <a:extLst>
              <a:ext uri="{FF2B5EF4-FFF2-40B4-BE49-F238E27FC236}">
                <a16:creationId xmlns:a16="http://schemas.microsoft.com/office/drawing/2014/main" id="{720B43A6-D8B9-8844-F50A-96782BA0507C}"/>
              </a:ext>
              <a:ext uri="{C183D7F6-B498-43B3-948B-1728B52AA6E4}">
                <adec:decorative xmlns:adec="http://schemas.microsoft.com/office/drawing/2017/decorative" val="1"/>
              </a:ext>
            </a:extLst>
          </p:cNvPr>
          <p:cNvSpPr>
            <a:spLocks/>
          </p:cNvSpPr>
          <p:nvPr/>
        </p:nvSpPr>
        <p:spPr bwMode="auto">
          <a:xfrm rot="16200000">
            <a:off x="2322510" y="4097333"/>
            <a:ext cx="7546980" cy="3352801"/>
          </a:xfrm>
          <a:prstGeom prst="round2SameRect">
            <a:avLst>
              <a:gd name="adj1" fmla="val 2160"/>
              <a:gd name="adj2" fmla="val 0"/>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 name="Rectangle: Rounded Corners 7">
            <a:extLst>
              <a:ext uri="{FF2B5EF4-FFF2-40B4-BE49-F238E27FC236}">
                <a16:creationId xmlns:a16="http://schemas.microsoft.com/office/drawing/2014/main" id="{116AE883-3E5D-0CC8-E2F8-D5CD6D903B62}"/>
              </a:ext>
              <a:ext uri="{C183D7F6-B498-43B3-948B-1728B52AA6E4}">
                <adec:decorative xmlns:adec="http://schemas.microsoft.com/office/drawing/2017/decorative" val="1"/>
              </a:ext>
            </a:extLst>
          </p:cNvPr>
          <p:cNvSpPr/>
          <p:nvPr/>
        </p:nvSpPr>
        <p:spPr bwMode="auto">
          <a:xfrm>
            <a:off x="610600" y="8979428"/>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DBD0B3D1-5837-992E-975E-D03349A08F1E}"/>
              </a:ext>
              <a:ext uri="{C183D7F6-B498-43B3-948B-1728B52AA6E4}">
                <adec:decorative xmlns:adec="http://schemas.microsoft.com/office/drawing/2017/decorative" val="1"/>
              </a:ext>
            </a:extLst>
          </p:cNvPr>
          <p:cNvSpPr/>
          <p:nvPr/>
        </p:nvSpPr>
        <p:spPr bwMode="auto">
          <a:xfrm>
            <a:off x="610600" y="8194556"/>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 name="Picture 9">
            <a:extLst>
              <a:ext uri="{FF2B5EF4-FFF2-40B4-BE49-F238E27FC236}">
                <a16:creationId xmlns:a16="http://schemas.microsoft.com/office/drawing/2014/main" id="{1D5983C0-78EE-2D69-38AF-8DA02EA32328}"/>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12" name="Rectangle 11">
            <a:extLst>
              <a:ext uri="{FF2B5EF4-FFF2-40B4-BE49-F238E27FC236}">
                <a16:creationId xmlns:a16="http://schemas.microsoft.com/office/drawing/2014/main" id="{080AE3D2-1AB0-955A-6A93-1B7EC9C2AF8C}"/>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3" name="Rectangle: Rounded Corners 12">
            <a:hlinkClick r:id="rId7" action="ppaction://hlinksldjump"/>
            <a:extLst>
              <a:ext uri="{FF2B5EF4-FFF2-40B4-BE49-F238E27FC236}">
                <a16:creationId xmlns:a16="http://schemas.microsoft.com/office/drawing/2014/main" id="{0CF3E667-6F61-785D-387C-A0D2EF5AF402}"/>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Best Practices</a:t>
            </a:r>
          </a:p>
        </p:txBody>
      </p:sp>
      <p:sp>
        <p:nvSpPr>
          <p:cNvPr id="14" name="Rectangle: Rounded Corners 13">
            <a:hlinkClick r:id="rId8" action="ppaction://hlinksldjump"/>
            <a:extLst>
              <a:ext uri="{FF2B5EF4-FFF2-40B4-BE49-F238E27FC236}">
                <a16:creationId xmlns:a16="http://schemas.microsoft.com/office/drawing/2014/main" id="{DC40610E-B6C0-5849-028F-E9D1D7BB7105}"/>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15" name="Rectangle: Rounded Corners 14">
            <a:hlinkClick r:id="rId9" action="ppaction://hlinksldjump"/>
            <a:extLst>
              <a:ext uri="{FF2B5EF4-FFF2-40B4-BE49-F238E27FC236}">
                <a16:creationId xmlns:a16="http://schemas.microsoft.com/office/drawing/2014/main" id="{FEF7F542-AFED-D26A-1F3D-6E1A2749D2AC}"/>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16" name="Rectangle: Rounded Corners 15">
            <a:hlinkClick r:id="rId10" action="ppaction://hlinksldjump"/>
            <a:extLst>
              <a:ext uri="{FF2B5EF4-FFF2-40B4-BE49-F238E27FC236}">
                <a16:creationId xmlns:a16="http://schemas.microsoft.com/office/drawing/2014/main" id="{1E2B63FE-D7DC-A0EB-2B4E-5AE80B875612}"/>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23" name="Rectangle: Rounded Corners 22">
            <a:hlinkClick r:id="rId11" action="ppaction://hlinksldjump"/>
            <a:extLst>
              <a:ext uri="{FF2B5EF4-FFF2-40B4-BE49-F238E27FC236}">
                <a16:creationId xmlns:a16="http://schemas.microsoft.com/office/drawing/2014/main" id="{F4DC7D4C-787F-C4D1-06FA-C5626A76B786}"/>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24" name="Rectangle: Rounded Corners 23">
            <a:hlinkClick r:id="rId12" action="ppaction://hlinksldjump"/>
            <a:extLst>
              <a:ext uri="{FF2B5EF4-FFF2-40B4-BE49-F238E27FC236}">
                <a16:creationId xmlns:a16="http://schemas.microsoft.com/office/drawing/2014/main" id="{AF6E30BF-FA89-3B9A-AB1C-AB1B7B2F87F6}"/>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25" name="Rectangle: Rounded Corners 24">
            <a:hlinkClick r:id="rId13" action="ppaction://hlinksldjump"/>
            <a:extLst>
              <a:ext uri="{FF2B5EF4-FFF2-40B4-BE49-F238E27FC236}">
                <a16:creationId xmlns:a16="http://schemas.microsoft.com/office/drawing/2014/main" id="{5D076775-F8D4-9FE9-53AA-1A4CDF82722B}"/>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11" name="Title 10">
            <a:extLst>
              <a:ext uri="{FF2B5EF4-FFF2-40B4-BE49-F238E27FC236}">
                <a16:creationId xmlns:a16="http://schemas.microsoft.com/office/drawing/2014/main" id="{47F87D9B-4BE0-BC5C-BAE3-F3520FB678DB}"/>
              </a:ext>
            </a:extLst>
          </p:cNvPr>
          <p:cNvSpPr>
            <a:spLocks noGrp="1"/>
          </p:cNvSpPr>
          <p:nvPr>
            <p:ph type="title"/>
          </p:nvPr>
        </p:nvSpPr>
        <p:spPr>
          <a:xfrm>
            <a:off x="508000" y="939800"/>
            <a:ext cx="4383314" cy="861774"/>
          </a:xfrm>
        </p:spPr>
        <p:txBody>
          <a:bodyPr/>
          <a:lstStyle/>
          <a:p>
            <a:r>
              <a:rPr lang="en-US"/>
              <a:t>Best Practices when Using Microsoft 365 Copilot</a:t>
            </a:r>
          </a:p>
        </p:txBody>
      </p:sp>
      <p:sp>
        <p:nvSpPr>
          <p:cNvPr id="27" name="Content Placeholder 2">
            <a:extLst>
              <a:ext uri="{FF2B5EF4-FFF2-40B4-BE49-F238E27FC236}">
                <a16:creationId xmlns:a16="http://schemas.microsoft.com/office/drawing/2014/main" id="{13AD9491-2B6D-50ED-133A-35E116F5CA9A}"/>
              </a:ext>
            </a:extLst>
          </p:cNvPr>
          <p:cNvSpPr txBox="1">
            <a:spLocks/>
          </p:cNvSpPr>
          <p:nvPr/>
        </p:nvSpPr>
        <p:spPr>
          <a:xfrm>
            <a:off x="505598" y="2151124"/>
            <a:ext cx="3799702" cy="5324471"/>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a:lnSpc>
                <a:spcPct val="120000"/>
              </a:lnSpc>
              <a:spcAft>
                <a:spcPts val="1200"/>
              </a:spcAft>
              <a:defRPr/>
            </a:pPr>
            <a:r>
              <a:rPr lang="en-US" sz="1300">
                <a:solidFill>
                  <a:srgbClr val="091F2C"/>
                </a:solidFill>
                <a:latin typeface="Segoe Sans Display"/>
              </a:rPr>
              <a:t>With </a:t>
            </a:r>
            <a:r>
              <a:rPr lang="en-US" sz="1300">
                <a:solidFill>
                  <a:schemeClr val="accent1"/>
                </a:solidFill>
                <a:latin typeface="Segoe Sans Display"/>
                <a:hlinkClick r:id="rId14">
                  <a:extLst>
                    <a:ext uri="{A12FA001-AC4F-418D-AE19-62706E023703}">
                      <ahyp:hlinkClr xmlns:ahyp="http://schemas.microsoft.com/office/drawing/2018/hyperlinkcolor" val="tx"/>
                    </a:ext>
                  </a:extLst>
                </a:hlinkClick>
              </a:rPr>
              <a:t>Work IQ</a:t>
            </a:r>
            <a:r>
              <a:rPr lang="en-US" sz="1300">
                <a:solidFill>
                  <a:srgbClr val="091F2C"/>
                </a:solidFill>
                <a:latin typeface="Segoe Sans Display"/>
              </a:rPr>
              <a:t>, Microsoft 365 Copilot and agents are powered by an intelligence layer that helps Copilot understand you, your role, and your organization—connecting individual and organizational knowledge to deliver intelligence designed for the flow of your work. This shared understanding supports more relevant, accurate, and secure experiences across apps and workflows, helping teams work more effectively without relying solely on connector-based approaches.</a:t>
            </a:r>
            <a:endParaRPr lang="en-IN" sz="1300">
              <a:solidFill>
                <a:srgbClr val="091F2C"/>
              </a:solidFill>
              <a:latin typeface="Segoe Sans Display"/>
            </a:endParaRPr>
          </a:p>
          <a:p>
            <a:pPr>
              <a:lnSpc>
                <a:spcPct val="120000"/>
              </a:lnSpc>
              <a:spcAft>
                <a:spcPts val="1200"/>
              </a:spcAft>
              <a:defRPr/>
            </a:pPr>
            <a:r>
              <a:rPr lang="en-US" sz="1300">
                <a:solidFill>
                  <a:srgbClr val="091F2C"/>
                </a:solidFill>
                <a:latin typeface="Segoe Sans Display"/>
              </a:rPr>
              <a:t>When using Copilot in HR scenarios, human oversight and professional judgment are always required. Copilot is intended to assist with organizing and drafting work, not to make or automate people‑related decisions. </a:t>
            </a:r>
            <a:endParaRPr lang="en-IN" sz="1300">
              <a:solidFill>
                <a:srgbClr val="091F2C"/>
              </a:solidFill>
              <a:latin typeface="Segoe Sans Display"/>
            </a:endParaRPr>
          </a:p>
          <a:p>
            <a:pPr>
              <a:lnSpc>
                <a:spcPct val="120000"/>
              </a:lnSpc>
              <a:spcAft>
                <a:spcPts val="1200"/>
              </a:spcAft>
              <a:defRPr/>
            </a:pPr>
            <a:r>
              <a:rPr lang="en-US" sz="1300">
                <a:solidFill>
                  <a:srgbClr val="091F2C"/>
                </a:solidFill>
                <a:latin typeface="Segoe Sans Display"/>
              </a:rPr>
              <a:t>Customers are encouraged to review the </a:t>
            </a:r>
            <a:r>
              <a:rPr lang="en-US" sz="1300">
                <a:solidFill>
                  <a:schemeClr val="accent1"/>
                </a:solidFill>
                <a:latin typeface="Segoe Sans Display"/>
                <a:hlinkClick r:id="rId15">
                  <a:extLst>
                    <a:ext uri="{A12FA001-AC4F-418D-AE19-62706E023703}">
                      <ahyp:hlinkClr xmlns:ahyp="http://schemas.microsoft.com/office/drawing/2018/hyperlinkcolor" val="tx"/>
                    </a:ext>
                  </a:extLst>
                </a:hlinkClick>
              </a:rPr>
              <a:t>Microsoft 365 Copilot Transparency Note</a:t>
            </a:r>
            <a:r>
              <a:rPr lang="en-US" sz="1300">
                <a:solidFill>
                  <a:schemeClr val="accent1"/>
                </a:solidFill>
                <a:latin typeface="Segoe Sans Display"/>
              </a:rPr>
              <a:t> </a:t>
            </a:r>
            <a:r>
              <a:rPr lang="en-US" sz="1300">
                <a:solidFill>
                  <a:srgbClr val="091F2C"/>
                </a:solidFill>
                <a:latin typeface="Segoe Sans Display"/>
              </a:rPr>
              <a:t>and carefully consider whether a given HR use case is appropriate for AI assistance, particularly in scenarios that could impact individuals’ employment, legal status, or workplace outcomes.</a:t>
            </a:r>
            <a:endParaRPr lang="en-IN" sz="1300">
              <a:solidFill>
                <a:srgbClr val="091F2C"/>
              </a:solidFill>
              <a:latin typeface="Segoe Sans Display"/>
            </a:endParaRPr>
          </a:p>
        </p:txBody>
      </p:sp>
      <p:sp>
        <p:nvSpPr>
          <p:cNvPr id="28" name="Rectangle: Rounded Corners 27">
            <a:extLst>
              <a:ext uri="{FF2B5EF4-FFF2-40B4-BE49-F238E27FC236}">
                <a16:creationId xmlns:a16="http://schemas.microsoft.com/office/drawing/2014/main" id="{813AD322-0ADA-D9D5-4A28-ED025BA8740F}"/>
              </a:ext>
            </a:extLst>
          </p:cNvPr>
          <p:cNvSpPr>
            <a:spLocks/>
          </p:cNvSpPr>
          <p:nvPr/>
        </p:nvSpPr>
        <p:spPr bwMode="auto">
          <a:xfrm>
            <a:off x="508000" y="7804673"/>
            <a:ext cx="3178175" cy="30480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Prompt Syntax Legend</a:t>
            </a:r>
          </a:p>
        </p:txBody>
      </p:sp>
      <p:sp>
        <p:nvSpPr>
          <p:cNvPr id="29" name="Content Placeholder 2">
            <a:extLst>
              <a:ext uri="{FF2B5EF4-FFF2-40B4-BE49-F238E27FC236}">
                <a16:creationId xmlns:a16="http://schemas.microsoft.com/office/drawing/2014/main" id="{55130DA2-CD4D-1D2A-7506-A8550CE8BC0D}"/>
              </a:ext>
            </a:extLst>
          </p:cNvPr>
          <p:cNvSpPr txBox="1">
            <a:spLocks/>
          </p:cNvSpPr>
          <p:nvPr/>
        </p:nvSpPr>
        <p:spPr>
          <a:xfrm>
            <a:off x="507998" y="8130373"/>
            <a:ext cx="3783964" cy="1285352"/>
          </a:xfrm>
          <a:prstGeom prst="rect">
            <a:avLst/>
          </a:prstGeom>
          <a:noFill/>
        </p:spPr>
        <p:txBody>
          <a:bodyPr wrap="square" lIns="91440" tIns="45720" rIns="91440" bIns="4572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265113" algn="l" defTabSz="1018824" rtl="0" eaLnBrk="1" fontAlgn="auto" latinLnBrk="0" hangingPunct="1">
              <a:lnSpc>
                <a:spcPct val="125000"/>
              </a:lnSpc>
              <a:spcBef>
                <a:spcPts val="0"/>
              </a:spcBef>
              <a:spcAft>
                <a:spcPts val="1200"/>
              </a:spcAft>
              <a:buClrTx/>
              <a:buSzTx/>
              <a:buFontTx/>
              <a:buNone/>
              <a:tabLst/>
              <a:defRPr/>
            </a:pPr>
            <a:r>
              <a:rPr kumimoji="0" lang="en-US" sz="1100" b="0" i="0" u="none" strike="noStrike" kern="100" cap="none" spc="0" normalizeH="0" baseline="0" noProof="0">
                <a:ln>
                  <a:noFill/>
                </a:ln>
                <a:solidFill>
                  <a:srgbClr val="FF5C39">
                    <a:alpha val="99000"/>
                  </a:srgbClr>
                </a:solidFill>
                <a:effectLst/>
                <a:uLnTx/>
                <a:uFillTx/>
                <a:latin typeface="+mj-lt"/>
                <a:ea typeface="+mn-ea"/>
                <a:cs typeface="+mn-cs"/>
              </a:rPr>
              <a:t>Orange text = Context you reference in Copilot </a:t>
            </a:r>
            <a:r>
              <a:rPr lang="en-US" sz="1100" i="1">
                <a:solidFill>
                  <a:schemeClr val="tx1">
                    <a:alpha val="99000"/>
                  </a:schemeClr>
                </a:solidFill>
              </a:rPr>
              <a:t>(e.g., a file, email, meeting, Team chats, Team channels, employee name)</a:t>
            </a:r>
          </a:p>
          <a:p>
            <a:pPr marL="0" marR="0" lvl="0" indent="265113" algn="l" defTabSz="1018824" rtl="0" eaLnBrk="1" fontAlgn="auto" latinLnBrk="0" hangingPunct="1">
              <a:lnSpc>
                <a:spcPct val="125000"/>
              </a:lnSpc>
              <a:spcBef>
                <a:spcPts val="0"/>
              </a:spcBef>
              <a:spcAft>
                <a:spcPts val="1200"/>
              </a:spcAft>
              <a:buClrTx/>
              <a:buSzTx/>
              <a:buFontTx/>
              <a:buNone/>
              <a:tabLst/>
              <a:defRPr/>
            </a:pPr>
            <a:r>
              <a:rPr kumimoji="0" lang="en-US" sz="1100" b="0" i="0" u="none" strike="noStrike" kern="100" cap="none" spc="0" normalizeH="0" baseline="0" noProof="0">
                <a:ln>
                  <a:noFill/>
                </a:ln>
                <a:solidFill>
                  <a:srgbClr val="C03BC4">
                    <a:alpha val="99000"/>
                  </a:srgbClr>
                </a:solidFill>
                <a:effectLst/>
                <a:uLnTx/>
                <a:uFillTx/>
                <a:latin typeface="+mj-lt"/>
                <a:ea typeface="+mn-ea"/>
                <a:cs typeface="+mn-cs"/>
              </a:rPr>
              <a:t>Purple text = Details you insert </a:t>
            </a:r>
            <a:r>
              <a:rPr lang="en-US" sz="1100" i="1">
                <a:solidFill>
                  <a:schemeClr val="tx1">
                    <a:alpha val="99000"/>
                  </a:schemeClr>
                </a:solidFill>
              </a:rPr>
              <a:t>(e.g., customer name, industry, product, or date)</a:t>
            </a:r>
          </a:p>
        </p:txBody>
      </p:sp>
      <p:sp>
        <p:nvSpPr>
          <p:cNvPr id="40" name="Content Placeholder 2">
            <a:extLst>
              <a:ext uri="{FF2B5EF4-FFF2-40B4-BE49-F238E27FC236}">
                <a16:creationId xmlns:a16="http://schemas.microsoft.com/office/drawing/2014/main" id="{5E06420E-077D-6ED5-7285-F98339B71508}"/>
              </a:ext>
            </a:extLst>
          </p:cNvPr>
          <p:cNvSpPr txBox="1">
            <a:spLocks/>
          </p:cNvSpPr>
          <p:nvPr/>
        </p:nvSpPr>
        <p:spPr>
          <a:xfrm>
            <a:off x="4584700" y="2151124"/>
            <a:ext cx="2679700" cy="6690742"/>
          </a:xfrm>
          <a:prstGeom prst="rect">
            <a:avLst/>
          </a:prstGeom>
        </p:spPr>
        <p:txBody>
          <a:bodyPr vert="horz" wrap="square" lIns="0" tIns="0" rIns="0" bIns="0" rtlCol="0" anchor="t">
            <a:spAutoFit/>
          </a:bodyPr>
          <a:lstStyle>
            <a:defPPr>
              <a:defRPr lang="en-US"/>
            </a:defPPr>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594623" rtl="0" eaLnBrk="1" fontAlgn="auto" latinLnBrk="0" hangingPunct="1">
              <a:lnSpc>
                <a:spcPct val="120000"/>
              </a:lnSpc>
              <a:spcBef>
                <a:spcPts val="0"/>
              </a:spcBef>
              <a:spcAft>
                <a:spcPts val="4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accent2">
                    <a:alpha val="99000"/>
                  </a:schemeClr>
                </a:solidFill>
                <a:effectLst/>
                <a:uLnTx/>
                <a:uFillTx/>
                <a:latin typeface="+mj-lt"/>
                <a:ea typeface="+mn-ea"/>
                <a:cs typeface="Segoe Sans Display" pitchFamily="2" charset="0"/>
              </a:rPr>
              <a:t>Tips: </a:t>
            </a:r>
          </a:p>
          <a:p>
            <a:pPr marL="136525" indent="-136525" defTabSz="1018824">
              <a:lnSpc>
                <a:spcPct val="120000"/>
              </a:lnSpc>
              <a:spcBef>
                <a:spcPts val="0"/>
              </a:spcBef>
              <a:spcAft>
                <a:spcPts val="400"/>
              </a:spcAft>
              <a:buSzPct val="100000"/>
              <a:buFont typeface="Arial" panose="020B0604020202020204" pitchFamily="34" charset="0"/>
              <a:buChar char="•"/>
              <a:defRPr/>
            </a:pPr>
            <a:r>
              <a:rPr lang="en-US" sz="1100" kern="100">
                <a:solidFill>
                  <a:srgbClr val="091F2C">
                    <a:alpha val="99000"/>
                  </a:srgbClr>
                </a:solidFill>
                <a:latin typeface="+mj-lt"/>
                <a:cs typeface="Segoe Sans Display"/>
              </a:rPr>
              <a:t>Work Toggle </a:t>
            </a:r>
            <a:r>
              <a:rPr lang="en-US" sz="1100" kern="100">
                <a:solidFill>
                  <a:srgbClr val="091F2C">
                    <a:alpha val="99000"/>
                  </a:srgbClr>
                </a:solidFill>
                <a:cs typeface="Segoe Sans Display"/>
              </a:rPr>
              <a:t>– Work Mode keeps outputs focused on your organizational data and maintains context across apps and workflows. It will also pull in relevant web data to provide complete, connected responses. </a:t>
            </a:r>
            <a:endParaRPr lang="en-IN" sz="1100" kern="100">
              <a:solidFill>
                <a:srgbClr val="091F2C">
                  <a:alpha val="99000"/>
                </a:srgbClr>
              </a:solidFill>
              <a:cs typeface="Segoe Sans Display"/>
            </a:endParaRPr>
          </a:p>
          <a:p>
            <a:pPr marL="136525" indent="-136525" defTabSz="1018824">
              <a:lnSpc>
                <a:spcPct val="120000"/>
              </a:lnSpc>
              <a:spcBef>
                <a:spcPts val="0"/>
              </a:spcBef>
              <a:spcAft>
                <a:spcPts val="400"/>
              </a:spcAft>
              <a:buSzPct val="100000"/>
              <a:buFont typeface="Arial" panose="020B0604020202020204" pitchFamily="34" charset="0"/>
              <a:buChar char="•"/>
              <a:defRPr/>
            </a:pPr>
            <a:r>
              <a:rPr lang="en-US" sz="1100" kern="100">
                <a:solidFill>
                  <a:srgbClr val="091F2C">
                    <a:alpha val="99000"/>
                  </a:srgbClr>
                </a:solidFill>
                <a:latin typeface="+mj-lt"/>
              </a:rPr>
              <a:t>Invoke with /text </a:t>
            </a:r>
            <a:r>
              <a:rPr lang="en-US" sz="1100" kern="100">
                <a:solidFill>
                  <a:srgbClr val="091F2C">
                    <a:alpha val="99000"/>
                  </a:srgbClr>
                </a:solidFill>
              </a:rPr>
              <a:t>– Use the forward slash to directly reference files, chats, or meetings so Copilot can ground responses in the right source. Ex. </a:t>
            </a:r>
            <a:r>
              <a:rPr lang="en-US" sz="1100" kern="100">
                <a:solidFill>
                  <a:srgbClr val="EC4A27">
                    <a:alpha val="99000"/>
                  </a:srgbClr>
                </a:solidFill>
              </a:rPr>
              <a:t>/Text </a:t>
            </a:r>
            <a:endParaRPr lang="en-IN" sz="1100" kern="100">
              <a:solidFill>
                <a:srgbClr val="EC4A27">
                  <a:alpha val="99000"/>
                </a:srgbClr>
              </a:solidFill>
            </a:endParaRPr>
          </a:p>
          <a:p>
            <a:pPr marL="136525" indent="-136525" defTabSz="1018824">
              <a:lnSpc>
                <a:spcPct val="120000"/>
              </a:lnSpc>
              <a:spcBef>
                <a:spcPts val="0"/>
              </a:spcBef>
              <a:spcAft>
                <a:spcPts val="400"/>
              </a:spcAft>
              <a:buSzPct val="100000"/>
              <a:buFont typeface="Arial" panose="020B0604020202020204" pitchFamily="34" charset="0"/>
              <a:buChar char="•"/>
              <a:defRPr/>
            </a:pPr>
            <a:r>
              <a:rPr lang="en-US" sz="1100" kern="100">
                <a:solidFill>
                  <a:srgbClr val="091F2C">
                    <a:alpha val="99000"/>
                  </a:srgbClr>
                </a:solidFill>
                <a:latin typeface="+mj-lt"/>
              </a:rPr>
              <a:t>Responsible Outputs </a:t>
            </a:r>
            <a:r>
              <a:rPr lang="en-US" sz="1100" kern="100">
                <a:solidFill>
                  <a:srgbClr val="091F2C">
                    <a:alpha val="99000"/>
                  </a:srgbClr>
                </a:solidFill>
              </a:rPr>
              <a:t>– Always review AI-generated content for accuracy and verify information with trusted sources. </a:t>
            </a:r>
            <a:endParaRPr lang="en-IN" sz="1100" kern="100">
              <a:solidFill>
                <a:srgbClr val="091F2C">
                  <a:alpha val="99000"/>
                </a:srgbClr>
              </a:solidFill>
            </a:endParaRPr>
          </a:p>
          <a:p>
            <a:pPr marL="136525" indent="-136525" defTabSz="1018824">
              <a:lnSpc>
                <a:spcPct val="120000"/>
              </a:lnSpc>
              <a:spcBef>
                <a:spcPts val="0"/>
              </a:spcBef>
              <a:spcAft>
                <a:spcPts val="400"/>
              </a:spcAft>
              <a:buSzPct val="100000"/>
              <a:buFont typeface="Arial" panose="020B0604020202020204" pitchFamily="34" charset="0"/>
              <a:buChar char="•"/>
              <a:defRPr/>
            </a:pPr>
            <a:r>
              <a:rPr lang="en-US" sz="1100" kern="100">
                <a:solidFill>
                  <a:srgbClr val="091F2C">
                    <a:alpha val="99000"/>
                  </a:srgbClr>
                </a:solidFill>
                <a:latin typeface="+mj-lt"/>
              </a:rPr>
              <a:t>Bias &amp; Fairness </a:t>
            </a:r>
            <a:r>
              <a:rPr lang="en-US" sz="1100" kern="100">
                <a:solidFill>
                  <a:srgbClr val="091F2C">
                    <a:alpha val="99000"/>
                  </a:srgbClr>
                </a:solidFill>
              </a:rPr>
              <a:t>– Monitor and mitigate risks of bias through established HR compliance policies and human oversight. Copilot supports human‑led work and should not replace professional judgment or compliance processes </a:t>
            </a:r>
            <a:endParaRPr lang="en-IN" sz="1100" kern="100">
              <a:solidFill>
                <a:srgbClr val="091F2C">
                  <a:alpha val="99000"/>
                </a:srgbClr>
              </a:solidFill>
            </a:endParaRPr>
          </a:p>
          <a:p>
            <a:pPr marL="136525" indent="-136525" defTabSz="1018824">
              <a:lnSpc>
                <a:spcPct val="120000"/>
              </a:lnSpc>
              <a:spcBef>
                <a:spcPts val="0"/>
              </a:spcBef>
              <a:spcAft>
                <a:spcPts val="400"/>
              </a:spcAft>
              <a:buSzPct val="100000"/>
              <a:buFont typeface="Arial" panose="020B0604020202020204" pitchFamily="34" charset="0"/>
              <a:buChar char="•"/>
              <a:defRPr/>
            </a:pPr>
            <a:r>
              <a:rPr lang="en-US" sz="1100" kern="100">
                <a:solidFill>
                  <a:srgbClr val="091F2C">
                    <a:alpha val="99000"/>
                  </a:srgbClr>
                </a:solidFill>
                <a:latin typeface="+mj-lt"/>
                <a:cs typeface="Segoe Sans Display"/>
              </a:rPr>
              <a:t>Handle sensitive data carefully </a:t>
            </a:r>
            <a:r>
              <a:rPr lang="en-US" sz="1100" kern="100">
                <a:solidFill>
                  <a:srgbClr val="091F2C">
                    <a:alpha val="99000"/>
                  </a:srgbClr>
                </a:solidFill>
                <a:cs typeface="Segoe Sans Display"/>
              </a:rPr>
              <a:t>- Avoid prompting directly on raw or highly sensitive employee information. Where applicable, aggregate or anonymize data before using Copilot to assist with organization or drafting.</a:t>
            </a:r>
            <a:endParaRPr lang="en-IN" sz="1100" kern="100">
              <a:solidFill>
                <a:srgbClr val="091F2C">
                  <a:alpha val="99000"/>
                </a:srgbClr>
              </a:solidFill>
              <a:cs typeface="Segoe Sans Display"/>
            </a:endParaRPr>
          </a:p>
          <a:p>
            <a:pPr marL="136525" indent="-136525" defTabSz="1018824">
              <a:lnSpc>
                <a:spcPct val="120000"/>
              </a:lnSpc>
              <a:spcBef>
                <a:spcPts val="0"/>
              </a:spcBef>
              <a:spcAft>
                <a:spcPts val="400"/>
              </a:spcAft>
              <a:buSzPct val="100000"/>
              <a:buFont typeface="Arial" panose="020B0604020202020204" pitchFamily="34" charset="0"/>
              <a:buChar char="•"/>
              <a:defRPr/>
            </a:pPr>
            <a:r>
              <a:rPr lang="en-US" sz="1100" kern="100">
                <a:solidFill>
                  <a:srgbClr val="091F2C">
                    <a:alpha val="99000"/>
                  </a:srgbClr>
                </a:solidFill>
                <a:latin typeface="+mj-lt"/>
              </a:rPr>
              <a:t>Give Feedback </a:t>
            </a:r>
            <a:r>
              <a:rPr lang="en-US" sz="1100" kern="100">
                <a:solidFill>
                  <a:srgbClr val="091F2C">
                    <a:alpha val="99000"/>
                  </a:srgbClr>
                </a:solidFill>
              </a:rPr>
              <a:t>– Use Copilot’s built-in tools or reach out to your admin to share feedback and help improve your experience.</a:t>
            </a:r>
          </a:p>
        </p:txBody>
      </p:sp>
    </p:spTree>
    <p:extLst>
      <p:ext uri="{BB962C8B-B14F-4D97-AF65-F5344CB8AC3E}">
        <p14:creationId xmlns:p14="http://schemas.microsoft.com/office/powerpoint/2010/main" val="29691052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6C583-6711-8A79-4103-20C221DDC6BA}"/>
            </a:ext>
          </a:extLst>
        </p:cNvPr>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66530F78-518A-00B3-7A12-519822B7FF41}"/>
              </a:ext>
              <a:ext uri="{C183D7F6-B498-43B3-948B-1728B52AA6E4}">
                <adec:decorative xmlns:adec="http://schemas.microsoft.com/office/drawing/2017/decorative" val="1"/>
              </a:ext>
            </a:extLst>
          </p:cNvPr>
          <p:cNvSpPr>
            <a:spLocks/>
          </p:cNvSpPr>
          <p:nvPr/>
        </p:nvSpPr>
        <p:spPr bwMode="auto">
          <a:xfrm>
            <a:off x="507998" y="3880067"/>
            <a:ext cx="6756399" cy="5349314"/>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graphicFrame>
        <p:nvGraphicFramePr>
          <p:cNvPr id="6" name="Table 5">
            <a:extLst>
              <a:ext uri="{FF2B5EF4-FFF2-40B4-BE49-F238E27FC236}">
                <a16:creationId xmlns:a16="http://schemas.microsoft.com/office/drawing/2014/main" id="{13366D33-28A9-11B6-5DC3-FA6E344F1CD6}"/>
              </a:ext>
            </a:extLst>
          </p:cNvPr>
          <p:cNvGraphicFramePr>
            <a:graphicFrameLocks noGrp="1"/>
          </p:cNvGraphicFramePr>
          <p:nvPr>
            <p:extLst>
              <p:ext uri="{D42A27DB-BD31-4B8C-83A1-F6EECF244321}">
                <p14:modId xmlns:p14="http://schemas.microsoft.com/office/powerpoint/2010/main" val="1460445060"/>
              </p:ext>
            </p:extLst>
          </p:nvPr>
        </p:nvGraphicFramePr>
        <p:xfrm>
          <a:off x="538186" y="3907737"/>
          <a:ext cx="6696022" cy="5321644"/>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1330411">
                <a:tc>
                  <a:txBody>
                    <a:bodyPr/>
                    <a:lstStyle/>
                    <a:p>
                      <a:pPr marL="0" marR="0" algn="l" defTabSz="594623" rtl="0" eaLnBrk="1" latinLnBrk="0" hangingPunct="1">
                        <a:lnSpc>
                          <a:spcPct val="120000"/>
                        </a:lnSpc>
                        <a:spcAft>
                          <a:spcPts val="200"/>
                        </a:spcAft>
                        <a:buNone/>
                      </a:pPr>
                      <a:r>
                        <a:rPr lang="en-US" sz="1100" b="0" kern="1200">
                          <a:solidFill>
                            <a:schemeClr val="accent2"/>
                          </a:solidFill>
                          <a:latin typeface="+mj-lt"/>
                          <a:ea typeface="+mn-ea"/>
                          <a:cs typeface="+mn-cs"/>
                        </a:rPr>
                        <a:t>USE CASE 1: </a:t>
                      </a:r>
                      <a:r>
                        <a:rPr lang="en-US" sz="1100" b="0" kern="1200">
                          <a:solidFill>
                            <a:schemeClr val="tx1"/>
                          </a:solidFill>
                          <a:latin typeface="+mj-lt"/>
                          <a:ea typeface="+mn-ea"/>
                          <a:cs typeface="+mn-cs"/>
                        </a:rPr>
                        <a:t>Research talent market trends</a:t>
                      </a:r>
                      <a:endParaRPr lang="en-IN" sz="1100" b="0" kern="1200">
                        <a:solidFill>
                          <a:schemeClr val="tx1"/>
                        </a:solidFill>
                        <a:latin typeface="+mj-lt"/>
                        <a:ea typeface="+mn-ea"/>
                        <a:cs typeface="+mn-cs"/>
                      </a:endParaRPr>
                    </a:p>
                    <a:p>
                      <a:pPr marL="0" marR="0" algn="l" defTabSz="594623" rtl="0" eaLnBrk="1" latinLnBrk="0" hangingPunct="1">
                        <a:lnSpc>
                          <a:spcPct val="120000"/>
                        </a:lnSpc>
                        <a:spcAft>
                          <a:spcPts val="200"/>
                        </a:spcAft>
                        <a:buNone/>
                      </a:pPr>
                      <a:r>
                        <a:rPr lang="en-US" sz="1100" b="0" kern="1200">
                          <a:solidFill>
                            <a:schemeClr val="accent2"/>
                          </a:solidFill>
                          <a:latin typeface="+mj-lt"/>
                          <a:ea typeface="+mn-ea"/>
                          <a:cs typeface="+mn-cs"/>
                        </a:rPr>
                        <a:t> </a:t>
                      </a:r>
                      <a:endParaRPr lang="en-IN" sz="1100" b="0" kern="1200">
                        <a:solidFill>
                          <a:schemeClr val="accent2"/>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2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I’m hiring for a </a:t>
                      </a:r>
                      <a:r>
                        <a:rPr lang="en-US" sz="1100" b="0" kern="1200">
                          <a:solidFill>
                            <a:srgbClr val="C03BC4"/>
                          </a:solidFill>
                          <a:latin typeface="+mn-lt"/>
                          <a:ea typeface="+mn-ea"/>
                          <a:cs typeface="+mn-cs"/>
                        </a:rPr>
                        <a:t>[role title]</a:t>
                      </a:r>
                      <a:r>
                        <a:rPr lang="en-US" sz="1100" b="0" kern="1200">
                          <a:solidFill>
                            <a:schemeClr val="tx1"/>
                          </a:solidFill>
                          <a:latin typeface="+mn-lt"/>
                          <a:ea typeface="+mn-ea"/>
                          <a:cs typeface="+mn-cs"/>
                        </a:rPr>
                        <a:t> in </a:t>
                      </a:r>
                      <a:r>
                        <a:rPr lang="en-US" sz="1100" b="0" kern="1200">
                          <a:solidFill>
                            <a:srgbClr val="C03BC4"/>
                          </a:solidFill>
                          <a:latin typeface="+mn-lt"/>
                          <a:ea typeface="+mn-ea"/>
                          <a:cs typeface="+mn-cs"/>
                        </a:rPr>
                        <a:t>[location]</a:t>
                      </a:r>
                      <a:r>
                        <a:rPr lang="en-US" sz="1100" b="0" kern="1200">
                          <a:solidFill>
                            <a:schemeClr val="tx1"/>
                          </a:solidFill>
                          <a:latin typeface="+mn-lt"/>
                          <a:ea typeface="+mn-ea"/>
                          <a:cs typeface="+mn-cs"/>
                        </a:rPr>
                        <a:t>. Using </a:t>
                      </a:r>
                      <a:r>
                        <a:rPr lang="en-US" sz="1100" b="0" kern="1200">
                          <a:solidFill>
                            <a:srgbClr val="FF5C39"/>
                          </a:solidFill>
                          <a:latin typeface="+mn-lt"/>
                          <a:ea typeface="+mn-ea"/>
                          <a:cs typeface="+mn-cs"/>
                        </a:rPr>
                        <a:t>/job description</a:t>
                      </a:r>
                      <a:r>
                        <a:rPr lang="en-US" sz="1100" b="0" kern="1200">
                          <a:solidFill>
                            <a:schemeClr val="tx1"/>
                          </a:solidFill>
                          <a:latin typeface="+mn-lt"/>
                          <a:ea typeface="+mn-ea"/>
                          <a:cs typeface="+mn-cs"/>
                        </a:rPr>
                        <a:t> and </a:t>
                      </a:r>
                      <a:r>
                        <a:rPr lang="en-US" sz="1100" b="0" kern="1200">
                          <a:solidFill>
                            <a:srgbClr val="C03BC4"/>
                          </a:solidFill>
                          <a:latin typeface="+mn-lt"/>
                          <a:ea typeface="+mn-ea"/>
                          <a:cs typeface="+mn-cs"/>
                        </a:rPr>
                        <a:t>[labor market information]</a:t>
                      </a:r>
                      <a:r>
                        <a:rPr lang="en-US" sz="1100" b="0" kern="1200">
                          <a:solidFill>
                            <a:schemeClr val="tx1"/>
                          </a:solidFill>
                          <a:latin typeface="+mn-lt"/>
                          <a:ea typeface="+mn-ea"/>
                          <a:cs typeface="+mn-cs"/>
                        </a:rPr>
                        <a:t> from the web as contextual background, provide a high‑level overview of commonly referenced skills, typical experience levels, and general hiring trends. Present the information as contextual background to support recruiting discussions.</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330411">
                <a:tc>
                  <a:txBody>
                    <a:bodyPr/>
                    <a:lstStyle/>
                    <a:p>
                      <a:pPr marL="0" marR="0" algn="l" defTabSz="594623" rtl="0" eaLnBrk="1" latinLnBrk="0" hangingPunct="1">
                        <a:lnSpc>
                          <a:spcPct val="120000"/>
                        </a:lnSpc>
                        <a:spcAft>
                          <a:spcPts val="200"/>
                        </a:spcAft>
                        <a:buNone/>
                      </a:pPr>
                      <a:r>
                        <a:rPr lang="en-US" sz="1100" b="0" kern="1200">
                          <a:solidFill>
                            <a:schemeClr val="accent2"/>
                          </a:solidFill>
                          <a:latin typeface="+mj-lt"/>
                          <a:ea typeface="+mn-ea"/>
                          <a:cs typeface="+mn-cs"/>
                        </a:rPr>
                        <a:t>USE CASE 2: </a:t>
                      </a:r>
                      <a:r>
                        <a:rPr lang="en-US" sz="1100" b="0" kern="1200">
                          <a:solidFill>
                            <a:schemeClr val="tx1"/>
                          </a:solidFill>
                          <a:latin typeface="+mj-lt"/>
                          <a:ea typeface="+mn-ea"/>
                          <a:cs typeface="+mn-cs"/>
                        </a:rPr>
                        <a:t>Summarize role intake notes and draft a hiring strategy follow-up</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2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Using </a:t>
                      </a:r>
                      <a:r>
                        <a:rPr lang="en-US" sz="1100" b="0" kern="1200">
                          <a:solidFill>
                            <a:srgbClr val="FF5C39"/>
                          </a:solidFill>
                          <a:latin typeface="+mn-lt"/>
                          <a:ea typeface="+mn-ea"/>
                          <a:cs typeface="+mn-cs"/>
                        </a:rPr>
                        <a:t>/role intake meeting</a:t>
                      </a:r>
                      <a:r>
                        <a:rPr lang="en-US" sz="1100" b="0" kern="1200">
                          <a:solidFill>
                            <a:schemeClr val="tx1"/>
                          </a:solidFill>
                          <a:latin typeface="+mn-lt"/>
                          <a:ea typeface="+mn-ea"/>
                          <a:cs typeface="+mn-cs"/>
                        </a:rPr>
                        <a:t>, organize the notes into key themes, role responsibilities, required qualifications, and hiring priorities. Draft a follow‑up email summarizing decisions and next steps for the hiring manager.</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330411">
                <a:tc>
                  <a:txBody>
                    <a:bodyPr/>
                    <a:lstStyle/>
                    <a:p>
                      <a:pPr marL="0" marR="0" algn="l" defTabSz="594623" rtl="0" eaLnBrk="1" latinLnBrk="0" hangingPunct="1">
                        <a:lnSpc>
                          <a:spcPct val="120000"/>
                        </a:lnSpc>
                        <a:spcAft>
                          <a:spcPts val="200"/>
                        </a:spcAft>
                        <a:buNone/>
                      </a:pPr>
                      <a:r>
                        <a:rPr lang="en-US" sz="1100" b="0" kern="1200">
                          <a:solidFill>
                            <a:schemeClr val="accent2"/>
                          </a:solidFill>
                          <a:latin typeface="+mj-lt"/>
                          <a:ea typeface="+mn-ea"/>
                          <a:cs typeface="+mn-cs"/>
                        </a:rPr>
                        <a:t>USE CASE 3: </a:t>
                      </a:r>
                      <a:r>
                        <a:rPr lang="en-US" sz="1100" b="0" kern="1200">
                          <a:solidFill>
                            <a:schemeClr val="tx1"/>
                          </a:solidFill>
                          <a:latin typeface="+mj-lt"/>
                          <a:ea typeface="+mn-ea"/>
                          <a:cs typeface="+mn-cs"/>
                        </a:rPr>
                        <a:t>Audit offer outcomes and identify improvement areas</a:t>
                      </a:r>
                      <a:endParaRPr lang="en-IN" sz="1100" b="0" kern="1200">
                        <a:solidFill>
                          <a:schemeClr val="tx1"/>
                        </a:solidFill>
                        <a:latin typeface="+mj-lt"/>
                        <a:ea typeface="+mn-ea"/>
                        <a:cs typeface="+mn-cs"/>
                      </a:endParaRPr>
                    </a:p>
                    <a:p>
                      <a:pPr marL="0" marR="0" algn="l" defTabSz="594623" rtl="0" eaLnBrk="1" latinLnBrk="0" hangingPunct="1">
                        <a:lnSpc>
                          <a:spcPct val="120000"/>
                        </a:lnSpc>
                        <a:spcAft>
                          <a:spcPts val="200"/>
                        </a:spcAft>
                        <a:buNone/>
                      </a:pPr>
                      <a:r>
                        <a:rPr lang="en-US" sz="1100" b="0" kern="1200">
                          <a:solidFill>
                            <a:schemeClr val="accent2"/>
                          </a:solidFill>
                          <a:latin typeface="+mj-lt"/>
                          <a:ea typeface="+mn-ea"/>
                          <a:cs typeface="+mn-cs"/>
                        </a:rPr>
                        <a:t> </a:t>
                      </a:r>
                      <a:endParaRPr lang="en-IN" sz="1100" b="0" kern="1200">
                        <a:solidFill>
                          <a:schemeClr val="accent2"/>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2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Using </a:t>
                      </a:r>
                      <a:r>
                        <a:rPr lang="en-US" sz="1100" b="0" kern="1200">
                          <a:solidFill>
                            <a:srgbClr val="FF5C39"/>
                          </a:solidFill>
                          <a:latin typeface="+mn-lt"/>
                          <a:ea typeface="+mn-ea"/>
                          <a:cs typeface="+mn-cs"/>
                        </a:rPr>
                        <a:t>/offer outcome data</a:t>
                      </a:r>
                      <a:r>
                        <a:rPr lang="en-US" sz="1100" b="0" kern="1200">
                          <a:solidFill>
                            <a:schemeClr val="tx1"/>
                          </a:solidFill>
                          <a:latin typeface="+mn-lt"/>
                          <a:ea typeface="+mn-ea"/>
                          <a:cs typeface="+mn-cs"/>
                        </a:rPr>
                        <a:t>, please audit the offer outcomes for the past quarter. Track the acceptance rates, reasons for offer rejections, and any patterns in the data. Analyze this information to identify areas for improvement in our offer strategy.</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330411">
                <a:tc>
                  <a:txBody>
                    <a:bodyPr/>
                    <a:lstStyle/>
                    <a:p>
                      <a:pPr marL="0" marR="0" algn="l" defTabSz="594623" rtl="0" eaLnBrk="1" latinLnBrk="0" hangingPunct="1">
                        <a:lnSpc>
                          <a:spcPct val="120000"/>
                        </a:lnSpc>
                        <a:spcAft>
                          <a:spcPts val="200"/>
                        </a:spcAft>
                        <a:buNone/>
                      </a:pPr>
                      <a:r>
                        <a:rPr lang="en-US" sz="1100" b="0" kern="1200">
                          <a:solidFill>
                            <a:schemeClr val="accent2"/>
                          </a:solidFill>
                          <a:latin typeface="+mj-lt"/>
                          <a:ea typeface="+mn-ea"/>
                          <a:cs typeface="+mn-cs"/>
                        </a:rPr>
                        <a:t>USE CASE 4: </a:t>
                      </a:r>
                      <a:r>
                        <a:rPr lang="en-US" sz="1100" b="0" kern="1200">
                          <a:solidFill>
                            <a:schemeClr val="tx1"/>
                          </a:solidFill>
                          <a:latin typeface="+mj-lt"/>
                          <a:ea typeface="+mn-ea"/>
                          <a:cs typeface="+mn-cs"/>
                        </a:rPr>
                        <a:t>Generate interview questions to assess target skills</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20000"/>
                        </a:lnSpc>
                        <a:spcAft>
                          <a:spcPts val="200"/>
                        </a:spcAft>
                        <a:buNone/>
                      </a:pPr>
                      <a:r>
                        <a:rPr lang="en-US" sz="1100" b="0" kern="1200">
                          <a:solidFill>
                            <a:schemeClr val="tx1"/>
                          </a:solidFill>
                          <a:latin typeface="+mj-lt"/>
                          <a:ea typeface="+mn-ea"/>
                          <a:cs typeface="+mn-cs"/>
                        </a:rPr>
                        <a:t>Prompt:</a:t>
                      </a:r>
                      <a:r>
                        <a:rPr lang="en-US" sz="1100" b="0" kern="1200">
                          <a:solidFill>
                            <a:schemeClr val="tx1"/>
                          </a:solidFill>
                          <a:latin typeface="+mn-lt"/>
                          <a:ea typeface="+mn-ea"/>
                          <a:cs typeface="+mn-cs"/>
                        </a:rPr>
                        <a:t> I’ve been assigned to assess for </a:t>
                      </a:r>
                      <a:r>
                        <a:rPr lang="en-US" sz="1100" b="0" kern="1200">
                          <a:solidFill>
                            <a:srgbClr val="C03BC4"/>
                          </a:solidFill>
                          <a:latin typeface="+mn-lt"/>
                          <a:ea typeface="+mn-ea"/>
                          <a:cs typeface="+mn-cs"/>
                        </a:rPr>
                        <a:t>[Skill]</a:t>
                      </a:r>
                      <a:r>
                        <a:rPr lang="en-US" sz="1100" b="0" kern="1200">
                          <a:solidFill>
                            <a:schemeClr val="tx1"/>
                          </a:solidFill>
                          <a:latin typeface="+mn-lt"/>
                          <a:ea typeface="+mn-ea"/>
                          <a:cs typeface="+mn-cs"/>
                        </a:rPr>
                        <a:t> and </a:t>
                      </a:r>
                      <a:r>
                        <a:rPr lang="en-US" sz="1100" b="0" kern="1200">
                          <a:solidFill>
                            <a:srgbClr val="C03BC4"/>
                          </a:solidFill>
                          <a:latin typeface="+mn-lt"/>
                          <a:ea typeface="+mn-ea"/>
                          <a:cs typeface="+mn-cs"/>
                        </a:rPr>
                        <a:t>[Skill]</a:t>
                      </a:r>
                      <a:r>
                        <a:rPr lang="en-US" sz="1100" b="0" kern="1200">
                          <a:solidFill>
                            <a:schemeClr val="tx1"/>
                          </a:solidFill>
                          <a:latin typeface="+mn-lt"/>
                          <a:ea typeface="+mn-ea"/>
                          <a:cs typeface="+mn-cs"/>
                        </a:rPr>
                        <a:t> for a </a:t>
                      </a:r>
                      <a:r>
                        <a:rPr lang="en-US" sz="1100" b="0" kern="1200">
                          <a:solidFill>
                            <a:srgbClr val="C03BC4"/>
                          </a:solidFill>
                          <a:latin typeface="+mn-lt"/>
                          <a:ea typeface="+mn-ea"/>
                          <a:cs typeface="+mn-cs"/>
                        </a:rPr>
                        <a:t>[role, include discipline + career stage]</a:t>
                      </a:r>
                      <a:r>
                        <a:rPr lang="en-US" sz="1100" b="0" kern="1200">
                          <a:solidFill>
                            <a:schemeClr val="tx1"/>
                          </a:solidFill>
                          <a:latin typeface="+mn-lt"/>
                          <a:ea typeface="+mn-ea"/>
                          <a:cs typeface="+mn-cs"/>
                        </a:rPr>
                        <a:t> role. Based only on the definitions in the </a:t>
                      </a:r>
                      <a:r>
                        <a:rPr lang="en-US" sz="1100" b="0" kern="1200">
                          <a:solidFill>
                            <a:srgbClr val="FF5C39"/>
                          </a:solidFill>
                          <a:latin typeface="+mn-lt"/>
                          <a:ea typeface="+mn-ea"/>
                          <a:cs typeface="+mn-cs"/>
                        </a:rPr>
                        <a:t>/job description</a:t>
                      </a:r>
                      <a:r>
                        <a:rPr lang="en-US" sz="1100" b="0" kern="1200">
                          <a:solidFill>
                            <a:schemeClr val="tx1"/>
                          </a:solidFill>
                          <a:latin typeface="+mn-lt"/>
                          <a:ea typeface="+mn-ea"/>
                          <a:cs typeface="+mn-cs"/>
                        </a:rPr>
                        <a:t>, give me 2-3 questions I can ask a candidate to assess for each skill.</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bl>
          </a:graphicData>
        </a:graphic>
      </p:graphicFrame>
      <p:pic>
        <p:nvPicPr>
          <p:cNvPr id="9" name="object 4">
            <a:extLst>
              <a:ext uri="{FF2B5EF4-FFF2-40B4-BE49-F238E27FC236}">
                <a16:creationId xmlns:a16="http://schemas.microsoft.com/office/drawing/2014/main" id="{71679CFB-4EF5-5C65-1F69-FF3288702DCD}"/>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13" name="Rectangle 12">
            <a:extLst>
              <a:ext uri="{FF2B5EF4-FFF2-40B4-BE49-F238E27FC236}">
                <a16:creationId xmlns:a16="http://schemas.microsoft.com/office/drawing/2014/main" id="{EC342345-6771-3533-0D88-CDC7E002AF17}"/>
              </a:ext>
              <a:ext uri="{C183D7F6-B498-43B3-948B-1728B52AA6E4}">
                <adec:decorative xmlns:adec="http://schemas.microsoft.com/office/drawing/2017/decorative" val="1"/>
              </a:ext>
            </a:extLst>
          </p:cNvPr>
          <p:cNvSpPr>
            <a:spLocks/>
          </p:cNvSpPr>
          <p:nvPr/>
        </p:nvSpPr>
        <p:spPr bwMode="auto">
          <a:xfrm>
            <a:off x="0" y="1743454"/>
            <a:ext cx="7772400" cy="1608172"/>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Graphic 5">
            <a:extLst>
              <a:ext uri="{FF2B5EF4-FFF2-40B4-BE49-F238E27FC236}">
                <a16:creationId xmlns:a16="http://schemas.microsoft.com/office/drawing/2014/main" id="{532D0196-761F-C190-70E3-A2A7F4FC2F9A}"/>
              </a:ext>
              <a:ext uri="{C183D7F6-B498-43B3-948B-1728B52AA6E4}">
                <adec:decorative xmlns:adec="http://schemas.microsoft.com/office/drawing/2017/decorative" val="1"/>
              </a:ext>
            </a:extLst>
          </p:cNvPr>
          <p:cNvSpPr>
            <a:spLocks/>
          </p:cNvSpPr>
          <p:nvPr/>
        </p:nvSpPr>
        <p:spPr>
          <a:xfrm>
            <a:off x="543716" y="2001855"/>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17" name="Straight Connector 16">
            <a:extLst>
              <a:ext uri="{FF2B5EF4-FFF2-40B4-BE49-F238E27FC236}">
                <a16:creationId xmlns:a16="http://schemas.microsoft.com/office/drawing/2014/main" id="{F7343460-EA33-8B50-9D2A-206C5B5B8CAF}"/>
              </a:ext>
              <a:ext uri="{C183D7F6-B498-43B3-948B-1728B52AA6E4}">
                <adec:decorative xmlns:adec="http://schemas.microsoft.com/office/drawing/2017/decorative" val="1"/>
              </a:ext>
            </a:extLst>
          </p:cNvPr>
          <p:cNvCxnSpPr>
            <a:cxnSpLocks/>
          </p:cNvCxnSpPr>
          <p:nvPr/>
        </p:nvCxnSpPr>
        <p:spPr>
          <a:xfrm>
            <a:off x="1000125" y="2546234"/>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Graphic 15">
            <a:extLst>
              <a:ext uri="{FF2B5EF4-FFF2-40B4-BE49-F238E27FC236}">
                <a16:creationId xmlns:a16="http://schemas.microsoft.com/office/drawing/2014/main" id="{5C8BF50D-D128-B3FE-761F-9B19E1ABB60F}"/>
              </a:ext>
              <a:ext uri="{C183D7F6-B498-43B3-948B-1728B52AA6E4}">
                <adec:decorative xmlns:adec="http://schemas.microsoft.com/office/drawing/2017/decorative" val="1"/>
              </a:ext>
            </a:extLst>
          </p:cNvPr>
          <p:cNvSpPr>
            <a:spLocks/>
          </p:cNvSpPr>
          <p:nvPr/>
        </p:nvSpPr>
        <p:spPr>
          <a:xfrm>
            <a:off x="538187" y="2820122"/>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49" name="Slide Number Placeholder 5">
            <a:extLst>
              <a:ext uri="{FF2B5EF4-FFF2-40B4-BE49-F238E27FC236}">
                <a16:creationId xmlns:a16="http://schemas.microsoft.com/office/drawing/2014/main" id="{43CE067A-D444-7F8C-8478-415E13A3C692}"/>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7943E956-2973-BB06-5D06-C093FE64997A}"/>
              </a:ext>
            </a:extLst>
          </p:cNvPr>
          <p:cNvSpPr>
            <a:spLocks noGrp="1"/>
          </p:cNvSpPr>
          <p:nvPr>
            <p:ph type="title"/>
          </p:nvPr>
        </p:nvSpPr>
        <p:spPr>
          <a:xfrm>
            <a:off x="508002" y="939800"/>
            <a:ext cx="4995982" cy="430887"/>
          </a:xfrm>
        </p:spPr>
        <p:txBody>
          <a:bodyPr/>
          <a:lstStyle/>
          <a:p>
            <a:r>
              <a:rPr lang="en-US"/>
              <a:t>Scenario 1: Recruiting and Hiring</a:t>
            </a:r>
          </a:p>
        </p:txBody>
      </p:sp>
      <p:sp>
        <p:nvSpPr>
          <p:cNvPr id="15" name="Content Placeholder 2">
            <a:extLst>
              <a:ext uri="{FF2B5EF4-FFF2-40B4-BE49-F238E27FC236}">
                <a16:creationId xmlns:a16="http://schemas.microsoft.com/office/drawing/2014/main" id="{68724B70-120D-842A-39C6-6385568FA46C}"/>
              </a:ext>
            </a:extLst>
          </p:cNvPr>
          <p:cNvSpPr txBox="1">
            <a:spLocks/>
          </p:cNvSpPr>
          <p:nvPr/>
        </p:nvSpPr>
        <p:spPr>
          <a:xfrm>
            <a:off x="1000125" y="1853490"/>
            <a:ext cx="6264276" cy="584071"/>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250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effectLst/>
                <a:uLnTx/>
                <a:uFillTx/>
                <a:latin typeface="+mj-lt"/>
                <a:ea typeface="+mn-ea"/>
                <a:cs typeface="Segoe Sans Display" pitchFamily="2" charset="0"/>
              </a:rPr>
              <a:t>Goal: </a:t>
            </a:r>
            <a:r>
              <a:rPr kumimoji="0" lang="en-US" sz="1050" b="0" i="0" u="none" strike="noStrike" kern="100" cap="none" spc="0" normalizeH="0" baseline="0" noProof="0">
                <a:ln>
                  <a:noFill/>
                </a:ln>
                <a:effectLst/>
                <a:uLnTx/>
                <a:uFillTx/>
                <a:ea typeface="+mn-ea"/>
                <a:cs typeface="Segoe Sans Display" pitchFamily="2" charset="0"/>
              </a:rPr>
              <a:t>Help HR professionals use Copilot to support recruiting workflows by organizing role requirements, synthesizing market or intake information, and preparing structured summaries that support alignment and informed conversations with hiring managers.</a:t>
            </a:r>
          </a:p>
        </p:txBody>
      </p:sp>
      <p:sp>
        <p:nvSpPr>
          <p:cNvPr id="19" name="Content Placeholder 2">
            <a:extLst>
              <a:ext uri="{FF2B5EF4-FFF2-40B4-BE49-F238E27FC236}">
                <a16:creationId xmlns:a16="http://schemas.microsoft.com/office/drawing/2014/main" id="{57A80E3F-9D64-B95E-82BB-67393C79F651}"/>
              </a:ext>
            </a:extLst>
          </p:cNvPr>
          <p:cNvSpPr txBox="1">
            <a:spLocks/>
          </p:cNvSpPr>
          <p:nvPr/>
        </p:nvSpPr>
        <p:spPr>
          <a:xfrm>
            <a:off x="1000125" y="2654907"/>
            <a:ext cx="6264276" cy="584071"/>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indent="0" defTabSz="1018824">
              <a:lnSpc>
                <a:spcPct val="125000"/>
              </a:lnSpc>
              <a:spcBef>
                <a:spcPts val="0"/>
              </a:spcBef>
              <a:spcAft>
                <a:spcPts val="1200"/>
              </a:spcAft>
              <a:buNone/>
              <a:defRPr/>
            </a:pPr>
            <a:r>
              <a:rPr lang="en-US" sz="1050" kern="100">
                <a:latin typeface="+mj-lt"/>
              </a:rPr>
              <a:t>Intended Outcome: </a:t>
            </a:r>
            <a:r>
              <a:rPr lang="en-US" sz="1050" kern="100"/>
              <a:t>Structured summaries and draft materials that help HR professionals align with hiring managers, prepare for recruiting conversations, and support consistent, informed hiring processes using existing, validated job information, and documented inputs.</a:t>
            </a:r>
          </a:p>
        </p:txBody>
      </p:sp>
      <p:pic>
        <p:nvPicPr>
          <p:cNvPr id="24" name="Picture 23">
            <a:extLst>
              <a:ext uri="{FF2B5EF4-FFF2-40B4-BE49-F238E27FC236}">
                <a16:creationId xmlns:a16="http://schemas.microsoft.com/office/drawing/2014/main" id="{213E4AC6-80CD-CB5B-4C94-BCFFAE2BC0E3}"/>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25" name="Rectangle 24">
            <a:extLst>
              <a:ext uri="{FF2B5EF4-FFF2-40B4-BE49-F238E27FC236}">
                <a16:creationId xmlns:a16="http://schemas.microsoft.com/office/drawing/2014/main" id="{E58F7A1B-49E9-0E42-7762-81B3994E4DDB}"/>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26" name="Rectangle: Rounded Corners 25">
            <a:hlinkClick r:id="rId6" action="ppaction://hlinksldjump"/>
            <a:extLst>
              <a:ext uri="{FF2B5EF4-FFF2-40B4-BE49-F238E27FC236}">
                <a16:creationId xmlns:a16="http://schemas.microsoft.com/office/drawing/2014/main" id="{B872F39E-E3A4-989E-236C-7A1B5A291B9B}"/>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27" name="Rectangle: Rounded Corners 26">
            <a:hlinkClick r:id="rId7" action="ppaction://hlinksldjump"/>
            <a:extLst>
              <a:ext uri="{FF2B5EF4-FFF2-40B4-BE49-F238E27FC236}">
                <a16:creationId xmlns:a16="http://schemas.microsoft.com/office/drawing/2014/main" id="{5BEFDFB0-C182-E3AB-BDF7-149A33DBE387}"/>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1</a:t>
            </a:r>
          </a:p>
        </p:txBody>
      </p:sp>
      <p:sp>
        <p:nvSpPr>
          <p:cNvPr id="28" name="Rectangle: Rounded Corners 27">
            <a:hlinkClick r:id="rId8" action="ppaction://hlinksldjump"/>
            <a:extLst>
              <a:ext uri="{FF2B5EF4-FFF2-40B4-BE49-F238E27FC236}">
                <a16:creationId xmlns:a16="http://schemas.microsoft.com/office/drawing/2014/main" id="{98EF0D87-E1F7-B045-196D-B919D9728417}"/>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29" name="Rectangle: Rounded Corners 28">
            <a:hlinkClick r:id="rId9" action="ppaction://hlinksldjump"/>
            <a:extLst>
              <a:ext uri="{FF2B5EF4-FFF2-40B4-BE49-F238E27FC236}">
                <a16:creationId xmlns:a16="http://schemas.microsoft.com/office/drawing/2014/main" id="{EE018F74-AD91-B580-A306-7CD3A1A41913}"/>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30" name="Rectangle: Rounded Corners 29">
            <a:hlinkClick r:id="rId10" action="ppaction://hlinksldjump"/>
            <a:extLst>
              <a:ext uri="{FF2B5EF4-FFF2-40B4-BE49-F238E27FC236}">
                <a16:creationId xmlns:a16="http://schemas.microsoft.com/office/drawing/2014/main" id="{84F90BDD-1824-54AD-D335-6B0EEB245697}"/>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31" name="Rectangle: Rounded Corners 30">
            <a:hlinkClick r:id="rId11" action="ppaction://hlinksldjump"/>
            <a:extLst>
              <a:ext uri="{FF2B5EF4-FFF2-40B4-BE49-F238E27FC236}">
                <a16:creationId xmlns:a16="http://schemas.microsoft.com/office/drawing/2014/main" id="{B2069C8D-0BBC-0AD2-E5BB-BDA3C81767CA}"/>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33" name="Rectangle: Rounded Corners 32">
            <a:hlinkClick r:id="rId12" action="ppaction://hlinksldjump"/>
            <a:extLst>
              <a:ext uri="{FF2B5EF4-FFF2-40B4-BE49-F238E27FC236}">
                <a16:creationId xmlns:a16="http://schemas.microsoft.com/office/drawing/2014/main" id="{4F880DED-9BAD-1728-861A-CD9EAFA58923}"/>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2" name="Rectangle: Top Corners Rounded 1">
            <a:extLst>
              <a:ext uri="{FF2B5EF4-FFF2-40B4-BE49-F238E27FC236}">
                <a16:creationId xmlns:a16="http://schemas.microsoft.com/office/drawing/2014/main" id="{75DEA229-1A78-136D-C45E-ED5A6BAF680C}"/>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Top Corners Rounded 2">
            <a:extLst>
              <a:ext uri="{FF2B5EF4-FFF2-40B4-BE49-F238E27FC236}">
                <a16:creationId xmlns:a16="http://schemas.microsoft.com/office/drawing/2014/main" id="{E04C9A71-6AD1-1AD9-65A5-E6080C1F6AA2}"/>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Content Placeholder 2">
            <a:extLst>
              <a:ext uri="{FF2B5EF4-FFF2-40B4-BE49-F238E27FC236}">
                <a16:creationId xmlns:a16="http://schemas.microsoft.com/office/drawing/2014/main" id="{F2472141-3842-7E7C-2498-DD4A5F7B72B4}"/>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18" name="Rectangle: Rounded Corners 17" descr="Orange text">
            <a:extLst>
              <a:ext uri="{FF2B5EF4-FFF2-40B4-BE49-F238E27FC236}">
                <a16:creationId xmlns:a16="http://schemas.microsoft.com/office/drawing/2014/main" id="{670FCCBC-8108-6ED5-74F7-FD777ADB4EFD}"/>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0" name="Content Placeholder 2">
            <a:extLst>
              <a:ext uri="{FF2B5EF4-FFF2-40B4-BE49-F238E27FC236}">
                <a16:creationId xmlns:a16="http://schemas.microsoft.com/office/drawing/2014/main" id="{22031F9E-32D7-4FA9-E2AF-3987498B1A9D}"/>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22" name="Rectangle: Rounded Corners 21" descr="Purple text">
            <a:extLst>
              <a:ext uri="{FF2B5EF4-FFF2-40B4-BE49-F238E27FC236}">
                <a16:creationId xmlns:a16="http://schemas.microsoft.com/office/drawing/2014/main" id="{EFAAC745-D499-91E5-5A01-745E1268F5A7}"/>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3" name="Content Placeholder 2">
            <a:extLst>
              <a:ext uri="{FF2B5EF4-FFF2-40B4-BE49-F238E27FC236}">
                <a16:creationId xmlns:a16="http://schemas.microsoft.com/office/drawing/2014/main" id="{C6B62BB5-3AEB-601D-1BB7-0B3F2DE78142}"/>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C03BC4">
                    <a:alpha val="99000"/>
                  </a:srgbClr>
                </a:solidFill>
                <a:effectLst/>
                <a:uLnTx/>
                <a:uFillTx/>
                <a:latin typeface="Segoe Sans Display"/>
                <a:ea typeface="+mn-ea"/>
                <a:cs typeface="+mn-cs"/>
              </a:rPr>
              <a:t>[Details you insert]</a:t>
            </a:r>
          </a:p>
        </p:txBody>
      </p:sp>
      <p:sp>
        <p:nvSpPr>
          <p:cNvPr id="32" name="Rectangle 31">
            <a:hlinkClick r:id="rId11" action="ppaction://hlinksldjump"/>
            <a:extLst>
              <a:ext uri="{FF2B5EF4-FFF2-40B4-BE49-F238E27FC236}">
                <a16:creationId xmlns:a16="http://schemas.microsoft.com/office/drawing/2014/main" id="{7C13C0D1-C091-6AB8-A44F-400D89BFDFCD}"/>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a:solidFill>
                  <a:srgbClr val="0078D4">
                    <a:alpha val="99000"/>
                  </a:srgbClr>
                </a:solidFill>
                <a:latin typeface="Segoe Sans Display"/>
                <a:ea typeface="Segoe UI" pitchFamily="34" charset="0"/>
                <a:cs typeface="Segoe UI" pitchFamily="34" charset="0"/>
              </a:rPr>
              <a:t>page 10</a:t>
            </a:r>
            <a:endParaRPr kumimoji="0" lang="en-US" sz="900" b="0" i="1" u="sng" strike="noStrike" kern="1200" cap="none" spc="0" normalizeH="0" baseline="0" noProof="0">
              <a:ln>
                <a:noFill/>
              </a:ln>
              <a:solidFill>
                <a:srgbClr val="0078D4">
                  <a:alpha val="99000"/>
                </a:srgbClr>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37030435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C7972-C986-2FC4-5319-D39CB589A0C1}"/>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51FADCC-9B4F-78FD-9943-C105EAAAEF77}"/>
              </a:ext>
              <a:ext uri="{C183D7F6-B498-43B3-948B-1728B52AA6E4}">
                <adec:decorative xmlns:adec="http://schemas.microsoft.com/office/drawing/2017/decorative" val="1"/>
              </a:ext>
            </a:extLst>
          </p:cNvPr>
          <p:cNvSpPr>
            <a:spLocks/>
          </p:cNvSpPr>
          <p:nvPr/>
        </p:nvSpPr>
        <p:spPr bwMode="auto">
          <a:xfrm>
            <a:off x="507998" y="3880067"/>
            <a:ext cx="6756399" cy="5349314"/>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9" name="object 4">
            <a:extLst>
              <a:ext uri="{FF2B5EF4-FFF2-40B4-BE49-F238E27FC236}">
                <a16:creationId xmlns:a16="http://schemas.microsoft.com/office/drawing/2014/main" id="{5E4BA998-C9F0-6182-C63F-EDA331E762DF}"/>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31" name="Slide Number Placeholder 5">
            <a:extLst>
              <a:ext uri="{FF2B5EF4-FFF2-40B4-BE49-F238E27FC236}">
                <a16:creationId xmlns:a16="http://schemas.microsoft.com/office/drawing/2014/main" id="{F4C50C2E-A1B2-B494-0508-3CC6095E37AE}"/>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67296D60-0586-6FFF-FDC6-6B92150C8AA2}"/>
              </a:ext>
            </a:extLst>
          </p:cNvPr>
          <p:cNvSpPr>
            <a:spLocks noGrp="1"/>
          </p:cNvSpPr>
          <p:nvPr>
            <p:ph type="title"/>
          </p:nvPr>
        </p:nvSpPr>
        <p:spPr>
          <a:xfrm>
            <a:off x="508001" y="939800"/>
            <a:ext cx="5262247" cy="861774"/>
          </a:xfrm>
        </p:spPr>
        <p:txBody>
          <a:bodyPr/>
          <a:lstStyle/>
          <a:p>
            <a:r>
              <a:rPr lang="en-US"/>
              <a:t>Scenario 2: Enhancing Employee Experience &amp; Engagement</a:t>
            </a:r>
          </a:p>
        </p:txBody>
      </p:sp>
      <p:pic>
        <p:nvPicPr>
          <p:cNvPr id="62" name="Picture 61">
            <a:extLst>
              <a:ext uri="{FF2B5EF4-FFF2-40B4-BE49-F238E27FC236}">
                <a16:creationId xmlns:a16="http://schemas.microsoft.com/office/drawing/2014/main" id="{1A80F20D-A770-77E9-2AEF-E89AD1BB897C}"/>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63" name="Rectangle 62">
            <a:extLst>
              <a:ext uri="{FF2B5EF4-FFF2-40B4-BE49-F238E27FC236}">
                <a16:creationId xmlns:a16="http://schemas.microsoft.com/office/drawing/2014/main" id="{68F19BBF-DBC6-A80E-9670-8DE633BEAEDE}"/>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64" name="Rectangle: Rounded Corners 63">
            <a:hlinkClick r:id="rId6" action="ppaction://hlinksldjump"/>
            <a:extLst>
              <a:ext uri="{FF2B5EF4-FFF2-40B4-BE49-F238E27FC236}">
                <a16:creationId xmlns:a16="http://schemas.microsoft.com/office/drawing/2014/main" id="{7EF2E8A3-E097-3478-4429-23B06F1568C3}"/>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65" name="Rectangle: Rounded Corners 64">
            <a:hlinkClick r:id="rId7" action="ppaction://hlinksldjump"/>
            <a:extLst>
              <a:ext uri="{FF2B5EF4-FFF2-40B4-BE49-F238E27FC236}">
                <a16:creationId xmlns:a16="http://schemas.microsoft.com/office/drawing/2014/main" id="{7E283C3D-A0D9-E753-9A58-1B5578C78A42}"/>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66" name="Rectangle: Rounded Corners 65">
            <a:hlinkClick r:id="rId8" action="ppaction://hlinksldjump"/>
            <a:extLst>
              <a:ext uri="{FF2B5EF4-FFF2-40B4-BE49-F238E27FC236}">
                <a16:creationId xmlns:a16="http://schemas.microsoft.com/office/drawing/2014/main" id="{4720D4EC-FDF2-1FAC-EF85-441D2D6322BC}"/>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2</a:t>
            </a:r>
          </a:p>
        </p:txBody>
      </p:sp>
      <p:sp>
        <p:nvSpPr>
          <p:cNvPr id="67" name="Rectangle: Rounded Corners 66">
            <a:hlinkClick r:id="rId9" action="ppaction://hlinksldjump"/>
            <a:extLst>
              <a:ext uri="{FF2B5EF4-FFF2-40B4-BE49-F238E27FC236}">
                <a16:creationId xmlns:a16="http://schemas.microsoft.com/office/drawing/2014/main" id="{2E0B87A4-85BD-AFE5-1460-9069C21A37BE}"/>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68" name="Rectangle: Rounded Corners 67">
            <a:hlinkClick r:id="rId10" action="ppaction://hlinksldjump"/>
            <a:extLst>
              <a:ext uri="{FF2B5EF4-FFF2-40B4-BE49-F238E27FC236}">
                <a16:creationId xmlns:a16="http://schemas.microsoft.com/office/drawing/2014/main" id="{C1DB0CEA-1B27-C346-C71F-CB768C22D9C9}"/>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69" name="Rectangle: Rounded Corners 68">
            <a:hlinkClick r:id="rId11" action="ppaction://hlinksldjump"/>
            <a:extLst>
              <a:ext uri="{FF2B5EF4-FFF2-40B4-BE49-F238E27FC236}">
                <a16:creationId xmlns:a16="http://schemas.microsoft.com/office/drawing/2014/main" id="{0D1C8FA9-34A0-7D2E-B760-B8AC7DBE72D8}"/>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70" name="Rectangle: Rounded Corners 69">
            <a:hlinkClick r:id="rId12" action="ppaction://hlinksldjump"/>
            <a:extLst>
              <a:ext uri="{FF2B5EF4-FFF2-40B4-BE49-F238E27FC236}">
                <a16:creationId xmlns:a16="http://schemas.microsoft.com/office/drawing/2014/main" id="{49672A9A-1DB3-6F0E-FF7A-599BCA0F5ADF}"/>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4" name="Rectangle 3">
            <a:extLst>
              <a:ext uri="{FF2B5EF4-FFF2-40B4-BE49-F238E27FC236}">
                <a16:creationId xmlns:a16="http://schemas.microsoft.com/office/drawing/2014/main" id="{14EFE043-5867-A3F0-9519-6AD5F5D248A0}"/>
              </a:ext>
              <a:ext uri="{C183D7F6-B498-43B3-948B-1728B52AA6E4}">
                <adec:decorative xmlns:adec="http://schemas.microsoft.com/office/drawing/2017/decorative" val="1"/>
              </a:ext>
            </a:extLst>
          </p:cNvPr>
          <p:cNvSpPr>
            <a:spLocks/>
          </p:cNvSpPr>
          <p:nvPr/>
        </p:nvSpPr>
        <p:spPr bwMode="auto">
          <a:xfrm>
            <a:off x="0" y="2066925"/>
            <a:ext cx="7772400" cy="1300008"/>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Graphic 5">
            <a:extLst>
              <a:ext uri="{FF2B5EF4-FFF2-40B4-BE49-F238E27FC236}">
                <a16:creationId xmlns:a16="http://schemas.microsoft.com/office/drawing/2014/main" id="{8FA36842-70B1-8FE0-809A-D330C7F45044}"/>
              </a:ext>
              <a:ext uri="{C183D7F6-B498-43B3-948B-1728B52AA6E4}">
                <adec:decorative xmlns:adec="http://schemas.microsoft.com/office/drawing/2017/decorative" val="1"/>
              </a:ext>
            </a:extLst>
          </p:cNvPr>
          <p:cNvSpPr>
            <a:spLocks/>
          </p:cNvSpPr>
          <p:nvPr/>
        </p:nvSpPr>
        <p:spPr>
          <a:xfrm>
            <a:off x="543716" y="2317721"/>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6" name="Straight Connector 5">
            <a:extLst>
              <a:ext uri="{FF2B5EF4-FFF2-40B4-BE49-F238E27FC236}">
                <a16:creationId xmlns:a16="http://schemas.microsoft.com/office/drawing/2014/main" id="{280DA02E-F62C-E222-B568-7720C18A73BF}"/>
              </a:ext>
              <a:ext uri="{C183D7F6-B498-43B3-948B-1728B52AA6E4}">
                <adec:decorative xmlns:adec="http://schemas.microsoft.com/office/drawing/2017/decorative" val="1"/>
              </a:ext>
            </a:extLst>
          </p:cNvPr>
          <p:cNvCxnSpPr>
            <a:cxnSpLocks/>
          </p:cNvCxnSpPr>
          <p:nvPr/>
        </p:nvCxnSpPr>
        <p:spPr>
          <a:xfrm>
            <a:off x="1000125" y="2812997"/>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Graphic 15">
            <a:extLst>
              <a:ext uri="{FF2B5EF4-FFF2-40B4-BE49-F238E27FC236}">
                <a16:creationId xmlns:a16="http://schemas.microsoft.com/office/drawing/2014/main" id="{AB12BFD8-69D7-C7CD-7FC6-707A7F24DBF7}"/>
              </a:ext>
              <a:ext uri="{C183D7F6-B498-43B3-948B-1728B52AA6E4}">
                <adec:decorative xmlns:adec="http://schemas.microsoft.com/office/drawing/2017/decorative" val="1"/>
              </a:ext>
            </a:extLst>
          </p:cNvPr>
          <p:cNvSpPr>
            <a:spLocks/>
          </p:cNvSpPr>
          <p:nvPr/>
        </p:nvSpPr>
        <p:spPr>
          <a:xfrm>
            <a:off x="538187" y="2941602"/>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12" name="Content Placeholder 2">
            <a:extLst>
              <a:ext uri="{FF2B5EF4-FFF2-40B4-BE49-F238E27FC236}">
                <a16:creationId xmlns:a16="http://schemas.microsoft.com/office/drawing/2014/main" id="{E948230B-CC4B-E646-CB7D-86A811CB446C}"/>
              </a:ext>
            </a:extLst>
          </p:cNvPr>
          <p:cNvSpPr txBox="1">
            <a:spLocks/>
          </p:cNvSpPr>
          <p:nvPr/>
        </p:nvSpPr>
        <p:spPr>
          <a:xfrm>
            <a:off x="1000125" y="2182597"/>
            <a:ext cx="6264276" cy="557589"/>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effectLst/>
                <a:uLnTx/>
                <a:uFillTx/>
                <a:latin typeface="+mj-lt"/>
                <a:ea typeface="+mn-ea"/>
                <a:cs typeface="Segoe Sans Display" pitchFamily="2" charset="0"/>
              </a:rPr>
              <a:t>Goal: </a:t>
            </a:r>
            <a:r>
              <a:rPr kumimoji="0" lang="en-US" sz="1050" b="0" i="0" u="none" strike="noStrike" kern="100" cap="none" spc="0" normalizeH="0" baseline="0" noProof="0">
                <a:ln>
                  <a:noFill/>
                </a:ln>
                <a:effectLst/>
                <a:uLnTx/>
                <a:uFillTx/>
                <a:ea typeface="+mn-ea"/>
                <a:cs typeface="Segoe Sans Display" pitchFamily="2" charset="0"/>
              </a:rPr>
              <a:t>Support HR professionals in organizing aggregated employee feedback, engagement plans, cultural calendars, and internal communications so they can design, coordinate, and communicate employee experience initiatives with clear ownership and measurable progress.</a:t>
            </a:r>
          </a:p>
        </p:txBody>
      </p:sp>
      <p:sp>
        <p:nvSpPr>
          <p:cNvPr id="16" name="Content Placeholder 2">
            <a:extLst>
              <a:ext uri="{FF2B5EF4-FFF2-40B4-BE49-F238E27FC236}">
                <a16:creationId xmlns:a16="http://schemas.microsoft.com/office/drawing/2014/main" id="{5A0306A2-6279-483D-6165-3DD039CA7C1D}"/>
              </a:ext>
            </a:extLst>
          </p:cNvPr>
          <p:cNvSpPr txBox="1">
            <a:spLocks/>
          </p:cNvSpPr>
          <p:nvPr/>
        </p:nvSpPr>
        <p:spPr>
          <a:xfrm>
            <a:off x="1000125" y="2885808"/>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effectLst/>
                <a:uLnTx/>
                <a:uFillTx/>
                <a:latin typeface="+mj-lt"/>
                <a:ea typeface="+mn-ea"/>
                <a:cs typeface="Segoe Sans Display" pitchFamily="2" charset="0"/>
              </a:rPr>
              <a:t>Intended Outcome: </a:t>
            </a:r>
            <a:r>
              <a:rPr kumimoji="0" lang="en-US" sz="1050" b="0" i="0" u="none" strike="noStrike" kern="100" cap="none" spc="0" normalizeH="0" baseline="0" noProof="0">
                <a:ln>
                  <a:noFill/>
                </a:ln>
                <a:effectLst/>
                <a:uLnTx/>
                <a:uFillTx/>
                <a:ea typeface="+mn-ea"/>
                <a:cs typeface="Segoe Sans Display" pitchFamily="2" charset="0"/>
              </a:rPr>
              <a:t>Enable HR teams to act on employee feedback, strengthen inclusion and engagement, and support organizational health with clear ownership and measurable progress.</a:t>
            </a:r>
          </a:p>
        </p:txBody>
      </p:sp>
      <p:graphicFrame>
        <p:nvGraphicFramePr>
          <p:cNvPr id="29" name="Table 28">
            <a:extLst>
              <a:ext uri="{FF2B5EF4-FFF2-40B4-BE49-F238E27FC236}">
                <a16:creationId xmlns:a16="http://schemas.microsoft.com/office/drawing/2014/main" id="{A8E5C466-A147-973A-DB73-F5050B853520}"/>
              </a:ext>
            </a:extLst>
          </p:cNvPr>
          <p:cNvGraphicFramePr>
            <a:graphicFrameLocks noGrp="1"/>
          </p:cNvGraphicFramePr>
          <p:nvPr>
            <p:extLst>
              <p:ext uri="{D42A27DB-BD31-4B8C-83A1-F6EECF244321}">
                <p14:modId xmlns:p14="http://schemas.microsoft.com/office/powerpoint/2010/main" val="1362762982"/>
              </p:ext>
            </p:extLst>
          </p:nvPr>
        </p:nvGraphicFramePr>
        <p:xfrm>
          <a:off x="538186" y="3907738"/>
          <a:ext cx="6696022" cy="5317355"/>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1090236">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1: </a:t>
                      </a:r>
                      <a:r>
                        <a:rPr lang="en-US" sz="1100" b="0" kern="1200">
                          <a:solidFill>
                            <a:schemeClr val="tx1"/>
                          </a:solidFill>
                          <a:latin typeface="+mj-lt"/>
                          <a:ea typeface="+mn-ea"/>
                          <a:cs typeface="+mn-cs"/>
                        </a:rPr>
                        <a:t>Identify cultural celebrations and suggest Rhythm of Business (ROB) activities</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Using </a:t>
                      </a:r>
                      <a:r>
                        <a:rPr lang="en-US" sz="1100" b="0" kern="1200">
                          <a:solidFill>
                            <a:srgbClr val="FF5C39"/>
                          </a:solidFill>
                          <a:latin typeface="+mn-lt"/>
                          <a:ea typeface="+mn-ea"/>
                          <a:cs typeface="+mn-cs"/>
                        </a:rPr>
                        <a:t>/Cultural calendar</a:t>
                      </a:r>
                      <a:r>
                        <a:rPr lang="en-US" sz="1100" b="0" kern="1200">
                          <a:solidFill>
                            <a:schemeClr val="tx1"/>
                          </a:solidFill>
                          <a:latin typeface="+mn-lt"/>
                          <a:ea typeface="+mn-ea"/>
                          <a:cs typeface="+mn-cs"/>
                        </a:rPr>
                        <a:t>, identify cultural celebrations in </a:t>
                      </a:r>
                      <a:r>
                        <a:rPr lang="en-US" sz="1100" b="0" kern="1200">
                          <a:solidFill>
                            <a:srgbClr val="C03BC4"/>
                          </a:solidFill>
                          <a:latin typeface="+mn-lt"/>
                          <a:ea typeface="+mn-ea"/>
                          <a:cs typeface="+mn-cs"/>
                        </a:rPr>
                        <a:t>[Country name]</a:t>
                      </a:r>
                      <a:r>
                        <a:rPr lang="en-US" sz="1100" b="0" kern="1200">
                          <a:solidFill>
                            <a:schemeClr val="tx1"/>
                          </a:solidFill>
                          <a:latin typeface="+mn-lt"/>
                          <a:ea typeface="+mn-ea"/>
                          <a:cs typeface="+mn-cs"/>
                        </a:rPr>
                        <a:t>, and outline ways to consider incorporating them into the ROB with suggested activities or acknowledgments to foster community and cultural recognition. </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930971">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2: </a:t>
                      </a:r>
                      <a:r>
                        <a:rPr lang="en-US" sz="1100" b="0" kern="1200">
                          <a:solidFill>
                            <a:schemeClr val="tx1"/>
                          </a:solidFill>
                          <a:latin typeface="+mj-lt"/>
                          <a:ea typeface="+mn-ea"/>
                          <a:cs typeface="+mn-cs"/>
                        </a:rPr>
                        <a:t>Create a feedback mechanism and iteration plan</a:t>
                      </a:r>
                      <a:endParaRPr lang="en-IN" sz="1100" b="0" kern="1200">
                        <a:solidFill>
                          <a:schemeClr val="tx1"/>
                        </a:solidFill>
                        <a:latin typeface="+mj-lt"/>
                        <a:ea typeface="+mn-ea"/>
                        <a:cs typeface="+mn-cs"/>
                      </a:endParaRPr>
                    </a:p>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 </a:t>
                      </a:r>
                      <a:endParaRPr lang="en-IN" sz="1100" b="0" kern="1200">
                        <a:solidFill>
                          <a:schemeClr val="accent2"/>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Using </a:t>
                      </a:r>
                      <a:r>
                        <a:rPr lang="en-US" sz="1100" b="0" kern="1200">
                          <a:solidFill>
                            <a:srgbClr val="FF5C39"/>
                          </a:solidFill>
                          <a:latin typeface="+mn-lt"/>
                          <a:ea typeface="+mn-ea"/>
                          <a:cs typeface="+mn-cs"/>
                        </a:rPr>
                        <a:t>/Employee engagement insights report</a:t>
                      </a:r>
                      <a:r>
                        <a:rPr lang="en-US" sz="1100" b="0" kern="1200">
                          <a:solidFill>
                            <a:schemeClr val="tx1"/>
                          </a:solidFill>
                          <a:latin typeface="+mn-lt"/>
                          <a:ea typeface="+mn-ea"/>
                          <a:cs typeface="+mn-cs"/>
                        </a:rPr>
                        <a:t> summarizing quantitative satisfaction trends, create a feedback mechanism to gather employee input on Rhythm of Business (ROB) events and outline a process for using these insights to refine the ROB for the next year.</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115677">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3: </a:t>
                      </a:r>
                      <a:r>
                        <a:rPr lang="en-US" sz="1100" b="0" kern="1200">
                          <a:solidFill>
                            <a:schemeClr val="tx1"/>
                          </a:solidFill>
                          <a:latin typeface="+mj-lt"/>
                          <a:ea typeface="+mn-ea"/>
                          <a:cs typeface="+mn-cs"/>
                        </a:rPr>
                        <a:t>Draft a manager email summarizing org health insights and timelines</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Create an email for me to review that summarizes the </a:t>
                      </a:r>
                      <a:r>
                        <a:rPr lang="en-US" sz="1100" b="0" kern="1200">
                          <a:solidFill>
                            <a:srgbClr val="FF5C39"/>
                          </a:solidFill>
                          <a:latin typeface="+mn-lt"/>
                          <a:ea typeface="+mn-ea"/>
                          <a:cs typeface="+mn-cs"/>
                        </a:rPr>
                        <a:t>/organizational health insights report</a:t>
                      </a:r>
                      <a:r>
                        <a:rPr lang="en-US" sz="1100" b="0" kern="1200">
                          <a:solidFill>
                            <a:schemeClr val="tx1"/>
                          </a:solidFill>
                          <a:latin typeface="+mn-lt"/>
                          <a:ea typeface="+mn-ea"/>
                          <a:cs typeface="+mn-cs"/>
                        </a:rPr>
                        <a:t> and </a:t>
                      </a:r>
                      <a:r>
                        <a:rPr lang="en-US" sz="1100" b="0" kern="1200">
                          <a:solidFill>
                            <a:srgbClr val="FF5C39"/>
                          </a:solidFill>
                          <a:latin typeface="+mn-lt"/>
                          <a:ea typeface="+mn-ea"/>
                          <a:cs typeface="+mn-cs"/>
                        </a:rPr>
                        <a:t>/HR review organizational health action plan</a:t>
                      </a:r>
                      <a:r>
                        <a:rPr lang="en-US" sz="1100" b="0" kern="1200">
                          <a:solidFill>
                            <a:schemeClr val="tx1"/>
                          </a:solidFill>
                          <a:latin typeface="+mn-lt"/>
                          <a:ea typeface="+mn-ea"/>
                          <a:cs typeface="+mn-cs"/>
                        </a:rPr>
                        <a:t>. The email should be sent to a group of managers in </a:t>
                      </a:r>
                      <a:r>
                        <a:rPr lang="en-US" sz="1100" b="0" kern="1200">
                          <a:solidFill>
                            <a:srgbClr val="C03BC4"/>
                          </a:solidFill>
                          <a:latin typeface="+mn-lt"/>
                          <a:ea typeface="+mn-ea"/>
                          <a:cs typeface="+mn-cs"/>
                        </a:rPr>
                        <a:t>[org]</a:t>
                      </a:r>
                      <a:r>
                        <a:rPr lang="en-US" sz="1100" b="0" kern="1200">
                          <a:solidFill>
                            <a:schemeClr val="tx1"/>
                          </a:solidFill>
                          <a:latin typeface="+mn-lt"/>
                          <a:ea typeface="+mn-ea"/>
                          <a:cs typeface="+mn-cs"/>
                        </a:rPr>
                        <a:t> and include key details and timelines from the organizational health action plan.</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720824">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4: </a:t>
                      </a:r>
                      <a:r>
                        <a:rPr lang="en-US" sz="1100" b="0" kern="1200">
                          <a:solidFill>
                            <a:schemeClr val="tx1"/>
                          </a:solidFill>
                          <a:latin typeface="+mj-lt"/>
                          <a:ea typeface="+mn-ea"/>
                          <a:cs typeface="+mn-cs"/>
                        </a:rPr>
                        <a:t>Plan Event Logistics and Required Resources </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Outline the resources required for each </a:t>
                      </a:r>
                      <a:r>
                        <a:rPr lang="en-US" sz="1100" b="0" kern="1200">
                          <a:solidFill>
                            <a:srgbClr val="FF5C39"/>
                          </a:solidFill>
                          <a:latin typeface="+mn-lt"/>
                          <a:ea typeface="+mn-ea"/>
                          <a:cs typeface="+mn-cs"/>
                        </a:rPr>
                        <a:t>/Employee engagement events</a:t>
                      </a:r>
                      <a:r>
                        <a:rPr lang="en-US" sz="1100" b="0" kern="1200">
                          <a:solidFill>
                            <a:schemeClr val="tx1"/>
                          </a:solidFill>
                          <a:latin typeface="+mn-lt"/>
                          <a:ea typeface="+mn-ea"/>
                          <a:cs typeface="+mn-cs"/>
                        </a:rPr>
                        <a:t>, including budget, personnel, and materials. Assign responsibilities to people who report to me and timelines to ensure smooth execution. </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459647">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5: </a:t>
                      </a:r>
                      <a:r>
                        <a:rPr lang="en-US" sz="1100" b="0" kern="1200">
                          <a:solidFill>
                            <a:schemeClr val="tx1"/>
                          </a:solidFill>
                          <a:latin typeface="+mj-lt"/>
                          <a:ea typeface="+mn-ea"/>
                          <a:cs typeface="+mn-cs"/>
                        </a:rPr>
                        <a:t>Design an actionable culture plan from listening insights</a:t>
                      </a:r>
                      <a:endParaRPr lang="en-IN" sz="1100" b="0" kern="1200">
                        <a:solidFill>
                          <a:schemeClr val="tx1"/>
                        </a:solidFill>
                        <a:latin typeface="+mj-lt"/>
                        <a:ea typeface="+mn-ea"/>
                        <a:cs typeface="+mn-cs"/>
                      </a:endParaRPr>
                    </a:p>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 </a:t>
                      </a:r>
                      <a:endParaRPr lang="en-IN" sz="1100" b="0" kern="1200">
                        <a:solidFill>
                          <a:schemeClr val="accent2"/>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Use insights from </a:t>
                      </a:r>
                      <a:r>
                        <a:rPr lang="en-US" sz="1100" b="0" kern="1200">
                          <a:solidFill>
                            <a:srgbClr val="FF5C39"/>
                          </a:solidFill>
                          <a:latin typeface="+mn-lt"/>
                          <a:ea typeface="+mn-ea"/>
                          <a:cs typeface="+mn-cs"/>
                        </a:rPr>
                        <a:t>/Employee listening themes report</a:t>
                      </a:r>
                      <a:r>
                        <a:rPr lang="en-US" sz="1100" b="0" kern="1200">
                          <a:solidFill>
                            <a:schemeClr val="tx1"/>
                          </a:solidFill>
                          <a:latin typeface="+mn-lt"/>
                          <a:ea typeface="+mn-ea"/>
                          <a:cs typeface="+mn-cs"/>
                        </a:rPr>
                        <a:t>, for each theme, explain how it connects to measurable business outcomes such as </a:t>
                      </a:r>
                      <a:r>
                        <a:rPr lang="en-US" sz="1100" b="0" kern="1200">
                          <a:solidFill>
                            <a:srgbClr val="C03BC4"/>
                          </a:solidFill>
                          <a:latin typeface="+mn-lt"/>
                          <a:ea typeface="+mn-ea"/>
                          <a:cs typeface="+mn-cs"/>
                        </a:rPr>
                        <a:t>[innovation]</a:t>
                      </a:r>
                      <a:r>
                        <a:rPr lang="en-US" sz="1100" b="0" kern="1200">
                          <a:solidFill>
                            <a:schemeClr val="tx1"/>
                          </a:solidFill>
                          <a:latin typeface="+mn-lt"/>
                          <a:ea typeface="+mn-ea"/>
                          <a:cs typeface="+mn-cs"/>
                        </a:rPr>
                        <a:t>, </a:t>
                      </a:r>
                      <a:r>
                        <a:rPr lang="en-US" sz="1100" b="0" kern="1200">
                          <a:solidFill>
                            <a:srgbClr val="C03BC4"/>
                          </a:solidFill>
                          <a:latin typeface="+mn-lt"/>
                          <a:ea typeface="+mn-ea"/>
                          <a:cs typeface="+mn-cs"/>
                        </a:rPr>
                        <a:t>[engagement]</a:t>
                      </a:r>
                      <a:r>
                        <a:rPr lang="en-US" sz="1100" b="0" kern="1200">
                          <a:solidFill>
                            <a:schemeClr val="tx1"/>
                          </a:solidFill>
                          <a:latin typeface="+mn-lt"/>
                          <a:ea typeface="+mn-ea"/>
                          <a:cs typeface="+mn-cs"/>
                        </a:rPr>
                        <a:t>, </a:t>
                      </a:r>
                      <a:r>
                        <a:rPr lang="en-US" sz="1100" b="0" kern="1200">
                          <a:solidFill>
                            <a:srgbClr val="C03BC4"/>
                          </a:solidFill>
                          <a:latin typeface="+mn-lt"/>
                          <a:ea typeface="+mn-ea"/>
                          <a:cs typeface="+mn-cs"/>
                        </a:rPr>
                        <a:t>[retention]</a:t>
                      </a:r>
                      <a:r>
                        <a:rPr lang="en-US" sz="1100" b="0" kern="1200">
                          <a:solidFill>
                            <a:schemeClr val="tx1"/>
                          </a:solidFill>
                          <a:latin typeface="+mn-lt"/>
                          <a:ea typeface="+mn-ea"/>
                          <a:cs typeface="+mn-cs"/>
                        </a:rPr>
                        <a:t>, </a:t>
                      </a:r>
                      <a:r>
                        <a:rPr lang="en-US" sz="1100" b="0" kern="1200">
                          <a:solidFill>
                            <a:srgbClr val="C03BC4"/>
                          </a:solidFill>
                          <a:latin typeface="+mn-lt"/>
                          <a:ea typeface="+mn-ea"/>
                          <a:cs typeface="+mn-cs"/>
                        </a:rPr>
                        <a:t>[operational effectiveness]</a:t>
                      </a:r>
                      <a:r>
                        <a:rPr lang="en-US" sz="1100" b="0" kern="1200">
                          <a:solidFill>
                            <a:schemeClr val="tx1"/>
                          </a:solidFill>
                          <a:latin typeface="+mn-lt"/>
                          <a:ea typeface="+mn-ea"/>
                          <a:cs typeface="+mn-cs"/>
                        </a:rPr>
                        <a:t>, or </a:t>
                      </a:r>
                      <a:r>
                        <a:rPr lang="en-US" sz="1100" b="0" kern="1200">
                          <a:solidFill>
                            <a:srgbClr val="C03BC4"/>
                          </a:solidFill>
                          <a:latin typeface="+mn-lt"/>
                          <a:ea typeface="+mn-ea"/>
                          <a:cs typeface="+mn-cs"/>
                        </a:rPr>
                        <a:t>[transformation readiness]</a:t>
                      </a:r>
                      <a:r>
                        <a:rPr lang="en-US" sz="1100" b="0" kern="1200">
                          <a:solidFill>
                            <a:schemeClr val="tx1"/>
                          </a:solidFill>
                          <a:latin typeface="+mn-lt"/>
                          <a:ea typeface="+mn-ea"/>
                          <a:cs typeface="+mn-cs"/>
                        </a:rPr>
                        <a:t>. Based on these insights, design a three‑pillar action plan covering policy or process improvements, manager enablement actions, and employee communications, and include accountable owners, key milestones, and success KPIs for each pillar.</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
        <p:nvSpPr>
          <p:cNvPr id="2" name="Rectangle: Top Corners Rounded 1">
            <a:extLst>
              <a:ext uri="{FF2B5EF4-FFF2-40B4-BE49-F238E27FC236}">
                <a16:creationId xmlns:a16="http://schemas.microsoft.com/office/drawing/2014/main" id="{DA1FC525-45D3-725D-2214-4ED9420A742B}"/>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Top Corners Rounded 2">
            <a:extLst>
              <a:ext uri="{FF2B5EF4-FFF2-40B4-BE49-F238E27FC236}">
                <a16:creationId xmlns:a16="http://schemas.microsoft.com/office/drawing/2014/main" id="{F866549B-7B0C-0458-3D0A-22ADACB3BD2D}"/>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Content Placeholder 2">
            <a:extLst>
              <a:ext uri="{FF2B5EF4-FFF2-40B4-BE49-F238E27FC236}">
                <a16:creationId xmlns:a16="http://schemas.microsoft.com/office/drawing/2014/main" id="{B2F5E866-73B2-7BB6-9AB8-0E029653B86C}"/>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13" name="Rectangle: Rounded Corners 12" descr="Orange text">
            <a:extLst>
              <a:ext uri="{FF2B5EF4-FFF2-40B4-BE49-F238E27FC236}">
                <a16:creationId xmlns:a16="http://schemas.microsoft.com/office/drawing/2014/main" id="{FE0787B4-5C3D-E4EC-940C-BAA13421AE2E}"/>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8" name="Content Placeholder 2">
            <a:extLst>
              <a:ext uri="{FF2B5EF4-FFF2-40B4-BE49-F238E27FC236}">
                <a16:creationId xmlns:a16="http://schemas.microsoft.com/office/drawing/2014/main" id="{825BD0AF-EEE5-6AED-0F04-173885569A6D}"/>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20" name="Rectangle: Rounded Corners 19" descr="Purple text">
            <a:extLst>
              <a:ext uri="{FF2B5EF4-FFF2-40B4-BE49-F238E27FC236}">
                <a16:creationId xmlns:a16="http://schemas.microsoft.com/office/drawing/2014/main" id="{D408CF48-DA23-4C5C-AEF1-8FF35460FF7C}"/>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2" name="Content Placeholder 2">
            <a:extLst>
              <a:ext uri="{FF2B5EF4-FFF2-40B4-BE49-F238E27FC236}">
                <a16:creationId xmlns:a16="http://schemas.microsoft.com/office/drawing/2014/main" id="{B513939C-2B2E-9827-B2BC-5D699EBF0A85}"/>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C03BC4">
                    <a:alpha val="99000"/>
                  </a:srgbClr>
                </a:solidFill>
                <a:effectLst/>
                <a:uLnTx/>
                <a:uFillTx/>
                <a:latin typeface="Segoe Sans Display"/>
                <a:ea typeface="+mn-ea"/>
                <a:cs typeface="+mn-cs"/>
              </a:rPr>
              <a:t>[Details you insert]</a:t>
            </a:r>
          </a:p>
        </p:txBody>
      </p:sp>
      <p:sp>
        <p:nvSpPr>
          <p:cNvPr id="23" name="Rectangle 22">
            <a:hlinkClick r:id="rId11" action="ppaction://hlinksldjump"/>
            <a:extLst>
              <a:ext uri="{FF2B5EF4-FFF2-40B4-BE49-F238E27FC236}">
                <a16:creationId xmlns:a16="http://schemas.microsoft.com/office/drawing/2014/main" id="{D2ECC1B1-B4C4-41BC-1EB5-378A4CF3233F}"/>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a:solidFill>
                  <a:srgbClr val="0078D4">
                    <a:alpha val="99000"/>
                  </a:srgbClr>
                </a:solidFill>
                <a:latin typeface="Segoe Sans Display"/>
                <a:ea typeface="Segoe UI" pitchFamily="34" charset="0"/>
                <a:cs typeface="Segoe UI" pitchFamily="34" charset="0"/>
                <a:hlinkClick r:id="rId13" action="ppaction://hlinksldjump">
                  <a:extLst>
                    <a:ext uri="{A12FA001-AC4F-418D-AE19-62706E023703}">
                      <ahyp:hlinkClr xmlns:ahyp="http://schemas.microsoft.com/office/drawing/2018/hyperlinkcolor" val="tx"/>
                    </a:ext>
                  </a:extLst>
                </a:hlinkClick>
              </a:rPr>
              <a:t>page 11</a:t>
            </a:r>
            <a:endParaRPr kumimoji="0" lang="en-US" sz="900" b="0" i="1" u="sng" strike="noStrike" kern="1200" cap="none" spc="0" normalizeH="0" baseline="0" noProof="0">
              <a:ln>
                <a:noFill/>
              </a:ln>
              <a:solidFill>
                <a:srgbClr val="0078D4">
                  <a:alpha val="99000"/>
                </a:srgbClr>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7305645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73E18-1C92-C161-7461-A708D153F53D}"/>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7746B7D-43E0-4A75-EB3F-95BD100EEE29}"/>
              </a:ext>
              <a:ext uri="{C183D7F6-B498-43B3-948B-1728B52AA6E4}">
                <adec:decorative xmlns:adec="http://schemas.microsoft.com/office/drawing/2017/decorative" val="1"/>
              </a:ext>
            </a:extLst>
          </p:cNvPr>
          <p:cNvSpPr>
            <a:spLocks/>
          </p:cNvSpPr>
          <p:nvPr/>
        </p:nvSpPr>
        <p:spPr bwMode="auto">
          <a:xfrm>
            <a:off x="507998" y="3880067"/>
            <a:ext cx="6756399" cy="5349314"/>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object 4">
            <a:extLst>
              <a:ext uri="{FF2B5EF4-FFF2-40B4-BE49-F238E27FC236}">
                <a16:creationId xmlns:a16="http://schemas.microsoft.com/office/drawing/2014/main" id="{DC00860F-98F9-446D-3162-95A613C1DFCA}"/>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30" name="Slide Number Placeholder 5">
            <a:extLst>
              <a:ext uri="{FF2B5EF4-FFF2-40B4-BE49-F238E27FC236}">
                <a16:creationId xmlns:a16="http://schemas.microsoft.com/office/drawing/2014/main" id="{4E4BF295-3FC3-3ABE-371C-2F65ADA8710C}"/>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47586812-F437-7631-0525-70B7B0162957}"/>
              </a:ext>
            </a:extLst>
          </p:cNvPr>
          <p:cNvSpPr>
            <a:spLocks noGrp="1"/>
          </p:cNvSpPr>
          <p:nvPr>
            <p:ph type="title"/>
          </p:nvPr>
        </p:nvSpPr>
        <p:spPr>
          <a:xfrm>
            <a:off x="508001" y="939800"/>
            <a:ext cx="6095999" cy="861774"/>
          </a:xfrm>
        </p:spPr>
        <p:txBody>
          <a:bodyPr/>
          <a:lstStyle/>
          <a:p>
            <a:r>
              <a:rPr lang="en-US"/>
              <a:t>Scenario 3: Operations, Benefits &amp; Rewards</a:t>
            </a:r>
          </a:p>
        </p:txBody>
      </p:sp>
      <p:pic>
        <p:nvPicPr>
          <p:cNvPr id="62" name="Picture 61">
            <a:extLst>
              <a:ext uri="{FF2B5EF4-FFF2-40B4-BE49-F238E27FC236}">
                <a16:creationId xmlns:a16="http://schemas.microsoft.com/office/drawing/2014/main" id="{5113E337-DA6A-B188-73A3-EF463F619EC5}"/>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63" name="Rectangle 62">
            <a:extLst>
              <a:ext uri="{FF2B5EF4-FFF2-40B4-BE49-F238E27FC236}">
                <a16:creationId xmlns:a16="http://schemas.microsoft.com/office/drawing/2014/main" id="{06385D4D-7CDE-182E-1509-756A60B2D94D}"/>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64" name="Rectangle: Rounded Corners 63">
            <a:hlinkClick r:id="rId6" action="ppaction://hlinksldjump"/>
            <a:extLst>
              <a:ext uri="{FF2B5EF4-FFF2-40B4-BE49-F238E27FC236}">
                <a16:creationId xmlns:a16="http://schemas.microsoft.com/office/drawing/2014/main" id="{EF8A9E90-BAF2-0839-FFAD-7B7A95AB8862}"/>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65" name="Rectangle: Rounded Corners 64">
            <a:hlinkClick r:id="rId7" action="ppaction://hlinksldjump"/>
            <a:extLst>
              <a:ext uri="{FF2B5EF4-FFF2-40B4-BE49-F238E27FC236}">
                <a16:creationId xmlns:a16="http://schemas.microsoft.com/office/drawing/2014/main" id="{A1CBB9CE-A7BD-F404-A2A5-CC7D61BA6337}"/>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66" name="Rectangle: Rounded Corners 65">
            <a:hlinkClick r:id="rId8" action="ppaction://hlinksldjump"/>
            <a:extLst>
              <a:ext uri="{FF2B5EF4-FFF2-40B4-BE49-F238E27FC236}">
                <a16:creationId xmlns:a16="http://schemas.microsoft.com/office/drawing/2014/main" id="{871417AB-647E-1DBF-01C6-9FF93DDC6427}"/>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67" name="Rectangle: Rounded Corners 66">
            <a:hlinkClick r:id="rId9" action="ppaction://hlinksldjump"/>
            <a:extLst>
              <a:ext uri="{FF2B5EF4-FFF2-40B4-BE49-F238E27FC236}">
                <a16:creationId xmlns:a16="http://schemas.microsoft.com/office/drawing/2014/main" id="{9FAE48AA-E7F8-4FA8-8AFB-96E6F149CFDB}"/>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3</a:t>
            </a:r>
          </a:p>
        </p:txBody>
      </p:sp>
      <p:sp>
        <p:nvSpPr>
          <p:cNvPr id="68" name="Rectangle: Rounded Corners 67">
            <a:hlinkClick r:id="rId10" action="ppaction://hlinksldjump"/>
            <a:extLst>
              <a:ext uri="{FF2B5EF4-FFF2-40B4-BE49-F238E27FC236}">
                <a16:creationId xmlns:a16="http://schemas.microsoft.com/office/drawing/2014/main" id="{C4FAF053-50AF-374E-F08F-4AB4BA316FF7}"/>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69" name="Rectangle: Rounded Corners 68">
            <a:hlinkClick r:id="rId11" action="ppaction://hlinksldjump"/>
            <a:extLst>
              <a:ext uri="{FF2B5EF4-FFF2-40B4-BE49-F238E27FC236}">
                <a16:creationId xmlns:a16="http://schemas.microsoft.com/office/drawing/2014/main" id="{BD6BD836-3A66-841D-9829-ECAF82F1ADF4}"/>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70" name="Rectangle: Rounded Corners 69">
            <a:hlinkClick r:id="rId12" action="ppaction://hlinksldjump"/>
            <a:extLst>
              <a:ext uri="{FF2B5EF4-FFF2-40B4-BE49-F238E27FC236}">
                <a16:creationId xmlns:a16="http://schemas.microsoft.com/office/drawing/2014/main" id="{EF5A720B-6417-27D9-7CD3-1ECEFD300850}"/>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2" name="Rectangle: Top Corners Rounded 1">
            <a:extLst>
              <a:ext uri="{FF2B5EF4-FFF2-40B4-BE49-F238E27FC236}">
                <a16:creationId xmlns:a16="http://schemas.microsoft.com/office/drawing/2014/main" id="{15F84663-4596-F76C-5873-4F44C246743A}"/>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Rectangle: Top Corners Rounded 2">
            <a:extLst>
              <a:ext uri="{FF2B5EF4-FFF2-40B4-BE49-F238E27FC236}">
                <a16:creationId xmlns:a16="http://schemas.microsoft.com/office/drawing/2014/main" id="{6A1C7320-7971-29AB-677C-504531A98F51}"/>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Content Placeholder 2">
            <a:extLst>
              <a:ext uri="{FF2B5EF4-FFF2-40B4-BE49-F238E27FC236}">
                <a16:creationId xmlns:a16="http://schemas.microsoft.com/office/drawing/2014/main" id="{2FDB60BF-4DA9-950F-0C11-44BFF4FB91BA}"/>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10" name="Rectangle: Rounded Corners 9" descr="Orange text">
            <a:extLst>
              <a:ext uri="{FF2B5EF4-FFF2-40B4-BE49-F238E27FC236}">
                <a16:creationId xmlns:a16="http://schemas.microsoft.com/office/drawing/2014/main" id="{A94853A9-4220-81AE-071D-010195367D7B}"/>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Content Placeholder 2">
            <a:extLst>
              <a:ext uri="{FF2B5EF4-FFF2-40B4-BE49-F238E27FC236}">
                <a16:creationId xmlns:a16="http://schemas.microsoft.com/office/drawing/2014/main" id="{E89B8A4A-19CE-4F53-D310-1522F2449BC5}"/>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13" name="Rectangle: Rounded Corners 12" descr="Purple text">
            <a:extLst>
              <a:ext uri="{FF2B5EF4-FFF2-40B4-BE49-F238E27FC236}">
                <a16:creationId xmlns:a16="http://schemas.microsoft.com/office/drawing/2014/main" id="{B11CA49D-668B-5718-E5D6-FC3D6F2D2845}"/>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Content Placeholder 2">
            <a:extLst>
              <a:ext uri="{FF2B5EF4-FFF2-40B4-BE49-F238E27FC236}">
                <a16:creationId xmlns:a16="http://schemas.microsoft.com/office/drawing/2014/main" id="{8689A235-9E21-ECEE-58A8-C9E04D40935C}"/>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C03BC4">
                    <a:alpha val="99000"/>
                  </a:srgbClr>
                </a:solidFill>
                <a:effectLst/>
                <a:uLnTx/>
                <a:uFillTx/>
                <a:latin typeface="Segoe Sans Display"/>
                <a:ea typeface="+mn-ea"/>
                <a:cs typeface="+mn-cs"/>
              </a:rPr>
              <a:t>[Details you insert]</a:t>
            </a:r>
          </a:p>
        </p:txBody>
      </p:sp>
      <p:sp>
        <p:nvSpPr>
          <p:cNvPr id="16" name="Rectangle 15">
            <a:hlinkClick r:id="rId11" action="ppaction://hlinksldjump"/>
            <a:extLst>
              <a:ext uri="{FF2B5EF4-FFF2-40B4-BE49-F238E27FC236}">
                <a16:creationId xmlns:a16="http://schemas.microsoft.com/office/drawing/2014/main" id="{CF5A768A-4373-A21A-F073-7BA746CE6E15}"/>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a:solidFill>
                  <a:srgbClr val="0078D4">
                    <a:alpha val="99000"/>
                  </a:srgbClr>
                </a:solidFill>
                <a:latin typeface="Segoe Sans Display"/>
                <a:ea typeface="Segoe UI" pitchFamily="34" charset="0"/>
                <a:cs typeface="Segoe UI" pitchFamily="34" charset="0"/>
                <a:hlinkClick r:id="rId13" action="ppaction://hlinksldjump">
                  <a:extLst>
                    <a:ext uri="{A12FA001-AC4F-418D-AE19-62706E023703}">
                      <ahyp:hlinkClr xmlns:ahyp="http://schemas.microsoft.com/office/drawing/2018/hyperlinkcolor" val="tx"/>
                    </a:ext>
                  </a:extLst>
                </a:hlinkClick>
              </a:rPr>
              <a:t>page 12</a:t>
            </a:r>
            <a:endParaRPr kumimoji="0" lang="en-US" sz="900" b="0" i="1" u="sng" strike="noStrike" kern="1200" cap="none" spc="0" normalizeH="0" baseline="0" noProof="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4CB044A8-43D3-4AAD-727A-2CAF02912B8C}"/>
              </a:ext>
              <a:ext uri="{C183D7F6-B498-43B3-948B-1728B52AA6E4}">
                <adec:decorative xmlns:adec="http://schemas.microsoft.com/office/drawing/2017/decorative" val="1"/>
              </a:ext>
            </a:extLst>
          </p:cNvPr>
          <p:cNvSpPr>
            <a:spLocks/>
          </p:cNvSpPr>
          <p:nvPr/>
        </p:nvSpPr>
        <p:spPr bwMode="auto">
          <a:xfrm>
            <a:off x="0" y="2066925"/>
            <a:ext cx="7772400" cy="1300008"/>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Graphic 5">
            <a:extLst>
              <a:ext uri="{FF2B5EF4-FFF2-40B4-BE49-F238E27FC236}">
                <a16:creationId xmlns:a16="http://schemas.microsoft.com/office/drawing/2014/main" id="{41B79610-BDC1-A36E-C308-89CC7EC35BB9}"/>
              </a:ext>
              <a:ext uri="{C183D7F6-B498-43B3-948B-1728B52AA6E4}">
                <adec:decorative xmlns:adec="http://schemas.microsoft.com/office/drawing/2017/decorative" val="1"/>
              </a:ext>
            </a:extLst>
          </p:cNvPr>
          <p:cNvSpPr>
            <a:spLocks/>
          </p:cNvSpPr>
          <p:nvPr/>
        </p:nvSpPr>
        <p:spPr>
          <a:xfrm>
            <a:off x="543716" y="2221541"/>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8" name="Straight Connector 7">
            <a:extLst>
              <a:ext uri="{FF2B5EF4-FFF2-40B4-BE49-F238E27FC236}">
                <a16:creationId xmlns:a16="http://schemas.microsoft.com/office/drawing/2014/main" id="{2634DC4E-09D1-717E-209F-DBE4D8E46F6A}"/>
              </a:ext>
              <a:ext uri="{C183D7F6-B498-43B3-948B-1728B52AA6E4}">
                <adec:decorative xmlns:adec="http://schemas.microsoft.com/office/drawing/2017/decorative" val="1"/>
              </a:ext>
            </a:extLst>
          </p:cNvPr>
          <p:cNvCxnSpPr>
            <a:cxnSpLocks/>
          </p:cNvCxnSpPr>
          <p:nvPr/>
        </p:nvCxnSpPr>
        <p:spPr>
          <a:xfrm>
            <a:off x="1000125" y="2620636"/>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Graphic 15">
            <a:extLst>
              <a:ext uri="{FF2B5EF4-FFF2-40B4-BE49-F238E27FC236}">
                <a16:creationId xmlns:a16="http://schemas.microsoft.com/office/drawing/2014/main" id="{1535F337-D117-3193-6CF3-EF06528DFFB7}"/>
              </a:ext>
              <a:ext uri="{C183D7F6-B498-43B3-948B-1728B52AA6E4}">
                <adec:decorative xmlns:adec="http://schemas.microsoft.com/office/drawing/2017/decorative" val="1"/>
              </a:ext>
            </a:extLst>
          </p:cNvPr>
          <p:cNvSpPr>
            <a:spLocks/>
          </p:cNvSpPr>
          <p:nvPr/>
        </p:nvSpPr>
        <p:spPr>
          <a:xfrm>
            <a:off x="538187" y="2845421"/>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18" name="Content Placeholder 2">
            <a:extLst>
              <a:ext uri="{FF2B5EF4-FFF2-40B4-BE49-F238E27FC236}">
                <a16:creationId xmlns:a16="http://schemas.microsoft.com/office/drawing/2014/main" id="{F9A483E4-FD8A-5868-3868-DF1F22D7BAE4}"/>
              </a:ext>
            </a:extLst>
          </p:cNvPr>
          <p:cNvSpPr txBox="1">
            <a:spLocks/>
          </p:cNvSpPr>
          <p:nvPr/>
        </p:nvSpPr>
        <p:spPr>
          <a:xfrm>
            <a:off x="1000125" y="2182597"/>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effectLst/>
                <a:uLnTx/>
                <a:uFillTx/>
                <a:latin typeface="+mj-lt"/>
                <a:ea typeface="+mn-ea"/>
                <a:cs typeface="Segoe Sans Display" pitchFamily="2" charset="0"/>
              </a:rPr>
              <a:t>Goal: </a:t>
            </a:r>
            <a:r>
              <a:rPr kumimoji="0" lang="en-US" sz="1050" b="0" i="0" u="none" strike="noStrike" kern="100" cap="none" spc="0" normalizeH="0" baseline="0" noProof="0">
                <a:ln>
                  <a:noFill/>
                </a:ln>
                <a:effectLst/>
                <a:uLnTx/>
                <a:uFillTx/>
                <a:ea typeface="+mn-ea"/>
                <a:cs typeface="Segoe Sans Display" pitchFamily="2" charset="0"/>
              </a:rPr>
              <a:t>Support HR professionals in drafting clear, employee‑ready summaries of benefits, policies, and HR‑owned operational information using trusted and approved HR sources.</a:t>
            </a:r>
          </a:p>
        </p:txBody>
      </p:sp>
      <p:sp>
        <p:nvSpPr>
          <p:cNvPr id="19" name="Content Placeholder 2">
            <a:extLst>
              <a:ext uri="{FF2B5EF4-FFF2-40B4-BE49-F238E27FC236}">
                <a16:creationId xmlns:a16="http://schemas.microsoft.com/office/drawing/2014/main" id="{75006299-57D7-76F2-6B27-070B73DC1E82}"/>
              </a:ext>
            </a:extLst>
          </p:cNvPr>
          <p:cNvSpPr txBox="1">
            <a:spLocks/>
          </p:cNvSpPr>
          <p:nvPr/>
        </p:nvSpPr>
        <p:spPr>
          <a:xfrm>
            <a:off x="1000125" y="2693447"/>
            <a:ext cx="6264276" cy="557589"/>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effectLst/>
                <a:uLnTx/>
                <a:uFillTx/>
                <a:latin typeface="+mj-lt"/>
                <a:ea typeface="+mn-ea"/>
                <a:cs typeface="Segoe Sans Display" pitchFamily="2" charset="0"/>
              </a:rPr>
              <a:t>Intended Outcome: </a:t>
            </a:r>
            <a:r>
              <a:rPr kumimoji="0" lang="en-US" sz="1050" b="0" i="0" u="none" strike="noStrike" kern="100" cap="none" spc="0" normalizeH="0" baseline="0" noProof="0">
                <a:ln>
                  <a:noFill/>
                </a:ln>
                <a:effectLst/>
                <a:uLnTx/>
                <a:uFillTx/>
                <a:ea typeface="+mn-ea"/>
                <a:cs typeface="Segoe Sans Display" pitchFamily="2" charset="0"/>
              </a:rPr>
              <a:t>Clear, consistent, employee-ready communications that help employees understand benefits and HR policies, navigate HR processes, and know where to go for additional support when questions remain.</a:t>
            </a:r>
          </a:p>
        </p:txBody>
      </p:sp>
      <p:graphicFrame>
        <p:nvGraphicFramePr>
          <p:cNvPr id="21" name="Table 20">
            <a:extLst>
              <a:ext uri="{FF2B5EF4-FFF2-40B4-BE49-F238E27FC236}">
                <a16:creationId xmlns:a16="http://schemas.microsoft.com/office/drawing/2014/main" id="{35416D21-381B-92E3-EA7E-CE953DD275CF}"/>
              </a:ext>
            </a:extLst>
          </p:cNvPr>
          <p:cNvGraphicFramePr>
            <a:graphicFrameLocks noGrp="1"/>
          </p:cNvGraphicFramePr>
          <p:nvPr>
            <p:extLst>
              <p:ext uri="{D42A27DB-BD31-4B8C-83A1-F6EECF244321}">
                <p14:modId xmlns:p14="http://schemas.microsoft.com/office/powerpoint/2010/main" val="4228269823"/>
              </p:ext>
            </p:extLst>
          </p:nvPr>
        </p:nvGraphicFramePr>
        <p:xfrm>
          <a:off x="538186" y="3907738"/>
          <a:ext cx="6696022" cy="5314061"/>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264038">
                <a:tc>
                  <a:txBody>
                    <a:bodyPr/>
                    <a:lstStyle/>
                    <a:p>
                      <a:pPr marL="0" marR="0" algn="l" defTabSz="594623" rtl="0" eaLnBrk="1" latinLnBrk="0" hangingPunct="1">
                        <a:lnSpc>
                          <a:spcPct val="108000"/>
                        </a:lnSpc>
                        <a:spcAft>
                          <a:spcPts val="200"/>
                        </a:spcAft>
                        <a:buNone/>
                      </a:pPr>
                      <a:r>
                        <a:rPr lang="en-US" sz="1050" b="0" kern="1200">
                          <a:solidFill>
                            <a:schemeClr val="accent2"/>
                          </a:solidFill>
                          <a:latin typeface="+mj-lt"/>
                          <a:ea typeface="+mn-ea"/>
                          <a:cs typeface="+mn-cs"/>
                        </a:rPr>
                        <a:t>USE CASE 1: </a:t>
                      </a:r>
                      <a:r>
                        <a:rPr lang="en-US" sz="1050" b="0" kern="1200">
                          <a:solidFill>
                            <a:schemeClr val="tx1"/>
                          </a:solidFill>
                          <a:latin typeface="+mj-lt"/>
                          <a:ea typeface="+mn-ea"/>
                          <a:cs typeface="+mn-cs"/>
                        </a:rPr>
                        <a:t>Draft an employee newsletter to promote benefits and programs</a:t>
                      </a:r>
                      <a:endParaRPr lang="en-IN" sz="1050" b="0" kern="1200">
                        <a:solidFill>
                          <a:schemeClr val="tx1"/>
                        </a:solidFill>
                        <a:latin typeface="+mj-lt"/>
                        <a:ea typeface="+mn-ea"/>
                        <a:cs typeface="+mn-cs"/>
                      </a:endParaRPr>
                    </a:p>
                  </a:txBody>
                  <a:tcPr marL="54864" marR="54864" marT="54864" marB="54864">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050" b="0" kern="1200">
                          <a:solidFill>
                            <a:schemeClr val="tx1"/>
                          </a:solidFill>
                          <a:latin typeface="+mj-lt"/>
                          <a:ea typeface="+mn-ea"/>
                          <a:cs typeface="+mn-cs"/>
                        </a:rPr>
                        <a:t>Prompt: </a:t>
                      </a:r>
                      <a:r>
                        <a:rPr lang="en-US" sz="1050" b="0" kern="1200">
                          <a:solidFill>
                            <a:schemeClr val="tx1"/>
                          </a:solidFill>
                          <a:latin typeface="+mn-lt"/>
                          <a:ea typeface="+mn-ea"/>
                          <a:cs typeface="+mn-cs"/>
                        </a:rPr>
                        <a:t>Draft an employee newsletter that highlights key company benefits and upcoming HR programs using information from </a:t>
                      </a:r>
                      <a:r>
                        <a:rPr lang="en-US" sz="1050" b="0" kern="1200">
                          <a:solidFill>
                            <a:srgbClr val="FF5C39"/>
                          </a:solidFill>
                          <a:latin typeface="+mn-lt"/>
                          <a:ea typeface="+mn-ea"/>
                          <a:cs typeface="+mn-cs"/>
                        </a:rPr>
                        <a:t>/Company benefits overview</a:t>
                      </a:r>
                      <a:r>
                        <a:rPr lang="en-US" sz="1050" b="0" kern="1200">
                          <a:solidFill>
                            <a:schemeClr val="tx1"/>
                          </a:solidFill>
                          <a:latin typeface="+mn-lt"/>
                          <a:ea typeface="+mn-ea"/>
                          <a:cs typeface="+mn-cs"/>
                        </a:rPr>
                        <a:t> and </a:t>
                      </a:r>
                      <a:r>
                        <a:rPr lang="en-US" sz="1050" b="0" kern="1200">
                          <a:solidFill>
                            <a:srgbClr val="FF5C39"/>
                          </a:solidFill>
                          <a:latin typeface="+mn-lt"/>
                          <a:ea typeface="+mn-ea"/>
                          <a:cs typeface="+mn-cs"/>
                        </a:rPr>
                        <a:t>/HR events calendar</a:t>
                      </a:r>
                      <a:r>
                        <a:rPr lang="en-US" sz="1050" b="0" kern="1200">
                          <a:solidFill>
                            <a:schemeClr val="tx1"/>
                          </a:solidFill>
                          <a:latin typeface="+mn-lt"/>
                          <a:ea typeface="+mn-ea"/>
                          <a:cs typeface="+mn-cs"/>
                        </a:rPr>
                        <a:t>. Structure the newsletter with clear sections for </a:t>
                      </a:r>
                      <a:r>
                        <a:rPr lang="en-US" sz="1050" b="0" kern="1200">
                          <a:solidFill>
                            <a:srgbClr val="C03BC4"/>
                          </a:solidFill>
                          <a:latin typeface="+mn-lt"/>
                          <a:ea typeface="+mn-ea"/>
                          <a:cs typeface="+mn-cs"/>
                        </a:rPr>
                        <a:t>[financial benefits]</a:t>
                      </a:r>
                      <a:r>
                        <a:rPr lang="en-US" sz="1050" b="0" kern="1200">
                          <a:solidFill>
                            <a:schemeClr val="tx1"/>
                          </a:solidFill>
                          <a:latin typeface="+mn-lt"/>
                          <a:ea typeface="+mn-ea"/>
                          <a:cs typeface="+mn-cs"/>
                        </a:rPr>
                        <a:t>, </a:t>
                      </a:r>
                      <a:r>
                        <a:rPr lang="en-US" sz="1050" b="0" kern="1200">
                          <a:solidFill>
                            <a:srgbClr val="C03BC4"/>
                          </a:solidFill>
                          <a:latin typeface="+mn-lt"/>
                          <a:ea typeface="+mn-ea"/>
                          <a:cs typeface="+mn-cs"/>
                        </a:rPr>
                        <a:t>[family support benefits]</a:t>
                      </a:r>
                      <a:r>
                        <a:rPr lang="en-US" sz="1050" b="0" kern="1200">
                          <a:solidFill>
                            <a:schemeClr val="tx1"/>
                          </a:solidFill>
                          <a:latin typeface="+mn-lt"/>
                          <a:ea typeface="+mn-ea"/>
                          <a:cs typeface="+mn-cs"/>
                        </a:rPr>
                        <a:t>, </a:t>
                      </a:r>
                      <a:r>
                        <a:rPr lang="en-US" sz="1050" b="0" kern="1200">
                          <a:solidFill>
                            <a:srgbClr val="C03BC4"/>
                          </a:solidFill>
                          <a:latin typeface="+mn-lt"/>
                          <a:ea typeface="+mn-ea"/>
                          <a:cs typeface="+mn-cs"/>
                        </a:rPr>
                        <a:t>[health and wellbeing benefits]</a:t>
                      </a:r>
                      <a:r>
                        <a:rPr lang="en-US" sz="1050" b="0" kern="1200">
                          <a:solidFill>
                            <a:schemeClr val="tx1"/>
                          </a:solidFill>
                          <a:latin typeface="+mn-lt"/>
                          <a:ea typeface="+mn-ea"/>
                          <a:cs typeface="+mn-cs"/>
                        </a:rPr>
                        <a:t>, and upcoming HR events. Write in a friendly, inclusive tone, avoid HR jargon, include engaging headlines, short descriptive paragraphs, and clear calls to action for each section so it is ready to send as a standalone company-wide newsletter.</a:t>
                      </a:r>
                      <a:endParaRPr lang="en-IN" sz="1050" b="0" kern="1200">
                        <a:solidFill>
                          <a:schemeClr val="tx1"/>
                        </a:solidFill>
                        <a:latin typeface="+mn-lt"/>
                        <a:ea typeface="+mn-ea"/>
                        <a:cs typeface="+mn-cs"/>
                      </a:endParaRPr>
                    </a:p>
                  </a:txBody>
                  <a:tcPr marL="54864" marR="54864" marT="54864" marB="54864">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0">
                <a:tc>
                  <a:txBody>
                    <a:bodyPr/>
                    <a:lstStyle/>
                    <a:p>
                      <a:pPr marL="0" marR="0" algn="l" defTabSz="594623" rtl="0" eaLnBrk="1" latinLnBrk="0" hangingPunct="1">
                        <a:lnSpc>
                          <a:spcPct val="108000"/>
                        </a:lnSpc>
                        <a:spcAft>
                          <a:spcPts val="200"/>
                        </a:spcAft>
                        <a:buNone/>
                      </a:pPr>
                      <a:r>
                        <a:rPr lang="en-US" sz="1050" b="0" kern="1200">
                          <a:solidFill>
                            <a:schemeClr val="accent2"/>
                          </a:solidFill>
                          <a:latin typeface="+mj-lt"/>
                          <a:ea typeface="+mn-ea"/>
                          <a:cs typeface="+mn-cs"/>
                        </a:rPr>
                        <a:t>USE CASE 2: </a:t>
                      </a:r>
                      <a:r>
                        <a:rPr lang="en-US" sz="1050" b="0" kern="1200">
                          <a:solidFill>
                            <a:schemeClr val="tx1"/>
                          </a:solidFill>
                          <a:latin typeface="+mj-lt"/>
                          <a:ea typeface="+mn-ea"/>
                          <a:cs typeface="+mn-cs"/>
                        </a:rPr>
                        <a:t>Explain benefits or policy changes in employee-friendly language</a:t>
                      </a:r>
                      <a:endParaRPr lang="en-IN" sz="1050" b="0" kern="1200">
                        <a:solidFill>
                          <a:schemeClr val="tx1"/>
                        </a:solidFill>
                        <a:latin typeface="+mj-lt"/>
                        <a:ea typeface="+mn-ea"/>
                        <a:cs typeface="+mn-cs"/>
                      </a:endParaRPr>
                    </a:p>
                  </a:txBody>
                  <a:tcPr marL="54864" marR="54864" marT="54864" marB="54864">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050" b="0" kern="1200">
                          <a:solidFill>
                            <a:schemeClr val="tx1"/>
                          </a:solidFill>
                          <a:latin typeface="+mj-lt"/>
                          <a:ea typeface="+mn-ea"/>
                          <a:cs typeface="+mn-cs"/>
                        </a:rPr>
                        <a:t>Prompt: </a:t>
                      </a:r>
                      <a:r>
                        <a:rPr lang="en-US" sz="1050" b="0" kern="1200">
                          <a:solidFill>
                            <a:schemeClr val="tx1"/>
                          </a:solidFill>
                          <a:latin typeface="+mn-lt"/>
                          <a:ea typeface="+mn-ea"/>
                          <a:cs typeface="+mn-cs"/>
                        </a:rPr>
                        <a:t>Using the </a:t>
                      </a:r>
                      <a:r>
                        <a:rPr lang="en-US" sz="1050" b="0" kern="1200">
                          <a:solidFill>
                            <a:srgbClr val="FF5C39"/>
                          </a:solidFill>
                          <a:latin typeface="+mn-lt"/>
                          <a:ea typeface="+mn-ea"/>
                          <a:cs typeface="+mn-cs"/>
                        </a:rPr>
                        <a:t>/benefits or HR policy document</a:t>
                      </a:r>
                      <a:r>
                        <a:rPr lang="en-US" sz="1050" b="0" kern="1200">
                          <a:solidFill>
                            <a:schemeClr val="tx1"/>
                          </a:solidFill>
                          <a:latin typeface="+mn-lt"/>
                          <a:ea typeface="+mn-ea"/>
                          <a:cs typeface="+mn-cs"/>
                        </a:rPr>
                        <a:t>, write a clear, employee ready explanation of how this policy affects employees. Use plain language, avoid HR jargon, explain what this means for employees, and include next steps or where to get help if they still have questions.</a:t>
                      </a:r>
                      <a:endParaRPr lang="en-IN" sz="1050" b="0" kern="1200">
                        <a:solidFill>
                          <a:schemeClr val="tx1"/>
                        </a:solidFill>
                        <a:latin typeface="+mn-lt"/>
                        <a:ea typeface="+mn-ea"/>
                        <a:cs typeface="+mn-cs"/>
                      </a:endParaRPr>
                    </a:p>
                  </a:txBody>
                  <a:tcPr marL="54864" marR="54864" marT="54864" marB="54864">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0">
                <a:tc>
                  <a:txBody>
                    <a:bodyPr/>
                    <a:lstStyle/>
                    <a:p>
                      <a:pPr marL="0" marR="0" algn="l" defTabSz="594623" rtl="0" eaLnBrk="1" latinLnBrk="0" hangingPunct="1">
                        <a:lnSpc>
                          <a:spcPct val="108000"/>
                        </a:lnSpc>
                        <a:spcAft>
                          <a:spcPts val="200"/>
                        </a:spcAft>
                        <a:buNone/>
                      </a:pPr>
                      <a:r>
                        <a:rPr lang="en-US" sz="1050" b="0" kern="1200">
                          <a:solidFill>
                            <a:schemeClr val="accent2"/>
                          </a:solidFill>
                          <a:latin typeface="+mj-lt"/>
                          <a:ea typeface="+mn-ea"/>
                          <a:cs typeface="+mn-cs"/>
                        </a:rPr>
                        <a:t>USE CASE 3: </a:t>
                      </a:r>
                      <a:r>
                        <a:rPr lang="en-US" sz="1050" b="0" kern="1200">
                          <a:solidFill>
                            <a:schemeClr val="tx1"/>
                          </a:solidFill>
                          <a:latin typeface="+mj-lt"/>
                          <a:ea typeface="+mn-ea"/>
                          <a:cs typeface="+mn-cs"/>
                        </a:rPr>
                        <a:t>Generate an FAQ for an upcoming policy change</a:t>
                      </a:r>
                      <a:endParaRPr lang="en-IN" sz="1050" b="0" kern="1200">
                        <a:solidFill>
                          <a:schemeClr val="tx1"/>
                        </a:solidFill>
                        <a:latin typeface="+mj-lt"/>
                        <a:ea typeface="+mn-ea"/>
                        <a:cs typeface="+mn-cs"/>
                      </a:endParaRPr>
                    </a:p>
                  </a:txBody>
                  <a:tcPr marL="54864" marR="54864" marT="54864" marB="54864">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050" b="0" kern="1200">
                          <a:solidFill>
                            <a:schemeClr val="tx1"/>
                          </a:solidFill>
                          <a:latin typeface="+mj-lt"/>
                          <a:ea typeface="+mn-ea"/>
                          <a:cs typeface="+mn-cs"/>
                        </a:rPr>
                        <a:t>Prompt: </a:t>
                      </a:r>
                      <a:r>
                        <a:rPr lang="en-US" sz="1050" b="0" kern="1200">
                          <a:solidFill>
                            <a:schemeClr val="tx1"/>
                          </a:solidFill>
                          <a:latin typeface="+mn-lt"/>
                          <a:ea typeface="+mn-ea"/>
                          <a:cs typeface="+mn-cs"/>
                        </a:rPr>
                        <a:t>Generate an FAQ document that supports an upcoming policy change using details from </a:t>
                      </a:r>
                      <a:r>
                        <a:rPr lang="en-US" sz="1050" b="0" kern="1200">
                          <a:solidFill>
                            <a:srgbClr val="FF5C39"/>
                          </a:solidFill>
                          <a:latin typeface="+mn-lt"/>
                          <a:ea typeface="+mn-ea"/>
                          <a:cs typeface="+mn-cs"/>
                        </a:rPr>
                        <a:t>/Policy change overview document</a:t>
                      </a:r>
                      <a:r>
                        <a:rPr lang="en-US" sz="1050" b="0" kern="1200">
                          <a:solidFill>
                            <a:schemeClr val="tx1"/>
                          </a:solidFill>
                          <a:latin typeface="+mn-lt"/>
                          <a:ea typeface="+mn-ea"/>
                          <a:cs typeface="+mn-cs"/>
                        </a:rPr>
                        <a:t>. Create clear questions and answers tailored to different audiences who will use or be affected by the policy, including employees, managers, and partners. Structure the output so it can be shared as a standalone FAQ.</a:t>
                      </a:r>
                      <a:endParaRPr lang="en-IN" sz="1050" b="0" kern="1200">
                        <a:solidFill>
                          <a:schemeClr val="tx1"/>
                        </a:solidFill>
                        <a:latin typeface="+mn-lt"/>
                        <a:ea typeface="+mn-ea"/>
                        <a:cs typeface="+mn-cs"/>
                      </a:endParaRPr>
                    </a:p>
                  </a:txBody>
                  <a:tcPr marL="54864" marR="54864" marT="54864" marB="54864">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264038">
                <a:tc>
                  <a:txBody>
                    <a:bodyPr/>
                    <a:lstStyle/>
                    <a:p>
                      <a:pPr marL="0" marR="0" algn="l" defTabSz="594623" rtl="0" eaLnBrk="1" latinLnBrk="0" hangingPunct="1">
                        <a:lnSpc>
                          <a:spcPct val="108000"/>
                        </a:lnSpc>
                        <a:spcAft>
                          <a:spcPts val="200"/>
                        </a:spcAft>
                        <a:buNone/>
                      </a:pPr>
                      <a:r>
                        <a:rPr lang="en-US" sz="1050" b="0" kern="1200">
                          <a:solidFill>
                            <a:schemeClr val="accent2"/>
                          </a:solidFill>
                          <a:latin typeface="+mj-lt"/>
                          <a:ea typeface="+mn-ea"/>
                          <a:cs typeface="+mn-cs"/>
                        </a:rPr>
                        <a:t>USE CASE 4: </a:t>
                      </a:r>
                      <a:r>
                        <a:rPr lang="en-US" sz="1050" b="0" kern="1200">
                          <a:solidFill>
                            <a:schemeClr val="tx1"/>
                          </a:solidFill>
                          <a:latin typeface="+mj-lt"/>
                          <a:ea typeface="+mn-ea"/>
                          <a:cs typeface="+mn-cs"/>
                        </a:rPr>
                        <a:t>Summarize rewards guidance for Human Resources Business Partners (HRBPs) to support leader discussions</a:t>
                      </a:r>
                      <a:endParaRPr lang="en-IN" sz="1050" b="0" kern="1200">
                        <a:solidFill>
                          <a:schemeClr val="tx1"/>
                        </a:solidFill>
                        <a:latin typeface="+mj-lt"/>
                        <a:ea typeface="+mn-ea"/>
                        <a:cs typeface="+mn-cs"/>
                      </a:endParaRPr>
                    </a:p>
                  </a:txBody>
                  <a:tcPr marL="54864" marR="54864" marT="54864" marB="54864">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050" b="0" kern="1200">
                          <a:solidFill>
                            <a:schemeClr val="tx1"/>
                          </a:solidFill>
                          <a:latin typeface="+mj-lt"/>
                          <a:ea typeface="+mn-ea"/>
                          <a:cs typeface="+mn-cs"/>
                        </a:rPr>
                        <a:t>Prompt: </a:t>
                      </a:r>
                      <a:r>
                        <a:rPr lang="en-US" sz="1050" b="0" kern="1200">
                          <a:solidFill>
                            <a:schemeClr val="tx1"/>
                          </a:solidFill>
                          <a:latin typeface="+mn-lt"/>
                          <a:ea typeface="+mn-ea"/>
                          <a:cs typeface="+mn-cs"/>
                        </a:rPr>
                        <a:t>Gather existing company resources and guidelines to help an HR professional prepare for a talent discussion with business leaders clearly summarize the key answers, required actions, and necessary resources needed to complete a </a:t>
                      </a:r>
                      <a:r>
                        <a:rPr lang="en-US" sz="1050" b="0" kern="1200">
                          <a:solidFill>
                            <a:srgbClr val="C03BC4"/>
                          </a:solidFill>
                          <a:latin typeface="+mn-lt"/>
                          <a:ea typeface="+mn-ea"/>
                          <a:cs typeface="+mn-cs"/>
                        </a:rPr>
                        <a:t>[rewards-related task]</a:t>
                      </a:r>
                      <a:r>
                        <a:rPr lang="en-US" sz="1050" b="0" kern="1200">
                          <a:solidFill>
                            <a:schemeClr val="tx1"/>
                          </a:solidFill>
                          <a:latin typeface="+mn-lt"/>
                          <a:ea typeface="+mn-ea"/>
                          <a:cs typeface="+mn-cs"/>
                        </a:rPr>
                        <a:t> and confidently support leaders or rewards leads during rewards season.</a:t>
                      </a:r>
                      <a:endParaRPr lang="en-IN" sz="1050" b="0" kern="1200">
                        <a:solidFill>
                          <a:schemeClr val="tx1"/>
                        </a:solidFill>
                        <a:latin typeface="+mn-lt"/>
                        <a:ea typeface="+mn-ea"/>
                        <a:cs typeface="+mn-cs"/>
                      </a:endParaRPr>
                    </a:p>
                  </a:txBody>
                  <a:tcPr marL="54864" marR="54864" marT="54864" marB="54864">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0">
                <a:tc>
                  <a:txBody>
                    <a:bodyPr/>
                    <a:lstStyle/>
                    <a:p>
                      <a:pPr marL="0" marR="0" algn="l" defTabSz="594623" rtl="0" eaLnBrk="1" latinLnBrk="0" hangingPunct="1">
                        <a:lnSpc>
                          <a:spcPct val="108000"/>
                        </a:lnSpc>
                        <a:spcAft>
                          <a:spcPts val="200"/>
                        </a:spcAft>
                        <a:buNone/>
                      </a:pPr>
                      <a:r>
                        <a:rPr lang="en-US" sz="1050" b="0" kern="1200">
                          <a:solidFill>
                            <a:schemeClr val="accent2"/>
                          </a:solidFill>
                          <a:latin typeface="+mj-lt"/>
                          <a:ea typeface="+mn-ea"/>
                          <a:cs typeface="+mn-cs"/>
                        </a:rPr>
                        <a:t>USE CASE 5: </a:t>
                      </a:r>
                      <a:r>
                        <a:rPr lang="en-US" sz="1050" b="0" kern="1200">
                          <a:solidFill>
                            <a:schemeClr val="tx1"/>
                          </a:solidFill>
                          <a:latin typeface="+mj-lt"/>
                          <a:ea typeface="+mn-ea"/>
                          <a:cs typeface="+mn-cs"/>
                        </a:rPr>
                        <a:t>Efficiently gather and summarize company-wide employee benefits information </a:t>
                      </a:r>
                      <a:endParaRPr lang="en-IN" sz="1050" b="0" kern="1200">
                        <a:solidFill>
                          <a:schemeClr val="tx1"/>
                        </a:solidFill>
                        <a:latin typeface="+mj-lt"/>
                        <a:ea typeface="+mn-ea"/>
                        <a:cs typeface="+mn-cs"/>
                      </a:endParaRPr>
                    </a:p>
                  </a:txBody>
                  <a:tcPr marL="54864" marR="54864" marT="54864" marB="54864">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050" b="0" kern="1200">
                          <a:solidFill>
                            <a:schemeClr val="tx1"/>
                          </a:solidFill>
                          <a:latin typeface="+mj-lt"/>
                          <a:ea typeface="+mn-ea"/>
                          <a:cs typeface="+mn-cs"/>
                        </a:rPr>
                        <a:t>Prompt: </a:t>
                      </a:r>
                      <a:r>
                        <a:rPr lang="en-US" sz="1050" b="0" kern="1200">
                          <a:solidFill>
                            <a:schemeClr val="tx1"/>
                          </a:solidFill>
                          <a:latin typeface="+mn-lt"/>
                          <a:ea typeface="+mn-ea"/>
                          <a:cs typeface="+mn-cs"/>
                        </a:rPr>
                        <a:t>Compile a clean summary of employee-ready company approved information on employee benefits to send to </a:t>
                      </a:r>
                      <a:r>
                        <a:rPr lang="en-US" sz="1050" b="0" kern="1200">
                          <a:solidFill>
                            <a:srgbClr val="FF5C39"/>
                          </a:solidFill>
                          <a:latin typeface="+mn-lt"/>
                          <a:ea typeface="+mn-ea"/>
                          <a:cs typeface="+mn-cs"/>
                        </a:rPr>
                        <a:t>/employee name</a:t>
                      </a:r>
                      <a:r>
                        <a:rPr lang="en-US" sz="1050" b="0" kern="1200">
                          <a:solidFill>
                            <a:schemeClr val="tx1"/>
                          </a:solidFill>
                          <a:latin typeface="+mn-lt"/>
                          <a:ea typeface="+mn-ea"/>
                          <a:cs typeface="+mn-cs"/>
                        </a:rPr>
                        <a:t> who expressed interest in exploring employee benefit options. Include a draft email of this information with any applicable links to send to the employee.</a:t>
                      </a:r>
                      <a:endParaRPr lang="en-IN" sz="1050" b="0" kern="1200">
                        <a:solidFill>
                          <a:schemeClr val="tx1"/>
                        </a:solidFill>
                        <a:latin typeface="+mn-lt"/>
                        <a:ea typeface="+mn-ea"/>
                        <a:cs typeface="+mn-cs"/>
                      </a:endParaRPr>
                    </a:p>
                  </a:txBody>
                  <a:tcPr marL="54864" marR="54864" marT="54864" marB="54864">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Tree>
    <p:extLst>
      <p:ext uri="{BB962C8B-B14F-4D97-AF65-F5344CB8AC3E}">
        <p14:creationId xmlns:p14="http://schemas.microsoft.com/office/powerpoint/2010/main" val="15131207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23F3B-81A0-6A26-C9E3-4A27A03BE356}"/>
            </a:ext>
          </a:extLst>
        </p:cNvPr>
        <p:cNvGrpSpPr/>
        <p:nvPr/>
      </p:nvGrpSpPr>
      <p:grpSpPr>
        <a:xfrm>
          <a:off x="0" y="0"/>
          <a:ext cx="0" cy="0"/>
          <a:chOff x="0" y="0"/>
          <a:chExt cx="0" cy="0"/>
        </a:xfrm>
      </p:grpSpPr>
      <p:sp>
        <p:nvSpPr>
          <p:cNvPr id="34" name="Freeform: Shape 33">
            <a:extLst>
              <a:ext uri="{FF2B5EF4-FFF2-40B4-BE49-F238E27FC236}">
                <a16:creationId xmlns:a16="http://schemas.microsoft.com/office/drawing/2014/main" id="{2E213607-CC04-D97C-CF48-529F197969C5}"/>
              </a:ext>
              <a:ext uri="{C183D7F6-B498-43B3-948B-1728B52AA6E4}">
                <adec:decorative xmlns:adec="http://schemas.microsoft.com/office/drawing/2017/decorative" val="1"/>
              </a:ext>
            </a:extLst>
          </p:cNvPr>
          <p:cNvSpPr>
            <a:spLocks/>
          </p:cNvSpPr>
          <p:nvPr/>
        </p:nvSpPr>
        <p:spPr bwMode="auto">
          <a:xfrm>
            <a:off x="507998" y="4080990"/>
            <a:ext cx="6756399" cy="5148391"/>
          </a:xfrm>
          <a:custGeom>
            <a:avLst/>
            <a:gdLst>
              <a:gd name="csX0" fmla="*/ 135926 w 6756399"/>
              <a:gd name="csY0" fmla="*/ 0 h 5148391"/>
              <a:gd name="csX1" fmla="*/ 6620473 w 6756399"/>
              <a:gd name="csY1" fmla="*/ 0 h 5148391"/>
              <a:gd name="csX2" fmla="*/ 6756399 w 6756399"/>
              <a:gd name="csY2" fmla="*/ 135926 h 5148391"/>
              <a:gd name="csX3" fmla="*/ 6756399 w 6756399"/>
              <a:gd name="csY3" fmla="*/ 945168 h 5148391"/>
              <a:gd name="csX4" fmla="*/ 6756399 w 6756399"/>
              <a:gd name="csY4" fmla="*/ 1272958 h 5148391"/>
              <a:gd name="csX5" fmla="*/ 6756399 w 6756399"/>
              <a:gd name="csY5" fmla="*/ 1953099 h 5148391"/>
              <a:gd name="csX6" fmla="*/ 6756399 w 6756399"/>
              <a:gd name="csY6" fmla="*/ 2082200 h 5148391"/>
              <a:gd name="csX7" fmla="*/ 6756399 w 6756399"/>
              <a:gd name="csY7" fmla="*/ 5012465 h 5148391"/>
              <a:gd name="csX8" fmla="*/ 6620473 w 6756399"/>
              <a:gd name="csY8" fmla="*/ 5148391 h 5148391"/>
              <a:gd name="csX9" fmla="*/ 135926 w 6756399"/>
              <a:gd name="csY9" fmla="*/ 5148391 h 5148391"/>
              <a:gd name="csX10" fmla="*/ 0 w 6756399"/>
              <a:gd name="csY10" fmla="*/ 5012465 h 5148391"/>
              <a:gd name="csX11" fmla="*/ 0 w 6756399"/>
              <a:gd name="csY11" fmla="*/ 2082200 h 5148391"/>
              <a:gd name="csX12" fmla="*/ 0 w 6756399"/>
              <a:gd name="csY12" fmla="*/ 2082200 h 5148391"/>
              <a:gd name="csX13" fmla="*/ 0 w 6756399"/>
              <a:gd name="csY13" fmla="*/ 945168 h 5148391"/>
              <a:gd name="csX14" fmla="*/ 0 w 6756399"/>
              <a:gd name="csY14" fmla="*/ 945168 h 5148391"/>
              <a:gd name="csX15" fmla="*/ 0 w 6756399"/>
              <a:gd name="csY15" fmla="*/ 135926 h 5148391"/>
              <a:gd name="csX16" fmla="*/ 135926 w 6756399"/>
              <a:gd name="csY16" fmla="*/ 0 h 51483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56399" h="5148391">
                <a:moveTo>
                  <a:pt x="135926" y="0"/>
                </a:moveTo>
                <a:lnTo>
                  <a:pt x="6620473" y="0"/>
                </a:lnTo>
                <a:cubicBezTo>
                  <a:pt x="6695543" y="0"/>
                  <a:pt x="6756399" y="60856"/>
                  <a:pt x="6756399" y="135926"/>
                </a:cubicBezTo>
                <a:lnTo>
                  <a:pt x="6756399" y="945168"/>
                </a:lnTo>
                <a:lnTo>
                  <a:pt x="6756399" y="1272958"/>
                </a:lnTo>
                <a:lnTo>
                  <a:pt x="6756399" y="1953099"/>
                </a:lnTo>
                <a:lnTo>
                  <a:pt x="6756399" y="2082200"/>
                </a:lnTo>
                <a:lnTo>
                  <a:pt x="6756399" y="5012465"/>
                </a:lnTo>
                <a:cubicBezTo>
                  <a:pt x="6756399" y="5087535"/>
                  <a:pt x="6695543" y="5148391"/>
                  <a:pt x="6620473" y="5148391"/>
                </a:cubicBezTo>
                <a:lnTo>
                  <a:pt x="135926" y="5148391"/>
                </a:lnTo>
                <a:cubicBezTo>
                  <a:pt x="60856" y="5148391"/>
                  <a:pt x="0" y="5087535"/>
                  <a:pt x="0" y="5012465"/>
                </a:cubicBezTo>
                <a:lnTo>
                  <a:pt x="0" y="2082200"/>
                </a:lnTo>
                <a:lnTo>
                  <a:pt x="0" y="2082200"/>
                </a:lnTo>
                <a:lnTo>
                  <a:pt x="0" y="945168"/>
                </a:lnTo>
                <a:lnTo>
                  <a:pt x="0" y="945168"/>
                </a:lnTo>
                <a:lnTo>
                  <a:pt x="0" y="135926"/>
                </a:lnTo>
                <a:cubicBezTo>
                  <a:pt x="0" y="60856"/>
                  <a:pt x="60856" y="0"/>
                  <a:pt x="135926" y="0"/>
                </a:cubicBezTo>
                <a:close/>
              </a:path>
            </a:pathLst>
          </a:cu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3" name="object 4">
            <a:extLst>
              <a:ext uri="{FF2B5EF4-FFF2-40B4-BE49-F238E27FC236}">
                <a16:creationId xmlns:a16="http://schemas.microsoft.com/office/drawing/2014/main" id="{0764E270-C959-6E75-EF0E-577EEBF5C68A}"/>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32" name="Slide Number Placeholder 5">
            <a:extLst>
              <a:ext uri="{FF2B5EF4-FFF2-40B4-BE49-F238E27FC236}">
                <a16:creationId xmlns:a16="http://schemas.microsoft.com/office/drawing/2014/main" id="{D854BB6E-04FA-049F-36CB-0DF72A707FB1}"/>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D8F59880-6183-6FA6-2F96-2B8C209A254C}"/>
              </a:ext>
            </a:extLst>
          </p:cNvPr>
          <p:cNvSpPr>
            <a:spLocks noGrp="1"/>
          </p:cNvSpPr>
          <p:nvPr>
            <p:ph type="title"/>
          </p:nvPr>
        </p:nvSpPr>
        <p:spPr>
          <a:xfrm>
            <a:off x="508001" y="939800"/>
            <a:ext cx="6045199" cy="861774"/>
          </a:xfrm>
        </p:spPr>
        <p:txBody>
          <a:bodyPr/>
          <a:lstStyle/>
          <a:p>
            <a:r>
              <a:rPr lang="en-US"/>
              <a:t>Scenario 4: HR Case Management and Employee Relations</a:t>
            </a:r>
          </a:p>
        </p:txBody>
      </p:sp>
      <p:pic>
        <p:nvPicPr>
          <p:cNvPr id="62" name="Picture 61">
            <a:extLst>
              <a:ext uri="{FF2B5EF4-FFF2-40B4-BE49-F238E27FC236}">
                <a16:creationId xmlns:a16="http://schemas.microsoft.com/office/drawing/2014/main" id="{4CF9B1AD-B101-F997-6033-2DF56F7148B1}"/>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63" name="Rectangle 62">
            <a:extLst>
              <a:ext uri="{FF2B5EF4-FFF2-40B4-BE49-F238E27FC236}">
                <a16:creationId xmlns:a16="http://schemas.microsoft.com/office/drawing/2014/main" id="{EDA857AD-AF2A-E1D6-235E-6F4ADFD3CC8E}"/>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64" name="Rectangle: Rounded Corners 63">
            <a:hlinkClick r:id="rId6" action="ppaction://hlinksldjump"/>
            <a:extLst>
              <a:ext uri="{FF2B5EF4-FFF2-40B4-BE49-F238E27FC236}">
                <a16:creationId xmlns:a16="http://schemas.microsoft.com/office/drawing/2014/main" id="{E64912BB-D0F2-D991-6169-30277936186A}"/>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65" name="Rectangle: Rounded Corners 64">
            <a:hlinkClick r:id="rId7" action="ppaction://hlinksldjump"/>
            <a:extLst>
              <a:ext uri="{FF2B5EF4-FFF2-40B4-BE49-F238E27FC236}">
                <a16:creationId xmlns:a16="http://schemas.microsoft.com/office/drawing/2014/main" id="{7653F606-DB6D-21E3-1E33-EB00ADB9C636}"/>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66" name="Rectangle: Rounded Corners 65">
            <a:hlinkClick r:id="rId8" action="ppaction://hlinksldjump"/>
            <a:extLst>
              <a:ext uri="{FF2B5EF4-FFF2-40B4-BE49-F238E27FC236}">
                <a16:creationId xmlns:a16="http://schemas.microsoft.com/office/drawing/2014/main" id="{BF3DC60C-6A04-7109-9A46-F3E5E3BF9304}"/>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67" name="Rectangle: Rounded Corners 66">
            <a:hlinkClick r:id="rId9" action="ppaction://hlinksldjump"/>
            <a:extLst>
              <a:ext uri="{FF2B5EF4-FFF2-40B4-BE49-F238E27FC236}">
                <a16:creationId xmlns:a16="http://schemas.microsoft.com/office/drawing/2014/main" id="{12101F85-AE3C-9C15-AF01-2F7D24A08E43}"/>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68" name="Rectangle: Rounded Corners 67">
            <a:hlinkClick r:id="rId10" action="ppaction://hlinksldjump"/>
            <a:extLst>
              <a:ext uri="{FF2B5EF4-FFF2-40B4-BE49-F238E27FC236}">
                <a16:creationId xmlns:a16="http://schemas.microsoft.com/office/drawing/2014/main" id="{30C9FA75-F12A-7982-10BA-807452BEEEB5}"/>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69" name="Rectangle: Rounded Corners 68">
            <a:hlinkClick r:id="rId11" action="ppaction://hlinksldjump"/>
            <a:extLst>
              <a:ext uri="{FF2B5EF4-FFF2-40B4-BE49-F238E27FC236}">
                <a16:creationId xmlns:a16="http://schemas.microsoft.com/office/drawing/2014/main" id="{28AF5680-4471-CBB1-0875-53BCC5C4AA1E}"/>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70" name="Rectangle: Rounded Corners 69">
            <a:hlinkClick r:id="rId12" action="ppaction://hlinksldjump"/>
            <a:extLst>
              <a:ext uri="{FF2B5EF4-FFF2-40B4-BE49-F238E27FC236}">
                <a16:creationId xmlns:a16="http://schemas.microsoft.com/office/drawing/2014/main" id="{F431B5CB-AED1-4F75-E807-ABCEED033CFE}"/>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4</a:t>
            </a:r>
          </a:p>
        </p:txBody>
      </p:sp>
      <p:graphicFrame>
        <p:nvGraphicFramePr>
          <p:cNvPr id="31" name="Table 30">
            <a:extLst>
              <a:ext uri="{FF2B5EF4-FFF2-40B4-BE49-F238E27FC236}">
                <a16:creationId xmlns:a16="http://schemas.microsoft.com/office/drawing/2014/main" id="{5F4BAF18-EAD3-71B1-6AE9-13D02A77D50B}"/>
              </a:ext>
            </a:extLst>
          </p:cNvPr>
          <p:cNvGraphicFramePr>
            <a:graphicFrameLocks noGrp="1"/>
          </p:cNvGraphicFramePr>
          <p:nvPr>
            <p:extLst>
              <p:ext uri="{D42A27DB-BD31-4B8C-83A1-F6EECF244321}">
                <p14:modId xmlns:p14="http://schemas.microsoft.com/office/powerpoint/2010/main" val="4153766564"/>
              </p:ext>
            </p:extLst>
          </p:nvPr>
        </p:nvGraphicFramePr>
        <p:xfrm>
          <a:off x="538186" y="4080990"/>
          <a:ext cx="6696022" cy="5148391"/>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1553655">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1: </a:t>
                      </a:r>
                      <a:r>
                        <a:rPr lang="en-US" sz="1100" b="0" kern="1200">
                          <a:solidFill>
                            <a:schemeClr val="tx1"/>
                          </a:solidFill>
                          <a:latin typeface="+mj-lt"/>
                          <a:ea typeface="+mn-ea"/>
                          <a:cs typeface="+mn-cs"/>
                        </a:rPr>
                        <a:t>Practice delivering leader feedback with role-play coaching</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I am giving feedback to a manager I work with in </a:t>
                      </a:r>
                      <a:r>
                        <a:rPr lang="en-US" sz="1100" b="0" kern="1200">
                          <a:solidFill>
                            <a:srgbClr val="C03BC4"/>
                          </a:solidFill>
                          <a:latin typeface="+mn-lt"/>
                          <a:ea typeface="+mn-ea"/>
                          <a:cs typeface="+mn-cs"/>
                        </a:rPr>
                        <a:t>[Business area]</a:t>
                      </a:r>
                      <a:r>
                        <a:rPr lang="en-US" sz="1100" b="0" kern="1200">
                          <a:solidFill>
                            <a:schemeClr val="tx1"/>
                          </a:solidFill>
                          <a:latin typeface="+mn-lt"/>
                          <a:ea typeface="+mn-ea"/>
                          <a:cs typeface="+mn-cs"/>
                        </a:rPr>
                        <a:t>. Use my key points from </a:t>
                      </a:r>
                      <a:r>
                        <a:rPr lang="en-US" sz="1100" b="0" kern="1200">
                          <a:solidFill>
                            <a:srgbClr val="FF5C39"/>
                          </a:solidFill>
                          <a:latin typeface="+mn-lt"/>
                          <a:ea typeface="+mn-ea"/>
                          <a:cs typeface="+mn-cs"/>
                        </a:rPr>
                        <a:t>/Notes document </a:t>
                      </a:r>
                      <a:r>
                        <a:rPr lang="en-US" sz="1100" b="0" kern="1200">
                          <a:solidFill>
                            <a:schemeClr val="tx1"/>
                          </a:solidFill>
                          <a:latin typeface="+mn-lt"/>
                          <a:ea typeface="+mn-ea"/>
                          <a:cs typeface="+mn-cs"/>
                        </a:rPr>
                        <a:t>to help me express my ideas clearly and naturally. Create a roleplay where you act as the leader so I can practice my delivery. After I share my thoughts in the roleplay, ask follow-up questions that the leader would realistically ask. Once the practice conversation ends, give me feedback and practical suggestions to help me communicate the message more effectively. </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50151">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2: </a:t>
                      </a:r>
                      <a:r>
                        <a:rPr lang="en-US" sz="1100" b="0" kern="1200">
                          <a:solidFill>
                            <a:schemeClr val="tx1"/>
                          </a:solidFill>
                          <a:latin typeface="+mj-lt"/>
                          <a:ea typeface="+mn-ea"/>
                          <a:cs typeface="+mn-cs"/>
                        </a:rPr>
                        <a:t>HR Coaching Prep for Manager Meetings</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You are a Human Resources Consultant who is training a manager on employee coaching. Please create five follow up questions based on my last </a:t>
                      </a:r>
                      <a:r>
                        <a:rPr lang="en-US" sz="1100" b="0" kern="1200">
                          <a:solidFill>
                            <a:srgbClr val="FF5C39"/>
                          </a:solidFill>
                          <a:latin typeface="+mn-lt"/>
                          <a:ea typeface="+mn-ea"/>
                          <a:cs typeface="+mn-cs"/>
                        </a:rPr>
                        <a:t>/meeting with the manager</a:t>
                      </a:r>
                      <a:r>
                        <a:rPr lang="en-US" sz="1100" b="0" kern="1200">
                          <a:solidFill>
                            <a:schemeClr val="tx1"/>
                          </a:solidFill>
                          <a:latin typeface="+mn-lt"/>
                          <a:ea typeface="+mn-ea"/>
                          <a:cs typeface="+mn-cs"/>
                        </a:rPr>
                        <a:t>.</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160452">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3: </a:t>
                      </a:r>
                      <a:r>
                        <a:rPr lang="en-US" sz="1100" b="0" kern="1200">
                          <a:solidFill>
                            <a:schemeClr val="tx1"/>
                          </a:solidFill>
                          <a:latin typeface="+mj-lt"/>
                          <a:ea typeface="+mn-ea"/>
                          <a:cs typeface="+mn-cs"/>
                        </a:rPr>
                        <a:t>Turn a manager’s escalation email into a clean issue summary + follow up questions </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Using </a:t>
                      </a:r>
                      <a:r>
                        <a:rPr lang="en-US" sz="1100" b="0" kern="1200">
                          <a:solidFill>
                            <a:srgbClr val="FF5C39"/>
                          </a:solidFill>
                          <a:latin typeface="+mn-lt"/>
                          <a:ea typeface="+mn-ea"/>
                          <a:cs typeface="+mn-cs"/>
                        </a:rPr>
                        <a:t>/email from a manager requesting HR guidance</a:t>
                      </a:r>
                      <a:r>
                        <a:rPr lang="en-US" sz="1100" b="0" kern="1200">
                          <a:solidFill>
                            <a:schemeClr val="tx1"/>
                          </a:solidFill>
                          <a:latin typeface="+mn-lt"/>
                          <a:ea typeface="+mn-ea"/>
                          <a:cs typeface="+mn-cs"/>
                        </a:rPr>
                        <a:t>, summarize what is explicitly stated, and help generate suggested follow up questions. </a:t>
                      </a:r>
                      <a:endParaRPr lang="en-IN" sz="1100" b="0" kern="1200">
                        <a:solidFill>
                          <a:schemeClr val="tx1"/>
                        </a:solidFill>
                        <a:latin typeface="+mn-lt"/>
                        <a:ea typeface="+mn-ea"/>
                        <a:cs typeface="+mn-cs"/>
                      </a:endParaRPr>
                    </a:p>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 </a:t>
                      </a:r>
                      <a:endParaRPr lang="en-IN" sz="1100" b="0" kern="1200">
                        <a:solidFill>
                          <a:schemeClr val="tx1"/>
                        </a:solidFill>
                        <a:latin typeface="+mj-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384133">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4: </a:t>
                      </a:r>
                      <a:r>
                        <a:rPr lang="en-US" sz="1100" b="0" kern="1200">
                          <a:solidFill>
                            <a:schemeClr val="tx1"/>
                          </a:solidFill>
                          <a:latin typeface="+mj-lt"/>
                          <a:ea typeface="+mn-ea"/>
                          <a:cs typeface="+mn-cs"/>
                        </a:rPr>
                        <a:t>Review employee communications for an empathetic, neutral tone</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Review the draft </a:t>
                      </a:r>
                      <a:r>
                        <a:rPr lang="en-US" sz="1100" b="0" kern="1200">
                          <a:solidFill>
                            <a:srgbClr val="FF5C39"/>
                          </a:solidFill>
                          <a:latin typeface="+mn-lt"/>
                          <a:ea typeface="+mn-ea"/>
                          <a:cs typeface="+mn-cs"/>
                        </a:rPr>
                        <a:t>/PII‑redacted draft employee communication</a:t>
                      </a:r>
                      <a:r>
                        <a:rPr lang="en-US" sz="1100" b="0" kern="1200">
                          <a:solidFill>
                            <a:schemeClr val="tx1"/>
                          </a:solidFill>
                          <a:latin typeface="+mn-lt"/>
                          <a:ea typeface="+mn-ea"/>
                          <a:cs typeface="+mn-cs"/>
                        </a:rPr>
                        <a:t> and identify opportunities where the message could more clearly express empathy, while maintaining a neutral, professional tone.</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bl>
          </a:graphicData>
        </a:graphic>
      </p:graphicFrame>
      <p:sp>
        <p:nvSpPr>
          <p:cNvPr id="2" name="Rectangle: Top Corners Rounded 1">
            <a:extLst>
              <a:ext uri="{FF2B5EF4-FFF2-40B4-BE49-F238E27FC236}">
                <a16:creationId xmlns:a16="http://schemas.microsoft.com/office/drawing/2014/main" id="{805530E8-B6B0-1F0E-399D-6C3B6BD0D37D}"/>
              </a:ext>
              <a:ext uri="{C183D7F6-B498-43B3-948B-1728B52AA6E4}">
                <adec:decorative xmlns:adec="http://schemas.microsoft.com/office/drawing/2017/decorative" val="1"/>
              </a:ext>
            </a:extLst>
          </p:cNvPr>
          <p:cNvSpPr/>
          <p:nvPr/>
        </p:nvSpPr>
        <p:spPr bwMode="auto">
          <a:xfrm>
            <a:off x="4584319" y="3672635"/>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Rectangle: Top Corners Rounded 3">
            <a:extLst>
              <a:ext uri="{FF2B5EF4-FFF2-40B4-BE49-F238E27FC236}">
                <a16:creationId xmlns:a16="http://schemas.microsoft.com/office/drawing/2014/main" id="{98F66150-C7F6-7C39-22F0-2EF6846B0B49}"/>
              </a:ext>
              <a:ext uri="{C183D7F6-B498-43B3-948B-1728B52AA6E4}">
                <adec:decorative xmlns:adec="http://schemas.microsoft.com/office/drawing/2017/decorative" val="1"/>
              </a:ext>
            </a:extLst>
          </p:cNvPr>
          <p:cNvSpPr/>
          <p:nvPr/>
        </p:nvSpPr>
        <p:spPr bwMode="auto">
          <a:xfrm rot="16200000">
            <a:off x="4052887" y="3485426"/>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Content Placeholder 2">
            <a:extLst>
              <a:ext uri="{FF2B5EF4-FFF2-40B4-BE49-F238E27FC236}">
                <a16:creationId xmlns:a16="http://schemas.microsoft.com/office/drawing/2014/main" id="{EEA91276-CB91-CCD8-4A1F-9D7D66E8B73C}"/>
              </a:ext>
              <a:ext uri="{C183D7F6-B498-43B3-948B-1728B52AA6E4}">
                <adec:decorative xmlns:adec="http://schemas.microsoft.com/office/drawing/2017/decorative" val="0"/>
              </a:ext>
            </a:extLst>
          </p:cNvPr>
          <p:cNvSpPr txBox="1">
            <a:spLocks/>
          </p:cNvSpPr>
          <p:nvPr/>
        </p:nvSpPr>
        <p:spPr>
          <a:xfrm>
            <a:off x="3911173" y="3788932"/>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8" name="Rectangle: Rounded Corners 7" descr="Orange text">
            <a:extLst>
              <a:ext uri="{FF2B5EF4-FFF2-40B4-BE49-F238E27FC236}">
                <a16:creationId xmlns:a16="http://schemas.microsoft.com/office/drawing/2014/main" id="{0773B8D1-2E55-053A-0987-BB841E88DF30}"/>
              </a:ext>
              <a:ext uri="{C183D7F6-B498-43B3-948B-1728B52AA6E4}">
                <adec:decorative xmlns:adec="http://schemas.microsoft.com/office/drawing/2017/decorative" val="0"/>
              </a:ext>
            </a:extLst>
          </p:cNvPr>
          <p:cNvSpPr>
            <a:spLocks/>
          </p:cNvSpPr>
          <p:nvPr/>
        </p:nvSpPr>
        <p:spPr bwMode="auto">
          <a:xfrm>
            <a:off x="4703015" y="3787085"/>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Content Placeholder 2">
            <a:extLst>
              <a:ext uri="{FF2B5EF4-FFF2-40B4-BE49-F238E27FC236}">
                <a16:creationId xmlns:a16="http://schemas.microsoft.com/office/drawing/2014/main" id="{7E76B0AF-C314-4F0D-2E46-20EFABC51909}"/>
              </a:ext>
              <a:ext uri="{C183D7F6-B498-43B3-948B-1728B52AA6E4}">
                <adec:decorative xmlns:adec="http://schemas.microsoft.com/office/drawing/2017/decorative" val="0"/>
              </a:ext>
            </a:extLst>
          </p:cNvPr>
          <p:cNvSpPr txBox="1">
            <a:spLocks/>
          </p:cNvSpPr>
          <p:nvPr/>
        </p:nvSpPr>
        <p:spPr>
          <a:xfrm>
            <a:off x="4951289" y="3804320"/>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21" name="Rectangle: Rounded Corners 20" descr="Purple text">
            <a:extLst>
              <a:ext uri="{FF2B5EF4-FFF2-40B4-BE49-F238E27FC236}">
                <a16:creationId xmlns:a16="http://schemas.microsoft.com/office/drawing/2014/main" id="{307DCFFC-3456-BD31-B546-D59B1989E6E9}"/>
              </a:ext>
              <a:ext uri="{C183D7F6-B498-43B3-948B-1728B52AA6E4}">
                <adec:decorative xmlns:adec="http://schemas.microsoft.com/office/drawing/2017/decorative" val="0"/>
              </a:ext>
            </a:extLst>
          </p:cNvPr>
          <p:cNvSpPr/>
          <p:nvPr/>
        </p:nvSpPr>
        <p:spPr bwMode="auto">
          <a:xfrm>
            <a:off x="5928378" y="3787085"/>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2" name="Content Placeholder 2">
            <a:extLst>
              <a:ext uri="{FF2B5EF4-FFF2-40B4-BE49-F238E27FC236}">
                <a16:creationId xmlns:a16="http://schemas.microsoft.com/office/drawing/2014/main" id="{EAA39CBF-3888-0026-1D20-39125A41D76D}"/>
              </a:ext>
              <a:ext uri="{C183D7F6-B498-43B3-948B-1728B52AA6E4}">
                <adec:decorative xmlns:adec="http://schemas.microsoft.com/office/drawing/2017/decorative" val="0"/>
              </a:ext>
            </a:extLst>
          </p:cNvPr>
          <p:cNvSpPr txBox="1">
            <a:spLocks/>
          </p:cNvSpPr>
          <p:nvPr/>
        </p:nvSpPr>
        <p:spPr>
          <a:xfrm>
            <a:off x="6176651" y="3804320"/>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C03BC4">
                    <a:alpha val="99000"/>
                  </a:srgbClr>
                </a:solidFill>
                <a:effectLst/>
                <a:uLnTx/>
                <a:uFillTx/>
                <a:latin typeface="Segoe Sans Display"/>
                <a:ea typeface="+mn-ea"/>
                <a:cs typeface="+mn-cs"/>
              </a:rPr>
              <a:t>[Details you insert]</a:t>
            </a:r>
          </a:p>
        </p:txBody>
      </p:sp>
      <p:sp>
        <p:nvSpPr>
          <p:cNvPr id="24" name="Rectangle 23">
            <a:hlinkClick r:id="rId11" action="ppaction://hlinksldjump"/>
            <a:extLst>
              <a:ext uri="{FF2B5EF4-FFF2-40B4-BE49-F238E27FC236}">
                <a16:creationId xmlns:a16="http://schemas.microsoft.com/office/drawing/2014/main" id="{C577303A-B453-1922-EEAF-2AC27BE40BDC}"/>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a:solidFill>
                  <a:srgbClr val="0078D4">
                    <a:alpha val="99000"/>
                  </a:srgbClr>
                </a:solidFill>
                <a:latin typeface="Segoe Sans Display"/>
                <a:ea typeface="Segoe UI" pitchFamily="34" charset="0"/>
                <a:cs typeface="Segoe UI" pitchFamily="34" charset="0"/>
                <a:hlinkClick r:id="rId13" action="ppaction://hlinksldjump">
                  <a:extLst>
                    <a:ext uri="{A12FA001-AC4F-418D-AE19-62706E023703}">
                      <ahyp:hlinkClr xmlns:ahyp="http://schemas.microsoft.com/office/drawing/2018/hyperlinkcolor" val="tx"/>
                    </a:ext>
                  </a:extLst>
                </a:hlinkClick>
              </a:rPr>
              <a:t>page 13</a:t>
            </a:r>
            <a:endParaRPr kumimoji="0" lang="en-US" sz="900" b="0" i="1" u="sng" strike="noStrike" kern="1200" cap="none" spc="0" normalizeH="0" baseline="0" noProof="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7" name="Rectangle 6">
            <a:extLst>
              <a:ext uri="{FF2B5EF4-FFF2-40B4-BE49-F238E27FC236}">
                <a16:creationId xmlns:a16="http://schemas.microsoft.com/office/drawing/2014/main" id="{09C30649-EF60-AD20-A4C4-A2B23FF88B35}"/>
              </a:ext>
              <a:ext uri="{C183D7F6-B498-43B3-948B-1728B52AA6E4}">
                <adec:decorative xmlns:adec="http://schemas.microsoft.com/office/drawing/2017/decorative" val="1"/>
              </a:ext>
            </a:extLst>
          </p:cNvPr>
          <p:cNvSpPr>
            <a:spLocks/>
          </p:cNvSpPr>
          <p:nvPr/>
        </p:nvSpPr>
        <p:spPr bwMode="auto">
          <a:xfrm>
            <a:off x="0" y="1959684"/>
            <a:ext cx="7772400" cy="1608172"/>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Graphic 5">
            <a:extLst>
              <a:ext uri="{FF2B5EF4-FFF2-40B4-BE49-F238E27FC236}">
                <a16:creationId xmlns:a16="http://schemas.microsoft.com/office/drawing/2014/main" id="{82CD931D-8E3F-FBB0-9F06-23F4D4576DAB}"/>
              </a:ext>
              <a:ext uri="{C183D7F6-B498-43B3-948B-1728B52AA6E4}">
                <adec:decorative xmlns:adec="http://schemas.microsoft.com/office/drawing/2017/decorative" val="1"/>
              </a:ext>
            </a:extLst>
          </p:cNvPr>
          <p:cNvSpPr>
            <a:spLocks/>
          </p:cNvSpPr>
          <p:nvPr/>
        </p:nvSpPr>
        <p:spPr>
          <a:xfrm>
            <a:off x="543716" y="2218085"/>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10" name="Straight Connector 9">
            <a:extLst>
              <a:ext uri="{FF2B5EF4-FFF2-40B4-BE49-F238E27FC236}">
                <a16:creationId xmlns:a16="http://schemas.microsoft.com/office/drawing/2014/main" id="{1DD6FDDE-4E7D-DE8C-7B8B-DBDEC3173270}"/>
              </a:ext>
              <a:ext uri="{C183D7F6-B498-43B3-948B-1728B52AA6E4}">
                <adec:decorative xmlns:adec="http://schemas.microsoft.com/office/drawing/2017/decorative" val="1"/>
              </a:ext>
            </a:extLst>
          </p:cNvPr>
          <p:cNvCxnSpPr>
            <a:cxnSpLocks/>
          </p:cNvCxnSpPr>
          <p:nvPr/>
        </p:nvCxnSpPr>
        <p:spPr>
          <a:xfrm>
            <a:off x="1000125" y="2762464"/>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C44A6950-36D9-5C00-C705-EA1ED8419126}"/>
              </a:ext>
              <a:ext uri="{C183D7F6-B498-43B3-948B-1728B52AA6E4}">
                <adec:decorative xmlns:adec="http://schemas.microsoft.com/office/drawing/2017/decorative" val="1"/>
              </a:ext>
            </a:extLst>
          </p:cNvPr>
          <p:cNvSpPr>
            <a:spLocks/>
          </p:cNvSpPr>
          <p:nvPr/>
        </p:nvSpPr>
        <p:spPr>
          <a:xfrm>
            <a:off x="538187" y="3036352"/>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13" name="Content Placeholder 2">
            <a:extLst>
              <a:ext uri="{FF2B5EF4-FFF2-40B4-BE49-F238E27FC236}">
                <a16:creationId xmlns:a16="http://schemas.microsoft.com/office/drawing/2014/main" id="{E5729EB8-BBBD-AF09-C9BC-F9FBA245A658}"/>
              </a:ext>
            </a:extLst>
          </p:cNvPr>
          <p:cNvSpPr txBox="1">
            <a:spLocks/>
          </p:cNvSpPr>
          <p:nvPr/>
        </p:nvSpPr>
        <p:spPr>
          <a:xfrm>
            <a:off x="1000125" y="2069720"/>
            <a:ext cx="6264276" cy="584071"/>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250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effectLst/>
                <a:uLnTx/>
                <a:uFillTx/>
                <a:latin typeface="+mj-lt"/>
                <a:ea typeface="+mn-ea"/>
                <a:cs typeface="Segoe Sans Display" pitchFamily="2" charset="0"/>
              </a:rPr>
              <a:t>Goal: </a:t>
            </a:r>
            <a:r>
              <a:rPr kumimoji="0" lang="en-US" sz="1050" b="0" i="0" u="none" strike="noStrike" kern="100" cap="none" spc="0" normalizeH="0" baseline="0" noProof="0">
                <a:ln>
                  <a:noFill/>
                </a:ln>
                <a:effectLst/>
                <a:uLnTx/>
                <a:uFillTx/>
                <a:ea typeface="+mn-ea"/>
                <a:cs typeface="Segoe Sans Display" pitchFamily="2" charset="0"/>
              </a:rPr>
              <a:t>Help HR professionals prepare for and respond to employee relations and case management situations by organizing context, drafting neutral communications, and supporting consistent, human‑led handling of sensitive issues.</a:t>
            </a:r>
          </a:p>
        </p:txBody>
      </p:sp>
      <p:sp>
        <p:nvSpPr>
          <p:cNvPr id="18" name="Content Placeholder 2">
            <a:extLst>
              <a:ext uri="{FF2B5EF4-FFF2-40B4-BE49-F238E27FC236}">
                <a16:creationId xmlns:a16="http://schemas.microsoft.com/office/drawing/2014/main" id="{148E56A4-640A-F001-41D0-8A56681A6443}"/>
              </a:ext>
            </a:extLst>
          </p:cNvPr>
          <p:cNvSpPr txBox="1">
            <a:spLocks/>
          </p:cNvSpPr>
          <p:nvPr/>
        </p:nvSpPr>
        <p:spPr>
          <a:xfrm>
            <a:off x="1000125" y="2871137"/>
            <a:ext cx="6264276" cy="584071"/>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indent="0" defTabSz="1018824">
              <a:lnSpc>
                <a:spcPct val="125000"/>
              </a:lnSpc>
              <a:spcBef>
                <a:spcPts val="0"/>
              </a:spcBef>
              <a:spcAft>
                <a:spcPts val="1200"/>
              </a:spcAft>
              <a:buNone/>
              <a:defRPr/>
            </a:pPr>
            <a:r>
              <a:rPr lang="en-US" sz="1050" kern="100">
                <a:latin typeface="+mj-lt"/>
              </a:rPr>
              <a:t>Intended Outcome: </a:t>
            </a:r>
            <a:r>
              <a:rPr lang="en-US" sz="1050" kern="100"/>
              <a:t>Effective and confident handling of employee relations matters through clear issue summaries, better prepared manager coaching conversations, and employee communications that balance empathy with neutrality while supporting fair and consistent outcomes.</a:t>
            </a:r>
          </a:p>
        </p:txBody>
      </p:sp>
    </p:spTree>
    <p:extLst>
      <p:ext uri="{BB962C8B-B14F-4D97-AF65-F5344CB8AC3E}">
        <p14:creationId xmlns:p14="http://schemas.microsoft.com/office/powerpoint/2010/main" val="30821419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94872-F609-E4EE-F4C3-E51FAA28136A}"/>
            </a:ext>
          </a:extLst>
        </p:cNvPr>
        <p:cNvGrpSpPr/>
        <p:nvPr/>
      </p:nvGrpSpPr>
      <p:grpSpPr>
        <a:xfrm>
          <a:off x="0" y="0"/>
          <a:ext cx="0" cy="0"/>
          <a:chOff x="0" y="0"/>
          <a:chExt cx="0" cy="0"/>
        </a:xfrm>
      </p:grpSpPr>
      <p:pic>
        <p:nvPicPr>
          <p:cNvPr id="4" name="object 4">
            <a:extLst>
              <a:ext uri="{FF2B5EF4-FFF2-40B4-BE49-F238E27FC236}">
                <a16:creationId xmlns:a16="http://schemas.microsoft.com/office/drawing/2014/main" id="{CD00F3C0-0512-B5B6-3A9F-9E04AD63B43A}"/>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24" name="Slide Number Placeholder 5">
            <a:extLst>
              <a:ext uri="{FF2B5EF4-FFF2-40B4-BE49-F238E27FC236}">
                <a16:creationId xmlns:a16="http://schemas.microsoft.com/office/drawing/2014/main" id="{EB21113F-D920-1D49-F885-143C9FD951E5}"/>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4B2C9D6C-5FF5-8E75-F4DE-90280109B0C2}"/>
              </a:ext>
            </a:extLst>
          </p:cNvPr>
          <p:cNvSpPr>
            <a:spLocks noGrp="1"/>
          </p:cNvSpPr>
          <p:nvPr>
            <p:ph type="title"/>
          </p:nvPr>
        </p:nvSpPr>
        <p:spPr>
          <a:xfrm>
            <a:off x="508001" y="939800"/>
            <a:ext cx="5262247" cy="861774"/>
          </a:xfrm>
        </p:spPr>
        <p:txBody>
          <a:bodyPr/>
          <a:lstStyle/>
          <a:p>
            <a:r>
              <a:rPr lang="en-US"/>
              <a:t>Scenario 5: Performance, Growth, and Talent Development</a:t>
            </a:r>
          </a:p>
        </p:txBody>
      </p:sp>
      <p:pic>
        <p:nvPicPr>
          <p:cNvPr id="62" name="Picture 61">
            <a:extLst>
              <a:ext uri="{FF2B5EF4-FFF2-40B4-BE49-F238E27FC236}">
                <a16:creationId xmlns:a16="http://schemas.microsoft.com/office/drawing/2014/main" id="{B35263B4-B818-25E1-1D61-CD945B7AC9E7}"/>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63" name="Rectangle 62">
            <a:extLst>
              <a:ext uri="{FF2B5EF4-FFF2-40B4-BE49-F238E27FC236}">
                <a16:creationId xmlns:a16="http://schemas.microsoft.com/office/drawing/2014/main" id="{C14FB62C-D345-4161-2FD4-C98662937254}"/>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64" name="Rectangle: Rounded Corners 63">
            <a:hlinkClick r:id="rId6" action="ppaction://hlinksldjump"/>
            <a:extLst>
              <a:ext uri="{FF2B5EF4-FFF2-40B4-BE49-F238E27FC236}">
                <a16:creationId xmlns:a16="http://schemas.microsoft.com/office/drawing/2014/main" id="{9EF2C114-C737-18A3-49CD-D3FC8153D949}"/>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65" name="Rectangle: Rounded Corners 64">
            <a:hlinkClick r:id="rId7" action="ppaction://hlinksldjump"/>
            <a:extLst>
              <a:ext uri="{FF2B5EF4-FFF2-40B4-BE49-F238E27FC236}">
                <a16:creationId xmlns:a16="http://schemas.microsoft.com/office/drawing/2014/main" id="{129423C7-EDB2-DD81-2A6C-340FA4409173}"/>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66" name="Rectangle: Rounded Corners 65">
            <a:hlinkClick r:id="rId8" action="ppaction://hlinksldjump"/>
            <a:extLst>
              <a:ext uri="{FF2B5EF4-FFF2-40B4-BE49-F238E27FC236}">
                <a16:creationId xmlns:a16="http://schemas.microsoft.com/office/drawing/2014/main" id="{05102FBC-EE64-DD68-81DE-8CB246BD650F}"/>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67" name="Rectangle: Rounded Corners 66">
            <a:hlinkClick r:id="rId9" action="ppaction://hlinksldjump"/>
            <a:extLst>
              <a:ext uri="{FF2B5EF4-FFF2-40B4-BE49-F238E27FC236}">
                <a16:creationId xmlns:a16="http://schemas.microsoft.com/office/drawing/2014/main" id="{85C0FD36-D4AB-0F3F-2208-655CC0C99FEA}"/>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68" name="Rectangle: Rounded Corners 67">
            <a:hlinkClick r:id="rId10" action="ppaction://hlinksldjump"/>
            <a:extLst>
              <a:ext uri="{FF2B5EF4-FFF2-40B4-BE49-F238E27FC236}">
                <a16:creationId xmlns:a16="http://schemas.microsoft.com/office/drawing/2014/main" id="{2A7B1945-3A7A-E7CE-7D52-BCFCC15577C6}"/>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5</a:t>
            </a:r>
          </a:p>
        </p:txBody>
      </p:sp>
      <p:sp>
        <p:nvSpPr>
          <p:cNvPr id="69" name="Rectangle: Rounded Corners 68">
            <a:hlinkClick r:id="rId11" action="ppaction://hlinksldjump"/>
            <a:extLst>
              <a:ext uri="{FF2B5EF4-FFF2-40B4-BE49-F238E27FC236}">
                <a16:creationId xmlns:a16="http://schemas.microsoft.com/office/drawing/2014/main" id="{A6D5FE1E-F9E6-2739-7824-1E62655D3628}"/>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70" name="Rectangle: Rounded Corners 69">
            <a:hlinkClick r:id="rId12" action="ppaction://hlinksldjump"/>
            <a:extLst>
              <a:ext uri="{FF2B5EF4-FFF2-40B4-BE49-F238E27FC236}">
                <a16:creationId xmlns:a16="http://schemas.microsoft.com/office/drawing/2014/main" id="{E3AD05E8-C743-1666-4452-8E7F059C70D5}"/>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26" name="Rectangle 25">
            <a:hlinkClick r:id="rId11" action="ppaction://hlinksldjump"/>
            <a:extLst>
              <a:ext uri="{FF2B5EF4-FFF2-40B4-BE49-F238E27FC236}">
                <a16:creationId xmlns:a16="http://schemas.microsoft.com/office/drawing/2014/main" id="{7D640A0E-D561-882E-96C0-1F4474FC4CFB}"/>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a:solidFill>
                  <a:srgbClr val="0078D4">
                    <a:alpha val="99000"/>
                  </a:srgbClr>
                </a:solidFill>
                <a:latin typeface="Segoe Sans Display"/>
                <a:ea typeface="Segoe UI" pitchFamily="34" charset="0"/>
                <a:cs typeface="Segoe UI" pitchFamily="34" charset="0"/>
                <a:hlinkClick r:id="rId13" action="ppaction://hlinksldjump">
                  <a:extLst>
                    <a:ext uri="{A12FA001-AC4F-418D-AE19-62706E023703}">
                      <ahyp:hlinkClr xmlns:ahyp="http://schemas.microsoft.com/office/drawing/2018/hyperlinkcolor" val="tx"/>
                    </a:ext>
                  </a:extLst>
                </a:hlinkClick>
              </a:rPr>
              <a:t>page 14</a:t>
            </a:r>
            <a:endParaRPr kumimoji="0" lang="en-US" sz="900" b="0" i="1" u="sng" strike="noStrike" kern="1200" cap="none" spc="0" normalizeH="0" baseline="0" noProof="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5" name="Freeform: Shape 4">
            <a:extLst>
              <a:ext uri="{FF2B5EF4-FFF2-40B4-BE49-F238E27FC236}">
                <a16:creationId xmlns:a16="http://schemas.microsoft.com/office/drawing/2014/main" id="{0E7B83EA-29C3-85BA-CC21-D143B497F70A}"/>
              </a:ext>
              <a:ext uri="{C183D7F6-B498-43B3-948B-1728B52AA6E4}">
                <adec:decorative xmlns:adec="http://schemas.microsoft.com/office/drawing/2017/decorative" val="1"/>
              </a:ext>
            </a:extLst>
          </p:cNvPr>
          <p:cNvSpPr>
            <a:spLocks/>
          </p:cNvSpPr>
          <p:nvPr/>
        </p:nvSpPr>
        <p:spPr bwMode="auto">
          <a:xfrm>
            <a:off x="507998" y="4080990"/>
            <a:ext cx="6756399" cy="5148391"/>
          </a:xfrm>
          <a:custGeom>
            <a:avLst/>
            <a:gdLst>
              <a:gd name="csX0" fmla="*/ 135926 w 6756399"/>
              <a:gd name="csY0" fmla="*/ 0 h 5148391"/>
              <a:gd name="csX1" fmla="*/ 6620473 w 6756399"/>
              <a:gd name="csY1" fmla="*/ 0 h 5148391"/>
              <a:gd name="csX2" fmla="*/ 6756399 w 6756399"/>
              <a:gd name="csY2" fmla="*/ 135926 h 5148391"/>
              <a:gd name="csX3" fmla="*/ 6756399 w 6756399"/>
              <a:gd name="csY3" fmla="*/ 945168 h 5148391"/>
              <a:gd name="csX4" fmla="*/ 6756399 w 6756399"/>
              <a:gd name="csY4" fmla="*/ 1272958 h 5148391"/>
              <a:gd name="csX5" fmla="*/ 6756399 w 6756399"/>
              <a:gd name="csY5" fmla="*/ 1953099 h 5148391"/>
              <a:gd name="csX6" fmla="*/ 6756399 w 6756399"/>
              <a:gd name="csY6" fmla="*/ 2082200 h 5148391"/>
              <a:gd name="csX7" fmla="*/ 6756399 w 6756399"/>
              <a:gd name="csY7" fmla="*/ 5012465 h 5148391"/>
              <a:gd name="csX8" fmla="*/ 6620473 w 6756399"/>
              <a:gd name="csY8" fmla="*/ 5148391 h 5148391"/>
              <a:gd name="csX9" fmla="*/ 135926 w 6756399"/>
              <a:gd name="csY9" fmla="*/ 5148391 h 5148391"/>
              <a:gd name="csX10" fmla="*/ 0 w 6756399"/>
              <a:gd name="csY10" fmla="*/ 5012465 h 5148391"/>
              <a:gd name="csX11" fmla="*/ 0 w 6756399"/>
              <a:gd name="csY11" fmla="*/ 2082200 h 5148391"/>
              <a:gd name="csX12" fmla="*/ 0 w 6756399"/>
              <a:gd name="csY12" fmla="*/ 2082200 h 5148391"/>
              <a:gd name="csX13" fmla="*/ 0 w 6756399"/>
              <a:gd name="csY13" fmla="*/ 945168 h 5148391"/>
              <a:gd name="csX14" fmla="*/ 0 w 6756399"/>
              <a:gd name="csY14" fmla="*/ 945168 h 5148391"/>
              <a:gd name="csX15" fmla="*/ 0 w 6756399"/>
              <a:gd name="csY15" fmla="*/ 135926 h 5148391"/>
              <a:gd name="csX16" fmla="*/ 135926 w 6756399"/>
              <a:gd name="csY16" fmla="*/ 0 h 51483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56399" h="5148391">
                <a:moveTo>
                  <a:pt x="135926" y="0"/>
                </a:moveTo>
                <a:lnTo>
                  <a:pt x="6620473" y="0"/>
                </a:lnTo>
                <a:cubicBezTo>
                  <a:pt x="6695543" y="0"/>
                  <a:pt x="6756399" y="60856"/>
                  <a:pt x="6756399" y="135926"/>
                </a:cubicBezTo>
                <a:lnTo>
                  <a:pt x="6756399" y="945168"/>
                </a:lnTo>
                <a:lnTo>
                  <a:pt x="6756399" y="1272958"/>
                </a:lnTo>
                <a:lnTo>
                  <a:pt x="6756399" y="1953099"/>
                </a:lnTo>
                <a:lnTo>
                  <a:pt x="6756399" y="2082200"/>
                </a:lnTo>
                <a:lnTo>
                  <a:pt x="6756399" y="5012465"/>
                </a:lnTo>
                <a:cubicBezTo>
                  <a:pt x="6756399" y="5087535"/>
                  <a:pt x="6695543" y="5148391"/>
                  <a:pt x="6620473" y="5148391"/>
                </a:cubicBezTo>
                <a:lnTo>
                  <a:pt x="135926" y="5148391"/>
                </a:lnTo>
                <a:cubicBezTo>
                  <a:pt x="60856" y="5148391"/>
                  <a:pt x="0" y="5087535"/>
                  <a:pt x="0" y="5012465"/>
                </a:cubicBezTo>
                <a:lnTo>
                  <a:pt x="0" y="2082200"/>
                </a:lnTo>
                <a:lnTo>
                  <a:pt x="0" y="2082200"/>
                </a:lnTo>
                <a:lnTo>
                  <a:pt x="0" y="945168"/>
                </a:lnTo>
                <a:lnTo>
                  <a:pt x="0" y="945168"/>
                </a:lnTo>
                <a:lnTo>
                  <a:pt x="0" y="135926"/>
                </a:lnTo>
                <a:cubicBezTo>
                  <a:pt x="0" y="60856"/>
                  <a:pt x="60856" y="0"/>
                  <a:pt x="135926" y="0"/>
                </a:cubicBezTo>
                <a:close/>
              </a:path>
            </a:pathLst>
          </a:cu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graphicFrame>
        <p:nvGraphicFramePr>
          <p:cNvPr id="7" name="Table 6">
            <a:extLst>
              <a:ext uri="{FF2B5EF4-FFF2-40B4-BE49-F238E27FC236}">
                <a16:creationId xmlns:a16="http://schemas.microsoft.com/office/drawing/2014/main" id="{49C5BEB2-37C8-C96D-32E5-E57FB996E7AC}"/>
              </a:ext>
            </a:extLst>
          </p:cNvPr>
          <p:cNvGraphicFramePr>
            <a:graphicFrameLocks noGrp="1"/>
          </p:cNvGraphicFramePr>
          <p:nvPr>
            <p:extLst>
              <p:ext uri="{D42A27DB-BD31-4B8C-83A1-F6EECF244321}">
                <p14:modId xmlns:p14="http://schemas.microsoft.com/office/powerpoint/2010/main" val="2504142838"/>
              </p:ext>
            </p:extLst>
          </p:nvPr>
        </p:nvGraphicFramePr>
        <p:xfrm>
          <a:off x="538186" y="4080989"/>
          <a:ext cx="6696022" cy="5148391"/>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1141992">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1: </a:t>
                      </a:r>
                      <a:r>
                        <a:rPr lang="en-US" sz="1100" b="0" kern="1200">
                          <a:solidFill>
                            <a:schemeClr val="tx1"/>
                          </a:solidFill>
                          <a:latin typeface="+mj-lt"/>
                          <a:ea typeface="+mn-ea"/>
                          <a:cs typeface="+mn-cs"/>
                        </a:rPr>
                        <a:t>Recommend performance review resources and talking points for managers</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Suggest HR approved resources I can share with </a:t>
                      </a:r>
                      <a:r>
                        <a:rPr lang="en-US" sz="1100" b="0" kern="1200">
                          <a:solidFill>
                            <a:srgbClr val="FF5C39"/>
                          </a:solidFill>
                          <a:latin typeface="+mn-lt"/>
                          <a:ea typeface="+mn-ea"/>
                          <a:cs typeface="+mn-cs"/>
                        </a:rPr>
                        <a:t>/manager name</a:t>
                      </a:r>
                      <a:r>
                        <a:rPr lang="en-US" sz="1100" b="0" kern="1200">
                          <a:solidFill>
                            <a:schemeClr val="tx1"/>
                          </a:solidFill>
                          <a:latin typeface="+mn-lt"/>
                          <a:ea typeface="+mn-ea"/>
                          <a:cs typeface="+mn-cs"/>
                        </a:rPr>
                        <a:t> to help them prepare for a performance review conversation with a direct report. I am preparing for a meeting with this manager to offer coaching on how to conduct the conversation effectively; recommend practical tools, talking points, and guidance that will support their preparation and confidence.</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528941">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2: </a:t>
                      </a:r>
                      <a:r>
                        <a:rPr lang="en-US" sz="1100" b="0" kern="1200">
                          <a:solidFill>
                            <a:schemeClr val="tx1"/>
                          </a:solidFill>
                          <a:latin typeface="+mj-lt"/>
                          <a:ea typeface="+mn-ea"/>
                          <a:cs typeface="+mn-cs"/>
                        </a:rPr>
                        <a:t>Create recruiting materials and onboarding guide </a:t>
                      </a:r>
                      <a:endParaRPr lang="en-IN" sz="1100" b="0" kern="1200">
                        <a:solidFill>
                          <a:schemeClr val="tx1"/>
                        </a:solidFill>
                        <a:latin typeface="+mj-lt"/>
                        <a:ea typeface="+mn-ea"/>
                        <a:cs typeface="+mn-cs"/>
                      </a:endParaRPr>
                    </a:p>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 </a:t>
                      </a:r>
                      <a:endParaRPr lang="en-IN" sz="1100" b="0" kern="1200">
                        <a:solidFill>
                          <a:schemeClr val="accent2"/>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Using the provided </a:t>
                      </a:r>
                      <a:r>
                        <a:rPr lang="en-US" sz="1100" b="0" kern="1200">
                          <a:solidFill>
                            <a:srgbClr val="FF5C39"/>
                          </a:solidFill>
                          <a:latin typeface="+mn-lt"/>
                          <a:ea typeface="+mn-ea"/>
                          <a:cs typeface="+mn-cs"/>
                        </a:rPr>
                        <a:t>/job description</a:t>
                      </a:r>
                      <a:r>
                        <a:rPr lang="en-US" sz="1100" b="0" kern="1200">
                          <a:solidFill>
                            <a:schemeClr val="tx1"/>
                          </a:solidFill>
                          <a:latin typeface="+mn-lt"/>
                          <a:ea typeface="+mn-ea"/>
                          <a:cs typeface="+mn-cs"/>
                        </a:rPr>
                        <a:t>, </a:t>
                      </a:r>
                      <a:r>
                        <a:rPr lang="en-US" sz="1100" b="0" kern="1200">
                          <a:solidFill>
                            <a:srgbClr val="FF5C39"/>
                          </a:solidFill>
                          <a:latin typeface="+mn-lt"/>
                          <a:ea typeface="+mn-ea"/>
                          <a:cs typeface="+mn-cs"/>
                        </a:rPr>
                        <a:t>/job responsibilities</a:t>
                      </a:r>
                      <a:r>
                        <a:rPr lang="en-US" sz="1100" b="0" kern="1200">
                          <a:solidFill>
                            <a:schemeClr val="tx1"/>
                          </a:solidFill>
                          <a:latin typeface="+mn-lt"/>
                          <a:ea typeface="+mn-ea"/>
                          <a:cs typeface="+mn-cs"/>
                        </a:rPr>
                        <a:t>, </a:t>
                      </a:r>
                      <a:r>
                        <a:rPr lang="en-US" sz="1100" b="0" kern="1200">
                          <a:solidFill>
                            <a:srgbClr val="FF5C39"/>
                          </a:solidFill>
                          <a:latin typeface="+mn-lt"/>
                          <a:ea typeface="+mn-ea"/>
                          <a:cs typeface="+mn-cs"/>
                        </a:rPr>
                        <a:t>/team charter</a:t>
                      </a:r>
                      <a:r>
                        <a:rPr lang="en-US" sz="1100" b="0" kern="1200">
                          <a:solidFill>
                            <a:schemeClr val="tx1"/>
                          </a:solidFill>
                          <a:latin typeface="+mn-lt"/>
                          <a:ea typeface="+mn-ea"/>
                          <a:cs typeface="+mn-cs"/>
                        </a:rPr>
                        <a:t>, and </a:t>
                      </a:r>
                      <a:r>
                        <a:rPr lang="en-US" sz="1100" b="0" kern="1200">
                          <a:solidFill>
                            <a:srgbClr val="FF5C39"/>
                          </a:solidFill>
                          <a:latin typeface="+mn-lt"/>
                          <a:ea typeface="+mn-ea"/>
                          <a:cs typeface="+mn-cs"/>
                        </a:rPr>
                        <a:t>/team org chart</a:t>
                      </a:r>
                      <a:r>
                        <a:rPr lang="en-US" sz="1100" b="0" kern="1200">
                          <a:solidFill>
                            <a:schemeClr val="tx1"/>
                          </a:solidFill>
                          <a:latin typeface="+mn-lt"/>
                          <a:ea typeface="+mn-ea"/>
                          <a:cs typeface="+mn-cs"/>
                        </a:rPr>
                        <a:t>, create a concise onboarding document for </a:t>
                      </a:r>
                      <a:r>
                        <a:rPr lang="en-US" sz="1100" b="0" kern="1200">
                          <a:solidFill>
                            <a:srgbClr val="C03BC4"/>
                          </a:solidFill>
                          <a:latin typeface="+mn-lt"/>
                          <a:ea typeface="+mn-ea"/>
                          <a:cs typeface="+mn-cs"/>
                        </a:rPr>
                        <a:t>[Employee Name]</a:t>
                      </a:r>
                      <a:r>
                        <a:rPr lang="en-US" sz="1100" b="0" kern="1200">
                          <a:solidFill>
                            <a:schemeClr val="tx1"/>
                          </a:solidFill>
                          <a:latin typeface="+mn-lt"/>
                          <a:ea typeface="+mn-ea"/>
                          <a:cs typeface="+mn-cs"/>
                        </a:rPr>
                        <a:t>. The document should explain the purpose of the role, outline the key responsibilities of the new hire and each team member, identify relevant stakeholders and collaborators, recommend people the new hire should connect with and topics for discussion, and describe what success looks like in the first 30, 60, and 90 days.</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335466">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3: </a:t>
                      </a:r>
                      <a:r>
                        <a:rPr lang="en-US" sz="1100" b="0" kern="1200">
                          <a:solidFill>
                            <a:schemeClr val="tx1"/>
                          </a:solidFill>
                          <a:latin typeface="+mj-lt"/>
                          <a:ea typeface="+mn-ea"/>
                          <a:cs typeface="+mn-cs"/>
                        </a:rPr>
                        <a:t>Create a performance and rewards workback plan </a:t>
                      </a:r>
                      <a:endParaRPr lang="en-IN" sz="1100" b="0" kern="1200">
                        <a:solidFill>
                          <a:schemeClr val="tx1"/>
                        </a:solidFill>
                        <a:latin typeface="+mj-lt"/>
                        <a:ea typeface="+mn-ea"/>
                        <a:cs typeface="+mn-cs"/>
                      </a:endParaRPr>
                    </a:p>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 </a:t>
                      </a:r>
                      <a:endParaRPr lang="en-IN" sz="1100" b="0" kern="1200">
                        <a:solidFill>
                          <a:schemeClr val="accent2"/>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Using the </a:t>
                      </a:r>
                      <a:r>
                        <a:rPr lang="en-US" sz="1100" b="0" kern="1200">
                          <a:solidFill>
                            <a:srgbClr val="FF5C39"/>
                          </a:solidFill>
                          <a:latin typeface="+mn-lt"/>
                          <a:ea typeface="+mn-ea"/>
                          <a:cs typeface="+mn-cs"/>
                        </a:rPr>
                        <a:t>/Calendar for Performance and Rewards review</a:t>
                      </a:r>
                      <a:r>
                        <a:rPr lang="en-US" sz="1100" b="0" kern="1200">
                          <a:solidFill>
                            <a:schemeClr val="tx1"/>
                          </a:solidFill>
                          <a:latin typeface="+mn-lt"/>
                          <a:ea typeface="+mn-ea"/>
                          <a:cs typeface="+mn-cs"/>
                        </a:rPr>
                        <a:t>, create a workback plan that outlines key dates, activities, and HR owned resources associated with the performance and rewards cycle. Then draft a clear, informational email that I can send to the people managers within </a:t>
                      </a:r>
                      <a:r>
                        <a:rPr lang="en-US" sz="1100" b="0" kern="1200">
                          <a:solidFill>
                            <a:srgbClr val="C03BC4"/>
                          </a:solidFill>
                          <a:latin typeface="+mn-lt"/>
                          <a:ea typeface="+mn-ea"/>
                          <a:cs typeface="+mn-cs"/>
                        </a:rPr>
                        <a:t>[organization]</a:t>
                      </a:r>
                      <a:r>
                        <a:rPr lang="en-US" sz="1100" b="0" kern="1200">
                          <a:solidFill>
                            <a:schemeClr val="tx1"/>
                          </a:solidFill>
                          <a:latin typeface="+mn-lt"/>
                          <a:ea typeface="+mn-ea"/>
                          <a:cs typeface="+mn-cs"/>
                        </a:rPr>
                        <a:t> to communicate upcoming milestones, expectations, and where to find supporting resources. </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141992">
                <a:tc>
                  <a:txBody>
                    <a:bodyPr/>
                    <a:lstStyle/>
                    <a:p>
                      <a:pPr marL="0" marR="0" algn="l" defTabSz="594623" rtl="0" eaLnBrk="1" latinLnBrk="0" hangingPunct="1">
                        <a:lnSpc>
                          <a:spcPct val="110000"/>
                        </a:lnSpc>
                        <a:spcAft>
                          <a:spcPts val="200"/>
                        </a:spcAft>
                        <a:buNone/>
                      </a:pPr>
                      <a:r>
                        <a:rPr lang="en-US" sz="1100" b="0" kern="1200">
                          <a:solidFill>
                            <a:schemeClr val="accent2"/>
                          </a:solidFill>
                          <a:latin typeface="+mj-lt"/>
                          <a:ea typeface="+mn-ea"/>
                          <a:cs typeface="+mn-cs"/>
                        </a:rPr>
                        <a:t>USE CASE 4: </a:t>
                      </a:r>
                      <a:r>
                        <a:rPr lang="en-US" sz="1100" b="0" kern="1200">
                          <a:solidFill>
                            <a:schemeClr val="tx1"/>
                          </a:solidFill>
                          <a:latin typeface="+mj-lt"/>
                          <a:ea typeface="+mn-ea"/>
                          <a:cs typeface="+mn-cs"/>
                        </a:rPr>
                        <a:t>Provide country-specific guidance for navigating a PIP process</a:t>
                      </a:r>
                      <a:endParaRPr lang="en-IN" sz="1100" b="0" kern="120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10000"/>
                        </a:lnSpc>
                        <a:spcAft>
                          <a:spcPts val="200"/>
                        </a:spcAft>
                        <a:buNone/>
                      </a:pPr>
                      <a:r>
                        <a:rPr lang="en-US" sz="1100" b="0" kern="1200">
                          <a:solidFill>
                            <a:schemeClr val="tx1"/>
                          </a:solidFill>
                          <a:latin typeface="+mj-lt"/>
                          <a:ea typeface="+mn-ea"/>
                          <a:cs typeface="+mn-cs"/>
                        </a:rPr>
                        <a:t>Prompt: </a:t>
                      </a:r>
                      <a:r>
                        <a:rPr lang="en-US" sz="1100" b="0" kern="1200">
                          <a:solidFill>
                            <a:schemeClr val="tx1"/>
                          </a:solidFill>
                          <a:latin typeface="+mn-lt"/>
                          <a:ea typeface="+mn-ea"/>
                          <a:cs typeface="+mn-cs"/>
                        </a:rPr>
                        <a:t>Provide guidance on the performance management process in </a:t>
                      </a:r>
                      <a:r>
                        <a:rPr lang="en-US" sz="1100" b="0" kern="1200">
                          <a:solidFill>
                            <a:srgbClr val="C03BC4"/>
                          </a:solidFill>
                          <a:latin typeface="+mn-lt"/>
                          <a:ea typeface="+mn-ea"/>
                          <a:cs typeface="+mn-cs"/>
                        </a:rPr>
                        <a:t>[Country]</a:t>
                      </a:r>
                      <a:r>
                        <a:rPr lang="en-US" sz="1100" b="0" kern="1200">
                          <a:solidFill>
                            <a:schemeClr val="tx1"/>
                          </a:solidFill>
                          <a:latin typeface="+mn-lt"/>
                          <a:ea typeface="+mn-ea"/>
                          <a:cs typeface="+mn-cs"/>
                        </a:rPr>
                        <a:t> when navigating a Performance Improvement Plan (PIP), using </a:t>
                      </a:r>
                      <a:r>
                        <a:rPr lang="en-US" sz="1100" b="0" kern="1200">
                          <a:solidFill>
                            <a:srgbClr val="FF5C39"/>
                          </a:solidFill>
                          <a:latin typeface="+mn-lt"/>
                          <a:ea typeface="+mn-ea"/>
                          <a:cs typeface="+mn-cs"/>
                        </a:rPr>
                        <a:t>/Manager guidance for handling performance issues and improvement plans</a:t>
                      </a:r>
                      <a:r>
                        <a:rPr lang="en-US" sz="1100" b="0" kern="1200">
                          <a:solidFill>
                            <a:schemeClr val="tx1"/>
                          </a:solidFill>
                          <a:latin typeface="+mn-lt"/>
                          <a:ea typeface="+mn-ea"/>
                          <a:cs typeface="+mn-cs"/>
                        </a:rPr>
                        <a:t>. Explain how managers should assess performance concerns, conduct PIP conversations, document progress, and escalate to HR when required.</a:t>
                      </a:r>
                      <a:endParaRPr lang="en-IN" sz="1100" b="0" kern="120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bl>
          </a:graphicData>
        </a:graphic>
      </p:graphicFrame>
      <p:sp>
        <p:nvSpPr>
          <p:cNvPr id="9" name="Rectangle: Top Corners Rounded 8">
            <a:extLst>
              <a:ext uri="{FF2B5EF4-FFF2-40B4-BE49-F238E27FC236}">
                <a16:creationId xmlns:a16="http://schemas.microsoft.com/office/drawing/2014/main" id="{2996D7F1-8EC9-3704-78D0-983ACC5FBCE2}"/>
              </a:ext>
              <a:ext uri="{C183D7F6-B498-43B3-948B-1728B52AA6E4}">
                <adec:decorative xmlns:adec="http://schemas.microsoft.com/office/drawing/2017/decorative" val="1"/>
              </a:ext>
            </a:extLst>
          </p:cNvPr>
          <p:cNvSpPr/>
          <p:nvPr/>
        </p:nvSpPr>
        <p:spPr bwMode="auto">
          <a:xfrm>
            <a:off x="4584319" y="3672635"/>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3" name="Rectangle: Top Corners Rounded 12">
            <a:extLst>
              <a:ext uri="{FF2B5EF4-FFF2-40B4-BE49-F238E27FC236}">
                <a16:creationId xmlns:a16="http://schemas.microsoft.com/office/drawing/2014/main" id="{748B410D-DB62-C8BB-5595-BE58A2A10A2A}"/>
              </a:ext>
              <a:ext uri="{C183D7F6-B498-43B3-948B-1728B52AA6E4}">
                <adec:decorative xmlns:adec="http://schemas.microsoft.com/office/drawing/2017/decorative" val="1"/>
              </a:ext>
            </a:extLst>
          </p:cNvPr>
          <p:cNvSpPr/>
          <p:nvPr/>
        </p:nvSpPr>
        <p:spPr bwMode="auto">
          <a:xfrm rot="16200000">
            <a:off x="4052887" y="3485426"/>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Content Placeholder 2">
            <a:extLst>
              <a:ext uri="{FF2B5EF4-FFF2-40B4-BE49-F238E27FC236}">
                <a16:creationId xmlns:a16="http://schemas.microsoft.com/office/drawing/2014/main" id="{12B43F46-E525-C9E7-D0A0-731F4FB9EF30}"/>
              </a:ext>
              <a:ext uri="{C183D7F6-B498-43B3-948B-1728B52AA6E4}">
                <adec:decorative xmlns:adec="http://schemas.microsoft.com/office/drawing/2017/decorative" val="0"/>
              </a:ext>
            </a:extLst>
          </p:cNvPr>
          <p:cNvSpPr txBox="1">
            <a:spLocks/>
          </p:cNvSpPr>
          <p:nvPr/>
        </p:nvSpPr>
        <p:spPr>
          <a:xfrm>
            <a:off x="3911173" y="3788932"/>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15" name="Rectangle: Rounded Corners 14" descr="Orange text">
            <a:extLst>
              <a:ext uri="{FF2B5EF4-FFF2-40B4-BE49-F238E27FC236}">
                <a16:creationId xmlns:a16="http://schemas.microsoft.com/office/drawing/2014/main" id="{98EFE26C-64A5-48C3-C6A5-68FA0D9C0BD8}"/>
              </a:ext>
              <a:ext uri="{C183D7F6-B498-43B3-948B-1728B52AA6E4}">
                <adec:decorative xmlns:adec="http://schemas.microsoft.com/office/drawing/2017/decorative" val="0"/>
              </a:ext>
            </a:extLst>
          </p:cNvPr>
          <p:cNvSpPr>
            <a:spLocks/>
          </p:cNvSpPr>
          <p:nvPr/>
        </p:nvSpPr>
        <p:spPr bwMode="auto">
          <a:xfrm>
            <a:off x="4703015" y="3787085"/>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 name="Content Placeholder 2">
            <a:extLst>
              <a:ext uri="{FF2B5EF4-FFF2-40B4-BE49-F238E27FC236}">
                <a16:creationId xmlns:a16="http://schemas.microsoft.com/office/drawing/2014/main" id="{13440762-2674-B06A-838C-59FABF8AE62F}"/>
              </a:ext>
              <a:ext uri="{C183D7F6-B498-43B3-948B-1728B52AA6E4}">
                <adec:decorative xmlns:adec="http://schemas.microsoft.com/office/drawing/2017/decorative" val="0"/>
              </a:ext>
            </a:extLst>
          </p:cNvPr>
          <p:cNvSpPr txBox="1">
            <a:spLocks/>
          </p:cNvSpPr>
          <p:nvPr/>
        </p:nvSpPr>
        <p:spPr>
          <a:xfrm>
            <a:off x="4951289" y="3804320"/>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20" name="Rectangle: Rounded Corners 19" descr="Purple text">
            <a:extLst>
              <a:ext uri="{FF2B5EF4-FFF2-40B4-BE49-F238E27FC236}">
                <a16:creationId xmlns:a16="http://schemas.microsoft.com/office/drawing/2014/main" id="{30F6CC1D-A4A6-3D3F-130A-E8776789E8D3}"/>
              </a:ext>
              <a:ext uri="{C183D7F6-B498-43B3-948B-1728B52AA6E4}">
                <adec:decorative xmlns:adec="http://schemas.microsoft.com/office/drawing/2017/decorative" val="0"/>
              </a:ext>
            </a:extLst>
          </p:cNvPr>
          <p:cNvSpPr/>
          <p:nvPr/>
        </p:nvSpPr>
        <p:spPr bwMode="auto">
          <a:xfrm>
            <a:off x="5928378" y="3787085"/>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7" name="Content Placeholder 2">
            <a:extLst>
              <a:ext uri="{FF2B5EF4-FFF2-40B4-BE49-F238E27FC236}">
                <a16:creationId xmlns:a16="http://schemas.microsoft.com/office/drawing/2014/main" id="{D25CAD1E-9521-9F6F-7669-5F782D77D521}"/>
              </a:ext>
              <a:ext uri="{C183D7F6-B498-43B3-948B-1728B52AA6E4}">
                <adec:decorative xmlns:adec="http://schemas.microsoft.com/office/drawing/2017/decorative" val="0"/>
              </a:ext>
            </a:extLst>
          </p:cNvPr>
          <p:cNvSpPr txBox="1">
            <a:spLocks/>
          </p:cNvSpPr>
          <p:nvPr/>
        </p:nvSpPr>
        <p:spPr>
          <a:xfrm>
            <a:off x="6176651" y="3804320"/>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C03BC4">
                    <a:alpha val="99000"/>
                  </a:srgbClr>
                </a:solidFill>
                <a:effectLst/>
                <a:uLnTx/>
                <a:uFillTx/>
                <a:latin typeface="Segoe Sans Display"/>
                <a:ea typeface="+mn-ea"/>
                <a:cs typeface="+mn-cs"/>
              </a:rPr>
              <a:t>[Details you insert]</a:t>
            </a:r>
          </a:p>
        </p:txBody>
      </p:sp>
      <p:sp>
        <p:nvSpPr>
          <p:cNvPr id="28" name="Rectangle 27">
            <a:extLst>
              <a:ext uri="{FF2B5EF4-FFF2-40B4-BE49-F238E27FC236}">
                <a16:creationId xmlns:a16="http://schemas.microsoft.com/office/drawing/2014/main" id="{4670EABC-ECF7-2D95-3007-5B2F1EBAF6A2}"/>
              </a:ext>
              <a:ext uri="{C183D7F6-B498-43B3-948B-1728B52AA6E4}">
                <adec:decorative xmlns:adec="http://schemas.microsoft.com/office/drawing/2017/decorative" val="1"/>
              </a:ext>
            </a:extLst>
          </p:cNvPr>
          <p:cNvSpPr>
            <a:spLocks/>
          </p:cNvSpPr>
          <p:nvPr/>
        </p:nvSpPr>
        <p:spPr bwMode="auto">
          <a:xfrm>
            <a:off x="0" y="1959684"/>
            <a:ext cx="7772400" cy="1608172"/>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0" name="Graphic 5">
            <a:extLst>
              <a:ext uri="{FF2B5EF4-FFF2-40B4-BE49-F238E27FC236}">
                <a16:creationId xmlns:a16="http://schemas.microsoft.com/office/drawing/2014/main" id="{C8F6EF37-802E-AABD-537A-40B0E3684529}"/>
              </a:ext>
              <a:ext uri="{C183D7F6-B498-43B3-948B-1728B52AA6E4}">
                <adec:decorative xmlns:adec="http://schemas.microsoft.com/office/drawing/2017/decorative" val="1"/>
              </a:ext>
            </a:extLst>
          </p:cNvPr>
          <p:cNvSpPr>
            <a:spLocks/>
          </p:cNvSpPr>
          <p:nvPr/>
        </p:nvSpPr>
        <p:spPr>
          <a:xfrm>
            <a:off x="543716" y="2218085"/>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31" name="Straight Connector 30">
            <a:extLst>
              <a:ext uri="{FF2B5EF4-FFF2-40B4-BE49-F238E27FC236}">
                <a16:creationId xmlns:a16="http://schemas.microsoft.com/office/drawing/2014/main" id="{0B27EEC3-BE36-E92C-42C8-04881C815116}"/>
              </a:ext>
              <a:ext uri="{C183D7F6-B498-43B3-948B-1728B52AA6E4}">
                <adec:decorative xmlns:adec="http://schemas.microsoft.com/office/drawing/2017/decorative" val="1"/>
              </a:ext>
            </a:extLst>
          </p:cNvPr>
          <p:cNvCxnSpPr>
            <a:cxnSpLocks/>
          </p:cNvCxnSpPr>
          <p:nvPr/>
        </p:nvCxnSpPr>
        <p:spPr>
          <a:xfrm>
            <a:off x="1000125" y="2762464"/>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Graphic 15">
            <a:extLst>
              <a:ext uri="{FF2B5EF4-FFF2-40B4-BE49-F238E27FC236}">
                <a16:creationId xmlns:a16="http://schemas.microsoft.com/office/drawing/2014/main" id="{1B7A9B5E-FC8F-B1FE-C93D-EA3AC6ADDF49}"/>
              </a:ext>
              <a:ext uri="{C183D7F6-B498-43B3-948B-1728B52AA6E4}">
                <adec:decorative xmlns:adec="http://schemas.microsoft.com/office/drawing/2017/decorative" val="1"/>
              </a:ext>
            </a:extLst>
          </p:cNvPr>
          <p:cNvSpPr>
            <a:spLocks/>
          </p:cNvSpPr>
          <p:nvPr/>
        </p:nvSpPr>
        <p:spPr>
          <a:xfrm>
            <a:off x="538187" y="3036352"/>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34" name="Content Placeholder 2">
            <a:extLst>
              <a:ext uri="{FF2B5EF4-FFF2-40B4-BE49-F238E27FC236}">
                <a16:creationId xmlns:a16="http://schemas.microsoft.com/office/drawing/2014/main" id="{609ADA12-380D-4802-A21C-E8177D4D49ED}"/>
              </a:ext>
            </a:extLst>
          </p:cNvPr>
          <p:cNvSpPr txBox="1">
            <a:spLocks/>
          </p:cNvSpPr>
          <p:nvPr/>
        </p:nvSpPr>
        <p:spPr>
          <a:xfrm>
            <a:off x="1000125" y="2069720"/>
            <a:ext cx="6264276" cy="584071"/>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250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a:ln>
                  <a:noFill/>
                </a:ln>
                <a:effectLst/>
                <a:uLnTx/>
                <a:uFillTx/>
                <a:latin typeface="+mj-lt"/>
                <a:ea typeface="+mn-ea"/>
                <a:cs typeface="Segoe Sans Display" pitchFamily="2" charset="0"/>
              </a:rPr>
              <a:t>Goal: </a:t>
            </a:r>
            <a:r>
              <a:rPr kumimoji="0" lang="en-US" sz="1050" b="0" i="0" u="none" strike="noStrike" kern="100" cap="none" spc="0" normalizeH="0" baseline="0" noProof="0">
                <a:ln>
                  <a:noFill/>
                </a:ln>
                <a:effectLst/>
                <a:uLnTx/>
                <a:uFillTx/>
                <a:ea typeface="+mn-ea"/>
                <a:cs typeface="Segoe Sans Display" pitchFamily="2" charset="0"/>
              </a:rPr>
              <a:t>Support HR partners in helping managers and employees prepare for performance, growth, and development conversations by organizing inputs, drafting guidance, and surfacing resources that enable informed, human‑led discussions.</a:t>
            </a:r>
          </a:p>
        </p:txBody>
      </p:sp>
      <p:sp>
        <p:nvSpPr>
          <p:cNvPr id="35" name="Content Placeholder 2">
            <a:extLst>
              <a:ext uri="{FF2B5EF4-FFF2-40B4-BE49-F238E27FC236}">
                <a16:creationId xmlns:a16="http://schemas.microsoft.com/office/drawing/2014/main" id="{17401ECF-C21A-4AFB-1C21-94D4F7911C00}"/>
              </a:ext>
            </a:extLst>
          </p:cNvPr>
          <p:cNvSpPr txBox="1">
            <a:spLocks/>
          </p:cNvSpPr>
          <p:nvPr/>
        </p:nvSpPr>
        <p:spPr>
          <a:xfrm>
            <a:off x="1000125" y="2871137"/>
            <a:ext cx="6264276" cy="584071"/>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indent="0" defTabSz="1018824">
              <a:lnSpc>
                <a:spcPct val="125000"/>
              </a:lnSpc>
              <a:spcBef>
                <a:spcPts val="0"/>
              </a:spcBef>
              <a:spcAft>
                <a:spcPts val="1200"/>
              </a:spcAft>
              <a:buNone/>
              <a:defRPr/>
            </a:pPr>
            <a:r>
              <a:rPr lang="en-US" sz="1050" kern="100">
                <a:latin typeface="+mj-lt"/>
              </a:rPr>
              <a:t>Intended Outcome: </a:t>
            </a:r>
            <a:r>
              <a:rPr lang="en-US" sz="1050" kern="100"/>
              <a:t>Consistent and well-prepared performance and development conversations supported by HR organized materials, clear guidance, and validated resources that help inform people decisions.</a:t>
            </a:r>
          </a:p>
        </p:txBody>
      </p:sp>
    </p:spTree>
    <p:extLst>
      <p:ext uri="{BB962C8B-B14F-4D97-AF65-F5344CB8AC3E}">
        <p14:creationId xmlns:p14="http://schemas.microsoft.com/office/powerpoint/2010/main" val="1180156133"/>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5B64D402CB764E9CC233FF31987642" ma:contentTypeVersion="22" ma:contentTypeDescription="Create a new document." ma:contentTypeScope="" ma:versionID="7fccc76ee1dab1efaf365864c20eca90">
  <xsd:schema xmlns:xsd="http://www.w3.org/2001/XMLSchema" xmlns:xs="http://www.w3.org/2001/XMLSchema" xmlns:p="http://schemas.microsoft.com/office/2006/metadata/properties" xmlns:ns1="http://schemas.microsoft.com/sharepoint/v3" xmlns:ns2="00cf0def-a058-47bd-9265-f6d1f111732e" xmlns:ns3="54f626bb-976e-4a25-a89f-d089672a3eb7" targetNamespace="http://schemas.microsoft.com/office/2006/metadata/properties" ma:root="true" ma:fieldsID="0e72f5cb3121eb9eb0dd12dc94081ce1" ns1:_="" ns2:_="" ns3:_="">
    <xsd:import namespace="http://schemas.microsoft.com/sharepoint/v3"/>
    <xsd:import namespace="00cf0def-a058-47bd-9265-f6d1f111732e"/>
    <xsd:import namespace="54f626bb-976e-4a25-a89f-d089672a3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MediaServiceDocTags" minOccurs="0"/>
                <xsd:element ref="ns2:Audience" minOccurs="0"/>
                <xsd:element ref="ns2:m6d15d1a6e5942a28eb1f6522643c4e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cf0def-a058-47bd-9265-f6d1f1117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DocTags" ma:index="26" nillable="true" ma:displayName="MediaServiceDocTags" ma:hidden="true" ma:internalName="MediaServiceDocTags" ma:readOnly="true">
      <xsd:simpleType>
        <xsd:restriction base="dms:Note"/>
      </xsd:simpleType>
    </xsd:element>
    <xsd:element name="Audience" ma:index="27" nillable="true" ma:displayName="Audience" ma:format="Dropdown" ma:internalName="Audience">
      <xsd:simpleType>
        <xsd:restriction base="dms:Text">
          <xsd:maxLength value="255"/>
        </xsd:restriction>
      </xsd:simpleType>
    </xsd:element>
    <xsd:element name="m6d15d1a6e5942a28eb1f6522643c4e1" ma:index="29" nillable="true" ma:taxonomy="true" ma:internalName="m6d15d1a6e5942a28eb1f6522643c4e1" ma:taxonomyFieldName="Asset_x0020_Type" ma:displayName="Asset Type" ma:default="" ma:fieldId="{66d15d1a-6e59-42a2-8eb1-f6522643c4e1}" ma:taxonomyMulti="true" ma:sspId="e385fb40-52d4-4fae-9c5b-3e8ff8a5878e" ma:termSetId="076e976b-31ab-4f71-86b0-4aacfa2b30b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f626bb-976e-4a25-a89f-d089672a3eb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600fa0d-e7d3-4e7d-aa6c-9a64a26f4e6d}" ma:internalName="TaxCatchAll" ma:showField="CatchAllData" ma:web="54f626bb-976e-4a25-a89f-d089672a3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0cf0def-a058-47bd-9265-f6d1f111732e">
      <Terms xmlns="http://schemas.microsoft.com/office/infopath/2007/PartnerControls"/>
    </lcf76f155ced4ddcb4097134ff3c332f>
    <TaxCatchAll xmlns="54f626bb-976e-4a25-a89f-d089672a3eb7" xsi:nil="true"/>
    <Audience xmlns="00cf0def-a058-47bd-9265-f6d1f111732e" xsi:nil="true"/>
    <m6d15d1a6e5942a28eb1f6522643c4e1 xmlns="00cf0def-a058-47bd-9265-f6d1f111732e">
      <Terms xmlns="http://schemas.microsoft.com/office/infopath/2007/PartnerControls"/>
    </m6d15d1a6e5942a28eb1f6522643c4e1>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243973-40F6-453F-ACBF-0F04F4B7ABE9}">
  <ds:schemaRefs>
    <ds:schemaRef ds:uri="00cf0def-a058-47bd-9265-f6d1f111732e"/>
    <ds:schemaRef ds:uri="54f626bb-976e-4a25-a89f-d089672a3e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25959C-63D6-4D53-8E13-A92082E580B8}">
  <ds:schemaRefs>
    <ds:schemaRef ds:uri="http://purl.org/dc/dcmitype/"/>
    <ds:schemaRef ds:uri="http://schemas.microsoft.com/office/2006/documentManagement/types"/>
    <ds:schemaRef ds:uri="http://schemas.microsoft.com/office/2006/metadata/properties"/>
    <ds:schemaRef ds:uri="http://www.w3.org/XML/1998/namespace"/>
    <ds:schemaRef ds:uri="00cf0def-a058-47bd-9265-f6d1f111732e"/>
    <ds:schemaRef ds:uri="http://schemas.microsoft.com/office/infopath/2007/PartnerControls"/>
    <ds:schemaRef ds:uri="http://purl.org/dc/elements/1.1/"/>
    <ds:schemaRef ds:uri="http://schemas.openxmlformats.org/package/2006/metadata/core-properties"/>
    <ds:schemaRef ds:uri="54f626bb-976e-4a25-a89f-d089672a3eb7"/>
    <ds:schemaRef ds:uri="http://schemas.microsoft.com/sharepoint/v3"/>
    <ds:schemaRef ds:uri="http://purl.org/dc/terms/"/>
  </ds:schemaRefs>
</ds:datastoreItem>
</file>

<file path=customXml/itemProps3.xml><?xml version="1.0" encoding="utf-8"?>
<ds:datastoreItem xmlns:ds="http://schemas.openxmlformats.org/officeDocument/2006/customXml" ds:itemID="{266C008F-37DC-457A-833C-D373466886CC}">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 id="{25b262c6-3135-4102-9fd1-8cc793b35eee}" enabled="0" method="" siteId="{25b262c6-3135-4102-9fd1-8cc793b35eee}" removed="1"/>
</clbl:labelList>
</file>

<file path=docProps/app.xml><?xml version="1.0" encoding="utf-8"?>
<Properties xmlns="http://schemas.openxmlformats.org/officeDocument/2006/extended-properties" xmlns:vt="http://schemas.openxmlformats.org/officeDocument/2006/docPropsVTypes">
  <TotalTime>0</TotalTime>
  <Words>4478</Words>
  <Application>Microsoft Office PowerPoint</Application>
  <PresentationFormat>Custom</PresentationFormat>
  <Paragraphs>304</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Microsoft 365 Copilot Template</vt:lpstr>
      <vt:lpstr>Microsoft 365 Copilot Prompt Pack for Human Resources</vt:lpstr>
      <vt:lpstr>Prompt Pack for Human Resources</vt:lpstr>
      <vt:lpstr>Table of Contents</vt:lpstr>
      <vt:lpstr>Best Practices when Using Microsoft 365 Copilot</vt:lpstr>
      <vt:lpstr>Scenario 1: Recruiting and Hiring</vt:lpstr>
      <vt:lpstr>Scenario 2: Enhancing Employee Experience &amp; Engagement</vt:lpstr>
      <vt:lpstr>Scenario 3: Operations, Benefits &amp; Rewards</vt:lpstr>
      <vt:lpstr>Scenario 4: HR Case Management and Employee Relations</vt:lpstr>
      <vt:lpstr>Scenario 5: Performance, Growth, and Talent Development</vt:lpstr>
      <vt:lpstr>File Guidance &amp; Examples    </vt:lpstr>
      <vt:lpstr>File Guidance </vt:lpstr>
      <vt:lpstr>File Guidance  </vt:lpstr>
      <vt:lpstr>File Guidance   </vt:lpstr>
      <vt:lpstr>File Guidance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Copilot Prompt Pack for Sales</dc:title>
  <dc:creator>Anu Domingo</dc:creator>
  <cp:lastModifiedBy>Anu Domingo</cp:lastModifiedBy>
  <cp:revision>3</cp:revision>
  <dcterms:created xsi:type="dcterms:W3CDTF">2025-02-06T15:46:51Z</dcterms:created>
  <dcterms:modified xsi:type="dcterms:W3CDTF">2026-04-28T15:45:10Z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0x010100A65B64D402CB764E9CC233FF31987642</vt:lpwstr>
  </property>
  <property fmtid="{D5CDD505-2E9C-101B-9397-08002B2CF9AE}" pid="3" name="MediaServiceImageTags">
    <vt:lpwstr/>
  </property>
  <property fmtid="{D5CDD505-2E9C-101B-9397-08002B2CF9AE}" pid="4" name="_dlc_policyId">
    <vt:lpwstr>0x01010070AB3889E58DB141A6E1281B02136174|-369733750</vt:lpwstr>
  </property>
  <property fmtid="{D5CDD505-2E9C-101B-9397-08002B2CF9AE}" pid="5"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y fmtid="{D5CDD505-2E9C-101B-9397-08002B2CF9AE}" pid="6" name="Asset_x0020_Type">
    <vt:lpwstr/>
  </property>
  <property fmtid="{D5CDD505-2E9C-101B-9397-08002B2CF9AE}" pid="7" name="Asset Type">
    <vt:lpwstr/>
  </property>
</Properties>
</file>