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8384" r:id="rId4"/>
    <p:sldMasterId id="2147498401" r:id="rId5"/>
  </p:sldMasterIdLst>
  <p:notesMasterIdLst>
    <p:notesMasterId r:id="rId48"/>
  </p:notesMasterIdLst>
  <p:handoutMasterIdLst>
    <p:handoutMasterId r:id="rId49"/>
  </p:handoutMasterIdLst>
  <p:sldIdLst>
    <p:sldId id="2147479552" r:id="rId6"/>
    <p:sldId id="2147483404" r:id="rId7"/>
    <p:sldId id="2147483354" r:id="rId8"/>
    <p:sldId id="2147482556" r:id="rId9"/>
    <p:sldId id="278" r:id="rId10"/>
    <p:sldId id="259" r:id="rId11"/>
    <p:sldId id="286" r:id="rId12"/>
    <p:sldId id="290" r:id="rId13"/>
    <p:sldId id="267" r:id="rId14"/>
    <p:sldId id="2147479560" r:id="rId15"/>
    <p:sldId id="288" r:id="rId16"/>
    <p:sldId id="256" r:id="rId17"/>
    <p:sldId id="292" r:id="rId18"/>
    <p:sldId id="262" r:id="rId19"/>
    <p:sldId id="264" r:id="rId20"/>
    <p:sldId id="266" r:id="rId21"/>
    <p:sldId id="316" r:id="rId22"/>
    <p:sldId id="283" r:id="rId23"/>
    <p:sldId id="2147483397" r:id="rId24"/>
    <p:sldId id="260" r:id="rId25"/>
    <p:sldId id="277" r:id="rId26"/>
    <p:sldId id="305" r:id="rId27"/>
    <p:sldId id="270" r:id="rId28"/>
    <p:sldId id="1519" r:id="rId29"/>
    <p:sldId id="1520" r:id="rId30"/>
    <p:sldId id="1511" r:id="rId31"/>
    <p:sldId id="273" r:id="rId32"/>
    <p:sldId id="280" r:id="rId33"/>
    <p:sldId id="310" r:id="rId34"/>
    <p:sldId id="324" r:id="rId35"/>
    <p:sldId id="2147482555" r:id="rId36"/>
    <p:sldId id="2147482559" r:id="rId37"/>
    <p:sldId id="325" r:id="rId38"/>
    <p:sldId id="276" r:id="rId39"/>
    <p:sldId id="307" r:id="rId40"/>
    <p:sldId id="281" r:id="rId41"/>
    <p:sldId id="293" r:id="rId42"/>
    <p:sldId id="265" r:id="rId43"/>
    <p:sldId id="294" r:id="rId44"/>
    <p:sldId id="2147482996" r:id="rId45"/>
    <p:sldId id="2147482563" r:id="rId46"/>
    <p:sldId id="2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9682F01-2749-154C-FF8D-50CA7036FB3C}" name="Cynthia Johnson" initials="CJ" userId="S::cynthia.johnson_microsoft.com#ext#@stinsondesigninc.onmicrosoft.com::925912fe-77f7-48c6-a686-53ba3df41e0c" providerId="AD"/>
  <p188:author id="{2343EC37-96B6-7609-4A98-89C7DC423C62}" name="Jenny He" initials="JH" userId="S::jenny@stinson.co::a6e4b8db-d734-48f0-9d1e-a758940ee3af" providerId="AD"/>
  <p188:author id="{9001A551-4733-091D-53E3-D2994A5251C0}" name="Karuana Gatimu" initials="KG" userId="S::karuanag@microsoft.com::c835d73b-5b64-4378-9cc4-37e921133843" providerId="AD"/>
  <p188:author id="{B3BA308B-E872-B2DF-1D7C-E42ABF8AE18D}" name="Jaime Gonzales" initials="JG" userId="S::jgonzales@microsoft.com::fdc127e6-8484-455c-83db-f49943a56c2e" providerId="AD"/>
  <p188:author id="{2077208E-7478-DA88-0E69-E4E62E10F468}" name="Sabrina Ghumman" initials="SG" userId="S::saghumman@microsoft.com::f1863a56-834b-4a23-a250-47e3592439c8" providerId="AD"/>
  <p188:author id="{9992319E-69C8-2FBA-BEDD-2C5660FE0093}" name="John Mighell" initials="JM" userId="S::jomigh@microsoft.com::aa110d23-b74a-4732-bbdf-11d185d8cf54" providerId="AD"/>
  <p188:author id="{CB7B68A1-4208-96B1-9DF4-C573EB67B07D}" name="Jessie Hwang" initials="" userId="S::jhwang@microsoft.com::85f2306c-fd56-49d2-8dff-e96751c6f345" providerId="AD"/>
  <p188:author id="{B6AE05CB-BA50-71A0-E82B-3C80F4DC848B}" name="Alicia Peterson (NAYAMODE INC)" initials="AI" userId="S::v-petersonal_microsoft.com#ext#@stinsondesigninc.onmicrosoft.com::c18212e6-e44a-4b8c-8c3b-952f2b4ec637" providerId="AD"/>
  <p188:author id="{7B4F42E8-86ED-1642-8D80-B52F58611814}" name="Kripal Kavi" initials="KK" userId="S::krkavi@microsoft.com::2d6ac376-e121-411f-aac9-57af6f7e1c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BC4"/>
    <a:srgbClr val="9F50C5"/>
    <a:srgbClr val="9756C5"/>
    <a:srgbClr val="8E5CC5"/>
    <a:srgbClr val="8661C5"/>
    <a:srgbClr val="8DE971"/>
    <a:srgbClr val="FFB3BB"/>
    <a:srgbClr val="F4364C"/>
    <a:srgbClr val="FFE399"/>
    <a:srgbClr val="FF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45AB2-8B54-4CB6-772A-0034ABE3BF19}" v="8" dt="2025-06-17T21:20:55.534"/>
    <p1510:client id="{E418B714-0F70-4A1C-B53E-7EA9DB311B05}" v="5" dt="2025-06-16T15:55:04.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338" y="2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Zana (RUN Studios LLC)" userId="S::v-danielzana@microsoft.com::967ed295-b268-44b3-9c7a-142e444c8f05" providerId="AD" clId="Web-{3C345AB2-8B54-4CB6-772A-0034ABE3BF19}"/>
    <pc:docChg chg="modSld">
      <pc:chgData name="Daniel Zana (RUN Studios LLC)" userId="S::v-danielzana@microsoft.com::967ed295-b268-44b3-9c7a-142e444c8f05" providerId="AD" clId="Web-{3C345AB2-8B54-4CB6-772A-0034ABE3BF19}" dt="2025-06-17T21:20:55.534" v="3"/>
      <pc:docMkLst>
        <pc:docMk/>
      </pc:docMkLst>
      <pc:sldChg chg="modSp">
        <pc:chgData name="Daniel Zana (RUN Studios LLC)" userId="S::v-danielzana@microsoft.com::967ed295-b268-44b3-9c7a-142e444c8f05" providerId="AD" clId="Web-{3C345AB2-8B54-4CB6-772A-0034ABE3BF19}" dt="2025-06-17T21:20:55.534" v="3"/>
        <pc:sldMkLst>
          <pc:docMk/>
          <pc:sldMk cId="979245229" sldId="2147483404"/>
        </pc:sldMkLst>
        <pc:spChg chg="ord">
          <ac:chgData name="Daniel Zana (RUN Studios LLC)" userId="S::v-danielzana@microsoft.com::967ed295-b268-44b3-9c7a-142e444c8f05" providerId="AD" clId="Web-{3C345AB2-8B54-4CB6-772A-0034ABE3BF19}" dt="2025-06-17T21:20:40.425" v="1"/>
          <ac:spMkLst>
            <pc:docMk/>
            <pc:sldMk cId="979245229" sldId="2147483404"/>
            <ac:spMk id="17" creationId="{B889CD7A-BA05-BE60-40E2-12C0D193B438}"/>
          </ac:spMkLst>
        </pc:spChg>
        <pc:spChg chg="ord">
          <ac:chgData name="Daniel Zana (RUN Studios LLC)" userId="S::v-danielzana@microsoft.com::967ed295-b268-44b3-9c7a-142e444c8f05" providerId="AD" clId="Web-{3C345AB2-8B54-4CB6-772A-0034ABE3BF19}" dt="2025-06-17T21:20:55.534" v="3"/>
          <ac:spMkLst>
            <pc:docMk/>
            <pc:sldMk cId="979245229" sldId="2147483404"/>
            <ac:spMk id="86" creationId="{3418EB2C-E528-0B90-02AD-94F344177D17}"/>
          </ac:spMkLst>
        </pc:spChg>
      </pc:sldChg>
    </pc:docChg>
  </pc:docChgLst>
  <pc:docChgLst>
    <pc:chgData name="Karuana Gatimu (MCAG)" userId="c835d73b-5b64-4378-9cc4-37e921133843" providerId="ADAL" clId="{E418B714-0F70-4A1C-B53E-7EA9DB311B05}"/>
    <pc:docChg chg="custSel addSld delSld modSld sldOrd delSection modSection">
      <pc:chgData name="Karuana Gatimu (MCAG)" userId="c835d73b-5b64-4378-9cc4-37e921133843" providerId="ADAL" clId="{E418B714-0F70-4A1C-B53E-7EA9DB311B05}" dt="2025-06-16T15:55:04.594" v="52" actId="729"/>
      <pc:docMkLst>
        <pc:docMk/>
      </pc:docMkLst>
      <pc:sldChg chg="del">
        <pc:chgData name="Karuana Gatimu (MCAG)" userId="c835d73b-5b64-4378-9cc4-37e921133843" providerId="ADAL" clId="{E418B714-0F70-4A1C-B53E-7EA9DB311B05}" dt="2025-06-16T15:47:38.551" v="24" actId="2696"/>
        <pc:sldMkLst>
          <pc:docMk/>
          <pc:sldMk cId="3686148603" sldId="257"/>
        </pc:sldMkLst>
      </pc:sldChg>
      <pc:sldChg chg="del">
        <pc:chgData name="Karuana Gatimu (MCAG)" userId="c835d73b-5b64-4378-9cc4-37e921133843" providerId="ADAL" clId="{E418B714-0F70-4A1C-B53E-7EA9DB311B05}" dt="2025-06-16T15:51:15.936" v="40" actId="47"/>
        <pc:sldMkLst>
          <pc:docMk/>
          <pc:sldMk cId="139323588" sldId="258"/>
        </pc:sldMkLst>
      </pc:sldChg>
      <pc:sldChg chg="ord">
        <pc:chgData name="Karuana Gatimu (MCAG)" userId="c835d73b-5b64-4378-9cc4-37e921133843" providerId="ADAL" clId="{E418B714-0F70-4A1C-B53E-7EA9DB311B05}" dt="2025-06-16T15:49:56.142" v="37"/>
        <pc:sldMkLst>
          <pc:docMk/>
          <pc:sldMk cId="270789667" sldId="259"/>
        </pc:sldMkLst>
      </pc:sldChg>
      <pc:sldChg chg="del">
        <pc:chgData name="Karuana Gatimu (MCAG)" userId="c835d73b-5b64-4378-9cc4-37e921133843" providerId="ADAL" clId="{E418B714-0F70-4A1C-B53E-7EA9DB311B05}" dt="2025-06-16T15:48:08.077" v="27" actId="2696"/>
        <pc:sldMkLst>
          <pc:docMk/>
          <pc:sldMk cId="3208000998" sldId="261"/>
        </pc:sldMkLst>
      </pc:sldChg>
      <pc:sldChg chg="del">
        <pc:chgData name="Karuana Gatimu (MCAG)" userId="c835d73b-5b64-4378-9cc4-37e921133843" providerId="ADAL" clId="{E418B714-0F70-4A1C-B53E-7EA9DB311B05}" dt="2025-06-16T15:51:15.936" v="40" actId="47"/>
        <pc:sldMkLst>
          <pc:docMk/>
          <pc:sldMk cId="2321255859" sldId="263"/>
        </pc:sldMkLst>
      </pc:sldChg>
      <pc:sldChg chg="del">
        <pc:chgData name="Karuana Gatimu (MCAG)" userId="c835d73b-5b64-4378-9cc4-37e921133843" providerId="ADAL" clId="{E418B714-0F70-4A1C-B53E-7EA9DB311B05}" dt="2025-06-16T15:48:08.077" v="27" actId="2696"/>
        <pc:sldMkLst>
          <pc:docMk/>
          <pc:sldMk cId="3352565957" sldId="268"/>
        </pc:sldMkLst>
      </pc:sldChg>
      <pc:sldChg chg="del">
        <pc:chgData name="Karuana Gatimu (MCAG)" userId="c835d73b-5b64-4378-9cc4-37e921133843" providerId="ADAL" clId="{E418B714-0F70-4A1C-B53E-7EA9DB311B05}" dt="2025-06-16T15:48:25.576" v="28" actId="2696"/>
        <pc:sldMkLst>
          <pc:docMk/>
          <pc:sldMk cId="2447970777" sldId="269"/>
        </pc:sldMkLst>
      </pc:sldChg>
      <pc:sldChg chg="del">
        <pc:chgData name="Karuana Gatimu (MCAG)" userId="c835d73b-5b64-4378-9cc4-37e921133843" providerId="ADAL" clId="{E418B714-0F70-4A1C-B53E-7EA9DB311B05}" dt="2025-06-16T15:48:32.972" v="29" actId="2696"/>
        <pc:sldMkLst>
          <pc:docMk/>
          <pc:sldMk cId="439323188" sldId="271"/>
        </pc:sldMkLst>
      </pc:sldChg>
      <pc:sldChg chg="del">
        <pc:chgData name="Karuana Gatimu (MCAG)" userId="c835d73b-5b64-4378-9cc4-37e921133843" providerId="ADAL" clId="{E418B714-0F70-4A1C-B53E-7EA9DB311B05}" dt="2025-06-16T15:52:39.854" v="49" actId="47"/>
        <pc:sldMkLst>
          <pc:docMk/>
          <pc:sldMk cId="162994988" sldId="272"/>
        </pc:sldMkLst>
      </pc:sldChg>
      <pc:sldChg chg="mod modShow">
        <pc:chgData name="Karuana Gatimu (MCAG)" userId="c835d73b-5b64-4378-9cc4-37e921133843" providerId="ADAL" clId="{E418B714-0F70-4A1C-B53E-7EA9DB311B05}" dt="2025-06-16T15:55:04.594" v="52" actId="729"/>
        <pc:sldMkLst>
          <pc:docMk/>
          <pc:sldMk cId="3819059248" sldId="274"/>
        </pc:sldMkLst>
      </pc:sldChg>
      <pc:sldChg chg="del">
        <pc:chgData name="Karuana Gatimu (MCAG)" userId="c835d73b-5b64-4378-9cc4-37e921133843" providerId="ADAL" clId="{E418B714-0F70-4A1C-B53E-7EA9DB311B05}" dt="2025-06-16T15:49:11.970" v="33" actId="2696"/>
        <pc:sldMkLst>
          <pc:docMk/>
          <pc:sldMk cId="2959488210" sldId="279"/>
        </pc:sldMkLst>
      </pc:sldChg>
      <pc:sldChg chg="del">
        <pc:chgData name="Karuana Gatimu (MCAG)" userId="c835d73b-5b64-4378-9cc4-37e921133843" providerId="ADAL" clId="{E418B714-0F70-4A1C-B53E-7EA9DB311B05}" dt="2025-06-16T15:48:39.834" v="30" actId="2696"/>
        <pc:sldMkLst>
          <pc:docMk/>
          <pc:sldMk cId="3202634154" sldId="282"/>
        </pc:sldMkLst>
      </pc:sldChg>
      <pc:sldChg chg="del">
        <pc:chgData name="Karuana Gatimu (MCAG)" userId="c835d73b-5b64-4378-9cc4-37e921133843" providerId="ADAL" clId="{E418B714-0F70-4A1C-B53E-7EA9DB311B05}" dt="2025-06-16T15:49:11.970" v="33" actId="2696"/>
        <pc:sldMkLst>
          <pc:docMk/>
          <pc:sldMk cId="1632112157" sldId="284"/>
        </pc:sldMkLst>
      </pc:sldChg>
      <pc:sldChg chg="del">
        <pc:chgData name="Karuana Gatimu (MCAG)" userId="c835d73b-5b64-4378-9cc4-37e921133843" providerId="ADAL" clId="{E418B714-0F70-4A1C-B53E-7EA9DB311B05}" dt="2025-06-16T15:49:03.604" v="32" actId="2696"/>
        <pc:sldMkLst>
          <pc:docMk/>
          <pc:sldMk cId="649156631" sldId="285"/>
        </pc:sldMkLst>
      </pc:sldChg>
      <pc:sldChg chg="del">
        <pc:chgData name="Karuana Gatimu (MCAG)" userId="c835d73b-5b64-4378-9cc4-37e921133843" providerId="ADAL" clId="{E418B714-0F70-4A1C-B53E-7EA9DB311B05}" dt="2025-06-16T15:49:03.604" v="32" actId="2696"/>
        <pc:sldMkLst>
          <pc:docMk/>
          <pc:sldMk cId="2047903175" sldId="287"/>
        </pc:sldMkLst>
      </pc:sldChg>
      <pc:sldChg chg="del">
        <pc:chgData name="Karuana Gatimu (MCAG)" userId="c835d73b-5b64-4378-9cc4-37e921133843" providerId="ADAL" clId="{E418B714-0F70-4A1C-B53E-7EA9DB311B05}" dt="2025-06-16T15:47:57.340" v="26" actId="2696"/>
        <pc:sldMkLst>
          <pc:docMk/>
          <pc:sldMk cId="3650393457" sldId="289"/>
        </pc:sldMkLst>
      </pc:sldChg>
      <pc:sldChg chg="del">
        <pc:chgData name="Karuana Gatimu (MCAG)" userId="c835d73b-5b64-4378-9cc4-37e921133843" providerId="ADAL" clId="{E418B714-0F70-4A1C-B53E-7EA9DB311B05}" dt="2025-06-16T15:49:30.571" v="35" actId="2696"/>
        <pc:sldMkLst>
          <pc:docMk/>
          <pc:sldMk cId="1618826530" sldId="291"/>
        </pc:sldMkLst>
      </pc:sldChg>
      <pc:sldChg chg="del">
        <pc:chgData name="Karuana Gatimu (MCAG)" userId="c835d73b-5b64-4378-9cc4-37e921133843" providerId="ADAL" clId="{E418B714-0F70-4A1C-B53E-7EA9DB311B05}" dt="2025-06-16T15:52:39.854" v="49" actId="47"/>
        <pc:sldMkLst>
          <pc:docMk/>
          <pc:sldMk cId="3862952133" sldId="295"/>
        </pc:sldMkLst>
      </pc:sldChg>
      <pc:sldChg chg="del">
        <pc:chgData name="Karuana Gatimu (MCAG)" userId="c835d73b-5b64-4378-9cc4-37e921133843" providerId="ADAL" clId="{E418B714-0F70-4A1C-B53E-7EA9DB311B05}" dt="2025-06-16T15:52:39.854" v="49" actId="47"/>
        <pc:sldMkLst>
          <pc:docMk/>
          <pc:sldMk cId="422948829" sldId="296"/>
        </pc:sldMkLst>
      </pc:sldChg>
      <pc:sldChg chg="del">
        <pc:chgData name="Karuana Gatimu (MCAG)" userId="c835d73b-5b64-4378-9cc4-37e921133843" providerId="ADAL" clId="{E418B714-0F70-4A1C-B53E-7EA9DB311B05}" dt="2025-06-16T15:52:39.854" v="49" actId="47"/>
        <pc:sldMkLst>
          <pc:docMk/>
          <pc:sldMk cId="1463537353" sldId="297"/>
        </pc:sldMkLst>
      </pc:sldChg>
      <pc:sldChg chg="del">
        <pc:chgData name="Karuana Gatimu (MCAG)" userId="c835d73b-5b64-4378-9cc4-37e921133843" providerId="ADAL" clId="{E418B714-0F70-4A1C-B53E-7EA9DB311B05}" dt="2025-06-16T15:52:39.854" v="49" actId="47"/>
        <pc:sldMkLst>
          <pc:docMk/>
          <pc:sldMk cId="999207247" sldId="298"/>
        </pc:sldMkLst>
      </pc:sldChg>
      <pc:sldChg chg="del">
        <pc:chgData name="Karuana Gatimu (MCAG)" userId="c835d73b-5b64-4378-9cc4-37e921133843" providerId="ADAL" clId="{E418B714-0F70-4A1C-B53E-7EA9DB311B05}" dt="2025-06-16T15:52:45.672" v="50" actId="2696"/>
        <pc:sldMkLst>
          <pc:docMk/>
          <pc:sldMk cId="1417082654" sldId="299"/>
        </pc:sldMkLst>
      </pc:sldChg>
      <pc:sldChg chg="del">
        <pc:chgData name="Karuana Gatimu (MCAG)" userId="c835d73b-5b64-4378-9cc4-37e921133843" providerId="ADAL" clId="{E418B714-0F70-4A1C-B53E-7EA9DB311B05}" dt="2025-06-16T15:48:39.834" v="30" actId="2696"/>
        <pc:sldMkLst>
          <pc:docMk/>
          <pc:sldMk cId="3053006579" sldId="300"/>
        </pc:sldMkLst>
      </pc:sldChg>
      <pc:sldChg chg="del">
        <pc:chgData name="Karuana Gatimu (MCAG)" userId="c835d73b-5b64-4378-9cc4-37e921133843" providerId="ADAL" clId="{E418B714-0F70-4A1C-B53E-7EA9DB311B05}" dt="2025-06-16T15:48:50.117" v="31" actId="2696"/>
        <pc:sldMkLst>
          <pc:docMk/>
          <pc:sldMk cId="4182552661" sldId="301"/>
        </pc:sldMkLst>
      </pc:sldChg>
      <pc:sldChg chg="del">
        <pc:chgData name="Karuana Gatimu (MCAG)" userId="c835d73b-5b64-4378-9cc4-37e921133843" providerId="ADAL" clId="{E418B714-0F70-4A1C-B53E-7EA9DB311B05}" dt="2025-06-16T15:48:50.117" v="31" actId="2696"/>
        <pc:sldMkLst>
          <pc:docMk/>
          <pc:sldMk cId="1682729189" sldId="302"/>
        </pc:sldMkLst>
      </pc:sldChg>
      <pc:sldChg chg="del">
        <pc:chgData name="Karuana Gatimu (MCAG)" userId="c835d73b-5b64-4378-9cc4-37e921133843" providerId="ADAL" clId="{E418B714-0F70-4A1C-B53E-7EA9DB311B05}" dt="2025-06-16T15:52:45.672" v="50" actId="2696"/>
        <pc:sldMkLst>
          <pc:docMk/>
          <pc:sldMk cId="1095415284" sldId="303"/>
        </pc:sldMkLst>
      </pc:sldChg>
      <pc:sldChg chg="del">
        <pc:chgData name="Karuana Gatimu (MCAG)" userId="c835d73b-5b64-4378-9cc4-37e921133843" providerId="ADAL" clId="{E418B714-0F70-4A1C-B53E-7EA9DB311B05}" dt="2025-06-16T15:52:45.672" v="50" actId="2696"/>
        <pc:sldMkLst>
          <pc:docMk/>
          <pc:sldMk cId="207657482" sldId="304"/>
        </pc:sldMkLst>
      </pc:sldChg>
      <pc:sldChg chg="del">
        <pc:chgData name="Karuana Gatimu (MCAG)" userId="c835d73b-5b64-4378-9cc4-37e921133843" providerId="ADAL" clId="{E418B714-0F70-4A1C-B53E-7EA9DB311B05}" dt="2025-06-16T15:48:50.117" v="31" actId="2696"/>
        <pc:sldMkLst>
          <pc:docMk/>
          <pc:sldMk cId="3210804094" sldId="306"/>
        </pc:sldMkLst>
      </pc:sldChg>
      <pc:sldChg chg="del">
        <pc:chgData name="Karuana Gatimu (MCAG)" userId="c835d73b-5b64-4378-9cc4-37e921133843" providerId="ADAL" clId="{E418B714-0F70-4A1C-B53E-7EA9DB311B05}" dt="2025-06-16T15:52:45.672" v="50" actId="2696"/>
        <pc:sldMkLst>
          <pc:docMk/>
          <pc:sldMk cId="2792395805" sldId="308"/>
        </pc:sldMkLst>
      </pc:sldChg>
      <pc:sldChg chg="del">
        <pc:chgData name="Karuana Gatimu (MCAG)" userId="c835d73b-5b64-4378-9cc4-37e921133843" providerId="ADAL" clId="{E418B714-0F70-4A1C-B53E-7EA9DB311B05}" dt="2025-06-16T15:49:24.354" v="34" actId="2696"/>
        <pc:sldMkLst>
          <pc:docMk/>
          <pc:sldMk cId="1896321929" sldId="309"/>
        </pc:sldMkLst>
      </pc:sldChg>
      <pc:sldChg chg="del">
        <pc:chgData name="Karuana Gatimu (MCAG)" userId="c835d73b-5b64-4378-9cc4-37e921133843" providerId="ADAL" clId="{E418B714-0F70-4A1C-B53E-7EA9DB311B05}" dt="2025-06-16T15:52:45.672" v="50" actId="2696"/>
        <pc:sldMkLst>
          <pc:docMk/>
          <pc:sldMk cId="4014959132" sldId="311"/>
        </pc:sldMkLst>
      </pc:sldChg>
      <pc:sldChg chg="del">
        <pc:chgData name="Karuana Gatimu (MCAG)" userId="c835d73b-5b64-4378-9cc4-37e921133843" providerId="ADAL" clId="{E418B714-0F70-4A1C-B53E-7EA9DB311B05}" dt="2025-06-16T15:52:45.672" v="50" actId="2696"/>
        <pc:sldMkLst>
          <pc:docMk/>
          <pc:sldMk cId="2380663059" sldId="312"/>
        </pc:sldMkLst>
      </pc:sldChg>
      <pc:sldChg chg="del">
        <pc:chgData name="Karuana Gatimu (MCAG)" userId="c835d73b-5b64-4378-9cc4-37e921133843" providerId="ADAL" clId="{E418B714-0F70-4A1C-B53E-7EA9DB311B05}" dt="2025-06-16T15:47:49.362" v="25" actId="2696"/>
        <pc:sldMkLst>
          <pc:docMk/>
          <pc:sldMk cId="1019853206" sldId="318"/>
        </pc:sldMkLst>
      </pc:sldChg>
      <pc:sldChg chg="del">
        <pc:chgData name="Karuana Gatimu (MCAG)" userId="c835d73b-5b64-4378-9cc4-37e921133843" providerId="ADAL" clId="{E418B714-0F70-4A1C-B53E-7EA9DB311B05}" dt="2025-06-16T15:47:49.362" v="25" actId="2696"/>
        <pc:sldMkLst>
          <pc:docMk/>
          <pc:sldMk cId="2986174901" sldId="320"/>
        </pc:sldMkLst>
      </pc:sldChg>
      <pc:sldChg chg="del">
        <pc:chgData name="Karuana Gatimu (MCAG)" userId="c835d73b-5b64-4378-9cc4-37e921133843" providerId="ADAL" clId="{E418B714-0F70-4A1C-B53E-7EA9DB311B05}" dt="2025-06-16T15:47:49.362" v="25" actId="2696"/>
        <pc:sldMkLst>
          <pc:docMk/>
          <pc:sldMk cId="415765525" sldId="322"/>
        </pc:sldMkLst>
      </pc:sldChg>
      <pc:sldChg chg="del">
        <pc:chgData name="Karuana Gatimu (MCAG)" userId="c835d73b-5b64-4378-9cc4-37e921133843" providerId="ADAL" clId="{E418B714-0F70-4A1C-B53E-7EA9DB311B05}" dt="2025-06-16T15:52:39.854" v="49" actId="47"/>
        <pc:sldMkLst>
          <pc:docMk/>
          <pc:sldMk cId="509023534" sldId="1633"/>
        </pc:sldMkLst>
      </pc:sldChg>
      <pc:sldChg chg="del">
        <pc:chgData name="Karuana Gatimu (MCAG)" userId="c835d73b-5b64-4378-9cc4-37e921133843" providerId="ADAL" clId="{E418B714-0F70-4A1C-B53E-7EA9DB311B05}" dt="2025-06-16T15:47:57.340" v="26" actId="2696"/>
        <pc:sldMkLst>
          <pc:docMk/>
          <pc:sldMk cId="3406895786" sldId="1658"/>
        </pc:sldMkLst>
      </pc:sldChg>
      <pc:sldChg chg="del">
        <pc:chgData name="Karuana Gatimu (MCAG)" userId="c835d73b-5b64-4378-9cc4-37e921133843" providerId="ADAL" clId="{E418B714-0F70-4A1C-B53E-7EA9DB311B05}" dt="2025-06-16T15:46:31.736" v="3" actId="2696"/>
        <pc:sldMkLst>
          <pc:docMk/>
          <pc:sldMk cId="976048134" sldId="5979"/>
        </pc:sldMkLst>
      </pc:sldChg>
      <pc:sldChg chg="del">
        <pc:chgData name="Karuana Gatimu (MCAG)" userId="c835d73b-5b64-4378-9cc4-37e921133843" providerId="ADAL" clId="{E418B714-0F70-4A1C-B53E-7EA9DB311B05}" dt="2025-06-16T15:40:51.469" v="0" actId="47"/>
        <pc:sldMkLst>
          <pc:docMk/>
          <pc:sldMk cId="1516329720" sldId="2147479558"/>
        </pc:sldMkLst>
      </pc:sldChg>
      <pc:sldChg chg="del">
        <pc:chgData name="Karuana Gatimu (MCAG)" userId="c835d73b-5b64-4378-9cc4-37e921133843" providerId="ADAL" clId="{E418B714-0F70-4A1C-B53E-7EA9DB311B05}" dt="2025-06-16T15:52:39.854" v="49" actId="47"/>
        <pc:sldMkLst>
          <pc:docMk/>
          <pc:sldMk cId="3190331410" sldId="2147479847"/>
        </pc:sldMkLst>
      </pc:sldChg>
      <pc:sldChg chg="del">
        <pc:chgData name="Karuana Gatimu (MCAG)" userId="c835d73b-5b64-4378-9cc4-37e921133843" providerId="ADAL" clId="{E418B714-0F70-4A1C-B53E-7EA9DB311B05}" dt="2025-06-16T15:52:39.854" v="49" actId="47"/>
        <pc:sldMkLst>
          <pc:docMk/>
          <pc:sldMk cId="1779522040" sldId="2147479848"/>
        </pc:sldMkLst>
      </pc:sldChg>
      <pc:sldChg chg="del">
        <pc:chgData name="Karuana Gatimu (MCAG)" userId="c835d73b-5b64-4378-9cc4-37e921133843" providerId="ADAL" clId="{E418B714-0F70-4A1C-B53E-7EA9DB311B05}" dt="2025-06-16T15:52:45.672" v="50" actId="2696"/>
        <pc:sldMkLst>
          <pc:docMk/>
          <pc:sldMk cId="308750974" sldId="2147479849"/>
        </pc:sldMkLst>
      </pc:sldChg>
      <pc:sldChg chg="del">
        <pc:chgData name="Karuana Gatimu (MCAG)" userId="c835d73b-5b64-4378-9cc4-37e921133843" providerId="ADAL" clId="{E418B714-0F70-4A1C-B53E-7EA9DB311B05}" dt="2025-06-16T15:52:45.672" v="50" actId="2696"/>
        <pc:sldMkLst>
          <pc:docMk/>
          <pc:sldMk cId="1039952164" sldId="2147479851"/>
        </pc:sldMkLst>
      </pc:sldChg>
      <pc:sldChg chg="del">
        <pc:chgData name="Karuana Gatimu (MCAG)" userId="c835d73b-5b64-4378-9cc4-37e921133843" providerId="ADAL" clId="{E418B714-0F70-4A1C-B53E-7EA9DB311B05}" dt="2025-06-16T15:52:45.672" v="50" actId="2696"/>
        <pc:sldMkLst>
          <pc:docMk/>
          <pc:sldMk cId="4225789969" sldId="2147479854"/>
        </pc:sldMkLst>
      </pc:sldChg>
      <pc:sldChg chg="del">
        <pc:chgData name="Karuana Gatimu (MCAG)" userId="c835d73b-5b64-4378-9cc4-37e921133843" providerId="ADAL" clId="{E418B714-0F70-4A1C-B53E-7EA9DB311B05}" dt="2025-06-16T15:52:06.675" v="43" actId="2696"/>
        <pc:sldMkLst>
          <pc:docMk/>
          <pc:sldMk cId="3973720047" sldId="2147481022"/>
        </pc:sldMkLst>
      </pc:sldChg>
      <pc:sldChg chg="del">
        <pc:chgData name="Karuana Gatimu (MCAG)" userId="c835d73b-5b64-4378-9cc4-37e921133843" providerId="ADAL" clId="{E418B714-0F70-4A1C-B53E-7EA9DB311B05}" dt="2025-06-16T15:52:06.675" v="43" actId="2696"/>
        <pc:sldMkLst>
          <pc:docMk/>
          <pc:sldMk cId="686557299" sldId="2147481023"/>
        </pc:sldMkLst>
      </pc:sldChg>
      <pc:sldChg chg="del">
        <pc:chgData name="Karuana Gatimu (MCAG)" userId="c835d73b-5b64-4378-9cc4-37e921133843" providerId="ADAL" clId="{E418B714-0F70-4A1C-B53E-7EA9DB311B05}" dt="2025-06-16T15:40:51.469" v="0" actId="47"/>
        <pc:sldMkLst>
          <pc:docMk/>
          <pc:sldMk cId="3100944792" sldId="2147481580"/>
        </pc:sldMkLst>
      </pc:sldChg>
      <pc:sldChg chg="add">
        <pc:chgData name="Karuana Gatimu (MCAG)" userId="c835d73b-5b64-4378-9cc4-37e921133843" providerId="ADAL" clId="{E418B714-0F70-4A1C-B53E-7EA9DB311B05}" dt="2025-06-16T15:50:57.326" v="39"/>
        <pc:sldMkLst>
          <pc:docMk/>
          <pc:sldMk cId="3948914390" sldId="2147482555"/>
        </pc:sldMkLst>
      </pc:sldChg>
      <pc:sldChg chg="delSp modSp add mod">
        <pc:chgData name="Karuana Gatimu (MCAG)" userId="c835d73b-5b64-4378-9cc4-37e921133843" providerId="ADAL" clId="{E418B714-0F70-4A1C-B53E-7EA9DB311B05}" dt="2025-06-16T15:47:05.037" v="23" actId="1076"/>
        <pc:sldMkLst>
          <pc:docMk/>
          <pc:sldMk cId="1297513252" sldId="2147482556"/>
        </pc:sldMkLst>
        <pc:spChg chg="mod">
          <ac:chgData name="Karuana Gatimu (MCAG)" userId="c835d73b-5b64-4378-9cc4-37e921133843" providerId="ADAL" clId="{E418B714-0F70-4A1C-B53E-7EA9DB311B05}" dt="2025-06-16T15:47:05.037" v="23" actId="1076"/>
          <ac:spMkLst>
            <pc:docMk/>
            <pc:sldMk cId="1297513252" sldId="2147482556"/>
            <ac:spMk id="2" creationId="{AA2DD425-FC2D-13D3-704C-C6FFA81918FE}"/>
          </ac:spMkLst>
        </pc:spChg>
        <pc:spChg chg="mod">
          <ac:chgData name="Karuana Gatimu (MCAG)" userId="c835d73b-5b64-4378-9cc4-37e921133843" providerId="ADAL" clId="{E418B714-0F70-4A1C-B53E-7EA9DB311B05}" dt="2025-06-16T15:47:05.037" v="23" actId="1076"/>
          <ac:spMkLst>
            <pc:docMk/>
            <pc:sldMk cId="1297513252" sldId="2147482556"/>
            <ac:spMk id="5" creationId="{112E0488-42EF-C467-C240-E4FA8B5A1280}"/>
          </ac:spMkLst>
        </pc:spChg>
        <pc:spChg chg="del">
          <ac:chgData name="Karuana Gatimu (MCAG)" userId="c835d73b-5b64-4378-9cc4-37e921133843" providerId="ADAL" clId="{E418B714-0F70-4A1C-B53E-7EA9DB311B05}" dt="2025-06-16T15:46:45.314" v="5" actId="478"/>
          <ac:spMkLst>
            <pc:docMk/>
            <pc:sldMk cId="1297513252" sldId="2147482556"/>
            <ac:spMk id="7" creationId="{B25DB9F0-8268-BDE4-B85A-7EE274A9C45A}"/>
          </ac:spMkLst>
        </pc:spChg>
        <pc:spChg chg="mod">
          <ac:chgData name="Karuana Gatimu (MCAG)" userId="c835d73b-5b64-4378-9cc4-37e921133843" providerId="ADAL" clId="{E418B714-0F70-4A1C-B53E-7EA9DB311B05}" dt="2025-06-16T15:47:05.037" v="23" actId="1076"/>
          <ac:spMkLst>
            <pc:docMk/>
            <pc:sldMk cId="1297513252" sldId="2147482556"/>
            <ac:spMk id="12" creationId="{1B7045DC-342E-7BAF-68DB-BCF5E004E165}"/>
          </ac:spMkLst>
        </pc:spChg>
      </pc:sldChg>
      <pc:sldChg chg="add">
        <pc:chgData name="Karuana Gatimu (MCAG)" userId="c835d73b-5b64-4378-9cc4-37e921133843" providerId="ADAL" clId="{E418B714-0F70-4A1C-B53E-7EA9DB311B05}" dt="2025-06-16T15:51:33.534" v="41"/>
        <pc:sldMkLst>
          <pc:docMk/>
          <pc:sldMk cId="2680048952" sldId="2147482559"/>
        </pc:sldMkLst>
      </pc:sldChg>
      <pc:sldChg chg="add">
        <pc:chgData name="Karuana Gatimu (MCAG)" userId="c835d73b-5b64-4378-9cc4-37e921133843" providerId="ADAL" clId="{E418B714-0F70-4A1C-B53E-7EA9DB311B05}" dt="2025-06-16T15:52:26.237" v="48"/>
        <pc:sldMkLst>
          <pc:docMk/>
          <pc:sldMk cId="813334382" sldId="2147482563"/>
        </pc:sldMkLst>
      </pc:sldChg>
      <pc:sldChg chg="ord">
        <pc:chgData name="Karuana Gatimu (MCAG)" userId="c835d73b-5b64-4378-9cc4-37e921133843" providerId="ADAL" clId="{E418B714-0F70-4A1C-B53E-7EA9DB311B05}" dt="2025-06-16T15:52:18.703" v="47"/>
        <pc:sldMkLst>
          <pc:docMk/>
          <pc:sldMk cId="3988256975" sldId="2147482996"/>
        </pc:sldMkLst>
      </pc:sldChg>
      <pc:sldChg chg="del">
        <pc:chgData name="Karuana Gatimu (MCAG)" userId="c835d73b-5b64-4378-9cc4-37e921133843" providerId="ADAL" clId="{E418B714-0F70-4A1C-B53E-7EA9DB311B05}" dt="2025-06-16T15:52:39.854" v="49" actId="47"/>
        <pc:sldMkLst>
          <pc:docMk/>
          <pc:sldMk cId="3033270859" sldId="2147483206"/>
        </pc:sldMkLst>
      </pc:sldChg>
      <pc:sldChg chg="del">
        <pc:chgData name="Karuana Gatimu (MCAG)" userId="c835d73b-5b64-4378-9cc4-37e921133843" providerId="ADAL" clId="{E418B714-0F70-4A1C-B53E-7EA9DB311B05}" dt="2025-06-16T15:52:39.854" v="49" actId="47"/>
        <pc:sldMkLst>
          <pc:docMk/>
          <pc:sldMk cId="1554989130" sldId="2147483251"/>
        </pc:sldMkLst>
      </pc:sldChg>
      <pc:sldChg chg="del">
        <pc:chgData name="Karuana Gatimu (MCAG)" userId="c835d73b-5b64-4378-9cc4-37e921133843" providerId="ADAL" clId="{E418B714-0F70-4A1C-B53E-7EA9DB311B05}" dt="2025-06-16T15:52:39.854" v="49" actId="47"/>
        <pc:sldMkLst>
          <pc:docMk/>
          <pc:sldMk cId="3641878153" sldId="2147483253"/>
        </pc:sldMkLst>
      </pc:sldChg>
      <pc:sldChg chg="ord">
        <pc:chgData name="Karuana Gatimu (MCAG)" userId="c835d73b-5b64-4378-9cc4-37e921133843" providerId="ADAL" clId="{E418B714-0F70-4A1C-B53E-7EA9DB311B05}" dt="2025-06-16T15:46:26.087" v="2"/>
        <pc:sldMkLst>
          <pc:docMk/>
          <pc:sldMk cId="3436923651" sldId="2147483354"/>
        </pc:sldMkLst>
      </pc:sldChg>
      <pc:sldChg chg="del">
        <pc:chgData name="Karuana Gatimu (MCAG)" userId="c835d73b-5b64-4378-9cc4-37e921133843" providerId="ADAL" clId="{E418B714-0F70-4A1C-B53E-7EA9DB311B05}" dt="2025-06-16T15:40:51.469" v="0" actId="47"/>
        <pc:sldMkLst>
          <pc:docMk/>
          <pc:sldMk cId="677214948" sldId="2147483364"/>
        </pc:sldMkLst>
      </pc:sldChg>
      <pc:sldChg chg="del">
        <pc:chgData name="Karuana Gatimu (MCAG)" userId="c835d73b-5b64-4378-9cc4-37e921133843" providerId="ADAL" clId="{E418B714-0F70-4A1C-B53E-7EA9DB311B05}" dt="2025-06-16T15:51:59.964" v="42" actId="2696"/>
        <pc:sldMkLst>
          <pc:docMk/>
          <pc:sldMk cId="2984389667" sldId="2147483384"/>
        </pc:sldMkLst>
      </pc:sldChg>
      <pc:sldChg chg="del">
        <pc:chgData name="Karuana Gatimu (MCAG)" userId="c835d73b-5b64-4378-9cc4-37e921133843" providerId="ADAL" clId="{E418B714-0F70-4A1C-B53E-7EA9DB311B05}" dt="2025-06-16T15:48:50.117" v="31" actId="2696"/>
        <pc:sldMkLst>
          <pc:docMk/>
          <pc:sldMk cId="1520342679" sldId="2147483392"/>
        </pc:sldMkLst>
      </pc:sldChg>
      <pc:sldChg chg="del">
        <pc:chgData name="Karuana Gatimu (MCAG)" userId="c835d73b-5b64-4378-9cc4-37e921133843" providerId="ADAL" clId="{E418B714-0F70-4A1C-B53E-7EA9DB311B05}" dt="2025-06-16T15:51:15.936" v="40" actId="47"/>
        <pc:sldMkLst>
          <pc:docMk/>
          <pc:sldMk cId="4118056937" sldId="2147483641"/>
        </pc:sldMkLst>
      </pc:sldChg>
      <pc:sldChg chg="del">
        <pc:chgData name="Karuana Gatimu (MCAG)" userId="c835d73b-5b64-4378-9cc4-37e921133843" providerId="ADAL" clId="{E418B714-0F70-4A1C-B53E-7EA9DB311B05}" dt="2025-06-16T15:52:39.854" v="49" actId="47"/>
        <pc:sldMkLst>
          <pc:docMk/>
          <pc:sldMk cId="2282735061" sldId="2147483644"/>
        </pc:sldMkLst>
      </pc:sldChg>
      <pc:sldChg chg="del">
        <pc:chgData name="Karuana Gatimu (MCAG)" userId="c835d73b-5b64-4378-9cc4-37e921133843" providerId="ADAL" clId="{E418B714-0F70-4A1C-B53E-7EA9DB311B05}" dt="2025-06-16T15:52:39.854" v="49" actId="47"/>
        <pc:sldMkLst>
          <pc:docMk/>
          <pc:sldMk cId="566439410" sldId="2147483645"/>
        </pc:sldMkLst>
      </pc:sldChg>
      <pc:sldChg chg="del">
        <pc:chgData name="Karuana Gatimu (MCAG)" userId="c835d73b-5b64-4378-9cc4-37e921133843" providerId="ADAL" clId="{E418B714-0F70-4A1C-B53E-7EA9DB311B05}" dt="2025-06-16T15:49:30.571" v="35" actId="2696"/>
        <pc:sldMkLst>
          <pc:docMk/>
          <pc:sldMk cId="2912160529" sldId="2147483646"/>
        </pc:sldMkLst>
      </pc:sldChg>
      <pc:sldChg chg="del">
        <pc:chgData name="Karuana Gatimu (MCAG)" userId="c835d73b-5b64-4378-9cc4-37e921133843" providerId="ADAL" clId="{E418B714-0F70-4A1C-B53E-7EA9DB311B05}" dt="2025-06-16T15:50:03.086" v="38" actId="2696"/>
        <pc:sldMkLst>
          <pc:docMk/>
          <pc:sldMk cId="3927823723" sldId="214748364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Column1</c:v>
                </c:pt>
              </c:strCache>
            </c:strRef>
          </c:tx>
          <c:spPr>
            <a:ln w="38100">
              <a:solidFill>
                <a:schemeClr val="bg1"/>
              </a:solidFill>
            </a:ln>
          </c:spPr>
          <c:dPt>
            <c:idx val="0"/>
            <c:bubble3D val="0"/>
            <c:spPr>
              <a:solidFill>
                <a:srgbClr val="0078D4"/>
              </a:solidFill>
              <a:ln w="38100">
                <a:solidFill>
                  <a:schemeClr val="bg1"/>
                </a:solidFill>
              </a:ln>
              <a:effectLst/>
            </c:spPr>
            <c:extLst>
              <c:ext xmlns:c16="http://schemas.microsoft.com/office/drawing/2014/chart" uri="{C3380CC4-5D6E-409C-BE32-E72D297353CC}">
                <c16:uniqueId val="{00000001-F7DC-7E40-8A71-BB00CE78CC0E}"/>
              </c:ext>
            </c:extLst>
          </c:dPt>
          <c:dPt>
            <c:idx val="1"/>
            <c:bubble3D val="0"/>
            <c:spPr>
              <a:solidFill>
                <a:srgbClr val="2A446F"/>
              </a:solidFill>
              <a:ln w="38100">
                <a:solidFill>
                  <a:schemeClr val="bg1"/>
                </a:solidFill>
              </a:ln>
              <a:effectLst/>
            </c:spPr>
            <c:extLst>
              <c:ext xmlns:c16="http://schemas.microsoft.com/office/drawing/2014/chart" uri="{C3380CC4-5D6E-409C-BE32-E72D297353CC}">
                <c16:uniqueId val="{00000003-F7DC-7E40-8A71-BB00CE78CC0E}"/>
              </c:ext>
            </c:extLst>
          </c:dPt>
          <c:dPt>
            <c:idx val="2"/>
            <c:bubble3D val="0"/>
            <c:spPr>
              <a:solidFill>
                <a:srgbClr val="8DC8E8"/>
              </a:solidFill>
              <a:ln w="38100">
                <a:solidFill>
                  <a:schemeClr val="bg1"/>
                </a:solidFill>
              </a:ln>
              <a:effectLst/>
            </c:spPr>
            <c:extLst>
              <c:ext xmlns:c16="http://schemas.microsoft.com/office/drawing/2014/chart" uri="{C3380CC4-5D6E-409C-BE32-E72D297353CC}">
                <c16:uniqueId val="{00000005-F7DC-7E40-8A71-BB00CE78CC0E}"/>
              </c:ext>
            </c:extLst>
          </c:dPt>
          <c:cat>
            <c:strRef>
              <c:f>Sheet1!$A$2:$A$4</c:f>
              <c:strCache>
                <c:ptCount val="3"/>
                <c:pt idx="0">
                  <c:v>Feel</c:v>
                </c:pt>
                <c:pt idx="1">
                  <c:v>Act</c:v>
                </c:pt>
                <c:pt idx="2">
                  <c:v>Think</c:v>
                </c:pt>
              </c:strCache>
            </c:strRef>
          </c:cat>
          <c:val>
            <c:numRef>
              <c:f>Sheet1!$B$2:$B$4</c:f>
              <c:numCache>
                <c:formatCode>General</c:formatCode>
                <c:ptCount val="3"/>
                <c:pt idx="0">
                  <c:v>3.33</c:v>
                </c:pt>
                <c:pt idx="1">
                  <c:v>3.33</c:v>
                </c:pt>
                <c:pt idx="2">
                  <c:v>3.33</c:v>
                </c:pt>
              </c:numCache>
            </c:numRef>
          </c:val>
          <c:extLst>
            <c:ext xmlns:c16="http://schemas.microsoft.com/office/drawing/2014/chart" uri="{C3380CC4-5D6E-409C-BE32-E72D297353CC}">
              <c16:uniqueId val="{00000006-F7DC-7E40-8A71-BB00CE78CC0E}"/>
            </c:ext>
          </c:extLst>
        </c:ser>
        <c:dLbls>
          <c:showLegendKey val="0"/>
          <c:showVal val="0"/>
          <c:showCatName val="0"/>
          <c:showSerName val="0"/>
          <c:showPercent val="0"/>
          <c:showBubbleSize val="0"/>
          <c:showLeaderLines val="1"/>
        </c:dLbls>
        <c:firstSliceAng val="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7739147831293E-2"/>
          <c:y val="9.4835457252428045E-3"/>
          <c:w val="0.91604329124824402"/>
          <c:h val="0.99051645427475721"/>
        </c:manualLayout>
      </c:layout>
      <c:barChart>
        <c:barDir val="bar"/>
        <c:grouping val="clustered"/>
        <c:varyColors val="0"/>
        <c:ser>
          <c:idx val="0"/>
          <c:order val="0"/>
          <c:spPr>
            <a:solidFill>
              <a:srgbClr val="8661C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0.31</c:v>
                </c:pt>
                <c:pt idx="1">
                  <c:v>0.32</c:v>
                </c:pt>
                <c:pt idx="2">
                  <c:v>0.75</c:v>
                </c:pt>
                <c:pt idx="3">
                  <c:v>0.75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0-2767-5A4A-BC68-E27E47F1E7AF}"/>
            </c:ext>
          </c:extLst>
        </c:ser>
        <c:ser>
          <c:idx val="1"/>
          <c:order val="1"/>
          <c:spPr>
            <a:solidFill>
              <a:schemeClr val="accent2"/>
            </a:solidFill>
            <a:ln>
              <a:noFill/>
            </a:ln>
            <a:effectLst/>
          </c:spPr>
          <c:invertIfNegative val="0"/>
          <c:val>
            <c:numRef>
              <c:f>Sheet1!$C$2:$C$5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1-2767-5A4A-BC68-E27E47F1E7AF}"/>
            </c:ext>
          </c:extLst>
        </c:ser>
        <c:ser>
          <c:idx val="2"/>
          <c:order val="2"/>
          <c:spPr>
            <a:solidFill>
              <a:schemeClr val="accent3"/>
            </a:solidFill>
            <a:ln>
              <a:noFill/>
            </a:ln>
            <a:effectLst/>
          </c:spPr>
          <c:invertIfNegative val="0"/>
          <c:val>
            <c:numRef>
              <c:f>Sheet1!$D$2:$D$5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2-2767-5A4A-BC68-E27E47F1E7AF}"/>
            </c:ext>
          </c:extLst>
        </c:ser>
        <c:dLbls>
          <c:showLegendKey val="0"/>
          <c:showVal val="0"/>
          <c:showCatName val="0"/>
          <c:showSerName val="0"/>
          <c:showPercent val="0"/>
          <c:showBubbleSize val="0"/>
        </c:dLbls>
        <c:gapWidth val="0"/>
        <c:overlap val="51"/>
        <c:axId val="-175805232"/>
        <c:axId val="-175801424"/>
      </c:barChart>
      <c:catAx>
        <c:axId val="-175805232"/>
        <c:scaling>
          <c:orientation val="minMax"/>
        </c:scaling>
        <c:delete val="1"/>
        <c:axPos val="l"/>
        <c:numFmt formatCode="General" sourceLinked="1"/>
        <c:majorTickMark val="none"/>
        <c:minorTickMark val="none"/>
        <c:tickLblPos val="nextTo"/>
        <c:crossAx val="-175801424"/>
        <c:crosses val="autoZero"/>
        <c:auto val="1"/>
        <c:lblAlgn val="ctr"/>
        <c:lblOffset val="100"/>
        <c:noMultiLvlLbl val="0"/>
      </c:catAx>
      <c:valAx>
        <c:axId val="-175801424"/>
        <c:scaling>
          <c:orientation val="minMax"/>
          <c:max val="1"/>
        </c:scaling>
        <c:delete val="1"/>
        <c:axPos val="b"/>
        <c:numFmt formatCode="0%" sourceLinked="1"/>
        <c:majorTickMark val="none"/>
        <c:minorTickMark val="none"/>
        <c:tickLblPos val="nextTo"/>
        <c:crossAx val="-175805232"/>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gradFill>
            <a:gsLst>
              <a:gs pos="5844">
                <a:schemeClr val="tx1"/>
              </a:gs>
              <a:gs pos="15000">
                <a:schemeClr val="tx1"/>
              </a:gs>
            </a:gsLst>
            <a:lin ang="5400000" scaled="0"/>
          </a:gradFill>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6/19/2025</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6/19/2025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11712-67D3-8C9C-6E8A-188F5FBC1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06C9C-DAE6-8238-7D7B-B9009AF15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06980-7E3B-E016-1DF8-7A1A76E2286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B55D7FF-9C38-2CE0-96B7-3501F0A9246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43E4D865-3471-CF1E-3150-F54C8502E7A3}"/>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EFEAC81-AD1E-432F-E93F-B7B2FEF9ACDE}"/>
              </a:ext>
            </a:extLst>
          </p:cNvPr>
          <p:cNvSpPr>
            <a:spLocks noGrp="1"/>
          </p:cNvSpPr>
          <p:nvPr>
            <p:ph type="dt" idx="12"/>
          </p:nvPr>
        </p:nvSpPr>
        <p:spPr/>
        <p:txBody>
          <a:bodyPr/>
          <a:lstStyle/>
          <a:p>
            <a:fld id="{62072DC8-D49D-432C-9D46-A7718B5F5490}" type="datetime8">
              <a:rPr lang="en-US" smtClean="0"/>
              <a:t>6/19/2025 10:43 AM</a:t>
            </a:fld>
            <a:endParaRPr lang="en-US"/>
          </a:p>
        </p:txBody>
      </p:sp>
      <p:sp>
        <p:nvSpPr>
          <p:cNvPr id="7" name="Slide Number Placeholder 6">
            <a:extLst>
              <a:ext uri="{FF2B5EF4-FFF2-40B4-BE49-F238E27FC236}">
                <a16:creationId xmlns:a16="http://schemas.microsoft.com/office/drawing/2014/main" id="{C7F5F1B1-C9EA-E074-1808-9BBBD58F95F6}"/>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452579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10</a:t>
            </a:fld>
            <a:endParaRPr lang="en-US"/>
          </a:p>
        </p:txBody>
      </p:sp>
    </p:spTree>
    <p:extLst>
      <p:ext uri="{BB962C8B-B14F-4D97-AF65-F5344CB8AC3E}">
        <p14:creationId xmlns:p14="http://schemas.microsoft.com/office/powerpoint/2010/main" val="271383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79B8-D2A8-1A9B-0F3D-6E0EC6CB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19EC6-FEB2-5033-147A-DC4E6DBB2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53688-81F6-B1CE-8F95-3A66BF84E109}"/>
              </a:ext>
            </a:extLst>
          </p:cNvPr>
          <p:cNvSpPr>
            <a:spLocks noGrp="1"/>
          </p:cNvSpPr>
          <p:nvPr>
            <p:ph type="body" idx="1"/>
          </p:nvPr>
        </p:nvSpPr>
        <p:spPr/>
        <p:txBody>
          <a:bodyPr/>
          <a:lstStyle/>
          <a:p>
            <a:pPr>
              <a:spcAft>
                <a:spcPts val="800"/>
              </a:spcAft>
            </a:pPr>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23472C27-631A-31BF-E4A0-DCE2D6693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772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57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41343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78303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62473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6/19/2025 10:42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7075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113313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r>
              <a:rPr lang="en-US"/>
              <a:t>As mentioned before, Copilot is a bit different than the experiences we have driven enablement in the past. Many of us have launched large and small technology projects but we all have a failed technology project where the technology didn’t deliver what was promised, and that’s where the trust gets eroded. We have an opportunity now with Copilot to rebuild trust yet again. This means that we can rebuild the trust that the user has in that the system will help them to get the most of what’s been put in front of them. Our job is creating that trust and enthusiasm at scale and helping people get to what we refer to “aha” moments. This is the moment where an individual </a:t>
            </a:r>
            <a:r>
              <a:rPr lang="en-US" i="1"/>
              <a:t>gets it</a:t>
            </a:r>
            <a:r>
              <a:rPr lang="en-US" i="0"/>
              <a:t>, where they understand how the technology can help them.</a:t>
            </a: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slide documents and charts, based on decades of research done at Microsoft and the collective 100 years of experiences of user enablement people around the world, the unarticulated questions that most users are asking when faced with new technology or change. We can talk about the benefits and value of new technology, but until someone has that personal experience that understands why it matters for them, frankly it’s all talk. They really want to know why should they care.</a:t>
            </a:r>
          </a:p>
          <a:p>
            <a:endParaRPr lang="en-US"/>
          </a:p>
          <a:p>
            <a:r>
              <a:rPr lang="en-US"/>
              <a:t>The interactive Copilot Scenario Library (https://aka.ms/Copilot/ScenarioLibrary) is critical to the user journey because you can use it to answer the “why should I care” question, to show users specific examples of how this new technology can help them be more productive in their role.</a:t>
            </a:r>
          </a:p>
          <a:p>
            <a:endParaRPr lang="en-US"/>
          </a:p>
          <a:p>
            <a:endParaRPr lang="en-US">
              <a:cs typeface="Calibri"/>
            </a:endParaRPr>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17546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If we take a moment to reflect back on the previous slides, we start to understand the important of the user journey in driving a successful change program. Highlighted on this slide are the top four categories or areas that should be considered as important for the business to consider as part of their deployment. Defining the vision and identifying how the target product in this scenario copilot gives users a clear understanding of how copilot can and will be used effectively within the organization. We have talked previously about the importance of key stakeholders to reinforce the commitment from the business to not only introduce Copilot but supporting its rapid deployment. Points one and two are both seen as adding significant value. The introduction of change champions, in alignment with relevant training material and a great communication strategy are also both again seen as crucial for a successful implementation.</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20</a:t>
            </a:fld>
            <a:endParaRPr lang="en-US"/>
          </a:p>
        </p:txBody>
      </p:sp>
    </p:spTree>
    <p:extLst>
      <p:ext uri="{BB962C8B-B14F-4D97-AF65-F5344CB8AC3E}">
        <p14:creationId xmlns:p14="http://schemas.microsoft.com/office/powerpoint/2010/main" val="241845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2025-06-19 10:42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We have talked a lot around user personas, business value, and realizing the benefits of copilot. It is key that you gain valuable insights ahead of an organizational launch or deployment, and it’s best practise to identify users as part of an early adopter program. These are typically groups of users who will be given early access to copilot to gain valuable feedback and help inform key decisions around deployment approach and methodology. Typically these would be groups of users rather than individuals as what we are trying to identify ultimately is where copilots is not only supporting users on an individual basis but is able to drive maximum efficiencies across a functional area within the organisation.</a:t>
            </a:r>
          </a:p>
          <a:p>
            <a:endParaRPr lang="en-US"/>
          </a:p>
          <a:p>
            <a:r>
              <a:rPr lang="en-NZ"/>
              <a:t>Other early adopters could be seen as change champions or senior leaders who will be actively reinforcing positive messaging during redeployment. </a:t>
            </a:r>
          </a:p>
          <a:p>
            <a:endParaRPr lang="en-NZ"/>
          </a:p>
          <a:p>
            <a:r>
              <a:rPr lang="en-NZ"/>
              <a:t>It is important that members of the IT and help desk are also given access as they are likely to be supporting users during the launch.</a:t>
            </a:r>
          </a:p>
          <a:p>
            <a:endParaRPr lang="en-NZ"/>
          </a:p>
          <a:p>
            <a:r>
              <a:rPr lang="en-NZ"/>
              <a:t>Particularly with Copilot, the business executive team are always very keen to be early adopters, but they can be a very complex user. In many circumstances, they will be aligned to an executive assistant or colleague. It is therefore important that they are considered as their own user type or persona and will likely require dedicated support and training. It is important that you insure there is allocated resource and time to support them.</a:t>
            </a:r>
          </a:p>
          <a:p>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652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an internal Champion program can help accelerate your time to value with any new technology, and that is especially true of Copilot. Follow our guide to create your own program. Join the worldwide Microsoft 365 Champion program’s monthly community calls to gain further insights, content, ready to use assets, and access to Microsoft subject matter experts: https://aka.ms/M365Champions.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18778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a change champion community comprises of four key areas to consider.</a:t>
            </a:r>
          </a:p>
          <a:p>
            <a:endParaRPr lang="en-US"/>
          </a:p>
          <a:p>
            <a:r>
              <a:rPr lang="en-US"/>
              <a:t>It is important that Champions should be formally trained, usually by the project or program team, and ideally as a community of Champions. That way not only do they feel empowered as individuals, but they also become a community within themselves that promotes collaboration and a sense of togetherness. Often it is the case when working within a Champion community they will be sharing ideas and best practices with other colleagues which can only prove to be beneficial.</a:t>
            </a:r>
          </a:p>
          <a:p>
            <a:endParaRPr lang="en-US"/>
          </a:p>
          <a:p>
            <a:r>
              <a:rPr lang="en-US"/>
              <a:t>As part of their training, Champions should be encouraged and empowered to be supporting their colleagues and identifying business challenges and scenarios from within their functional areas.</a:t>
            </a:r>
          </a:p>
          <a:p>
            <a:endParaRPr lang="en-US"/>
          </a:p>
          <a:p>
            <a:r>
              <a:rPr lang="en-US"/>
              <a:t>When a Champion either volunteers or is nominated from within their department, the positive impact that they will have needs to be recognized formally. You must make it clear that these individuals will need dedicated time away from their day-to-day activities to undertake training and to support their colleagues during the launch.</a:t>
            </a:r>
          </a:p>
          <a:p>
            <a:r>
              <a:rPr lang="en-US"/>
              <a:t>This is why you need to make sure there is a structured plan and clarity around the role, the time implications, and a clearly defined set of activities that they will need to undertake.</a:t>
            </a:r>
          </a:p>
          <a:p>
            <a:endParaRPr lang="en-US">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B5BA-2D1D-4CA1-81B2-95160849811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6/19/2025 10:42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907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five steps to developing your champions community.</a:t>
            </a:r>
          </a:p>
          <a:p>
            <a:endParaRPr lang="en-US"/>
          </a:p>
          <a:p>
            <a:r>
              <a:rPr lang="en-GB"/>
              <a:t>Set the context, be clear on the project objectives on the role that the change champions will play in the launch.</a:t>
            </a:r>
          </a:p>
          <a:p>
            <a:endParaRPr lang="en-GB"/>
          </a:p>
          <a:p>
            <a:r>
              <a:rPr lang="en-GB"/>
              <a:t>Make sure that the Champions are aligned to the business objectives and outcomes the key success criteria and the business objectives for your copilot deployment.</a:t>
            </a:r>
          </a:p>
          <a:p>
            <a:r>
              <a:rPr lang="en-GB"/>
              <a:t>When identifying your champions, a </a:t>
            </a:r>
            <a:r>
              <a:rPr lang="en-GB" err="1"/>
              <a:t>a</a:t>
            </a:r>
            <a:r>
              <a:rPr lang="en-GB"/>
              <a:t> great way to do this is to contact your HR department and ask them to identify all the functional areas that exist within your business. In an ideal world it would be great to have representation as a change champion from each of those functional areas. This will ensure that you are gaining real world insight and true representation from the business as a whole. Ideally you are looking to recruit champions who are keen to be involved rather than an individual who has just been nominated but is not necessarily eager to be a part of the project.</a:t>
            </a:r>
          </a:p>
          <a:p>
            <a:endParaRPr lang="en-GB"/>
          </a:p>
          <a:p>
            <a:r>
              <a:rPr lang="en-GB"/>
              <a:t>We cannot emphasise enough the importance of Champions in helping you to be successful, so it is crucial that you are building a plan and taking on board their feedback. Make sure that they are upskilled before other colleagues, and they are receiving regular training as the technology develops. It is key that they are seen and respected by colleagues As true ambassadors.</a:t>
            </a:r>
          </a:p>
          <a:p>
            <a:endParaRPr lang="en-GB"/>
          </a:p>
          <a:p>
            <a:r>
              <a:rPr lang="en-GB"/>
              <a:t>Their feedback is critical as this will be coming directly from the business and ensure it is taken into consideration and fed back to senior leaders and sponsors. In some circumstances this might lead to adopting a new approach during the deployment, but if you are taking feedback directly from the business and acting upon it, this can only serve to be a positive outcome.</a:t>
            </a:r>
          </a:p>
          <a:p>
            <a:endParaRPr lang="en-GB" sz="900">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A2233-FEDE-4805-BA79-AA9C6B804AA9}"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6/19/2025 10:42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10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Champions checklist provides a starting list of actions and activities for when you start setting up your Champion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08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your Champions have been identified, make sure they join the worldwide Microsoft 365 Champion program so that they can get continuously get skilled up and gain access to Microsoft subject matter experts and resources. Join here: https://aka.ms/M365Champions.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54164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Leverage the interactive Copilot Scenario Library to help find and define specific user scenarios for your early adopters and organization.</a:t>
            </a:r>
          </a:p>
        </p:txBody>
      </p:sp>
      <p:sp>
        <p:nvSpPr>
          <p:cNvPr id="4" name="Slide Number Placeholder 3"/>
          <p:cNvSpPr>
            <a:spLocks noGrp="1"/>
          </p:cNvSpPr>
          <p:nvPr>
            <p:ph type="sldNum" sz="quarter" idx="5"/>
          </p:nvPr>
        </p:nvSpPr>
        <p:spPr/>
        <p:txBody>
          <a:bodyPr/>
          <a:lstStyle/>
          <a:p>
            <a:fld id="{7A2F43AC-C579-4519-988E-910819434F4E}" type="slidenum">
              <a:rPr lang="en-US" smtClean="0"/>
              <a:t>28</a:t>
            </a:fld>
            <a:endParaRPr lang="en-US"/>
          </a:p>
        </p:txBody>
      </p:sp>
    </p:spTree>
    <p:extLst>
      <p:ext uri="{BB962C8B-B14F-4D97-AF65-F5344CB8AC3E}">
        <p14:creationId xmlns:p14="http://schemas.microsoft.com/office/powerpoint/2010/main" val="2157078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you’ve created your Champions program and defined business scenarios and are ready to enable users, let’s discuss a communications plan. </a:t>
            </a:r>
          </a:p>
          <a:p>
            <a:endParaRPr lang="en-US"/>
          </a:p>
          <a:p>
            <a:r>
              <a:rPr lang="en-US"/>
              <a:t>First step is to take time to understand who needs to be informed, what the key messages you want to convey, and the organization’s preferences for communication channels. It would be good at this stage to align with the company communications team if you have one.</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2005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Landing and expanding awareness and the AI vision can be broken down into these four pillars:</a:t>
            </a:r>
          </a:p>
          <a:p>
            <a:endParaRPr lang="en-US"/>
          </a:p>
          <a:p>
            <a:r>
              <a:rPr lang="en-US" b="1"/>
              <a:t>Awareness </a:t>
            </a:r>
            <a:r>
              <a:rPr lang="en-US"/>
              <a:t>– landing the message. Consider your vision, your audiences, and the scenarios aligned to each. Launching with Copilot Champions first is key to ensuring that your program is a success. Make sure your Champions understand that they are not a support function but are truly representative of the wider business.</a:t>
            </a:r>
          </a:p>
          <a:p>
            <a:endParaRPr lang="en-US"/>
          </a:p>
          <a:p>
            <a:r>
              <a:rPr lang="en-US" b="1"/>
              <a:t>Engagement </a:t>
            </a:r>
            <a:r>
              <a:rPr lang="en-US"/>
              <a:t>– understand the importance of supporting the change internally. Strategic onboarding and user enablement, ongoing education (either internally or with a partner), success stories, and feedback surveys are all ways leadership can support the change. </a:t>
            </a:r>
          </a:p>
          <a:p>
            <a:endParaRPr lang="en-US"/>
          </a:p>
          <a:p>
            <a:r>
              <a:rPr lang="en-US" b="1"/>
              <a:t>Measurement</a:t>
            </a:r>
            <a:r>
              <a:rPr lang="en-US"/>
              <a:t> – analyze the data and metrics in the Copilot Dashboard and survey results to adjust their strategy as needed. This gives a baseline allowing organizations to listen, engage, improve guidance, and identify additional scenarios for AI transformation. </a:t>
            </a:r>
          </a:p>
          <a:p>
            <a:endParaRPr lang="en-US"/>
          </a:p>
          <a:p>
            <a:r>
              <a:rPr lang="en-US"/>
              <a:t>Finally, there’s </a:t>
            </a:r>
            <a:r>
              <a:rPr lang="en-US" b="1"/>
              <a:t>Management</a:t>
            </a:r>
            <a:r>
              <a:rPr lang="en-US"/>
              <a:t> – the opportunity to improve the user experience based on learnings and feedback. You will also want to deliver integrated service roadmaps and continue iterating communication and providing employee insights in their Service Health reviews. </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418718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E636B-D872-77CB-F2E6-CA9223C4C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3539A-A71D-E9D1-43E6-CF569E7E4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B33A4-4091-AD98-5110-CACEE44328FD}"/>
              </a:ext>
            </a:extLst>
          </p:cNvPr>
          <p:cNvSpPr>
            <a:spLocks noGrp="1"/>
          </p:cNvSpPr>
          <p:nvPr>
            <p:ph type="body" idx="1"/>
          </p:nvPr>
        </p:nvSpPr>
        <p:spPr/>
        <p:txBody>
          <a:bodyPr/>
          <a:lstStyle/>
          <a:p>
            <a:pPr fontAlgn="base"/>
            <a:endParaRPr lang="en-US" sz="100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EE831899-2C47-D62D-0465-6856E78D29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051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2D66B-ECDB-31F9-5ECE-769BCE0C4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5526A-7B74-33A1-03AD-05E534BA8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7C0FF-2E2F-9DEA-9D71-18FE18CF539D}"/>
              </a:ext>
            </a:extLst>
          </p:cNvPr>
          <p:cNvSpPr>
            <a:spLocks noGrp="1"/>
          </p:cNvSpPr>
          <p:nvPr>
            <p:ph type="body" idx="1"/>
          </p:nvPr>
        </p:nvSpPr>
        <p:spPr/>
        <p:txBody>
          <a:bodyPr/>
          <a:lstStyle/>
          <a:p>
            <a:pPr fontAlgn="base"/>
            <a:endParaRPr lang="en-US" sz="100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C0BB73AE-C5A5-F85E-1BC8-462CA17D62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3117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set the right foundation for driving value and setting expectations because customers are going to quickly want to understand, “What is the impact? What is the ROI?”</a:t>
            </a:r>
          </a:p>
          <a:p>
            <a:endParaRPr lang="en-US"/>
          </a:p>
          <a:p>
            <a:r>
              <a:rPr lang="en-US"/>
              <a:t>We all start with Copilot value at this first level – what we call </a:t>
            </a:r>
            <a:r>
              <a:rPr lang="en-US" b="1"/>
              <a:t>individual value</a:t>
            </a:r>
            <a:r>
              <a:rPr lang="en-US"/>
              <a:t> or foundational skills. These are the skills, such as summarizing your meetings, revising your Word drafts, etcetera – things that help all users, regardless of what their job or function is. </a:t>
            </a:r>
          </a:p>
          <a:p>
            <a:endParaRPr lang="en-US"/>
          </a:p>
          <a:p>
            <a:r>
              <a:rPr lang="en-US"/>
              <a:t>Once users get pretty good at that, they move to the next level and start digging into </a:t>
            </a:r>
            <a:r>
              <a:rPr lang="en-US" b="1"/>
              <a:t>departmental</a:t>
            </a:r>
            <a:r>
              <a:rPr lang="en-US"/>
              <a:t> or job-specific prompts, such as multi-step or multi-turn. This is where users start to feel like they're really getting high value out of Copilot.</a:t>
            </a:r>
          </a:p>
          <a:p>
            <a:endParaRPr lang="en-US"/>
          </a:p>
          <a:p>
            <a:r>
              <a:rPr lang="en-US"/>
              <a:t>Finally, there's the </a:t>
            </a:r>
            <a:r>
              <a:rPr lang="en-US" b="1"/>
              <a:t>org value</a:t>
            </a:r>
            <a:r>
              <a:rPr lang="en-US"/>
              <a:t> or these advanced skills where folks start to streamline and automate some of those business flows. There are significant gains here and by the time you are achieving this, the ROI becomes very apparent, and you should be seeing the value and gains, which will help you build support for your deployment and opens opportunities for additional growth</a:t>
            </a:r>
          </a:p>
          <a:p>
            <a:endParaRPr lang="en-US"/>
          </a:p>
          <a:p>
            <a:r>
              <a:rPr lang="en-US"/>
              <a:t>You’ll want to make sure that you're setting the right expectations for this journey of intelligent progression of AI skills.</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02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top skilling experiences for Microsoft 365 Copilot:</a:t>
            </a:r>
          </a:p>
          <a:p>
            <a:endParaRPr lang="en-US"/>
          </a:p>
          <a:p>
            <a:r>
              <a:rPr lang="en-US" b="1"/>
              <a:t>Copilot Academy </a:t>
            </a:r>
            <a:r>
              <a:rPr lang="en-US"/>
              <a:t>is a free training tool built on Viva Learning and available directly within your flow of work for all types of users. It is a centralized location which pulls in the best Copilot learning content into structured, consumable learning paths curated by Microsoft experts.</a:t>
            </a:r>
          </a:p>
          <a:p>
            <a:endParaRPr lang="en-US">
              <a:cs typeface="Calibri"/>
            </a:endParaRPr>
          </a:p>
          <a:p>
            <a:r>
              <a:rPr lang="en-US" b="1"/>
              <a:t>Microsoft Learn</a:t>
            </a:r>
            <a:r>
              <a:rPr lang="en-US"/>
              <a:t> is another free web resource for self-paced, on-demand training content and step-by-step exercises for users. The training content here is skewed towards more technical audiences.</a:t>
            </a:r>
          </a:p>
          <a:p>
            <a:endParaRPr lang="en-US"/>
          </a:p>
          <a:p>
            <a:r>
              <a:rPr lang="en-US"/>
              <a:t>Finally, there’s </a:t>
            </a:r>
            <a:r>
              <a:rPr lang="en-US" b="1"/>
              <a:t>Copilot Prompt Gallery</a:t>
            </a:r>
            <a:r>
              <a:rPr lang="en-US"/>
              <a:t>, a free library learn about and test out Copilot prompts and capabilities. This is an interactive environment great for users who learn by doing. </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34</a:t>
            </a:fld>
            <a:endParaRPr lang="en-US"/>
          </a:p>
        </p:txBody>
      </p:sp>
    </p:spTree>
    <p:extLst>
      <p:ext uri="{BB962C8B-B14F-4D97-AF65-F5344CB8AC3E}">
        <p14:creationId xmlns:p14="http://schemas.microsoft.com/office/powerpoint/2010/main" val="2872793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7AE9-4135-AA07-6D2E-B4910B755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0AC08-4F23-A72D-A864-4427B7372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A3A3C-EC6E-DD04-3222-F47C4544C495}"/>
              </a:ext>
            </a:extLst>
          </p:cNvPr>
          <p:cNvSpPr>
            <a:spLocks noGrp="1"/>
          </p:cNvSpPr>
          <p:nvPr>
            <p:ph type="body" idx="1"/>
          </p:nvPr>
        </p:nvSpPr>
        <p:spPr/>
        <p:txBody>
          <a:bodyPr/>
          <a:lstStyle/>
          <a:p>
            <a:pPr>
              <a:defRPr/>
            </a:pPr>
            <a:r>
              <a:rPr lang="en-US"/>
              <a:t>Bookmark these helpful links to enablement resources and communities to help you achieve your goals. </a:t>
            </a:r>
          </a:p>
          <a:p>
            <a:pPr>
              <a:defRPr/>
            </a:pPr>
            <a:r>
              <a:rPr lang="en-US"/>
              <a:t>Join the Driving Adoption Tech Community to collaborate and learn from other experts.</a:t>
            </a:r>
          </a:p>
          <a:p>
            <a:pPr>
              <a:defRPr/>
            </a:pPr>
            <a:r>
              <a:rPr lang="en-US"/>
              <a:t>On the Microsoft Support page, you’ll find FAQs and self-driven user help.</a:t>
            </a:r>
          </a:p>
          <a:p>
            <a:pPr>
              <a:defRPr/>
            </a:pPr>
            <a:r>
              <a:rPr lang="en-US"/>
              <a:t>Teamwork governance is where you can find collaboration governance guidance for Microsoft 365. </a:t>
            </a:r>
          </a:p>
          <a:p>
            <a:pPr>
              <a:defRPr/>
            </a:pPr>
            <a:r>
              <a:rPr lang="en-US"/>
              <a:t>And as we’ve already discussed our Microsoft Learn site and Adoption Hub are great resources for developers, IT professionals, and driving adoption. </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a:extLst>
              <a:ext uri="{FF2B5EF4-FFF2-40B4-BE49-F238E27FC236}">
                <a16:creationId xmlns:a16="http://schemas.microsoft.com/office/drawing/2014/main" id="{9EC1B29A-B748-CF7B-FD72-592DED7928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0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E7D-9DFB-A824-EC37-4AA290A53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0FF6-7495-4A54-BB83-245488A1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6E4CD-7419-DE96-100A-1DC106BB0A1D}"/>
              </a:ext>
            </a:extLst>
          </p:cNvPr>
          <p:cNvSpPr>
            <a:spLocks noGrp="1"/>
          </p:cNvSpPr>
          <p:nvPr>
            <p:ph type="body" idx="1"/>
          </p:nvPr>
        </p:nvSpPr>
        <p:spPr/>
        <p:txBody>
          <a:bodyPr/>
          <a:lstStyle/>
          <a:p>
            <a:r>
              <a:rPr lang="en-US"/>
              <a:t>Delivering impact is without doubt one of the most important aspects of change management on the implementation of copilot.</a:t>
            </a:r>
          </a:p>
          <a:p>
            <a:r>
              <a:rPr lang="en-US"/>
              <a:t>This section discusses foundational tasks such as customer success criteria, feedback and reporting, training and adoption support, as well as iterating the user experience strategy and success stories. </a:t>
            </a:r>
            <a:endParaRPr lang="en-US">
              <a:cs typeface="Calibri"/>
            </a:endParaRPr>
          </a:p>
        </p:txBody>
      </p:sp>
      <p:sp>
        <p:nvSpPr>
          <p:cNvPr id="4" name="Slide Number Placeholder 3">
            <a:extLst>
              <a:ext uri="{FF2B5EF4-FFF2-40B4-BE49-F238E27FC236}">
                <a16:creationId xmlns:a16="http://schemas.microsoft.com/office/drawing/2014/main" id="{27C73AC4-0AB7-396E-8D67-0F43DAD1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analyzing feedback with your technical team and your stakeholders, make sure that you're identifying common themes, opportunities for expansion, and success stories, and validating support scenarios and guidance as well as conducting success and challenge analysis. </a:t>
            </a:r>
          </a:p>
          <a:p>
            <a:r>
              <a:rPr lang="en-US"/>
              <a:t>Categorize your issues in buckets like technical, enablement, strategy, or communications. This will make it easier to decide who will take what feedback and run with it.</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998401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107000"/>
              </a:lnSpc>
              <a:buFont typeface="Symbol" panose="05050102010706020507" pitchFamily="18" charset="2"/>
              <a:defRPr/>
            </a:pPr>
            <a:r>
              <a:rPr lang="en-US">
                <a:cs typeface="Calibri"/>
              </a:rPr>
              <a:t>Use the Copilot Dashboard, powered by Viva Insights, to access usage reports and analyze data to understand trends and measure impact.</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2025-06-19 10:42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3968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Viva Insights now comes included with your Microsoft 365 Copilot license.</a:t>
            </a:r>
          </a:p>
          <a:p>
            <a:endParaRPr lang="en-US"/>
          </a:p>
          <a:p>
            <a:r>
              <a:rPr lang="en-US"/>
              <a:t>Business impact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Understand how Copilot usage relates to business outcomes in a Power BI report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Customize your analysis for any function with your KPIs from your business data</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Identify best practices based on what Copilot activities lead to successful business outcomes</a:t>
            </a:r>
            <a:endParaRPr kumimoji="0" lang="en-US" sz="1000" b="0" i="0" u="none" strike="noStrike" kern="1200" cap="none" spc="0" normalizeH="0" baseline="0" noProof="0">
              <a:ln>
                <a:noFill/>
              </a:ln>
              <a:solidFill>
                <a:srgbClr val="000000"/>
              </a:solidFill>
              <a:effectLst/>
              <a:uLnTx/>
              <a:uFillTx/>
              <a:latin typeface="Segoe UI"/>
              <a:ea typeface="+mn-ea"/>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Pinpoint opportunities to improve low Copilot usage to improve adoption and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Advanced M365 Copilot adoption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Understand how Copilot usage is trending across groups, apps and more. </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Includes a dynamic date slicer, advanced filters and groups, trendlines, ability to customize active usage definitions and highlight section that calls out top Copilot actions.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Advanced M365 Copilot impact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Tailor your Copilot impact report with advanced capabilities to get a deeper look into impact areas.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Compare collaboration patterns across groups or before and after Copilot usage.</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Includes dynamic date slicer, Copilot assisted hours and value calculator, group comparisons, and the ability to customize active usage definitions.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6/19/2025 10:42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83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6876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0B577-ACDA-A0A8-CA9A-D1A0D46E9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36A4B-77A9-A960-98D1-A58B0F0F3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59794-A39A-5D9E-9C93-7EE98470160F}"/>
              </a:ext>
            </a:extLst>
          </p:cNvPr>
          <p:cNvSpPr>
            <a:spLocks noGrp="1"/>
          </p:cNvSpPr>
          <p:nvPr>
            <p:ph type="body" idx="1"/>
          </p:nvPr>
        </p:nvSpPr>
        <p:spPr/>
        <p:txBody>
          <a:bodyPr/>
          <a:lstStyle/>
          <a:p>
            <a:r>
              <a:rPr lang="en-US"/>
              <a:t>Understand how M365 Copilot usage impacts your key business metrics for any function using your business data.</a:t>
            </a:r>
          </a:p>
          <a:p>
            <a:br>
              <a:rPr lang="en-US"/>
            </a:br>
            <a:r>
              <a:rPr lang="en-US"/>
              <a:t>This prebuilt report powered by Viva Insights can be customized for metrics in Sales, Customer Service, Finance, IT and more. </a:t>
            </a:r>
          </a:p>
          <a:p>
            <a:endParaRPr lang="en-US"/>
          </a:p>
          <a:p>
            <a:r>
              <a:rPr lang="en-US"/>
              <a:t>Customers identify and upload their KPIs for a function and run the report to see how Copilot usage impacts those KPIs.</a:t>
            </a:r>
          </a:p>
          <a:p>
            <a:endParaRPr lang="en-US"/>
          </a:p>
          <a:p>
            <a:r>
              <a:rPr lang="en-US"/>
              <a:t>See how different levels of Copilot usage relate to business performance, understand what Copilot actions employees are doing to drive performance and measure how usage differs across groups. </a:t>
            </a:r>
          </a:p>
        </p:txBody>
      </p:sp>
      <p:sp>
        <p:nvSpPr>
          <p:cNvPr id="4" name="Slide Number Placeholder 3">
            <a:extLst>
              <a:ext uri="{FF2B5EF4-FFF2-40B4-BE49-F238E27FC236}">
                <a16:creationId xmlns:a16="http://schemas.microsoft.com/office/drawing/2014/main" id="{738EEB18-A99B-91E4-1C0A-7FC71EA157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3DB87-96D7-4108-9483-B7D1287C4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637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pPr fontAlgn="base"/>
            <a:endParaRPr lang="en-US" sz="110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a:t>This is an appendix slide with hot links to the relevant training and documentation by implementation phase.</a:t>
            </a:r>
            <a:endParaRPr lang="en-US">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5</a:t>
            </a:fld>
            <a:endParaRPr lang="en-US"/>
          </a:p>
        </p:txBody>
      </p:sp>
    </p:spTree>
    <p:extLst>
      <p:ext uri="{BB962C8B-B14F-4D97-AF65-F5344CB8AC3E}">
        <p14:creationId xmlns:p14="http://schemas.microsoft.com/office/powerpoint/2010/main" val="4025141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6</a:t>
            </a:fld>
            <a:endParaRPr lang="en-US"/>
          </a:p>
        </p:txBody>
      </p:sp>
    </p:spTree>
    <p:extLst>
      <p:ext uri="{BB962C8B-B14F-4D97-AF65-F5344CB8AC3E}">
        <p14:creationId xmlns:p14="http://schemas.microsoft.com/office/powerpoint/2010/main" val="41961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55703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61691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67534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99868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337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223570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947504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44424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7959093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34485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635519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7050686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96655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0484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890129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64608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9059351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8572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279316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227034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325836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09482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092203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10690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75712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7995453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48794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8124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674692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15961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86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163288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1686210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637827" y="541300"/>
            <a:ext cx="10895690"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Tree>
    <p:extLst>
      <p:ext uri="{BB962C8B-B14F-4D97-AF65-F5344CB8AC3E}">
        <p14:creationId xmlns:p14="http://schemas.microsoft.com/office/powerpoint/2010/main" val="3474337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451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807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765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269616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609479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1729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4970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0010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370026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983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805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8576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568719"/>
      </p:ext>
    </p:extLst>
  </p:cSld>
  <p:clrMapOvr>
    <a:masterClrMapping/>
  </p:clrMapOvr>
  <p:transition>
    <p:fade/>
  </p:transition>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687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030266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3086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28928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6399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82676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image" Target="../media/image2.svg"/><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1.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4018"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98385" r:id="rId33"/>
    <p:sldLayoutId id="2147498386" r:id="rId34"/>
    <p:sldLayoutId id="2147498387" r:id="rId35"/>
    <p:sldLayoutId id="2147498388" r:id="rId36"/>
    <p:sldLayoutId id="2147498389" r:id="rId37"/>
    <p:sldLayoutId id="2147498390" r:id="rId38"/>
    <p:sldLayoutId id="2147498391" r:id="rId39"/>
    <p:sldLayoutId id="2147498392" r:id="rId40"/>
    <p:sldLayoutId id="2147498393" r:id="rId41"/>
    <p:sldLayoutId id="2147498394" r:id="rId42"/>
    <p:sldLayoutId id="2147498395" r:id="rId43"/>
    <p:sldLayoutId id="2147498396" r:id="rId44"/>
    <p:sldLayoutId id="2147498397" r:id="rId45"/>
    <p:sldLayoutId id="2147498398" r:id="rId46"/>
    <p:sldLayoutId id="2147498399" r:id="rId47"/>
    <p:sldLayoutId id="2147498400" r:id="rId48"/>
    <p:sldLayoutId id="2147498420" r:id="rId49"/>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17519624"/>
      </p:ext>
    </p:extLst>
  </p:cSld>
  <p:clrMap bg1="lt1" tx1="dk1" bg2="lt2" tx2="dk2" accent1="accent1" accent2="accent2" accent3="accent3" accent4="accent4" accent5="accent5" accent6="accent6" hlink="hlink" folHlink="folHlink"/>
  <p:sldLayoutIdLst>
    <p:sldLayoutId id="2147498402" r:id="rId1"/>
    <p:sldLayoutId id="2147498403" r:id="rId2"/>
    <p:sldLayoutId id="2147498404" r:id="rId3"/>
    <p:sldLayoutId id="2147498405" r:id="rId4"/>
    <p:sldLayoutId id="2147498406" r:id="rId5"/>
    <p:sldLayoutId id="2147498407" r:id="rId6"/>
    <p:sldLayoutId id="2147498408" r:id="rId7"/>
    <p:sldLayoutId id="2147498409" r:id="rId8"/>
    <p:sldLayoutId id="2147498410" r:id="rId9"/>
    <p:sldLayoutId id="2147498411" r:id="rId10"/>
    <p:sldLayoutId id="2147498412" r:id="rId11"/>
    <p:sldLayoutId id="2147498413" r:id="rId12"/>
    <p:sldLayoutId id="2147498414" r:id="rId13"/>
    <p:sldLayoutId id="2147498415" r:id="rId14"/>
    <p:sldLayoutId id="2147498416" r:id="rId15"/>
    <p:sldLayoutId id="2147498417" r:id="rId16"/>
    <p:sldLayoutId id="2147498418" r:id="rId17"/>
    <p:sldLayoutId id="2147498419" r:id="rId18"/>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8" Type="http://schemas.openxmlformats.org/officeDocument/2006/relationships/hyperlink" Target="https://aka.ms/copilotanalytics" TargetMode="External"/><Relationship Id="rId3" Type="http://schemas.openxmlformats.org/officeDocument/2006/relationships/image" Target="../media/image31.png"/><Relationship Id="rId7" Type="http://schemas.openxmlformats.org/officeDocument/2006/relationships/hyperlink" Target="https://aka.ms/copilotdashboard"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aka.ms/copilotcommunities" TargetMode="External"/><Relationship Id="rId11" Type="http://schemas.openxmlformats.org/officeDocument/2006/relationships/image" Target="../media/image35.sv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hyperlink" Target="https://aka.ms/copilotacadem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hyperlink" Target="https://aka.ms/eBook/StateofAIChangeReadines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hyperlink" Target="https://aka.ms/copilot/aicouncilsetupguide" TargetMode="External"/><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hyperlink" Target="https://blogs.microsoft.com/wp-content/uploads/prod/sites/5/2022/06/Microsoft-Responsible-AI-Standard-v2-General-Requirements-3.pdf"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hyperlink" Target="https://aka.ms/Copilot/UserExperienceStrategyDoc" TargetMode="External"/><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8.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42.svg"/><Relationship Id="rId11" Type="http://schemas.openxmlformats.org/officeDocument/2006/relationships/image" Target="../media/image46.svg"/><Relationship Id="rId5" Type="http://schemas.openxmlformats.org/officeDocument/2006/relationships/image" Target="../media/image41.pn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40.svg"/><Relationship Id="rId9" Type="http://schemas.openxmlformats.org/officeDocument/2006/relationships/chart" Target="../charts/chart1.xml"/><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s://aka.ms/BuildChampionsProgramGuide" TargetMode="External"/><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hyperlink" Target="https://aka.ms/M365Champion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aka.ms/Copilot/ScenarioLibrary" TargetMode="External"/><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gif"/></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6.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6.png"/><Relationship Id="rId5" Type="http://schemas.openxmlformats.org/officeDocument/2006/relationships/hyperlink" Target="https://aka.ms/Copilot/enablementcourse" TargetMode="Externa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37.sv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2.xml"/><Relationship Id="rId1" Type="http://schemas.openxmlformats.org/officeDocument/2006/relationships/slideLayout" Target="../slideLayouts/slideLayout61.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hyperlink" Target="https://aka.ms/TeamGSD"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ka.ms/prompts" TargetMode="External"/><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hyperlink" Target="https://aka.ms/Copilot/ScenarioLibrary"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aka.ms/CopilotAcademy" TargetMode="External"/><Relationship Id="rId7" Type="http://schemas.openxmlformats.org/officeDocument/2006/relationships/hyperlink" Target="https://adoption.microsoft.com/copilot" TargetMode="External"/><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hyperlink" Target="https://aka.ms/prompts" TargetMode="External"/><Relationship Id="rId5" Type="http://schemas.openxmlformats.org/officeDocument/2006/relationships/hyperlink" Target="https://aka.ms/copilotM365training" TargetMode="External"/><Relationship Id="rId4" Type="http://schemas.openxmlformats.org/officeDocument/2006/relationships/image" Target="../media/image76.png"/><Relationship Id="rId9"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aka.ms/DriveAdoption" TargetMode="External"/><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36.xml"/><Relationship Id="rId6" Type="http://schemas.openxmlformats.org/officeDocument/2006/relationships/image" Target="../media/image79.jpeg"/><Relationship Id="rId11" Type="http://schemas.openxmlformats.org/officeDocument/2006/relationships/image" Target="../media/image82.png"/><Relationship Id="rId5" Type="http://schemas.openxmlformats.org/officeDocument/2006/relationships/hyperlink" Target="https://adoption.microsoft.com/" TargetMode="External"/><Relationship Id="rId10" Type="http://schemas.openxmlformats.org/officeDocument/2006/relationships/hyperlink" Target="https://aka.ms/TeamworkGovernance" TargetMode="External"/><Relationship Id="rId4" Type="http://schemas.openxmlformats.org/officeDocument/2006/relationships/hyperlink" Target="https://learn.microsoft.com/" TargetMode="External"/><Relationship Id="rId9" Type="http://schemas.openxmlformats.org/officeDocument/2006/relationships/hyperlink" Target="http://support.microsoft.com/copilo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aka.ms/copilotdashboard" TargetMode="External"/><Relationship Id="rId7"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hyperlink" Target="https://aka.ms/CopilotMetricInterpretations" TargetMode="External"/><Relationship Id="rId9" Type="http://schemas.openxmlformats.org/officeDocument/2006/relationships/image" Target="../media/image88.svg"/></Relationships>
</file>

<file path=ppt/slides/_rels/slide39.xml.rels><?xml version="1.0" encoding="UTF-8" standalone="yes"?>
<Relationships xmlns="http://schemas.openxmlformats.org/package/2006/relationships"><Relationship Id="rId3" Type="http://schemas.openxmlformats.org/officeDocument/2006/relationships/hyperlink" Target="https://microsoft.sharepoint-df.com/:p:/t/CopilotAdoptionvTeam/EYLO1YNPLapMr--5bXy2rhkB2FEiEn6ZX-14k_D7BvgtGw?e=ImyxjM&amp;nav=eyJzSWQiOjE2MzMsImNJZCI6NTA5MDIzNTM0fQ" TargetMode="External"/><Relationship Id="rId7" Type="http://schemas.openxmlformats.org/officeDocument/2006/relationships/image" Target="../media/image88.svg"/><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87.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hyperlink" Target="https://aka.ms/Copilot/ScenarioLibrary" TargetMode="External"/><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92.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13" Type="http://schemas.openxmlformats.org/officeDocument/2006/relationships/image" Target="../media/image95.png"/><Relationship Id="rId18" Type="http://schemas.openxmlformats.org/officeDocument/2006/relationships/image" Target="../media/image100.svg"/><Relationship Id="rId26" Type="http://schemas.openxmlformats.org/officeDocument/2006/relationships/hyperlink" Target="https://learn.microsoft.com/microsoft-365-copilot/microsoft-365-copilot-enable-users" TargetMode="External"/><Relationship Id="rId39" Type="http://schemas.openxmlformats.org/officeDocument/2006/relationships/hyperlink" Target="https://learn.microsoft.com/training/modules/optimize-and-extend-microsoft-365-copilot/" TargetMode="External"/><Relationship Id="rId21" Type="http://schemas.openxmlformats.org/officeDocument/2006/relationships/hyperlink" Target="https://aka.ms/Copilot/abouttrust" TargetMode="External"/><Relationship Id="rId34" Type="http://schemas.openxmlformats.org/officeDocument/2006/relationships/hyperlink" Target="https://learn.microsoft.com/microsoft-365-copilot/" TargetMode="External"/><Relationship Id="rId7" Type="http://schemas.openxmlformats.org/officeDocument/2006/relationships/hyperlink" Target="https://www.youtube.com/watch?v=B2-8wrF9Okc&amp;t=1s" TargetMode="External"/><Relationship Id="rId2" Type="http://schemas.openxmlformats.org/officeDocument/2006/relationships/notesSlide" Target="../notesSlides/notesSlide42.xml"/><Relationship Id="rId16" Type="http://schemas.openxmlformats.org/officeDocument/2006/relationships/image" Target="../media/image98.svg"/><Relationship Id="rId20" Type="http://schemas.openxmlformats.org/officeDocument/2006/relationships/hyperlink" Target="https://aka.ms/prompts" TargetMode="External"/><Relationship Id="rId29" Type="http://schemas.openxmlformats.org/officeDocument/2006/relationships/hyperlink" Target="https://learn.microsoft.com/training/paths/empower-workforce-copilot-use-cases/" TargetMode="External"/><Relationship Id="rId41" Type="http://schemas.openxmlformats.org/officeDocument/2006/relationships/hyperlink" Target="https://learn.microsoft.com/training/paths/build-plugins-connectors-microsoft-copilot-microsoft-365/" TargetMode="External"/><Relationship Id="rId1" Type="http://schemas.openxmlformats.org/officeDocument/2006/relationships/slideLayout" Target="../slideLayouts/slideLayout34.xml"/><Relationship Id="rId6" Type="http://schemas.openxmlformats.org/officeDocument/2006/relationships/hyperlink" Target="https://learn.microsoft.com/training/paths/prepare-your-organization-microsoft-365-copilot/" TargetMode="External"/><Relationship Id="rId11" Type="http://schemas.openxmlformats.org/officeDocument/2006/relationships/image" Target="../media/image93.png"/><Relationship Id="rId24" Type="http://schemas.openxmlformats.org/officeDocument/2006/relationships/hyperlink" Target="https://www.youtube.com/watch?v=wSWufOsqwjQ" TargetMode="External"/><Relationship Id="rId32" Type="http://schemas.openxmlformats.org/officeDocument/2006/relationships/hyperlink" Target="https://support.microsoft.com/topic/edit-a-copilot-prompt-to-make-it-your-own-4f766981-dd4c-4038-a025-0f88c67fd9db" TargetMode="External"/><Relationship Id="rId37" Type="http://schemas.openxmlformats.org/officeDocument/2006/relationships/hyperlink" Target="https://learn.microsoft.com/microsoft-365-copilot/extensibility/" TargetMode="External"/><Relationship Id="rId40" Type="http://schemas.openxmlformats.org/officeDocument/2006/relationships/hyperlink" Target="https://learn.microsoft.com/training/paths/power-virtual-agents-enhance/" TargetMode="External"/><Relationship Id="rId5" Type="http://schemas.openxmlformats.org/officeDocument/2006/relationships/hyperlink" Target="https://aka.ms/copilot/EnablementCourse" TargetMode="External"/><Relationship Id="rId15" Type="http://schemas.openxmlformats.org/officeDocument/2006/relationships/image" Target="../media/image97.png"/><Relationship Id="rId23" Type="http://schemas.openxmlformats.org/officeDocument/2006/relationships/hyperlink" Target="https://learn.microsoft.com/training/paths/get-started-with-microsoft-365-copilot/" TargetMode="External"/><Relationship Id="rId28" Type="http://schemas.openxmlformats.org/officeDocument/2006/relationships/image" Target="../media/image102.svg"/><Relationship Id="rId36" Type="http://schemas.openxmlformats.org/officeDocument/2006/relationships/hyperlink" Target="https://adoption.microsoft.com/enabling-modern-collaboration/" TargetMode="External"/><Relationship Id="rId10" Type="http://schemas.openxmlformats.org/officeDocument/2006/relationships/hyperlink" Target="https://learn.microsoft.com/microsoft-365-copilot/microsoft-365-copilot-requirements" TargetMode="External"/><Relationship Id="rId19" Type="http://schemas.openxmlformats.org/officeDocument/2006/relationships/hyperlink" Target="https://aka.ms/Copilot/UserExperienceStrategyDoc" TargetMode="External"/><Relationship Id="rId31" Type="http://schemas.openxmlformats.org/officeDocument/2006/relationships/hyperlink" Target="https://support.microsoft.com/topic/get-better-results-with-copilot-prompting-77251d6c-e162-479d-b398-9e46cf73da55" TargetMode="External"/><Relationship Id="rId4" Type="http://schemas.openxmlformats.org/officeDocument/2006/relationships/hyperlink" Target="https://aka.ms/Copilot/AICouncilGuide" TargetMode="External"/><Relationship Id="rId9" Type="http://schemas.openxmlformats.org/officeDocument/2006/relationships/hyperlink" Target="https://learn.microsoft.com/microsoft-365-copilot/microsoft-365-copilot-privacy" TargetMode="External"/><Relationship Id="rId14" Type="http://schemas.openxmlformats.org/officeDocument/2006/relationships/image" Target="../media/image96.svg"/><Relationship Id="rId22" Type="http://schemas.openxmlformats.org/officeDocument/2006/relationships/hyperlink" Target="https://support.microsoft.com/topic/learn-about-copilot-prompts-f6c3b467-f07c-4db1-ae54-ffac96184dd5" TargetMode="External"/><Relationship Id="rId27" Type="http://schemas.openxmlformats.org/officeDocument/2006/relationships/image" Target="../media/image101.png"/><Relationship Id="rId30" Type="http://schemas.openxmlformats.org/officeDocument/2006/relationships/hyperlink" Target="https://learn.microsoft.com/training/paths/craft-effective-prompts-copilot-microsoft-365/" TargetMode="External"/><Relationship Id="rId35" Type="http://schemas.openxmlformats.org/officeDocument/2006/relationships/hyperlink" Target="https://learn.microsoft.com/viva/insights/org-team-insights/copilot-dashboard" TargetMode="External"/><Relationship Id="rId8" Type="http://schemas.openxmlformats.org/officeDocument/2006/relationships/hyperlink" Target="https://www.youtube.com/watch?v=oeX0lsMA69U" TargetMode="External"/><Relationship Id="rId3" Type="http://schemas.openxmlformats.org/officeDocument/2006/relationships/hyperlink" Target="https://youtu.be/N6yiyXRNCJY" TargetMode="External"/><Relationship Id="rId12" Type="http://schemas.openxmlformats.org/officeDocument/2006/relationships/image" Target="../media/image94.svg"/><Relationship Id="rId17" Type="http://schemas.openxmlformats.org/officeDocument/2006/relationships/image" Target="../media/image99.png"/><Relationship Id="rId25" Type="http://schemas.openxmlformats.org/officeDocument/2006/relationships/hyperlink" Target="https://learn.microsoft.com/security/zero-trust/zero-trust-microsoft-365-copilot?view=o365-worldwide" TargetMode="External"/><Relationship Id="rId33" Type="http://schemas.openxmlformats.org/officeDocument/2006/relationships/hyperlink" Target="https://support.microsoft.com/topic/share-your-best-prompts-75402b14-b419-494d-9e58-1709b4f334a2" TargetMode="External"/><Relationship Id="rId38" Type="http://schemas.openxmlformats.org/officeDocument/2006/relationships/hyperlink" Target="https://learn.microsoft.com/training/paths/work-power-virtual-agen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hyperlink" Target="https://learn.microsoft.com/" TargetMode="External"/><Relationship Id="rId3" Type="http://schemas.openxmlformats.org/officeDocument/2006/relationships/image" Target="../media/image27.png"/><Relationship Id="rId7" Type="http://schemas.openxmlformats.org/officeDocument/2006/relationships/hyperlink" Target="https://adoption.microsoft.com/fasttrack/"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hyperlink" Target="https://www.microsoft.com/unifiedsupport/overview?" TargetMode="External"/><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hyperlink" Target="https://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FE97-1B87-CAEF-9D7B-58CFBEDE2B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71713D-2BED-BAF1-B034-FDCD116CFAF1}"/>
              </a:ext>
            </a:extLst>
          </p:cNvPr>
          <p:cNvSpPr>
            <a:spLocks noGrp="1"/>
          </p:cNvSpPr>
          <p:nvPr>
            <p:ph type="title"/>
          </p:nvPr>
        </p:nvSpPr>
        <p:spPr>
          <a:xfrm>
            <a:off x="584200" y="2496301"/>
            <a:ext cx="4713663" cy="1661993"/>
          </a:xfrm>
        </p:spPr>
        <p:txBody>
          <a:bodyPr/>
          <a:lstStyle/>
          <a:p>
            <a:r>
              <a:rPr lang="en-US" sz="3600" dirty="0"/>
              <a:t>Practical guidance for AI and collaboration adoption</a:t>
            </a:r>
            <a:endParaRPr lang="en-US" sz="4800" dirty="0"/>
          </a:p>
        </p:txBody>
      </p:sp>
      <p:sp>
        <p:nvSpPr>
          <p:cNvPr id="5" name="Text Placeholder 4">
            <a:extLst>
              <a:ext uri="{FF2B5EF4-FFF2-40B4-BE49-F238E27FC236}">
                <a16:creationId xmlns:a16="http://schemas.microsoft.com/office/drawing/2014/main" id="{73C9C511-0237-51CC-77D3-CE66513CDB7B}"/>
              </a:ext>
            </a:extLst>
          </p:cNvPr>
          <p:cNvSpPr>
            <a:spLocks noGrp="1"/>
          </p:cNvSpPr>
          <p:nvPr>
            <p:ph type="body" sz="quarter" idx="12"/>
          </p:nvPr>
        </p:nvSpPr>
        <p:spPr>
          <a:xfrm>
            <a:off x="584200" y="4499728"/>
            <a:ext cx="4221003" cy="492443"/>
          </a:xfrm>
        </p:spPr>
        <p:txBody>
          <a:bodyPr/>
          <a:lstStyle/>
          <a:p>
            <a:r>
              <a:rPr lang="en-US" dirty="0"/>
              <a:t>Karuana Gatimu, Director of Customer Advocacy – AI &amp; Collaboration</a:t>
            </a:r>
          </a:p>
        </p:txBody>
      </p:sp>
    </p:spTree>
    <p:extLst>
      <p:ext uri="{BB962C8B-B14F-4D97-AF65-F5344CB8AC3E}">
        <p14:creationId xmlns:p14="http://schemas.microsoft.com/office/powerpoint/2010/main" val="22004279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820F-F2B3-CDC3-C125-05BB0E1D341D}"/>
              </a:ext>
            </a:extLst>
          </p:cNvPr>
          <p:cNvSpPr>
            <a:spLocks noGrp="1"/>
          </p:cNvSpPr>
          <p:nvPr>
            <p:ph type="title"/>
          </p:nvPr>
        </p:nvSpPr>
        <p:spPr/>
        <p:txBody>
          <a:bodyPr/>
          <a:lstStyle/>
          <a:p>
            <a:pPr algn="ctr"/>
            <a:r>
              <a:rPr lang="en-US">
                <a:gradFill>
                  <a:gsLst>
                    <a:gs pos="2917">
                      <a:schemeClr val="tx1"/>
                    </a:gs>
                    <a:gs pos="30000">
                      <a:schemeClr val="tx1"/>
                    </a:gs>
                  </a:gsLst>
                  <a:lin ang="5400000" scaled="0"/>
                </a:gradFill>
              </a:rPr>
              <a:t>Evaluate your </a:t>
            </a:r>
            <a:br>
              <a:rPr lang="en-US">
                <a:gradFill>
                  <a:gsLst>
                    <a:gs pos="2917">
                      <a:schemeClr val="tx1"/>
                    </a:gs>
                    <a:gs pos="30000">
                      <a:schemeClr val="tx1"/>
                    </a:gs>
                  </a:gsLst>
                  <a:lin ang="5400000" scaled="0"/>
                </a:gradFill>
              </a:rPr>
            </a:br>
            <a:r>
              <a:rPr lang="en-US">
                <a:gradFill>
                  <a:gsLst>
                    <a:gs pos="2917">
                      <a:schemeClr val="tx1"/>
                    </a:gs>
                    <a:gs pos="30000">
                      <a:schemeClr val="tx1"/>
                    </a:gs>
                  </a:gsLst>
                  <a:lin ang="5400000" scaled="0"/>
                </a:gradFill>
              </a:rPr>
              <a:t>user enablement capabilities</a:t>
            </a:r>
          </a:p>
        </p:txBody>
      </p:sp>
      <p:sp>
        <p:nvSpPr>
          <p:cNvPr id="4" name="Rounded Rectangle 1">
            <a:extLst>
              <a:ext uri="{FF2B5EF4-FFF2-40B4-BE49-F238E27FC236}">
                <a16:creationId xmlns:a16="http://schemas.microsoft.com/office/drawing/2014/main" id="{D5CD8460-54A5-024F-6A7D-B306245484D1}"/>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6" name="Rounded Rectangle 1">
            <a:extLst>
              <a:ext uri="{FF2B5EF4-FFF2-40B4-BE49-F238E27FC236}">
                <a16:creationId xmlns:a16="http://schemas.microsoft.com/office/drawing/2014/main" id="{61510D2B-6868-C41B-C29E-142E5C33DFD0}"/>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 name="Rounded Rectangle 1">
            <a:extLst>
              <a:ext uri="{FF2B5EF4-FFF2-40B4-BE49-F238E27FC236}">
                <a16:creationId xmlns:a16="http://schemas.microsoft.com/office/drawing/2014/main" id="{A0500C7B-9725-4C6A-43AF-E60304C2A986}"/>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 name="TextBox 8">
            <a:extLst>
              <a:ext uri="{FF2B5EF4-FFF2-40B4-BE49-F238E27FC236}">
                <a16:creationId xmlns:a16="http://schemas.microsoft.com/office/drawing/2014/main" id="{6DAEB685-6DCA-37E3-FC2D-25557A525609}"/>
              </a:ext>
            </a:extLst>
          </p:cNvPr>
          <p:cNvSpPr txBox="1"/>
          <p:nvPr/>
        </p:nvSpPr>
        <p:spPr>
          <a:xfrm>
            <a:off x="1495944" y="3516519"/>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Invest in a healthy </a:t>
            </a:r>
            <a:r>
              <a:rPr lang="en-US" b="1">
                <a:solidFill>
                  <a:srgbClr val="0078D4"/>
                </a:solidFill>
                <a:latin typeface="Segoe UI Semibold" panose="020B0502040204020203" pitchFamily="34" charset="0"/>
                <a:cs typeface="Segoe UI Semibold" panose="020B0502040204020203" pitchFamily="34" charset="0"/>
              </a:rPr>
              <a:t>champions team</a:t>
            </a:r>
            <a:r>
              <a:rPr lang="en-US">
                <a:cs typeface="Segoe UI Semibold" panose="020B0502040204020203" pitchFamily="34" charset="0"/>
              </a:rPr>
              <a:t>, who will provide peer learning and support during the AI journey</a:t>
            </a:r>
          </a:p>
        </p:txBody>
      </p:sp>
      <p:sp>
        <p:nvSpPr>
          <p:cNvPr id="7" name="TextBox 6">
            <a:extLst>
              <a:ext uri="{FF2B5EF4-FFF2-40B4-BE49-F238E27FC236}">
                <a16:creationId xmlns:a16="http://schemas.microsoft.com/office/drawing/2014/main" id="{24CD6481-0E19-81E2-1B38-5933754ECAFC}"/>
              </a:ext>
            </a:extLst>
          </p:cNvPr>
          <p:cNvSpPr txBox="1"/>
          <p:nvPr/>
        </p:nvSpPr>
        <p:spPr>
          <a:xfrm>
            <a:off x="4836159" y="3516519"/>
            <a:ext cx="2519682"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Leverage in-product experiences to create a culture of </a:t>
            </a:r>
            <a:r>
              <a:rPr lang="en-US" b="1">
                <a:solidFill>
                  <a:srgbClr val="0078D4"/>
                </a:solidFill>
                <a:latin typeface="Segoe UI Semibold" panose="020B0502040204020203" pitchFamily="34" charset="0"/>
                <a:cs typeface="Segoe UI Semibold" panose="020B0502040204020203" pitchFamily="34" charset="0"/>
              </a:rPr>
              <a:t>continuous learning</a:t>
            </a:r>
            <a:r>
              <a:rPr lang="en-US" b="1">
                <a:solidFill>
                  <a:srgbClr val="8661C5"/>
                </a:solidFill>
                <a:latin typeface="Segoe UI Semibold" panose="020B0502040204020203" pitchFamily="34" charset="0"/>
                <a:cs typeface="Segoe UI Semibold" panose="020B0502040204020203" pitchFamily="34" charset="0"/>
              </a:rPr>
              <a:t> </a:t>
            </a:r>
            <a:r>
              <a:rPr lang="en-US">
                <a:cs typeface="Segoe UI Semibold" panose="020B0502040204020203" pitchFamily="34" charset="0"/>
              </a:rPr>
              <a:t>and deliver training in the flow </a:t>
            </a:r>
            <a:br>
              <a:rPr lang="en-US">
                <a:cs typeface="Segoe UI Semibold" panose="020B0502040204020203" pitchFamily="34" charset="0"/>
              </a:rPr>
            </a:br>
            <a:r>
              <a:rPr lang="en-US">
                <a:cs typeface="Segoe UI Semibold" panose="020B0502040204020203" pitchFamily="34" charset="0"/>
              </a:rPr>
              <a:t>of work</a:t>
            </a:r>
          </a:p>
        </p:txBody>
      </p:sp>
      <p:sp>
        <p:nvSpPr>
          <p:cNvPr id="5" name="TextBox 4">
            <a:extLst>
              <a:ext uri="{FF2B5EF4-FFF2-40B4-BE49-F238E27FC236}">
                <a16:creationId xmlns:a16="http://schemas.microsoft.com/office/drawing/2014/main" id="{E322AD89-69CF-6D46-7DD3-ACB6E13BACA7}"/>
              </a:ext>
            </a:extLst>
          </p:cNvPr>
          <p:cNvSpPr txBox="1"/>
          <p:nvPr/>
        </p:nvSpPr>
        <p:spPr>
          <a:xfrm>
            <a:off x="8115902" y="3516519"/>
            <a:ext cx="2580153"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Ensure a vibrant </a:t>
            </a:r>
            <a:r>
              <a:rPr lang="en-US" b="1">
                <a:solidFill>
                  <a:srgbClr val="0078D4"/>
                </a:solidFill>
                <a:latin typeface="Segoe UI Semibold" panose="020B0502040204020203" pitchFamily="34" charset="0"/>
                <a:cs typeface="Segoe UI Semibold" panose="020B0502040204020203" pitchFamily="34" charset="0"/>
              </a:rPr>
              <a:t>community of practice </a:t>
            </a:r>
            <a:r>
              <a:rPr lang="en-US">
                <a:cs typeface="Segoe UI Semibold" panose="020B0502040204020203" pitchFamily="34" charset="0"/>
              </a:rPr>
              <a:t>for ongoing user engagement and skill building</a:t>
            </a:r>
          </a:p>
        </p:txBody>
      </p:sp>
      <p:sp>
        <p:nvSpPr>
          <p:cNvPr id="10" name="Graphic 17">
            <a:extLst>
              <a:ext uri="{FF2B5EF4-FFF2-40B4-BE49-F238E27FC236}">
                <a16:creationId xmlns:a16="http://schemas.microsoft.com/office/drawing/2014/main" id="{9344B35D-2C7E-4525-E959-F891D3A3B963}"/>
              </a:ext>
              <a:ext uri="{C183D7F6-B498-43B3-948B-1728B52AA6E4}">
                <adec:decorative xmlns:adec="http://schemas.microsoft.com/office/drawing/2017/decorative" val="1"/>
              </a:ext>
            </a:extLst>
          </p:cNvPr>
          <p:cNvSpPr>
            <a:spLocks noChangeAspect="1"/>
          </p:cNvSpPr>
          <p:nvPr/>
        </p:nvSpPr>
        <p:spPr>
          <a:xfrm>
            <a:off x="2581579" y="2775932"/>
            <a:ext cx="430115" cy="475488"/>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Graphic 32">
            <a:extLst>
              <a:ext uri="{FF2B5EF4-FFF2-40B4-BE49-F238E27FC236}">
                <a16:creationId xmlns:a16="http://schemas.microsoft.com/office/drawing/2014/main" id="{51B7E5EE-B200-7449-7DBA-7FDE0E568913}"/>
              </a:ext>
              <a:ext uri="{C183D7F6-B498-43B3-948B-1728B52AA6E4}">
                <adec:decorative xmlns:adec="http://schemas.microsoft.com/office/drawing/2017/decorative" val="1"/>
              </a:ext>
            </a:extLst>
          </p:cNvPr>
          <p:cNvSpPr>
            <a:spLocks noChangeAspect="1"/>
          </p:cNvSpPr>
          <p:nvPr/>
        </p:nvSpPr>
        <p:spPr>
          <a:xfrm>
            <a:off x="9178159" y="2751242"/>
            <a:ext cx="487680" cy="475488"/>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Graphic 34">
            <a:extLst>
              <a:ext uri="{FF2B5EF4-FFF2-40B4-BE49-F238E27FC236}">
                <a16:creationId xmlns:a16="http://schemas.microsoft.com/office/drawing/2014/main" id="{94C941CF-2564-6D1C-1C91-949AFE4C1401}"/>
              </a:ext>
              <a:ext uri="{C183D7F6-B498-43B3-948B-1728B52AA6E4}">
                <adec:decorative xmlns:adec="http://schemas.microsoft.com/office/drawing/2017/decorative" val="1"/>
              </a:ext>
            </a:extLst>
          </p:cNvPr>
          <p:cNvSpPr>
            <a:spLocks noChangeAspect="1"/>
          </p:cNvSpPr>
          <p:nvPr/>
        </p:nvSpPr>
        <p:spPr>
          <a:xfrm>
            <a:off x="5880193" y="2770819"/>
            <a:ext cx="452846" cy="475488"/>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9676142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3CA7-7959-5B10-B2C5-0033A939925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FDA228A7-6836-225B-8272-F36529827A53}"/>
              </a:ext>
            </a:extLst>
          </p:cNvPr>
          <p:cNvSpPr txBox="1">
            <a:spLocks noGrp="1"/>
          </p:cNvSpPr>
          <p:nvPr>
            <p:ph type="title" idx="4294967295"/>
          </p:nvPr>
        </p:nvSpPr>
        <p:spPr>
          <a:xfrm>
            <a:off x="1093381" y="623852"/>
            <a:ext cx="96012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100000"/>
              </a:lnSpc>
              <a:spcBef>
                <a:spcPts val="0"/>
              </a:spcBef>
              <a:buFontTx/>
              <a:buNone/>
              <a:defRPr sz="2000" spc="-80">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Accelerate your AI workforce transformation</a:t>
            </a:r>
            <a:endPar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pitchFamily="2" charset="0"/>
              <a:ea typeface="+mn-ea"/>
              <a:cs typeface="Segoe UI Semibold" panose="020B0502040204020203" pitchFamily="34" charset="0"/>
            </a:endParaRPr>
          </a:p>
        </p:txBody>
      </p:sp>
      <p:sp>
        <p:nvSpPr>
          <p:cNvPr id="24" name="Rectangle: Rounded Corners 23">
            <a:extLst>
              <a:ext uri="{FF2B5EF4-FFF2-40B4-BE49-F238E27FC236}">
                <a16:creationId xmlns:a16="http://schemas.microsoft.com/office/drawing/2014/main" id="{16CC4A54-77F0-94B2-CA19-F5D52B8ED0A4}"/>
              </a:ext>
              <a:ext uri="{C183D7F6-B498-43B3-948B-1728B52AA6E4}">
                <adec:decorative xmlns:adec="http://schemas.microsoft.com/office/drawing/2017/decorative" val="1"/>
              </a:ext>
            </a:extLst>
          </p:cNvPr>
          <p:cNvSpPr/>
          <p:nvPr/>
        </p:nvSpPr>
        <p:spPr bwMode="auto">
          <a:xfrm>
            <a:off x="4577559" y="2236378"/>
            <a:ext cx="2987748" cy="169033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4E3DB248-7330-9BB3-6FD0-BF6C4C1AE96F}"/>
              </a:ext>
              <a:ext uri="{C183D7F6-B498-43B3-948B-1728B52AA6E4}">
                <adec:decorative xmlns:adec="http://schemas.microsoft.com/office/drawing/2017/decorative" val="1"/>
              </a:ext>
            </a:extLst>
          </p:cNvPr>
          <p:cNvSpPr/>
          <p:nvPr/>
        </p:nvSpPr>
        <p:spPr bwMode="auto">
          <a:xfrm>
            <a:off x="564634" y="2236378"/>
            <a:ext cx="2987748" cy="169033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05CEAD9C-492A-E524-94ED-616BFFC3AB44}"/>
              </a:ext>
              <a:ext uri="{C183D7F6-B498-43B3-948B-1728B52AA6E4}">
                <adec:decorative xmlns:adec="http://schemas.microsoft.com/office/drawing/2017/decorative" val="1"/>
              </a:ext>
            </a:extLst>
          </p:cNvPr>
          <p:cNvSpPr/>
          <p:nvPr/>
        </p:nvSpPr>
        <p:spPr bwMode="auto">
          <a:xfrm>
            <a:off x="8639618" y="2205631"/>
            <a:ext cx="2987748" cy="169033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Rounded Corners 1">
            <a:extLst>
              <a:ext uri="{FF2B5EF4-FFF2-40B4-BE49-F238E27FC236}">
                <a16:creationId xmlns:a16="http://schemas.microsoft.com/office/drawing/2014/main" id="{BFC37364-A559-5426-0654-4FC882B72C03}"/>
              </a:ext>
              <a:ext uri="{C183D7F6-B498-43B3-948B-1728B52AA6E4}">
                <adec:decorative xmlns:adec="http://schemas.microsoft.com/office/drawing/2017/decorative" val="1"/>
              </a:ext>
            </a:extLst>
          </p:cNvPr>
          <p:cNvSpPr/>
          <p:nvPr/>
        </p:nvSpPr>
        <p:spPr bwMode="auto">
          <a:xfrm>
            <a:off x="1039199" y="1641489"/>
            <a:ext cx="2038618"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
        <p:nvSpPr>
          <p:cNvPr id="27" name="Rectangle: Rounded Corners 1">
            <a:extLst>
              <a:ext uri="{FF2B5EF4-FFF2-40B4-BE49-F238E27FC236}">
                <a16:creationId xmlns:a16="http://schemas.microsoft.com/office/drawing/2014/main" id="{9191D2C9-87CE-7820-6E60-C927B79E10EE}"/>
              </a:ext>
              <a:ext uri="{C183D7F6-B498-43B3-948B-1728B52AA6E4}">
                <adec:decorative xmlns:adec="http://schemas.microsoft.com/office/drawing/2017/decorative" val="1"/>
              </a:ext>
            </a:extLst>
          </p:cNvPr>
          <p:cNvSpPr/>
          <p:nvPr/>
        </p:nvSpPr>
        <p:spPr bwMode="auto">
          <a:xfrm>
            <a:off x="9184007" y="1647231"/>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
        <p:nvSpPr>
          <p:cNvPr id="28" name="Rectangle: Rounded Corners 1">
            <a:extLst>
              <a:ext uri="{FF2B5EF4-FFF2-40B4-BE49-F238E27FC236}">
                <a16:creationId xmlns:a16="http://schemas.microsoft.com/office/drawing/2014/main" id="{E562B3AE-F52D-ADA4-EC0F-494FE2E9F426}"/>
              </a:ext>
              <a:ext uri="{C183D7F6-B498-43B3-948B-1728B52AA6E4}">
                <adec:decorative xmlns:adec="http://schemas.microsoft.com/office/drawing/2017/decorative" val="1"/>
              </a:ext>
            </a:extLst>
          </p:cNvPr>
          <p:cNvSpPr/>
          <p:nvPr/>
        </p:nvSpPr>
        <p:spPr bwMode="auto">
          <a:xfrm>
            <a:off x="5124845" y="1641489"/>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
        <p:nvSpPr>
          <p:cNvPr id="6" name="TextBox 5">
            <a:extLst>
              <a:ext uri="{FF2B5EF4-FFF2-40B4-BE49-F238E27FC236}">
                <a16:creationId xmlns:a16="http://schemas.microsoft.com/office/drawing/2014/main" id="{35D02EDD-8931-0136-D0DF-F82673A53504}"/>
              </a:ext>
            </a:extLst>
          </p:cNvPr>
          <p:cNvSpPr txBox="1"/>
          <p:nvPr/>
        </p:nvSpPr>
        <p:spPr>
          <a:xfrm>
            <a:off x="564633" y="4166645"/>
            <a:ext cx="315083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Communities </a:t>
            </a:r>
            <a:r>
              <a:rPr kumimoji="0" lang="en-US" sz="1400" b="0" i="0" u="none" strike="noStrike" kern="1200" cap="none" spc="0" normalizeH="0" baseline="0" noProof="0">
                <a:ln>
                  <a:noFill/>
                </a:ln>
                <a:solidFill>
                  <a:srgbClr val="000000"/>
                </a:solidFill>
                <a:effectLst/>
                <a:uLnTx/>
                <a:uFillTx/>
                <a:latin typeface="Segoe UI Semibold"/>
                <a:ea typeface="+mn-ea"/>
                <a:cs typeface="+mn-cs"/>
              </a:rPr>
              <a:t>to facilitate user enablement </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Share best practices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Access company announcements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Seek support from peers and IT</a:t>
            </a:r>
          </a:p>
        </p:txBody>
      </p:sp>
      <p:sp>
        <p:nvSpPr>
          <p:cNvPr id="2" name="Rectangle: Rounded Corners 1">
            <a:extLst>
              <a:ext uri="{FF2B5EF4-FFF2-40B4-BE49-F238E27FC236}">
                <a16:creationId xmlns:a16="http://schemas.microsoft.com/office/drawing/2014/main" id="{CD4900D9-1B62-8C0C-5171-8C217275B3BB}"/>
              </a:ext>
              <a:ext uri="{C183D7F6-B498-43B3-948B-1728B52AA6E4}">
                <adec:decorative xmlns:adec="http://schemas.microsoft.com/office/drawing/2017/decorative" val="0"/>
              </a:ext>
            </a:extLst>
          </p:cNvPr>
          <p:cNvSpPr/>
          <p:nvPr/>
        </p:nvSpPr>
        <p:spPr bwMode="auto">
          <a:xfrm>
            <a:off x="51549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6"/>
              </a:rPr>
              <a:t>aka.ms/</a:t>
            </a:r>
            <a:r>
              <a:rPr kumimoji="0" lang="en-US" sz="1400" b="0" i="0" u="none" strike="noStrike" kern="1200" cap="none" spc="0" normalizeH="0" baseline="0" noProof="0" err="1">
                <a:ln>
                  <a:noFill/>
                </a:ln>
                <a:solidFill>
                  <a:srgbClr val="FFFFFF"/>
                </a:solidFill>
                <a:effectLst/>
                <a:uLnTx/>
                <a:uFillTx/>
                <a:latin typeface="Segoe Sans Text Semilight" pitchFamily="2" charset="0"/>
                <a:ea typeface="+mn-ea"/>
                <a:cs typeface="Segoe Sans Text Semilight" pitchFamily="2" charset="0"/>
                <a:hlinkClick r:id="rId7"/>
              </a:rPr>
              <a:t>CopilotCommunities</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sp>
        <p:nvSpPr>
          <p:cNvPr id="5" name="TextBox 4">
            <a:extLst>
              <a:ext uri="{FF2B5EF4-FFF2-40B4-BE49-F238E27FC236}">
                <a16:creationId xmlns:a16="http://schemas.microsoft.com/office/drawing/2014/main" id="{0555BDC0-BBCE-77C8-B98C-4F9AD83CB0D9}"/>
              </a:ext>
            </a:extLst>
          </p:cNvPr>
          <p:cNvSpPr txBox="1"/>
          <p:nvPr/>
        </p:nvSpPr>
        <p:spPr>
          <a:xfrm>
            <a:off x="4577559" y="4166645"/>
            <a:ext cx="3571018"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a:t>
            </a:r>
            <a:r>
              <a:rPr kumimoji="0" lang="en-US" sz="1600" b="0" i="0" u="none" strike="noStrike" kern="1200" cap="none" spc="-80" normalizeH="0" baseline="0" noProof="0" err="1">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nalytics</a:t>
            </a: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ROI and impact assessment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Dashboard for leaders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Viva Insights for customizable analysis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business impact reports</a:t>
            </a:r>
          </a:p>
        </p:txBody>
      </p:sp>
      <p:sp>
        <p:nvSpPr>
          <p:cNvPr id="4" name="Rectangle: Rounded Corners 1">
            <a:extLst>
              <a:ext uri="{FF2B5EF4-FFF2-40B4-BE49-F238E27FC236}">
                <a16:creationId xmlns:a16="http://schemas.microsoft.com/office/drawing/2014/main" id="{AD2C694C-9909-824C-2180-A57A5FC58DA3}"/>
              </a:ext>
              <a:ext uri="{C183D7F6-B498-43B3-948B-1728B52AA6E4}">
                <adec:decorative xmlns:adec="http://schemas.microsoft.com/office/drawing/2017/decorative" val="0"/>
              </a:ext>
            </a:extLst>
          </p:cNvPr>
          <p:cNvSpPr/>
          <p:nvPr/>
        </p:nvSpPr>
        <p:spPr bwMode="auto">
          <a:xfrm>
            <a:off x="4577558" y="5808120"/>
            <a:ext cx="2987748" cy="705362"/>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8">
                  <a:extLst>
                    <a:ext uri="{A12FA001-AC4F-418D-AE19-62706E023703}">
                      <ahyp:hlinkClr xmlns:ahyp="http://schemas.microsoft.com/office/drawing/2018/hyperlinkcolor" val="tx"/>
                    </a:ext>
                  </a:extLst>
                </a:hlinkClick>
              </a:rPr>
              <a:t>aka.ms/Copilot</a:t>
            </a: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rPr>
              <a:t>Analytics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7">
                  <a:extLst>
                    <a:ext uri="{A12FA001-AC4F-418D-AE19-62706E023703}">
                      <ahyp:hlinkClr xmlns:ahyp="http://schemas.microsoft.com/office/drawing/2018/hyperlinkcolor" val="tx"/>
                    </a:ext>
                  </a:extLst>
                </a:hlinkClick>
              </a:rPr>
              <a:t>aka.ms/CopilotDashboard</a:t>
            </a:r>
            <a:endPar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endParaRPr>
          </a:p>
        </p:txBody>
      </p:sp>
      <p:sp>
        <p:nvSpPr>
          <p:cNvPr id="7" name="TextBox 6">
            <a:extLst>
              <a:ext uri="{FF2B5EF4-FFF2-40B4-BE49-F238E27FC236}">
                <a16:creationId xmlns:a16="http://schemas.microsoft.com/office/drawing/2014/main" id="{FD14A34B-42E1-4909-CCAA-17E5762CBBE1}"/>
              </a:ext>
            </a:extLst>
          </p:cNvPr>
          <p:cNvSpPr txBox="1"/>
          <p:nvPr/>
        </p:nvSpPr>
        <p:spPr>
          <a:xfrm>
            <a:off x="8636720" y="4166645"/>
            <a:ext cx="344724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Academy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user skill development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Curated learning paths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Hands-on prompt guidance</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Content created by Microsoft experts</a:t>
            </a:r>
          </a:p>
        </p:txBody>
      </p:sp>
      <p:sp>
        <p:nvSpPr>
          <p:cNvPr id="3" name="TextBox 2">
            <a:extLst>
              <a:ext uri="{FF2B5EF4-FFF2-40B4-BE49-F238E27FC236}">
                <a16:creationId xmlns:a16="http://schemas.microsoft.com/office/drawing/2014/main" id="{5F1927A0-6DD9-60C8-DBAE-0306DF87B59D}"/>
              </a:ext>
            </a:extLst>
          </p:cNvPr>
          <p:cNvSpPr txBox="1"/>
          <p:nvPr/>
        </p:nvSpPr>
        <p:spPr>
          <a:xfrm>
            <a:off x="0" y="6530375"/>
            <a:ext cx="1759403" cy="261610"/>
          </a:xfrm>
          <a:prstGeom prst="rect">
            <a:avLst/>
          </a:prstGeom>
          <a:noFill/>
        </p:spPr>
        <p:txBody>
          <a:bodyPr wrap="square" r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Semilight" pitchFamily="2" charset="0"/>
                <a:ea typeface="+mn-ea"/>
                <a:cs typeface="Segoe Sans Text Semilight" pitchFamily="2" charset="0"/>
              </a:rPr>
              <a:t>Powered by Microsoft Viva</a:t>
            </a:r>
          </a:p>
        </p:txBody>
      </p:sp>
      <p:sp>
        <p:nvSpPr>
          <p:cNvPr id="8" name="Rectangle: Rounded Corners 1">
            <a:extLst>
              <a:ext uri="{FF2B5EF4-FFF2-40B4-BE49-F238E27FC236}">
                <a16:creationId xmlns:a16="http://schemas.microsoft.com/office/drawing/2014/main" id="{0BA1C274-7B9F-8CE0-1D6E-5E8FD48CB9FA}"/>
              </a:ext>
              <a:ext uri="{C183D7F6-B498-43B3-948B-1728B52AA6E4}">
                <adec:decorative xmlns:adec="http://schemas.microsoft.com/office/drawing/2017/decorative" val="1"/>
              </a:ext>
            </a:extLst>
          </p:cNvPr>
          <p:cNvSpPr/>
          <p:nvPr/>
        </p:nvSpPr>
        <p:spPr bwMode="auto">
          <a:xfrm>
            <a:off x="863961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9"/>
              </a:rPr>
              <a:t>aka.ms/</a:t>
            </a:r>
            <a:r>
              <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hlinkClick r:id="rId9"/>
              </a:rPr>
              <a:t>CopilotAcademy</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pic>
        <p:nvPicPr>
          <p:cNvPr id="9" name="Graphic 8">
            <a:extLst>
              <a:ext uri="{FF2B5EF4-FFF2-40B4-BE49-F238E27FC236}">
                <a16:creationId xmlns:a16="http://schemas.microsoft.com/office/drawing/2014/main" id="{904F7B72-22ED-AF0A-066C-C3BA06110023}"/>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95195" y="6513482"/>
            <a:ext cx="295396" cy="295395"/>
          </a:xfrm>
          <a:prstGeom prst="rect">
            <a:avLst/>
          </a:prstGeom>
        </p:spPr>
      </p:pic>
    </p:spTree>
    <p:extLst>
      <p:ext uri="{BB962C8B-B14F-4D97-AF65-F5344CB8AC3E}">
        <p14:creationId xmlns:p14="http://schemas.microsoft.com/office/powerpoint/2010/main" val="27151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100"/>
                                  </p:stCondLst>
                                  <p:childTnLst>
                                    <p:animMotion origin="layout" path="M -3.54167E-6 3.33333E-6 L -3.54167E-6 0.03541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2.08333E-7 2.96296E-6 L -2.08333E-7 0.03541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2.08333E-7 1.11111E-6 L 2.08333E-7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3.125E-6 2.96296E-6 L 3.125E-6 0.03541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0"/>
                                  </p:stCondLst>
                                  <p:childTnLst>
                                    <p:animMotion origin="layout" path="M -3.95833E-6 4.07407E-6 L -3.95833E-6 0.03541 " pathEditMode="relative" rAng="0" ptsTypes="AA">
                                      <p:cBhvr>
                                        <p:cTn id="2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animBg="1"/>
      <p:bldP spid="24" grpId="1" animBg="1"/>
      <p:bldP spid="22" grpId="0" animBg="1"/>
      <p:bldP spid="22" grpId="1"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2B197A-B594-5674-2741-42C5FD24D518}"/>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8FA1BA7F-2FFA-B0EC-6167-646818415BC6}"/>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C6A1B409-3838-CEE2-C08A-9141A678F592}"/>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Rectangle: Rounded Corners 25">
            <a:extLst>
              <a:ext uri="{FF2B5EF4-FFF2-40B4-BE49-F238E27FC236}">
                <a16:creationId xmlns:a16="http://schemas.microsoft.com/office/drawing/2014/main" id="{D5244949-4A48-61ED-5F4D-237803A7FD1E}"/>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1598295"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Get ready</a:t>
            </a:r>
          </a:p>
        </p:txBody>
      </p:sp>
      <p:grpSp>
        <p:nvGrpSpPr>
          <p:cNvPr id="2" name="Group 1" descr="Flag indicating this slide is a shared activity.">
            <a:extLst>
              <a:ext uri="{FF2B5EF4-FFF2-40B4-BE49-F238E27FC236}">
                <a16:creationId xmlns:a16="http://schemas.microsoft.com/office/drawing/2014/main" id="{5CDF5F07-CA85-F984-6C5E-D32265F5A6D0}"/>
              </a:ext>
            </a:extLst>
          </p:cNvPr>
          <p:cNvGrpSpPr/>
          <p:nvPr/>
        </p:nvGrpSpPr>
        <p:grpSpPr>
          <a:xfrm>
            <a:off x="10122551" y="187953"/>
            <a:ext cx="2069451" cy="459051"/>
            <a:chOff x="10122551" y="187953"/>
            <a:chExt cx="2069451" cy="459051"/>
          </a:xfrm>
        </p:grpSpPr>
        <p:sp>
          <p:nvSpPr>
            <p:cNvPr id="21" name="Round Same Side Corner Rectangle 20" descr="Flag indicating this slide is a shared activity.">
              <a:extLst>
                <a:ext uri="{FF2B5EF4-FFF2-40B4-BE49-F238E27FC236}">
                  <a16:creationId xmlns:a16="http://schemas.microsoft.com/office/drawing/2014/main" id="{9548A991-9DDD-DF2C-9D84-C8180839A40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20E277AD-53F4-A6E9-C481-6E4E02D81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23" name="Rectangle 22">
              <a:extLst>
                <a:ext uri="{FF2B5EF4-FFF2-40B4-BE49-F238E27FC236}">
                  <a16:creationId xmlns:a16="http://schemas.microsoft.com/office/drawing/2014/main" id="{372C77E4-436B-AE01-D462-733A534BB094}"/>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3584A675-7C26-EB03-D20E-6D8A8069A8CD}"/>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DF11E433-8250-B1B6-F478-41CEB3B6A38E}"/>
              </a:ext>
            </a:extLst>
          </p:cNvPr>
          <p:cNvSpPr txBox="1">
            <a:spLocks/>
          </p:cNvSpPr>
          <p:nvPr/>
        </p:nvSpPr>
        <p:spPr>
          <a:xfrm>
            <a:off x="1000624" y="2294991"/>
            <a:ext cx="4567063" cy="34009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the right team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scenarios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Review Microsoft provided materials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supporting resources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needed)</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communication channels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initial rhythm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relationships with technical leaders</a:t>
            </a:r>
          </a:p>
        </p:txBody>
      </p:sp>
      <p:sp>
        <p:nvSpPr>
          <p:cNvPr id="16" name="Text Placeholder 4">
            <a:extLst>
              <a:ext uri="{FF2B5EF4-FFF2-40B4-BE49-F238E27FC236}">
                <a16:creationId xmlns:a16="http://schemas.microsoft.com/office/drawing/2014/main" id="{692D6AAD-8225-5CCD-956F-88A4135E0423}"/>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1010C63A-E33D-0A09-A6AC-967A114E0674}"/>
              </a:ext>
            </a:extLst>
          </p:cNvPr>
          <p:cNvSpPr txBox="1">
            <a:spLocks/>
          </p:cNvSpPr>
          <p:nvPr/>
        </p:nvSpPr>
        <p:spPr>
          <a:xfrm>
            <a:off x="6730024" y="2294991"/>
            <a:ext cx="4461352" cy="34009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Understand Microsoft 365 Copilot capabilities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Responsible AI principles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early adopters and scale onboarding cohorts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Target AI-ready scenarios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Build prompt and natural language skills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Embrace rapid feedback cycles</a:t>
            </a:r>
          </a:p>
        </p:txBody>
      </p:sp>
    </p:spTree>
    <p:extLst>
      <p:ext uri="{BB962C8B-B14F-4D97-AF65-F5344CB8AC3E}">
        <p14:creationId xmlns:p14="http://schemas.microsoft.com/office/powerpoint/2010/main" val="149020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32742" fontAlgn="auto">
              <a:lnSpc>
                <a:spcPct val="100000"/>
              </a:lnSpc>
              <a:spcAft>
                <a:spcPts val="0"/>
              </a:spcAft>
              <a:buClrTx/>
              <a:buSzTx/>
              <a:tabLst/>
              <a:defRPr/>
            </a:pPr>
            <a:r>
              <a:rPr lang="en-US" sz="3600">
                <a:ea typeface="+mn-ea"/>
                <a:cs typeface="Segoe UI Semibold" panose="020B0502040204020203" pitchFamily="34" charset="0"/>
              </a:rPr>
              <a:t>Secure exec sponsorship</a:t>
            </a:r>
          </a:p>
        </p:txBody>
      </p:sp>
      <p:sp>
        <p:nvSpPr>
          <p:cNvPr id="29" name="Rounded Rectangle 1">
            <a:extLst>
              <a:ext uri="{FF2B5EF4-FFF2-40B4-BE49-F238E27FC236}">
                <a16:creationId xmlns:a16="http://schemas.microsoft.com/office/drawing/2014/main" id="{5AC8EEC8-00C1-F929-C20F-6EFA21BC4AAB}"/>
              </a:ext>
              <a:ext uri="{C183D7F6-B498-43B3-948B-1728B52AA6E4}">
                <adec:decorative xmlns:adec="http://schemas.microsoft.com/office/drawing/2017/decorative" val="1"/>
              </a:ext>
            </a:extLst>
          </p:cNvPr>
          <p:cNvSpPr/>
          <p:nvPr/>
        </p:nvSpPr>
        <p:spPr bwMode="auto">
          <a:xfrm>
            <a:off x="3896401" y="1333501"/>
            <a:ext cx="7800300" cy="4638092"/>
          </a:xfrm>
          <a:prstGeom prst="roundRect">
            <a:avLst>
              <a:gd name="adj" fmla="val 252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solidFill>
                <a:schemeClr val="tx1"/>
              </a:solidFill>
              <a:cs typeface="Segoe UI" pitchFamily="34" charset="0"/>
            </a:endParaRP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495300" y="1333501"/>
            <a:ext cx="3201955" cy="4638092"/>
          </a:xfrm>
          <a:prstGeom prst="roundRect">
            <a:avLst>
              <a:gd name="adj" fmla="val 330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5" name="Straight Connector 34">
            <a:extLst>
              <a:ext uri="{FF2B5EF4-FFF2-40B4-BE49-F238E27FC236}">
                <a16:creationId xmlns:a16="http://schemas.microsoft.com/office/drawing/2014/main" id="{83E52D76-EC1C-CF16-EF8B-037F4F3EF1E2}"/>
              </a:ext>
              <a:ext uri="{C183D7F6-B498-43B3-948B-1728B52AA6E4}">
                <adec:decorative xmlns:adec="http://schemas.microsoft.com/office/drawing/2017/decorative" val="1"/>
              </a:ext>
            </a:extLst>
          </p:cNvPr>
          <p:cNvCxnSpPr>
            <a:cxnSpLocks/>
          </p:cNvCxnSpPr>
          <p:nvPr/>
        </p:nvCxnSpPr>
        <p:spPr>
          <a:xfrm>
            <a:off x="8328586" y="1333501"/>
            <a:ext cx="0" cy="4638092"/>
          </a:xfrm>
          <a:prstGeom prst="line">
            <a:avLst/>
          </a:prstGeom>
          <a:noFill/>
          <a:ln w="6350" cap="flat" cmpd="sng" algn="ctr">
            <a:solidFill>
              <a:srgbClr val="D9D9D6"/>
            </a:solidFill>
            <a:prstDash val="solid"/>
            <a:miter lim="800000"/>
          </a:ln>
          <a:effectLst/>
        </p:spPr>
      </p:cxnSp>
      <p:sp>
        <p:nvSpPr>
          <p:cNvPr id="48" name="Title 1">
            <a:extLst>
              <a:ext uri="{FF2B5EF4-FFF2-40B4-BE49-F238E27FC236}">
                <a16:creationId xmlns:a16="http://schemas.microsoft.com/office/drawing/2014/main" id="{8E7C4B0C-2AA5-5C75-14E6-B8E8E9F39532}"/>
              </a:ext>
            </a:extLst>
          </p:cNvPr>
          <p:cNvSpPr txBox="1">
            <a:spLocks/>
          </p:cNvSpPr>
          <p:nvPr/>
        </p:nvSpPr>
        <p:spPr>
          <a:xfrm>
            <a:off x="911891" y="1661150"/>
            <a:ext cx="2401038" cy="626701"/>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Ensure they understand the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ABCs</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endParaRPr kumimoji="0" lang="en-US" b="1" i="0" u="none" strike="noStrike" kern="1200" cap="none" spc="0" normalizeH="0" baseline="0" noProof="0">
              <a:ln>
                <a:noFill/>
              </a:ln>
              <a:solidFill>
                <a:schemeClr val="accent2"/>
              </a:solidFill>
              <a:effectLst/>
              <a:uLnTx/>
              <a:uFillTx/>
              <a:latin typeface="Segoe UI Semibold" panose="020B0402040204020203" pitchFamily="34" charset="0"/>
              <a:ea typeface="+mn-ea"/>
              <a:cs typeface="Segoe UI Semibold" panose="020B0402040204020203" pitchFamily="34" charset="0"/>
            </a:endParaRPr>
          </a:p>
        </p:txBody>
      </p:sp>
      <p:sp>
        <p:nvSpPr>
          <p:cNvPr id="49" name="Rounded Rectangle 48">
            <a:extLst>
              <a:ext uri="{FF2B5EF4-FFF2-40B4-BE49-F238E27FC236}">
                <a16:creationId xmlns:a16="http://schemas.microsoft.com/office/drawing/2014/main" id="{DA4D3C27-84E9-8F91-6C64-ECABCD8D190B}"/>
              </a:ext>
            </a:extLst>
          </p:cNvPr>
          <p:cNvSpPr/>
          <p:nvPr/>
        </p:nvSpPr>
        <p:spPr>
          <a:xfrm>
            <a:off x="911890" y="2441271"/>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A</a:t>
            </a:r>
          </a:p>
        </p:txBody>
      </p:sp>
      <p:sp>
        <p:nvSpPr>
          <p:cNvPr id="40" name="Rectangle 39">
            <a:extLst>
              <a:ext uri="{FF2B5EF4-FFF2-40B4-BE49-F238E27FC236}">
                <a16:creationId xmlns:a16="http://schemas.microsoft.com/office/drawing/2014/main" id="{85FF28FA-EC79-F422-C88E-7F398863295A}"/>
              </a:ext>
            </a:extLst>
          </p:cNvPr>
          <p:cNvSpPr/>
          <p:nvPr/>
        </p:nvSpPr>
        <p:spPr>
          <a:xfrm>
            <a:off x="1939035" y="2628616"/>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lang="en-US" sz="1400"/>
              <a:t>Active, visible, and consistent participation</a:t>
            </a:r>
          </a:p>
        </p:txBody>
      </p:sp>
      <p:sp>
        <p:nvSpPr>
          <p:cNvPr id="50" name="Rounded Rectangle 49">
            <a:extLst>
              <a:ext uri="{FF2B5EF4-FFF2-40B4-BE49-F238E27FC236}">
                <a16:creationId xmlns:a16="http://schemas.microsoft.com/office/drawing/2014/main" id="{249DDC3E-C9E0-D576-B0CA-50893ACD172D}"/>
              </a:ext>
            </a:extLst>
          </p:cNvPr>
          <p:cNvSpPr/>
          <p:nvPr/>
        </p:nvSpPr>
        <p:spPr>
          <a:xfrm>
            <a:off x="911890" y="3514292"/>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B</a:t>
            </a:r>
          </a:p>
        </p:txBody>
      </p:sp>
      <p:sp>
        <p:nvSpPr>
          <p:cNvPr id="43" name="Rectangle 42">
            <a:extLst>
              <a:ext uri="{FF2B5EF4-FFF2-40B4-BE49-F238E27FC236}">
                <a16:creationId xmlns:a16="http://schemas.microsoft.com/office/drawing/2014/main" id="{10E6A907-331A-20E7-9781-F0A00604F9E9}"/>
              </a:ext>
            </a:extLst>
          </p:cNvPr>
          <p:cNvSpPr/>
          <p:nvPr/>
        </p:nvSpPr>
        <p:spPr>
          <a:xfrm>
            <a:off x="1939035" y="3701637"/>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Build a coalition with their executive peers</a:t>
            </a:r>
          </a:p>
        </p:txBody>
      </p:sp>
      <p:sp>
        <p:nvSpPr>
          <p:cNvPr id="51" name="Rounded Rectangle 50">
            <a:extLst>
              <a:ext uri="{FF2B5EF4-FFF2-40B4-BE49-F238E27FC236}">
                <a16:creationId xmlns:a16="http://schemas.microsoft.com/office/drawing/2014/main" id="{BD528A5F-BADF-58F8-B78D-3062B14B9AD4}"/>
              </a:ext>
            </a:extLst>
          </p:cNvPr>
          <p:cNvSpPr/>
          <p:nvPr/>
        </p:nvSpPr>
        <p:spPr>
          <a:xfrm>
            <a:off x="911890" y="4587313"/>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C</a:t>
            </a:r>
          </a:p>
        </p:txBody>
      </p:sp>
      <p:sp>
        <p:nvSpPr>
          <p:cNvPr id="46" name="Rectangle 45">
            <a:extLst>
              <a:ext uri="{FF2B5EF4-FFF2-40B4-BE49-F238E27FC236}">
                <a16:creationId xmlns:a16="http://schemas.microsoft.com/office/drawing/2014/main" id="{40225E46-636A-E055-B74F-7DA0F5B4FAF5}"/>
              </a:ext>
            </a:extLst>
          </p:cNvPr>
          <p:cNvSpPr/>
          <p:nvPr/>
        </p:nvSpPr>
        <p:spPr>
          <a:xfrm>
            <a:off x="1939037" y="4567259"/>
            <a:ext cx="1489902" cy="969496"/>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Communicate directly with employees to support landing the change</a:t>
            </a:r>
          </a:p>
        </p:txBody>
      </p:sp>
      <p:sp>
        <p:nvSpPr>
          <p:cNvPr id="32" name="Title 1">
            <a:extLst>
              <a:ext uri="{FF2B5EF4-FFF2-40B4-BE49-F238E27FC236}">
                <a16:creationId xmlns:a16="http://schemas.microsoft.com/office/drawing/2014/main" id="{DC7D3573-BF71-14EF-B3C3-44F8A0BEE400}"/>
              </a:ext>
            </a:extLst>
          </p:cNvPr>
          <p:cNvSpPr txBox="1">
            <a:spLocks/>
          </p:cNvSpPr>
          <p:nvPr/>
        </p:nvSpPr>
        <p:spPr>
          <a:xfrm>
            <a:off x="4310342" y="1661150"/>
            <a:ext cx="3384000" cy="349702"/>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should</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1" name="Rectangle 30">
            <a:extLst>
              <a:ext uri="{FF2B5EF4-FFF2-40B4-BE49-F238E27FC236}">
                <a16:creationId xmlns:a16="http://schemas.microsoft.com/office/drawing/2014/main" id="{8EA74B79-BD38-8D7C-3E81-ED354CB0EE1A}"/>
              </a:ext>
            </a:extLst>
          </p:cNvPr>
          <p:cNvSpPr/>
          <p:nvPr/>
        </p:nvSpPr>
        <p:spPr>
          <a:xfrm>
            <a:off x="4310342" y="2088058"/>
            <a:ext cx="3723315" cy="3200876"/>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Help the project team identify and prioritize their top business needs.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Encourage shared planning between user enablement and technical teams.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Play a role in communicating the vision to leaders across the organization.</a:t>
            </a: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Actively participate in and use Copilot to help drive and reinforce enablement.</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Promote the enablement program. </a:t>
            </a:r>
            <a:r>
              <a:rPr lang="en-US" sz="1400">
                <a:latin typeface="Segoe UI"/>
                <a:cs typeface="Segoe UI"/>
              </a:rPr>
              <a:t>Studies show engaged employees are </a:t>
            </a:r>
            <a:r>
              <a:rPr lang="en-US" sz="1400">
                <a:solidFill>
                  <a:srgbClr val="8661C5"/>
                </a:solidFill>
                <a:latin typeface="Segoe UI Semibold"/>
                <a:cs typeface="Segoe UI"/>
              </a:rPr>
              <a:t>2.6x</a:t>
            </a:r>
            <a:r>
              <a:rPr lang="en-US" sz="1400" baseline="30000">
                <a:solidFill>
                  <a:srgbClr val="8661C5"/>
                </a:solidFill>
                <a:latin typeface="Segoe UI Semibold"/>
                <a:cs typeface="Segoe UI"/>
              </a:rPr>
              <a:t>1</a:t>
            </a:r>
            <a:r>
              <a:rPr lang="en-US" sz="1400">
                <a:latin typeface="Segoe UI"/>
                <a:cs typeface="Segoe UI"/>
              </a:rPr>
              <a:t> more likely to fully support a successful AI transformation.</a:t>
            </a:r>
            <a:endParaRPr lang="en-US" sz="1400">
              <a:solidFill>
                <a:prstClr val="black"/>
              </a:solidFill>
              <a:latin typeface="Segoe UI"/>
            </a:endParaRPr>
          </a:p>
        </p:txBody>
      </p:sp>
      <p:sp>
        <p:nvSpPr>
          <p:cNvPr id="33" name="TextBox 32">
            <a:extLst>
              <a:ext uri="{FF2B5EF4-FFF2-40B4-BE49-F238E27FC236}">
                <a16:creationId xmlns:a16="http://schemas.microsoft.com/office/drawing/2014/main" id="{8331F148-17AB-E53E-6251-A2F31F144CFF}"/>
              </a:ext>
            </a:extLst>
          </p:cNvPr>
          <p:cNvSpPr txBox="1"/>
          <p:nvPr/>
        </p:nvSpPr>
        <p:spPr>
          <a:xfrm>
            <a:off x="8697129" y="1661150"/>
            <a:ext cx="2656671" cy="349702"/>
          </a:xfrm>
          <a:prstGeom prst="rect">
            <a:avLst/>
          </a:prstGeom>
          <a:noFill/>
        </p:spPr>
        <p:txBody>
          <a:bodyPr wrap="square" lIns="0"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may</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4" name="Rectangle 33">
            <a:extLst>
              <a:ext uri="{FF2B5EF4-FFF2-40B4-BE49-F238E27FC236}">
                <a16:creationId xmlns:a16="http://schemas.microsoft.com/office/drawing/2014/main" id="{6F1A790A-7A76-642B-8DD3-980DE83A6970}"/>
              </a:ext>
            </a:extLst>
          </p:cNvPr>
          <p:cNvSpPr/>
          <p:nvPr/>
        </p:nvSpPr>
        <p:spPr>
          <a:xfrm>
            <a:off x="8697129" y="2088058"/>
            <a:ext cx="2580331" cy="2031325"/>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Lead or participate in the organizational AI Council.</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Have purchasing authority for licenses or services from supporting suppliers. </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Be directly accountable for Microsoft 365 or broader digital workplace initiatives. </a:t>
            </a:r>
          </a:p>
        </p:txBody>
      </p:sp>
      <p:sp>
        <p:nvSpPr>
          <p:cNvPr id="2" name="TextBox 1">
            <a:extLst>
              <a:ext uri="{FF2B5EF4-FFF2-40B4-BE49-F238E27FC236}">
                <a16:creationId xmlns:a16="http://schemas.microsoft.com/office/drawing/2014/main" id="{3A978707-CA3B-0475-B8F7-C1364557ED13}"/>
              </a:ext>
            </a:extLst>
          </p:cNvPr>
          <p:cNvSpPr txBox="1"/>
          <p:nvPr/>
        </p:nvSpPr>
        <p:spPr>
          <a:xfrm>
            <a:off x="443345" y="6473536"/>
            <a:ext cx="5652655" cy="230832"/>
          </a:xfrm>
          <a:prstGeom prst="rect">
            <a:avLst/>
          </a:prstGeom>
          <a:noFill/>
        </p:spPr>
        <p:txBody>
          <a:bodyPr wrap="square" rtlCol="0">
            <a:spAutoFit/>
          </a:bodyPr>
          <a:lstStyle/>
          <a:p>
            <a:r>
              <a:rPr lang="en-US" sz="900" baseline="30000"/>
              <a:t>1</a:t>
            </a:r>
            <a:r>
              <a:rPr lang="en-US" sz="900" i="1">
                <a:solidFill>
                  <a:srgbClr val="8661C5"/>
                </a:solidFill>
                <a:hlinkClick r:id="rId3">
                  <a:extLst>
                    <a:ext uri="{A12FA001-AC4F-418D-AE19-62706E023703}">
                      <ahyp:hlinkClr xmlns:ahyp="http://schemas.microsoft.com/office/drawing/2018/hyperlinkcolor" val="tx"/>
                    </a:ext>
                  </a:extLst>
                </a:hlinkClick>
              </a:rPr>
              <a:t>The state of AI change readiness eBook</a:t>
            </a:r>
            <a:r>
              <a:rPr lang="en-US" sz="900"/>
              <a:t>, Microsoft Viva People Science</a:t>
            </a:r>
          </a:p>
        </p:txBody>
      </p:sp>
    </p:spTree>
    <p:extLst>
      <p:ext uri="{BB962C8B-B14F-4D97-AF65-F5344CB8AC3E}">
        <p14:creationId xmlns:p14="http://schemas.microsoft.com/office/powerpoint/2010/main" val="2026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ounded Rectangle 1">
            <a:extLst>
              <a:ext uri="{FF2B5EF4-FFF2-40B4-BE49-F238E27FC236}">
                <a16:creationId xmlns:a16="http://schemas.microsoft.com/office/drawing/2014/main" id="{2F8BA843-B8FC-C164-102B-078B8D18E0CD}"/>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Title 6">
            <a:extLst>
              <a:ext uri="{FF2B5EF4-FFF2-40B4-BE49-F238E27FC236}">
                <a16:creationId xmlns:a16="http://schemas.microsoft.com/office/drawing/2014/main" id="{2CAF2636-7606-8B87-AF22-E48472F1441C}"/>
              </a:ext>
            </a:extLst>
          </p:cNvPr>
          <p:cNvSpPr txBox="1">
            <a:spLocks noGrp="1"/>
          </p:cNvSpPr>
          <p:nvPr>
            <p:ph type="title"/>
          </p:nvPr>
        </p:nvSpPr>
        <p:spPr>
          <a:xfrm>
            <a:off x="588261" y="2813860"/>
            <a:ext cx="3634115" cy="1704352"/>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Shared planning with Technical Readiness Team</a:t>
            </a:r>
          </a:p>
        </p:txBody>
      </p:sp>
      <p:sp>
        <p:nvSpPr>
          <p:cNvPr id="29" name="Rectangle: Rounded Corners 25">
            <a:extLst>
              <a:ext uri="{FF2B5EF4-FFF2-40B4-BE49-F238E27FC236}">
                <a16:creationId xmlns:a16="http://schemas.microsoft.com/office/drawing/2014/main" id="{229C1175-CBA2-A7B7-3310-E1BA7CA5F4F7}"/>
              </a:ext>
              <a:ext uri="{C183D7F6-B498-43B3-948B-1728B52AA6E4}">
                <adec:decorative xmlns:adec="http://schemas.microsoft.com/office/drawing/2017/decorative" val="0"/>
              </a:ext>
            </a:extLst>
          </p:cNvPr>
          <p:cNvSpPr>
            <a:spLocks/>
          </p:cNvSpPr>
          <p:nvPr/>
        </p:nvSpPr>
        <p:spPr bwMode="auto">
          <a:xfrm>
            <a:off x="495300" y="2144908"/>
            <a:ext cx="2783159"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Assemble your team</a:t>
            </a:r>
          </a:p>
        </p:txBody>
      </p:sp>
      <p:grpSp>
        <p:nvGrpSpPr>
          <p:cNvPr id="2" name="Group 1" descr="Flag indicating this slide is a shared activity.">
            <a:extLst>
              <a:ext uri="{FF2B5EF4-FFF2-40B4-BE49-F238E27FC236}">
                <a16:creationId xmlns:a16="http://schemas.microsoft.com/office/drawing/2014/main" id="{9D7052EF-E825-613E-FC09-DAEF63AC33CF}"/>
              </a:ext>
            </a:extLst>
          </p:cNvPr>
          <p:cNvGrpSpPr/>
          <p:nvPr/>
        </p:nvGrpSpPr>
        <p:grpSpPr>
          <a:xfrm>
            <a:off x="10132176" y="187953"/>
            <a:ext cx="2069451" cy="459051"/>
            <a:chOff x="10122551" y="187953"/>
            <a:chExt cx="2069451" cy="459051"/>
          </a:xfrm>
        </p:grpSpPr>
        <p:sp>
          <p:nvSpPr>
            <p:cNvPr id="11" name="Round Same Side Corner Rectangle 10">
              <a:extLst>
                <a:ext uri="{FF2B5EF4-FFF2-40B4-BE49-F238E27FC236}">
                  <a16:creationId xmlns:a16="http://schemas.microsoft.com/office/drawing/2014/main" id="{9D5EB052-0766-3A55-17DB-02520EADA35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711C9155-0C46-38BB-B100-A1CD19896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6" name="Rectangle 15">
              <a:extLst>
                <a:ext uri="{FF2B5EF4-FFF2-40B4-BE49-F238E27FC236}">
                  <a16:creationId xmlns:a16="http://schemas.microsoft.com/office/drawing/2014/main" id="{B5B6CEE8-0763-B4F8-8E4B-971647EB6EE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TextBox 5">
            <a:extLst>
              <a:ext uri="{FF2B5EF4-FFF2-40B4-BE49-F238E27FC236}">
                <a16:creationId xmlns:a16="http://schemas.microsoft.com/office/drawing/2014/main" id="{23F656D5-D98A-5E58-F74D-E075BF6BD81B}"/>
              </a:ext>
            </a:extLst>
          </p:cNvPr>
          <p:cNvSpPr txBox="1"/>
          <p:nvPr/>
        </p:nvSpPr>
        <p:spPr>
          <a:xfrm>
            <a:off x="4971902" y="1207279"/>
            <a:ext cx="3551853"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Guidance</a:t>
            </a:r>
          </a:p>
        </p:txBody>
      </p:sp>
      <p:sp>
        <p:nvSpPr>
          <p:cNvPr id="31" name="TextBox 30">
            <a:extLst>
              <a:ext uri="{FF2B5EF4-FFF2-40B4-BE49-F238E27FC236}">
                <a16:creationId xmlns:a16="http://schemas.microsoft.com/office/drawing/2014/main" id="{601A4E86-91EB-8AC6-BA15-6655D9D0F8BF}"/>
              </a:ext>
            </a:extLst>
          </p:cNvPr>
          <p:cNvSpPr txBox="1"/>
          <p:nvPr/>
        </p:nvSpPr>
        <p:spPr>
          <a:xfrm>
            <a:off x="4971902" y="1631025"/>
            <a:ext cx="6291267" cy="664797"/>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Your User Enablement (UE) Team is a component of the overall Copilot Implementation Team and includes a variety of roles. Your model may appear different based on the existing structure of your organization. </a:t>
            </a:r>
          </a:p>
        </p:txBody>
      </p:sp>
      <p:sp>
        <p:nvSpPr>
          <p:cNvPr id="32" name="TextBox 31">
            <a:extLst>
              <a:ext uri="{FF2B5EF4-FFF2-40B4-BE49-F238E27FC236}">
                <a16:creationId xmlns:a16="http://schemas.microsoft.com/office/drawing/2014/main" id="{2A8A321A-A2BF-BBB7-A633-772DF0BD5199}"/>
              </a:ext>
            </a:extLst>
          </p:cNvPr>
          <p:cNvSpPr txBox="1"/>
          <p:nvPr/>
        </p:nvSpPr>
        <p:spPr>
          <a:xfrm>
            <a:off x="4971902" y="2467366"/>
            <a:ext cx="6291267" cy="443198"/>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Below are characteristics of successful UE Teams, which should be considered as you recruit the UE Lead and additional resources:</a:t>
            </a:r>
          </a:p>
        </p:txBody>
      </p:sp>
      <p:sp>
        <p:nvSpPr>
          <p:cNvPr id="7" name="Content Placeholder 2">
            <a:extLst>
              <a:ext uri="{FF2B5EF4-FFF2-40B4-BE49-F238E27FC236}">
                <a16:creationId xmlns:a16="http://schemas.microsoft.com/office/drawing/2014/main" id="{3BB5011D-0BAB-C7C9-DD97-B65E758B4184}"/>
              </a:ext>
            </a:extLst>
          </p:cNvPr>
          <p:cNvSpPr txBox="1">
            <a:spLocks/>
          </p:cNvSpPr>
          <p:nvPr/>
        </p:nvSpPr>
        <p:spPr>
          <a:xfrm>
            <a:off x="5438431" y="3100770"/>
            <a:ext cx="6042493" cy="235551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1600"/>
              <a:t>Understanding of organizational change management practices</a:t>
            </a:r>
          </a:p>
          <a:p>
            <a:pPr marL="0" indent="0">
              <a:spcBef>
                <a:spcPts val="1600"/>
              </a:spcBef>
              <a:buNone/>
            </a:pPr>
            <a:r>
              <a:rPr lang="en-US" sz="1600"/>
              <a:t>Technical skills across Microsoft 365 collaboration tools</a:t>
            </a:r>
          </a:p>
          <a:p>
            <a:pPr marL="0" indent="0">
              <a:spcBef>
                <a:spcPts val="1600"/>
              </a:spcBef>
              <a:buNone/>
            </a:pPr>
            <a:r>
              <a:rPr lang="en-US" sz="1600"/>
              <a:t>Advanced program management skills</a:t>
            </a:r>
          </a:p>
          <a:p>
            <a:pPr marL="0" indent="0">
              <a:spcBef>
                <a:spcPts val="1600"/>
              </a:spcBef>
              <a:buNone/>
            </a:pPr>
            <a:r>
              <a:rPr lang="en-US" sz="1600"/>
              <a:t>Relevant business acumen and visibility to overall AI vision</a:t>
            </a:r>
          </a:p>
          <a:p>
            <a:pPr marL="0" indent="0">
              <a:spcBef>
                <a:spcPts val="1600"/>
              </a:spcBef>
              <a:buNone/>
            </a:pPr>
            <a:r>
              <a:rPr lang="en-US" sz="1600"/>
              <a:t>Strong written and verbal communications skills</a:t>
            </a:r>
          </a:p>
          <a:p>
            <a:pPr marL="0" indent="0">
              <a:spcBef>
                <a:spcPts val="1600"/>
              </a:spcBef>
              <a:buNone/>
            </a:pPr>
            <a:r>
              <a:rPr lang="en-US" sz="1600"/>
              <a:t>Ability to model desired leadership skills</a:t>
            </a:r>
          </a:p>
        </p:txBody>
      </p:sp>
      <p:sp>
        <p:nvSpPr>
          <p:cNvPr id="8" name="Graphic 16">
            <a:extLst>
              <a:ext uri="{FF2B5EF4-FFF2-40B4-BE49-F238E27FC236}">
                <a16:creationId xmlns:a16="http://schemas.microsoft.com/office/drawing/2014/main" id="{E330F859-0F03-1BF9-1E90-8CA63F0D3914}"/>
              </a:ext>
              <a:ext uri="{C183D7F6-B498-43B3-948B-1728B52AA6E4}">
                <adec:decorative xmlns:adec="http://schemas.microsoft.com/office/drawing/2017/decorative" val="1"/>
              </a:ext>
            </a:extLst>
          </p:cNvPr>
          <p:cNvSpPr>
            <a:spLocks noChangeAspect="1"/>
          </p:cNvSpPr>
          <p:nvPr/>
        </p:nvSpPr>
        <p:spPr>
          <a:xfrm>
            <a:off x="4971902" y="308210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9" name="Graphic 16">
            <a:extLst>
              <a:ext uri="{FF2B5EF4-FFF2-40B4-BE49-F238E27FC236}">
                <a16:creationId xmlns:a16="http://schemas.microsoft.com/office/drawing/2014/main" id="{0CA2C5D0-F839-F1ED-EC5F-4BA935501979}"/>
              </a:ext>
              <a:ext uri="{C183D7F6-B498-43B3-948B-1728B52AA6E4}">
                <adec:decorative xmlns:adec="http://schemas.microsoft.com/office/drawing/2017/decorative" val="1"/>
              </a:ext>
            </a:extLst>
          </p:cNvPr>
          <p:cNvSpPr>
            <a:spLocks noChangeAspect="1"/>
          </p:cNvSpPr>
          <p:nvPr/>
        </p:nvSpPr>
        <p:spPr>
          <a:xfrm>
            <a:off x="4971902" y="3604215"/>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0" name="Graphic 16">
            <a:extLst>
              <a:ext uri="{FF2B5EF4-FFF2-40B4-BE49-F238E27FC236}">
                <a16:creationId xmlns:a16="http://schemas.microsoft.com/office/drawing/2014/main" id="{8F488B9C-2F9E-EFCF-CFB0-7A10FD53E0DD}"/>
              </a:ext>
              <a:ext uri="{C183D7F6-B498-43B3-948B-1728B52AA6E4}">
                <adec:decorative xmlns:adec="http://schemas.microsoft.com/office/drawing/2017/decorative" val="1"/>
              </a:ext>
            </a:extLst>
          </p:cNvPr>
          <p:cNvSpPr>
            <a:spLocks noChangeAspect="1"/>
          </p:cNvSpPr>
          <p:nvPr/>
        </p:nvSpPr>
        <p:spPr>
          <a:xfrm>
            <a:off x="4971902" y="4126322"/>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7FE10EAB-2A1A-92CB-3E3E-33BED45024FA}"/>
              </a:ext>
              <a:ext uri="{C183D7F6-B498-43B3-948B-1728B52AA6E4}">
                <adec:decorative xmlns:adec="http://schemas.microsoft.com/office/drawing/2017/decorative" val="1"/>
              </a:ext>
            </a:extLst>
          </p:cNvPr>
          <p:cNvSpPr>
            <a:spLocks noChangeAspect="1"/>
          </p:cNvSpPr>
          <p:nvPr/>
        </p:nvSpPr>
        <p:spPr>
          <a:xfrm>
            <a:off x="4971902" y="464842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6">
            <a:extLst>
              <a:ext uri="{FF2B5EF4-FFF2-40B4-BE49-F238E27FC236}">
                <a16:creationId xmlns:a16="http://schemas.microsoft.com/office/drawing/2014/main" id="{7AC36459-96E0-4B73-6040-DB1A282C8F7B}"/>
              </a:ext>
              <a:ext uri="{C183D7F6-B498-43B3-948B-1728B52AA6E4}">
                <adec:decorative xmlns:adec="http://schemas.microsoft.com/office/drawing/2017/decorative" val="1"/>
              </a:ext>
            </a:extLst>
          </p:cNvPr>
          <p:cNvSpPr>
            <a:spLocks noChangeAspect="1"/>
          </p:cNvSpPr>
          <p:nvPr/>
        </p:nvSpPr>
        <p:spPr>
          <a:xfrm>
            <a:off x="4971902" y="5170537"/>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31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A36029FC-0738-8B56-B0D1-F2A7E11A01A8}"/>
              </a:ext>
              <a:ext uri="{C183D7F6-B498-43B3-948B-1728B52AA6E4}">
                <adec:decorative xmlns:adec="http://schemas.microsoft.com/office/drawing/2017/decorative" val="0"/>
              </a:ext>
            </a:extLst>
          </p:cNvPr>
          <p:cNvSpPr>
            <a:spLocks/>
          </p:cNvSpPr>
          <p:nvPr/>
        </p:nvSpPr>
        <p:spPr bwMode="auto">
          <a:xfrm>
            <a:off x="495301" y="2144908"/>
            <a:ext cx="1727200"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AI Council</a:t>
            </a:r>
          </a:p>
        </p:txBody>
      </p:sp>
      <p:sp>
        <p:nvSpPr>
          <p:cNvPr id="4" name="Title 6">
            <a:extLst>
              <a:ext uri="{FF2B5EF4-FFF2-40B4-BE49-F238E27FC236}">
                <a16:creationId xmlns:a16="http://schemas.microsoft.com/office/drawing/2014/main" id="{A030EFCF-B1D9-8990-DA9D-FFA9BBDA2AED}"/>
              </a:ext>
            </a:extLst>
          </p:cNvPr>
          <p:cNvSpPr txBox="1">
            <a:spLocks noGrp="1"/>
          </p:cNvSpPr>
          <p:nvPr>
            <p:ph type="title" idx="4294967295"/>
          </p:nvPr>
        </p:nvSpPr>
        <p:spPr>
          <a:xfrm>
            <a:off x="495300" y="2898605"/>
            <a:ext cx="4762352" cy="1259509"/>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A cross-functional and multidisciplinary body</a:t>
            </a:r>
            <a:endParaRPr kumimoji="0" lang="en-US" sz="2400" b="0" i="0" u="none" strike="noStrike" kern="1200" cap="none" spc="-5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8814E0A5-97B8-BD18-6DE7-D1FDDD8605E5}"/>
              </a:ext>
            </a:extLst>
          </p:cNvPr>
          <p:cNvSpPr txBox="1"/>
          <p:nvPr/>
        </p:nvSpPr>
        <p:spPr>
          <a:xfrm>
            <a:off x="396287" y="4158832"/>
            <a:ext cx="4618475" cy="1200329"/>
          </a:xfrm>
          <a:prstGeom prst="rect">
            <a:avLst/>
          </a:prstGeom>
          <a:noFill/>
        </p:spPr>
        <p:txBody>
          <a:bodyPr wrap="square">
            <a:spAutoFit/>
          </a:bodyPr>
          <a:lstStyle/>
          <a:p>
            <a:r>
              <a:rPr lang="en-US" sz="2400" spc="-50">
                <a:ln w="3175">
                  <a:noFill/>
                </a:ln>
                <a:latin typeface="Segoe UI" panose="020B0502040204020203" pitchFamily="34" charset="0"/>
                <a:ea typeface="+mn-ea"/>
                <a:cs typeface="Segoe UI" panose="020B0502040204020203" pitchFamily="34" charset="0"/>
              </a:rPr>
              <a:t>that oversees and guides the development, deployment and evaluation of AI capabilities. </a:t>
            </a:r>
            <a:endParaRPr lang="en-US" sz="2400"/>
          </a:p>
        </p:txBody>
      </p:sp>
      <p:sp useBgFill="1">
        <p:nvSpPr>
          <p:cNvPr id="18" name="Rounded Rectangle 1">
            <a:extLst>
              <a:ext uri="{FF2B5EF4-FFF2-40B4-BE49-F238E27FC236}">
                <a16:creationId xmlns:a16="http://schemas.microsoft.com/office/drawing/2014/main" id="{60153AFC-8DD6-E2E7-BCA5-0FF761A9DE5E}"/>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4" name="Text Placeholder 2">
            <a:extLst>
              <a:ext uri="{FF2B5EF4-FFF2-40B4-BE49-F238E27FC236}">
                <a16:creationId xmlns:a16="http://schemas.microsoft.com/office/drawing/2014/main" id="{14C0F60B-7BC9-EA7D-D0F3-C492867786C2}"/>
              </a:ext>
            </a:extLst>
          </p:cNvPr>
          <p:cNvSpPr txBox="1">
            <a:spLocks/>
          </p:cNvSpPr>
          <p:nvPr/>
        </p:nvSpPr>
        <p:spPr>
          <a:xfrm>
            <a:off x="6785546" y="1385691"/>
            <a:ext cx="4529044" cy="64633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t>It is essential for organizations to establish a governance framework that ensures the responsible and ethical use of AI across their operations and stakeholders.</a:t>
            </a:r>
          </a:p>
        </p:txBody>
      </p:sp>
      <p:sp>
        <p:nvSpPr>
          <p:cNvPr id="35" name="Text Placeholder 2">
            <a:extLst>
              <a:ext uri="{FF2B5EF4-FFF2-40B4-BE49-F238E27FC236}">
                <a16:creationId xmlns:a16="http://schemas.microsoft.com/office/drawing/2014/main" id="{6DCC9390-5C94-40A8-610C-8F303FFA4ACD}"/>
              </a:ext>
            </a:extLst>
          </p:cNvPr>
          <p:cNvSpPr txBox="1">
            <a:spLocks/>
          </p:cNvSpPr>
          <p:nvPr/>
        </p:nvSpPr>
        <p:spPr>
          <a:xfrm>
            <a:off x="6785546" y="2487894"/>
            <a:ext cx="4529044" cy="215443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a:t>One way to achieve this is to create an AI Council, a cross-functional and multidisciplinary body that oversees and guides the development, deployment, and evaluation of AI solutions within the organization. An AI Council can help to align the organization's AI strategy with its vision, values, and goals, as well as to identify and mitigate potential risks and harms of AI. An AI Council can also foster a culture of trust, collaboration, and innovation among the AI practitioners, users, and beneficiaries within and outside the organization.</a:t>
            </a:r>
          </a:p>
        </p:txBody>
      </p:sp>
      <p:cxnSp>
        <p:nvCxnSpPr>
          <p:cNvPr id="37" name="Straight Connector 36">
            <a:extLst>
              <a:ext uri="{FF2B5EF4-FFF2-40B4-BE49-F238E27FC236}">
                <a16:creationId xmlns:a16="http://schemas.microsoft.com/office/drawing/2014/main" id="{6D4AC3C4-CF0E-E14E-09CE-B5CEA6E1013F}"/>
              </a:ext>
              <a:ext uri="{C183D7F6-B498-43B3-948B-1728B52AA6E4}">
                <adec:decorative xmlns:adec="http://schemas.microsoft.com/office/drawing/2017/decorative" val="1"/>
              </a:ext>
            </a:extLst>
          </p:cNvPr>
          <p:cNvCxnSpPr>
            <a:cxnSpLocks/>
          </p:cNvCxnSpPr>
          <p:nvPr/>
        </p:nvCxnSpPr>
        <p:spPr>
          <a:xfrm>
            <a:off x="5840963" y="2248330"/>
            <a:ext cx="58557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Graphic 55">
            <a:extLst>
              <a:ext uri="{FF2B5EF4-FFF2-40B4-BE49-F238E27FC236}">
                <a16:creationId xmlns:a16="http://schemas.microsoft.com/office/drawing/2014/main" id="{F9B29352-E491-3779-8FC0-9CC5A6357A03}"/>
              </a:ext>
              <a:ext uri="{C183D7F6-B498-43B3-948B-1728B52AA6E4}">
                <adec:decorative xmlns:adec="http://schemas.microsoft.com/office/drawing/2017/decorative" val="1"/>
              </a:ext>
            </a:extLst>
          </p:cNvPr>
          <p:cNvSpPr/>
          <p:nvPr/>
        </p:nvSpPr>
        <p:spPr>
          <a:xfrm>
            <a:off x="6174060" y="1385691"/>
            <a:ext cx="419780" cy="419460"/>
          </a:xfrm>
          <a:custGeom>
            <a:avLst/>
            <a:gdLst>
              <a:gd name="connsiteX0" fmla="*/ 332793 w 465909"/>
              <a:gd name="connsiteY0" fmla="*/ 0 h 465554"/>
              <a:gd name="connsiteX1" fmla="*/ 399351 w 465909"/>
              <a:gd name="connsiteY1" fmla="*/ 66559 h 465554"/>
              <a:gd name="connsiteX2" fmla="*/ 399351 w 465909"/>
              <a:gd name="connsiteY2" fmla="*/ 225278 h 465554"/>
              <a:gd name="connsiteX3" fmla="*/ 314385 w 465909"/>
              <a:gd name="connsiteY3" fmla="*/ 265786 h 465554"/>
              <a:gd name="connsiteX4" fmla="*/ 327557 w 465909"/>
              <a:gd name="connsiteY4" fmla="*/ 332438 h 465554"/>
              <a:gd name="connsiteX5" fmla="*/ 321699 w 465909"/>
              <a:gd name="connsiteY5" fmla="*/ 332438 h 465554"/>
              <a:gd name="connsiteX6" fmla="*/ 266234 w 465909"/>
              <a:gd name="connsiteY6" fmla="*/ 387903 h 465554"/>
              <a:gd name="connsiteX7" fmla="*/ 266833 w 465909"/>
              <a:gd name="connsiteY7" fmla="*/ 399351 h 465554"/>
              <a:gd name="connsiteX8" fmla="*/ 66559 w 465909"/>
              <a:gd name="connsiteY8" fmla="*/ 399351 h 465554"/>
              <a:gd name="connsiteX9" fmla="*/ 0 w 465909"/>
              <a:gd name="connsiteY9" fmla="*/ 332793 h 465554"/>
              <a:gd name="connsiteX10" fmla="*/ 0 w 465909"/>
              <a:gd name="connsiteY10" fmla="*/ 66559 h 465554"/>
              <a:gd name="connsiteX11" fmla="*/ 66559 w 465909"/>
              <a:gd name="connsiteY11" fmla="*/ 0 h 465554"/>
              <a:gd name="connsiteX12" fmla="*/ 332793 w 465909"/>
              <a:gd name="connsiteY12" fmla="*/ 0 h 465554"/>
              <a:gd name="connsiteX13" fmla="*/ 298848 w 465909"/>
              <a:gd name="connsiteY13" fmla="*/ 110265 h 465554"/>
              <a:gd name="connsiteX14" fmla="*/ 155303 w 465909"/>
              <a:gd name="connsiteY14" fmla="*/ 253810 h 465554"/>
              <a:gd name="connsiteX15" fmla="*/ 100503 w 465909"/>
              <a:gd name="connsiteY15" fmla="*/ 199010 h 465554"/>
              <a:gd name="connsiteX16" fmla="*/ 76986 w 465909"/>
              <a:gd name="connsiteY16" fmla="*/ 199840 h 465554"/>
              <a:gd name="connsiteX17" fmla="*/ 76986 w 465909"/>
              <a:gd name="connsiteY17" fmla="*/ 222527 h 465554"/>
              <a:gd name="connsiteX18" fmla="*/ 143545 w 465909"/>
              <a:gd name="connsiteY18" fmla="*/ 289086 h 465554"/>
              <a:gd name="connsiteX19" fmla="*/ 167062 w 465909"/>
              <a:gd name="connsiteY19" fmla="*/ 289086 h 465554"/>
              <a:gd name="connsiteX20" fmla="*/ 322365 w 465909"/>
              <a:gd name="connsiteY20" fmla="*/ 133783 h 465554"/>
              <a:gd name="connsiteX21" fmla="*/ 321535 w 465909"/>
              <a:gd name="connsiteY21" fmla="*/ 110265 h 465554"/>
              <a:gd name="connsiteX22" fmla="*/ 298848 w 465909"/>
              <a:gd name="connsiteY22" fmla="*/ 110265 h 465554"/>
              <a:gd name="connsiteX23" fmla="*/ 377165 w 465909"/>
              <a:gd name="connsiteY23" fmla="*/ 243693 h 465554"/>
              <a:gd name="connsiteX24" fmla="*/ 422939 w 465909"/>
              <a:gd name="connsiteY24" fmla="*/ 286616 h 465554"/>
              <a:gd name="connsiteX25" fmla="*/ 380016 w 465909"/>
              <a:gd name="connsiteY25" fmla="*/ 332391 h 465554"/>
              <a:gd name="connsiteX26" fmla="*/ 377209 w 465909"/>
              <a:gd name="connsiteY26" fmla="*/ 332393 h 465554"/>
              <a:gd name="connsiteX27" fmla="*/ 334239 w 465909"/>
              <a:gd name="connsiteY27" fmla="*/ 286661 h 465554"/>
              <a:gd name="connsiteX28" fmla="*/ 377165 w 465909"/>
              <a:gd name="connsiteY28" fmla="*/ 243693 h 465554"/>
              <a:gd name="connsiteX29" fmla="*/ 321699 w 465909"/>
              <a:gd name="connsiteY29" fmla="*/ 354624 h 465554"/>
              <a:gd name="connsiteX30" fmla="*/ 432630 w 465909"/>
              <a:gd name="connsiteY30" fmla="*/ 354624 h 465554"/>
              <a:gd name="connsiteX31" fmla="*/ 465910 w 465909"/>
              <a:gd name="connsiteY31" fmla="*/ 387903 h 465554"/>
              <a:gd name="connsiteX32" fmla="*/ 439020 w 465909"/>
              <a:gd name="connsiteY32" fmla="*/ 445898 h 465554"/>
              <a:gd name="connsiteX33" fmla="*/ 377165 w 465909"/>
              <a:gd name="connsiteY33" fmla="*/ 465555 h 465554"/>
              <a:gd name="connsiteX34" fmla="*/ 315310 w 465909"/>
              <a:gd name="connsiteY34" fmla="*/ 445898 h 465554"/>
              <a:gd name="connsiteX35" fmla="*/ 289175 w 465909"/>
              <a:gd name="connsiteY35" fmla="*/ 399351 h 465554"/>
              <a:gd name="connsiteX36" fmla="*/ 288420 w 465909"/>
              <a:gd name="connsiteY36" fmla="*/ 387903 h 465554"/>
              <a:gd name="connsiteX37" fmla="*/ 321699 w 465909"/>
              <a:gd name="connsiteY37" fmla="*/ 354624 h 4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5909" h="465554">
                <a:moveTo>
                  <a:pt x="332793" y="0"/>
                </a:moveTo>
                <a:cubicBezTo>
                  <a:pt x="369553" y="0"/>
                  <a:pt x="399351" y="29799"/>
                  <a:pt x="399351" y="66559"/>
                </a:cubicBezTo>
                <a:lnTo>
                  <a:pt x="399351" y="225278"/>
                </a:lnTo>
                <a:cubicBezTo>
                  <a:pt x="364703" y="213001"/>
                  <a:pt x="326662" y="231138"/>
                  <a:pt x="314385" y="265786"/>
                </a:cubicBezTo>
                <a:cubicBezTo>
                  <a:pt x="306251" y="288740"/>
                  <a:pt x="311303" y="314303"/>
                  <a:pt x="327557" y="332438"/>
                </a:cubicBezTo>
                <a:lnTo>
                  <a:pt x="321699" y="332438"/>
                </a:lnTo>
                <a:cubicBezTo>
                  <a:pt x="291067" y="332438"/>
                  <a:pt x="266234" y="357271"/>
                  <a:pt x="266234" y="387903"/>
                </a:cubicBezTo>
                <a:cubicBezTo>
                  <a:pt x="266234" y="391786"/>
                  <a:pt x="266456" y="395624"/>
                  <a:pt x="266833" y="399351"/>
                </a:cubicBezTo>
                <a:lnTo>
                  <a:pt x="66559" y="399351"/>
                </a:lnTo>
                <a:cubicBezTo>
                  <a:pt x="29799" y="399351"/>
                  <a:pt x="0" y="369553"/>
                  <a:pt x="0" y="332793"/>
                </a:cubicBezTo>
                <a:lnTo>
                  <a:pt x="0" y="66559"/>
                </a:lnTo>
                <a:cubicBezTo>
                  <a:pt x="0" y="29799"/>
                  <a:pt x="29799" y="0"/>
                  <a:pt x="66559" y="0"/>
                </a:cubicBezTo>
                <a:lnTo>
                  <a:pt x="332793" y="0"/>
                </a:lnTo>
                <a:close/>
                <a:moveTo>
                  <a:pt x="298848" y="110265"/>
                </a:moveTo>
                <a:lnTo>
                  <a:pt x="155303" y="253810"/>
                </a:lnTo>
                <a:lnTo>
                  <a:pt x="100503" y="199010"/>
                </a:lnTo>
                <a:cubicBezTo>
                  <a:pt x="93780" y="192745"/>
                  <a:pt x="83251" y="193117"/>
                  <a:pt x="76986" y="199840"/>
                </a:cubicBezTo>
                <a:cubicBezTo>
                  <a:pt x="71031" y="206229"/>
                  <a:pt x="71031" y="216138"/>
                  <a:pt x="76986" y="222527"/>
                </a:cubicBezTo>
                <a:lnTo>
                  <a:pt x="143545" y="289086"/>
                </a:lnTo>
                <a:cubicBezTo>
                  <a:pt x="150041" y="295575"/>
                  <a:pt x="160565" y="295575"/>
                  <a:pt x="167062" y="289086"/>
                </a:cubicBezTo>
                <a:lnTo>
                  <a:pt x="322365" y="133783"/>
                </a:lnTo>
                <a:cubicBezTo>
                  <a:pt x="328630" y="127059"/>
                  <a:pt x="328258" y="116530"/>
                  <a:pt x="321535" y="110265"/>
                </a:cubicBezTo>
                <a:cubicBezTo>
                  <a:pt x="315146" y="104311"/>
                  <a:pt x="305237" y="104311"/>
                  <a:pt x="298848" y="110265"/>
                </a:cubicBezTo>
                <a:close/>
                <a:moveTo>
                  <a:pt x="377165" y="243693"/>
                </a:moveTo>
                <a:cubicBezTo>
                  <a:pt x="401658" y="242905"/>
                  <a:pt x="422152" y="262123"/>
                  <a:pt x="422939" y="286616"/>
                </a:cubicBezTo>
                <a:cubicBezTo>
                  <a:pt x="423727" y="311110"/>
                  <a:pt x="404509" y="331606"/>
                  <a:pt x="380016" y="332391"/>
                </a:cubicBezTo>
                <a:cubicBezTo>
                  <a:pt x="379080" y="332422"/>
                  <a:pt x="378143" y="332422"/>
                  <a:pt x="377209" y="332393"/>
                </a:cubicBezTo>
                <a:cubicBezTo>
                  <a:pt x="352716" y="331630"/>
                  <a:pt x="333476" y="311157"/>
                  <a:pt x="334239" y="286661"/>
                </a:cubicBezTo>
                <a:cubicBezTo>
                  <a:pt x="334967" y="263257"/>
                  <a:pt x="353761" y="244445"/>
                  <a:pt x="377165" y="243693"/>
                </a:cubicBezTo>
                <a:close/>
                <a:moveTo>
                  <a:pt x="321699" y="354624"/>
                </a:moveTo>
                <a:lnTo>
                  <a:pt x="432630" y="354624"/>
                </a:lnTo>
                <a:cubicBezTo>
                  <a:pt x="451009" y="354624"/>
                  <a:pt x="465910" y="369524"/>
                  <a:pt x="465910" y="387903"/>
                </a:cubicBezTo>
                <a:cubicBezTo>
                  <a:pt x="465910" y="412663"/>
                  <a:pt x="455726" y="432497"/>
                  <a:pt x="439020" y="445898"/>
                </a:cubicBezTo>
                <a:cubicBezTo>
                  <a:pt x="422580" y="459098"/>
                  <a:pt x="400527" y="465555"/>
                  <a:pt x="377165" y="465555"/>
                </a:cubicBezTo>
                <a:cubicBezTo>
                  <a:pt x="353803" y="465555"/>
                  <a:pt x="331750" y="459121"/>
                  <a:pt x="315310" y="445898"/>
                </a:cubicBezTo>
                <a:cubicBezTo>
                  <a:pt x="300851" y="434394"/>
                  <a:pt x="291471" y="417686"/>
                  <a:pt x="289175" y="399351"/>
                </a:cubicBezTo>
                <a:cubicBezTo>
                  <a:pt x="288666" y="395557"/>
                  <a:pt x="288414" y="391732"/>
                  <a:pt x="288420" y="387903"/>
                </a:cubicBezTo>
                <a:cubicBezTo>
                  <a:pt x="288420" y="369524"/>
                  <a:pt x="303320" y="354624"/>
                  <a:pt x="321699" y="354624"/>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61" name="Graphic 59">
            <a:extLst>
              <a:ext uri="{FF2B5EF4-FFF2-40B4-BE49-F238E27FC236}">
                <a16:creationId xmlns:a16="http://schemas.microsoft.com/office/drawing/2014/main" id="{3FBD007A-C352-0E83-61F0-432FEC58D372}"/>
              </a:ext>
              <a:ext uri="{C183D7F6-B498-43B3-948B-1728B52AA6E4}">
                <adec:decorative xmlns:adec="http://schemas.microsoft.com/office/drawing/2017/decorative" val="1"/>
              </a:ext>
            </a:extLst>
          </p:cNvPr>
          <p:cNvSpPr/>
          <p:nvPr/>
        </p:nvSpPr>
        <p:spPr>
          <a:xfrm>
            <a:off x="6174059" y="2481556"/>
            <a:ext cx="430099" cy="409618"/>
          </a:xfrm>
          <a:custGeom>
            <a:avLst/>
            <a:gdLst>
              <a:gd name="connsiteX0" fmla="*/ 452893 w 745707"/>
              <a:gd name="connsiteY0" fmla="*/ 248569 h 710197"/>
              <a:gd name="connsiteX1" fmla="*/ 512479 w 745707"/>
              <a:gd name="connsiteY1" fmla="*/ 292956 h 710197"/>
              <a:gd name="connsiteX2" fmla="*/ 488261 w 745707"/>
              <a:gd name="connsiteY2" fmla="*/ 292956 h 710197"/>
              <a:gd name="connsiteX3" fmla="*/ 390609 w 745707"/>
              <a:gd name="connsiteY3" fmla="*/ 390609 h 710197"/>
              <a:gd name="connsiteX4" fmla="*/ 390609 w 745707"/>
              <a:gd name="connsiteY4" fmla="*/ 392384 h 710197"/>
              <a:gd name="connsiteX5" fmla="*/ 319589 w 745707"/>
              <a:gd name="connsiteY5" fmla="*/ 479383 h 710197"/>
              <a:gd name="connsiteX6" fmla="*/ 319589 w 745707"/>
              <a:gd name="connsiteY6" fmla="*/ 635201 h 710197"/>
              <a:gd name="connsiteX7" fmla="*/ 195375 w 745707"/>
              <a:gd name="connsiteY7" fmla="*/ 479348 h 710197"/>
              <a:gd name="connsiteX8" fmla="*/ 195375 w 745707"/>
              <a:gd name="connsiteY8" fmla="*/ 310711 h 710197"/>
              <a:gd name="connsiteX9" fmla="*/ 257518 w 745707"/>
              <a:gd name="connsiteY9" fmla="*/ 248569 h 710197"/>
              <a:gd name="connsiteX10" fmla="*/ 452893 w 745707"/>
              <a:gd name="connsiteY10" fmla="*/ 248569 h 710197"/>
              <a:gd name="connsiteX11" fmla="*/ 612545 w 745707"/>
              <a:gd name="connsiteY11" fmla="*/ 292956 h 710197"/>
              <a:gd name="connsiteX12" fmla="*/ 710198 w 745707"/>
              <a:gd name="connsiteY12" fmla="*/ 390183 h 710197"/>
              <a:gd name="connsiteX13" fmla="*/ 710198 w 745707"/>
              <a:gd name="connsiteY13" fmla="*/ 310711 h 710197"/>
              <a:gd name="connsiteX14" fmla="*/ 648055 w 745707"/>
              <a:gd name="connsiteY14" fmla="*/ 248569 h 710197"/>
              <a:gd name="connsiteX15" fmla="*/ 528209 w 745707"/>
              <a:gd name="connsiteY15" fmla="*/ 248569 h 710197"/>
              <a:gd name="connsiteX16" fmla="*/ 548947 w 745707"/>
              <a:gd name="connsiteY16" fmla="*/ 292956 h 710197"/>
              <a:gd name="connsiteX17" fmla="*/ 612545 w 745707"/>
              <a:gd name="connsiteY17" fmla="*/ 292956 h 710197"/>
              <a:gd name="connsiteX18" fmla="*/ 182201 w 745707"/>
              <a:gd name="connsiteY18" fmla="*/ 248569 h 710197"/>
              <a:gd name="connsiteX19" fmla="*/ 160185 w 745707"/>
              <a:gd name="connsiteY19" fmla="*/ 302899 h 710197"/>
              <a:gd name="connsiteX20" fmla="*/ 159830 w 745707"/>
              <a:gd name="connsiteY20" fmla="*/ 310711 h 710197"/>
              <a:gd name="connsiteX21" fmla="*/ 159830 w 745707"/>
              <a:gd name="connsiteY21" fmla="*/ 479348 h 710197"/>
              <a:gd name="connsiteX22" fmla="*/ 178792 w 745707"/>
              <a:gd name="connsiteY22" fmla="*/ 563329 h 710197"/>
              <a:gd name="connsiteX23" fmla="*/ 4827 w 745707"/>
              <a:gd name="connsiteY23" fmla="*/ 462797 h 710197"/>
              <a:gd name="connsiteX24" fmla="*/ 0 w 745707"/>
              <a:gd name="connsiteY24" fmla="*/ 426083 h 710197"/>
              <a:gd name="connsiteX25" fmla="*/ 0 w 745707"/>
              <a:gd name="connsiteY25" fmla="*/ 310711 h 710197"/>
              <a:gd name="connsiteX26" fmla="*/ 57029 w 745707"/>
              <a:gd name="connsiteY26" fmla="*/ 248782 h 710197"/>
              <a:gd name="connsiteX27" fmla="*/ 62142 w 745707"/>
              <a:gd name="connsiteY27" fmla="*/ 248569 h 710197"/>
              <a:gd name="connsiteX28" fmla="*/ 182201 w 745707"/>
              <a:gd name="connsiteY28" fmla="*/ 248569 h 710197"/>
              <a:gd name="connsiteX29" fmla="*/ 355099 w 745707"/>
              <a:gd name="connsiteY29" fmla="*/ 0 h 710197"/>
              <a:gd name="connsiteX30" fmla="*/ 461628 w 745707"/>
              <a:gd name="connsiteY30" fmla="*/ 106530 h 710197"/>
              <a:gd name="connsiteX31" fmla="*/ 355099 w 745707"/>
              <a:gd name="connsiteY31" fmla="*/ 213059 h 710197"/>
              <a:gd name="connsiteX32" fmla="*/ 248569 w 745707"/>
              <a:gd name="connsiteY32" fmla="*/ 106530 h 710197"/>
              <a:gd name="connsiteX33" fmla="*/ 355099 w 745707"/>
              <a:gd name="connsiteY33" fmla="*/ 0 h 710197"/>
              <a:gd name="connsiteX34" fmla="*/ 585913 w 745707"/>
              <a:gd name="connsiteY34" fmla="*/ 35510 h 710197"/>
              <a:gd name="connsiteX35" fmla="*/ 674688 w 745707"/>
              <a:gd name="connsiteY35" fmla="*/ 124285 h 710197"/>
              <a:gd name="connsiteX36" fmla="*/ 585913 w 745707"/>
              <a:gd name="connsiteY36" fmla="*/ 213059 h 710197"/>
              <a:gd name="connsiteX37" fmla="*/ 497138 w 745707"/>
              <a:gd name="connsiteY37" fmla="*/ 124285 h 710197"/>
              <a:gd name="connsiteX38" fmla="*/ 585913 w 745707"/>
              <a:gd name="connsiteY38" fmla="*/ 35510 h 710197"/>
              <a:gd name="connsiteX39" fmla="*/ 124285 w 745707"/>
              <a:gd name="connsiteY39" fmla="*/ 35510 h 710197"/>
              <a:gd name="connsiteX40" fmla="*/ 213059 w 745707"/>
              <a:gd name="connsiteY40" fmla="*/ 124285 h 710197"/>
              <a:gd name="connsiteX41" fmla="*/ 124285 w 745707"/>
              <a:gd name="connsiteY41" fmla="*/ 213059 h 710197"/>
              <a:gd name="connsiteX42" fmla="*/ 35510 w 745707"/>
              <a:gd name="connsiteY42" fmla="*/ 124285 h 710197"/>
              <a:gd name="connsiteX43" fmla="*/ 124285 w 745707"/>
              <a:gd name="connsiteY43" fmla="*/ 35510 h 710197"/>
              <a:gd name="connsiteX44" fmla="*/ 426119 w 745707"/>
              <a:gd name="connsiteY44" fmla="*/ 426119 h 710197"/>
              <a:gd name="connsiteX45" fmla="*/ 408364 w 745707"/>
              <a:gd name="connsiteY45" fmla="*/ 426119 h 710197"/>
              <a:gd name="connsiteX46" fmla="*/ 355099 w 745707"/>
              <a:gd name="connsiteY46" fmla="*/ 479383 h 710197"/>
              <a:gd name="connsiteX47" fmla="*/ 355099 w 745707"/>
              <a:gd name="connsiteY47" fmla="*/ 532648 h 710197"/>
              <a:gd name="connsiteX48" fmla="*/ 443873 w 745707"/>
              <a:gd name="connsiteY48" fmla="*/ 532648 h 710197"/>
              <a:gd name="connsiteX49" fmla="*/ 443873 w 745707"/>
              <a:gd name="connsiteY49" fmla="*/ 523771 h 710197"/>
              <a:gd name="connsiteX50" fmla="*/ 470506 w 745707"/>
              <a:gd name="connsiteY50" fmla="*/ 497138 h 710197"/>
              <a:gd name="connsiteX51" fmla="*/ 497138 w 745707"/>
              <a:gd name="connsiteY51" fmla="*/ 523771 h 710197"/>
              <a:gd name="connsiteX52" fmla="*/ 497138 w 745707"/>
              <a:gd name="connsiteY52" fmla="*/ 532648 h 710197"/>
              <a:gd name="connsiteX53" fmla="*/ 603668 w 745707"/>
              <a:gd name="connsiteY53" fmla="*/ 532648 h 710197"/>
              <a:gd name="connsiteX54" fmla="*/ 603668 w 745707"/>
              <a:gd name="connsiteY54" fmla="*/ 523771 h 710197"/>
              <a:gd name="connsiteX55" fmla="*/ 630300 w 745707"/>
              <a:gd name="connsiteY55" fmla="*/ 497138 h 710197"/>
              <a:gd name="connsiteX56" fmla="*/ 656933 w 745707"/>
              <a:gd name="connsiteY56" fmla="*/ 523771 h 710197"/>
              <a:gd name="connsiteX57" fmla="*/ 656933 w 745707"/>
              <a:gd name="connsiteY57" fmla="*/ 532648 h 710197"/>
              <a:gd name="connsiteX58" fmla="*/ 745707 w 745707"/>
              <a:gd name="connsiteY58" fmla="*/ 532648 h 710197"/>
              <a:gd name="connsiteX59" fmla="*/ 745707 w 745707"/>
              <a:gd name="connsiteY59" fmla="*/ 479383 h 710197"/>
              <a:gd name="connsiteX60" fmla="*/ 692443 w 745707"/>
              <a:gd name="connsiteY60" fmla="*/ 426119 h 710197"/>
              <a:gd name="connsiteX61" fmla="*/ 674688 w 745707"/>
              <a:gd name="connsiteY61" fmla="*/ 426119 h 710197"/>
              <a:gd name="connsiteX62" fmla="*/ 674688 w 745707"/>
              <a:gd name="connsiteY62" fmla="*/ 390609 h 710197"/>
              <a:gd name="connsiteX63" fmla="*/ 612545 w 745707"/>
              <a:gd name="connsiteY63" fmla="*/ 328466 h 710197"/>
              <a:gd name="connsiteX64" fmla="*/ 488261 w 745707"/>
              <a:gd name="connsiteY64" fmla="*/ 328466 h 710197"/>
              <a:gd name="connsiteX65" fmla="*/ 426119 w 745707"/>
              <a:gd name="connsiteY65" fmla="*/ 390609 h 710197"/>
              <a:gd name="connsiteX66" fmla="*/ 426119 w 745707"/>
              <a:gd name="connsiteY66" fmla="*/ 426119 h 710197"/>
              <a:gd name="connsiteX67" fmla="*/ 479383 w 745707"/>
              <a:gd name="connsiteY67" fmla="*/ 390609 h 710197"/>
              <a:gd name="connsiteX68" fmla="*/ 488261 w 745707"/>
              <a:gd name="connsiteY68" fmla="*/ 381731 h 710197"/>
              <a:gd name="connsiteX69" fmla="*/ 612545 w 745707"/>
              <a:gd name="connsiteY69" fmla="*/ 381731 h 710197"/>
              <a:gd name="connsiteX70" fmla="*/ 621423 w 745707"/>
              <a:gd name="connsiteY70" fmla="*/ 390609 h 710197"/>
              <a:gd name="connsiteX71" fmla="*/ 621423 w 745707"/>
              <a:gd name="connsiteY71" fmla="*/ 426119 h 710197"/>
              <a:gd name="connsiteX72" fmla="*/ 479383 w 745707"/>
              <a:gd name="connsiteY72" fmla="*/ 426119 h 710197"/>
              <a:gd name="connsiteX73" fmla="*/ 479383 w 745707"/>
              <a:gd name="connsiteY73" fmla="*/ 390609 h 710197"/>
              <a:gd name="connsiteX74" fmla="*/ 355099 w 745707"/>
              <a:gd name="connsiteY74" fmla="*/ 656933 h 710197"/>
              <a:gd name="connsiteX75" fmla="*/ 355099 w 745707"/>
              <a:gd name="connsiteY75" fmla="*/ 585913 h 710197"/>
              <a:gd name="connsiteX76" fmla="*/ 443873 w 745707"/>
              <a:gd name="connsiteY76" fmla="*/ 585913 h 710197"/>
              <a:gd name="connsiteX77" fmla="*/ 443873 w 745707"/>
              <a:gd name="connsiteY77" fmla="*/ 612545 h 710197"/>
              <a:gd name="connsiteX78" fmla="*/ 470506 w 745707"/>
              <a:gd name="connsiteY78" fmla="*/ 639178 h 710197"/>
              <a:gd name="connsiteX79" fmla="*/ 497138 w 745707"/>
              <a:gd name="connsiteY79" fmla="*/ 612545 h 710197"/>
              <a:gd name="connsiteX80" fmla="*/ 497138 w 745707"/>
              <a:gd name="connsiteY80" fmla="*/ 585913 h 710197"/>
              <a:gd name="connsiteX81" fmla="*/ 603668 w 745707"/>
              <a:gd name="connsiteY81" fmla="*/ 585913 h 710197"/>
              <a:gd name="connsiteX82" fmla="*/ 603668 w 745707"/>
              <a:gd name="connsiteY82" fmla="*/ 612545 h 710197"/>
              <a:gd name="connsiteX83" fmla="*/ 630300 w 745707"/>
              <a:gd name="connsiteY83" fmla="*/ 639178 h 710197"/>
              <a:gd name="connsiteX84" fmla="*/ 656933 w 745707"/>
              <a:gd name="connsiteY84" fmla="*/ 612545 h 710197"/>
              <a:gd name="connsiteX85" fmla="*/ 656933 w 745707"/>
              <a:gd name="connsiteY85" fmla="*/ 585913 h 710197"/>
              <a:gd name="connsiteX86" fmla="*/ 745707 w 745707"/>
              <a:gd name="connsiteY86" fmla="*/ 585913 h 710197"/>
              <a:gd name="connsiteX87" fmla="*/ 745707 w 745707"/>
              <a:gd name="connsiteY87" fmla="*/ 656933 h 710197"/>
              <a:gd name="connsiteX88" fmla="*/ 692443 w 745707"/>
              <a:gd name="connsiteY88" fmla="*/ 710198 h 710197"/>
              <a:gd name="connsiteX89" fmla="*/ 408364 w 745707"/>
              <a:gd name="connsiteY89" fmla="*/ 710198 h 710197"/>
              <a:gd name="connsiteX90" fmla="*/ 355099 w 745707"/>
              <a:gd name="connsiteY90" fmla="*/ 656933 h 71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5707" h="710197">
                <a:moveTo>
                  <a:pt x="452893" y="248569"/>
                </a:moveTo>
                <a:cubicBezTo>
                  <a:pt x="480388" y="248554"/>
                  <a:pt x="504624" y="266608"/>
                  <a:pt x="512479" y="292956"/>
                </a:cubicBezTo>
                <a:lnTo>
                  <a:pt x="488261" y="292956"/>
                </a:lnTo>
                <a:cubicBezTo>
                  <a:pt x="434328" y="292956"/>
                  <a:pt x="390609" y="336676"/>
                  <a:pt x="390609" y="390609"/>
                </a:cubicBezTo>
                <a:lnTo>
                  <a:pt x="390609" y="392384"/>
                </a:lnTo>
                <a:cubicBezTo>
                  <a:pt x="349268" y="400821"/>
                  <a:pt x="319582" y="437190"/>
                  <a:pt x="319589" y="479383"/>
                </a:cubicBezTo>
                <a:lnTo>
                  <a:pt x="319589" y="635201"/>
                </a:lnTo>
                <a:cubicBezTo>
                  <a:pt x="246913" y="618561"/>
                  <a:pt x="195382" y="553904"/>
                  <a:pt x="195375" y="479348"/>
                </a:cubicBezTo>
                <a:lnTo>
                  <a:pt x="195375" y="310711"/>
                </a:lnTo>
                <a:cubicBezTo>
                  <a:pt x="195375" y="276409"/>
                  <a:pt x="223180" y="248569"/>
                  <a:pt x="257518" y="248569"/>
                </a:cubicBezTo>
                <a:lnTo>
                  <a:pt x="452893" y="248569"/>
                </a:lnTo>
                <a:close/>
                <a:moveTo>
                  <a:pt x="612545" y="292956"/>
                </a:moveTo>
                <a:cubicBezTo>
                  <a:pt x="666311" y="292956"/>
                  <a:pt x="709963" y="336417"/>
                  <a:pt x="710198" y="390183"/>
                </a:cubicBezTo>
                <a:lnTo>
                  <a:pt x="710198" y="310711"/>
                </a:lnTo>
                <a:cubicBezTo>
                  <a:pt x="710198" y="276391"/>
                  <a:pt x="682376" y="248569"/>
                  <a:pt x="648055" y="248569"/>
                </a:cubicBezTo>
                <a:lnTo>
                  <a:pt x="528209" y="248569"/>
                </a:lnTo>
                <a:cubicBezTo>
                  <a:pt x="538578" y="261104"/>
                  <a:pt x="545858" y="276267"/>
                  <a:pt x="548947" y="292956"/>
                </a:cubicBezTo>
                <a:lnTo>
                  <a:pt x="612545" y="292956"/>
                </a:lnTo>
                <a:close/>
                <a:moveTo>
                  <a:pt x="182201" y="248569"/>
                </a:moveTo>
                <a:cubicBezTo>
                  <a:pt x="169773" y="263554"/>
                  <a:pt x="161783" y="282304"/>
                  <a:pt x="160185" y="302899"/>
                </a:cubicBezTo>
                <a:lnTo>
                  <a:pt x="159830" y="310711"/>
                </a:lnTo>
                <a:lnTo>
                  <a:pt x="159830" y="479348"/>
                </a:lnTo>
                <a:cubicBezTo>
                  <a:pt x="159830" y="509425"/>
                  <a:pt x="166648" y="537904"/>
                  <a:pt x="178792" y="563329"/>
                </a:cubicBezTo>
                <a:cubicBezTo>
                  <a:pt x="102992" y="583608"/>
                  <a:pt x="25105" y="538596"/>
                  <a:pt x="4827" y="462797"/>
                </a:cubicBezTo>
                <a:cubicBezTo>
                  <a:pt x="1623" y="450823"/>
                  <a:pt x="0" y="438479"/>
                  <a:pt x="0" y="426083"/>
                </a:cubicBezTo>
                <a:lnTo>
                  <a:pt x="0" y="310711"/>
                </a:lnTo>
                <a:cubicBezTo>
                  <a:pt x="1" y="278376"/>
                  <a:pt x="24802" y="251442"/>
                  <a:pt x="57029" y="248782"/>
                </a:cubicBezTo>
                <a:lnTo>
                  <a:pt x="62142" y="248569"/>
                </a:lnTo>
                <a:lnTo>
                  <a:pt x="182201" y="248569"/>
                </a:lnTo>
                <a:close/>
                <a:moveTo>
                  <a:pt x="355099" y="0"/>
                </a:moveTo>
                <a:cubicBezTo>
                  <a:pt x="413935" y="0"/>
                  <a:pt x="461628" y="47695"/>
                  <a:pt x="461628" y="106530"/>
                </a:cubicBezTo>
                <a:cubicBezTo>
                  <a:pt x="461628" y="165364"/>
                  <a:pt x="413935" y="213059"/>
                  <a:pt x="355099" y="213059"/>
                </a:cubicBezTo>
                <a:cubicBezTo>
                  <a:pt x="296262" y="213059"/>
                  <a:pt x="248569" y="165364"/>
                  <a:pt x="248569" y="106530"/>
                </a:cubicBezTo>
                <a:cubicBezTo>
                  <a:pt x="248569" y="47695"/>
                  <a:pt x="296262" y="0"/>
                  <a:pt x="355099" y="0"/>
                </a:cubicBezTo>
                <a:close/>
                <a:moveTo>
                  <a:pt x="585913" y="35510"/>
                </a:moveTo>
                <a:cubicBezTo>
                  <a:pt x="634941" y="35510"/>
                  <a:pt x="674688" y="75256"/>
                  <a:pt x="674688" y="124285"/>
                </a:cubicBezTo>
                <a:cubicBezTo>
                  <a:pt x="674688" y="173313"/>
                  <a:pt x="634941" y="213059"/>
                  <a:pt x="585913" y="213059"/>
                </a:cubicBezTo>
                <a:cubicBezTo>
                  <a:pt x="536885" y="213059"/>
                  <a:pt x="497138" y="173313"/>
                  <a:pt x="497138" y="124285"/>
                </a:cubicBezTo>
                <a:cubicBezTo>
                  <a:pt x="497138" y="75256"/>
                  <a:pt x="536885" y="35510"/>
                  <a:pt x="585913" y="35510"/>
                </a:cubicBezTo>
                <a:close/>
                <a:moveTo>
                  <a:pt x="124285" y="35510"/>
                </a:moveTo>
                <a:cubicBezTo>
                  <a:pt x="173313" y="35510"/>
                  <a:pt x="213059" y="75256"/>
                  <a:pt x="213059" y="124285"/>
                </a:cubicBezTo>
                <a:cubicBezTo>
                  <a:pt x="213059" y="173313"/>
                  <a:pt x="173313" y="213059"/>
                  <a:pt x="124285" y="213059"/>
                </a:cubicBezTo>
                <a:cubicBezTo>
                  <a:pt x="75256" y="213059"/>
                  <a:pt x="35510" y="173313"/>
                  <a:pt x="35510" y="124285"/>
                </a:cubicBezTo>
                <a:cubicBezTo>
                  <a:pt x="35510" y="75256"/>
                  <a:pt x="75256" y="35510"/>
                  <a:pt x="124285" y="35510"/>
                </a:cubicBezTo>
                <a:close/>
                <a:moveTo>
                  <a:pt x="426119" y="426119"/>
                </a:moveTo>
                <a:lnTo>
                  <a:pt x="408364" y="426119"/>
                </a:lnTo>
                <a:cubicBezTo>
                  <a:pt x="378947" y="426119"/>
                  <a:pt x="355099" y="449967"/>
                  <a:pt x="355099" y="479383"/>
                </a:cubicBezTo>
                <a:lnTo>
                  <a:pt x="355099" y="532648"/>
                </a:lnTo>
                <a:lnTo>
                  <a:pt x="443873" y="532648"/>
                </a:lnTo>
                <a:lnTo>
                  <a:pt x="443873" y="523771"/>
                </a:lnTo>
                <a:cubicBezTo>
                  <a:pt x="443873" y="509062"/>
                  <a:pt x="455798" y="497138"/>
                  <a:pt x="470506" y="497138"/>
                </a:cubicBezTo>
                <a:cubicBezTo>
                  <a:pt x="485214" y="497138"/>
                  <a:pt x="497138" y="509062"/>
                  <a:pt x="497138" y="523771"/>
                </a:cubicBezTo>
                <a:lnTo>
                  <a:pt x="497138" y="532648"/>
                </a:lnTo>
                <a:lnTo>
                  <a:pt x="603668" y="532648"/>
                </a:lnTo>
                <a:lnTo>
                  <a:pt x="603668" y="523771"/>
                </a:lnTo>
                <a:cubicBezTo>
                  <a:pt x="603668" y="509062"/>
                  <a:pt x="615592" y="497138"/>
                  <a:pt x="630300" y="497138"/>
                </a:cubicBezTo>
                <a:cubicBezTo>
                  <a:pt x="645008" y="497138"/>
                  <a:pt x="656933" y="509062"/>
                  <a:pt x="656933" y="523771"/>
                </a:cubicBezTo>
                <a:lnTo>
                  <a:pt x="656933" y="532648"/>
                </a:lnTo>
                <a:lnTo>
                  <a:pt x="745707" y="532648"/>
                </a:lnTo>
                <a:lnTo>
                  <a:pt x="745707" y="479383"/>
                </a:lnTo>
                <a:cubicBezTo>
                  <a:pt x="745707" y="449967"/>
                  <a:pt x="721859" y="426119"/>
                  <a:pt x="692443" y="426119"/>
                </a:cubicBezTo>
                <a:lnTo>
                  <a:pt x="674688" y="426119"/>
                </a:lnTo>
                <a:lnTo>
                  <a:pt x="674688" y="390609"/>
                </a:lnTo>
                <a:cubicBezTo>
                  <a:pt x="674688" y="356288"/>
                  <a:pt x="646866" y="328466"/>
                  <a:pt x="612545" y="328466"/>
                </a:cubicBezTo>
                <a:lnTo>
                  <a:pt x="488261" y="328466"/>
                </a:lnTo>
                <a:cubicBezTo>
                  <a:pt x="453940" y="328466"/>
                  <a:pt x="426119" y="356288"/>
                  <a:pt x="426119" y="390609"/>
                </a:cubicBezTo>
                <a:lnTo>
                  <a:pt x="426119" y="426119"/>
                </a:lnTo>
                <a:close/>
                <a:moveTo>
                  <a:pt x="479383" y="390609"/>
                </a:moveTo>
                <a:cubicBezTo>
                  <a:pt x="479383" y="385705"/>
                  <a:pt x="483357" y="381731"/>
                  <a:pt x="488261" y="381731"/>
                </a:cubicBezTo>
                <a:lnTo>
                  <a:pt x="612545" y="381731"/>
                </a:lnTo>
                <a:cubicBezTo>
                  <a:pt x="617449" y="381731"/>
                  <a:pt x="621423" y="385705"/>
                  <a:pt x="621423" y="390609"/>
                </a:cubicBezTo>
                <a:lnTo>
                  <a:pt x="621423" y="426119"/>
                </a:lnTo>
                <a:lnTo>
                  <a:pt x="479383" y="426119"/>
                </a:lnTo>
                <a:lnTo>
                  <a:pt x="479383" y="390609"/>
                </a:lnTo>
                <a:close/>
                <a:moveTo>
                  <a:pt x="355099" y="656933"/>
                </a:moveTo>
                <a:lnTo>
                  <a:pt x="355099" y="585913"/>
                </a:lnTo>
                <a:lnTo>
                  <a:pt x="443873" y="585913"/>
                </a:lnTo>
                <a:lnTo>
                  <a:pt x="443873" y="612545"/>
                </a:lnTo>
                <a:cubicBezTo>
                  <a:pt x="443873" y="627254"/>
                  <a:pt x="455798" y="639178"/>
                  <a:pt x="470506" y="639178"/>
                </a:cubicBezTo>
                <a:cubicBezTo>
                  <a:pt x="485214" y="639178"/>
                  <a:pt x="497138" y="627254"/>
                  <a:pt x="497138" y="612545"/>
                </a:cubicBezTo>
                <a:lnTo>
                  <a:pt x="497138" y="585913"/>
                </a:lnTo>
                <a:lnTo>
                  <a:pt x="603668" y="585913"/>
                </a:lnTo>
                <a:lnTo>
                  <a:pt x="603668" y="612545"/>
                </a:lnTo>
                <a:cubicBezTo>
                  <a:pt x="603668" y="627254"/>
                  <a:pt x="615592" y="639178"/>
                  <a:pt x="630300" y="639178"/>
                </a:cubicBezTo>
                <a:cubicBezTo>
                  <a:pt x="645008" y="639178"/>
                  <a:pt x="656933" y="627254"/>
                  <a:pt x="656933" y="612545"/>
                </a:cubicBezTo>
                <a:lnTo>
                  <a:pt x="656933" y="585913"/>
                </a:lnTo>
                <a:lnTo>
                  <a:pt x="745707" y="585913"/>
                </a:lnTo>
                <a:lnTo>
                  <a:pt x="745707" y="656933"/>
                </a:lnTo>
                <a:cubicBezTo>
                  <a:pt x="745707" y="686349"/>
                  <a:pt x="721859" y="710198"/>
                  <a:pt x="692443" y="710198"/>
                </a:cubicBezTo>
                <a:lnTo>
                  <a:pt x="408364" y="710198"/>
                </a:lnTo>
                <a:cubicBezTo>
                  <a:pt x="378947" y="710198"/>
                  <a:pt x="355099" y="686349"/>
                  <a:pt x="355099" y="65693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8" name="Rounded Rectangle 47">
            <a:extLst>
              <a:ext uri="{FF2B5EF4-FFF2-40B4-BE49-F238E27FC236}">
                <a16:creationId xmlns:a16="http://schemas.microsoft.com/office/drawing/2014/main" id="{BD32D184-1B4E-CF96-15D6-ABAE5C3F8BA8}"/>
              </a:ext>
            </a:extLst>
          </p:cNvPr>
          <p:cNvSpPr/>
          <p:nvPr/>
        </p:nvSpPr>
        <p:spPr>
          <a:xfrm>
            <a:off x="6785546" y="4925966"/>
            <a:ext cx="1733987" cy="29777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Semibold" panose="020B0502040204020203" pitchFamily="34" charset="0"/>
                <a:cs typeface="Segoe UI Semibold" panose="020B0502040204020203" pitchFamily="34" charset="0"/>
              </a:rPr>
              <a:t>Get started today</a:t>
            </a:r>
          </a:p>
        </p:txBody>
      </p:sp>
      <p:sp>
        <p:nvSpPr>
          <p:cNvPr id="29" name="TextBox 28">
            <a:extLst>
              <a:ext uri="{FF2B5EF4-FFF2-40B4-BE49-F238E27FC236}">
                <a16:creationId xmlns:a16="http://schemas.microsoft.com/office/drawing/2014/main" id="{6072CDFB-1B21-A396-4738-A241E0AF3A3B}"/>
              </a:ext>
            </a:extLst>
          </p:cNvPr>
          <p:cNvSpPr txBox="1"/>
          <p:nvPr/>
        </p:nvSpPr>
        <p:spPr>
          <a:xfrm>
            <a:off x="6785546" y="5223742"/>
            <a:ext cx="3430426" cy="338554"/>
          </a:xfrm>
          <a:prstGeom prst="rect">
            <a:avLst/>
          </a:prstGeom>
          <a:noFill/>
        </p:spPr>
        <p:txBody>
          <a:bodyPr wrap="none" lIns="0" rIns="0" rtlCol="0">
            <a:spAutoFit/>
          </a:bodyPr>
          <a:lstStyle/>
          <a:p>
            <a:r>
              <a:rPr lang="en-US" sz="16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aka.ms/copilot/AICouncilSetupGuide</a:t>
            </a:r>
            <a:endParaRPr lang="en-US" sz="1600">
              <a:solidFill>
                <a:srgbClr val="0078D4"/>
              </a:solidFill>
            </a:endParaRPr>
          </a:p>
        </p:txBody>
      </p:sp>
    </p:spTree>
    <p:extLst>
      <p:ext uri="{BB962C8B-B14F-4D97-AF65-F5344CB8AC3E}">
        <p14:creationId xmlns:p14="http://schemas.microsoft.com/office/powerpoint/2010/main" val="412168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1684C0A-43B1-9B97-B9BB-C12E87E76AB2}"/>
              </a:ext>
            </a:extLst>
          </p:cNvPr>
          <p:cNvSpPr>
            <a:spLocks noGrp="1"/>
          </p:cNvSpPr>
          <p:nvPr>
            <p:ph type="title"/>
          </p:nvPr>
        </p:nvSpPr>
        <p:spPr>
          <a:xfrm>
            <a:off x="588261" y="585216"/>
            <a:ext cx="11011601" cy="861774"/>
          </a:xfrm>
        </p:spPr>
        <p:txBody>
          <a:bodyPr/>
          <a:lstStyle/>
          <a:p>
            <a:r>
              <a:rPr lang="en-US"/>
              <a:t>Rules</a:t>
            </a:r>
            <a:br>
              <a:rPr lang="en-US"/>
            </a:br>
            <a:r>
              <a:rPr lang="en-US" sz="2000">
                <a:solidFill>
                  <a:srgbClr val="0078D4"/>
                </a:solidFill>
              </a:rPr>
              <a:t>Responsible AI Standard</a:t>
            </a:r>
          </a:p>
        </p:txBody>
      </p:sp>
      <p:pic>
        <p:nvPicPr>
          <p:cNvPr id="21" name="Picture Placeholder 20">
            <a:hlinkClick r:id="rId3"/>
            <a:extLst>
              <a:ext uri="{FF2B5EF4-FFF2-40B4-BE49-F238E27FC236}">
                <a16:creationId xmlns:a16="http://schemas.microsoft.com/office/drawing/2014/main" id="{B6D2D3D4-FFAC-9861-BE9D-E4055E84D0A8}"/>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4"/>
          <a:srcRect t="7758" b="836"/>
          <a:stretch/>
        </p:blipFill>
        <p:spPr>
          <a:xfrm>
            <a:off x="7026275" y="722313"/>
            <a:ext cx="4573587" cy="5413375"/>
          </a:xfrm>
          <a:prstGeom prst="roundRect">
            <a:avLst>
              <a:gd name="adj" fmla="val 3833"/>
            </a:avLst>
          </a:prstGeom>
          <a:extLst>
            <a:ext uri="{53640926-AAD7-44D8-BBD7-CCE9431645EC}">
              <a14:shadowObscured xmlns:a14="http://schemas.microsoft.com/office/drawing/2010/main"/>
            </a:ext>
          </a:extLst>
        </p:spPr>
      </p:pic>
      <p:sp>
        <p:nvSpPr>
          <p:cNvPr id="37" name="Rectangle 36">
            <a:extLst>
              <a:ext uri="{FF2B5EF4-FFF2-40B4-BE49-F238E27FC236}">
                <a16:creationId xmlns:a16="http://schemas.microsoft.com/office/drawing/2014/main" id="{F7314102-A9BB-4261-17B0-439FC25548F8}"/>
              </a:ext>
            </a:extLst>
          </p:cNvPr>
          <p:cNvSpPr/>
          <p:nvPr/>
        </p:nvSpPr>
        <p:spPr bwMode="auto">
          <a:xfrm>
            <a:off x="1419809" y="2067784"/>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kumimoji="0" lang="en-US" sz="2000" b="1" i="0" u="none" strike="noStrike" kern="1200" cap="none" spc="0" normalizeH="0" baseline="0" noProof="0">
                <a:ln>
                  <a:noFill/>
                </a:ln>
                <a:solidFill>
                  <a:schemeClr val="tx1"/>
                </a:solidFill>
                <a:effectLst/>
                <a:uLnTx/>
                <a:uFillTx/>
                <a:latin typeface="Segoe UI Semibold"/>
                <a:ea typeface="+mn-ea"/>
                <a:cs typeface="Segoe UI Semibold"/>
              </a:rPr>
              <a:t>Records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practice of </a:t>
            </a:r>
            <a:r>
              <a:rPr lang="en-US" sz="1600">
                <a:ln w="3175">
                  <a:noFill/>
                </a:ln>
                <a:solidFill>
                  <a:srgbClr val="0078D4"/>
                </a:solidFill>
                <a:cs typeface="Segoe UI Semilight"/>
              </a:rPr>
              <a:t>Responsible AI by Design </a:t>
            </a:r>
            <a:r>
              <a:rPr lang="en-US" sz="1600">
                <a:ln w="3175">
                  <a:noFill/>
                </a:ln>
                <a:solidFill>
                  <a:schemeClr val="tx1"/>
                </a:solidFill>
                <a:cs typeface="Segoe UI Semilight"/>
              </a:rPr>
              <a:t>– the proactive ways in which we guide the design, build, and testing of AI systems</a:t>
            </a:r>
          </a:p>
        </p:txBody>
      </p:sp>
      <p:sp>
        <p:nvSpPr>
          <p:cNvPr id="38" name="Rectangle 37">
            <a:extLst>
              <a:ext uri="{FF2B5EF4-FFF2-40B4-BE49-F238E27FC236}">
                <a16:creationId xmlns:a16="http://schemas.microsoft.com/office/drawing/2014/main" id="{A315F9A0-5F37-CE1F-7EFB-CF41C3FA0699}"/>
              </a:ext>
            </a:extLst>
          </p:cNvPr>
          <p:cNvSpPr/>
          <p:nvPr/>
        </p:nvSpPr>
        <p:spPr bwMode="auto">
          <a:xfrm>
            <a:off x="1419809" y="3522307"/>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Establishes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a </a:t>
            </a:r>
            <a:r>
              <a:rPr lang="en-US" sz="1600">
                <a:ln w="3175">
                  <a:noFill/>
                </a:ln>
                <a:solidFill>
                  <a:srgbClr val="0078D4"/>
                </a:solidFill>
                <a:cs typeface="Segoe UI Semilight"/>
              </a:rPr>
              <a:t>durable framework </a:t>
            </a:r>
            <a:r>
              <a:rPr lang="en-US" sz="1600">
                <a:ln w="3175">
                  <a:noFill/>
                </a:ln>
                <a:solidFill>
                  <a:schemeClr val="tx1"/>
                </a:solidFill>
                <a:cs typeface="Segoe UI Semilight"/>
              </a:rPr>
              <a:t>for the maturing practice of responsible AI and evolving regulatory requirements</a:t>
            </a:r>
          </a:p>
        </p:txBody>
      </p:sp>
      <p:sp>
        <p:nvSpPr>
          <p:cNvPr id="39" name="Rectangle 38">
            <a:extLst>
              <a:ext uri="{FF2B5EF4-FFF2-40B4-BE49-F238E27FC236}">
                <a16:creationId xmlns:a16="http://schemas.microsoft.com/office/drawing/2014/main" id="{4A50539C-3764-7D49-6A25-6FD74D6875C9}"/>
              </a:ext>
            </a:extLst>
          </p:cNvPr>
          <p:cNvSpPr/>
          <p:nvPr/>
        </p:nvSpPr>
        <p:spPr bwMode="auto">
          <a:xfrm>
            <a:off x="1419809" y="4976829"/>
            <a:ext cx="4676191" cy="864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Reflects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a:t>
            </a:r>
            <a:r>
              <a:rPr lang="en-US" sz="1600">
                <a:ln w="3175">
                  <a:noFill/>
                </a:ln>
                <a:solidFill>
                  <a:srgbClr val="0078D4"/>
                </a:solidFill>
                <a:cs typeface="Segoe UI Semilight"/>
              </a:rPr>
              <a:t>deeper exploration </a:t>
            </a:r>
            <a:r>
              <a:rPr lang="en-US" sz="1600">
                <a:ln w="3175">
                  <a:noFill/>
                </a:ln>
                <a:solidFill>
                  <a:schemeClr val="tx1"/>
                </a:solidFill>
                <a:cs typeface="Segoe UI Semilight"/>
              </a:rPr>
              <a:t>of what our six AI principles mean and the steps we must taken to uphold them</a:t>
            </a:r>
          </a:p>
        </p:txBody>
      </p:sp>
      <p:sp>
        <p:nvSpPr>
          <p:cNvPr id="40" name="Graphic 16">
            <a:extLst>
              <a:ext uri="{FF2B5EF4-FFF2-40B4-BE49-F238E27FC236}">
                <a16:creationId xmlns:a16="http://schemas.microsoft.com/office/drawing/2014/main" id="{6D0FEA69-D10A-437F-817F-69C15F75BFDF}"/>
              </a:ext>
              <a:ext uri="{C183D7F6-B498-43B3-948B-1728B52AA6E4}">
                <adec:decorative xmlns:adec="http://schemas.microsoft.com/office/drawing/2017/decorative" val="1"/>
              </a:ext>
            </a:extLst>
          </p:cNvPr>
          <p:cNvSpPr/>
          <p:nvPr/>
        </p:nvSpPr>
        <p:spPr>
          <a:xfrm>
            <a:off x="630760" y="2144920"/>
            <a:ext cx="559319" cy="447455"/>
          </a:xfrm>
          <a:custGeom>
            <a:avLst/>
            <a:gdLst>
              <a:gd name="connsiteX0" fmla="*/ 929498 w 1260336"/>
              <a:gd name="connsiteY0" fmla="*/ 0 h 1008269"/>
              <a:gd name="connsiteX1" fmla="*/ 1070971 w 1260336"/>
              <a:gd name="connsiteY1" fmla="*/ 132083 h 1008269"/>
              <a:gd name="connsiteX2" fmla="*/ 1071286 w 1260336"/>
              <a:gd name="connsiteY2" fmla="*/ 141788 h 1008269"/>
              <a:gd name="connsiteX3" fmla="*/ 1071286 w 1260336"/>
              <a:gd name="connsiteY3" fmla="*/ 850727 h 1008269"/>
              <a:gd name="connsiteX4" fmla="*/ 1102738 w 1260336"/>
              <a:gd name="connsiteY4" fmla="*/ 882292 h 1008269"/>
              <a:gd name="connsiteX5" fmla="*/ 1133799 w 1260336"/>
              <a:gd name="connsiteY5" fmla="*/ 856399 h 1008269"/>
              <a:gd name="connsiteX6" fmla="*/ 1134303 w 1260336"/>
              <a:gd name="connsiteY6" fmla="*/ 850727 h 1008269"/>
              <a:gd name="connsiteX7" fmla="*/ 1134303 w 1260336"/>
              <a:gd name="connsiteY7" fmla="*/ 189933 h 1008269"/>
              <a:gd name="connsiteX8" fmla="*/ 1259959 w 1260336"/>
              <a:gd name="connsiteY8" fmla="*/ 320504 h 1008269"/>
              <a:gd name="connsiteX9" fmla="*/ 1260337 w 1260336"/>
              <a:gd name="connsiteY9" fmla="*/ 330838 h 1008269"/>
              <a:gd name="connsiteX10" fmla="*/ 1260337 w 1260336"/>
              <a:gd name="connsiteY10" fmla="*/ 803465 h 1008269"/>
              <a:gd name="connsiteX11" fmla="*/ 1067127 w 1260336"/>
              <a:gd name="connsiteY11" fmla="*/ 1007954 h 1008269"/>
              <a:gd name="connsiteX12" fmla="*/ 1055532 w 1260336"/>
              <a:gd name="connsiteY12" fmla="*/ 1008269 h 1008269"/>
              <a:gd name="connsiteX13" fmla="*/ 204805 w 1260336"/>
              <a:gd name="connsiteY13" fmla="*/ 1008269 h 1008269"/>
              <a:gd name="connsiteX14" fmla="*/ 315 w 1260336"/>
              <a:gd name="connsiteY14" fmla="*/ 815060 h 1008269"/>
              <a:gd name="connsiteX15" fmla="*/ 0 w 1260336"/>
              <a:gd name="connsiteY15" fmla="*/ 803465 h 1008269"/>
              <a:gd name="connsiteX16" fmla="*/ 0 w 1260336"/>
              <a:gd name="connsiteY16" fmla="*/ 141788 h 1008269"/>
              <a:gd name="connsiteX17" fmla="*/ 132083 w 1260336"/>
              <a:gd name="connsiteY17" fmla="*/ 315 h 1008269"/>
              <a:gd name="connsiteX18" fmla="*/ 141788 w 1260336"/>
              <a:gd name="connsiteY18" fmla="*/ 0 h 1008269"/>
              <a:gd name="connsiteX19" fmla="*/ 929498 w 1260336"/>
              <a:gd name="connsiteY19" fmla="*/ 0 h 1008269"/>
              <a:gd name="connsiteX20" fmla="*/ 456746 w 1260336"/>
              <a:gd name="connsiteY20" fmla="*/ 441118 h 1008269"/>
              <a:gd name="connsiteX21" fmla="*/ 236187 w 1260336"/>
              <a:gd name="connsiteY21" fmla="*/ 441118 h 1008269"/>
              <a:gd name="connsiteX22" fmla="*/ 188924 w 1260336"/>
              <a:gd name="connsiteY22" fmla="*/ 488380 h 1008269"/>
              <a:gd name="connsiteX23" fmla="*/ 188924 w 1260336"/>
              <a:gd name="connsiteY23" fmla="*/ 708939 h 1008269"/>
              <a:gd name="connsiteX24" fmla="*/ 236187 w 1260336"/>
              <a:gd name="connsiteY24" fmla="*/ 756202 h 1008269"/>
              <a:gd name="connsiteX25" fmla="*/ 456746 w 1260336"/>
              <a:gd name="connsiteY25" fmla="*/ 756202 h 1008269"/>
              <a:gd name="connsiteX26" fmla="*/ 504009 w 1260336"/>
              <a:gd name="connsiteY26" fmla="*/ 708939 h 1008269"/>
              <a:gd name="connsiteX27" fmla="*/ 504009 w 1260336"/>
              <a:gd name="connsiteY27" fmla="*/ 488380 h 1008269"/>
              <a:gd name="connsiteX28" fmla="*/ 456746 w 1260336"/>
              <a:gd name="connsiteY28" fmla="*/ 441118 h 1008269"/>
              <a:gd name="connsiteX29" fmla="*/ 835099 w 1260336"/>
              <a:gd name="connsiteY29" fmla="*/ 661677 h 1008269"/>
              <a:gd name="connsiteX30" fmla="*/ 677683 w 1260336"/>
              <a:gd name="connsiteY30" fmla="*/ 661677 h 1008269"/>
              <a:gd name="connsiteX31" fmla="*/ 671255 w 1260336"/>
              <a:gd name="connsiteY31" fmla="*/ 662118 h 1008269"/>
              <a:gd name="connsiteX32" fmla="*/ 630874 w 1260336"/>
              <a:gd name="connsiteY32" fmla="*/ 715380 h 1008269"/>
              <a:gd name="connsiteX33" fmla="*/ 677683 w 1260336"/>
              <a:gd name="connsiteY33" fmla="*/ 756202 h 1008269"/>
              <a:gd name="connsiteX34" fmla="*/ 835099 w 1260336"/>
              <a:gd name="connsiteY34" fmla="*/ 756202 h 1008269"/>
              <a:gd name="connsiteX35" fmla="*/ 841527 w 1260336"/>
              <a:gd name="connsiteY35" fmla="*/ 755761 h 1008269"/>
              <a:gd name="connsiteX36" fmla="*/ 881908 w 1260336"/>
              <a:gd name="connsiteY36" fmla="*/ 702499 h 1008269"/>
              <a:gd name="connsiteX37" fmla="*/ 835099 w 1260336"/>
              <a:gd name="connsiteY37" fmla="*/ 661677 h 1008269"/>
              <a:gd name="connsiteX38" fmla="*/ 409483 w 1260336"/>
              <a:gd name="connsiteY38" fmla="*/ 535643 h 1008269"/>
              <a:gd name="connsiteX39" fmla="*/ 409483 w 1260336"/>
              <a:gd name="connsiteY39" fmla="*/ 661677 h 1008269"/>
              <a:gd name="connsiteX40" fmla="*/ 283450 w 1260336"/>
              <a:gd name="connsiteY40" fmla="*/ 661677 h 1008269"/>
              <a:gd name="connsiteX41" fmla="*/ 283450 w 1260336"/>
              <a:gd name="connsiteY41" fmla="*/ 535643 h 1008269"/>
              <a:gd name="connsiteX42" fmla="*/ 409483 w 1260336"/>
              <a:gd name="connsiteY42" fmla="*/ 535643 h 1008269"/>
              <a:gd name="connsiteX43" fmla="*/ 834973 w 1260336"/>
              <a:gd name="connsiteY43" fmla="*/ 441118 h 1008269"/>
              <a:gd name="connsiteX44" fmla="*/ 677557 w 1260336"/>
              <a:gd name="connsiteY44" fmla="*/ 441433 h 1008269"/>
              <a:gd name="connsiteX45" fmla="*/ 671129 w 1260336"/>
              <a:gd name="connsiteY45" fmla="*/ 441811 h 1008269"/>
              <a:gd name="connsiteX46" fmla="*/ 630175 w 1260336"/>
              <a:gd name="connsiteY46" fmla="*/ 494632 h 1008269"/>
              <a:gd name="connsiteX47" fmla="*/ 677683 w 1260336"/>
              <a:gd name="connsiteY47" fmla="*/ 535958 h 1008269"/>
              <a:gd name="connsiteX48" fmla="*/ 835162 w 1260336"/>
              <a:gd name="connsiteY48" fmla="*/ 535643 h 1008269"/>
              <a:gd name="connsiteX49" fmla="*/ 841527 w 1260336"/>
              <a:gd name="connsiteY49" fmla="*/ 535202 h 1008269"/>
              <a:gd name="connsiteX50" fmla="*/ 881908 w 1260336"/>
              <a:gd name="connsiteY50" fmla="*/ 481940 h 1008269"/>
              <a:gd name="connsiteX51" fmla="*/ 835036 w 1260336"/>
              <a:gd name="connsiteY51" fmla="*/ 441118 h 1008269"/>
              <a:gd name="connsiteX52" fmla="*/ 835036 w 1260336"/>
              <a:gd name="connsiteY52" fmla="*/ 220811 h 1008269"/>
              <a:gd name="connsiteX53" fmla="*/ 236187 w 1260336"/>
              <a:gd name="connsiteY53" fmla="*/ 220811 h 1008269"/>
              <a:gd name="connsiteX54" fmla="*/ 229759 w 1260336"/>
              <a:gd name="connsiteY54" fmla="*/ 221252 h 1008269"/>
              <a:gd name="connsiteX55" fmla="*/ 189380 w 1260336"/>
              <a:gd name="connsiteY55" fmla="*/ 274516 h 1008269"/>
              <a:gd name="connsiteX56" fmla="*/ 236187 w 1260336"/>
              <a:gd name="connsiteY56" fmla="*/ 315336 h 1008269"/>
              <a:gd name="connsiteX57" fmla="*/ 835099 w 1260336"/>
              <a:gd name="connsiteY57" fmla="*/ 315336 h 1008269"/>
              <a:gd name="connsiteX58" fmla="*/ 841527 w 1260336"/>
              <a:gd name="connsiteY58" fmla="*/ 314958 h 1008269"/>
              <a:gd name="connsiteX59" fmla="*/ 882469 w 1260336"/>
              <a:gd name="connsiteY59" fmla="*/ 262124 h 1008269"/>
              <a:gd name="connsiteX60" fmla="*/ 835099 w 1260336"/>
              <a:gd name="connsiteY60" fmla="*/ 220811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60336" h="1008269">
                <a:moveTo>
                  <a:pt x="929498" y="0"/>
                </a:moveTo>
                <a:cubicBezTo>
                  <a:pt x="1004047" y="-9"/>
                  <a:pt x="1065867" y="57711"/>
                  <a:pt x="1070971" y="132083"/>
                </a:cubicBezTo>
                <a:lnTo>
                  <a:pt x="1071286" y="141788"/>
                </a:lnTo>
                <a:lnTo>
                  <a:pt x="1071286" y="850727"/>
                </a:lnTo>
                <a:cubicBezTo>
                  <a:pt x="1071255" y="868126"/>
                  <a:pt x="1085333" y="882261"/>
                  <a:pt x="1102738" y="882292"/>
                </a:cubicBezTo>
                <a:cubicBezTo>
                  <a:pt x="1117994" y="882324"/>
                  <a:pt x="1131083" y="871416"/>
                  <a:pt x="1133799" y="856399"/>
                </a:cubicBezTo>
                <a:lnTo>
                  <a:pt x="1134303" y="850727"/>
                </a:lnTo>
                <a:lnTo>
                  <a:pt x="1134303" y="189933"/>
                </a:lnTo>
                <a:cubicBezTo>
                  <a:pt x="1202166" y="197520"/>
                  <a:pt x="1254980" y="252401"/>
                  <a:pt x="1259959" y="320504"/>
                </a:cubicBezTo>
                <a:lnTo>
                  <a:pt x="1260337" y="330838"/>
                </a:lnTo>
                <a:lnTo>
                  <a:pt x="1260337" y="803465"/>
                </a:lnTo>
                <a:cubicBezTo>
                  <a:pt x="1260343" y="912074"/>
                  <a:pt x="1175567" y="1001804"/>
                  <a:pt x="1067127" y="1007954"/>
                </a:cubicBezTo>
                <a:lnTo>
                  <a:pt x="1055532" y="1008269"/>
                </a:lnTo>
                <a:lnTo>
                  <a:pt x="204805" y="1008269"/>
                </a:lnTo>
                <a:cubicBezTo>
                  <a:pt x="96193" y="1008276"/>
                  <a:pt x="6464" y="923499"/>
                  <a:pt x="315" y="815060"/>
                </a:cubicBezTo>
                <a:lnTo>
                  <a:pt x="0" y="803465"/>
                </a:lnTo>
                <a:lnTo>
                  <a:pt x="0" y="141788"/>
                </a:lnTo>
                <a:cubicBezTo>
                  <a:pt x="-9" y="67240"/>
                  <a:pt x="57711" y="5418"/>
                  <a:pt x="132083" y="315"/>
                </a:cubicBezTo>
                <a:lnTo>
                  <a:pt x="141788" y="0"/>
                </a:lnTo>
                <a:lnTo>
                  <a:pt x="929498" y="0"/>
                </a:lnTo>
                <a:close/>
                <a:moveTo>
                  <a:pt x="456746" y="441118"/>
                </a:moveTo>
                <a:lnTo>
                  <a:pt x="236187" y="441118"/>
                </a:lnTo>
                <a:cubicBezTo>
                  <a:pt x="210085" y="441118"/>
                  <a:pt x="188924" y="462279"/>
                  <a:pt x="188924" y="488380"/>
                </a:cubicBezTo>
                <a:lnTo>
                  <a:pt x="188924" y="708939"/>
                </a:lnTo>
                <a:cubicBezTo>
                  <a:pt x="188924" y="735028"/>
                  <a:pt x="210098" y="756202"/>
                  <a:pt x="236187" y="756202"/>
                </a:cubicBezTo>
                <a:lnTo>
                  <a:pt x="456746" y="756202"/>
                </a:lnTo>
                <a:cubicBezTo>
                  <a:pt x="482848" y="756202"/>
                  <a:pt x="504009" y="735041"/>
                  <a:pt x="504009" y="708939"/>
                </a:cubicBezTo>
                <a:lnTo>
                  <a:pt x="504009" y="488380"/>
                </a:lnTo>
                <a:cubicBezTo>
                  <a:pt x="504009" y="462279"/>
                  <a:pt x="482848" y="441118"/>
                  <a:pt x="456746" y="441118"/>
                </a:cubicBezTo>
                <a:close/>
                <a:moveTo>
                  <a:pt x="835099" y="661677"/>
                </a:moveTo>
                <a:lnTo>
                  <a:pt x="677683" y="661677"/>
                </a:lnTo>
                <a:lnTo>
                  <a:pt x="671255" y="662118"/>
                </a:lnTo>
                <a:cubicBezTo>
                  <a:pt x="645400" y="665678"/>
                  <a:pt x="627320" y="689524"/>
                  <a:pt x="630874" y="715380"/>
                </a:cubicBezTo>
                <a:cubicBezTo>
                  <a:pt x="634094" y="738772"/>
                  <a:pt x="654077" y="756196"/>
                  <a:pt x="677683" y="756202"/>
                </a:cubicBezTo>
                <a:lnTo>
                  <a:pt x="835099" y="756202"/>
                </a:lnTo>
                <a:lnTo>
                  <a:pt x="841527" y="755761"/>
                </a:lnTo>
                <a:cubicBezTo>
                  <a:pt x="867383" y="752200"/>
                  <a:pt x="885462" y="728355"/>
                  <a:pt x="881908" y="702499"/>
                </a:cubicBezTo>
                <a:cubicBezTo>
                  <a:pt x="878688" y="679107"/>
                  <a:pt x="858705" y="661683"/>
                  <a:pt x="835099" y="661677"/>
                </a:cubicBezTo>
                <a:close/>
                <a:moveTo>
                  <a:pt x="409483" y="535643"/>
                </a:moveTo>
                <a:lnTo>
                  <a:pt x="409483" y="661677"/>
                </a:lnTo>
                <a:lnTo>
                  <a:pt x="283450" y="661677"/>
                </a:lnTo>
                <a:lnTo>
                  <a:pt x="283450" y="535643"/>
                </a:lnTo>
                <a:lnTo>
                  <a:pt x="409483" y="535643"/>
                </a:lnTo>
                <a:close/>
                <a:moveTo>
                  <a:pt x="834973" y="441118"/>
                </a:moveTo>
                <a:lnTo>
                  <a:pt x="677557" y="441433"/>
                </a:lnTo>
                <a:lnTo>
                  <a:pt x="671129" y="441811"/>
                </a:lnTo>
                <a:cubicBezTo>
                  <a:pt x="645236" y="445088"/>
                  <a:pt x="626898" y="468738"/>
                  <a:pt x="630175" y="494632"/>
                </a:cubicBezTo>
                <a:cubicBezTo>
                  <a:pt x="633193" y="518490"/>
                  <a:pt x="653642" y="536273"/>
                  <a:pt x="677683" y="535958"/>
                </a:cubicBezTo>
                <a:lnTo>
                  <a:pt x="835162" y="535643"/>
                </a:lnTo>
                <a:lnTo>
                  <a:pt x="841527" y="535202"/>
                </a:lnTo>
                <a:cubicBezTo>
                  <a:pt x="867383" y="531642"/>
                  <a:pt x="885462" y="507796"/>
                  <a:pt x="881908" y="481940"/>
                </a:cubicBezTo>
                <a:cubicBezTo>
                  <a:pt x="878688" y="458529"/>
                  <a:pt x="858667" y="441093"/>
                  <a:pt x="835036" y="441118"/>
                </a:cubicBezTo>
                <a:close/>
                <a:moveTo>
                  <a:pt x="835036" y="220811"/>
                </a:moveTo>
                <a:lnTo>
                  <a:pt x="236187" y="220811"/>
                </a:lnTo>
                <a:lnTo>
                  <a:pt x="229759" y="221252"/>
                </a:lnTo>
                <a:cubicBezTo>
                  <a:pt x="203900" y="224810"/>
                  <a:pt x="185822" y="248657"/>
                  <a:pt x="189380" y="274516"/>
                </a:cubicBezTo>
                <a:cubicBezTo>
                  <a:pt x="192598" y="297903"/>
                  <a:pt x="212580" y="315329"/>
                  <a:pt x="236187" y="315336"/>
                </a:cubicBezTo>
                <a:lnTo>
                  <a:pt x="835099" y="315336"/>
                </a:lnTo>
                <a:lnTo>
                  <a:pt x="841527" y="314958"/>
                </a:lnTo>
                <a:cubicBezTo>
                  <a:pt x="867420" y="311674"/>
                  <a:pt x="885752" y="288019"/>
                  <a:pt x="882469" y="262124"/>
                </a:cubicBezTo>
                <a:cubicBezTo>
                  <a:pt x="879450" y="238328"/>
                  <a:pt x="859083" y="220567"/>
                  <a:pt x="835099" y="220811"/>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3" name="Graphic 41">
            <a:extLst>
              <a:ext uri="{FF2B5EF4-FFF2-40B4-BE49-F238E27FC236}">
                <a16:creationId xmlns:a16="http://schemas.microsoft.com/office/drawing/2014/main" id="{9F112119-897F-710D-00CE-899FA1566E26}"/>
              </a:ext>
              <a:ext uri="{C183D7F6-B498-43B3-948B-1728B52AA6E4}">
                <adec:decorative xmlns:adec="http://schemas.microsoft.com/office/drawing/2017/decorative" val="1"/>
              </a:ext>
            </a:extLst>
          </p:cNvPr>
          <p:cNvSpPr/>
          <p:nvPr/>
        </p:nvSpPr>
        <p:spPr>
          <a:xfrm>
            <a:off x="623638" y="3551924"/>
            <a:ext cx="559319" cy="559039"/>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6" name="Graphic 44">
            <a:extLst>
              <a:ext uri="{FF2B5EF4-FFF2-40B4-BE49-F238E27FC236}">
                <a16:creationId xmlns:a16="http://schemas.microsoft.com/office/drawing/2014/main" id="{2767CEFA-4C29-82D5-0C35-231EBAC97958}"/>
              </a:ext>
              <a:ext uri="{C183D7F6-B498-43B3-948B-1728B52AA6E4}">
                <adec:decorative xmlns:adec="http://schemas.microsoft.com/office/drawing/2017/decorative" val="1"/>
              </a:ext>
            </a:extLst>
          </p:cNvPr>
          <p:cNvSpPr/>
          <p:nvPr/>
        </p:nvSpPr>
        <p:spPr>
          <a:xfrm>
            <a:off x="621306" y="4976829"/>
            <a:ext cx="559320" cy="559320"/>
          </a:xfrm>
          <a:custGeom>
            <a:avLst/>
            <a:gdLst>
              <a:gd name="connsiteX0" fmla="*/ 414750 w 808763"/>
              <a:gd name="connsiteY0" fmla="*/ 57028 h 808763"/>
              <a:gd name="connsiteX1" fmla="*/ 471779 w 808763"/>
              <a:gd name="connsiteY1" fmla="*/ 0 h 808763"/>
              <a:gd name="connsiteX2" fmla="*/ 627310 w 808763"/>
              <a:gd name="connsiteY2" fmla="*/ 0 h 808763"/>
              <a:gd name="connsiteX3" fmla="*/ 684338 w 808763"/>
              <a:gd name="connsiteY3" fmla="*/ 57028 h 808763"/>
              <a:gd name="connsiteX4" fmla="*/ 684338 w 808763"/>
              <a:gd name="connsiteY4" fmla="*/ 290325 h 808763"/>
              <a:gd name="connsiteX5" fmla="*/ 622126 w 808763"/>
              <a:gd name="connsiteY5" fmla="*/ 290325 h 808763"/>
              <a:gd name="connsiteX6" fmla="*/ 622126 w 808763"/>
              <a:gd name="connsiteY6" fmla="*/ 62213 h 808763"/>
              <a:gd name="connsiteX7" fmla="*/ 476963 w 808763"/>
              <a:gd name="connsiteY7" fmla="*/ 62213 h 808763"/>
              <a:gd name="connsiteX8" fmla="*/ 476963 w 808763"/>
              <a:gd name="connsiteY8" fmla="*/ 212560 h 808763"/>
              <a:gd name="connsiteX9" fmla="*/ 419935 w 808763"/>
              <a:gd name="connsiteY9" fmla="*/ 269588 h 808763"/>
              <a:gd name="connsiteX10" fmla="*/ 269588 w 808763"/>
              <a:gd name="connsiteY10" fmla="*/ 269588 h 808763"/>
              <a:gd name="connsiteX11" fmla="*/ 269588 w 808763"/>
              <a:gd name="connsiteY11" fmla="*/ 419935 h 808763"/>
              <a:gd name="connsiteX12" fmla="*/ 212560 w 808763"/>
              <a:gd name="connsiteY12" fmla="*/ 476963 h 808763"/>
              <a:gd name="connsiteX13" fmla="*/ 62213 w 808763"/>
              <a:gd name="connsiteY13" fmla="*/ 476963 h 808763"/>
              <a:gd name="connsiteX14" fmla="*/ 62213 w 808763"/>
              <a:gd name="connsiteY14" fmla="*/ 622126 h 808763"/>
              <a:gd name="connsiteX15" fmla="*/ 290325 w 808763"/>
              <a:gd name="connsiteY15" fmla="*/ 622126 h 808763"/>
              <a:gd name="connsiteX16" fmla="*/ 290325 w 808763"/>
              <a:gd name="connsiteY16" fmla="*/ 684338 h 808763"/>
              <a:gd name="connsiteX17" fmla="*/ 57028 w 808763"/>
              <a:gd name="connsiteY17" fmla="*/ 684338 h 808763"/>
              <a:gd name="connsiteX18" fmla="*/ 0 w 808763"/>
              <a:gd name="connsiteY18" fmla="*/ 627310 h 808763"/>
              <a:gd name="connsiteX19" fmla="*/ 0 w 808763"/>
              <a:gd name="connsiteY19" fmla="*/ 471779 h 808763"/>
              <a:gd name="connsiteX20" fmla="*/ 57028 w 808763"/>
              <a:gd name="connsiteY20" fmla="*/ 414750 h 808763"/>
              <a:gd name="connsiteX21" fmla="*/ 207375 w 808763"/>
              <a:gd name="connsiteY21" fmla="*/ 414750 h 808763"/>
              <a:gd name="connsiteX22" fmla="*/ 207375 w 808763"/>
              <a:gd name="connsiteY22" fmla="*/ 264403 h 808763"/>
              <a:gd name="connsiteX23" fmla="*/ 264403 w 808763"/>
              <a:gd name="connsiteY23" fmla="*/ 207375 h 808763"/>
              <a:gd name="connsiteX24" fmla="*/ 414750 w 808763"/>
              <a:gd name="connsiteY24" fmla="*/ 207375 h 808763"/>
              <a:gd name="connsiteX25" fmla="*/ 414750 w 808763"/>
              <a:gd name="connsiteY25" fmla="*/ 57028 h 808763"/>
              <a:gd name="connsiteX26" fmla="*/ 539176 w 808763"/>
              <a:gd name="connsiteY26" fmla="*/ 388829 h 808763"/>
              <a:gd name="connsiteX27" fmla="*/ 596204 w 808763"/>
              <a:gd name="connsiteY27" fmla="*/ 331800 h 808763"/>
              <a:gd name="connsiteX28" fmla="*/ 751735 w 808763"/>
              <a:gd name="connsiteY28" fmla="*/ 331800 h 808763"/>
              <a:gd name="connsiteX29" fmla="*/ 808763 w 808763"/>
              <a:gd name="connsiteY29" fmla="*/ 388829 h 808763"/>
              <a:gd name="connsiteX30" fmla="*/ 808763 w 808763"/>
              <a:gd name="connsiteY30" fmla="*/ 673969 h 808763"/>
              <a:gd name="connsiteX31" fmla="*/ 673969 w 808763"/>
              <a:gd name="connsiteY31" fmla="*/ 808763 h 808763"/>
              <a:gd name="connsiteX32" fmla="*/ 388829 w 808763"/>
              <a:gd name="connsiteY32" fmla="*/ 808763 h 808763"/>
              <a:gd name="connsiteX33" fmla="*/ 331800 w 808763"/>
              <a:gd name="connsiteY33" fmla="*/ 751735 h 808763"/>
              <a:gd name="connsiteX34" fmla="*/ 331800 w 808763"/>
              <a:gd name="connsiteY34" fmla="*/ 596204 h 808763"/>
              <a:gd name="connsiteX35" fmla="*/ 388829 w 808763"/>
              <a:gd name="connsiteY35" fmla="*/ 539176 h 808763"/>
              <a:gd name="connsiteX36" fmla="*/ 539176 w 808763"/>
              <a:gd name="connsiteY36" fmla="*/ 539176 h 808763"/>
              <a:gd name="connsiteX37" fmla="*/ 539176 w 808763"/>
              <a:gd name="connsiteY37" fmla="*/ 388829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763" h="808763">
                <a:moveTo>
                  <a:pt x="414750" y="57028"/>
                </a:moveTo>
                <a:cubicBezTo>
                  <a:pt x="414750" y="25507"/>
                  <a:pt x="440299" y="0"/>
                  <a:pt x="471779" y="0"/>
                </a:cubicBezTo>
                <a:lnTo>
                  <a:pt x="627310" y="0"/>
                </a:lnTo>
                <a:cubicBezTo>
                  <a:pt x="658831" y="0"/>
                  <a:pt x="684338" y="25549"/>
                  <a:pt x="684338" y="57028"/>
                </a:cubicBezTo>
                <a:lnTo>
                  <a:pt x="684338" y="290325"/>
                </a:lnTo>
                <a:lnTo>
                  <a:pt x="622126" y="290325"/>
                </a:lnTo>
                <a:lnTo>
                  <a:pt x="622126" y="62213"/>
                </a:lnTo>
                <a:lnTo>
                  <a:pt x="476963" y="62213"/>
                </a:lnTo>
                <a:lnTo>
                  <a:pt x="476963" y="212560"/>
                </a:lnTo>
                <a:cubicBezTo>
                  <a:pt x="476963" y="244081"/>
                  <a:pt x="451414" y="269588"/>
                  <a:pt x="419935" y="269588"/>
                </a:cubicBezTo>
                <a:lnTo>
                  <a:pt x="269588" y="269588"/>
                </a:lnTo>
                <a:lnTo>
                  <a:pt x="269588" y="419935"/>
                </a:lnTo>
                <a:cubicBezTo>
                  <a:pt x="269588" y="451456"/>
                  <a:pt x="244039" y="476963"/>
                  <a:pt x="212560" y="476963"/>
                </a:cubicBezTo>
                <a:lnTo>
                  <a:pt x="62213" y="476963"/>
                </a:lnTo>
                <a:lnTo>
                  <a:pt x="62213" y="622126"/>
                </a:lnTo>
                <a:lnTo>
                  <a:pt x="290325" y="622126"/>
                </a:lnTo>
                <a:lnTo>
                  <a:pt x="290325" y="684338"/>
                </a:lnTo>
                <a:lnTo>
                  <a:pt x="57028" y="684338"/>
                </a:lnTo>
                <a:cubicBezTo>
                  <a:pt x="25507" y="684338"/>
                  <a:pt x="0" y="658790"/>
                  <a:pt x="0" y="627310"/>
                </a:cubicBezTo>
                <a:lnTo>
                  <a:pt x="0" y="471779"/>
                </a:lnTo>
                <a:cubicBezTo>
                  <a:pt x="0" y="440258"/>
                  <a:pt x="25549" y="414750"/>
                  <a:pt x="57028" y="414750"/>
                </a:cubicBezTo>
                <a:lnTo>
                  <a:pt x="207375" y="414750"/>
                </a:lnTo>
                <a:lnTo>
                  <a:pt x="207375" y="264403"/>
                </a:lnTo>
                <a:cubicBezTo>
                  <a:pt x="207375" y="232882"/>
                  <a:pt x="232924" y="207375"/>
                  <a:pt x="264403" y="207375"/>
                </a:cubicBezTo>
                <a:lnTo>
                  <a:pt x="414750" y="207375"/>
                </a:lnTo>
                <a:lnTo>
                  <a:pt x="414750" y="57028"/>
                </a:lnTo>
                <a:close/>
                <a:moveTo>
                  <a:pt x="539176" y="388829"/>
                </a:moveTo>
                <a:cubicBezTo>
                  <a:pt x="539176" y="357307"/>
                  <a:pt x="564724" y="331800"/>
                  <a:pt x="596204" y="331800"/>
                </a:cubicBezTo>
                <a:lnTo>
                  <a:pt x="751735" y="331800"/>
                </a:lnTo>
                <a:cubicBezTo>
                  <a:pt x="783256" y="331800"/>
                  <a:pt x="808763" y="357349"/>
                  <a:pt x="808763" y="388829"/>
                </a:cubicBezTo>
                <a:lnTo>
                  <a:pt x="808763" y="673969"/>
                </a:lnTo>
                <a:cubicBezTo>
                  <a:pt x="808763" y="748413"/>
                  <a:pt x="748413" y="808763"/>
                  <a:pt x="673969" y="808763"/>
                </a:cubicBezTo>
                <a:lnTo>
                  <a:pt x="388829" y="808763"/>
                </a:lnTo>
                <a:cubicBezTo>
                  <a:pt x="357307" y="808763"/>
                  <a:pt x="331800" y="783215"/>
                  <a:pt x="331800" y="751735"/>
                </a:cubicBezTo>
                <a:lnTo>
                  <a:pt x="331800" y="596204"/>
                </a:lnTo>
                <a:cubicBezTo>
                  <a:pt x="331800" y="564683"/>
                  <a:pt x="357349" y="539176"/>
                  <a:pt x="388829" y="539176"/>
                </a:cubicBezTo>
                <a:lnTo>
                  <a:pt x="539176" y="539176"/>
                </a:lnTo>
                <a:lnTo>
                  <a:pt x="539176" y="388829"/>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40691143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BF7A4A-F5A6-468E-8F83-A954C4C5F9A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03A9FBFB-D72A-43FD-03DC-50DF90F623F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D5FA14D3-5582-3BCE-B9BC-477A3159F6D5}"/>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Rectangle: Rounded Corners 25">
            <a:extLst>
              <a:ext uri="{FF2B5EF4-FFF2-40B4-BE49-F238E27FC236}">
                <a16:creationId xmlns:a16="http://schemas.microsoft.com/office/drawing/2014/main" id="{76138815-F610-D338-764C-C3C1F2CA7F5C}"/>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Onboard &amp; engage</a:t>
            </a:r>
          </a:p>
        </p:txBody>
      </p:sp>
      <p:grpSp>
        <p:nvGrpSpPr>
          <p:cNvPr id="2" name="Group 1" descr="Flag indicating this slide is a shared activity.">
            <a:extLst>
              <a:ext uri="{FF2B5EF4-FFF2-40B4-BE49-F238E27FC236}">
                <a16:creationId xmlns:a16="http://schemas.microsoft.com/office/drawing/2014/main" id="{6305A402-F766-85BA-7160-CF6449974D75}"/>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B21B2FF1-FF37-2E54-79A3-30319DC884D5}"/>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2D5DFA7F-E85D-11C0-9CE9-ADD2E0E2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AB9F2FFC-53F8-7373-679C-E631D545002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CF86B772-A88D-3EA1-6660-1B93201CD0E2}"/>
              </a:ext>
            </a:extLst>
          </p:cNvPr>
          <p:cNvSpPr txBox="1">
            <a:spLocks/>
          </p:cNvSpPr>
          <p:nvPr/>
        </p:nvSpPr>
        <p:spPr>
          <a:xfrm>
            <a:off x="1000624" y="2294991"/>
            <a:ext cx="456706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Complete User Enablement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Strategy training and template</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Define user experience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feedback strategy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Launch employee communications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Champion program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executives and user cohorts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Deliver user Champions and support staff training</a:t>
            </a:r>
          </a:p>
        </p:txBody>
      </p:sp>
      <p:sp>
        <p:nvSpPr>
          <p:cNvPr id="16" name="Text Placeholder 4">
            <a:extLst>
              <a:ext uri="{FF2B5EF4-FFF2-40B4-BE49-F238E27FC236}">
                <a16:creationId xmlns:a16="http://schemas.microsoft.com/office/drawing/2014/main" id="{ECD4510F-4510-586F-2258-1AB7CD5EAF86}"/>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0F14ABE4-6180-E5EB-3CB5-159EDF40D995}"/>
              </a:ext>
            </a:extLst>
          </p:cNvPr>
          <p:cNvSpPr txBox="1">
            <a:spLocks/>
          </p:cNvSpPr>
          <p:nvPr/>
        </p:nvSpPr>
        <p:spPr>
          <a:xfrm>
            <a:off x="6730025" y="2294991"/>
            <a:ext cx="4341646" cy="338554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Review Microsoft provided training and engagement content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Design and deploy training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and engagement community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(Center of Excellence/Champion Platform)</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Leverage Microsoft Viva for Copilot Enablement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overall plans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5526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18F030C-C5A9-960F-21AB-6983BAABF9EF}"/>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32" name="Straight Connector 31">
            <a:extLst>
              <a:ext uri="{FF2B5EF4-FFF2-40B4-BE49-F238E27FC236}">
                <a16:creationId xmlns:a16="http://schemas.microsoft.com/office/drawing/2014/main" id="{C3E19C69-EEEB-54E6-C33B-8C171FF7F243}"/>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Craft a user experience strategy</a:t>
            </a:r>
          </a:p>
        </p:txBody>
      </p:sp>
      <p:sp>
        <p:nvSpPr>
          <p:cNvPr id="8" name="TextBox 7">
            <a:extLst>
              <a:ext uri="{FF2B5EF4-FFF2-40B4-BE49-F238E27FC236}">
                <a16:creationId xmlns:a16="http://schemas.microsoft.com/office/drawing/2014/main" id="{CE4FD75D-A150-B3F0-AE96-23D452D8F4D4}"/>
              </a:ext>
            </a:extLst>
          </p:cNvPr>
          <p:cNvSpPr txBox="1"/>
          <p:nvPr/>
        </p:nvSpPr>
        <p:spPr>
          <a:xfrm>
            <a:off x="779370" y="1719356"/>
            <a:ext cx="6535830" cy="584775"/>
          </a:xfrm>
          <a:prstGeom prst="rect">
            <a:avLst/>
          </a:prstGeom>
          <a:noFill/>
        </p:spPr>
        <p:txBody>
          <a:bodyPr wrap="square">
            <a:spAutoFit/>
          </a:bodyPr>
          <a:lstStyle/>
          <a:p>
            <a:pPr>
              <a:defRPr/>
            </a:pPr>
            <a:r>
              <a:rPr lang="en-NZ" sz="1600">
                <a:cs typeface="Segoe UI Semibold" panose="020B0502040204020203" pitchFamily="34" charset="0"/>
              </a:rPr>
              <a:t>A </a:t>
            </a:r>
            <a:r>
              <a:rPr lang="en-NZ" sz="1600">
                <a:solidFill>
                  <a:srgbClr val="0078D4"/>
                </a:solidFill>
                <a:cs typeface="Segoe UI Semibold" panose="020B0502040204020203" pitchFamily="34" charset="0"/>
                <a:hlinkClick r:id="rId3">
                  <a:extLst>
                    <a:ext uri="{A12FA001-AC4F-418D-AE19-62706E023703}">
                      <ahyp:hlinkClr xmlns:ahyp="http://schemas.microsoft.com/office/drawing/2018/hyperlinkcolor" val="tx"/>
                    </a:ext>
                  </a:extLst>
                </a:hlinkClick>
              </a:rPr>
              <a:t>user experience strategy</a:t>
            </a:r>
            <a:r>
              <a:rPr lang="en-NZ" sz="1600">
                <a:solidFill>
                  <a:srgbClr val="0078D4"/>
                </a:solidFill>
                <a:cs typeface="Segoe UI Semibold" panose="020B0502040204020203" pitchFamily="34" charset="0"/>
              </a:rPr>
              <a:t> </a:t>
            </a:r>
            <a:r>
              <a:rPr lang="en-NZ" sz="1600">
                <a:cs typeface="Segoe UI Semibold" panose="020B0502040204020203" pitchFamily="34" charset="0"/>
              </a:rPr>
              <a:t>will enable you to quantify the value received from implementing Microsoft 365 Copilot.  </a:t>
            </a:r>
          </a:p>
        </p:txBody>
      </p:sp>
      <p:sp>
        <p:nvSpPr>
          <p:cNvPr id="12" name="Oval 11">
            <a:extLst>
              <a:ext uri="{FF2B5EF4-FFF2-40B4-BE49-F238E27FC236}">
                <a16:creationId xmlns:a16="http://schemas.microsoft.com/office/drawing/2014/main" id="{519C89E8-15BA-FCC0-8050-AECE3971E24D}"/>
              </a:ext>
            </a:extLst>
          </p:cNvPr>
          <p:cNvSpPr/>
          <p:nvPr/>
        </p:nvSpPr>
        <p:spPr bwMode="auto">
          <a:xfrm>
            <a:off x="880313" y="2534165"/>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2303F454-9178-8FC0-DAD9-164B00B6561B}"/>
              </a:ext>
            </a:extLst>
          </p:cNvPr>
          <p:cNvSpPr txBox="1"/>
          <p:nvPr/>
        </p:nvSpPr>
        <p:spPr>
          <a:xfrm>
            <a:off x="1323071" y="2542483"/>
            <a:ext cx="5537749"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Identify target user personas</a:t>
            </a:r>
          </a:p>
        </p:txBody>
      </p:sp>
      <p:sp>
        <p:nvSpPr>
          <p:cNvPr id="13" name="Oval 12">
            <a:extLst>
              <a:ext uri="{FF2B5EF4-FFF2-40B4-BE49-F238E27FC236}">
                <a16:creationId xmlns:a16="http://schemas.microsoft.com/office/drawing/2014/main" id="{34BD4F0F-D3D0-572A-60FA-3289E30B1732}"/>
              </a:ext>
            </a:extLst>
          </p:cNvPr>
          <p:cNvSpPr/>
          <p:nvPr/>
        </p:nvSpPr>
        <p:spPr bwMode="auto">
          <a:xfrm>
            <a:off x="880313" y="3029609"/>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14A61665-B2F0-034C-6166-E95A2C87B31A}"/>
              </a:ext>
            </a:extLst>
          </p:cNvPr>
          <p:cNvSpPr txBox="1"/>
          <p:nvPr/>
        </p:nvSpPr>
        <p:spPr>
          <a:xfrm>
            <a:off x="1323066" y="3069956"/>
            <a:ext cx="5537771"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Quantify pain points and potential productivity gains</a:t>
            </a:r>
          </a:p>
        </p:txBody>
      </p:sp>
      <p:sp>
        <p:nvSpPr>
          <p:cNvPr id="14" name="Oval 13">
            <a:extLst>
              <a:ext uri="{FF2B5EF4-FFF2-40B4-BE49-F238E27FC236}">
                <a16:creationId xmlns:a16="http://schemas.microsoft.com/office/drawing/2014/main" id="{4F7F18FD-11BF-165B-9668-DEAFD4687F23}"/>
              </a:ext>
            </a:extLst>
          </p:cNvPr>
          <p:cNvSpPr/>
          <p:nvPr/>
        </p:nvSpPr>
        <p:spPr bwMode="auto">
          <a:xfrm>
            <a:off x="880313" y="3525053"/>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DAFE4EAC-5A5A-3F25-0DC2-2D7A80E485BD}"/>
              </a:ext>
            </a:extLst>
          </p:cNvPr>
          <p:cNvSpPr txBox="1"/>
          <p:nvPr/>
        </p:nvSpPr>
        <p:spPr>
          <a:xfrm>
            <a:off x="1323076" y="3533370"/>
            <a:ext cx="5537760"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engagement touch points</a:t>
            </a:r>
          </a:p>
        </p:txBody>
      </p:sp>
      <p:sp>
        <p:nvSpPr>
          <p:cNvPr id="15" name="Oval 14">
            <a:extLst>
              <a:ext uri="{FF2B5EF4-FFF2-40B4-BE49-F238E27FC236}">
                <a16:creationId xmlns:a16="http://schemas.microsoft.com/office/drawing/2014/main" id="{F9D80C50-2CE0-3669-D0C0-ECC6CE919456}"/>
              </a:ext>
            </a:extLst>
          </p:cNvPr>
          <p:cNvSpPr/>
          <p:nvPr/>
        </p:nvSpPr>
        <p:spPr bwMode="auto">
          <a:xfrm>
            <a:off x="880313" y="4020497"/>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5A56178F-D99E-C2E0-967C-EF41B4E2309A}"/>
              </a:ext>
            </a:extLst>
          </p:cNvPr>
          <p:cNvSpPr txBox="1"/>
          <p:nvPr/>
        </p:nvSpPr>
        <p:spPr>
          <a:xfrm>
            <a:off x="1323071" y="4054467"/>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Prioritize user feedback methods and issue resolution</a:t>
            </a:r>
          </a:p>
        </p:txBody>
      </p:sp>
      <p:sp>
        <p:nvSpPr>
          <p:cNvPr id="16" name="Oval 15">
            <a:extLst>
              <a:ext uri="{FF2B5EF4-FFF2-40B4-BE49-F238E27FC236}">
                <a16:creationId xmlns:a16="http://schemas.microsoft.com/office/drawing/2014/main" id="{E6B68B8D-139A-DBBB-DB60-A85354C04D77}"/>
              </a:ext>
            </a:extLst>
          </p:cNvPr>
          <p:cNvSpPr/>
          <p:nvPr/>
        </p:nvSpPr>
        <p:spPr bwMode="auto">
          <a:xfrm>
            <a:off x="880313" y="4515941"/>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5</a:t>
            </a:r>
          </a:p>
        </p:txBody>
      </p:sp>
      <p:sp>
        <p:nvSpPr>
          <p:cNvPr id="40" name="TextBox 39">
            <a:extLst>
              <a:ext uri="{FF2B5EF4-FFF2-40B4-BE49-F238E27FC236}">
                <a16:creationId xmlns:a16="http://schemas.microsoft.com/office/drawing/2014/main" id="{B033C674-14F4-61FF-C258-2B55F87273FD}"/>
              </a:ext>
            </a:extLst>
          </p:cNvPr>
          <p:cNvSpPr txBox="1"/>
          <p:nvPr/>
        </p:nvSpPr>
        <p:spPr>
          <a:xfrm>
            <a:off x="1323071" y="4549911"/>
            <a:ext cx="5537744" cy="249819"/>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success measures and use cases</a:t>
            </a:r>
          </a:p>
        </p:txBody>
      </p:sp>
      <p:sp>
        <p:nvSpPr>
          <p:cNvPr id="36" name="TextBox 35">
            <a:extLst>
              <a:ext uri="{FF2B5EF4-FFF2-40B4-BE49-F238E27FC236}">
                <a16:creationId xmlns:a16="http://schemas.microsoft.com/office/drawing/2014/main" id="{A204619E-4CE5-9E22-C3A1-9757D97F9F19}"/>
              </a:ext>
            </a:extLst>
          </p:cNvPr>
          <p:cNvSpPr txBox="1"/>
          <p:nvPr/>
        </p:nvSpPr>
        <p:spPr>
          <a:xfrm>
            <a:off x="779370" y="5029764"/>
            <a:ext cx="6535830" cy="584775"/>
          </a:xfrm>
          <a:prstGeom prst="rect">
            <a:avLst/>
          </a:prstGeom>
          <a:noFill/>
        </p:spPr>
        <p:txBody>
          <a:bodyPr wrap="square">
            <a:spAutoFit/>
          </a:bodyPr>
          <a:lstStyle/>
          <a:p>
            <a:pPr>
              <a:defRPr/>
            </a:pPr>
            <a:r>
              <a:rPr lang="en-NZ" sz="1600">
                <a:cs typeface="Segoe UI Semibold" panose="020B0502040204020203" pitchFamily="34" charset="0"/>
              </a:rPr>
              <a:t>Driving enablement is an ongoing user and stakeholder engagement process. It is a lifecycle activity not a moment in time. </a:t>
            </a:r>
          </a:p>
        </p:txBody>
      </p:sp>
      <p:sp>
        <p:nvSpPr>
          <p:cNvPr id="34" name="TextBox 33">
            <a:extLst>
              <a:ext uri="{FF2B5EF4-FFF2-40B4-BE49-F238E27FC236}">
                <a16:creationId xmlns:a16="http://schemas.microsoft.com/office/drawing/2014/main" id="{E38D18D9-834A-2F12-1F53-665D18EC99D5}"/>
              </a:ext>
            </a:extLst>
          </p:cNvPr>
          <p:cNvSpPr txBox="1"/>
          <p:nvPr/>
        </p:nvSpPr>
        <p:spPr>
          <a:xfrm>
            <a:off x="8432800" y="1912071"/>
            <a:ext cx="2979829" cy="3480953"/>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Your technology enablement team is central to the success of your project and your employees with your technology investments. </a:t>
            </a:r>
            <a:br>
              <a:rPr kumimoji="0" lang="en-US" sz="1600" b="0" i="0" u="none" strike="noStrike" kern="1200" cap="none" spc="0" normalizeH="0" baseline="0" noProof="0">
                <a:ln>
                  <a:noFill/>
                </a:ln>
                <a:effectLst/>
                <a:uLnTx/>
                <a:uFillTx/>
                <a:latin typeface="Segoe UI"/>
                <a:ea typeface="+mn-ea"/>
                <a:cs typeface="+mn-cs"/>
              </a:rPr>
            </a:br>
            <a:r>
              <a:rPr kumimoji="0" lang="en-US" sz="1600" b="0" i="0" u="none" strike="noStrike" kern="1200" cap="none" spc="0" normalizeH="0" baseline="0" noProof="0">
                <a:ln>
                  <a:noFill/>
                </a:ln>
                <a:effectLst/>
                <a:uLnTx/>
                <a:uFillTx/>
                <a:latin typeface="Segoe UI"/>
                <a:ea typeface="+mn-ea"/>
                <a:cs typeface="+mn-cs"/>
              </a:rPr>
              <a:t>Your user experience strategy gives them a vision and roadmap for success.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Use Microsoft 365 Copilot to create the initial draft.</a:t>
            </a:r>
          </a:p>
        </p:txBody>
      </p:sp>
      <p:sp>
        <p:nvSpPr>
          <p:cNvPr id="41" name="Rectangle: Rounded Corners 25">
            <a:extLst>
              <a:ext uri="{FF2B5EF4-FFF2-40B4-BE49-F238E27FC236}">
                <a16:creationId xmlns:a16="http://schemas.microsoft.com/office/drawing/2014/main" id="{50FD7BE5-46A1-7E1F-1CC0-B350D7F83731}"/>
              </a:ext>
              <a:ext uri="{C183D7F6-B498-43B3-948B-1728B52AA6E4}">
                <adec:decorative xmlns:adec="http://schemas.microsoft.com/office/drawing/2017/decorative" val="1"/>
              </a:ext>
            </a:extLst>
          </p:cNvPr>
          <p:cNvSpPr>
            <a:spLocks/>
          </p:cNvSpPr>
          <p:nvPr/>
        </p:nvSpPr>
        <p:spPr bwMode="auto">
          <a:xfrm>
            <a:off x="8432800" y="4298655"/>
            <a:ext cx="1079465" cy="3516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#ProTip</a:t>
            </a:r>
          </a:p>
        </p:txBody>
      </p:sp>
    </p:spTree>
    <p:extLst>
      <p:ext uri="{BB962C8B-B14F-4D97-AF65-F5344CB8AC3E}">
        <p14:creationId xmlns:p14="http://schemas.microsoft.com/office/powerpoint/2010/main" val="25767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xfrm>
            <a:off x="588261" y="585216"/>
            <a:ext cx="11011601" cy="5539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lvl="0"/>
            <a:r>
              <a:rPr lang="en-US" noProof="0"/>
              <a:t>Understanding the user journey</a:t>
            </a:r>
          </a:p>
        </p:txBody>
      </p:sp>
      <p:sp>
        <p:nvSpPr>
          <p:cNvPr id="256" name="TextBox 255">
            <a:extLst>
              <a:ext uri="{FF2B5EF4-FFF2-40B4-BE49-F238E27FC236}">
                <a16:creationId xmlns:a16="http://schemas.microsoft.com/office/drawing/2014/main" id="{9FFA1500-74A7-F22C-C8BD-CA7D9C61EF72}"/>
              </a:ext>
            </a:extLst>
          </p:cNvPr>
          <p:cNvSpPr txBox="1"/>
          <p:nvPr/>
        </p:nvSpPr>
        <p:spPr>
          <a:xfrm>
            <a:off x="495300" y="1022314"/>
            <a:ext cx="11127987" cy="544765"/>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cs typeface="Segoe UI" panose="020B0502040204020203" pitchFamily="34" charset="0"/>
              </a:rPr>
              <a:t>Getting to “Aha!”</a:t>
            </a:r>
          </a:p>
        </p:txBody>
      </p:sp>
      <p:grpSp>
        <p:nvGrpSpPr>
          <p:cNvPr id="2" name="Group 1" descr="Infographic showing the questions that a user asks when facing with new technology or a change: Why should I care? How will I use it? How will WE use it? When can I use it? How can I get help? How does this change my experience? How can I do more? What's next? How can I share my success? How can I enhance my profession with this?">
            <a:extLst>
              <a:ext uri="{FF2B5EF4-FFF2-40B4-BE49-F238E27FC236}">
                <a16:creationId xmlns:a16="http://schemas.microsoft.com/office/drawing/2014/main" id="{CFCC5466-C15A-C866-47FE-207A8FC8B070}"/>
              </a:ext>
            </a:extLst>
          </p:cNvPr>
          <p:cNvGrpSpPr/>
          <p:nvPr/>
        </p:nvGrpSpPr>
        <p:grpSpPr>
          <a:xfrm>
            <a:off x="495300" y="1755368"/>
            <a:ext cx="7609630" cy="4035330"/>
            <a:chOff x="495300" y="1755368"/>
            <a:chExt cx="7609630" cy="4035330"/>
          </a:xfrm>
        </p:grpSpPr>
        <p:sp useBgFill="1">
          <p:nvSpPr>
            <p:cNvPr id="258" name="Rounded Rectangle 1">
              <a:extLst>
                <a:ext uri="{FF2B5EF4-FFF2-40B4-BE49-F238E27FC236}">
                  <a16:creationId xmlns:a16="http://schemas.microsoft.com/office/drawing/2014/main" id="{3B8836A6-7D13-647D-685A-341F39D1872B}"/>
                </a:ext>
                <a:ext uri="{C183D7F6-B498-43B3-948B-1728B52AA6E4}">
                  <adec:decorative xmlns:adec="http://schemas.microsoft.com/office/drawing/2017/decorative" val="1"/>
                </a:ext>
              </a:extLst>
            </p:cNvPr>
            <p:cNvSpPr/>
            <p:nvPr/>
          </p:nvSpPr>
          <p:spPr bwMode="auto">
            <a:xfrm>
              <a:off x="495300" y="1755368"/>
              <a:ext cx="7609630" cy="4019428"/>
            </a:xfrm>
            <a:prstGeom prst="roundRect">
              <a:avLst>
                <a:gd name="adj" fmla="val 2901"/>
              </a:avLst>
            </a:prstGeom>
            <a:solidFill>
              <a:sysClr val="window" lastClr="FFFFFF">
                <a:lumMod val="95000"/>
              </a:sysClr>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anose="020B0502040204020203" pitchFamily="34" charset="0"/>
              </a:endParaRPr>
            </a:p>
          </p:txBody>
        </p:sp>
        <p:sp>
          <p:nvSpPr>
            <p:cNvPr id="259" name="Freeform 258">
              <a:extLst>
                <a:ext uri="{FF2B5EF4-FFF2-40B4-BE49-F238E27FC236}">
                  <a16:creationId xmlns:a16="http://schemas.microsoft.com/office/drawing/2014/main" id="{E34412BC-56E4-2BD0-73EA-9BF47CBEB42F}"/>
                </a:ext>
                <a:ext uri="{C183D7F6-B498-43B3-948B-1728B52AA6E4}">
                  <adec:decorative xmlns:adec="http://schemas.microsoft.com/office/drawing/2017/decorative" val="1"/>
                </a:ext>
              </a:extLst>
            </p:cNvPr>
            <p:cNvSpPr/>
            <p:nvPr/>
          </p:nvSpPr>
          <p:spPr>
            <a:xfrm>
              <a:off x="2355108" y="3414018"/>
              <a:ext cx="3682945" cy="2360777"/>
            </a:xfrm>
            <a:custGeom>
              <a:avLst/>
              <a:gdLst>
                <a:gd name="connsiteX0" fmla="*/ 336331 w 3946752"/>
                <a:gd name="connsiteY0" fmla="*/ 2529878 h 2529878"/>
                <a:gd name="connsiteX1" fmla="*/ 12566 w 3946752"/>
                <a:gd name="connsiteY1" fmla="*/ 1742915 h 2529878"/>
                <a:gd name="connsiteX2" fmla="*/ 600572 w 3946752"/>
                <a:gd name="connsiteY2" fmla="*/ 1127777 h 2529878"/>
                <a:gd name="connsiteX3" fmla="*/ 1445390 w 3946752"/>
                <a:gd name="connsiteY3" fmla="*/ 1080451 h 2529878"/>
                <a:gd name="connsiteX4" fmla="*/ 2163941 w 3946752"/>
                <a:gd name="connsiteY4" fmla="*/ 535174 h 2529878"/>
                <a:gd name="connsiteX5" fmla="*/ 2895786 w 3946752"/>
                <a:gd name="connsiteY5" fmla="*/ 12576 h 2529878"/>
                <a:gd name="connsiteX6" fmla="*/ 3785165 w 3946752"/>
                <a:gd name="connsiteY6" fmla="*/ 460207 h 2529878"/>
                <a:gd name="connsiteX7" fmla="*/ 3902467 w 3946752"/>
                <a:gd name="connsiteY7" fmla="*/ 1490316 h 2529878"/>
                <a:gd name="connsiteX8" fmla="*/ 3621584 w 3946752"/>
                <a:gd name="connsiteY8" fmla="*/ 2529869 h 2529878"/>
                <a:gd name="connsiteX9" fmla="*/ 336331 w 3946752"/>
                <a:gd name="connsiteY9" fmla="*/ 2529869 h 252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6752" h="2529878">
                  <a:moveTo>
                    <a:pt x="336331" y="2529878"/>
                  </a:moveTo>
                  <a:cubicBezTo>
                    <a:pt x="89395" y="2359521"/>
                    <a:pt x="-42994" y="2037724"/>
                    <a:pt x="12566" y="1742915"/>
                  </a:cubicBezTo>
                  <a:cubicBezTo>
                    <a:pt x="68127" y="1448106"/>
                    <a:pt x="308565" y="1196572"/>
                    <a:pt x="600572" y="1127777"/>
                  </a:cubicBezTo>
                  <a:cubicBezTo>
                    <a:pt x="876042" y="1062878"/>
                    <a:pt x="1171119" y="1150255"/>
                    <a:pt x="1445390" y="1080451"/>
                  </a:cubicBezTo>
                  <a:cubicBezTo>
                    <a:pt x="1741379" y="1005120"/>
                    <a:pt x="1960281" y="762790"/>
                    <a:pt x="2163941" y="535174"/>
                  </a:cubicBezTo>
                  <a:cubicBezTo>
                    <a:pt x="2367602" y="307558"/>
                    <a:pt x="2595910" y="70526"/>
                    <a:pt x="2895786" y="12576"/>
                  </a:cubicBezTo>
                  <a:cubicBezTo>
                    <a:pt x="3243267" y="-54578"/>
                    <a:pt x="3606401" y="154774"/>
                    <a:pt x="3785165" y="460207"/>
                  </a:cubicBezTo>
                  <a:cubicBezTo>
                    <a:pt x="3963940" y="765651"/>
                    <a:pt x="3980352" y="1145081"/>
                    <a:pt x="3902467" y="1490316"/>
                  </a:cubicBezTo>
                  <a:cubicBezTo>
                    <a:pt x="3827587" y="1822239"/>
                    <a:pt x="3671683" y="2193310"/>
                    <a:pt x="3621584" y="2529869"/>
                  </a:cubicBezTo>
                  <a:lnTo>
                    <a:pt x="336331" y="2529869"/>
                  </a:lnTo>
                  <a:close/>
                </a:path>
              </a:pathLst>
            </a:custGeom>
            <a:gradFill flip="none" rotWithShape="1">
              <a:gsLst>
                <a:gs pos="0">
                  <a:srgbClr val="8661C5">
                    <a:alpha val="0"/>
                  </a:srgbClr>
                </a:gs>
                <a:gs pos="100000">
                  <a:srgbClr val="8661C5">
                    <a:alpha val="25000"/>
                  </a:srgbClr>
                </a:gs>
              </a:gsLst>
              <a:lin ang="16200000" scaled="1"/>
              <a:tileRect/>
            </a:gradFill>
            <a:ln w="95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273" name="Group 272">
              <a:extLst>
                <a:ext uri="{FF2B5EF4-FFF2-40B4-BE49-F238E27FC236}">
                  <a16:creationId xmlns:a16="http://schemas.microsoft.com/office/drawing/2014/main" id="{2A604857-C375-D2F9-E85F-07DDE53A6367}"/>
                </a:ext>
                <a:ext uri="{C183D7F6-B498-43B3-948B-1728B52AA6E4}">
                  <adec:decorative xmlns:adec="http://schemas.microsoft.com/office/drawing/2017/decorative" val="1"/>
                </a:ext>
              </a:extLst>
            </p:cNvPr>
            <p:cNvGrpSpPr/>
            <p:nvPr/>
          </p:nvGrpSpPr>
          <p:grpSpPr>
            <a:xfrm>
              <a:off x="712188" y="2021474"/>
              <a:ext cx="7175855" cy="3237095"/>
              <a:chOff x="712737" y="2143767"/>
              <a:chExt cx="7175855" cy="3237095"/>
            </a:xfrm>
          </p:grpSpPr>
          <p:cxnSp>
            <p:nvCxnSpPr>
              <p:cNvPr id="274" name="Straight Arrow Connector 273">
                <a:extLst>
                  <a:ext uri="{FF2B5EF4-FFF2-40B4-BE49-F238E27FC236}">
                    <a16:creationId xmlns:a16="http://schemas.microsoft.com/office/drawing/2014/main" id="{1365ACE7-AA9B-6848-9318-E908DC364B56}"/>
                  </a:ext>
                </a:extLst>
              </p:cNvPr>
              <p:cNvCxnSpPr>
                <a:cxnSpLocks/>
                <a:stCxn id="275" idx="3"/>
              </p:cNvCxnSpPr>
              <p:nvPr/>
            </p:nvCxnSpPr>
            <p:spPr>
              <a:xfrm flipV="1">
                <a:off x="1901457" y="3385307"/>
                <a:ext cx="243306" cy="1"/>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sp>
            <p:nvSpPr>
              <p:cNvPr id="275" name="Rounded Rectangle 274">
                <a:extLst>
                  <a:ext uri="{FF2B5EF4-FFF2-40B4-BE49-F238E27FC236}">
                    <a16:creationId xmlns:a16="http://schemas.microsoft.com/office/drawing/2014/main" id="{6156089A-7B9C-DD03-3785-2E33F0CA2984}"/>
                  </a:ext>
                </a:extLst>
              </p:cNvPr>
              <p:cNvSpPr/>
              <p:nvPr/>
            </p:nvSpPr>
            <p:spPr>
              <a:xfrm>
                <a:off x="712737" y="2968748"/>
                <a:ext cx="1188720" cy="833119"/>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Why should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care?</a:t>
                </a:r>
              </a:p>
            </p:txBody>
          </p:sp>
          <p:sp>
            <p:nvSpPr>
              <p:cNvPr id="276" name="Rectangle: Rounded Corners 25">
                <a:extLst>
                  <a:ext uri="{FF2B5EF4-FFF2-40B4-BE49-F238E27FC236}">
                    <a16:creationId xmlns:a16="http://schemas.microsoft.com/office/drawing/2014/main" id="{28240E8F-430D-2833-2134-1C42F94EE2AA}"/>
                  </a:ext>
                </a:extLst>
              </p:cNvPr>
              <p:cNvSpPr/>
              <p:nvPr/>
            </p:nvSpPr>
            <p:spPr>
              <a:xfrm>
                <a:off x="2144760" y="2916198"/>
                <a:ext cx="1188720" cy="1284955"/>
              </a:xfrm>
              <a:prstGeom prst="roundRect">
                <a:avLst>
                  <a:gd name="adj" fmla="val 7352"/>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will </a:t>
                </a:r>
                <a:b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WE use it?</a:t>
                </a:r>
              </a:p>
            </p:txBody>
          </p:sp>
          <p:sp>
            <p:nvSpPr>
              <p:cNvPr id="277" name="Rounded Rectangle 276">
                <a:extLst>
                  <a:ext uri="{FF2B5EF4-FFF2-40B4-BE49-F238E27FC236}">
                    <a16:creationId xmlns:a16="http://schemas.microsoft.com/office/drawing/2014/main" id="{54C40E45-DFCA-FDEC-26C1-6D8DBC3F052F}"/>
                  </a:ext>
                </a:extLst>
              </p:cNvPr>
              <p:cNvSpPr/>
              <p:nvPr/>
            </p:nvSpPr>
            <p:spPr>
              <a:xfrm>
                <a:off x="2268030" y="3036001"/>
                <a:ext cx="942182" cy="571216"/>
              </a:xfrm>
              <a:prstGeom prst="roundRect">
                <a:avLst>
                  <a:gd name="adj" fmla="val 16851"/>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will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78" name="Rounded Rectangle 277">
                <a:extLst>
                  <a:ext uri="{FF2B5EF4-FFF2-40B4-BE49-F238E27FC236}">
                    <a16:creationId xmlns:a16="http://schemas.microsoft.com/office/drawing/2014/main" id="{E4D572B7-4C76-041C-36C1-DA8BA9F5F1BE}"/>
                  </a:ext>
                </a:extLst>
              </p:cNvPr>
              <p:cNvSpPr/>
              <p:nvPr/>
            </p:nvSpPr>
            <p:spPr>
              <a:xfrm>
                <a:off x="3576783" y="2916197"/>
                <a:ext cx="1188720" cy="938220"/>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does this change my experience?</a:t>
                </a:r>
              </a:p>
            </p:txBody>
          </p:sp>
          <p:sp>
            <p:nvSpPr>
              <p:cNvPr id="279" name="Rounded Rectangle 278">
                <a:extLst>
                  <a:ext uri="{FF2B5EF4-FFF2-40B4-BE49-F238E27FC236}">
                    <a16:creationId xmlns:a16="http://schemas.microsoft.com/office/drawing/2014/main" id="{C65C9858-4291-EB07-0A2D-29B3DD34D1A0}"/>
                  </a:ext>
                </a:extLst>
              </p:cNvPr>
              <p:cNvSpPr/>
              <p:nvPr/>
            </p:nvSpPr>
            <p:spPr>
              <a:xfrm>
                <a:off x="6440831" y="2916196"/>
                <a:ext cx="1447761" cy="929703"/>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What’s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next?</a:t>
                </a:r>
              </a:p>
            </p:txBody>
          </p:sp>
          <p:sp>
            <p:nvSpPr>
              <p:cNvPr id="280" name="Rounded Rectangle 279">
                <a:extLst>
                  <a:ext uri="{FF2B5EF4-FFF2-40B4-BE49-F238E27FC236}">
                    <a16:creationId xmlns:a16="http://schemas.microsoft.com/office/drawing/2014/main" id="{EA6F1228-6775-7127-DC3C-6B244EA105DC}"/>
                  </a:ext>
                </a:extLst>
              </p:cNvPr>
              <p:cNvSpPr/>
              <p:nvPr/>
            </p:nvSpPr>
            <p:spPr>
              <a:xfrm>
                <a:off x="5008806" y="2916196"/>
                <a:ext cx="1188720" cy="932688"/>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do more?</a:t>
                </a:r>
              </a:p>
            </p:txBody>
          </p:sp>
          <p:sp>
            <p:nvSpPr>
              <p:cNvPr id="281" name="Rounded Rectangle 280">
                <a:extLst>
                  <a:ext uri="{FF2B5EF4-FFF2-40B4-BE49-F238E27FC236}">
                    <a16:creationId xmlns:a16="http://schemas.microsoft.com/office/drawing/2014/main" id="{AD4F7109-DDB4-FA46-DF98-A99096AF2F11}"/>
                  </a:ext>
                </a:extLst>
              </p:cNvPr>
              <p:cNvSpPr/>
              <p:nvPr/>
            </p:nvSpPr>
            <p:spPr>
              <a:xfrm>
                <a:off x="6444732" y="4811597"/>
                <a:ext cx="1439959" cy="569265"/>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can I enhance my profession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with this?</a:t>
                </a:r>
              </a:p>
            </p:txBody>
          </p:sp>
          <p:cxnSp>
            <p:nvCxnSpPr>
              <p:cNvPr id="282" name="Straight Arrow Connector 281">
                <a:extLst>
                  <a:ext uri="{FF2B5EF4-FFF2-40B4-BE49-F238E27FC236}">
                    <a16:creationId xmlns:a16="http://schemas.microsoft.com/office/drawing/2014/main" id="{F9E4C69F-9C70-A59F-6FE9-631733834919}"/>
                  </a:ext>
                </a:extLst>
              </p:cNvPr>
              <p:cNvCxnSpPr>
                <a:cxnSpLocks/>
                <a:endCxn id="287" idx="0"/>
              </p:cNvCxnSpPr>
              <p:nvPr/>
            </p:nvCxnSpPr>
            <p:spPr>
              <a:xfrm>
                <a:off x="7164711" y="3845899"/>
                <a:ext cx="1" cy="198216"/>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3" name="Straight Arrow Connector 282">
                <a:extLst>
                  <a:ext uri="{FF2B5EF4-FFF2-40B4-BE49-F238E27FC236}">
                    <a16:creationId xmlns:a16="http://schemas.microsoft.com/office/drawing/2014/main" id="{E1EA639A-BEB4-EC23-0755-FDB21C04E243}"/>
                  </a:ext>
                </a:extLst>
              </p:cNvPr>
              <p:cNvCxnSpPr>
                <a:cxnSpLocks/>
                <a:stCxn id="287" idx="2"/>
                <a:endCxn id="281" idx="0"/>
              </p:cNvCxnSpPr>
              <p:nvPr/>
            </p:nvCxnSpPr>
            <p:spPr>
              <a:xfrm>
                <a:off x="7164712" y="4613380"/>
                <a:ext cx="0" cy="198217"/>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4" name="Elbow Connector 283">
                <a:extLst>
                  <a:ext uri="{FF2B5EF4-FFF2-40B4-BE49-F238E27FC236}">
                    <a16:creationId xmlns:a16="http://schemas.microsoft.com/office/drawing/2014/main" id="{43EC1E85-E297-071B-5657-571896BA773D}"/>
                  </a:ext>
                </a:extLst>
              </p:cNvPr>
              <p:cNvCxnSpPr>
                <a:cxnSpLocks/>
                <a:stCxn id="276" idx="0"/>
                <a:endCxn id="291" idx="1"/>
              </p:cNvCxnSpPr>
              <p:nvPr/>
            </p:nvCxnSpPr>
            <p:spPr>
              <a:xfrm rot="5400000" flipH="1" flipV="1">
                <a:off x="2610499" y="2557021"/>
                <a:ext cx="487798" cy="230557"/>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5" name="Elbow Connector 284">
                <a:extLst>
                  <a:ext uri="{FF2B5EF4-FFF2-40B4-BE49-F238E27FC236}">
                    <a16:creationId xmlns:a16="http://schemas.microsoft.com/office/drawing/2014/main" id="{27D06FF3-AE33-7BB7-F6CB-CEFFC15FA383}"/>
                  </a:ext>
                </a:extLst>
              </p:cNvPr>
              <p:cNvCxnSpPr>
                <a:cxnSpLocks/>
                <a:stCxn id="292" idx="3"/>
                <a:endCxn id="280" idx="0"/>
              </p:cNvCxnSpPr>
              <p:nvPr/>
            </p:nvCxnSpPr>
            <p:spPr>
              <a:xfrm>
                <a:off x="5372609" y="2428400"/>
                <a:ext cx="230557" cy="487796"/>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nvGrpSpPr>
              <p:cNvPr id="286" name="Group 285">
                <a:extLst>
                  <a:ext uri="{FF2B5EF4-FFF2-40B4-BE49-F238E27FC236}">
                    <a16:creationId xmlns:a16="http://schemas.microsoft.com/office/drawing/2014/main" id="{D16B415D-1F77-4A9D-005E-51C1883FDF3C}"/>
                  </a:ext>
                </a:extLst>
              </p:cNvPr>
              <p:cNvGrpSpPr/>
              <p:nvPr/>
            </p:nvGrpSpPr>
            <p:grpSpPr>
              <a:xfrm>
                <a:off x="2969677" y="2143767"/>
                <a:ext cx="2402932" cy="569265"/>
                <a:chOff x="3290982" y="2003715"/>
                <a:chExt cx="2402932" cy="569265"/>
              </a:xfrm>
            </p:grpSpPr>
            <p:sp>
              <p:nvSpPr>
                <p:cNvPr id="291" name="Rounded Rectangle 290">
                  <a:extLst>
                    <a:ext uri="{FF2B5EF4-FFF2-40B4-BE49-F238E27FC236}">
                      <a16:creationId xmlns:a16="http://schemas.microsoft.com/office/drawing/2014/main" id="{00254577-29E5-BDD3-E735-0D6BE9591118}"/>
                    </a:ext>
                  </a:extLst>
                </p:cNvPr>
                <p:cNvSpPr/>
                <p:nvPr/>
              </p:nvSpPr>
              <p:spPr>
                <a:xfrm>
                  <a:off x="3290982"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When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92" name="Rounded Rectangle 291">
                  <a:extLst>
                    <a:ext uri="{FF2B5EF4-FFF2-40B4-BE49-F238E27FC236}">
                      <a16:creationId xmlns:a16="http://schemas.microsoft.com/office/drawing/2014/main" id="{A950B616-C87A-0601-45BD-7C563E76DDC2}"/>
                    </a:ext>
                  </a:extLst>
                </p:cNvPr>
                <p:cNvSpPr/>
                <p:nvPr/>
              </p:nvSpPr>
              <p:spPr>
                <a:xfrm>
                  <a:off x="4615987"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get help?</a:t>
                  </a:r>
                </a:p>
              </p:txBody>
            </p:sp>
            <p:cxnSp>
              <p:nvCxnSpPr>
                <p:cNvPr id="293" name="Straight Arrow Connector 292">
                  <a:extLst>
                    <a:ext uri="{FF2B5EF4-FFF2-40B4-BE49-F238E27FC236}">
                      <a16:creationId xmlns:a16="http://schemas.microsoft.com/office/drawing/2014/main" id="{79D2410B-43A6-8D6C-9534-93CCEE027B91}"/>
                    </a:ext>
                  </a:extLst>
                </p:cNvPr>
                <p:cNvCxnSpPr>
                  <a:cxnSpLocks/>
                </p:cNvCxnSpPr>
                <p:nvPr/>
              </p:nvCxnSpPr>
              <p:spPr>
                <a:xfrm>
                  <a:off x="4376867" y="2288347"/>
                  <a:ext cx="239120"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sp>
            <p:nvSpPr>
              <p:cNvPr id="287" name="Rounded Rectangle 286">
                <a:extLst>
                  <a:ext uri="{FF2B5EF4-FFF2-40B4-BE49-F238E27FC236}">
                    <a16:creationId xmlns:a16="http://schemas.microsoft.com/office/drawing/2014/main" id="{1E5F3E4E-6046-D74E-2E7F-13302C6A4CEC}"/>
                  </a:ext>
                </a:extLst>
              </p:cNvPr>
              <p:cNvSpPr/>
              <p:nvPr/>
            </p:nvSpPr>
            <p:spPr>
              <a:xfrm>
                <a:off x="6444732" y="4044115"/>
                <a:ext cx="1439959"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share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my success?</a:t>
                </a:r>
              </a:p>
            </p:txBody>
          </p:sp>
          <p:cxnSp>
            <p:nvCxnSpPr>
              <p:cNvPr id="288" name="Straight Arrow Connector 287">
                <a:extLst>
                  <a:ext uri="{FF2B5EF4-FFF2-40B4-BE49-F238E27FC236}">
                    <a16:creationId xmlns:a16="http://schemas.microsoft.com/office/drawing/2014/main" id="{43652488-9862-B350-6A51-759FA0B0E8E7}"/>
                  </a:ext>
                </a:extLst>
              </p:cNvPr>
              <p:cNvCxnSpPr>
                <a:cxnSpLocks/>
              </p:cNvCxnSpPr>
              <p:nvPr/>
            </p:nvCxnSpPr>
            <p:spPr>
              <a:xfrm>
                <a:off x="3333480"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9" name="Straight Arrow Connector 288">
                <a:extLst>
                  <a:ext uri="{FF2B5EF4-FFF2-40B4-BE49-F238E27FC236}">
                    <a16:creationId xmlns:a16="http://schemas.microsoft.com/office/drawing/2014/main" id="{163B789C-B421-35A0-2C3C-CA5F077CEFAB}"/>
                  </a:ext>
                </a:extLst>
              </p:cNvPr>
              <p:cNvCxnSpPr>
                <a:cxnSpLocks/>
                <a:stCxn id="278" idx="3"/>
              </p:cNvCxnSpPr>
              <p:nvPr/>
            </p:nvCxnSpPr>
            <p:spPr>
              <a:xfrm>
                <a:off x="4765503"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90" name="Straight Arrow Connector 289">
                <a:extLst>
                  <a:ext uri="{FF2B5EF4-FFF2-40B4-BE49-F238E27FC236}">
                    <a16:creationId xmlns:a16="http://schemas.microsoft.com/office/drawing/2014/main" id="{DFB3BBCF-E769-A2FF-68C2-0F65C85BFD64}"/>
                  </a:ext>
                </a:extLst>
              </p:cNvPr>
              <p:cNvCxnSpPr>
                <a:cxnSpLocks/>
                <a:stCxn id="280" idx="3"/>
                <a:endCxn id="279" idx="1"/>
              </p:cNvCxnSpPr>
              <p:nvPr/>
            </p:nvCxnSpPr>
            <p:spPr>
              <a:xfrm flipV="1">
                <a:off x="6197526" y="3381048"/>
                <a:ext cx="243305" cy="1492"/>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grpSp>
          <p:nvGrpSpPr>
            <p:cNvPr id="294" name="Graphic 32">
              <a:extLst>
                <a:ext uri="{FF2B5EF4-FFF2-40B4-BE49-F238E27FC236}">
                  <a16:creationId xmlns:a16="http://schemas.microsoft.com/office/drawing/2014/main" id="{6AB727D1-B486-BFE7-70D3-009E67FAE6CC}"/>
                </a:ext>
                <a:ext uri="{C183D7F6-B498-43B3-948B-1728B52AA6E4}">
                  <adec:decorative xmlns:adec="http://schemas.microsoft.com/office/drawing/2017/decorative" val="1"/>
                </a:ext>
              </a:extLst>
            </p:cNvPr>
            <p:cNvGrpSpPr/>
            <p:nvPr/>
          </p:nvGrpSpPr>
          <p:grpSpPr>
            <a:xfrm flipH="1">
              <a:off x="1399554" y="4626071"/>
              <a:ext cx="4982995" cy="1148725"/>
              <a:chOff x="1555833" y="4615337"/>
              <a:chExt cx="4982995" cy="1148725"/>
            </a:xfrm>
          </p:grpSpPr>
          <p:grpSp>
            <p:nvGrpSpPr>
              <p:cNvPr id="295" name="Graphic 32">
                <a:extLst>
                  <a:ext uri="{FF2B5EF4-FFF2-40B4-BE49-F238E27FC236}">
                    <a16:creationId xmlns:a16="http://schemas.microsoft.com/office/drawing/2014/main" id="{44EBFFD3-06A1-0C76-7073-A94E1E808091}"/>
                  </a:ext>
                </a:extLst>
              </p:cNvPr>
              <p:cNvGrpSpPr/>
              <p:nvPr/>
            </p:nvGrpSpPr>
            <p:grpSpPr>
              <a:xfrm>
                <a:off x="1555833" y="4615337"/>
                <a:ext cx="4982995" cy="1148725"/>
                <a:chOff x="1555833" y="4615337"/>
                <a:chExt cx="4982995" cy="1148725"/>
              </a:xfrm>
            </p:grpSpPr>
            <p:sp>
              <p:nvSpPr>
                <p:cNvPr id="375" name="Freeform 374">
                  <a:extLst>
                    <a:ext uri="{FF2B5EF4-FFF2-40B4-BE49-F238E27FC236}">
                      <a16:creationId xmlns:a16="http://schemas.microsoft.com/office/drawing/2014/main" id="{3B19B02C-8281-3A4B-3932-14F22A18AAC4}"/>
                    </a:ext>
                  </a:extLst>
                </p:cNvPr>
                <p:cNvSpPr/>
                <p:nvPr/>
              </p:nvSpPr>
              <p:spPr>
                <a:xfrm>
                  <a:off x="1555833" y="4632046"/>
                  <a:ext cx="4982995" cy="1132016"/>
                </a:xfrm>
                <a:custGeom>
                  <a:avLst/>
                  <a:gdLst>
                    <a:gd name="connsiteX0" fmla="*/ 315932 w 4982995"/>
                    <a:gd name="connsiteY0" fmla="*/ 592060 h 1132016"/>
                    <a:gd name="connsiteX1" fmla="*/ 315932 w 4982995"/>
                    <a:gd name="connsiteY1" fmla="*/ 597801 h 1132016"/>
                    <a:gd name="connsiteX2" fmla="*/ 301633 w 4982995"/>
                    <a:gd name="connsiteY2" fmla="*/ 597801 h 1132016"/>
                    <a:gd name="connsiteX3" fmla="*/ 301633 w 4982995"/>
                    <a:gd name="connsiteY3" fmla="*/ 836204 h 1132016"/>
                    <a:gd name="connsiteX4" fmla="*/ 326058 w 4982995"/>
                    <a:gd name="connsiteY4" fmla="*/ 672827 h 1132016"/>
                    <a:gd name="connsiteX5" fmla="*/ 394277 w 4982995"/>
                    <a:gd name="connsiteY5" fmla="*/ 672827 h 1132016"/>
                    <a:gd name="connsiteX6" fmla="*/ 394277 w 4982995"/>
                    <a:gd name="connsiteY6" fmla="*/ 487684 h 1132016"/>
                    <a:gd name="connsiteX7" fmla="*/ 385850 w 4982995"/>
                    <a:gd name="connsiteY7" fmla="*/ 487684 h 1132016"/>
                    <a:gd name="connsiteX8" fmla="*/ 385850 w 4982995"/>
                    <a:gd name="connsiteY8" fmla="*/ 470935 h 1132016"/>
                    <a:gd name="connsiteX9" fmla="*/ 418965 w 4982995"/>
                    <a:gd name="connsiteY9" fmla="*/ 470935 h 1132016"/>
                    <a:gd name="connsiteX10" fmla="*/ 418965 w 4982995"/>
                    <a:gd name="connsiteY10" fmla="*/ 398819 h 1132016"/>
                    <a:gd name="connsiteX11" fmla="*/ 423007 w 4982995"/>
                    <a:gd name="connsiteY11" fmla="*/ 398819 h 1132016"/>
                    <a:gd name="connsiteX12" fmla="*/ 423007 w 4982995"/>
                    <a:gd name="connsiteY12" fmla="*/ 470935 h 1132016"/>
                    <a:gd name="connsiteX13" fmla="*/ 445892 w 4982995"/>
                    <a:gd name="connsiteY13" fmla="*/ 470935 h 1132016"/>
                    <a:gd name="connsiteX14" fmla="*/ 445892 w 4982995"/>
                    <a:gd name="connsiteY14" fmla="*/ 411854 h 1132016"/>
                    <a:gd name="connsiteX15" fmla="*/ 449934 w 4982995"/>
                    <a:gd name="connsiteY15" fmla="*/ 411854 h 1132016"/>
                    <a:gd name="connsiteX16" fmla="*/ 449934 w 4982995"/>
                    <a:gd name="connsiteY16" fmla="*/ 470935 h 1132016"/>
                    <a:gd name="connsiteX17" fmla="*/ 587913 w 4982995"/>
                    <a:gd name="connsiteY17" fmla="*/ 470935 h 1132016"/>
                    <a:gd name="connsiteX18" fmla="*/ 587913 w 4982995"/>
                    <a:gd name="connsiteY18" fmla="*/ 487684 h 1132016"/>
                    <a:gd name="connsiteX19" fmla="*/ 578485 w 4982995"/>
                    <a:gd name="connsiteY19" fmla="*/ 487684 h 1132016"/>
                    <a:gd name="connsiteX20" fmla="*/ 578485 w 4982995"/>
                    <a:gd name="connsiteY20" fmla="*/ 863342 h 1132016"/>
                    <a:gd name="connsiteX21" fmla="*/ 664782 w 4982995"/>
                    <a:gd name="connsiteY21" fmla="*/ 863342 h 1132016"/>
                    <a:gd name="connsiteX22" fmla="*/ 664782 w 4982995"/>
                    <a:gd name="connsiteY22" fmla="*/ 777031 h 1132016"/>
                    <a:gd name="connsiteX23" fmla="*/ 736030 w 4982995"/>
                    <a:gd name="connsiteY23" fmla="*/ 777031 h 1132016"/>
                    <a:gd name="connsiteX24" fmla="*/ 736030 w 4982995"/>
                    <a:gd name="connsiteY24" fmla="*/ 695079 h 1132016"/>
                    <a:gd name="connsiteX25" fmla="*/ 825750 w 4982995"/>
                    <a:gd name="connsiteY25" fmla="*/ 695079 h 1132016"/>
                    <a:gd name="connsiteX26" fmla="*/ 825750 w 4982995"/>
                    <a:gd name="connsiteY26" fmla="*/ 281579 h 1132016"/>
                    <a:gd name="connsiteX27" fmla="*/ 817534 w 4982995"/>
                    <a:gd name="connsiteY27" fmla="*/ 281579 h 1132016"/>
                    <a:gd name="connsiteX28" fmla="*/ 817534 w 4982995"/>
                    <a:gd name="connsiteY28" fmla="*/ 261288 h 1132016"/>
                    <a:gd name="connsiteX29" fmla="*/ 835455 w 4982995"/>
                    <a:gd name="connsiteY29" fmla="*/ 261288 h 1132016"/>
                    <a:gd name="connsiteX30" fmla="*/ 835455 w 4982995"/>
                    <a:gd name="connsiteY30" fmla="*/ 235323 h 1132016"/>
                    <a:gd name="connsiteX31" fmla="*/ 856074 w 4982995"/>
                    <a:gd name="connsiteY31" fmla="*/ 235323 h 1132016"/>
                    <a:gd name="connsiteX32" fmla="*/ 856074 w 4982995"/>
                    <a:gd name="connsiteY32" fmla="*/ 225566 h 1132016"/>
                    <a:gd name="connsiteX33" fmla="*/ 856074 w 4982995"/>
                    <a:gd name="connsiteY33" fmla="*/ 195874 h 1132016"/>
                    <a:gd name="connsiteX34" fmla="*/ 856074 w 4982995"/>
                    <a:gd name="connsiteY34" fmla="*/ 170106 h 1132016"/>
                    <a:gd name="connsiteX35" fmla="*/ 880960 w 4982995"/>
                    <a:gd name="connsiteY35" fmla="*/ 170106 h 1132016"/>
                    <a:gd name="connsiteX36" fmla="*/ 880960 w 4982995"/>
                    <a:gd name="connsiteY36" fmla="*/ 124074 h 1132016"/>
                    <a:gd name="connsiteX37" fmla="*/ 883962 w 4982995"/>
                    <a:gd name="connsiteY37" fmla="*/ 124074 h 1132016"/>
                    <a:gd name="connsiteX38" fmla="*/ 886951 w 4982995"/>
                    <a:gd name="connsiteY38" fmla="*/ 124074 h 1132016"/>
                    <a:gd name="connsiteX39" fmla="*/ 886951 w 4982995"/>
                    <a:gd name="connsiteY39" fmla="*/ 170106 h 1132016"/>
                    <a:gd name="connsiteX40" fmla="*/ 900355 w 4982995"/>
                    <a:gd name="connsiteY40" fmla="*/ 170106 h 1132016"/>
                    <a:gd name="connsiteX41" fmla="*/ 908466 w 4982995"/>
                    <a:gd name="connsiteY41" fmla="*/ 195874 h 1132016"/>
                    <a:gd name="connsiteX42" fmla="*/ 962754 w 4982995"/>
                    <a:gd name="connsiteY42" fmla="*/ 195874 h 1132016"/>
                    <a:gd name="connsiteX43" fmla="*/ 962754 w 4982995"/>
                    <a:gd name="connsiteY43" fmla="*/ 235323 h 1132016"/>
                    <a:gd name="connsiteX44" fmla="*/ 1104867 w 4982995"/>
                    <a:gd name="connsiteY44" fmla="*/ 235323 h 1132016"/>
                    <a:gd name="connsiteX45" fmla="*/ 1104867 w 4982995"/>
                    <a:gd name="connsiteY45" fmla="*/ 261288 h 1132016"/>
                    <a:gd name="connsiteX46" fmla="*/ 1122788 w 4982995"/>
                    <a:gd name="connsiteY46" fmla="*/ 261288 h 1132016"/>
                    <a:gd name="connsiteX47" fmla="*/ 1122788 w 4982995"/>
                    <a:gd name="connsiteY47" fmla="*/ 281579 h 1132016"/>
                    <a:gd name="connsiteX48" fmla="*/ 1114585 w 4982995"/>
                    <a:gd name="connsiteY48" fmla="*/ 281579 h 1132016"/>
                    <a:gd name="connsiteX49" fmla="*/ 1114585 w 4982995"/>
                    <a:gd name="connsiteY49" fmla="*/ 550623 h 1132016"/>
                    <a:gd name="connsiteX50" fmla="*/ 1233484 w 4982995"/>
                    <a:gd name="connsiteY50" fmla="*/ 550623 h 1132016"/>
                    <a:gd name="connsiteX51" fmla="*/ 1233484 w 4982995"/>
                    <a:gd name="connsiteY51" fmla="*/ 683611 h 1132016"/>
                    <a:gd name="connsiteX52" fmla="*/ 1365419 w 4982995"/>
                    <a:gd name="connsiteY52" fmla="*/ 683611 h 1132016"/>
                    <a:gd name="connsiteX53" fmla="*/ 1365419 w 4982995"/>
                    <a:gd name="connsiteY53" fmla="*/ 499929 h 1132016"/>
                    <a:gd name="connsiteX54" fmla="*/ 1344127 w 4982995"/>
                    <a:gd name="connsiteY54" fmla="*/ 499929 h 1132016"/>
                    <a:gd name="connsiteX55" fmla="*/ 1344127 w 4982995"/>
                    <a:gd name="connsiteY55" fmla="*/ 481074 h 1132016"/>
                    <a:gd name="connsiteX56" fmla="*/ 1381575 w 4982995"/>
                    <a:gd name="connsiteY56" fmla="*/ 481074 h 1132016"/>
                    <a:gd name="connsiteX57" fmla="*/ 1381575 w 4982995"/>
                    <a:gd name="connsiteY57" fmla="*/ 429907 h 1132016"/>
                    <a:gd name="connsiteX58" fmla="*/ 1541924 w 4982995"/>
                    <a:gd name="connsiteY58" fmla="*/ 429907 h 1132016"/>
                    <a:gd name="connsiteX59" fmla="*/ 1541924 w 4982995"/>
                    <a:gd name="connsiteY59" fmla="*/ 481074 h 1132016"/>
                    <a:gd name="connsiteX60" fmla="*/ 1594316 w 4982995"/>
                    <a:gd name="connsiteY60" fmla="*/ 481074 h 1132016"/>
                    <a:gd name="connsiteX61" fmla="*/ 1594316 w 4982995"/>
                    <a:gd name="connsiteY61" fmla="*/ 429907 h 1132016"/>
                    <a:gd name="connsiteX62" fmla="*/ 1621243 w 4982995"/>
                    <a:gd name="connsiteY62" fmla="*/ 429907 h 1132016"/>
                    <a:gd name="connsiteX63" fmla="*/ 1621243 w 4982995"/>
                    <a:gd name="connsiteY63" fmla="*/ 481074 h 1132016"/>
                    <a:gd name="connsiteX64" fmla="*/ 1629894 w 4982995"/>
                    <a:gd name="connsiteY64" fmla="*/ 481074 h 1132016"/>
                    <a:gd name="connsiteX65" fmla="*/ 1629894 w 4982995"/>
                    <a:gd name="connsiteY65" fmla="*/ 225263 h 1132016"/>
                    <a:gd name="connsiteX66" fmla="*/ 1596502 w 4982995"/>
                    <a:gd name="connsiteY66" fmla="*/ 225263 h 1132016"/>
                    <a:gd name="connsiteX67" fmla="*/ 1596502 w 4982995"/>
                    <a:gd name="connsiteY67" fmla="*/ 214295 h 1132016"/>
                    <a:gd name="connsiteX68" fmla="*/ 1629894 w 4982995"/>
                    <a:gd name="connsiteY68" fmla="*/ 214295 h 1132016"/>
                    <a:gd name="connsiteX69" fmla="*/ 1629894 w 4982995"/>
                    <a:gd name="connsiteY69" fmla="*/ 194689 h 1132016"/>
                    <a:gd name="connsiteX70" fmla="*/ 1672200 w 4982995"/>
                    <a:gd name="connsiteY70" fmla="*/ 194689 h 1132016"/>
                    <a:gd name="connsiteX71" fmla="*/ 1672200 w 4982995"/>
                    <a:gd name="connsiteY71" fmla="*/ 162469 h 1132016"/>
                    <a:gd name="connsiteX72" fmla="*/ 1950329 w 4982995"/>
                    <a:gd name="connsiteY72" fmla="*/ 162469 h 1132016"/>
                    <a:gd name="connsiteX73" fmla="*/ 1950329 w 4982995"/>
                    <a:gd name="connsiteY73" fmla="*/ 144470 h 1132016"/>
                    <a:gd name="connsiteX74" fmla="*/ 1944562 w 4982995"/>
                    <a:gd name="connsiteY74" fmla="*/ 144470 h 1132016"/>
                    <a:gd name="connsiteX75" fmla="*/ 1944562 w 4982995"/>
                    <a:gd name="connsiteY75" fmla="*/ 137333 h 1132016"/>
                    <a:gd name="connsiteX76" fmla="*/ 2040998 w 4982995"/>
                    <a:gd name="connsiteY76" fmla="*/ 137333 h 1132016"/>
                    <a:gd name="connsiteX77" fmla="*/ 2040998 w 4982995"/>
                    <a:gd name="connsiteY77" fmla="*/ 144470 h 1132016"/>
                    <a:gd name="connsiteX78" fmla="*/ 2035244 w 4982995"/>
                    <a:gd name="connsiteY78" fmla="*/ 144470 h 1132016"/>
                    <a:gd name="connsiteX79" fmla="*/ 2035244 w 4982995"/>
                    <a:gd name="connsiteY79" fmla="*/ 169198 h 1132016"/>
                    <a:gd name="connsiteX80" fmla="*/ 2079143 w 4982995"/>
                    <a:gd name="connsiteY80" fmla="*/ 169198 h 1132016"/>
                    <a:gd name="connsiteX81" fmla="*/ 2079143 w 4982995"/>
                    <a:gd name="connsiteY81" fmla="*/ 191437 h 1132016"/>
                    <a:gd name="connsiteX82" fmla="*/ 2069649 w 4982995"/>
                    <a:gd name="connsiteY82" fmla="*/ 191437 h 1132016"/>
                    <a:gd name="connsiteX83" fmla="*/ 2069649 w 4982995"/>
                    <a:gd name="connsiteY83" fmla="*/ 199587 h 1132016"/>
                    <a:gd name="connsiteX84" fmla="*/ 2060525 w 4982995"/>
                    <a:gd name="connsiteY84" fmla="*/ 199587 h 1132016"/>
                    <a:gd name="connsiteX85" fmla="*/ 2060525 w 4982995"/>
                    <a:gd name="connsiteY85" fmla="*/ 214295 h 1132016"/>
                    <a:gd name="connsiteX86" fmla="*/ 2093917 w 4982995"/>
                    <a:gd name="connsiteY86" fmla="*/ 214295 h 1132016"/>
                    <a:gd name="connsiteX87" fmla="*/ 2093917 w 4982995"/>
                    <a:gd name="connsiteY87" fmla="*/ 225263 h 1132016"/>
                    <a:gd name="connsiteX88" fmla="*/ 2060525 w 4982995"/>
                    <a:gd name="connsiteY88" fmla="*/ 225263 h 1132016"/>
                    <a:gd name="connsiteX89" fmla="*/ 2060525 w 4982995"/>
                    <a:gd name="connsiteY89" fmla="*/ 304463 h 1132016"/>
                    <a:gd name="connsiteX90" fmla="*/ 2061881 w 4982995"/>
                    <a:gd name="connsiteY90" fmla="*/ 304463 h 1132016"/>
                    <a:gd name="connsiteX91" fmla="*/ 2061881 w 4982995"/>
                    <a:gd name="connsiteY91" fmla="*/ 312601 h 1132016"/>
                    <a:gd name="connsiteX92" fmla="*/ 2060525 w 4982995"/>
                    <a:gd name="connsiteY92" fmla="*/ 312601 h 1132016"/>
                    <a:gd name="connsiteX93" fmla="*/ 2060525 w 4982995"/>
                    <a:gd name="connsiteY93" fmla="*/ 413935 h 1132016"/>
                    <a:gd name="connsiteX94" fmla="*/ 2061881 w 4982995"/>
                    <a:gd name="connsiteY94" fmla="*/ 413935 h 1132016"/>
                    <a:gd name="connsiteX95" fmla="*/ 2061881 w 4982995"/>
                    <a:gd name="connsiteY95" fmla="*/ 422072 h 1132016"/>
                    <a:gd name="connsiteX96" fmla="*/ 2060525 w 4982995"/>
                    <a:gd name="connsiteY96" fmla="*/ 422072 h 1132016"/>
                    <a:gd name="connsiteX97" fmla="*/ 2060525 w 4982995"/>
                    <a:gd name="connsiteY97" fmla="*/ 459954 h 1132016"/>
                    <a:gd name="connsiteX98" fmla="*/ 2197897 w 4982995"/>
                    <a:gd name="connsiteY98" fmla="*/ 459954 h 1132016"/>
                    <a:gd name="connsiteX99" fmla="*/ 2197897 w 4982995"/>
                    <a:gd name="connsiteY99" fmla="*/ 577312 h 1132016"/>
                    <a:gd name="connsiteX100" fmla="*/ 2322946 w 4982995"/>
                    <a:gd name="connsiteY100" fmla="*/ 577312 h 1132016"/>
                    <a:gd name="connsiteX101" fmla="*/ 2322946 w 4982995"/>
                    <a:gd name="connsiteY101" fmla="*/ 205591 h 1132016"/>
                    <a:gd name="connsiteX102" fmla="*/ 2310187 w 4982995"/>
                    <a:gd name="connsiteY102" fmla="*/ 205591 h 1132016"/>
                    <a:gd name="connsiteX103" fmla="*/ 2310187 w 4982995"/>
                    <a:gd name="connsiteY103" fmla="*/ 179112 h 1132016"/>
                    <a:gd name="connsiteX104" fmla="*/ 2338048 w 4982995"/>
                    <a:gd name="connsiteY104" fmla="*/ 179112 h 1132016"/>
                    <a:gd name="connsiteX105" fmla="*/ 2338048 w 4982995"/>
                    <a:gd name="connsiteY105" fmla="*/ 145220 h 1132016"/>
                    <a:gd name="connsiteX106" fmla="*/ 2370110 w 4982995"/>
                    <a:gd name="connsiteY106" fmla="*/ 145220 h 1132016"/>
                    <a:gd name="connsiteX107" fmla="*/ 2370110 w 4982995"/>
                    <a:gd name="connsiteY107" fmla="*/ 132474 h 1132016"/>
                    <a:gd name="connsiteX108" fmla="*/ 2370110 w 4982995"/>
                    <a:gd name="connsiteY108" fmla="*/ 93724 h 1132016"/>
                    <a:gd name="connsiteX109" fmla="*/ 2370110 w 4982995"/>
                    <a:gd name="connsiteY109" fmla="*/ 60095 h 1132016"/>
                    <a:gd name="connsiteX110" fmla="*/ 2408809 w 4982995"/>
                    <a:gd name="connsiteY110" fmla="*/ 60095 h 1132016"/>
                    <a:gd name="connsiteX111" fmla="*/ 2408809 w 4982995"/>
                    <a:gd name="connsiteY111" fmla="*/ 0 h 1132016"/>
                    <a:gd name="connsiteX112" fmla="*/ 2413456 w 4982995"/>
                    <a:gd name="connsiteY112" fmla="*/ 0 h 1132016"/>
                    <a:gd name="connsiteX113" fmla="*/ 2418104 w 4982995"/>
                    <a:gd name="connsiteY113" fmla="*/ 0 h 1132016"/>
                    <a:gd name="connsiteX114" fmla="*/ 2418104 w 4982995"/>
                    <a:gd name="connsiteY114" fmla="*/ 60095 h 1132016"/>
                    <a:gd name="connsiteX115" fmla="*/ 2438961 w 4982995"/>
                    <a:gd name="connsiteY115" fmla="*/ 60095 h 1132016"/>
                    <a:gd name="connsiteX116" fmla="*/ 2451575 w 4982995"/>
                    <a:gd name="connsiteY116" fmla="*/ 93724 h 1132016"/>
                    <a:gd name="connsiteX117" fmla="*/ 2535990 w 4982995"/>
                    <a:gd name="connsiteY117" fmla="*/ 93724 h 1132016"/>
                    <a:gd name="connsiteX118" fmla="*/ 2535990 w 4982995"/>
                    <a:gd name="connsiteY118" fmla="*/ 145220 h 1132016"/>
                    <a:gd name="connsiteX119" fmla="*/ 2756961 w 4982995"/>
                    <a:gd name="connsiteY119" fmla="*/ 145220 h 1132016"/>
                    <a:gd name="connsiteX120" fmla="*/ 2756961 w 4982995"/>
                    <a:gd name="connsiteY120" fmla="*/ 179112 h 1132016"/>
                    <a:gd name="connsiteX121" fmla="*/ 2784809 w 4982995"/>
                    <a:gd name="connsiteY121" fmla="*/ 179112 h 1132016"/>
                    <a:gd name="connsiteX122" fmla="*/ 2784809 w 4982995"/>
                    <a:gd name="connsiteY122" fmla="*/ 205591 h 1132016"/>
                    <a:gd name="connsiteX123" fmla="*/ 2772050 w 4982995"/>
                    <a:gd name="connsiteY123" fmla="*/ 205591 h 1132016"/>
                    <a:gd name="connsiteX124" fmla="*/ 2772050 w 4982995"/>
                    <a:gd name="connsiteY124" fmla="*/ 925491 h 1132016"/>
                    <a:gd name="connsiteX125" fmla="*/ 2797107 w 4982995"/>
                    <a:gd name="connsiteY125" fmla="*/ 925491 h 1132016"/>
                    <a:gd name="connsiteX126" fmla="*/ 2797107 w 4982995"/>
                    <a:gd name="connsiteY126" fmla="*/ 545817 h 1132016"/>
                    <a:gd name="connsiteX127" fmla="*/ 2949372 w 4982995"/>
                    <a:gd name="connsiteY127" fmla="*/ 545817 h 1132016"/>
                    <a:gd name="connsiteX128" fmla="*/ 2949372 w 4982995"/>
                    <a:gd name="connsiteY128" fmla="*/ 779296 h 1132016"/>
                    <a:gd name="connsiteX129" fmla="*/ 3105468 w 4982995"/>
                    <a:gd name="connsiteY129" fmla="*/ 779296 h 1132016"/>
                    <a:gd name="connsiteX130" fmla="*/ 3105468 w 4982995"/>
                    <a:gd name="connsiteY130" fmla="*/ 580196 h 1132016"/>
                    <a:gd name="connsiteX131" fmla="*/ 3124706 w 4982995"/>
                    <a:gd name="connsiteY131" fmla="*/ 580196 h 1132016"/>
                    <a:gd name="connsiteX132" fmla="*/ 3124706 w 4982995"/>
                    <a:gd name="connsiteY132" fmla="*/ 514808 h 1132016"/>
                    <a:gd name="connsiteX133" fmla="*/ 3113290 w 4982995"/>
                    <a:gd name="connsiteY133" fmla="*/ 514808 h 1132016"/>
                    <a:gd name="connsiteX134" fmla="*/ 3113290 w 4982995"/>
                    <a:gd name="connsiteY134" fmla="*/ 508238 h 1132016"/>
                    <a:gd name="connsiteX135" fmla="*/ 3163799 w 4982995"/>
                    <a:gd name="connsiteY135" fmla="*/ 508238 h 1132016"/>
                    <a:gd name="connsiteX136" fmla="*/ 3163799 w 4982995"/>
                    <a:gd name="connsiteY136" fmla="*/ 487684 h 1132016"/>
                    <a:gd name="connsiteX137" fmla="*/ 3169184 w 4982995"/>
                    <a:gd name="connsiteY137" fmla="*/ 487684 h 1132016"/>
                    <a:gd name="connsiteX138" fmla="*/ 3169184 w 4982995"/>
                    <a:gd name="connsiteY138" fmla="*/ 508238 h 1132016"/>
                    <a:gd name="connsiteX139" fmla="*/ 3185353 w 4982995"/>
                    <a:gd name="connsiteY139" fmla="*/ 508238 h 1132016"/>
                    <a:gd name="connsiteX140" fmla="*/ 3185353 w 4982995"/>
                    <a:gd name="connsiteY140" fmla="*/ 402716 h 1132016"/>
                    <a:gd name="connsiteX141" fmla="*/ 3189382 w 4982995"/>
                    <a:gd name="connsiteY141" fmla="*/ 402716 h 1132016"/>
                    <a:gd name="connsiteX142" fmla="*/ 3189382 w 4982995"/>
                    <a:gd name="connsiteY142" fmla="*/ 508238 h 1132016"/>
                    <a:gd name="connsiteX143" fmla="*/ 3210437 w 4982995"/>
                    <a:gd name="connsiteY143" fmla="*/ 508238 h 1132016"/>
                    <a:gd name="connsiteX144" fmla="*/ 3210437 w 4982995"/>
                    <a:gd name="connsiteY144" fmla="*/ 514808 h 1132016"/>
                    <a:gd name="connsiteX145" fmla="*/ 3198047 w 4982995"/>
                    <a:gd name="connsiteY145" fmla="*/ 514808 h 1132016"/>
                    <a:gd name="connsiteX146" fmla="*/ 3198047 w 4982995"/>
                    <a:gd name="connsiteY146" fmla="*/ 580196 h 1132016"/>
                    <a:gd name="connsiteX147" fmla="*/ 3301066 w 4982995"/>
                    <a:gd name="connsiteY147" fmla="*/ 580196 h 1132016"/>
                    <a:gd name="connsiteX148" fmla="*/ 3301066 w 4982995"/>
                    <a:gd name="connsiteY148" fmla="*/ 628045 h 1132016"/>
                    <a:gd name="connsiteX149" fmla="*/ 3558839 w 4982995"/>
                    <a:gd name="connsiteY149" fmla="*/ 628045 h 1132016"/>
                    <a:gd name="connsiteX150" fmla="*/ 3558839 w 4982995"/>
                    <a:gd name="connsiteY150" fmla="*/ 293969 h 1132016"/>
                    <a:gd name="connsiteX151" fmla="*/ 3697989 w 4982995"/>
                    <a:gd name="connsiteY151" fmla="*/ 293969 h 1132016"/>
                    <a:gd name="connsiteX152" fmla="*/ 3697989 w 4982995"/>
                    <a:gd name="connsiteY152" fmla="*/ 271348 h 1132016"/>
                    <a:gd name="connsiteX153" fmla="*/ 3690089 w 4982995"/>
                    <a:gd name="connsiteY153" fmla="*/ 271348 h 1132016"/>
                    <a:gd name="connsiteX154" fmla="*/ 3690089 w 4982995"/>
                    <a:gd name="connsiteY154" fmla="*/ 263408 h 1132016"/>
                    <a:gd name="connsiteX155" fmla="*/ 3795479 w 4982995"/>
                    <a:gd name="connsiteY155" fmla="*/ 263408 h 1132016"/>
                    <a:gd name="connsiteX156" fmla="*/ 3795479 w 4982995"/>
                    <a:gd name="connsiteY156" fmla="*/ 271348 h 1132016"/>
                    <a:gd name="connsiteX157" fmla="*/ 3787197 w 4982995"/>
                    <a:gd name="connsiteY157" fmla="*/ 271348 h 1132016"/>
                    <a:gd name="connsiteX158" fmla="*/ 3787197 w 4982995"/>
                    <a:gd name="connsiteY158" fmla="*/ 293969 h 1132016"/>
                    <a:gd name="connsiteX159" fmla="*/ 3787197 w 4982995"/>
                    <a:gd name="connsiteY159" fmla="*/ 330363 h 1132016"/>
                    <a:gd name="connsiteX160" fmla="*/ 3787197 w 4982995"/>
                    <a:gd name="connsiteY160" fmla="*/ 762877 h 1132016"/>
                    <a:gd name="connsiteX161" fmla="*/ 3852809 w 4982995"/>
                    <a:gd name="connsiteY161" fmla="*/ 762877 h 1132016"/>
                    <a:gd name="connsiteX162" fmla="*/ 3852809 w 4982995"/>
                    <a:gd name="connsiteY162" fmla="*/ 599460 h 1132016"/>
                    <a:gd name="connsiteX163" fmla="*/ 3829490 w 4982995"/>
                    <a:gd name="connsiteY163" fmla="*/ 599460 h 1132016"/>
                    <a:gd name="connsiteX164" fmla="*/ 3829490 w 4982995"/>
                    <a:gd name="connsiteY164" fmla="*/ 584660 h 1132016"/>
                    <a:gd name="connsiteX165" fmla="*/ 3994579 w 4982995"/>
                    <a:gd name="connsiteY165" fmla="*/ 584660 h 1132016"/>
                    <a:gd name="connsiteX166" fmla="*/ 3994579 w 4982995"/>
                    <a:gd name="connsiteY166" fmla="*/ 485933 h 1132016"/>
                    <a:gd name="connsiteX167" fmla="*/ 4026075 w 4982995"/>
                    <a:gd name="connsiteY167" fmla="*/ 485933 h 1132016"/>
                    <a:gd name="connsiteX168" fmla="*/ 4026075 w 4982995"/>
                    <a:gd name="connsiteY168" fmla="*/ 465655 h 1132016"/>
                    <a:gd name="connsiteX169" fmla="*/ 4096374 w 4982995"/>
                    <a:gd name="connsiteY169" fmla="*/ 465655 h 1132016"/>
                    <a:gd name="connsiteX170" fmla="*/ 4096374 w 4982995"/>
                    <a:gd name="connsiteY170" fmla="*/ 485933 h 1132016"/>
                    <a:gd name="connsiteX171" fmla="*/ 4153572 w 4982995"/>
                    <a:gd name="connsiteY171" fmla="*/ 485933 h 1132016"/>
                    <a:gd name="connsiteX172" fmla="*/ 4153572 w 4982995"/>
                    <a:gd name="connsiteY172" fmla="*/ 838443 h 1132016"/>
                    <a:gd name="connsiteX173" fmla="*/ 4242872 w 4982995"/>
                    <a:gd name="connsiteY173" fmla="*/ 838443 h 1132016"/>
                    <a:gd name="connsiteX174" fmla="*/ 4242872 w 4982995"/>
                    <a:gd name="connsiteY174" fmla="*/ 469605 h 1132016"/>
                    <a:gd name="connsiteX175" fmla="*/ 4218486 w 4982995"/>
                    <a:gd name="connsiteY175" fmla="*/ 469605 h 1132016"/>
                    <a:gd name="connsiteX176" fmla="*/ 4218486 w 4982995"/>
                    <a:gd name="connsiteY176" fmla="*/ 461600 h 1132016"/>
                    <a:gd name="connsiteX177" fmla="*/ 4242872 w 4982995"/>
                    <a:gd name="connsiteY177" fmla="*/ 461600 h 1132016"/>
                    <a:gd name="connsiteX178" fmla="*/ 4242872 w 4982995"/>
                    <a:gd name="connsiteY178" fmla="*/ 447274 h 1132016"/>
                    <a:gd name="connsiteX179" fmla="*/ 4273788 w 4982995"/>
                    <a:gd name="connsiteY179" fmla="*/ 447274 h 1132016"/>
                    <a:gd name="connsiteX180" fmla="*/ 4273788 w 4982995"/>
                    <a:gd name="connsiteY180" fmla="*/ 423731 h 1132016"/>
                    <a:gd name="connsiteX181" fmla="*/ 4526571 w 4982995"/>
                    <a:gd name="connsiteY181" fmla="*/ 423731 h 1132016"/>
                    <a:gd name="connsiteX182" fmla="*/ 4526571 w 4982995"/>
                    <a:gd name="connsiteY182" fmla="*/ 447274 h 1132016"/>
                    <a:gd name="connsiteX183" fmla="*/ 4557474 w 4982995"/>
                    <a:gd name="connsiteY183" fmla="*/ 447274 h 1132016"/>
                    <a:gd name="connsiteX184" fmla="*/ 4557474 w 4982995"/>
                    <a:gd name="connsiteY184" fmla="*/ 461600 h 1132016"/>
                    <a:gd name="connsiteX185" fmla="*/ 4581860 w 4982995"/>
                    <a:gd name="connsiteY185" fmla="*/ 461600 h 1132016"/>
                    <a:gd name="connsiteX186" fmla="*/ 4581860 w 4982995"/>
                    <a:gd name="connsiteY186" fmla="*/ 469605 h 1132016"/>
                    <a:gd name="connsiteX187" fmla="*/ 4557474 w 4982995"/>
                    <a:gd name="connsiteY187" fmla="*/ 469605 h 1132016"/>
                    <a:gd name="connsiteX188" fmla="*/ 4557474 w 4982995"/>
                    <a:gd name="connsiteY188" fmla="*/ 783496 h 1132016"/>
                    <a:gd name="connsiteX189" fmla="*/ 4598819 w 4982995"/>
                    <a:gd name="connsiteY189" fmla="*/ 783496 h 1132016"/>
                    <a:gd name="connsiteX190" fmla="*/ 4598819 w 4982995"/>
                    <a:gd name="connsiteY190" fmla="*/ 726786 h 1132016"/>
                    <a:gd name="connsiteX191" fmla="*/ 4644601 w 4982995"/>
                    <a:gd name="connsiteY191" fmla="*/ 726786 h 1132016"/>
                    <a:gd name="connsiteX192" fmla="*/ 4644601 w 4982995"/>
                    <a:gd name="connsiteY192" fmla="*/ 589611 h 1132016"/>
                    <a:gd name="connsiteX193" fmla="*/ 4813799 w 4982995"/>
                    <a:gd name="connsiteY193" fmla="*/ 589611 h 1132016"/>
                    <a:gd name="connsiteX194" fmla="*/ 4813799 w 4982995"/>
                    <a:gd name="connsiteY194" fmla="*/ 726786 h 1132016"/>
                    <a:gd name="connsiteX195" fmla="*/ 4853880 w 4982995"/>
                    <a:gd name="connsiteY195" fmla="*/ 726786 h 1132016"/>
                    <a:gd name="connsiteX196" fmla="*/ 4853880 w 4982995"/>
                    <a:gd name="connsiteY196" fmla="*/ 749525 h 1132016"/>
                    <a:gd name="connsiteX197" fmla="*/ 4865282 w 4982995"/>
                    <a:gd name="connsiteY197" fmla="*/ 749525 h 1132016"/>
                    <a:gd name="connsiteX198" fmla="*/ 4865282 w 4982995"/>
                    <a:gd name="connsiteY198" fmla="*/ 799323 h 1132016"/>
                    <a:gd name="connsiteX199" fmla="*/ 4909497 w 4982995"/>
                    <a:gd name="connsiteY199" fmla="*/ 799323 h 1132016"/>
                    <a:gd name="connsiteX200" fmla="*/ 4909497 w 4982995"/>
                    <a:gd name="connsiteY200" fmla="*/ 891138 h 1132016"/>
                    <a:gd name="connsiteX201" fmla="*/ 4982996 w 4982995"/>
                    <a:gd name="connsiteY201" fmla="*/ 891138 h 1132016"/>
                    <a:gd name="connsiteX202" fmla="*/ 4982996 w 4982995"/>
                    <a:gd name="connsiteY202" fmla="*/ 1132017 h 1132016"/>
                    <a:gd name="connsiteX203" fmla="*/ 4909497 w 4982995"/>
                    <a:gd name="connsiteY203" fmla="*/ 1132017 h 1132016"/>
                    <a:gd name="connsiteX204" fmla="*/ 4865282 w 4982995"/>
                    <a:gd name="connsiteY204" fmla="*/ 1132017 h 1132016"/>
                    <a:gd name="connsiteX205" fmla="*/ 4853880 w 4982995"/>
                    <a:gd name="connsiteY205" fmla="*/ 1132017 h 1132016"/>
                    <a:gd name="connsiteX206" fmla="*/ 4825491 w 4982995"/>
                    <a:gd name="connsiteY206" fmla="*/ 1132017 h 1132016"/>
                    <a:gd name="connsiteX207" fmla="*/ 4760485 w 4982995"/>
                    <a:gd name="connsiteY207" fmla="*/ 1132017 h 1132016"/>
                    <a:gd name="connsiteX208" fmla="*/ 4741906 w 4982995"/>
                    <a:gd name="connsiteY208" fmla="*/ 1132017 h 1132016"/>
                    <a:gd name="connsiteX209" fmla="*/ 4735244 w 4982995"/>
                    <a:gd name="connsiteY209" fmla="*/ 1132017 h 1132016"/>
                    <a:gd name="connsiteX210" fmla="*/ 4636371 w 4982995"/>
                    <a:gd name="connsiteY210" fmla="*/ 1132017 h 1132016"/>
                    <a:gd name="connsiteX211" fmla="*/ 4614475 w 4982995"/>
                    <a:gd name="connsiteY211" fmla="*/ 1132017 h 1132016"/>
                    <a:gd name="connsiteX212" fmla="*/ 4598819 w 4982995"/>
                    <a:gd name="connsiteY212" fmla="*/ 1132017 h 1132016"/>
                    <a:gd name="connsiteX213" fmla="*/ 4557474 w 4982995"/>
                    <a:gd name="connsiteY213" fmla="*/ 1132017 h 1132016"/>
                    <a:gd name="connsiteX214" fmla="*/ 4499249 w 4982995"/>
                    <a:gd name="connsiteY214" fmla="*/ 1132017 h 1132016"/>
                    <a:gd name="connsiteX215" fmla="*/ 4466239 w 4982995"/>
                    <a:gd name="connsiteY215" fmla="*/ 1132017 h 1132016"/>
                    <a:gd name="connsiteX216" fmla="*/ 4453164 w 4982995"/>
                    <a:gd name="connsiteY216" fmla="*/ 1132017 h 1132016"/>
                    <a:gd name="connsiteX217" fmla="*/ 4428502 w 4982995"/>
                    <a:gd name="connsiteY217" fmla="*/ 1132017 h 1132016"/>
                    <a:gd name="connsiteX218" fmla="*/ 4341230 w 4982995"/>
                    <a:gd name="connsiteY218" fmla="*/ 1132017 h 1132016"/>
                    <a:gd name="connsiteX219" fmla="*/ 4242872 w 4982995"/>
                    <a:gd name="connsiteY219" fmla="*/ 1132017 h 1132016"/>
                    <a:gd name="connsiteX220" fmla="*/ 4153572 w 4982995"/>
                    <a:gd name="connsiteY220" fmla="*/ 1132017 h 1132016"/>
                    <a:gd name="connsiteX221" fmla="*/ 4096374 w 4982995"/>
                    <a:gd name="connsiteY221" fmla="*/ 1132017 h 1132016"/>
                    <a:gd name="connsiteX222" fmla="*/ 4026075 w 4982995"/>
                    <a:gd name="connsiteY222" fmla="*/ 1132017 h 1132016"/>
                    <a:gd name="connsiteX223" fmla="*/ 3994579 w 4982995"/>
                    <a:gd name="connsiteY223" fmla="*/ 1132017 h 1132016"/>
                    <a:gd name="connsiteX224" fmla="*/ 3871414 w 4982995"/>
                    <a:gd name="connsiteY224" fmla="*/ 1132017 h 1132016"/>
                    <a:gd name="connsiteX225" fmla="*/ 3852809 w 4982995"/>
                    <a:gd name="connsiteY225" fmla="*/ 1132017 h 1132016"/>
                    <a:gd name="connsiteX226" fmla="*/ 3787197 w 4982995"/>
                    <a:gd name="connsiteY226" fmla="*/ 1132017 h 1132016"/>
                    <a:gd name="connsiteX227" fmla="*/ 3677159 w 4982995"/>
                    <a:gd name="connsiteY227" fmla="*/ 1132017 h 1132016"/>
                    <a:gd name="connsiteX228" fmla="*/ 3622950 w 4982995"/>
                    <a:gd name="connsiteY228" fmla="*/ 1132017 h 1132016"/>
                    <a:gd name="connsiteX229" fmla="*/ 3611099 w 4982995"/>
                    <a:gd name="connsiteY229" fmla="*/ 1132017 h 1132016"/>
                    <a:gd name="connsiteX230" fmla="*/ 3558839 w 4982995"/>
                    <a:gd name="connsiteY230" fmla="*/ 1132017 h 1132016"/>
                    <a:gd name="connsiteX231" fmla="*/ 3301066 w 4982995"/>
                    <a:gd name="connsiteY231" fmla="*/ 1132017 h 1132016"/>
                    <a:gd name="connsiteX232" fmla="*/ 3241538 w 4982995"/>
                    <a:gd name="connsiteY232" fmla="*/ 1132017 h 1132016"/>
                    <a:gd name="connsiteX233" fmla="*/ 3141046 w 4982995"/>
                    <a:gd name="connsiteY233" fmla="*/ 1132017 h 1132016"/>
                    <a:gd name="connsiteX234" fmla="*/ 3105468 w 4982995"/>
                    <a:gd name="connsiteY234" fmla="*/ 1132017 h 1132016"/>
                    <a:gd name="connsiteX235" fmla="*/ 2946712 w 4982995"/>
                    <a:gd name="connsiteY235" fmla="*/ 1132017 h 1132016"/>
                    <a:gd name="connsiteX236" fmla="*/ 2904051 w 4982995"/>
                    <a:gd name="connsiteY236" fmla="*/ 1132017 h 1132016"/>
                    <a:gd name="connsiteX237" fmla="*/ 2756000 w 4982995"/>
                    <a:gd name="connsiteY237" fmla="*/ 1132017 h 1132016"/>
                    <a:gd name="connsiteX238" fmla="*/ 2741397 w 4982995"/>
                    <a:gd name="connsiteY238" fmla="*/ 1132017 h 1132016"/>
                    <a:gd name="connsiteX239" fmla="*/ 2726781 w 4982995"/>
                    <a:gd name="connsiteY239" fmla="*/ 1132017 h 1132016"/>
                    <a:gd name="connsiteX240" fmla="*/ 2672862 w 4982995"/>
                    <a:gd name="connsiteY240" fmla="*/ 1132017 h 1132016"/>
                    <a:gd name="connsiteX241" fmla="*/ 2643644 w 4982995"/>
                    <a:gd name="connsiteY241" fmla="*/ 1132017 h 1132016"/>
                    <a:gd name="connsiteX242" fmla="*/ 2589725 w 4982995"/>
                    <a:gd name="connsiteY242" fmla="*/ 1132017 h 1132016"/>
                    <a:gd name="connsiteX243" fmla="*/ 2565287 w 4982995"/>
                    <a:gd name="connsiteY243" fmla="*/ 1132017 h 1132016"/>
                    <a:gd name="connsiteX244" fmla="*/ 2560494 w 4982995"/>
                    <a:gd name="connsiteY244" fmla="*/ 1132017 h 1132016"/>
                    <a:gd name="connsiteX245" fmla="*/ 2542402 w 4982995"/>
                    <a:gd name="connsiteY245" fmla="*/ 1132017 h 1132016"/>
                    <a:gd name="connsiteX246" fmla="*/ 2506575 w 4982995"/>
                    <a:gd name="connsiteY246" fmla="*/ 1132017 h 1132016"/>
                    <a:gd name="connsiteX247" fmla="*/ 2477357 w 4982995"/>
                    <a:gd name="connsiteY247" fmla="*/ 1132017 h 1132016"/>
                    <a:gd name="connsiteX248" fmla="*/ 2466283 w 4982995"/>
                    <a:gd name="connsiteY248" fmla="*/ 1132017 h 1132016"/>
                    <a:gd name="connsiteX249" fmla="*/ 2431008 w 4982995"/>
                    <a:gd name="connsiteY249" fmla="*/ 1132017 h 1132016"/>
                    <a:gd name="connsiteX250" fmla="*/ 2423437 w 4982995"/>
                    <a:gd name="connsiteY250" fmla="*/ 1132017 h 1132016"/>
                    <a:gd name="connsiteX251" fmla="*/ 2408822 w 4982995"/>
                    <a:gd name="connsiteY251" fmla="*/ 1132017 h 1132016"/>
                    <a:gd name="connsiteX252" fmla="*/ 2394219 w 4982995"/>
                    <a:gd name="connsiteY252" fmla="*/ 1132017 h 1132016"/>
                    <a:gd name="connsiteX253" fmla="*/ 2354718 w 4982995"/>
                    <a:gd name="connsiteY253" fmla="*/ 1132017 h 1132016"/>
                    <a:gd name="connsiteX254" fmla="*/ 2312991 w 4982995"/>
                    <a:gd name="connsiteY254" fmla="*/ 1132017 h 1132016"/>
                    <a:gd name="connsiteX255" fmla="*/ 2153643 w 4982995"/>
                    <a:gd name="connsiteY255" fmla="*/ 1132017 h 1132016"/>
                    <a:gd name="connsiteX256" fmla="*/ 2138553 w 4982995"/>
                    <a:gd name="connsiteY256" fmla="*/ 1132017 h 1132016"/>
                    <a:gd name="connsiteX257" fmla="*/ 2124925 w 4982995"/>
                    <a:gd name="connsiteY257" fmla="*/ 1132017 h 1132016"/>
                    <a:gd name="connsiteX258" fmla="*/ 2117130 w 4982995"/>
                    <a:gd name="connsiteY258" fmla="*/ 1132017 h 1132016"/>
                    <a:gd name="connsiteX259" fmla="*/ 2111455 w 4982995"/>
                    <a:gd name="connsiteY259" fmla="*/ 1132017 h 1132016"/>
                    <a:gd name="connsiteX260" fmla="*/ 2060525 w 4982995"/>
                    <a:gd name="connsiteY260" fmla="*/ 1132017 h 1132016"/>
                    <a:gd name="connsiteX261" fmla="*/ 2050992 w 4982995"/>
                    <a:gd name="connsiteY261" fmla="*/ 1132017 h 1132016"/>
                    <a:gd name="connsiteX262" fmla="*/ 1944562 w 4982995"/>
                    <a:gd name="connsiteY262" fmla="*/ 1132017 h 1132016"/>
                    <a:gd name="connsiteX263" fmla="*/ 1935648 w 4982995"/>
                    <a:gd name="connsiteY263" fmla="*/ 1132017 h 1132016"/>
                    <a:gd name="connsiteX264" fmla="*/ 1847138 w 4982995"/>
                    <a:gd name="connsiteY264" fmla="*/ 1132017 h 1132016"/>
                    <a:gd name="connsiteX265" fmla="*/ 1801343 w 4982995"/>
                    <a:gd name="connsiteY265" fmla="*/ 1132017 h 1132016"/>
                    <a:gd name="connsiteX266" fmla="*/ 1730306 w 4982995"/>
                    <a:gd name="connsiteY266" fmla="*/ 1132017 h 1132016"/>
                    <a:gd name="connsiteX267" fmla="*/ 1629894 w 4982995"/>
                    <a:gd name="connsiteY267" fmla="*/ 1132017 h 1132016"/>
                    <a:gd name="connsiteX268" fmla="*/ 1553893 w 4982995"/>
                    <a:gd name="connsiteY268" fmla="*/ 1132017 h 1132016"/>
                    <a:gd name="connsiteX269" fmla="*/ 1367367 w 4982995"/>
                    <a:gd name="connsiteY269" fmla="*/ 1132017 h 1132016"/>
                    <a:gd name="connsiteX270" fmla="*/ 1365419 w 4982995"/>
                    <a:gd name="connsiteY270" fmla="*/ 1132017 h 1132016"/>
                    <a:gd name="connsiteX271" fmla="*/ 1233484 w 4982995"/>
                    <a:gd name="connsiteY271" fmla="*/ 1132017 h 1132016"/>
                    <a:gd name="connsiteX272" fmla="*/ 1159708 w 4982995"/>
                    <a:gd name="connsiteY272" fmla="*/ 1132017 h 1132016"/>
                    <a:gd name="connsiteX273" fmla="*/ 1114585 w 4982995"/>
                    <a:gd name="connsiteY273" fmla="*/ 1132017 h 1132016"/>
                    <a:gd name="connsiteX274" fmla="*/ 1086065 w 4982995"/>
                    <a:gd name="connsiteY274" fmla="*/ 1132017 h 1132016"/>
                    <a:gd name="connsiteX275" fmla="*/ 865291 w 4982995"/>
                    <a:gd name="connsiteY275" fmla="*/ 1132017 h 1132016"/>
                    <a:gd name="connsiteX276" fmla="*/ 825750 w 4982995"/>
                    <a:gd name="connsiteY276" fmla="*/ 1132017 h 1132016"/>
                    <a:gd name="connsiteX277" fmla="*/ 778467 w 4982995"/>
                    <a:gd name="connsiteY277" fmla="*/ 1132017 h 1132016"/>
                    <a:gd name="connsiteX278" fmla="*/ 736030 w 4982995"/>
                    <a:gd name="connsiteY278" fmla="*/ 1132017 h 1132016"/>
                    <a:gd name="connsiteX279" fmla="*/ 578485 w 4982995"/>
                    <a:gd name="connsiteY279" fmla="*/ 1132017 h 1132016"/>
                    <a:gd name="connsiteX280" fmla="*/ 461350 w 4982995"/>
                    <a:gd name="connsiteY280" fmla="*/ 1132017 h 1132016"/>
                    <a:gd name="connsiteX281" fmla="*/ 437373 w 4982995"/>
                    <a:gd name="connsiteY281" fmla="*/ 1132017 h 1132016"/>
                    <a:gd name="connsiteX282" fmla="*/ 394277 w 4982995"/>
                    <a:gd name="connsiteY282" fmla="*/ 1132017 h 1132016"/>
                    <a:gd name="connsiteX283" fmla="*/ 338395 w 4982995"/>
                    <a:gd name="connsiteY283" fmla="*/ 1132017 h 1132016"/>
                    <a:gd name="connsiteX284" fmla="*/ 301633 w 4982995"/>
                    <a:gd name="connsiteY284" fmla="*/ 1132017 h 1132016"/>
                    <a:gd name="connsiteX285" fmla="*/ 169922 w 4982995"/>
                    <a:gd name="connsiteY285" fmla="*/ 1132017 h 1132016"/>
                    <a:gd name="connsiteX286" fmla="*/ 132172 w 4982995"/>
                    <a:gd name="connsiteY286" fmla="*/ 1132017 h 1132016"/>
                    <a:gd name="connsiteX287" fmla="*/ 14300 w 4982995"/>
                    <a:gd name="connsiteY287" fmla="*/ 1132017 h 1132016"/>
                    <a:gd name="connsiteX288" fmla="*/ 14300 w 4982995"/>
                    <a:gd name="connsiteY288" fmla="*/ 597801 h 1132016"/>
                    <a:gd name="connsiteX289" fmla="*/ 0 w 4982995"/>
                    <a:gd name="connsiteY289" fmla="*/ 597801 h 1132016"/>
                    <a:gd name="connsiteX290" fmla="*/ 0 w 4982995"/>
                    <a:gd name="connsiteY290" fmla="*/ 592060 h 1132016"/>
                    <a:gd name="connsiteX291" fmla="*/ 315932 w 4982995"/>
                    <a:gd name="connsiteY291" fmla="*/ 592060 h 1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4982995" h="1132016">
                      <a:moveTo>
                        <a:pt x="315932" y="592060"/>
                      </a:moveTo>
                      <a:lnTo>
                        <a:pt x="315932" y="597801"/>
                      </a:lnTo>
                      <a:lnTo>
                        <a:pt x="301633" y="597801"/>
                      </a:lnTo>
                      <a:lnTo>
                        <a:pt x="301633" y="836204"/>
                      </a:lnTo>
                      <a:lnTo>
                        <a:pt x="326058" y="672827"/>
                      </a:lnTo>
                      <a:lnTo>
                        <a:pt x="394277" y="672827"/>
                      </a:lnTo>
                      <a:lnTo>
                        <a:pt x="394277" y="487684"/>
                      </a:lnTo>
                      <a:lnTo>
                        <a:pt x="385850" y="487684"/>
                      </a:lnTo>
                      <a:lnTo>
                        <a:pt x="385850" y="470935"/>
                      </a:lnTo>
                      <a:lnTo>
                        <a:pt x="418965" y="470935"/>
                      </a:lnTo>
                      <a:lnTo>
                        <a:pt x="418965" y="398819"/>
                      </a:lnTo>
                      <a:lnTo>
                        <a:pt x="423007" y="398819"/>
                      </a:lnTo>
                      <a:lnTo>
                        <a:pt x="423007" y="470935"/>
                      </a:lnTo>
                      <a:lnTo>
                        <a:pt x="445892" y="470935"/>
                      </a:lnTo>
                      <a:lnTo>
                        <a:pt x="445892" y="411854"/>
                      </a:lnTo>
                      <a:lnTo>
                        <a:pt x="449934" y="411854"/>
                      </a:lnTo>
                      <a:lnTo>
                        <a:pt x="449934" y="470935"/>
                      </a:lnTo>
                      <a:lnTo>
                        <a:pt x="587913" y="470935"/>
                      </a:lnTo>
                      <a:lnTo>
                        <a:pt x="587913" y="487684"/>
                      </a:lnTo>
                      <a:lnTo>
                        <a:pt x="578485" y="487684"/>
                      </a:lnTo>
                      <a:lnTo>
                        <a:pt x="578485" y="863342"/>
                      </a:lnTo>
                      <a:lnTo>
                        <a:pt x="664782" y="863342"/>
                      </a:lnTo>
                      <a:lnTo>
                        <a:pt x="664782" y="777031"/>
                      </a:lnTo>
                      <a:lnTo>
                        <a:pt x="736030" y="777031"/>
                      </a:lnTo>
                      <a:lnTo>
                        <a:pt x="736030" y="695079"/>
                      </a:lnTo>
                      <a:lnTo>
                        <a:pt x="825750" y="695079"/>
                      </a:lnTo>
                      <a:lnTo>
                        <a:pt x="825750" y="281579"/>
                      </a:lnTo>
                      <a:lnTo>
                        <a:pt x="817534" y="281579"/>
                      </a:lnTo>
                      <a:lnTo>
                        <a:pt x="817534" y="261288"/>
                      </a:lnTo>
                      <a:lnTo>
                        <a:pt x="835455" y="261288"/>
                      </a:lnTo>
                      <a:lnTo>
                        <a:pt x="835455" y="235323"/>
                      </a:lnTo>
                      <a:lnTo>
                        <a:pt x="856074" y="235323"/>
                      </a:lnTo>
                      <a:lnTo>
                        <a:pt x="856074" y="225566"/>
                      </a:lnTo>
                      <a:lnTo>
                        <a:pt x="856074" y="195874"/>
                      </a:lnTo>
                      <a:lnTo>
                        <a:pt x="856074" y="170106"/>
                      </a:lnTo>
                      <a:lnTo>
                        <a:pt x="880960" y="170106"/>
                      </a:lnTo>
                      <a:lnTo>
                        <a:pt x="880960" y="124074"/>
                      </a:lnTo>
                      <a:lnTo>
                        <a:pt x="883962" y="124074"/>
                      </a:lnTo>
                      <a:lnTo>
                        <a:pt x="886951" y="124074"/>
                      </a:lnTo>
                      <a:lnTo>
                        <a:pt x="886951" y="170106"/>
                      </a:lnTo>
                      <a:lnTo>
                        <a:pt x="900355" y="170106"/>
                      </a:lnTo>
                      <a:lnTo>
                        <a:pt x="908466" y="195874"/>
                      </a:lnTo>
                      <a:lnTo>
                        <a:pt x="962754" y="195874"/>
                      </a:lnTo>
                      <a:lnTo>
                        <a:pt x="962754" y="235323"/>
                      </a:lnTo>
                      <a:lnTo>
                        <a:pt x="1104867" y="235323"/>
                      </a:lnTo>
                      <a:lnTo>
                        <a:pt x="1104867" y="261288"/>
                      </a:lnTo>
                      <a:lnTo>
                        <a:pt x="1122788" y="261288"/>
                      </a:lnTo>
                      <a:lnTo>
                        <a:pt x="1122788" y="281579"/>
                      </a:lnTo>
                      <a:lnTo>
                        <a:pt x="1114585" y="281579"/>
                      </a:lnTo>
                      <a:lnTo>
                        <a:pt x="1114585" y="550623"/>
                      </a:lnTo>
                      <a:lnTo>
                        <a:pt x="1233484" y="550623"/>
                      </a:lnTo>
                      <a:lnTo>
                        <a:pt x="1233484" y="683611"/>
                      </a:lnTo>
                      <a:lnTo>
                        <a:pt x="1365419" y="683611"/>
                      </a:lnTo>
                      <a:lnTo>
                        <a:pt x="1365419" y="499929"/>
                      </a:lnTo>
                      <a:lnTo>
                        <a:pt x="1344127" y="499929"/>
                      </a:lnTo>
                      <a:lnTo>
                        <a:pt x="1344127" y="481074"/>
                      </a:lnTo>
                      <a:lnTo>
                        <a:pt x="1381575" y="481074"/>
                      </a:lnTo>
                      <a:lnTo>
                        <a:pt x="1381575" y="429907"/>
                      </a:lnTo>
                      <a:lnTo>
                        <a:pt x="1541924" y="429907"/>
                      </a:lnTo>
                      <a:lnTo>
                        <a:pt x="1541924" y="481074"/>
                      </a:lnTo>
                      <a:lnTo>
                        <a:pt x="1594316" y="481074"/>
                      </a:lnTo>
                      <a:lnTo>
                        <a:pt x="1594316" y="429907"/>
                      </a:lnTo>
                      <a:lnTo>
                        <a:pt x="1621243" y="429907"/>
                      </a:lnTo>
                      <a:lnTo>
                        <a:pt x="1621243" y="481074"/>
                      </a:lnTo>
                      <a:lnTo>
                        <a:pt x="1629894" y="481074"/>
                      </a:lnTo>
                      <a:lnTo>
                        <a:pt x="1629894" y="225263"/>
                      </a:lnTo>
                      <a:lnTo>
                        <a:pt x="1596502" y="225263"/>
                      </a:lnTo>
                      <a:lnTo>
                        <a:pt x="1596502" y="214295"/>
                      </a:lnTo>
                      <a:lnTo>
                        <a:pt x="1629894" y="214295"/>
                      </a:lnTo>
                      <a:lnTo>
                        <a:pt x="1629894" y="194689"/>
                      </a:lnTo>
                      <a:lnTo>
                        <a:pt x="1672200" y="194689"/>
                      </a:lnTo>
                      <a:lnTo>
                        <a:pt x="1672200" y="162469"/>
                      </a:lnTo>
                      <a:lnTo>
                        <a:pt x="1950329" y="162469"/>
                      </a:lnTo>
                      <a:lnTo>
                        <a:pt x="1950329" y="144470"/>
                      </a:lnTo>
                      <a:lnTo>
                        <a:pt x="1944562" y="144470"/>
                      </a:lnTo>
                      <a:lnTo>
                        <a:pt x="1944562" y="137333"/>
                      </a:lnTo>
                      <a:lnTo>
                        <a:pt x="2040998" y="137333"/>
                      </a:lnTo>
                      <a:lnTo>
                        <a:pt x="2040998" y="144470"/>
                      </a:lnTo>
                      <a:lnTo>
                        <a:pt x="2035244" y="144470"/>
                      </a:lnTo>
                      <a:lnTo>
                        <a:pt x="2035244" y="169198"/>
                      </a:lnTo>
                      <a:lnTo>
                        <a:pt x="2079143" y="169198"/>
                      </a:lnTo>
                      <a:lnTo>
                        <a:pt x="2079143" y="191437"/>
                      </a:lnTo>
                      <a:lnTo>
                        <a:pt x="2069649" y="191437"/>
                      </a:lnTo>
                      <a:lnTo>
                        <a:pt x="2069649" y="199587"/>
                      </a:lnTo>
                      <a:lnTo>
                        <a:pt x="2060525" y="199587"/>
                      </a:lnTo>
                      <a:lnTo>
                        <a:pt x="2060525" y="214295"/>
                      </a:lnTo>
                      <a:lnTo>
                        <a:pt x="2093917" y="214295"/>
                      </a:lnTo>
                      <a:lnTo>
                        <a:pt x="2093917" y="225263"/>
                      </a:lnTo>
                      <a:lnTo>
                        <a:pt x="2060525" y="225263"/>
                      </a:lnTo>
                      <a:lnTo>
                        <a:pt x="2060525" y="304463"/>
                      </a:lnTo>
                      <a:lnTo>
                        <a:pt x="2061881" y="304463"/>
                      </a:lnTo>
                      <a:lnTo>
                        <a:pt x="2061881" y="312601"/>
                      </a:lnTo>
                      <a:lnTo>
                        <a:pt x="2060525" y="312601"/>
                      </a:lnTo>
                      <a:lnTo>
                        <a:pt x="2060525" y="413935"/>
                      </a:lnTo>
                      <a:lnTo>
                        <a:pt x="2061881" y="413935"/>
                      </a:lnTo>
                      <a:lnTo>
                        <a:pt x="2061881" y="422072"/>
                      </a:lnTo>
                      <a:lnTo>
                        <a:pt x="2060525" y="422072"/>
                      </a:lnTo>
                      <a:lnTo>
                        <a:pt x="2060525" y="459954"/>
                      </a:lnTo>
                      <a:lnTo>
                        <a:pt x="2197897" y="459954"/>
                      </a:lnTo>
                      <a:lnTo>
                        <a:pt x="2197897" y="577312"/>
                      </a:lnTo>
                      <a:lnTo>
                        <a:pt x="2322946" y="577312"/>
                      </a:lnTo>
                      <a:lnTo>
                        <a:pt x="2322946" y="205591"/>
                      </a:lnTo>
                      <a:lnTo>
                        <a:pt x="2310187" y="205591"/>
                      </a:lnTo>
                      <a:lnTo>
                        <a:pt x="2310187" y="179112"/>
                      </a:lnTo>
                      <a:lnTo>
                        <a:pt x="2338048" y="179112"/>
                      </a:lnTo>
                      <a:lnTo>
                        <a:pt x="2338048" y="145220"/>
                      </a:lnTo>
                      <a:lnTo>
                        <a:pt x="2370110" y="145220"/>
                      </a:lnTo>
                      <a:lnTo>
                        <a:pt x="2370110" y="132474"/>
                      </a:lnTo>
                      <a:lnTo>
                        <a:pt x="2370110" y="93724"/>
                      </a:lnTo>
                      <a:lnTo>
                        <a:pt x="2370110" y="60095"/>
                      </a:lnTo>
                      <a:lnTo>
                        <a:pt x="2408809" y="60095"/>
                      </a:lnTo>
                      <a:lnTo>
                        <a:pt x="2408809" y="0"/>
                      </a:lnTo>
                      <a:lnTo>
                        <a:pt x="2413456" y="0"/>
                      </a:lnTo>
                      <a:lnTo>
                        <a:pt x="2418104" y="0"/>
                      </a:lnTo>
                      <a:lnTo>
                        <a:pt x="2418104" y="60095"/>
                      </a:lnTo>
                      <a:lnTo>
                        <a:pt x="2438961" y="60095"/>
                      </a:lnTo>
                      <a:lnTo>
                        <a:pt x="2451575" y="93724"/>
                      </a:lnTo>
                      <a:lnTo>
                        <a:pt x="2535990" y="93724"/>
                      </a:lnTo>
                      <a:lnTo>
                        <a:pt x="2535990" y="145220"/>
                      </a:lnTo>
                      <a:lnTo>
                        <a:pt x="2756961" y="145220"/>
                      </a:lnTo>
                      <a:lnTo>
                        <a:pt x="2756961" y="179112"/>
                      </a:lnTo>
                      <a:lnTo>
                        <a:pt x="2784809" y="179112"/>
                      </a:lnTo>
                      <a:lnTo>
                        <a:pt x="2784809" y="205591"/>
                      </a:lnTo>
                      <a:lnTo>
                        <a:pt x="2772050" y="205591"/>
                      </a:lnTo>
                      <a:lnTo>
                        <a:pt x="2772050" y="925491"/>
                      </a:lnTo>
                      <a:lnTo>
                        <a:pt x="2797107" y="925491"/>
                      </a:lnTo>
                      <a:lnTo>
                        <a:pt x="2797107" y="545817"/>
                      </a:lnTo>
                      <a:lnTo>
                        <a:pt x="2949372" y="545817"/>
                      </a:lnTo>
                      <a:lnTo>
                        <a:pt x="2949372" y="779296"/>
                      </a:lnTo>
                      <a:lnTo>
                        <a:pt x="3105468" y="779296"/>
                      </a:lnTo>
                      <a:lnTo>
                        <a:pt x="3105468" y="580196"/>
                      </a:lnTo>
                      <a:lnTo>
                        <a:pt x="3124706" y="580196"/>
                      </a:lnTo>
                      <a:lnTo>
                        <a:pt x="3124706" y="514808"/>
                      </a:lnTo>
                      <a:lnTo>
                        <a:pt x="3113290" y="514808"/>
                      </a:lnTo>
                      <a:lnTo>
                        <a:pt x="3113290" y="508238"/>
                      </a:lnTo>
                      <a:lnTo>
                        <a:pt x="3163799" y="508238"/>
                      </a:lnTo>
                      <a:lnTo>
                        <a:pt x="3163799" y="487684"/>
                      </a:lnTo>
                      <a:lnTo>
                        <a:pt x="3169184" y="487684"/>
                      </a:lnTo>
                      <a:lnTo>
                        <a:pt x="3169184" y="508238"/>
                      </a:lnTo>
                      <a:lnTo>
                        <a:pt x="3185353" y="508238"/>
                      </a:lnTo>
                      <a:lnTo>
                        <a:pt x="3185353" y="402716"/>
                      </a:lnTo>
                      <a:lnTo>
                        <a:pt x="3189382" y="402716"/>
                      </a:lnTo>
                      <a:lnTo>
                        <a:pt x="3189382" y="508238"/>
                      </a:lnTo>
                      <a:lnTo>
                        <a:pt x="3210437" y="508238"/>
                      </a:lnTo>
                      <a:lnTo>
                        <a:pt x="3210437" y="514808"/>
                      </a:lnTo>
                      <a:lnTo>
                        <a:pt x="3198047" y="514808"/>
                      </a:lnTo>
                      <a:lnTo>
                        <a:pt x="3198047" y="580196"/>
                      </a:lnTo>
                      <a:lnTo>
                        <a:pt x="3301066" y="580196"/>
                      </a:lnTo>
                      <a:lnTo>
                        <a:pt x="3301066" y="628045"/>
                      </a:lnTo>
                      <a:lnTo>
                        <a:pt x="3558839" y="628045"/>
                      </a:lnTo>
                      <a:lnTo>
                        <a:pt x="3558839" y="293969"/>
                      </a:lnTo>
                      <a:lnTo>
                        <a:pt x="3697989" y="293969"/>
                      </a:lnTo>
                      <a:lnTo>
                        <a:pt x="3697989" y="271348"/>
                      </a:lnTo>
                      <a:lnTo>
                        <a:pt x="3690089" y="271348"/>
                      </a:lnTo>
                      <a:lnTo>
                        <a:pt x="3690089" y="263408"/>
                      </a:lnTo>
                      <a:lnTo>
                        <a:pt x="3795479" y="263408"/>
                      </a:lnTo>
                      <a:lnTo>
                        <a:pt x="3795479" y="271348"/>
                      </a:lnTo>
                      <a:lnTo>
                        <a:pt x="3787197" y="271348"/>
                      </a:lnTo>
                      <a:lnTo>
                        <a:pt x="3787197" y="293969"/>
                      </a:lnTo>
                      <a:lnTo>
                        <a:pt x="3787197" y="330363"/>
                      </a:lnTo>
                      <a:lnTo>
                        <a:pt x="3787197" y="762877"/>
                      </a:lnTo>
                      <a:lnTo>
                        <a:pt x="3852809" y="762877"/>
                      </a:lnTo>
                      <a:lnTo>
                        <a:pt x="3852809" y="599460"/>
                      </a:lnTo>
                      <a:lnTo>
                        <a:pt x="3829490" y="599460"/>
                      </a:lnTo>
                      <a:lnTo>
                        <a:pt x="3829490" y="584660"/>
                      </a:lnTo>
                      <a:lnTo>
                        <a:pt x="3994579" y="584660"/>
                      </a:lnTo>
                      <a:lnTo>
                        <a:pt x="3994579" y="485933"/>
                      </a:lnTo>
                      <a:lnTo>
                        <a:pt x="4026075" y="485933"/>
                      </a:lnTo>
                      <a:lnTo>
                        <a:pt x="4026075" y="465655"/>
                      </a:lnTo>
                      <a:lnTo>
                        <a:pt x="4096374" y="465655"/>
                      </a:lnTo>
                      <a:lnTo>
                        <a:pt x="4096374" y="485933"/>
                      </a:lnTo>
                      <a:lnTo>
                        <a:pt x="4153572" y="485933"/>
                      </a:lnTo>
                      <a:lnTo>
                        <a:pt x="4153572" y="838443"/>
                      </a:lnTo>
                      <a:lnTo>
                        <a:pt x="4242872" y="838443"/>
                      </a:lnTo>
                      <a:lnTo>
                        <a:pt x="4242872" y="469605"/>
                      </a:lnTo>
                      <a:lnTo>
                        <a:pt x="4218486" y="469605"/>
                      </a:lnTo>
                      <a:lnTo>
                        <a:pt x="4218486" y="461600"/>
                      </a:lnTo>
                      <a:lnTo>
                        <a:pt x="4242872" y="461600"/>
                      </a:lnTo>
                      <a:lnTo>
                        <a:pt x="4242872" y="447274"/>
                      </a:lnTo>
                      <a:lnTo>
                        <a:pt x="4273788" y="447274"/>
                      </a:lnTo>
                      <a:lnTo>
                        <a:pt x="4273788" y="423731"/>
                      </a:lnTo>
                      <a:lnTo>
                        <a:pt x="4526571" y="423731"/>
                      </a:lnTo>
                      <a:lnTo>
                        <a:pt x="4526571" y="447274"/>
                      </a:lnTo>
                      <a:lnTo>
                        <a:pt x="4557474" y="447274"/>
                      </a:lnTo>
                      <a:lnTo>
                        <a:pt x="4557474" y="461600"/>
                      </a:lnTo>
                      <a:lnTo>
                        <a:pt x="4581860" y="461600"/>
                      </a:lnTo>
                      <a:lnTo>
                        <a:pt x="4581860" y="469605"/>
                      </a:lnTo>
                      <a:lnTo>
                        <a:pt x="4557474" y="469605"/>
                      </a:lnTo>
                      <a:lnTo>
                        <a:pt x="4557474" y="783496"/>
                      </a:lnTo>
                      <a:lnTo>
                        <a:pt x="4598819" y="783496"/>
                      </a:lnTo>
                      <a:lnTo>
                        <a:pt x="4598819" y="726786"/>
                      </a:lnTo>
                      <a:lnTo>
                        <a:pt x="4644601" y="726786"/>
                      </a:lnTo>
                      <a:lnTo>
                        <a:pt x="4644601" y="589611"/>
                      </a:lnTo>
                      <a:lnTo>
                        <a:pt x="4813799" y="589611"/>
                      </a:lnTo>
                      <a:lnTo>
                        <a:pt x="4813799" y="726786"/>
                      </a:lnTo>
                      <a:lnTo>
                        <a:pt x="4853880" y="726786"/>
                      </a:lnTo>
                      <a:lnTo>
                        <a:pt x="4853880" y="749525"/>
                      </a:lnTo>
                      <a:lnTo>
                        <a:pt x="4865282" y="749525"/>
                      </a:lnTo>
                      <a:lnTo>
                        <a:pt x="4865282" y="799323"/>
                      </a:lnTo>
                      <a:lnTo>
                        <a:pt x="4909497" y="799323"/>
                      </a:lnTo>
                      <a:lnTo>
                        <a:pt x="4909497" y="891138"/>
                      </a:lnTo>
                      <a:lnTo>
                        <a:pt x="4982996" y="891138"/>
                      </a:lnTo>
                      <a:lnTo>
                        <a:pt x="4982996" y="1132017"/>
                      </a:lnTo>
                      <a:lnTo>
                        <a:pt x="4909497" y="1132017"/>
                      </a:lnTo>
                      <a:lnTo>
                        <a:pt x="4865282" y="1132017"/>
                      </a:lnTo>
                      <a:lnTo>
                        <a:pt x="4853880" y="1132017"/>
                      </a:lnTo>
                      <a:lnTo>
                        <a:pt x="4825491" y="1132017"/>
                      </a:lnTo>
                      <a:lnTo>
                        <a:pt x="4760485" y="1132017"/>
                      </a:lnTo>
                      <a:lnTo>
                        <a:pt x="4741906" y="1132017"/>
                      </a:lnTo>
                      <a:lnTo>
                        <a:pt x="4735244" y="1132017"/>
                      </a:lnTo>
                      <a:lnTo>
                        <a:pt x="4636371" y="1132017"/>
                      </a:lnTo>
                      <a:lnTo>
                        <a:pt x="4614475" y="1132017"/>
                      </a:lnTo>
                      <a:lnTo>
                        <a:pt x="4598819" y="1132017"/>
                      </a:lnTo>
                      <a:lnTo>
                        <a:pt x="4557474" y="1132017"/>
                      </a:lnTo>
                      <a:lnTo>
                        <a:pt x="4499249" y="1132017"/>
                      </a:lnTo>
                      <a:lnTo>
                        <a:pt x="4466239" y="1132017"/>
                      </a:lnTo>
                      <a:lnTo>
                        <a:pt x="4453164" y="1132017"/>
                      </a:lnTo>
                      <a:lnTo>
                        <a:pt x="4428502" y="1132017"/>
                      </a:lnTo>
                      <a:lnTo>
                        <a:pt x="4341230" y="1132017"/>
                      </a:lnTo>
                      <a:lnTo>
                        <a:pt x="4242872" y="1132017"/>
                      </a:lnTo>
                      <a:lnTo>
                        <a:pt x="4153572" y="1132017"/>
                      </a:lnTo>
                      <a:lnTo>
                        <a:pt x="4096374" y="1132017"/>
                      </a:lnTo>
                      <a:lnTo>
                        <a:pt x="4026075" y="1132017"/>
                      </a:lnTo>
                      <a:lnTo>
                        <a:pt x="3994579" y="1132017"/>
                      </a:lnTo>
                      <a:lnTo>
                        <a:pt x="3871414" y="1132017"/>
                      </a:lnTo>
                      <a:lnTo>
                        <a:pt x="3852809" y="1132017"/>
                      </a:lnTo>
                      <a:lnTo>
                        <a:pt x="3787197" y="1132017"/>
                      </a:lnTo>
                      <a:lnTo>
                        <a:pt x="3677159" y="1132017"/>
                      </a:lnTo>
                      <a:lnTo>
                        <a:pt x="3622950" y="1132017"/>
                      </a:lnTo>
                      <a:lnTo>
                        <a:pt x="3611099" y="1132017"/>
                      </a:lnTo>
                      <a:lnTo>
                        <a:pt x="3558839" y="1132017"/>
                      </a:lnTo>
                      <a:lnTo>
                        <a:pt x="3301066" y="1132017"/>
                      </a:lnTo>
                      <a:lnTo>
                        <a:pt x="3241538" y="1132017"/>
                      </a:lnTo>
                      <a:lnTo>
                        <a:pt x="3141046" y="1132017"/>
                      </a:lnTo>
                      <a:lnTo>
                        <a:pt x="3105468" y="1132017"/>
                      </a:lnTo>
                      <a:lnTo>
                        <a:pt x="2946712" y="1132017"/>
                      </a:lnTo>
                      <a:lnTo>
                        <a:pt x="2904051" y="1132017"/>
                      </a:lnTo>
                      <a:lnTo>
                        <a:pt x="2756000" y="1132017"/>
                      </a:lnTo>
                      <a:lnTo>
                        <a:pt x="2741397" y="1132017"/>
                      </a:lnTo>
                      <a:lnTo>
                        <a:pt x="2726781" y="1132017"/>
                      </a:lnTo>
                      <a:lnTo>
                        <a:pt x="2672862" y="1132017"/>
                      </a:lnTo>
                      <a:lnTo>
                        <a:pt x="2643644" y="1132017"/>
                      </a:lnTo>
                      <a:lnTo>
                        <a:pt x="2589725" y="1132017"/>
                      </a:lnTo>
                      <a:lnTo>
                        <a:pt x="2565287" y="1132017"/>
                      </a:lnTo>
                      <a:lnTo>
                        <a:pt x="2560494" y="1132017"/>
                      </a:lnTo>
                      <a:lnTo>
                        <a:pt x="2542402" y="1132017"/>
                      </a:lnTo>
                      <a:lnTo>
                        <a:pt x="2506575" y="1132017"/>
                      </a:lnTo>
                      <a:lnTo>
                        <a:pt x="2477357" y="1132017"/>
                      </a:lnTo>
                      <a:lnTo>
                        <a:pt x="2466283" y="1132017"/>
                      </a:lnTo>
                      <a:lnTo>
                        <a:pt x="2431008" y="1132017"/>
                      </a:lnTo>
                      <a:lnTo>
                        <a:pt x="2423437" y="1132017"/>
                      </a:lnTo>
                      <a:lnTo>
                        <a:pt x="2408822" y="1132017"/>
                      </a:lnTo>
                      <a:lnTo>
                        <a:pt x="2394219" y="1132017"/>
                      </a:lnTo>
                      <a:lnTo>
                        <a:pt x="2354718" y="1132017"/>
                      </a:lnTo>
                      <a:lnTo>
                        <a:pt x="2312991" y="1132017"/>
                      </a:lnTo>
                      <a:lnTo>
                        <a:pt x="2153643" y="1132017"/>
                      </a:lnTo>
                      <a:lnTo>
                        <a:pt x="2138553" y="1132017"/>
                      </a:lnTo>
                      <a:lnTo>
                        <a:pt x="2124925" y="1132017"/>
                      </a:lnTo>
                      <a:lnTo>
                        <a:pt x="2117130" y="1132017"/>
                      </a:lnTo>
                      <a:lnTo>
                        <a:pt x="2111455" y="1132017"/>
                      </a:lnTo>
                      <a:lnTo>
                        <a:pt x="2060525" y="1132017"/>
                      </a:lnTo>
                      <a:lnTo>
                        <a:pt x="2050992" y="1132017"/>
                      </a:lnTo>
                      <a:lnTo>
                        <a:pt x="1944562" y="1132017"/>
                      </a:lnTo>
                      <a:lnTo>
                        <a:pt x="1935648" y="1132017"/>
                      </a:lnTo>
                      <a:lnTo>
                        <a:pt x="1847138" y="1132017"/>
                      </a:lnTo>
                      <a:lnTo>
                        <a:pt x="1801343" y="1132017"/>
                      </a:lnTo>
                      <a:lnTo>
                        <a:pt x="1730306" y="1132017"/>
                      </a:lnTo>
                      <a:lnTo>
                        <a:pt x="1629894" y="1132017"/>
                      </a:lnTo>
                      <a:lnTo>
                        <a:pt x="1553893" y="1132017"/>
                      </a:lnTo>
                      <a:lnTo>
                        <a:pt x="1367367" y="1132017"/>
                      </a:lnTo>
                      <a:lnTo>
                        <a:pt x="1365419" y="1132017"/>
                      </a:lnTo>
                      <a:lnTo>
                        <a:pt x="1233484" y="1132017"/>
                      </a:lnTo>
                      <a:lnTo>
                        <a:pt x="1159708" y="1132017"/>
                      </a:lnTo>
                      <a:lnTo>
                        <a:pt x="1114585" y="1132017"/>
                      </a:lnTo>
                      <a:lnTo>
                        <a:pt x="1086065" y="1132017"/>
                      </a:lnTo>
                      <a:lnTo>
                        <a:pt x="865291" y="1132017"/>
                      </a:lnTo>
                      <a:lnTo>
                        <a:pt x="825750" y="1132017"/>
                      </a:lnTo>
                      <a:lnTo>
                        <a:pt x="778467" y="1132017"/>
                      </a:lnTo>
                      <a:lnTo>
                        <a:pt x="736030" y="1132017"/>
                      </a:lnTo>
                      <a:lnTo>
                        <a:pt x="578485" y="1132017"/>
                      </a:lnTo>
                      <a:lnTo>
                        <a:pt x="461350" y="1132017"/>
                      </a:lnTo>
                      <a:lnTo>
                        <a:pt x="437373" y="1132017"/>
                      </a:lnTo>
                      <a:lnTo>
                        <a:pt x="394277" y="1132017"/>
                      </a:lnTo>
                      <a:lnTo>
                        <a:pt x="338395" y="1132017"/>
                      </a:lnTo>
                      <a:lnTo>
                        <a:pt x="301633" y="1132017"/>
                      </a:lnTo>
                      <a:lnTo>
                        <a:pt x="169922" y="1132017"/>
                      </a:lnTo>
                      <a:lnTo>
                        <a:pt x="132172" y="1132017"/>
                      </a:lnTo>
                      <a:lnTo>
                        <a:pt x="14300" y="1132017"/>
                      </a:lnTo>
                      <a:lnTo>
                        <a:pt x="14300" y="597801"/>
                      </a:lnTo>
                      <a:lnTo>
                        <a:pt x="0" y="597801"/>
                      </a:lnTo>
                      <a:lnTo>
                        <a:pt x="0" y="592060"/>
                      </a:lnTo>
                      <a:lnTo>
                        <a:pt x="315932" y="592060"/>
                      </a:lnTo>
                      <a:close/>
                    </a:path>
                  </a:pathLst>
                </a:custGeom>
                <a:solidFill>
                  <a:srgbClr val="C5B4E3">
                    <a:alpha val="4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6" name="Freeform 375">
                  <a:extLst>
                    <a:ext uri="{FF2B5EF4-FFF2-40B4-BE49-F238E27FC236}">
                      <a16:creationId xmlns:a16="http://schemas.microsoft.com/office/drawing/2014/main" id="{E8878475-EE93-BDCA-DB06-C012ACE68D19}"/>
                    </a:ext>
                  </a:extLst>
                </p:cNvPr>
                <p:cNvSpPr/>
                <p:nvPr/>
              </p:nvSpPr>
              <p:spPr>
                <a:xfrm>
                  <a:off x="2434423" y="4743308"/>
                  <a:ext cx="10744" cy="12798"/>
                </a:xfrm>
                <a:custGeom>
                  <a:avLst/>
                  <a:gdLst>
                    <a:gd name="connsiteX0" fmla="*/ 10744 w 10744"/>
                    <a:gd name="connsiteY0" fmla="*/ 6399 h 12798"/>
                    <a:gd name="connsiteX1" fmla="*/ 5372 w 10744"/>
                    <a:gd name="connsiteY1" fmla="*/ 12798 h 12798"/>
                    <a:gd name="connsiteX2" fmla="*/ 0 w 10744"/>
                    <a:gd name="connsiteY2" fmla="*/ 6399 h 12798"/>
                    <a:gd name="connsiteX3" fmla="*/ 5372 w 10744"/>
                    <a:gd name="connsiteY3" fmla="*/ 0 h 12798"/>
                    <a:gd name="connsiteX4" fmla="*/ 10744 w 10744"/>
                    <a:gd name="connsiteY4" fmla="*/ 6399 h 1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 h="12798">
                      <a:moveTo>
                        <a:pt x="10744" y="6399"/>
                      </a:moveTo>
                      <a:cubicBezTo>
                        <a:pt x="10744" y="9933"/>
                        <a:pt x="8339" y="12798"/>
                        <a:pt x="5372" y="12798"/>
                      </a:cubicBezTo>
                      <a:cubicBezTo>
                        <a:pt x="2405" y="12798"/>
                        <a:pt x="0" y="9933"/>
                        <a:pt x="0" y="6399"/>
                      </a:cubicBezTo>
                      <a:cubicBezTo>
                        <a:pt x="0" y="2865"/>
                        <a:pt x="2405" y="0"/>
                        <a:pt x="5372" y="0"/>
                      </a:cubicBezTo>
                      <a:cubicBezTo>
                        <a:pt x="8339" y="0"/>
                        <a:pt x="10744" y="2865"/>
                        <a:pt x="10744" y="6399"/>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7" name="Freeform 376">
                  <a:extLst>
                    <a:ext uri="{FF2B5EF4-FFF2-40B4-BE49-F238E27FC236}">
                      <a16:creationId xmlns:a16="http://schemas.microsoft.com/office/drawing/2014/main" id="{0F097E8B-D8F9-F1E6-EA9C-599B4410F87F}"/>
                    </a:ext>
                  </a:extLst>
                </p:cNvPr>
                <p:cNvSpPr/>
                <p:nvPr/>
              </p:nvSpPr>
              <p:spPr>
                <a:xfrm>
                  <a:off x="3960928" y="4615337"/>
                  <a:ext cx="16722" cy="16722"/>
                </a:xfrm>
                <a:custGeom>
                  <a:avLst/>
                  <a:gdLst>
                    <a:gd name="connsiteX0" fmla="*/ 0 w 16722"/>
                    <a:gd name="connsiteY0" fmla="*/ 8361 h 16722"/>
                    <a:gd name="connsiteX1" fmla="*/ 8361 w 16722"/>
                    <a:gd name="connsiteY1" fmla="*/ 0 h 16722"/>
                    <a:gd name="connsiteX2" fmla="*/ 16722 w 16722"/>
                    <a:gd name="connsiteY2" fmla="*/ 8361 h 16722"/>
                    <a:gd name="connsiteX3" fmla="*/ 8361 w 16722"/>
                    <a:gd name="connsiteY3" fmla="*/ 16722 h 16722"/>
                    <a:gd name="connsiteX4" fmla="*/ 0 w 16722"/>
                    <a:gd name="connsiteY4" fmla="*/ 8361 h 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2" h="16722">
                      <a:moveTo>
                        <a:pt x="0" y="8361"/>
                      </a:moveTo>
                      <a:cubicBezTo>
                        <a:pt x="0" y="3739"/>
                        <a:pt x="3740" y="0"/>
                        <a:pt x="8361" y="0"/>
                      </a:cubicBezTo>
                      <a:cubicBezTo>
                        <a:pt x="12970" y="0"/>
                        <a:pt x="16722" y="3739"/>
                        <a:pt x="16722" y="8361"/>
                      </a:cubicBezTo>
                      <a:cubicBezTo>
                        <a:pt x="16722" y="12983"/>
                        <a:pt x="12983" y="16722"/>
                        <a:pt x="8361" y="16722"/>
                      </a:cubicBezTo>
                      <a:cubicBezTo>
                        <a:pt x="3740" y="16722"/>
                        <a:pt x="0" y="12983"/>
                        <a:pt x="0" y="8361"/>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296" name="Graphic 32">
                <a:extLst>
                  <a:ext uri="{FF2B5EF4-FFF2-40B4-BE49-F238E27FC236}">
                    <a16:creationId xmlns:a16="http://schemas.microsoft.com/office/drawing/2014/main" id="{FF46177E-AE85-05BB-DD46-8CFF24F491E3}"/>
                  </a:ext>
                </a:extLst>
              </p:cNvPr>
              <p:cNvGrpSpPr/>
              <p:nvPr/>
            </p:nvGrpSpPr>
            <p:grpSpPr>
              <a:xfrm>
                <a:off x="2070773" y="4858059"/>
                <a:ext cx="3622225" cy="607873"/>
                <a:chOff x="2070773" y="4858059"/>
                <a:chExt cx="3622225" cy="607873"/>
              </a:xfrm>
            </p:grpSpPr>
            <p:grpSp>
              <p:nvGrpSpPr>
                <p:cNvPr id="297" name="Graphic 32">
                  <a:extLst>
                    <a:ext uri="{FF2B5EF4-FFF2-40B4-BE49-F238E27FC236}">
                      <a16:creationId xmlns:a16="http://schemas.microsoft.com/office/drawing/2014/main" id="{A023E7D5-9A83-442E-16AE-1DB7EC55D1E6}"/>
                    </a:ext>
                  </a:extLst>
                </p:cNvPr>
                <p:cNvGrpSpPr/>
                <p:nvPr/>
              </p:nvGrpSpPr>
              <p:grpSpPr>
                <a:xfrm>
                  <a:off x="5629901" y="5143575"/>
                  <a:ext cx="63096" cy="67639"/>
                  <a:chOff x="5629901" y="5143575"/>
                  <a:chExt cx="63096" cy="67639"/>
                </a:xfrm>
                <a:solidFill>
                  <a:srgbClr val="FFFFFF"/>
                </a:solidFill>
              </p:grpSpPr>
              <p:sp>
                <p:nvSpPr>
                  <p:cNvPr id="369" name="Freeform 368">
                    <a:extLst>
                      <a:ext uri="{FF2B5EF4-FFF2-40B4-BE49-F238E27FC236}">
                        <a16:creationId xmlns:a16="http://schemas.microsoft.com/office/drawing/2014/main" id="{45B2E4DC-8DEF-F4DA-C768-FA2DB5B1F7E0}"/>
                      </a:ext>
                    </a:extLst>
                  </p:cNvPr>
                  <p:cNvSpPr/>
                  <p:nvPr/>
                </p:nvSpPr>
                <p:spPr>
                  <a:xfrm rot="-10800000">
                    <a:off x="5680963"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0" name="Freeform 369">
                    <a:extLst>
                      <a:ext uri="{FF2B5EF4-FFF2-40B4-BE49-F238E27FC236}">
                        <a16:creationId xmlns:a16="http://schemas.microsoft.com/office/drawing/2014/main" id="{6CD7F26D-DB68-1073-C874-8834508E1989}"/>
                      </a:ext>
                    </a:extLst>
                  </p:cNvPr>
                  <p:cNvSpPr/>
                  <p:nvPr/>
                </p:nvSpPr>
                <p:spPr>
                  <a:xfrm rot="-10800000">
                    <a:off x="5656789" y="514357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1" name="Freeform 370">
                    <a:extLst>
                      <a:ext uri="{FF2B5EF4-FFF2-40B4-BE49-F238E27FC236}">
                        <a16:creationId xmlns:a16="http://schemas.microsoft.com/office/drawing/2014/main" id="{09B22E2C-9213-05A1-21C2-1B6193BA2B6F}"/>
                      </a:ext>
                    </a:extLst>
                  </p:cNvPr>
                  <p:cNvSpPr/>
                  <p:nvPr/>
                </p:nvSpPr>
                <p:spPr>
                  <a:xfrm rot="-10800000">
                    <a:off x="5680963" y="517184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2" name="Freeform 371">
                    <a:extLst>
                      <a:ext uri="{FF2B5EF4-FFF2-40B4-BE49-F238E27FC236}">
                        <a16:creationId xmlns:a16="http://schemas.microsoft.com/office/drawing/2014/main" id="{B5D5FDAB-0A92-A245-E6ED-DDC9FAF57C23}"/>
                      </a:ext>
                    </a:extLst>
                  </p:cNvPr>
                  <p:cNvSpPr/>
                  <p:nvPr/>
                </p:nvSpPr>
                <p:spPr>
                  <a:xfrm rot="-10800000">
                    <a:off x="5656789" y="517184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3" name="Freeform 372">
                    <a:extLst>
                      <a:ext uri="{FF2B5EF4-FFF2-40B4-BE49-F238E27FC236}">
                        <a16:creationId xmlns:a16="http://schemas.microsoft.com/office/drawing/2014/main" id="{E3717DE2-AB69-509E-42BC-B956C17E0A3F}"/>
                      </a:ext>
                    </a:extLst>
                  </p:cNvPr>
                  <p:cNvSpPr/>
                  <p:nvPr/>
                </p:nvSpPr>
                <p:spPr>
                  <a:xfrm rot="-10800000">
                    <a:off x="5680963" y="5199180"/>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4" name="Freeform 373">
                    <a:extLst>
                      <a:ext uri="{FF2B5EF4-FFF2-40B4-BE49-F238E27FC236}">
                        <a16:creationId xmlns:a16="http://schemas.microsoft.com/office/drawing/2014/main" id="{D8064D4B-070F-05CF-F8D7-C17DC4EA6C13}"/>
                      </a:ext>
                    </a:extLst>
                  </p:cNvPr>
                  <p:cNvSpPr/>
                  <p:nvPr/>
                </p:nvSpPr>
                <p:spPr>
                  <a:xfrm rot="-10800000">
                    <a:off x="5629901"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8" name="Freeform 297">
                  <a:extLst>
                    <a:ext uri="{FF2B5EF4-FFF2-40B4-BE49-F238E27FC236}">
                      <a16:creationId xmlns:a16="http://schemas.microsoft.com/office/drawing/2014/main" id="{54A0C9F0-61E0-70E3-B8D7-EEEFA4BC7271}"/>
                    </a:ext>
                  </a:extLst>
                </p:cNvPr>
                <p:cNvSpPr/>
                <p:nvPr/>
              </p:nvSpPr>
              <p:spPr>
                <a:xfrm rot="-10800000">
                  <a:off x="4245957"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9" name="Freeform 298">
                  <a:extLst>
                    <a:ext uri="{FF2B5EF4-FFF2-40B4-BE49-F238E27FC236}">
                      <a16:creationId xmlns:a16="http://schemas.microsoft.com/office/drawing/2014/main" id="{7886DE17-332F-1F9B-DDB8-231E5BCD4838}"/>
                    </a:ext>
                  </a:extLst>
                </p:cNvPr>
                <p:cNvSpPr/>
                <p:nvPr/>
              </p:nvSpPr>
              <p:spPr>
                <a:xfrm rot="-10800000">
                  <a:off x="4245957"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0" name="Freeform 299">
                  <a:extLst>
                    <a:ext uri="{FF2B5EF4-FFF2-40B4-BE49-F238E27FC236}">
                      <a16:creationId xmlns:a16="http://schemas.microsoft.com/office/drawing/2014/main" id="{54B4F8C6-F283-A98E-AB11-7FF2E845DBC7}"/>
                    </a:ext>
                  </a:extLst>
                </p:cNvPr>
                <p:cNvSpPr/>
                <p:nvPr/>
              </p:nvSpPr>
              <p:spPr>
                <a:xfrm rot="-10800000">
                  <a:off x="4245957"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1" name="Freeform 300">
                  <a:extLst>
                    <a:ext uri="{FF2B5EF4-FFF2-40B4-BE49-F238E27FC236}">
                      <a16:creationId xmlns:a16="http://schemas.microsoft.com/office/drawing/2014/main" id="{1CA53D56-7512-AC43-7147-89AAC60D4F54}"/>
                    </a:ext>
                  </a:extLst>
                </p:cNvPr>
                <p:cNvSpPr/>
                <p:nvPr/>
              </p:nvSpPr>
              <p:spPr>
                <a:xfrm rot="-10800000">
                  <a:off x="4245957"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2" name="Freeform 301">
                  <a:extLst>
                    <a:ext uri="{FF2B5EF4-FFF2-40B4-BE49-F238E27FC236}">
                      <a16:creationId xmlns:a16="http://schemas.microsoft.com/office/drawing/2014/main" id="{3518E5B3-4C11-BF6D-FBEC-D65926B2D00D}"/>
                    </a:ext>
                  </a:extLst>
                </p:cNvPr>
                <p:cNvSpPr/>
                <p:nvPr/>
              </p:nvSpPr>
              <p:spPr>
                <a:xfrm rot="-10800000">
                  <a:off x="4245957"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3" name="Freeform 302">
                  <a:extLst>
                    <a:ext uri="{FF2B5EF4-FFF2-40B4-BE49-F238E27FC236}">
                      <a16:creationId xmlns:a16="http://schemas.microsoft.com/office/drawing/2014/main" id="{B65C0A53-8C24-92EE-173F-4218FFFE137D}"/>
                    </a:ext>
                  </a:extLst>
                </p:cNvPr>
                <p:cNvSpPr/>
                <p:nvPr/>
              </p:nvSpPr>
              <p:spPr>
                <a:xfrm rot="-10800000">
                  <a:off x="4245957"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4" name="Freeform 303">
                  <a:extLst>
                    <a:ext uri="{FF2B5EF4-FFF2-40B4-BE49-F238E27FC236}">
                      <a16:creationId xmlns:a16="http://schemas.microsoft.com/office/drawing/2014/main" id="{14C03E75-70E4-59AC-8AE7-6CC74FC9176A}"/>
                    </a:ext>
                  </a:extLst>
                </p:cNvPr>
                <p:cNvSpPr/>
                <p:nvPr/>
              </p:nvSpPr>
              <p:spPr>
                <a:xfrm rot="-10800000">
                  <a:off x="4162806"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5" name="Freeform 304">
                  <a:extLst>
                    <a:ext uri="{FF2B5EF4-FFF2-40B4-BE49-F238E27FC236}">
                      <a16:creationId xmlns:a16="http://schemas.microsoft.com/office/drawing/2014/main" id="{0B3E8BE4-B522-EFB3-CF32-863E27B3DE31}"/>
                    </a:ext>
                  </a:extLst>
                </p:cNvPr>
                <p:cNvSpPr/>
                <p:nvPr/>
              </p:nvSpPr>
              <p:spPr>
                <a:xfrm rot="-10800000">
                  <a:off x="4162806"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6" name="Freeform 305">
                  <a:extLst>
                    <a:ext uri="{FF2B5EF4-FFF2-40B4-BE49-F238E27FC236}">
                      <a16:creationId xmlns:a16="http://schemas.microsoft.com/office/drawing/2014/main" id="{40DBC9D3-4986-5EE5-EEE8-F3ADC25C4443}"/>
                    </a:ext>
                  </a:extLst>
                </p:cNvPr>
                <p:cNvSpPr/>
                <p:nvPr/>
              </p:nvSpPr>
              <p:spPr>
                <a:xfrm rot="-10800000">
                  <a:off x="4162806"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7" name="Freeform 306">
                  <a:extLst>
                    <a:ext uri="{FF2B5EF4-FFF2-40B4-BE49-F238E27FC236}">
                      <a16:creationId xmlns:a16="http://schemas.microsoft.com/office/drawing/2014/main" id="{4474B34C-1B43-89B9-F998-7D6CC2365A5C}"/>
                    </a:ext>
                  </a:extLst>
                </p:cNvPr>
                <p:cNvSpPr/>
                <p:nvPr/>
              </p:nvSpPr>
              <p:spPr>
                <a:xfrm rot="-10800000">
                  <a:off x="4162806"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8" name="Freeform 307">
                  <a:extLst>
                    <a:ext uri="{FF2B5EF4-FFF2-40B4-BE49-F238E27FC236}">
                      <a16:creationId xmlns:a16="http://schemas.microsoft.com/office/drawing/2014/main" id="{1415AF12-4693-CDC9-7B62-6E4606B73010}"/>
                    </a:ext>
                  </a:extLst>
                </p:cNvPr>
                <p:cNvSpPr/>
                <p:nvPr/>
              </p:nvSpPr>
              <p:spPr>
                <a:xfrm rot="-10800000">
                  <a:off x="4162806"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9" name="Freeform 308">
                  <a:extLst>
                    <a:ext uri="{FF2B5EF4-FFF2-40B4-BE49-F238E27FC236}">
                      <a16:creationId xmlns:a16="http://schemas.microsoft.com/office/drawing/2014/main" id="{07ED4973-7222-BAA1-6A27-518BD853F865}"/>
                    </a:ext>
                  </a:extLst>
                </p:cNvPr>
                <p:cNvSpPr/>
                <p:nvPr/>
              </p:nvSpPr>
              <p:spPr>
                <a:xfrm rot="-10800000">
                  <a:off x="4162806"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0" name="Freeform 309">
                  <a:extLst>
                    <a:ext uri="{FF2B5EF4-FFF2-40B4-BE49-F238E27FC236}">
                      <a16:creationId xmlns:a16="http://schemas.microsoft.com/office/drawing/2014/main" id="{F9CF0573-2FDF-8AC0-A9FC-6AFFB8DEC7D1}"/>
                    </a:ext>
                  </a:extLst>
                </p:cNvPr>
                <p:cNvSpPr/>
                <p:nvPr/>
              </p:nvSpPr>
              <p:spPr>
                <a:xfrm rot="-10800000">
                  <a:off x="407968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1" name="Freeform 310">
                  <a:extLst>
                    <a:ext uri="{FF2B5EF4-FFF2-40B4-BE49-F238E27FC236}">
                      <a16:creationId xmlns:a16="http://schemas.microsoft.com/office/drawing/2014/main" id="{6ECA375C-CF2D-E36B-BABC-670D3FAD3DCD}"/>
                    </a:ext>
                  </a:extLst>
                </p:cNvPr>
                <p:cNvSpPr/>
                <p:nvPr/>
              </p:nvSpPr>
              <p:spPr>
                <a:xfrm rot="-10800000">
                  <a:off x="407968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2" name="Freeform 311">
                  <a:extLst>
                    <a:ext uri="{FF2B5EF4-FFF2-40B4-BE49-F238E27FC236}">
                      <a16:creationId xmlns:a16="http://schemas.microsoft.com/office/drawing/2014/main" id="{96216F74-5291-4A41-6B5A-09327F27811F}"/>
                    </a:ext>
                  </a:extLst>
                </p:cNvPr>
                <p:cNvSpPr/>
                <p:nvPr/>
              </p:nvSpPr>
              <p:spPr>
                <a:xfrm rot="-10800000">
                  <a:off x="407968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3" name="Freeform 312">
                  <a:extLst>
                    <a:ext uri="{FF2B5EF4-FFF2-40B4-BE49-F238E27FC236}">
                      <a16:creationId xmlns:a16="http://schemas.microsoft.com/office/drawing/2014/main" id="{E9C27A2A-F2F4-6F68-1EC2-70AA2F3A3C16}"/>
                    </a:ext>
                  </a:extLst>
                </p:cNvPr>
                <p:cNvSpPr/>
                <p:nvPr/>
              </p:nvSpPr>
              <p:spPr>
                <a:xfrm rot="-10800000">
                  <a:off x="407968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4" name="Freeform 313">
                  <a:extLst>
                    <a:ext uri="{FF2B5EF4-FFF2-40B4-BE49-F238E27FC236}">
                      <a16:creationId xmlns:a16="http://schemas.microsoft.com/office/drawing/2014/main" id="{DE258E13-30D7-0303-E301-0DA9FFE3B3FC}"/>
                    </a:ext>
                  </a:extLst>
                </p:cNvPr>
                <p:cNvSpPr/>
                <p:nvPr/>
              </p:nvSpPr>
              <p:spPr>
                <a:xfrm rot="-10800000">
                  <a:off x="407968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5" name="Freeform 314">
                  <a:extLst>
                    <a:ext uri="{FF2B5EF4-FFF2-40B4-BE49-F238E27FC236}">
                      <a16:creationId xmlns:a16="http://schemas.microsoft.com/office/drawing/2014/main" id="{A029BD8F-82E3-9DBB-5E31-9A1CCBDF52C6}"/>
                    </a:ext>
                  </a:extLst>
                </p:cNvPr>
                <p:cNvSpPr/>
                <p:nvPr/>
              </p:nvSpPr>
              <p:spPr>
                <a:xfrm rot="-10800000">
                  <a:off x="407968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6" name="Freeform 315">
                  <a:extLst>
                    <a:ext uri="{FF2B5EF4-FFF2-40B4-BE49-F238E27FC236}">
                      <a16:creationId xmlns:a16="http://schemas.microsoft.com/office/drawing/2014/main" id="{B07D6BD5-0D9D-B700-6190-953BD106DBEE}"/>
                    </a:ext>
                  </a:extLst>
                </p:cNvPr>
                <p:cNvSpPr/>
                <p:nvPr/>
              </p:nvSpPr>
              <p:spPr>
                <a:xfrm rot="-10800000">
                  <a:off x="399653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7" name="Freeform 316">
                  <a:extLst>
                    <a:ext uri="{FF2B5EF4-FFF2-40B4-BE49-F238E27FC236}">
                      <a16:creationId xmlns:a16="http://schemas.microsoft.com/office/drawing/2014/main" id="{0F0F1CB5-863D-FAF7-E8E3-6B3CA6D15ACD}"/>
                    </a:ext>
                  </a:extLst>
                </p:cNvPr>
                <p:cNvSpPr/>
                <p:nvPr/>
              </p:nvSpPr>
              <p:spPr>
                <a:xfrm rot="-10800000">
                  <a:off x="399653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8" name="Freeform 317">
                  <a:extLst>
                    <a:ext uri="{FF2B5EF4-FFF2-40B4-BE49-F238E27FC236}">
                      <a16:creationId xmlns:a16="http://schemas.microsoft.com/office/drawing/2014/main" id="{FC9CA8A6-A45E-F29F-0C0C-239BEC879344}"/>
                    </a:ext>
                  </a:extLst>
                </p:cNvPr>
                <p:cNvSpPr/>
                <p:nvPr/>
              </p:nvSpPr>
              <p:spPr>
                <a:xfrm rot="-10800000">
                  <a:off x="399653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9" name="Freeform 318">
                  <a:extLst>
                    <a:ext uri="{FF2B5EF4-FFF2-40B4-BE49-F238E27FC236}">
                      <a16:creationId xmlns:a16="http://schemas.microsoft.com/office/drawing/2014/main" id="{0DBCBBCB-E97D-2C24-924A-C9821186E133}"/>
                    </a:ext>
                  </a:extLst>
                </p:cNvPr>
                <p:cNvSpPr/>
                <p:nvPr/>
              </p:nvSpPr>
              <p:spPr>
                <a:xfrm rot="-10800000">
                  <a:off x="399653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0" name="Freeform 319">
                  <a:extLst>
                    <a:ext uri="{FF2B5EF4-FFF2-40B4-BE49-F238E27FC236}">
                      <a16:creationId xmlns:a16="http://schemas.microsoft.com/office/drawing/2014/main" id="{C2A7939C-9CA9-4BFE-C0B5-FBB03B7A32F0}"/>
                    </a:ext>
                  </a:extLst>
                </p:cNvPr>
                <p:cNvSpPr/>
                <p:nvPr/>
              </p:nvSpPr>
              <p:spPr>
                <a:xfrm rot="-10800000">
                  <a:off x="399653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1" name="Freeform 320">
                  <a:extLst>
                    <a:ext uri="{FF2B5EF4-FFF2-40B4-BE49-F238E27FC236}">
                      <a16:creationId xmlns:a16="http://schemas.microsoft.com/office/drawing/2014/main" id="{7E916043-34FC-754D-DA8A-655F357A5CAA}"/>
                    </a:ext>
                  </a:extLst>
                </p:cNvPr>
                <p:cNvSpPr/>
                <p:nvPr/>
              </p:nvSpPr>
              <p:spPr>
                <a:xfrm rot="-10800000">
                  <a:off x="399653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2" name="Freeform 321">
                  <a:extLst>
                    <a:ext uri="{FF2B5EF4-FFF2-40B4-BE49-F238E27FC236}">
                      <a16:creationId xmlns:a16="http://schemas.microsoft.com/office/drawing/2014/main" id="{1C299CBA-5046-0C22-EC31-FA1C84801CA3}"/>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3" name="Freeform 322">
                  <a:extLst>
                    <a:ext uri="{FF2B5EF4-FFF2-40B4-BE49-F238E27FC236}">
                      <a16:creationId xmlns:a16="http://schemas.microsoft.com/office/drawing/2014/main" id="{4EB8471F-1290-0A88-5A88-0642E3B4C91F}"/>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4" name="Freeform 323">
                  <a:extLst>
                    <a:ext uri="{FF2B5EF4-FFF2-40B4-BE49-F238E27FC236}">
                      <a16:creationId xmlns:a16="http://schemas.microsoft.com/office/drawing/2014/main" id="{7C9B54FF-2A76-E7FB-AE59-D0554C2946D4}"/>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5" name="Freeform 324">
                  <a:extLst>
                    <a:ext uri="{FF2B5EF4-FFF2-40B4-BE49-F238E27FC236}">
                      <a16:creationId xmlns:a16="http://schemas.microsoft.com/office/drawing/2014/main" id="{FBA1B99C-8692-E7D7-C5F3-A63C987C2824}"/>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6" name="Freeform 325">
                  <a:extLst>
                    <a:ext uri="{FF2B5EF4-FFF2-40B4-BE49-F238E27FC236}">
                      <a16:creationId xmlns:a16="http://schemas.microsoft.com/office/drawing/2014/main" id="{A367579A-31D4-78E6-4935-5ABF1CF8E88D}"/>
                    </a:ext>
                  </a:extLst>
                </p:cNvPr>
                <p:cNvSpPr/>
                <p:nvPr/>
              </p:nvSpPr>
              <p:spPr>
                <a:xfrm rot="-10800000">
                  <a:off x="2556258"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7" name="Freeform 326">
                  <a:extLst>
                    <a:ext uri="{FF2B5EF4-FFF2-40B4-BE49-F238E27FC236}">
                      <a16:creationId xmlns:a16="http://schemas.microsoft.com/office/drawing/2014/main" id="{8BA16EAF-5BF7-AC43-01F8-429D1522E556}"/>
                    </a:ext>
                  </a:extLst>
                </p:cNvPr>
                <p:cNvSpPr/>
                <p:nvPr/>
              </p:nvSpPr>
              <p:spPr>
                <a:xfrm rot="-10800000">
                  <a:off x="2518429"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8" name="Freeform 327">
                  <a:extLst>
                    <a:ext uri="{FF2B5EF4-FFF2-40B4-BE49-F238E27FC236}">
                      <a16:creationId xmlns:a16="http://schemas.microsoft.com/office/drawing/2014/main" id="{C604A4E8-C293-2A90-B41C-1E7311E5AF5F}"/>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9" name="Freeform 328">
                  <a:extLst>
                    <a:ext uri="{FF2B5EF4-FFF2-40B4-BE49-F238E27FC236}">
                      <a16:creationId xmlns:a16="http://schemas.microsoft.com/office/drawing/2014/main" id="{382CD70A-8A40-BDDF-050C-1610657FEFB3}"/>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0" name="Freeform 329">
                  <a:extLst>
                    <a:ext uri="{FF2B5EF4-FFF2-40B4-BE49-F238E27FC236}">
                      <a16:creationId xmlns:a16="http://schemas.microsoft.com/office/drawing/2014/main" id="{EBD7C0FE-BC7E-7712-7C24-DD90622CD9FE}"/>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1" name="Freeform 330">
                  <a:extLst>
                    <a:ext uri="{FF2B5EF4-FFF2-40B4-BE49-F238E27FC236}">
                      <a16:creationId xmlns:a16="http://schemas.microsoft.com/office/drawing/2014/main" id="{8D45A53D-AE52-4669-875C-91F0A6869500}"/>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2" name="Freeform 331">
                  <a:extLst>
                    <a:ext uri="{FF2B5EF4-FFF2-40B4-BE49-F238E27FC236}">
                      <a16:creationId xmlns:a16="http://schemas.microsoft.com/office/drawing/2014/main" id="{F4C65079-5A38-DF64-5F8A-EBFC199023C9}"/>
                    </a:ext>
                  </a:extLst>
                </p:cNvPr>
                <p:cNvSpPr/>
                <p:nvPr/>
              </p:nvSpPr>
              <p:spPr>
                <a:xfrm rot="-10800000">
                  <a:off x="2556258"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3" name="Freeform 332">
                  <a:extLst>
                    <a:ext uri="{FF2B5EF4-FFF2-40B4-BE49-F238E27FC236}">
                      <a16:creationId xmlns:a16="http://schemas.microsoft.com/office/drawing/2014/main" id="{86BBD1EC-15F9-59E8-523F-EBAA8C087383}"/>
                    </a:ext>
                  </a:extLst>
                </p:cNvPr>
                <p:cNvSpPr/>
                <p:nvPr/>
              </p:nvSpPr>
              <p:spPr>
                <a:xfrm rot="-10800000">
                  <a:off x="2518429"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4" name="Freeform 333">
                  <a:extLst>
                    <a:ext uri="{FF2B5EF4-FFF2-40B4-BE49-F238E27FC236}">
                      <a16:creationId xmlns:a16="http://schemas.microsoft.com/office/drawing/2014/main" id="{57FD5BFE-FE9A-010E-9379-4A1C28BA1E1C}"/>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5" name="Freeform 334">
                  <a:extLst>
                    <a:ext uri="{FF2B5EF4-FFF2-40B4-BE49-F238E27FC236}">
                      <a16:creationId xmlns:a16="http://schemas.microsoft.com/office/drawing/2014/main" id="{F8EE150F-A3D7-46BA-E905-5C4E551564FF}"/>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6" name="Freeform 335">
                  <a:extLst>
                    <a:ext uri="{FF2B5EF4-FFF2-40B4-BE49-F238E27FC236}">
                      <a16:creationId xmlns:a16="http://schemas.microsoft.com/office/drawing/2014/main" id="{4B95A410-2CD8-D749-2D0B-FF056023D3D1}"/>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7" name="Freeform 336">
                  <a:extLst>
                    <a:ext uri="{FF2B5EF4-FFF2-40B4-BE49-F238E27FC236}">
                      <a16:creationId xmlns:a16="http://schemas.microsoft.com/office/drawing/2014/main" id="{15D47516-F432-C859-11B3-6DB4177CDBFD}"/>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8" name="Freeform 337">
                  <a:extLst>
                    <a:ext uri="{FF2B5EF4-FFF2-40B4-BE49-F238E27FC236}">
                      <a16:creationId xmlns:a16="http://schemas.microsoft.com/office/drawing/2014/main" id="{2F93C340-7DCE-4ADF-2BB9-37B6677E2B26}"/>
                    </a:ext>
                  </a:extLst>
                </p:cNvPr>
                <p:cNvSpPr/>
                <p:nvPr/>
              </p:nvSpPr>
              <p:spPr>
                <a:xfrm rot="-10800000">
                  <a:off x="2556258"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9" name="Freeform 338">
                  <a:extLst>
                    <a:ext uri="{FF2B5EF4-FFF2-40B4-BE49-F238E27FC236}">
                      <a16:creationId xmlns:a16="http://schemas.microsoft.com/office/drawing/2014/main" id="{6A8F3666-1815-08F2-B290-EF5C90601BDD}"/>
                    </a:ext>
                  </a:extLst>
                </p:cNvPr>
                <p:cNvSpPr/>
                <p:nvPr/>
              </p:nvSpPr>
              <p:spPr>
                <a:xfrm rot="-10800000">
                  <a:off x="2518429"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0" name="Freeform 339">
                  <a:extLst>
                    <a:ext uri="{FF2B5EF4-FFF2-40B4-BE49-F238E27FC236}">
                      <a16:creationId xmlns:a16="http://schemas.microsoft.com/office/drawing/2014/main" id="{BFAE2675-008F-02C6-A9E7-E179231BC7D6}"/>
                    </a:ext>
                  </a:extLst>
                </p:cNvPr>
                <p:cNvSpPr/>
                <p:nvPr/>
              </p:nvSpPr>
              <p:spPr>
                <a:xfrm rot="-10800000">
                  <a:off x="247708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1" name="Freeform 340">
                  <a:extLst>
                    <a:ext uri="{FF2B5EF4-FFF2-40B4-BE49-F238E27FC236}">
                      <a16:creationId xmlns:a16="http://schemas.microsoft.com/office/drawing/2014/main" id="{3EC93ADA-D6C9-26EE-4398-B5F652EE9033}"/>
                    </a:ext>
                  </a:extLst>
                </p:cNvPr>
                <p:cNvSpPr/>
                <p:nvPr/>
              </p:nvSpPr>
              <p:spPr>
                <a:xfrm rot="-10800000">
                  <a:off x="247708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2" name="Freeform 341">
                  <a:extLst>
                    <a:ext uri="{FF2B5EF4-FFF2-40B4-BE49-F238E27FC236}">
                      <a16:creationId xmlns:a16="http://schemas.microsoft.com/office/drawing/2014/main" id="{3BACC9F5-0752-0D56-0EC2-3F4EA37C7244}"/>
                    </a:ext>
                  </a:extLst>
                </p:cNvPr>
                <p:cNvSpPr/>
                <p:nvPr/>
              </p:nvSpPr>
              <p:spPr>
                <a:xfrm rot="-10800000">
                  <a:off x="2439255"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3" name="Freeform 342">
                  <a:extLst>
                    <a:ext uri="{FF2B5EF4-FFF2-40B4-BE49-F238E27FC236}">
                      <a16:creationId xmlns:a16="http://schemas.microsoft.com/office/drawing/2014/main" id="{E2C3D369-C402-6EAE-49A2-A848069E8AD1}"/>
                    </a:ext>
                  </a:extLst>
                </p:cNvPr>
                <p:cNvSpPr/>
                <p:nvPr/>
              </p:nvSpPr>
              <p:spPr>
                <a:xfrm rot="-10800000">
                  <a:off x="3571391"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4" name="Freeform 343">
                  <a:extLst>
                    <a:ext uri="{FF2B5EF4-FFF2-40B4-BE49-F238E27FC236}">
                      <a16:creationId xmlns:a16="http://schemas.microsoft.com/office/drawing/2014/main" id="{2CDD9CBB-651B-F2C6-FF98-FE07AEE43F98}"/>
                    </a:ext>
                  </a:extLst>
                </p:cNvPr>
                <p:cNvSpPr/>
                <p:nvPr/>
              </p:nvSpPr>
              <p:spPr>
                <a:xfrm rot="-10800000">
                  <a:off x="3506886"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5" name="Freeform 344">
                  <a:extLst>
                    <a:ext uri="{FF2B5EF4-FFF2-40B4-BE49-F238E27FC236}">
                      <a16:creationId xmlns:a16="http://schemas.microsoft.com/office/drawing/2014/main" id="{81B47872-9830-4CA0-E974-077364DB2A25}"/>
                    </a:ext>
                  </a:extLst>
                </p:cNvPr>
                <p:cNvSpPr/>
                <p:nvPr/>
              </p:nvSpPr>
              <p:spPr>
                <a:xfrm rot="-10800000">
                  <a:off x="3442380"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6" name="Freeform 345">
                  <a:extLst>
                    <a:ext uri="{FF2B5EF4-FFF2-40B4-BE49-F238E27FC236}">
                      <a16:creationId xmlns:a16="http://schemas.microsoft.com/office/drawing/2014/main" id="{3E2F1F39-218E-2D21-144D-7670DE29A166}"/>
                    </a:ext>
                  </a:extLst>
                </p:cNvPr>
                <p:cNvSpPr/>
                <p:nvPr/>
              </p:nvSpPr>
              <p:spPr>
                <a:xfrm rot="-10800000">
                  <a:off x="3377874"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7" name="Freeform 346">
                  <a:extLst>
                    <a:ext uri="{FF2B5EF4-FFF2-40B4-BE49-F238E27FC236}">
                      <a16:creationId xmlns:a16="http://schemas.microsoft.com/office/drawing/2014/main" id="{8587FB36-3E37-407E-99D4-8F38C47460FF}"/>
                    </a:ext>
                  </a:extLst>
                </p:cNvPr>
                <p:cNvSpPr/>
                <p:nvPr/>
              </p:nvSpPr>
              <p:spPr>
                <a:xfrm rot="-10800000">
                  <a:off x="3571391"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8" name="Freeform 347">
                  <a:extLst>
                    <a:ext uri="{FF2B5EF4-FFF2-40B4-BE49-F238E27FC236}">
                      <a16:creationId xmlns:a16="http://schemas.microsoft.com/office/drawing/2014/main" id="{3BA898D0-4361-E16B-4474-7EE341262E1E}"/>
                    </a:ext>
                  </a:extLst>
                </p:cNvPr>
                <p:cNvSpPr/>
                <p:nvPr/>
              </p:nvSpPr>
              <p:spPr>
                <a:xfrm rot="-10800000">
                  <a:off x="3506886"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9" name="Freeform 348">
                  <a:extLst>
                    <a:ext uri="{FF2B5EF4-FFF2-40B4-BE49-F238E27FC236}">
                      <a16:creationId xmlns:a16="http://schemas.microsoft.com/office/drawing/2014/main" id="{1A8CA39F-9B96-BC82-83D3-BEC54B53AEE9}"/>
                    </a:ext>
                  </a:extLst>
                </p:cNvPr>
                <p:cNvSpPr/>
                <p:nvPr/>
              </p:nvSpPr>
              <p:spPr>
                <a:xfrm rot="-10800000">
                  <a:off x="3442380"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0" name="Freeform 349">
                  <a:extLst>
                    <a:ext uri="{FF2B5EF4-FFF2-40B4-BE49-F238E27FC236}">
                      <a16:creationId xmlns:a16="http://schemas.microsoft.com/office/drawing/2014/main" id="{D44CAA69-68B9-6026-98A8-D040D7801669}"/>
                    </a:ext>
                  </a:extLst>
                </p:cNvPr>
                <p:cNvSpPr/>
                <p:nvPr/>
              </p:nvSpPr>
              <p:spPr>
                <a:xfrm rot="-10800000">
                  <a:off x="3377874"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1" name="Freeform 350">
                  <a:extLst>
                    <a:ext uri="{FF2B5EF4-FFF2-40B4-BE49-F238E27FC236}">
                      <a16:creationId xmlns:a16="http://schemas.microsoft.com/office/drawing/2014/main" id="{83C5958A-6A42-30BA-C345-00334A46D29A}"/>
                    </a:ext>
                  </a:extLst>
                </p:cNvPr>
                <p:cNvSpPr/>
                <p:nvPr/>
              </p:nvSpPr>
              <p:spPr>
                <a:xfrm rot="-10800000">
                  <a:off x="3571391"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2" name="Freeform 351">
                  <a:extLst>
                    <a:ext uri="{FF2B5EF4-FFF2-40B4-BE49-F238E27FC236}">
                      <a16:creationId xmlns:a16="http://schemas.microsoft.com/office/drawing/2014/main" id="{17C5A86F-98BD-10E6-0020-6CD35C4A1368}"/>
                    </a:ext>
                  </a:extLst>
                </p:cNvPr>
                <p:cNvSpPr/>
                <p:nvPr/>
              </p:nvSpPr>
              <p:spPr>
                <a:xfrm rot="-10800000">
                  <a:off x="3506886"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3" name="Freeform 352">
                  <a:extLst>
                    <a:ext uri="{FF2B5EF4-FFF2-40B4-BE49-F238E27FC236}">
                      <a16:creationId xmlns:a16="http://schemas.microsoft.com/office/drawing/2014/main" id="{B0B4F459-5101-043B-1C74-0EADA9BF0683}"/>
                    </a:ext>
                  </a:extLst>
                </p:cNvPr>
                <p:cNvSpPr/>
                <p:nvPr/>
              </p:nvSpPr>
              <p:spPr>
                <a:xfrm rot="-10800000">
                  <a:off x="3442380"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4" name="Freeform 353">
                  <a:extLst>
                    <a:ext uri="{FF2B5EF4-FFF2-40B4-BE49-F238E27FC236}">
                      <a16:creationId xmlns:a16="http://schemas.microsoft.com/office/drawing/2014/main" id="{A5E952C7-E710-F5C3-21ED-876BF1FA7463}"/>
                    </a:ext>
                  </a:extLst>
                </p:cNvPr>
                <p:cNvSpPr/>
                <p:nvPr/>
              </p:nvSpPr>
              <p:spPr>
                <a:xfrm rot="-10800000">
                  <a:off x="3377874"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5" name="Freeform 354">
                  <a:extLst>
                    <a:ext uri="{FF2B5EF4-FFF2-40B4-BE49-F238E27FC236}">
                      <a16:creationId xmlns:a16="http://schemas.microsoft.com/office/drawing/2014/main" id="{61A64980-6172-54E5-5160-BFD6939EF996}"/>
                    </a:ext>
                  </a:extLst>
                </p:cNvPr>
                <p:cNvSpPr/>
                <p:nvPr/>
              </p:nvSpPr>
              <p:spPr>
                <a:xfrm rot="-10800000">
                  <a:off x="3571391"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6" name="Freeform 355">
                  <a:extLst>
                    <a:ext uri="{FF2B5EF4-FFF2-40B4-BE49-F238E27FC236}">
                      <a16:creationId xmlns:a16="http://schemas.microsoft.com/office/drawing/2014/main" id="{806EA581-AB17-10F4-B8A3-DD2E89A57E19}"/>
                    </a:ext>
                  </a:extLst>
                </p:cNvPr>
                <p:cNvSpPr/>
                <p:nvPr/>
              </p:nvSpPr>
              <p:spPr>
                <a:xfrm rot="-10800000">
                  <a:off x="3506886"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7" name="Freeform 356">
                  <a:extLst>
                    <a:ext uri="{FF2B5EF4-FFF2-40B4-BE49-F238E27FC236}">
                      <a16:creationId xmlns:a16="http://schemas.microsoft.com/office/drawing/2014/main" id="{2758FC96-3698-2867-D38B-CD0AA712F019}"/>
                    </a:ext>
                  </a:extLst>
                </p:cNvPr>
                <p:cNvSpPr/>
                <p:nvPr/>
              </p:nvSpPr>
              <p:spPr>
                <a:xfrm rot="-10800000">
                  <a:off x="3442380"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8" name="Freeform 357">
                  <a:extLst>
                    <a:ext uri="{FF2B5EF4-FFF2-40B4-BE49-F238E27FC236}">
                      <a16:creationId xmlns:a16="http://schemas.microsoft.com/office/drawing/2014/main" id="{A08D9B73-7853-C67B-A69F-E34EB2CD86CB}"/>
                    </a:ext>
                  </a:extLst>
                </p:cNvPr>
                <p:cNvSpPr/>
                <p:nvPr/>
              </p:nvSpPr>
              <p:spPr>
                <a:xfrm rot="-10800000">
                  <a:off x="3377874"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9" name="Freeform 358">
                  <a:extLst>
                    <a:ext uri="{FF2B5EF4-FFF2-40B4-BE49-F238E27FC236}">
                      <a16:creationId xmlns:a16="http://schemas.microsoft.com/office/drawing/2014/main" id="{65C73DC1-1F31-4C23-DB58-EAD8FA2BD111}"/>
                    </a:ext>
                  </a:extLst>
                </p:cNvPr>
                <p:cNvSpPr/>
                <p:nvPr/>
              </p:nvSpPr>
              <p:spPr>
                <a:xfrm rot="-10800000">
                  <a:off x="3571391"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0" name="Freeform 359">
                  <a:extLst>
                    <a:ext uri="{FF2B5EF4-FFF2-40B4-BE49-F238E27FC236}">
                      <a16:creationId xmlns:a16="http://schemas.microsoft.com/office/drawing/2014/main" id="{AA018ADE-BB99-874D-72B0-94867949DDD9}"/>
                    </a:ext>
                  </a:extLst>
                </p:cNvPr>
                <p:cNvSpPr/>
                <p:nvPr/>
              </p:nvSpPr>
              <p:spPr>
                <a:xfrm rot="-10800000">
                  <a:off x="3506886"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1" name="Freeform 360">
                  <a:extLst>
                    <a:ext uri="{FF2B5EF4-FFF2-40B4-BE49-F238E27FC236}">
                      <a16:creationId xmlns:a16="http://schemas.microsoft.com/office/drawing/2014/main" id="{793D8B05-E0EC-7ED2-9ACA-572C2CF5E97A}"/>
                    </a:ext>
                  </a:extLst>
                </p:cNvPr>
                <p:cNvSpPr/>
                <p:nvPr/>
              </p:nvSpPr>
              <p:spPr>
                <a:xfrm rot="-10800000">
                  <a:off x="3442380"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2" name="Freeform 361">
                  <a:extLst>
                    <a:ext uri="{FF2B5EF4-FFF2-40B4-BE49-F238E27FC236}">
                      <a16:creationId xmlns:a16="http://schemas.microsoft.com/office/drawing/2014/main" id="{DD196318-9ACB-9FFB-23DA-6C9DC9A19AB7}"/>
                    </a:ext>
                  </a:extLst>
                </p:cNvPr>
                <p:cNvSpPr/>
                <p:nvPr/>
              </p:nvSpPr>
              <p:spPr>
                <a:xfrm rot="-10800000">
                  <a:off x="3571391"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3" name="Freeform 362">
                  <a:extLst>
                    <a:ext uri="{FF2B5EF4-FFF2-40B4-BE49-F238E27FC236}">
                      <a16:creationId xmlns:a16="http://schemas.microsoft.com/office/drawing/2014/main" id="{9AC53FBC-997D-E3B7-A9DF-3C210B258E46}"/>
                    </a:ext>
                  </a:extLst>
                </p:cNvPr>
                <p:cNvSpPr/>
                <p:nvPr/>
              </p:nvSpPr>
              <p:spPr>
                <a:xfrm rot="-10800000">
                  <a:off x="3506886"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4" name="Freeform 363">
                  <a:extLst>
                    <a:ext uri="{FF2B5EF4-FFF2-40B4-BE49-F238E27FC236}">
                      <a16:creationId xmlns:a16="http://schemas.microsoft.com/office/drawing/2014/main" id="{D3C848B1-B570-D8A0-95F4-5473435F02C3}"/>
                    </a:ext>
                  </a:extLst>
                </p:cNvPr>
                <p:cNvSpPr/>
                <p:nvPr/>
              </p:nvSpPr>
              <p:spPr>
                <a:xfrm rot="-10800000">
                  <a:off x="3442380"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5" name="Freeform 364">
                  <a:extLst>
                    <a:ext uri="{FF2B5EF4-FFF2-40B4-BE49-F238E27FC236}">
                      <a16:creationId xmlns:a16="http://schemas.microsoft.com/office/drawing/2014/main" id="{68D6B500-80B1-AE88-749C-40DCD086DB51}"/>
                    </a:ext>
                  </a:extLst>
                </p:cNvPr>
                <p:cNvSpPr/>
                <p:nvPr/>
              </p:nvSpPr>
              <p:spPr>
                <a:xfrm rot="-10800000">
                  <a:off x="3377874"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6" name="Freeform 365">
                  <a:extLst>
                    <a:ext uri="{FF2B5EF4-FFF2-40B4-BE49-F238E27FC236}">
                      <a16:creationId xmlns:a16="http://schemas.microsoft.com/office/drawing/2014/main" id="{5AD4C382-2E21-9487-D435-940A728515E9}"/>
                    </a:ext>
                  </a:extLst>
                </p:cNvPr>
                <p:cNvSpPr/>
                <p:nvPr/>
              </p:nvSpPr>
              <p:spPr>
                <a:xfrm rot="-10800000">
                  <a:off x="2104770"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7" name="Freeform 366">
                  <a:extLst>
                    <a:ext uri="{FF2B5EF4-FFF2-40B4-BE49-F238E27FC236}">
                      <a16:creationId xmlns:a16="http://schemas.microsoft.com/office/drawing/2014/main" id="{FEB25958-52FE-3579-081A-251BEA84B71C}"/>
                    </a:ext>
                  </a:extLst>
                </p:cNvPr>
                <p:cNvSpPr/>
                <p:nvPr/>
              </p:nvSpPr>
              <p:spPr>
                <a:xfrm rot="-10800000">
                  <a:off x="2104770" y="5191424"/>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8" name="Freeform 367">
                  <a:extLst>
                    <a:ext uri="{FF2B5EF4-FFF2-40B4-BE49-F238E27FC236}">
                      <a16:creationId xmlns:a16="http://schemas.microsoft.com/office/drawing/2014/main" id="{472F61E8-E912-A1C4-18DC-38BB831F6BAE}"/>
                    </a:ext>
                  </a:extLst>
                </p:cNvPr>
                <p:cNvSpPr/>
                <p:nvPr/>
              </p:nvSpPr>
              <p:spPr>
                <a:xfrm rot="-10800000">
                  <a:off x="2070773"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pic>
          <p:nvPicPr>
            <p:cNvPr id="378" name="Graphic 377">
              <a:extLst>
                <a:ext uri="{FF2B5EF4-FFF2-40B4-BE49-F238E27FC236}">
                  <a16:creationId xmlns:a16="http://schemas.microsoft.com/office/drawing/2014/main" id="{DE8E4603-B34F-903E-DE3A-680DC35B40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542394" y="5044712"/>
              <a:ext cx="790537" cy="730084"/>
            </a:xfrm>
            <a:prstGeom prst="rect">
              <a:avLst/>
            </a:prstGeom>
          </p:spPr>
        </p:pic>
        <p:pic>
          <p:nvPicPr>
            <p:cNvPr id="379" name="Graphic 378">
              <a:extLst>
                <a:ext uri="{FF2B5EF4-FFF2-40B4-BE49-F238E27FC236}">
                  <a16:creationId xmlns:a16="http://schemas.microsoft.com/office/drawing/2014/main" id="{DCCD52D7-8030-4539-76DE-FC5BDFDB82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189" y="3537987"/>
              <a:ext cx="2503854" cy="2252711"/>
            </a:xfrm>
            <a:prstGeom prst="rect">
              <a:avLst/>
            </a:prstGeom>
          </p:spPr>
        </p:pic>
        <p:pic>
          <p:nvPicPr>
            <p:cNvPr id="380" name="Graphic 379">
              <a:extLst>
                <a:ext uri="{FF2B5EF4-FFF2-40B4-BE49-F238E27FC236}">
                  <a16:creationId xmlns:a16="http://schemas.microsoft.com/office/drawing/2014/main" id="{53048E0C-978B-510F-8C6C-F9C21DDC9EC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23827" y="4893842"/>
              <a:ext cx="557956" cy="881205"/>
            </a:xfrm>
            <a:prstGeom prst="rect">
              <a:avLst/>
            </a:prstGeom>
          </p:spPr>
        </p:pic>
        <p:pic>
          <p:nvPicPr>
            <p:cNvPr id="381" name="Graphic 380">
              <a:extLst>
                <a:ext uri="{FF2B5EF4-FFF2-40B4-BE49-F238E27FC236}">
                  <a16:creationId xmlns:a16="http://schemas.microsoft.com/office/drawing/2014/main" id="{2683EB83-2AD9-DE76-B1A0-F909D27FBC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9971" y="5311436"/>
              <a:ext cx="501726" cy="463359"/>
            </a:xfrm>
            <a:prstGeom prst="rect">
              <a:avLst/>
            </a:prstGeom>
          </p:spPr>
        </p:pic>
      </p:grpSp>
      <p:sp>
        <p:nvSpPr>
          <p:cNvPr id="257" name="Rectangle: Rounded Corners 15">
            <a:extLst>
              <a:ext uri="{FF2B5EF4-FFF2-40B4-BE49-F238E27FC236}">
                <a16:creationId xmlns:a16="http://schemas.microsoft.com/office/drawing/2014/main" id="{902B959B-BFAF-254E-C5F5-7954D93651D6}"/>
              </a:ext>
            </a:extLst>
          </p:cNvPr>
          <p:cNvSpPr/>
          <p:nvPr/>
        </p:nvSpPr>
        <p:spPr>
          <a:xfrm>
            <a:off x="495300" y="5772028"/>
            <a:ext cx="7609630" cy="656515"/>
          </a:xfrm>
          <a:prstGeom prst="roundRect">
            <a:avLst>
              <a:gd name="adj" fmla="val 15371"/>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An aha moment is defined as </a:t>
            </a:r>
            <a:r>
              <a:rPr kumimoji="0" lang="en-US" sz="1400" b="1" i="1"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 moment of sudden insight or discovery”.</a:t>
            </a:r>
          </a:p>
        </p:txBody>
      </p:sp>
      <p:sp>
        <p:nvSpPr>
          <p:cNvPr id="260" name="Rectangle: Rounded Corners 15">
            <a:extLst>
              <a:ext uri="{FF2B5EF4-FFF2-40B4-BE49-F238E27FC236}">
                <a16:creationId xmlns:a16="http://schemas.microsoft.com/office/drawing/2014/main" id="{20309294-1FC8-2C80-01ED-86843DAEE487}"/>
              </a:ext>
              <a:ext uri="{C183D7F6-B498-43B3-948B-1728B52AA6E4}">
                <adec:decorative xmlns:adec="http://schemas.microsoft.com/office/drawing/2017/decorative" val="1"/>
              </a:ext>
            </a:extLst>
          </p:cNvPr>
          <p:cNvSpPr/>
          <p:nvPr/>
        </p:nvSpPr>
        <p:spPr>
          <a:xfrm>
            <a:off x="8228198" y="1752600"/>
            <a:ext cx="3395090" cy="4019428"/>
          </a:xfrm>
          <a:prstGeom prst="roundRect">
            <a:avLst>
              <a:gd name="adj" fmla="val 2923"/>
            </a:avLst>
          </a:prstGeom>
          <a:solidFill>
            <a:sysClr val="window" lastClr="FFFFFF"/>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C03BC4"/>
              </a:solidFill>
              <a:effectLst/>
              <a:uLnTx/>
              <a:uFillTx/>
              <a:latin typeface="Segoe UI"/>
              <a:ea typeface="+mn-ea"/>
              <a:cs typeface="Segoe UI" panose="020B0502040204020203" pitchFamily="34" charset="0"/>
            </a:endParaRPr>
          </a:p>
        </p:txBody>
      </p:sp>
      <p:grpSp>
        <p:nvGrpSpPr>
          <p:cNvPr id="3" name="Group 2" descr="Pie chart indicating act, feel, think are equal parts of the pie.">
            <a:extLst>
              <a:ext uri="{FF2B5EF4-FFF2-40B4-BE49-F238E27FC236}">
                <a16:creationId xmlns:a16="http://schemas.microsoft.com/office/drawing/2014/main" id="{DA722905-95E3-7B74-8E48-45001BD222B1}"/>
              </a:ext>
            </a:extLst>
          </p:cNvPr>
          <p:cNvGrpSpPr/>
          <p:nvPr/>
        </p:nvGrpSpPr>
        <p:grpSpPr>
          <a:xfrm>
            <a:off x="8438397" y="1843606"/>
            <a:ext cx="2941733" cy="1969561"/>
            <a:chOff x="8438397" y="1843606"/>
            <a:chExt cx="2941733" cy="1969561"/>
          </a:xfrm>
        </p:grpSpPr>
        <p:grpSp>
          <p:nvGrpSpPr>
            <p:cNvPr id="262" name="Group 261">
              <a:extLst>
                <a:ext uri="{FF2B5EF4-FFF2-40B4-BE49-F238E27FC236}">
                  <a16:creationId xmlns:a16="http://schemas.microsoft.com/office/drawing/2014/main" id="{6FBA03E0-166D-6259-81E9-9CCE75C7CC6A}"/>
                </a:ext>
                <a:ext uri="{C183D7F6-B498-43B3-948B-1728B52AA6E4}">
                  <adec:decorative xmlns:adec="http://schemas.microsoft.com/office/drawing/2017/decorative" val="1"/>
                </a:ext>
              </a:extLst>
            </p:cNvPr>
            <p:cNvGrpSpPr/>
            <p:nvPr/>
          </p:nvGrpSpPr>
          <p:grpSpPr>
            <a:xfrm>
              <a:off x="8538100" y="1962977"/>
              <a:ext cx="2775286" cy="1850190"/>
              <a:chOff x="8511024" y="1962977"/>
              <a:chExt cx="2775286" cy="1850190"/>
            </a:xfrm>
          </p:grpSpPr>
          <p:grpSp>
            <p:nvGrpSpPr>
              <p:cNvPr id="263" name="Group 262">
                <a:extLst>
                  <a:ext uri="{FF2B5EF4-FFF2-40B4-BE49-F238E27FC236}">
                    <a16:creationId xmlns:a16="http://schemas.microsoft.com/office/drawing/2014/main" id="{C1FBB87D-A043-A8B9-CAB9-9AD487D819BF}"/>
                  </a:ext>
                </a:extLst>
              </p:cNvPr>
              <p:cNvGrpSpPr/>
              <p:nvPr/>
            </p:nvGrpSpPr>
            <p:grpSpPr>
              <a:xfrm>
                <a:off x="8511024" y="1962977"/>
                <a:ext cx="2775286" cy="1850190"/>
                <a:chOff x="8511024" y="2034806"/>
                <a:chExt cx="2775286" cy="1850190"/>
              </a:xfrm>
            </p:grpSpPr>
            <p:graphicFrame>
              <p:nvGraphicFramePr>
                <p:cNvPr id="268" name="Chart 267">
                  <a:extLst>
                    <a:ext uri="{FF2B5EF4-FFF2-40B4-BE49-F238E27FC236}">
                      <a16:creationId xmlns:a16="http://schemas.microsoft.com/office/drawing/2014/main" id="{F4E2492F-BC68-283A-1CEB-C5EBEAA98C20}"/>
                    </a:ext>
                  </a:extLst>
                </p:cNvPr>
                <p:cNvGraphicFramePr/>
                <p:nvPr>
                  <p:extLst>
                    <p:ext uri="{D42A27DB-BD31-4B8C-83A1-F6EECF244321}">
                      <p14:modId xmlns:p14="http://schemas.microsoft.com/office/powerpoint/2010/main" val="1159409329"/>
                    </p:ext>
                  </p:extLst>
                </p:nvPr>
              </p:nvGraphicFramePr>
              <p:xfrm>
                <a:off x="8511024" y="2034806"/>
                <a:ext cx="2775286" cy="1850190"/>
              </p:xfrm>
              <a:graphic>
                <a:graphicData uri="http://schemas.openxmlformats.org/drawingml/2006/chart">
                  <c:chart xmlns:c="http://schemas.openxmlformats.org/drawingml/2006/chart" xmlns:r="http://schemas.openxmlformats.org/officeDocument/2006/relationships" r:id="rId9"/>
                </a:graphicData>
              </a:graphic>
            </p:graphicFrame>
            <p:sp>
              <p:nvSpPr>
                <p:cNvPr id="269" name="Oval 268">
                  <a:extLst>
                    <a:ext uri="{FF2B5EF4-FFF2-40B4-BE49-F238E27FC236}">
                      <a16:creationId xmlns:a16="http://schemas.microsoft.com/office/drawing/2014/main" id="{E4659C13-820D-3B5E-9D57-2DB44123AA06}"/>
                    </a:ext>
                  </a:extLst>
                </p:cNvPr>
                <p:cNvSpPr/>
                <p:nvPr/>
              </p:nvSpPr>
              <p:spPr>
                <a:xfrm>
                  <a:off x="9623594" y="2709490"/>
                  <a:ext cx="550144" cy="550144"/>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Segoe UI" panose="020B0502040204020203" pitchFamily="34" charset="0"/>
                  </a:endParaRPr>
                </a:p>
              </p:txBody>
            </p:sp>
          </p:grpSp>
          <p:sp>
            <p:nvSpPr>
              <p:cNvPr id="264" name="Graphic 188">
                <a:extLst>
                  <a:ext uri="{FF2B5EF4-FFF2-40B4-BE49-F238E27FC236}">
                    <a16:creationId xmlns:a16="http://schemas.microsoft.com/office/drawing/2014/main" id="{12077F68-E3F0-3FB9-DC95-36B12B6490CD}"/>
                  </a:ext>
                </a:extLst>
              </p:cNvPr>
              <p:cNvSpPr/>
              <p:nvPr/>
            </p:nvSpPr>
            <p:spPr>
              <a:xfrm>
                <a:off x="9785194" y="2766586"/>
                <a:ext cx="227041" cy="283727"/>
              </a:xfrm>
              <a:custGeom>
                <a:avLst/>
                <a:gdLst>
                  <a:gd name="connsiteX0" fmla="*/ 195116 w 227041"/>
                  <a:gd name="connsiteY0" fmla="*/ 170214 h 283727"/>
                  <a:gd name="connsiteX1" fmla="*/ 227042 w 227041"/>
                  <a:gd name="connsiteY1" fmla="*/ 202111 h 283727"/>
                  <a:gd name="connsiteX2" fmla="*/ 227042 w 227041"/>
                  <a:gd name="connsiteY2" fmla="*/ 202125 h 283727"/>
                  <a:gd name="connsiteX3" fmla="*/ 227042 w 227041"/>
                  <a:gd name="connsiteY3" fmla="*/ 215151 h 283727"/>
                  <a:gd name="connsiteX4" fmla="*/ 219762 w 227041"/>
                  <a:gd name="connsiteY4" fmla="*/ 237840 h 283727"/>
                  <a:gd name="connsiteX5" fmla="*/ 113471 w 227041"/>
                  <a:gd name="connsiteY5" fmla="*/ 283727 h 283727"/>
                  <a:gd name="connsiteX6" fmla="*/ 7237 w 227041"/>
                  <a:gd name="connsiteY6" fmla="*/ 237797 h 283727"/>
                  <a:gd name="connsiteX7" fmla="*/ 0 w 227041"/>
                  <a:gd name="connsiteY7" fmla="*/ 215165 h 283727"/>
                  <a:gd name="connsiteX8" fmla="*/ 0 w 227041"/>
                  <a:gd name="connsiteY8" fmla="*/ 202111 h 283727"/>
                  <a:gd name="connsiteX9" fmla="*/ 31897 w 227041"/>
                  <a:gd name="connsiteY9" fmla="*/ 170185 h 283727"/>
                  <a:gd name="connsiteX10" fmla="*/ 31912 w 227041"/>
                  <a:gd name="connsiteY10" fmla="*/ 170185 h 283727"/>
                  <a:gd name="connsiteX11" fmla="*/ 195102 w 227041"/>
                  <a:gd name="connsiteY11" fmla="*/ 170185 h 283727"/>
                  <a:gd name="connsiteX12" fmla="*/ 113471 w 227041"/>
                  <a:gd name="connsiteY12" fmla="*/ 0 h 283727"/>
                  <a:gd name="connsiteX13" fmla="*/ 184417 w 227041"/>
                  <a:gd name="connsiteY13" fmla="*/ 70946 h 283727"/>
                  <a:gd name="connsiteX14" fmla="*/ 113471 w 227041"/>
                  <a:gd name="connsiteY14" fmla="*/ 141892 h 283727"/>
                  <a:gd name="connsiteX15" fmla="*/ 42525 w 227041"/>
                  <a:gd name="connsiteY15" fmla="*/ 70946 h 283727"/>
                  <a:gd name="connsiteX16" fmla="*/ 113471 w 227041"/>
                  <a:gd name="connsiteY16" fmla="*/ 0 h 28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041" h="283727">
                    <a:moveTo>
                      <a:pt x="195116" y="170214"/>
                    </a:moveTo>
                    <a:cubicBezTo>
                      <a:pt x="212740" y="170205"/>
                      <a:pt x="227033" y="184487"/>
                      <a:pt x="227042" y="202111"/>
                    </a:cubicBezTo>
                    <a:cubicBezTo>
                      <a:pt x="227042" y="202115"/>
                      <a:pt x="227042" y="202121"/>
                      <a:pt x="227042" y="202125"/>
                    </a:cubicBezTo>
                    <a:lnTo>
                      <a:pt x="227042" y="215151"/>
                    </a:lnTo>
                    <a:cubicBezTo>
                      <a:pt x="227040" y="223287"/>
                      <a:pt x="224495" y="231220"/>
                      <a:pt x="219762" y="237840"/>
                    </a:cubicBezTo>
                    <a:cubicBezTo>
                      <a:pt x="197826" y="268531"/>
                      <a:pt x="161998" y="283727"/>
                      <a:pt x="113471" y="283727"/>
                    </a:cubicBezTo>
                    <a:cubicBezTo>
                      <a:pt x="64916" y="283727"/>
                      <a:pt x="29116" y="268517"/>
                      <a:pt x="7237" y="237797"/>
                    </a:cubicBezTo>
                    <a:cubicBezTo>
                      <a:pt x="2530" y="231189"/>
                      <a:pt x="1" y="223279"/>
                      <a:pt x="0" y="215165"/>
                    </a:cubicBezTo>
                    <a:lnTo>
                      <a:pt x="0" y="202111"/>
                    </a:lnTo>
                    <a:cubicBezTo>
                      <a:pt x="-8" y="184487"/>
                      <a:pt x="14273" y="170194"/>
                      <a:pt x="31897" y="170185"/>
                    </a:cubicBezTo>
                    <a:cubicBezTo>
                      <a:pt x="31902" y="170185"/>
                      <a:pt x="31907" y="170185"/>
                      <a:pt x="31912" y="170185"/>
                    </a:cubicBezTo>
                    <a:lnTo>
                      <a:pt x="195102" y="170185"/>
                    </a:lnTo>
                    <a:close/>
                    <a:moveTo>
                      <a:pt x="113471" y="0"/>
                    </a:moveTo>
                    <a:cubicBezTo>
                      <a:pt x="152653" y="0"/>
                      <a:pt x="184417" y="31764"/>
                      <a:pt x="184417" y="70946"/>
                    </a:cubicBezTo>
                    <a:cubicBezTo>
                      <a:pt x="184417" y="110128"/>
                      <a:pt x="152653" y="141892"/>
                      <a:pt x="113471" y="141892"/>
                    </a:cubicBezTo>
                    <a:cubicBezTo>
                      <a:pt x="74289" y="141892"/>
                      <a:pt x="42525" y="110128"/>
                      <a:pt x="42525" y="70946"/>
                    </a:cubicBezTo>
                    <a:cubicBezTo>
                      <a:pt x="42525" y="31764"/>
                      <a:pt x="74289" y="0"/>
                      <a:pt x="113471" y="0"/>
                    </a:cubicBezTo>
                    <a:close/>
                  </a:path>
                </a:pathLst>
              </a:custGeom>
              <a:solidFill>
                <a:srgbClr val="0078D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a:ea typeface="+mn-ea"/>
                  <a:cs typeface="Segoe UI" panose="020B0502040204020203" pitchFamily="34" charset="0"/>
                </a:endParaRPr>
              </a:p>
            </p:txBody>
          </p:sp>
          <p:pic>
            <p:nvPicPr>
              <p:cNvPr id="265" name="Graphic 264">
                <a:extLst>
                  <a:ext uri="{FF2B5EF4-FFF2-40B4-BE49-F238E27FC236}">
                    <a16:creationId xmlns:a16="http://schemas.microsoft.com/office/drawing/2014/main" id="{497B1E28-A286-04A8-DD87-18F38A383E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9788" y="2983792"/>
                <a:ext cx="289978" cy="289978"/>
              </a:xfrm>
              <a:prstGeom prst="rect">
                <a:avLst/>
              </a:prstGeom>
            </p:spPr>
          </p:pic>
          <p:pic>
            <p:nvPicPr>
              <p:cNvPr id="266" name="Graphic 265">
                <a:extLst>
                  <a:ext uri="{FF2B5EF4-FFF2-40B4-BE49-F238E27FC236}">
                    <a16:creationId xmlns:a16="http://schemas.microsoft.com/office/drawing/2014/main" id="{61ABFA23-B929-007A-98FF-2C330DC027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53676" y="2271684"/>
                <a:ext cx="289977" cy="289977"/>
              </a:xfrm>
              <a:prstGeom prst="rect">
                <a:avLst/>
              </a:prstGeom>
            </p:spPr>
          </p:pic>
          <p:pic>
            <p:nvPicPr>
              <p:cNvPr id="267" name="Graphic 266">
                <a:extLst>
                  <a:ext uri="{FF2B5EF4-FFF2-40B4-BE49-F238E27FC236}">
                    <a16:creationId xmlns:a16="http://schemas.microsoft.com/office/drawing/2014/main" id="{F5AC6A3D-B102-918B-C032-6A57539BA1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09616" y="2999516"/>
                <a:ext cx="304831" cy="304831"/>
              </a:xfrm>
              <a:prstGeom prst="rect">
                <a:avLst/>
              </a:prstGeom>
            </p:spPr>
          </p:pic>
        </p:grpSp>
        <p:sp>
          <p:nvSpPr>
            <p:cNvPr id="270" name="TextBox 269">
              <a:extLst>
                <a:ext uri="{FF2B5EF4-FFF2-40B4-BE49-F238E27FC236}">
                  <a16:creationId xmlns:a16="http://schemas.microsoft.com/office/drawing/2014/main" id="{F247A57D-1B36-4685-9134-3A16C457EE3A}"/>
                </a:ext>
              </a:extLst>
            </p:cNvPr>
            <p:cNvSpPr txBox="1"/>
            <p:nvPr/>
          </p:nvSpPr>
          <p:spPr>
            <a:xfrm>
              <a:off x="9599932" y="1843606"/>
              <a:ext cx="651614" cy="244682"/>
            </a:xfrm>
            <a:prstGeom prst="rect">
              <a:avLst/>
            </a:prstGeom>
            <a:noFill/>
          </p:spPr>
          <p:txBody>
            <a:bodyPr wrap="square" rtlCol="0">
              <a:spAutoFit/>
            </a:bodyPr>
            <a:lstStyle/>
            <a:p>
              <a:pPr algn="ctr" defTabSz="932472" fontAlgn="base">
                <a:lnSpc>
                  <a:spcPct val="90000"/>
                </a:lnSpc>
                <a:spcBef>
                  <a:spcPct val="0"/>
                </a:spcBef>
                <a:spcAft>
                  <a:spcPts val="900"/>
                </a:spcAft>
              </a:pPr>
              <a:r>
                <a:rPr lang="en-US" sz="1100" b="1">
                  <a:solidFill>
                    <a:srgbClr val="0078D4"/>
                  </a:solidFill>
                  <a:cs typeface="Segoe UI" panose="020B0502040204020203" pitchFamily="34" charset="0"/>
                </a:rPr>
                <a:t>Feel</a:t>
              </a:r>
            </a:p>
          </p:txBody>
        </p:sp>
        <p:sp>
          <p:nvSpPr>
            <p:cNvPr id="271" name="TextBox 270">
              <a:extLst>
                <a:ext uri="{FF2B5EF4-FFF2-40B4-BE49-F238E27FC236}">
                  <a16:creationId xmlns:a16="http://schemas.microsoft.com/office/drawing/2014/main" id="{A58C9F9C-780A-EF7A-FC27-88664ED04F5E}"/>
                </a:ext>
              </a:extLst>
            </p:cNvPr>
            <p:cNvSpPr txBox="1"/>
            <p:nvPr/>
          </p:nvSpPr>
          <p:spPr>
            <a:xfrm>
              <a:off x="10728516" y="3038093"/>
              <a:ext cx="651614" cy="244682"/>
            </a:xfrm>
            <a:prstGeom prst="rect">
              <a:avLst/>
            </a:prstGeom>
            <a:noFill/>
          </p:spPr>
          <p:txBody>
            <a:bodyPr wrap="square" rtlCol="0">
              <a:spAutoFit/>
            </a:bodyPr>
            <a:lstStyle/>
            <a:p>
              <a:pPr defTabSz="932472" fontAlgn="base">
                <a:lnSpc>
                  <a:spcPct val="90000"/>
                </a:lnSpc>
                <a:spcBef>
                  <a:spcPct val="0"/>
                </a:spcBef>
                <a:spcAft>
                  <a:spcPts val="900"/>
                </a:spcAft>
              </a:pPr>
              <a:r>
                <a:rPr lang="en-US" sz="1100" b="1">
                  <a:solidFill>
                    <a:srgbClr val="0078D4"/>
                  </a:solidFill>
                  <a:cs typeface="Segoe UI" panose="020B0502040204020203" pitchFamily="34" charset="0"/>
                </a:rPr>
                <a:t>Think</a:t>
              </a:r>
            </a:p>
          </p:txBody>
        </p:sp>
        <p:sp>
          <p:nvSpPr>
            <p:cNvPr id="272" name="TextBox 271">
              <a:extLst>
                <a:ext uri="{FF2B5EF4-FFF2-40B4-BE49-F238E27FC236}">
                  <a16:creationId xmlns:a16="http://schemas.microsoft.com/office/drawing/2014/main" id="{5A38D477-C830-AB63-4931-C9E779816352}"/>
                </a:ext>
              </a:extLst>
            </p:cNvPr>
            <p:cNvSpPr txBox="1"/>
            <p:nvPr/>
          </p:nvSpPr>
          <p:spPr>
            <a:xfrm>
              <a:off x="8438397" y="3038093"/>
              <a:ext cx="651614" cy="244682"/>
            </a:xfrm>
            <a:prstGeom prst="rect">
              <a:avLst/>
            </a:prstGeom>
            <a:noFill/>
          </p:spPr>
          <p:txBody>
            <a:bodyPr wrap="square" rtlCol="0">
              <a:spAutoFit/>
            </a:bodyPr>
            <a:lstStyle/>
            <a:p>
              <a:pPr algn="r" defTabSz="932472" fontAlgn="base">
                <a:lnSpc>
                  <a:spcPct val="90000"/>
                </a:lnSpc>
                <a:spcBef>
                  <a:spcPct val="0"/>
                </a:spcBef>
                <a:spcAft>
                  <a:spcPts val="900"/>
                </a:spcAft>
              </a:pPr>
              <a:r>
                <a:rPr lang="en-US" sz="1100" b="1">
                  <a:solidFill>
                    <a:srgbClr val="0078D4"/>
                  </a:solidFill>
                  <a:cs typeface="Segoe UI" panose="020B0502040204020203" pitchFamily="34" charset="0"/>
                </a:rPr>
                <a:t>Act</a:t>
              </a:r>
            </a:p>
          </p:txBody>
        </p:sp>
      </p:grpSp>
      <p:sp>
        <p:nvSpPr>
          <p:cNvPr id="261" name="Rectangle 260">
            <a:extLst>
              <a:ext uri="{FF2B5EF4-FFF2-40B4-BE49-F238E27FC236}">
                <a16:creationId xmlns:a16="http://schemas.microsoft.com/office/drawing/2014/main" id="{21C7014D-023F-8D59-B231-F30E72C330A2}"/>
              </a:ext>
            </a:extLst>
          </p:cNvPr>
          <p:cNvSpPr/>
          <p:nvPr/>
        </p:nvSpPr>
        <p:spPr>
          <a:xfrm>
            <a:off x="8321818" y="3736978"/>
            <a:ext cx="3111999" cy="2033400"/>
          </a:xfrm>
          <a:prstGeom prst="rect">
            <a:avLst/>
          </a:prstGeom>
          <a:noFill/>
          <a:ln w="19050" cap="flat" cmpd="sng" algn="ctr">
            <a:noFill/>
            <a:prstDash val="dash"/>
            <a:miter lim="800000"/>
          </a:ln>
          <a:effectLst/>
        </p:spPr>
        <p:txBody>
          <a:bodyPr lIns="182880" r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78D4"/>
                </a:solidFill>
                <a:effectLst/>
                <a:uLnTx/>
                <a:uFillTx/>
                <a:latin typeface="Segoe UI"/>
                <a:ea typeface="+mn-ea"/>
                <a:cs typeface="Segoe UI" panose="020B0502040204020203" pitchFamily="34" charset="0"/>
              </a:rPr>
              <a:t>The Think-Act-Feel framework is grounded in decades of research </a:t>
            </a: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showing a whole human understanding – including feelings – is critical to business outcomes.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Building on this framework we understand that </a:t>
            </a:r>
            <a:r>
              <a:rPr lang="en-US" sz="1200" b="1" kern="0">
                <a:solidFill>
                  <a:srgbClr val="0078D4"/>
                </a:solidFill>
                <a:latin typeface="Segoe UI"/>
                <a:cs typeface="Segoe UI" panose="020B0502040204020203" pitchFamily="34" charset="0"/>
              </a:rPr>
              <a:t>delivering accelerated change is based on trust.</a:t>
            </a:r>
          </a:p>
        </p:txBody>
      </p:sp>
    </p:spTree>
    <p:extLst>
      <p:ext uri="{BB962C8B-B14F-4D97-AF65-F5344CB8AC3E}">
        <p14:creationId xmlns:p14="http://schemas.microsoft.com/office/powerpoint/2010/main" val="38015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3B10E53-8AE2-24A9-444F-BDDDD485A813}"/>
              </a:ext>
            </a:extLst>
          </p:cNvPr>
          <p:cNvSpPr>
            <a:spLocks noGrp="1"/>
          </p:cNvSpPr>
          <p:nvPr>
            <p:ph type="title"/>
          </p:nvPr>
        </p:nvSpPr>
        <p:spPr/>
        <p:txBody>
          <a:bodyPr>
            <a:noAutofit/>
          </a:bodyPr>
          <a:lstStyle/>
          <a:p>
            <a:pPr algn="ctr"/>
            <a:r>
              <a:rPr lang="en-US" sz="3600" b="1">
                <a:solidFill>
                  <a:schemeClr val="tx1"/>
                </a:solidFill>
                <a:latin typeface="Segoe UI Semibold" panose="020B0502040204020203" pitchFamily="34" charset="0"/>
                <a:cs typeface="Segoe UI Semibold" panose="020B0502040204020203" pitchFamily="34" charset="0"/>
              </a:rPr>
              <a:t>The journey to becoming AI powered</a:t>
            </a:r>
          </a:p>
        </p:txBody>
      </p:sp>
      <p:sp>
        <p:nvSpPr>
          <p:cNvPr id="52" name="TextBox 51">
            <a:extLst>
              <a:ext uri="{FF2B5EF4-FFF2-40B4-BE49-F238E27FC236}">
                <a16:creationId xmlns:a16="http://schemas.microsoft.com/office/drawing/2014/main" id="{0D47A9F6-1F0C-8AEA-2ABF-0369B48B8B96}"/>
              </a:ext>
              <a:ext uri="{C183D7F6-B498-43B3-948B-1728B52AA6E4}">
                <adec:decorative xmlns:adec="http://schemas.microsoft.com/office/drawing/2017/decorative" val="1"/>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3" name="Graphic 4">
            <a:extLst>
              <a:ext uri="{FF2B5EF4-FFF2-40B4-BE49-F238E27FC236}">
                <a16:creationId xmlns:a16="http://schemas.microsoft.com/office/drawing/2014/main" id="{869AD7CA-A201-D67E-4BA9-7C3B9B8B6B20}"/>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4" name="TextBox 53">
            <a:extLst>
              <a:ext uri="{FF2B5EF4-FFF2-40B4-BE49-F238E27FC236}">
                <a16:creationId xmlns:a16="http://schemas.microsoft.com/office/drawing/2014/main" id="{3E23F88F-B0AB-94D9-D134-8FB51689E158}"/>
              </a:ext>
              <a:ext uri="{C183D7F6-B498-43B3-948B-1728B52AA6E4}">
                <adec:decorative xmlns:adec="http://schemas.microsoft.com/office/drawing/2017/decorative" val="1"/>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grpSp>
        <p:nvGrpSpPr>
          <p:cNvPr id="56" name="Group 55">
            <a:extLst>
              <a:ext uri="{FF2B5EF4-FFF2-40B4-BE49-F238E27FC236}">
                <a16:creationId xmlns:a16="http://schemas.microsoft.com/office/drawing/2014/main" id="{DC89DBF8-022E-A179-B057-1F75CD515A92}"/>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58" name="Graphic 69">
              <a:extLst>
                <a:ext uri="{FF2B5EF4-FFF2-40B4-BE49-F238E27FC236}">
                  <a16:creationId xmlns:a16="http://schemas.microsoft.com/office/drawing/2014/main" id="{F5B799F5-813B-424E-B09F-AAA7B95CEDDC}"/>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E458B05-E8E5-4F1B-7E24-E1E035317DB7}"/>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6B99721-628D-EE16-67F2-6115C1E819EB}"/>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C23374A0-4454-0270-8B4E-3779336E0ED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7" name="TextBox 56">
            <a:extLst>
              <a:ext uri="{FF2B5EF4-FFF2-40B4-BE49-F238E27FC236}">
                <a16:creationId xmlns:a16="http://schemas.microsoft.com/office/drawing/2014/main" id="{CF2E9BE3-0CD9-C3A9-752D-2DDAE771BC99}"/>
              </a:ext>
              <a:ext uri="{C183D7F6-B498-43B3-948B-1728B52AA6E4}">
                <adec:decorative xmlns:adec="http://schemas.microsoft.com/office/drawing/2017/decorative" val="1"/>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AI Council</a:t>
            </a:r>
          </a:p>
        </p:txBody>
      </p:sp>
      <p:grpSp>
        <p:nvGrpSpPr>
          <p:cNvPr id="47" name="Group 46">
            <a:extLst>
              <a:ext uri="{FF2B5EF4-FFF2-40B4-BE49-F238E27FC236}">
                <a16:creationId xmlns:a16="http://schemas.microsoft.com/office/drawing/2014/main" id="{1E095529-23D6-1E03-E019-353CDE255BD7}"/>
              </a:ext>
              <a:ext uri="{C183D7F6-B498-43B3-948B-1728B52AA6E4}">
                <adec:decorative xmlns:adec="http://schemas.microsoft.com/office/drawing/2017/decorative" val="1"/>
              </a:ext>
            </a:extLst>
          </p:cNvPr>
          <p:cNvGrpSpPr/>
          <p:nvPr/>
        </p:nvGrpSpPr>
        <p:grpSpPr>
          <a:xfrm>
            <a:off x="621366" y="1355079"/>
            <a:ext cx="10949269" cy="3982806"/>
            <a:chOff x="621366" y="1355079"/>
            <a:chExt cx="10949269" cy="3982806"/>
          </a:xfrm>
        </p:grpSpPr>
        <p:sp>
          <p:nvSpPr>
            <p:cNvPr id="48" name="Rounded Rectangle 1">
              <a:extLst>
                <a:ext uri="{FF2B5EF4-FFF2-40B4-BE49-F238E27FC236}">
                  <a16:creationId xmlns:a16="http://schemas.microsoft.com/office/drawing/2014/main" id="{75D28436-A966-46E3-645D-870D391DB0E0}"/>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9" name="Group 48">
              <a:extLst>
                <a:ext uri="{FF2B5EF4-FFF2-40B4-BE49-F238E27FC236}">
                  <a16:creationId xmlns:a16="http://schemas.microsoft.com/office/drawing/2014/main" id="{A3FF9B1E-2A3A-82B6-46EB-EC55D6ACAF2E}"/>
                </a:ext>
              </a:extLst>
            </p:cNvPr>
            <p:cNvGrpSpPr/>
            <p:nvPr/>
          </p:nvGrpSpPr>
          <p:grpSpPr>
            <a:xfrm>
              <a:off x="4260166" y="1355079"/>
              <a:ext cx="3671668" cy="3982806"/>
              <a:chOff x="4295421" y="1355079"/>
              <a:chExt cx="3671668" cy="3982806"/>
            </a:xfrm>
          </p:grpSpPr>
          <p:cxnSp>
            <p:nvCxnSpPr>
              <p:cNvPr id="50" name="Straight Connector 49">
                <a:extLst>
                  <a:ext uri="{FF2B5EF4-FFF2-40B4-BE49-F238E27FC236}">
                    <a16:creationId xmlns:a16="http://schemas.microsoft.com/office/drawing/2014/main" id="{D3CCEA03-4B67-5797-2AD2-A098AC9C27F8}"/>
                  </a:ext>
                </a:extLst>
              </p:cNvPr>
              <p:cNvCxnSpPr/>
              <p:nvPr/>
            </p:nvCxnSpPr>
            <p:spPr>
              <a:xfrm>
                <a:off x="4295421"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548E46-5213-5A48-1AA1-64B507E7D42C}"/>
                  </a:ext>
                </a:extLst>
              </p:cNvPr>
              <p:cNvCxnSpPr/>
              <p:nvPr/>
            </p:nvCxnSpPr>
            <p:spPr>
              <a:xfrm>
                <a:off x="7967089"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4" name="Group 13" descr="&quot;You are here&quot; icon">
            <a:extLst>
              <a:ext uri="{FF2B5EF4-FFF2-40B4-BE49-F238E27FC236}">
                <a16:creationId xmlns:a16="http://schemas.microsoft.com/office/drawing/2014/main" id="{56301D37-FB7F-119B-3789-5C0EF8C3D64F}"/>
              </a:ext>
              <a:ext uri="{C183D7F6-B498-43B3-948B-1728B52AA6E4}">
                <adec:decorative xmlns:adec="http://schemas.microsoft.com/office/drawing/2017/decorative" val="0"/>
              </a:ext>
            </a:extLst>
          </p:cNvPr>
          <p:cNvGrpSpPr/>
          <p:nvPr/>
        </p:nvGrpSpPr>
        <p:grpSpPr>
          <a:xfrm>
            <a:off x="6747780" y="1245450"/>
            <a:ext cx="1056603" cy="982650"/>
            <a:chOff x="5068350" y="2824075"/>
            <a:chExt cx="1374013" cy="1277844"/>
          </a:xfrm>
        </p:grpSpPr>
        <p:sp>
          <p:nvSpPr>
            <p:cNvPr id="17" name="Rectangle: Rounded Corners 25">
              <a:extLst>
                <a:ext uri="{FF2B5EF4-FFF2-40B4-BE49-F238E27FC236}">
                  <a16:creationId xmlns:a16="http://schemas.microsoft.com/office/drawing/2014/main" id="{B889CD7A-BA05-BE60-40E2-12C0D193B438}"/>
                </a:ext>
              </a:extLst>
            </p:cNvPr>
            <p:cNvSpPr/>
            <p:nvPr/>
          </p:nvSpPr>
          <p:spPr>
            <a:xfrm>
              <a:off x="5068350" y="2824075"/>
              <a:ext cx="1374013" cy="1277844"/>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20" name="Graphic 7">
              <a:extLst>
                <a:ext uri="{FF2B5EF4-FFF2-40B4-BE49-F238E27FC236}">
                  <a16:creationId xmlns:a16="http://schemas.microsoft.com/office/drawing/2014/main" id="{31D49F05-8CB4-F20C-EAC1-1E5F3F9A5D6D}"/>
                </a:ext>
              </a:extLst>
            </p:cNvPr>
            <p:cNvSpPr/>
            <p:nvPr/>
          </p:nvSpPr>
          <p:spPr>
            <a:xfrm>
              <a:off x="5563897" y="2993074"/>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grpSp>
      <p:sp>
        <p:nvSpPr>
          <p:cNvPr id="46" name="TextBox 45">
            <a:extLst>
              <a:ext uri="{FF2B5EF4-FFF2-40B4-BE49-F238E27FC236}">
                <a16:creationId xmlns:a16="http://schemas.microsoft.com/office/drawing/2014/main" id="{A797C019-5B32-9F4B-E43A-D2F9F6835E8E}"/>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5" name="TextBox 4">
            <a:extLst>
              <a:ext uri="{FF2B5EF4-FFF2-40B4-BE49-F238E27FC236}">
                <a16:creationId xmlns:a16="http://schemas.microsoft.com/office/drawing/2014/main" id="{BA3FB148-18AC-CA53-9C4A-E99AE26E65B0}"/>
              </a:ext>
            </a:extLst>
          </p:cNvPr>
          <p:cNvSpPr txBox="1"/>
          <p:nvPr/>
        </p:nvSpPr>
        <p:spPr>
          <a:xfrm>
            <a:off x="4584514" y="2850026"/>
            <a:ext cx="3372524" cy="43088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with robust user enablement programs</a:t>
            </a:r>
          </a:p>
        </p:txBody>
      </p:sp>
      <p:sp>
        <p:nvSpPr>
          <p:cNvPr id="41" name="TextBox 40">
            <a:extLst>
              <a:ext uri="{FF2B5EF4-FFF2-40B4-BE49-F238E27FC236}">
                <a16:creationId xmlns:a16="http://schemas.microsoft.com/office/drawing/2014/main" id="{49D17DF5-8DDF-3B9E-8E18-382620CC0F67}"/>
              </a:ext>
            </a:extLst>
          </p:cNvPr>
          <p:cNvSpPr txBox="1"/>
          <p:nvPr/>
        </p:nvSpPr>
        <p:spPr>
          <a:xfrm>
            <a:off x="4857386" y="3460886"/>
            <a:ext cx="2761731"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User enablement program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Skilling and training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Community of Practice and Copilot Dashboard</a:t>
            </a:r>
          </a:p>
        </p:txBody>
      </p:sp>
      <p:sp>
        <p:nvSpPr>
          <p:cNvPr id="7" name="TextBox 6">
            <a:extLst>
              <a:ext uri="{FF2B5EF4-FFF2-40B4-BE49-F238E27FC236}">
                <a16:creationId xmlns:a16="http://schemas.microsoft.com/office/drawing/2014/main" id="{93066ACF-FCC3-D4B8-3A89-214D8B09750F}"/>
              </a:ext>
              <a:ext uri="{C183D7F6-B498-43B3-948B-1728B52AA6E4}">
                <adec:decorative xmlns:adec="http://schemas.microsoft.com/office/drawing/2017/decorative" val="1"/>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readiness</a:t>
            </a:r>
          </a:p>
        </p:txBody>
      </p:sp>
      <p:sp>
        <p:nvSpPr>
          <p:cNvPr id="15" name="TextBox 14">
            <a:extLst>
              <a:ext uri="{FF2B5EF4-FFF2-40B4-BE49-F238E27FC236}">
                <a16:creationId xmlns:a16="http://schemas.microsoft.com/office/drawing/2014/main" id="{0EED68D8-C0C9-DF2F-1428-761B62B81044}"/>
              </a:ext>
              <a:ext uri="{C183D7F6-B498-43B3-948B-1728B52AA6E4}">
                <adec:decorative xmlns:adec="http://schemas.microsoft.com/office/drawing/2017/decorative" val="1"/>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27" name="Group 26">
            <a:extLst>
              <a:ext uri="{FF2B5EF4-FFF2-40B4-BE49-F238E27FC236}">
                <a16:creationId xmlns:a16="http://schemas.microsoft.com/office/drawing/2014/main" id="{B3465057-BBB4-F06D-561E-B64C96E63E70}"/>
              </a:ext>
              <a:ext uri="{C183D7F6-B498-43B3-948B-1728B52AA6E4}">
                <adec:decorative xmlns:adec="http://schemas.microsoft.com/office/drawing/2017/decorative" val="1"/>
              </a:ext>
            </a:extLst>
          </p:cNvPr>
          <p:cNvGrpSpPr/>
          <p:nvPr/>
        </p:nvGrpSpPr>
        <p:grpSpPr>
          <a:xfrm>
            <a:off x="8211940" y="3498279"/>
            <a:ext cx="139165" cy="1219919"/>
            <a:chOff x="8199771" y="3627256"/>
            <a:chExt cx="139165" cy="1219919"/>
          </a:xfrm>
        </p:grpSpPr>
        <p:sp>
          <p:nvSpPr>
            <p:cNvPr id="34" name="Graphic 69">
              <a:extLst>
                <a:ext uri="{FF2B5EF4-FFF2-40B4-BE49-F238E27FC236}">
                  <a16:creationId xmlns:a16="http://schemas.microsoft.com/office/drawing/2014/main" id="{01227C1F-AD88-E70B-196E-84C1E1BB5B0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5" name="Graphic 69">
              <a:extLst>
                <a:ext uri="{FF2B5EF4-FFF2-40B4-BE49-F238E27FC236}">
                  <a16:creationId xmlns:a16="http://schemas.microsoft.com/office/drawing/2014/main" id="{05D4290B-DE91-C46F-D5DA-F7E915B4A4A0}"/>
                </a:ext>
              </a:extLst>
            </p:cNvPr>
            <p:cNvSpPr/>
            <p:nvPr/>
          </p:nvSpPr>
          <p:spPr>
            <a:xfrm>
              <a:off x="8199771" y="42050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6" name="Graphic 69">
              <a:extLst>
                <a:ext uri="{FF2B5EF4-FFF2-40B4-BE49-F238E27FC236}">
                  <a16:creationId xmlns:a16="http://schemas.microsoft.com/office/drawing/2014/main" id="{9288826F-2B16-76CB-44AF-CA5D97D5D9C7}"/>
                </a:ext>
              </a:extLst>
            </p:cNvPr>
            <p:cNvSpPr/>
            <p:nvPr/>
          </p:nvSpPr>
          <p:spPr>
            <a:xfrm>
              <a:off x="8199771" y="391500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F2F6481D-C6C3-C861-FD97-BF03416DC22F}"/>
                </a:ext>
              </a:extLst>
            </p:cNvPr>
            <p:cNvSpPr/>
            <p:nvPr/>
          </p:nvSpPr>
          <p:spPr>
            <a:xfrm>
              <a:off x="8199771" y="470801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9" name="Graphic 21">
            <a:extLst>
              <a:ext uri="{FF2B5EF4-FFF2-40B4-BE49-F238E27FC236}">
                <a16:creationId xmlns:a16="http://schemas.microsoft.com/office/drawing/2014/main" id="{6395CE79-57E2-EF7E-E16D-0B3642EBE2FE}"/>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TextBox 32">
            <a:extLst>
              <a:ext uri="{FF2B5EF4-FFF2-40B4-BE49-F238E27FC236}">
                <a16:creationId xmlns:a16="http://schemas.microsoft.com/office/drawing/2014/main" id="{3ACA1EC5-1921-660F-C10A-7C9825F56F65}"/>
              </a:ext>
              <a:ext uri="{C183D7F6-B498-43B3-948B-1728B52AA6E4}">
                <adec:decorative xmlns:adec="http://schemas.microsoft.com/office/drawing/2017/decorative" val="1"/>
              </a:ext>
            </a:extLst>
          </p:cNvPr>
          <p:cNvSpPr txBox="1"/>
          <p:nvPr/>
        </p:nvSpPr>
        <p:spPr>
          <a:xfrm>
            <a:off x="8460665"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Secure your data infrastructure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Policy review</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Extend to new high value line of business scenarios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Optimization Assessment</a:t>
            </a:r>
          </a:p>
        </p:txBody>
      </p:sp>
      <p:sp>
        <p:nvSpPr>
          <p:cNvPr id="6" name="Freeform 5">
            <a:extLst>
              <a:ext uri="{FF2B5EF4-FFF2-40B4-BE49-F238E27FC236}">
                <a16:creationId xmlns:a16="http://schemas.microsoft.com/office/drawing/2014/main" id="{4F1BF42F-F3F0-B6CF-8C2C-5B0686F8BB48}"/>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6" name="Rectangle 85">
            <a:extLst>
              <a:ext uri="{FF2B5EF4-FFF2-40B4-BE49-F238E27FC236}">
                <a16:creationId xmlns:a16="http://schemas.microsoft.com/office/drawing/2014/main" id="{3418EB2C-E528-0B90-02AD-94F344177D17}"/>
              </a:ext>
              <a:ext uri="{C183D7F6-B498-43B3-948B-1728B52AA6E4}">
                <adec:decorative xmlns:adec="http://schemas.microsoft.com/office/drawing/2017/decorative" val="1"/>
              </a:ext>
            </a:extLst>
          </p:cNvPr>
          <p:cNvSpPr/>
          <p:nvPr/>
        </p:nvSpPr>
        <p:spPr bwMode="auto">
          <a:xfrm>
            <a:off x="4260166"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err="1"/>
          </a:p>
        </p:txBody>
      </p:sp>
      <p:grpSp>
        <p:nvGrpSpPr>
          <p:cNvPr id="40" name="Group 39">
            <a:extLst>
              <a:ext uri="{FF2B5EF4-FFF2-40B4-BE49-F238E27FC236}">
                <a16:creationId xmlns:a16="http://schemas.microsoft.com/office/drawing/2014/main" id="{4C7B5C97-D6CF-F114-3849-4B5209B23F87}"/>
              </a:ext>
              <a:ext uri="{C183D7F6-B498-43B3-948B-1728B52AA6E4}">
                <adec:decorative xmlns:adec="http://schemas.microsoft.com/office/drawing/2017/decorative" val="1"/>
              </a:ext>
            </a:extLst>
          </p:cNvPr>
          <p:cNvGrpSpPr/>
          <p:nvPr/>
        </p:nvGrpSpPr>
        <p:grpSpPr>
          <a:xfrm>
            <a:off x="4604111" y="3498279"/>
            <a:ext cx="139165" cy="1011639"/>
            <a:chOff x="4913099" y="3820916"/>
            <a:chExt cx="139165" cy="1011639"/>
          </a:xfrm>
          <a:solidFill>
            <a:srgbClr val="0078D4"/>
          </a:solidFill>
        </p:grpSpPr>
        <p:sp>
          <p:nvSpPr>
            <p:cNvPr id="42" name="Graphic 69">
              <a:extLst>
                <a:ext uri="{FF2B5EF4-FFF2-40B4-BE49-F238E27FC236}">
                  <a16:creationId xmlns:a16="http://schemas.microsoft.com/office/drawing/2014/main" id="{38EE9912-F49A-869F-BFEE-349564220679}"/>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3" name="Graphic 69">
              <a:extLst>
                <a:ext uri="{FF2B5EF4-FFF2-40B4-BE49-F238E27FC236}">
                  <a16:creationId xmlns:a16="http://schemas.microsoft.com/office/drawing/2014/main" id="{80D01BF9-AE34-6DE7-E132-65941B151FD1}"/>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4" name="Graphic 69">
              <a:extLst>
                <a:ext uri="{FF2B5EF4-FFF2-40B4-BE49-F238E27FC236}">
                  <a16:creationId xmlns:a16="http://schemas.microsoft.com/office/drawing/2014/main" id="{CE9C4DF0-993D-0E24-60E0-00642E5510C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5" name="Graphic 69">
              <a:extLst>
                <a:ext uri="{FF2B5EF4-FFF2-40B4-BE49-F238E27FC236}">
                  <a16:creationId xmlns:a16="http://schemas.microsoft.com/office/drawing/2014/main" id="{6F323596-7A8B-7336-DB86-6290825A76A1}"/>
                </a:ext>
              </a:extLst>
            </p:cNvPr>
            <p:cNvSpPr/>
            <p:nvPr/>
          </p:nvSpPr>
          <p:spPr>
            <a:xfrm>
              <a:off x="4913099" y="46933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82" name="Group 81" descr="Bracket indicating responsible AI principles are also essential for Copilot success, no matter which workstream you're in.">
            <a:extLst>
              <a:ext uri="{FF2B5EF4-FFF2-40B4-BE49-F238E27FC236}">
                <a16:creationId xmlns:a16="http://schemas.microsoft.com/office/drawing/2014/main" id="{471B55AB-69AF-4F96-51B6-8F26DA11C08E}"/>
              </a:ext>
            </a:extLst>
          </p:cNvPr>
          <p:cNvGrpSpPr/>
          <p:nvPr/>
        </p:nvGrpSpPr>
        <p:grpSpPr>
          <a:xfrm>
            <a:off x="588961" y="5522520"/>
            <a:ext cx="11010900" cy="508589"/>
            <a:chOff x="588961" y="5559776"/>
            <a:chExt cx="11010900" cy="508589"/>
          </a:xfrm>
        </p:grpSpPr>
        <p:sp>
          <p:nvSpPr>
            <p:cNvPr id="83" name="Left Bracket 82">
              <a:extLst>
                <a:ext uri="{FF2B5EF4-FFF2-40B4-BE49-F238E27FC236}">
                  <a16:creationId xmlns:a16="http://schemas.microsoft.com/office/drawing/2014/main" id="{E07A5071-340A-40C2-94D8-B8FCD9C8A0B7}"/>
                </a:ext>
              </a:extLst>
            </p:cNvPr>
            <p:cNvSpPr/>
            <p:nvPr/>
          </p:nvSpPr>
          <p:spPr>
            <a:xfrm rot="16200000">
              <a:off x="5950692" y="198045"/>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4" name="Rectangle: Rounded Corners 10">
              <a:extLst>
                <a:ext uri="{FF2B5EF4-FFF2-40B4-BE49-F238E27FC236}">
                  <a16:creationId xmlns:a16="http://schemas.microsoft.com/office/drawing/2014/main" id="{AD51843B-9171-AB3B-A11F-ADC2D72BD4E8}"/>
                </a:ext>
              </a:extLst>
            </p:cNvPr>
            <p:cNvSpPr/>
            <p:nvPr/>
          </p:nvSpPr>
          <p:spPr>
            <a:xfrm>
              <a:off x="4553243" y="5621432"/>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grpSp>
    </p:spTree>
    <p:extLst>
      <p:ext uri="{BB962C8B-B14F-4D97-AF65-F5344CB8AC3E}">
        <p14:creationId xmlns:p14="http://schemas.microsoft.com/office/powerpoint/2010/main" val="97924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6" presetClass="emph" presetSubtype="0" accel="50000" autoRev="1" fill="hold" nodeType="withEffect">
                                  <p:stCondLst>
                                    <p:cond delay="0"/>
                                  </p:stCondLst>
                                  <p:childTnLst>
                                    <p:animScale>
                                      <p:cBhvr>
                                        <p:cTn id="9" dur="300" fill="hold"/>
                                        <p:tgtEl>
                                          <p:spTgt spid="14"/>
                                        </p:tgtEl>
                                      </p:cBhvr>
                                      <p:by x="85000" y="85000"/>
                                    </p:animScale>
                                  </p:childTnLst>
                                </p:cTn>
                              </p:par>
                              <p:par>
                                <p:cTn id="10" presetID="10"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1024-AE1D-1F91-D4AD-565DF4F83D48}"/>
            </a:ext>
          </a:extLst>
        </p:cNvPr>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00F3D3E-C445-ADBC-FDF5-798610595B0B}"/>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 name="Title 2">
            <a:extLst>
              <a:ext uri="{FF2B5EF4-FFF2-40B4-BE49-F238E27FC236}">
                <a16:creationId xmlns:a16="http://schemas.microsoft.com/office/drawing/2014/main" id="{46C5C31D-F32A-4FAB-6869-FDD1AAC85E89}"/>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Keys to user enablement success</a:t>
            </a:r>
          </a:p>
        </p:txBody>
      </p:sp>
      <p:sp>
        <p:nvSpPr>
          <p:cNvPr id="8" name="TextBox 7">
            <a:extLst>
              <a:ext uri="{FF2B5EF4-FFF2-40B4-BE49-F238E27FC236}">
                <a16:creationId xmlns:a16="http://schemas.microsoft.com/office/drawing/2014/main" id="{CF0683A0-7A79-EA39-4C5F-5240B05D9B66}"/>
              </a:ext>
            </a:extLst>
          </p:cNvPr>
          <p:cNvSpPr txBox="1"/>
          <p:nvPr/>
        </p:nvSpPr>
        <p:spPr>
          <a:xfrm>
            <a:off x="779370" y="1719356"/>
            <a:ext cx="6535830" cy="9335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Research results below support suggested approach for building </a:t>
            </a:r>
            <a:b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b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your adoption plan.</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Top reported activities for driving successful product adoption*:</a:t>
            </a:r>
          </a:p>
        </p:txBody>
      </p:sp>
      <p:sp>
        <p:nvSpPr>
          <p:cNvPr id="12" name="Oval 11">
            <a:extLst>
              <a:ext uri="{FF2B5EF4-FFF2-40B4-BE49-F238E27FC236}">
                <a16:creationId xmlns:a16="http://schemas.microsoft.com/office/drawing/2014/main" id="{293A1A48-DF0E-EB20-3009-480738E0CAD3}"/>
              </a:ext>
            </a:extLst>
          </p:cNvPr>
          <p:cNvSpPr/>
          <p:nvPr/>
        </p:nvSpPr>
        <p:spPr bwMode="auto">
          <a:xfrm>
            <a:off x="880313" y="2899772"/>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D233C707-52B7-FCD7-5D25-E88891394BA1}"/>
              </a:ext>
            </a:extLst>
          </p:cNvPr>
          <p:cNvSpPr txBox="1"/>
          <p:nvPr/>
        </p:nvSpPr>
        <p:spPr>
          <a:xfrm>
            <a:off x="1323071" y="2908090"/>
            <a:ext cx="553774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Define a vision and identify how target product will be used</a:t>
            </a:r>
          </a:p>
        </p:txBody>
      </p:sp>
      <p:sp>
        <p:nvSpPr>
          <p:cNvPr id="13" name="Oval 12">
            <a:extLst>
              <a:ext uri="{FF2B5EF4-FFF2-40B4-BE49-F238E27FC236}">
                <a16:creationId xmlns:a16="http://schemas.microsoft.com/office/drawing/2014/main" id="{8B275330-0F31-75B5-9706-24E57B23AD1E}"/>
              </a:ext>
            </a:extLst>
          </p:cNvPr>
          <p:cNvSpPr/>
          <p:nvPr/>
        </p:nvSpPr>
        <p:spPr bwMode="auto">
          <a:xfrm>
            <a:off x="880313" y="3624936"/>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EDF8124D-2134-9EF2-0161-6735FE64BB6A}"/>
              </a:ext>
            </a:extLst>
          </p:cNvPr>
          <p:cNvSpPr txBox="1"/>
          <p:nvPr/>
        </p:nvSpPr>
        <p:spPr>
          <a:xfrm>
            <a:off x="1323066" y="3665283"/>
            <a:ext cx="5992133"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Obtain proactive support from key roles to accelerate use of Copilot including senior leadership, legal, ITDMs, and key BDMs</a:t>
            </a:r>
          </a:p>
        </p:txBody>
      </p:sp>
      <p:sp>
        <p:nvSpPr>
          <p:cNvPr id="14" name="Oval 13">
            <a:extLst>
              <a:ext uri="{FF2B5EF4-FFF2-40B4-BE49-F238E27FC236}">
                <a16:creationId xmlns:a16="http://schemas.microsoft.com/office/drawing/2014/main" id="{D5C8716B-49E5-7A66-1669-93B0C1F5326A}"/>
              </a:ext>
            </a:extLst>
          </p:cNvPr>
          <p:cNvSpPr/>
          <p:nvPr/>
        </p:nvSpPr>
        <p:spPr bwMode="auto">
          <a:xfrm>
            <a:off x="880313" y="4350100"/>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3FB17A75-EDB7-A330-314A-F7A3B7D6CACB}"/>
              </a:ext>
            </a:extLst>
          </p:cNvPr>
          <p:cNvSpPr txBox="1"/>
          <p:nvPr/>
        </p:nvSpPr>
        <p:spPr>
          <a:xfrm>
            <a:off x="1323075" y="4358417"/>
            <a:ext cx="592621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Enable Champions and provide business </a:t>
            </a: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relevant, snackable,</a:t>
            </a:r>
            <a:b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b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and on-demand</a:t>
            </a:r>
            <a:r>
              <a:rPr kumimoji="0" lang="en-NZ" sz="1600" b="0" i="0" u="none" strike="noStrike" kern="1200" cap="none" spc="0" normalizeH="0" baseline="0" noProof="0">
                <a:ln>
                  <a:noFill/>
                </a:ln>
                <a:solidFill>
                  <a:srgbClr val="0078D4"/>
                </a:solidFill>
                <a:effectLst/>
                <a:uLnTx/>
                <a:uFillTx/>
                <a:ea typeface="+mn-ea"/>
                <a:cs typeface="Segoe UI Semibold" panose="020B0502040204020203" pitchFamily="34" charset="0"/>
              </a:rPr>
              <a:t> </a:t>
            </a:r>
            <a:r>
              <a:rPr kumimoji="0" lang="en-NZ" sz="1600" b="0" i="0" u="none" strike="noStrike" kern="1200" cap="none" spc="0" normalizeH="0" baseline="0" noProof="0">
                <a:ln>
                  <a:noFill/>
                </a:ln>
                <a:effectLst/>
                <a:uLnTx/>
                <a:uFillTx/>
                <a:ea typeface="+mn-ea"/>
                <a:cs typeface="Segoe UI Semibold" panose="020B0502040204020203" pitchFamily="34" charset="0"/>
              </a:rPr>
              <a:t>training for business users</a:t>
            </a:r>
          </a:p>
        </p:txBody>
      </p:sp>
      <p:sp>
        <p:nvSpPr>
          <p:cNvPr id="15" name="Oval 14">
            <a:extLst>
              <a:ext uri="{FF2B5EF4-FFF2-40B4-BE49-F238E27FC236}">
                <a16:creationId xmlns:a16="http://schemas.microsoft.com/office/drawing/2014/main" id="{65E6D1C6-ADD2-04AF-45C5-ED7BFB021DFD}"/>
              </a:ext>
            </a:extLst>
          </p:cNvPr>
          <p:cNvSpPr/>
          <p:nvPr/>
        </p:nvSpPr>
        <p:spPr bwMode="auto">
          <a:xfrm>
            <a:off x="880313" y="5075264"/>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A86EFE65-DC0A-AE3B-DA46-8CFF95E1A20B}"/>
              </a:ext>
            </a:extLst>
          </p:cNvPr>
          <p:cNvSpPr txBox="1"/>
          <p:nvPr/>
        </p:nvSpPr>
        <p:spPr>
          <a:xfrm>
            <a:off x="1323071" y="5109234"/>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Raised awareness through launch event and omni-channel communications planning</a:t>
            </a:r>
          </a:p>
        </p:txBody>
      </p:sp>
      <p:grpSp>
        <p:nvGrpSpPr>
          <p:cNvPr id="10" name="Group 9">
            <a:extLst>
              <a:ext uri="{FF2B5EF4-FFF2-40B4-BE49-F238E27FC236}">
                <a16:creationId xmlns:a16="http://schemas.microsoft.com/office/drawing/2014/main" id="{7047656D-EBBA-1A04-049B-A7341DAABA3E}"/>
              </a:ext>
              <a:ext uri="{C183D7F6-B498-43B3-948B-1728B52AA6E4}">
                <adec:decorative xmlns:adec="http://schemas.microsoft.com/office/drawing/2017/decorative" val="1"/>
              </a:ext>
            </a:extLst>
          </p:cNvPr>
          <p:cNvGrpSpPr/>
          <p:nvPr/>
        </p:nvGrpSpPr>
        <p:grpSpPr>
          <a:xfrm>
            <a:off x="8103289" y="2036229"/>
            <a:ext cx="3136698" cy="3232637"/>
            <a:chOff x="8103289" y="1966183"/>
            <a:chExt cx="3136698" cy="3232637"/>
          </a:xfrm>
        </p:grpSpPr>
        <p:sp>
          <p:nvSpPr>
            <p:cNvPr id="34" name="TextBox 33">
              <a:extLst>
                <a:ext uri="{FF2B5EF4-FFF2-40B4-BE49-F238E27FC236}">
                  <a16:creationId xmlns:a16="http://schemas.microsoft.com/office/drawing/2014/main" id="{7E3BE810-371F-CB09-6D3C-11DC8CEC4E8B}"/>
                </a:ext>
              </a:extLst>
            </p:cNvPr>
            <p:cNvSpPr txBox="1"/>
            <p:nvPr/>
          </p:nvSpPr>
          <p:spPr>
            <a:xfrm>
              <a:off x="8260158" y="1966183"/>
              <a:ext cx="2979829" cy="83099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a:cs typeface="Segoe UI Semibold" panose="020B0502040204020203" pitchFamily="34" charset="0"/>
                </a:defRPr>
              </a:lvl1pPr>
            </a:lstStyle>
            <a:p>
              <a:r>
                <a:rPr lang="en-US">
                  <a:solidFill>
                    <a:srgbClr val="0078D4"/>
                  </a:solidFill>
                  <a:latin typeface="+mj-lt"/>
                </a:rPr>
                <a:t>% of respondents that rated activity as having above average importance</a:t>
              </a:r>
            </a:p>
          </p:txBody>
        </p:sp>
        <p:graphicFrame>
          <p:nvGraphicFramePr>
            <p:cNvPr id="4" name="Chart 3" descr="Graph showing results for the four activities: 75% for the first activity, 75% for the second, 32% for third, 31% for fourth.">
              <a:extLst>
                <a:ext uri="{FF2B5EF4-FFF2-40B4-BE49-F238E27FC236}">
                  <a16:creationId xmlns:a16="http://schemas.microsoft.com/office/drawing/2014/main" id="{25BED3B2-5F4E-EB17-0EC3-6D54631655BA}"/>
                </a:ext>
              </a:extLst>
            </p:cNvPr>
            <p:cNvGraphicFramePr/>
            <p:nvPr>
              <p:extLst>
                <p:ext uri="{D42A27DB-BD31-4B8C-83A1-F6EECF244321}">
                  <p14:modId xmlns:p14="http://schemas.microsoft.com/office/powerpoint/2010/main" val="1027015329"/>
                </p:ext>
              </p:extLst>
            </p:nvPr>
          </p:nvGraphicFramePr>
          <p:xfrm>
            <a:off x="8103289" y="2797180"/>
            <a:ext cx="3136698" cy="240164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TextBox 6">
            <a:extLst>
              <a:ext uri="{FF2B5EF4-FFF2-40B4-BE49-F238E27FC236}">
                <a16:creationId xmlns:a16="http://schemas.microsoft.com/office/drawing/2014/main" id="{EC89CE7C-CC5D-CD17-ECB1-38987FA6356A}"/>
              </a:ext>
            </a:extLst>
          </p:cNvPr>
          <p:cNvSpPr txBox="1"/>
          <p:nvPr/>
        </p:nvSpPr>
        <p:spPr>
          <a:xfrm>
            <a:off x="495300" y="6378997"/>
            <a:ext cx="10764618" cy="123111"/>
          </a:xfrm>
          <a:prstGeom prst="rect">
            <a:avLst/>
          </a:prstGeom>
          <a:noFill/>
        </p:spPr>
        <p:txBody>
          <a:bodyPr wrap="square" lIns="0" tIns="0" rIns="0" bIns="0" rtlCol="0">
            <a:spAutoFit/>
          </a:bodyPr>
          <a:lstStyle/>
          <a:p>
            <a:pPr algn="l"/>
            <a:r>
              <a:rPr lang="en-US" sz="800"/>
              <a:t>*Results of a related Microsoft research study survey</a:t>
            </a:r>
          </a:p>
        </p:txBody>
      </p:sp>
      <p:cxnSp>
        <p:nvCxnSpPr>
          <p:cNvPr id="5" name="Straight Connector 4">
            <a:extLst>
              <a:ext uri="{FF2B5EF4-FFF2-40B4-BE49-F238E27FC236}">
                <a16:creationId xmlns:a16="http://schemas.microsoft.com/office/drawing/2014/main" id="{EABB8F01-2A60-397E-3315-8B9085561681}"/>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Tree>
    <p:extLst>
      <p:ext uri="{BB962C8B-B14F-4D97-AF65-F5344CB8AC3E}">
        <p14:creationId xmlns:p14="http://schemas.microsoft.com/office/powerpoint/2010/main" val="343801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261" y="585216"/>
            <a:ext cx="11011601" cy="553998"/>
          </a:xfrm>
        </p:spPr>
        <p:txBody>
          <a:bodyPr vert="horz" lIns="0" tIns="45720" rIns="0" bIns="45720" rtlCol="0" anchor="t">
            <a:noAutofit/>
          </a:bodyPr>
          <a:lstStyle/>
          <a:p>
            <a:r>
              <a:rPr lang="en-US"/>
              <a:t>Build your Community of Practice with Viva Engage</a:t>
            </a:r>
          </a:p>
        </p:txBody>
      </p:sp>
      <p:sp useBgFill="1">
        <p:nvSpPr>
          <p:cNvPr id="32" name="Rounded Rectangle 1">
            <a:extLst>
              <a:ext uri="{FF2B5EF4-FFF2-40B4-BE49-F238E27FC236}">
                <a16:creationId xmlns:a16="http://schemas.microsoft.com/office/drawing/2014/main" id="{C0422E33-D76E-893C-A194-6635138C7A21}"/>
              </a:ext>
              <a:ext uri="{C183D7F6-B498-43B3-948B-1728B52AA6E4}">
                <adec:decorative xmlns:adec="http://schemas.microsoft.com/office/drawing/2017/decorative" val="1"/>
              </a:ext>
            </a:extLst>
          </p:cNvPr>
          <p:cNvSpPr/>
          <p:nvPr/>
        </p:nvSpPr>
        <p:spPr bwMode="auto">
          <a:xfrm>
            <a:off x="663110" y="1383810"/>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Rectangle: Rounded Corners 1">
            <a:extLst>
              <a:ext uri="{FF2B5EF4-FFF2-40B4-BE49-F238E27FC236}">
                <a16:creationId xmlns:a16="http://schemas.microsoft.com/office/drawing/2014/main" id="{EB4A504B-CD11-473A-7BD9-CC21C8D6C878}"/>
              </a:ext>
              <a:ext uri="{C183D7F6-B498-43B3-948B-1728B52AA6E4}">
                <adec:decorative xmlns:adec="http://schemas.microsoft.com/office/drawing/2017/decorative" val="1"/>
              </a:ext>
            </a:extLst>
          </p:cNvPr>
          <p:cNvSpPr/>
          <p:nvPr/>
        </p:nvSpPr>
        <p:spPr bwMode="auto">
          <a:xfrm>
            <a:off x="1048069" y="5005806"/>
            <a:ext cx="105436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34" name="Rectangle: Rounded Corners 1">
            <a:extLst>
              <a:ext uri="{FF2B5EF4-FFF2-40B4-BE49-F238E27FC236}">
                <a16:creationId xmlns:a16="http://schemas.microsoft.com/office/drawing/2014/main" id="{9F099494-0BD3-9072-D1BD-01AD77AE954D}"/>
              </a:ext>
              <a:ext uri="{C183D7F6-B498-43B3-948B-1728B52AA6E4}">
                <adec:decorative xmlns:adec="http://schemas.microsoft.com/office/drawing/2017/decorative" val="1"/>
              </a:ext>
            </a:extLst>
          </p:cNvPr>
          <p:cNvSpPr/>
          <p:nvPr/>
        </p:nvSpPr>
        <p:spPr bwMode="auto">
          <a:xfrm>
            <a:off x="2172804" y="5005806"/>
            <a:ext cx="1658424"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35" name="Rectangle: Rounded Corners 1">
            <a:extLst>
              <a:ext uri="{FF2B5EF4-FFF2-40B4-BE49-F238E27FC236}">
                <a16:creationId xmlns:a16="http://schemas.microsoft.com/office/drawing/2014/main" id="{62DCBF07-78EC-CC8E-0A83-CE671EDE2251}"/>
              </a:ext>
              <a:ext uri="{C183D7F6-B498-43B3-948B-1728B52AA6E4}">
                <adec:decorative xmlns:adec="http://schemas.microsoft.com/office/drawing/2017/decorative" val="1"/>
              </a:ext>
            </a:extLst>
          </p:cNvPr>
          <p:cNvSpPr/>
          <p:nvPr/>
        </p:nvSpPr>
        <p:spPr bwMode="auto">
          <a:xfrm>
            <a:off x="1035880" y="5447050"/>
            <a:ext cx="134664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36" name="Rectangle: Rounded Corners 1">
            <a:extLst>
              <a:ext uri="{FF2B5EF4-FFF2-40B4-BE49-F238E27FC236}">
                <a16:creationId xmlns:a16="http://schemas.microsoft.com/office/drawing/2014/main" id="{7915E6CD-26AA-FDD7-83EA-C71257A2C852}"/>
              </a:ext>
              <a:ext uri="{C183D7F6-B498-43B3-948B-1728B52AA6E4}">
                <adec:decorative xmlns:adec="http://schemas.microsoft.com/office/drawing/2017/decorative" val="1"/>
              </a:ext>
            </a:extLst>
          </p:cNvPr>
          <p:cNvSpPr/>
          <p:nvPr/>
        </p:nvSpPr>
        <p:spPr bwMode="auto">
          <a:xfrm>
            <a:off x="2452895" y="5447050"/>
            <a:ext cx="1548329"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Extend &amp; optimize</a:t>
            </a:r>
          </a:p>
        </p:txBody>
      </p:sp>
      <p:sp>
        <p:nvSpPr>
          <p:cNvPr id="37" name="Text Placeholder 5">
            <a:extLst>
              <a:ext uri="{FF2B5EF4-FFF2-40B4-BE49-F238E27FC236}">
                <a16:creationId xmlns:a16="http://schemas.microsoft.com/office/drawing/2014/main" id="{8D4EC677-2D77-B196-AF70-D367CFF9CC54}"/>
              </a:ext>
            </a:extLst>
          </p:cNvPr>
          <p:cNvSpPr txBox="1">
            <a:spLocks/>
          </p:cNvSpPr>
          <p:nvPr/>
        </p:nvSpPr>
        <p:spPr>
          <a:xfrm>
            <a:off x="1096836" y="1905202"/>
            <a:ext cx="4999163" cy="292646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Semibold"/>
              </a:rPr>
              <a:t>Connect and empower employees</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Create a community in Viva Engage to generate excitement, share learning, and support Copilot Champions and experts. </a:t>
            </a:r>
            <a:endPar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Give employees a place to:</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Share best practices, such as prompts</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Share success stories of Copilot saving time and driving productivity</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Access company announcements on AI usage, direction, and mission</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Facilitate peer to peer learning and Champion engagement</a:t>
            </a:r>
            <a:endPar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grpSp>
        <p:nvGrpSpPr>
          <p:cNvPr id="38" name="Group 37">
            <a:extLst>
              <a:ext uri="{FF2B5EF4-FFF2-40B4-BE49-F238E27FC236}">
                <a16:creationId xmlns:a16="http://schemas.microsoft.com/office/drawing/2014/main" id="{7B2FCD70-2F4A-FDDC-5826-1E94E8C6ACEB}"/>
              </a:ext>
              <a:ext uri="{C183D7F6-B498-43B3-948B-1728B52AA6E4}">
                <adec:decorative xmlns:adec="http://schemas.microsoft.com/office/drawing/2017/decorative" val="1"/>
              </a:ext>
            </a:extLst>
          </p:cNvPr>
          <p:cNvGrpSpPr/>
          <p:nvPr/>
        </p:nvGrpSpPr>
        <p:grpSpPr>
          <a:xfrm>
            <a:off x="6727482" y="1785990"/>
            <a:ext cx="4992901" cy="4168815"/>
            <a:chOff x="5615484" y="1204998"/>
            <a:chExt cx="6629149" cy="5534998"/>
          </a:xfrm>
        </p:grpSpPr>
        <p:pic>
          <p:nvPicPr>
            <p:cNvPr id="39" name="Picture 38">
              <a:extLst>
                <a:ext uri="{FF2B5EF4-FFF2-40B4-BE49-F238E27FC236}">
                  <a16:creationId xmlns:a16="http://schemas.microsoft.com/office/drawing/2014/main" id="{4848ECC6-785D-E068-D856-A9C01EB3E6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9464" y="1204998"/>
              <a:ext cx="5286375" cy="2914650"/>
            </a:xfrm>
            <a:prstGeom prst="roundRect">
              <a:avLst>
                <a:gd name="adj" fmla="val 3040"/>
              </a:avLst>
            </a:prstGeom>
            <a:ln w="3175">
              <a:solidFill>
                <a:schemeClr val="bg1">
                  <a:lumMod val="50000"/>
                </a:schemeClr>
              </a:solidFill>
            </a:ln>
          </p:spPr>
        </p:pic>
        <p:pic>
          <p:nvPicPr>
            <p:cNvPr id="40" name="Picture 39">
              <a:extLst>
                <a:ext uri="{FF2B5EF4-FFF2-40B4-BE49-F238E27FC236}">
                  <a16:creationId xmlns:a16="http://schemas.microsoft.com/office/drawing/2014/main" id="{8D55C515-760C-AC4F-713B-F350138E2921}"/>
                </a:ext>
                <a:ext uri="{C183D7F6-B498-43B3-948B-1728B52AA6E4}">
                  <adec:decorative xmlns:adec="http://schemas.microsoft.com/office/drawing/2017/decorative" val="1"/>
                </a:ext>
              </a:extLst>
            </p:cNvPr>
            <p:cNvPicPr>
              <a:picLocks noChangeAspect="1"/>
            </p:cNvPicPr>
            <p:nvPr/>
          </p:nvPicPr>
          <p:blipFill rotWithShape="1">
            <a:blip r:embed="rId4"/>
            <a:srcRect t="-271" r="-262" b="21821"/>
            <a:stretch/>
          </p:blipFill>
          <p:spPr>
            <a:xfrm>
              <a:off x="7500876" y="2706966"/>
              <a:ext cx="3404232" cy="1411206"/>
            </a:xfrm>
            <a:prstGeom prst="rect">
              <a:avLst/>
            </a:prstGeom>
          </p:spPr>
        </p:pic>
        <p:pic>
          <p:nvPicPr>
            <p:cNvPr id="41" name="Picture 40">
              <a:extLst>
                <a:ext uri="{FF2B5EF4-FFF2-40B4-BE49-F238E27FC236}">
                  <a16:creationId xmlns:a16="http://schemas.microsoft.com/office/drawing/2014/main" id="{16218D6B-2F28-E81F-A9D6-EA14C280A7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41704" y="2019842"/>
              <a:ext cx="2428302" cy="4720154"/>
            </a:xfrm>
            <a:prstGeom prst="rect">
              <a:avLst/>
            </a:prstGeom>
          </p:spPr>
        </p:pic>
        <p:pic>
          <p:nvPicPr>
            <p:cNvPr id="42" name="Picture 41">
              <a:extLst>
                <a:ext uri="{FF2B5EF4-FFF2-40B4-BE49-F238E27FC236}">
                  <a16:creationId xmlns:a16="http://schemas.microsoft.com/office/drawing/2014/main" id="{13BA6CA0-96D4-A97F-D722-00E442D92CB3}"/>
                </a:ext>
                <a:ext uri="{C183D7F6-B498-43B3-948B-1728B52AA6E4}">
                  <adec:decorative xmlns:adec="http://schemas.microsoft.com/office/drawing/2017/decorative" val="1"/>
                </a:ext>
              </a:extLst>
            </p:cNvPr>
            <p:cNvPicPr>
              <a:picLocks noChangeAspect="1"/>
            </p:cNvPicPr>
            <p:nvPr/>
          </p:nvPicPr>
          <p:blipFill rotWithShape="1">
            <a:blip r:embed="rId6"/>
            <a:srcRect l="30282" t="68113" r="19718" b="4183"/>
            <a:stretch/>
          </p:blipFill>
          <p:spPr>
            <a:xfrm>
              <a:off x="5615484" y="4523494"/>
              <a:ext cx="3699453" cy="991922"/>
            </a:xfrm>
            <a:prstGeom prst="roundRect">
              <a:avLst>
                <a:gd name="adj" fmla="val 9841"/>
              </a:avLst>
            </a:prstGeom>
            <a:ln w="3175">
              <a:solidFill>
                <a:schemeClr val="bg1">
                  <a:lumMod val="50000"/>
                </a:schemeClr>
              </a:solidFill>
            </a:ln>
          </p:spPr>
        </p:pic>
        <p:grpSp>
          <p:nvGrpSpPr>
            <p:cNvPr id="43" name="Group 42">
              <a:extLst>
                <a:ext uri="{FF2B5EF4-FFF2-40B4-BE49-F238E27FC236}">
                  <a16:creationId xmlns:a16="http://schemas.microsoft.com/office/drawing/2014/main" id="{E368B377-43D6-924A-D5AF-03057A2A1603}"/>
                </a:ext>
                <a:ext uri="{C183D7F6-B498-43B3-948B-1728B52AA6E4}">
                  <adec:decorative xmlns:adec="http://schemas.microsoft.com/office/drawing/2017/decorative" val="1"/>
                </a:ext>
              </a:extLst>
            </p:cNvPr>
            <p:cNvGrpSpPr/>
            <p:nvPr/>
          </p:nvGrpSpPr>
          <p:grpSpPr>
            <a:xfrm>
              <a:off x="10886532" y="5390382"/>
              <a:ext cx="1358101" cy="1345033"/>
              <a:chOff x="-130945" y="3799701"/>
              <a:chExt cx="2743200" cy="2743200"/>
            </a:xfrm>
          </p:grpSpPr>
          <p:sp>
            <p:nvSpPr>
              <p:cNvPr id="44" name="Oval 43">
                <a:extLst>
                  <a:ext uri="{FF2B5EF4-FFF2-40B4-BE49-F238E27FC236}">
                    <a16:creationId xmlns:a16="http://schemas.microsoft.com/office/drawing/2014/main" id="{663443B2-6316-D0FE-48B1-42DFCA0977D9}"/>
                  </a:ext>
                  <a:ext uri="{C183D7F6-B498-43B3-948B-1728B52AA6E4}">
                    <adec:decorative xmlns:adec="http://schemas.microsoft.com/office/drawing/2017/decorative" val="1"/>
                  </a:ext>
                </a:extLst>
              </p:cNvPr>
              <p:cNvSpPr/>
              <p:nvPr/>
            </p:nvSpPr>
            <p:spPr bwMode="auto">
              <a:xfrm>
                <a:off x="-130945" y="3799701"/>
                <a:ext cx="2743200" cy="2743200"/>
              </a:xfrm>
              <a:prstGeom prst="ellipse">
                <a:avLst/>
              </a:prstGeom>
              <a:solidFill>
                <a:schemeClr val="bg1"/>
              </a:solidFill>
              <a:ln w="3175">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5" name="Graphic 44">
                <a:extLst>
                  <a:ext uri="{FF2B5EF4-FFF2-40B4-BE49-F238E27FC236}">
                    <a16:creationId xmlns:a16="http://schemas.microsoft.com/office/drawing/2014/main" id="{7DDBB903-B6EB-0F3F-24E9-AB1B27DCE5C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603" y="4436247"/>
                <a:ext cx="1470102" cy="1470102"/>
              </a:xfrm>
              <a:prstGeom prst="rect">
                <a:avLst/>
              </a:prstGeom>
            </p:spPr>
          </p:pic>
        </p:grpSp>
      </p:grpSp>
    </p:spTree>
    <p:extLst>
      <p:ext uri="{BB962C8B-B14F-4D97-AF65-F5344CB8AC3E}">
        <p14:creationId xmlns:p14="http://schemas.microsoft.com/office/powerpoint/2010/main" val="243258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7550E-8BD1-6E87-CB60-F529806D41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370" r="-4" b="4617"/>
          <a:stretch/>
        </p:blipFill>
        <p:spPr>
          <a:xfrm>
            <a:off x="6395721" y="585214"/>
            <a:ext cx="5204141" cy="5665603"/>
          </a:xfrm>
          <a:prstGeom prst="roundRect">
            <a:avLst>
              <a:gd name="adj" fmla="val 4177"/>
            </a:avLst>
          </a:prstGeom>
        </p:spPr>
      </p:pic>
      <p:sp>
        <p:nvSpPr>
          <p:cNvPr id="6" name="Title 5">
            <a:extLst>
              <a:ext uri="{FF2B5EF4-FFF2-40B4-BE49-F238E27FC236}">
                <a16:creationId xmlns:a16="http://schemas.microsoft.com/office/drawing/2014/main" id="{8908A66D-052B-F786-F25F-E7306CD7C5F6}"/>
              </a:ext>
            </a:extLst>
          </p:cNvPr>
          <p:cNvSpPr>
            <a:spLocks noGrp="1"/>
          </p:cNvSpPr>
          <p:nvPr>
            <p:ph type="title"/>
          </p:nvPr>
        </p:nvSpPr>
        <p:spPr>
          <a:xfrm>
            <a:off x="588261" y="585216"/>
            <a:ext cx="11011601" cy="553998"/>
          </a:xfrm>
        </p:spPr>
        <p:txBody>
          <a:bodyPr/>
          <a:lstStyle/>
          <a:p>
            <a:r>
              <a:rPr lang="en-US"/>
              <a:t>Identifying user cohorts</a:t>
            </a:r>
          </a:p>
        </p:txBody>
      </p:sp>
      <p:grpSp>
        <p:nvGrpSpPr>
          <p:cNvPr id="2" name="Group 1" descr="Flag indicating this slide is a shared activity.">
            <a:extLst>
              <a:ext uri="{FF2B5EF4-FFF2-40B4-BE49-F238E27FC236}">
                <a16:creationId xmlns:a16="http://schemas.microsoft.com/office/drawing/2014/main" id="{0CCEB161-04EB-2C1A-684F-A87E8F13E5DE}"/>
              </a:ext>
            </a:extLst>
          </p:cNvPr>
          <p:cNvGrpSpPr/>
          <p:nvPr/>
        </p:nvGrpSpPr>
        <p:grpSpPr>
          <a:xfrm>
            <a:off x="10132176" y="312683"/>
            <a:ext cx="2069451" cy="459051"/>
            <a:chOff x="10132176" y="312683"/>
            <a:chExt cx="2069451" cy="459051"/>
          </a:xfrm>
        </p:grpSpPr>
        <p:sp>
          <p:nvSpPr>
            <p:cNvPr id="10" name="Round Same Side Corner Rectangle 9">
              <a:extLst>
                <a:ext uri="{FF2B5EF4-FFF2-40B4-BE49-F238E27FC236}">
                  <a16:creationId xmlns:a16="http://schemas.microsoft.com/office/drawing/2014/main" id="{40014D04-384C-4BCA-0FE6-9D2DB5F25CD4}"/>
                </a:ext>
              </a:extLst>
            </p:cNvPr>
            <p:cNvSpPr/>
            <p:nvPr/>
          </p:nvSpPr>
          <p:spPr bwMode="auto">
            <a:xfrm rot="16200000">
              <a:off x="10937376"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E96A13D3-2312-C561-AA81-CAA5C5D55F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30821" y="380426"/>
              <a:ext cx="323566" cy="323566"/>
            </a:xfrm>
            <a:prstGeom prst="rect">
              <a:avLst/>
            </a:prstGeom>
          </p:spPr>
        </p:pic>
        <p:sp>
          <p:nvSpPr>
            <p:cNvPr id="12" name="Rectangle 11">
              <a:extLst>
                <a:ext uri="{FF2B5EF4-FFF2-40B4-BE49-F238E27FC236}">
                  <a16:creationId xmlns:a16="http://schemas.microsoft.com/office/drawing/2014/main" id="{90E80A8F-26E6-55B3-4A1D-E41467E18251}"/>
                </a:ext>
              </a:extLst>
            </p:cNvPr>
            <p:cNvSpPr/>
            <p:nvPr/>
          </p:nvSpPr>
          <p:spPr bwMode="auto">
            <a:xfrm>
              <a:off x="10653032"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15" name="Title 1">
            <a:extLst>
              <a:ext uri="{FF2B5EF4-FFF2-40B4-BE49-F238E27FC236}">
                <a16:creationId xmlns:a16="http://schemas.microsoft.com/office/drawing/2014/main" id="{926B962D-63F3-5960-BB19-3A37D50F7759}"/>
              </a:ext>
            </a:extLst>
          </p:cNvPr>
          <p:cNvSpPr txBox="1">
            <a:spLocks/>
          </p:cNvSpPr>
          <p:nvPr/>
        </p:nvSpPr>
        <p:spPr>
          <a:xfrm>
            <a:off x="588261" y="1411747"/>
            <a:ext cx="5308600" cy="1938992"/>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defTabSz="914411">
              <a:lnSpc>
                <a:spcPct val="100000"/>
              </a:lnSpc>
              <a:spcBef>
                <a:spcPts val="0"/>
              </a:spcBef>
              <a:buClr>
                <a:srgbClr val="2F2F2F"/>
              </a:buClr>
              <a:defRPr/>
            </a:pPr>
            <a:r>
              <a:rPr kumimoji="0" lang="en-US" sz="1400" b="0" i="0" u="none" strike="noStrike" kern="1200" cap="none" spc="0" normalizeH="0" baseline="0" noProof="0">
                <a:ln>
                  <a:noFill/>
                </a:ln>
                <a:solidFill>
                  <a:schemeClr val="tx1"/>
                </a:solidFill>
                <a:effectLst/>
                <a:uLnTx/>
                <a:uFillTx/>
                <a:latin typeface="+mn-lt"/>
                <a:ea typeface="+mn-ea"/>
                <a:cs typeface="Segoe UI Semilight"/>
              </a:rPr>
              <a:t>Selecting the right participants for the Early Adopter Program </a:t>
            </a:r>
            <a:br>
              <a:rPr lang="en-US" sz="1400" spc="0">
                <a:ln>
                  <a:noFill/>
                </a:ln>
                <a:solidFill>
                  <a:schemeClr val="tx1"/>
                </a:solidFill>
                <a:latin typeface="+mn-lt"/>
                <a:cs typeface="Segoe UI Semilight"/>
              </a:rPr>
            </a:br>
            <a:r>
              <a:rPr kumimoji="0" lang="en-US" sz="1400" b="0" i="0" u="none" strike="noStrike" kern="1200" cap="none" spc="0" normalizeH="0" baseline="0" noProof="0">
                <a:ln>
                  <a:noFill/>
                </a:ln>
                <a:solidFill>
                  <a:schemeClr val="tx1"/>
                </a:solidFill>
                <a:effectLst/>
                <a:uLnTx/>
                <a:uFillTx/>
                <a:latin typeface="+mn-lt"/>
                <a:ea typeface="+mn-ea"/>
                <a:cs typeface="Segoe UI Semilight"/>
              </a:rPr>
              <a:t>is key to gain valuable insights and inform the </a:t>
            </a:r>
            <a:r>
              <a:rPr lang="en-US" sz="1400" spc="0">
                <a:ln>
                  <a:noFill/>
                </a:ln>
                <a:solidFill>
                  <a:schemeClr val="tx1"/>
                </a:solidFill>
                <a:latin typeface="+mn-lt"/>
                <a:cs typeface="Segoe UI Semilight"/>
              </a:rPr>
              <a:t>organization-wide launch</a:t>
            </a:r>
            <a:r>
              <a:rPr kumimoji="0" lang="en-US" sz="1400" b="0" i="0" u="none" strike="noStrike" kern="1200" cap="none" spc="0" normalizeH="0" baseline="0" noProof="0">
                <a:ln>
                  <a:noFill/>
                </a:ln>
                <a:solidFill>
                  <a:schemeClr val="tx1"/>
                </a:solidFill>
                <a:effectLst/>
                <a:uLnTx/>
                <a:uFillTx/>
                <a:latin typeface="+mn-lt"/>
                <a:ea typeface="+mn-ea"/>
                <a:cs typeface="Segoe UI Semilight"/>
              </a:rPr>
              <a:t>. </a:t>
            </a:r>
            <a:r>
              <a:rPr kumimoji="0" lang="en-US" sz="1400" b="1" i="0" u="none" strike="noStrike" kern="1200" cap="none" spc="0" normalizeH="0" baseline="0" noProof="0">
                <a:ln>
                  <a:noFill/>
                </a:ln>
                <a:solidFill>
                  <a:schemeClr val="tx1"/>
                </a:solidFill>
                <a:effectLst/>
                <a:uLnTx/>
                <a:uFillTx/>
                <a:ea typeface="+mn-ea"/>
                <a:cs typeface="Segoe UI Semilight"/>
              </a:rPr>
              <a:t>For success, a much larger group of employees should be selected for Copilot onboarding than in other service enablement plans. </a:t>
            </a:r>
            <a:r>
              <a:rPr kumimoji="0" lang="en-US" sz="1400" b="0" i="0" u="none" strike="noStrike" kern="1200" cap="none" spc="0" normalizeH="0" baseline="0" noProof="0">
                <a:ln>
                  <a:noFill/>
                </a:ln>
                <a:solidFill>
                  <a:schemeClr val="tx1"/>
                </a:solidFill>
                <a:effectLst/>
                <a:uLnTx/>
                <a:uFillTx/>
                <a:latin typeface="+mn-lt"/>
                <a:ea typeface="+mn-ea"/>
                <a:cs typeface="Segoe UI Semilight"/>
              </a:rPr>
              <a:t>This allows for organic knowledge sharing, </a:t>
            </a:r>
            <a:br>
              <a:rPr lang="en-US" sz="1400" spc="0">
                <a:ln>
                  <a:noFill/>
                </a:ln>
                <a:solidFill>
                  <a:schemeClr val="tx1"/>
                </a:solidFill>
                <a:latin typeface="+mn-lt"/>
                <a:cs typeface="Segoe UI Semilight"/>
              </a:rPr>
            </a:br>
            <a:r>
              <a:rPr kumimoji="0" lang="en-US" sz="1400" b="0" i="0" u="none" strike="noStrike" kern="1200" cap="none" spc="0" normalizeH="0" baseline="0" noProof="0">
                <a:ln>
                  <a:noFill/>
                </a:ln>
                <a:solidFill>
                  <a:schemeClr val="tx1"/>
                </a:solidFill>
                <a:effectLst/>
                <a:uLnTx/>
                <a:uFillTx/>
                <a:latin typeface="+mn-lt"/>
                <a:ea typeface="+mn-ea"/>
                <a:cs typeface="Segoe UI Semilight"/>
              </a:rPr>
              <a:t>rapid feedback, and success at scale*.</a:t>
            </a:r>
            <a:r>
              <a:rPr lang="en-US" sz="1400" spc="0">
                <a:ln>
                  <a:noFill/>
                </a:ln>
                <a:solidFill>
                  <a:schemeClr val="tx1"/>
                </a:solidFill>
                <a:latin typeface="+mn-lt"/>
                <a:cs typeface="Segoe UI Semilight"/>
              </a:rPr>
              <a:t> </a:t>
            </a:r>
            <a:endParaRPr kumimoji="0" lang="en-US" sz="1400" b="0" i="0" u="none" strike="noStrike" kern="1200" cap="none" spc="0" normalizeH="0" baseline="0" noProof="0">
              <a:ln>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
                <a:srgbClr val="2F2F2F"/>
              </a:buClr>
              <a:buSzTx/>
              <a:buFontTx/>
              <a:buNone/>
              <a:tabLst/>
              <a:defRPr/>
            </a:pPr>
            <a:endParaRPr kumimoji="0" lang="en-US" sz="1400" b="0" i="0" u="none" strike="noStrike" kern="1200" cap="none" spc="0" normalizeH="0" baseline="0" noProof="0">
              <a:ln>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
                <a:srgbClr val="2F2F2F"/>
              </a:buClr>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Segoe UI Semilight"/>
              </a:rPr>
              <a:t>The list below describes the types of employees to include in your program: </a:t>
            </a:r>
            <a:endParaRPr lang="en-US" sz="1400" b="0" i="0" u="none" strike="noStrike" kern="1200" cap="none" spc="0" normalizeH="0" baseline="0" noProof="0">
              <a:ln>
                <a:noFill/>
              </a:ln>
              <a:solidFill>
                <a:schemeClr val="tx1"/>
              </a:solidFill>
              <a:effectLst/>
              <a:uLnTx/>
              <a:uFillTx/>
              <a:latin typeface="+mn-lt"/>
              <a:cs typeface="Segoe UI Semilight"/>
            </a:endParaRPr>
          </a:p>
        </p:txBody>
      </p:sp>
      <p:sp>
        <p:nvSpPr>
          <p:cNvPr id="13" name="Rectangle 12">
            <a:extLst>
              <a:ext uri="{FF2B5EF4-FFF2-40B4-BE49-F238E27FC236}">
                <a16:creationId xmlns:a16="http://schemas.microsoft.com/office/drawing/2014/main" id="{610FFCC8-3AA2-9545-9551-5DD70C17B473}"/>
              </a:ext>
            </a:extLst>
          </p:cNvPr>
          <p:cNvSpPr/>
          <p:nvPr/>
        </p:nvSpPr>
        <p:spPr>
          <a:xfrm>
            <a:off x="978191" y="3476010"/>
            <a:ext cx="4546309" cy="2831544"/>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Users primarily from the same lines of business or departments, preferably those who work together on a project or business process.</a:t>
            </a:r>
          </a:p>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Likely Champions or leaders who will become advocates during the broad launch to the entire organization.</a:t>
            </a:r>
            <a:endParaRPr lang="en-US" sz="1400" b="0" i="0" u="none" strike="noStrike" kern="1200" cap="none" spc="0" normalizeH="0" baseline="0" noProof="0">
              <a:ln>
                <a:noFill/>
              </a:ln>
              <a:solidFill>
                <a:prstClr val="black"/>
              </a:solidFill>
              <a:effectLst/>
              <a:uLnTx/>
              <a:uFillTx/>
              <a:latin typeface="Segoe UI"/>
              <a:cs typeface="Segoe UI Semilight"/>
            </a:endParaRPr>
          </a:p>
          <a:p>
            <a:pPr marL="0" lvl="1" defTabSz="914379">
              <a:spcAft>
                <a:spcPts val="1200"/>
              </a:spcAf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IT and help desk team members who will support users </a:t>
            </a:r>
            <a:br>
              <a:rPr lang="en-US" sz="1400">
                <a:solidFill>
                  <a:prstClr val="black"/>
                </a:solidFill>
                <a:latin typeface="Segoe UI"/>
                <a:cs typeface="Segoe UI Semilight"/>
              </a:rPr>
            </a:br>
            <a:r>
              <a:rPr kumimoji="0" lang="en-US" sz="1400" b="0" i="0" u="none" strike="noStrike" kern="1200" cap="none" spc="0" normalizeH="0" baseline="0" noProof="0">
                <a:ln>
                  <a:noFill/>
                </a:ln>
                <a:solidFill>
                  <a:prstClr val="black"/>
                </a:solidFill>
                <a:effectLst/>
                <a:uLnTx/>
                <a:uFillTx/>
                <a:latin typeface="Segoe UI"/>
                <a:ea typeface="+mn-ea"/>
                <a:cs typeface="Segoe UI Semilight"/>
              </a:rPr>
              <a:t>during launch.</a:t>
            </a:r>
            <a:endParaRPr lang="en-US" sz="1400" b="0" i="0" u="none" strike="noStrike" kern="1200" cap="none" spc="0" normalizeH="0" baseline="0" noProof="0">
              <a:ln>
                <a:noFill/>
              </a:ln>
              <a:solidFill>
                <a:prstClr val="black"/>
              </a:solidFill>
              <a:effectLst/>
              <a:uLnTx/>
              <a:uFillTx/>
              <a:latin typeface="Segoe UI"/>
              <a:cs typeface="Segoe UI Semilight"/>
            </a:endParaRPr>
          </a:p>
          <a:p>
            <a:pPr marL="0" lvl="1" defTabSz="914379">
              <a:spcAft>
                <a:spcPts val="1200"/>
              </a:spcAft>
              <a:defRPr/>
            </a:pPr>
            <a:r>
              <a:rPr kumimoji="0" lang="en-US" sz="1400" b="1" i="0" u="none" strike="noStrike" kern="1200" cap="none" spc="0" normalizeH="0" baseline="0" noProof="0">
                <a:ln>
                  <a:noFill/>
                </a:ln>
                <a:effectLst/>
                <a:uLnTx/>
                <a:uFillTx/>
                <a:latin typeface="Segoe UI"/>
                <a:ea typeface="+mn-ea"/>
                <a:cs typeface="Segoe UI Semilight"/>
              </a:rPr>
              <a:t>Important: </a:t>
            </a:r>
            <a:r>
              <a:rPr kumimoji="0" lang="en-US" sz="1400" b="0" i="0" u="none" strike="noStrike" kern="1200" cap="none" spc="0" normalizeH="0" baseline="0" noProof="0">
                <a:ln>
                  <a:noFill/>
                </a:ln>
                <a:solidFill>
                  <a:prstClr val="black"/>
                </a:solidFill>
                <a:effectLst/>
                <a:uLnTx/>
                <a:uFillTx/>
                <a:latin typeface="Segoe UI"/>
                <a:ea typeface="+mn-ea"/>
                <a:cs typeface="Segoe UI Semilight"/>
              </a:rPr>
              <a:t>Executive onboarding is a distinct category of business user with different needs and requirements. Plan for dedicated learning time and feedback cycles from these users.</a:t>
            </a:r>
            <a:r>
              <a:rPr lang="en-US" sz="1400">
                <a:solidFill>
                  <a:prstClr val="black"/>
                </a:solidFill>
                <a:latin typeface="Segoe UI"/>
                <a:cs typeface="Segoe UI Semilight"/>
              </a:rPr>
              <a:t> </a:t>
            </a:r>
            <a:endParaRPr lang="en-US" sz="1400" b="0" i="0" u="none" strike="noStrike" kern="1200" cap="none" spc="0" normalizeH="0" baseline="0" noProof="0">
              <a:ln>
                <a:noFill/>
              </a:ln>
              <a:solidFill>
                <a:prstClr val="black"/>
              </a:solidFill>
              <a:effectLst/>
              <a:uLnTx/>
              <a:uFillTx/>
              <a:latin typeface="Segoe UI"/>
              <a:cs typeface="Segoe UI Semilight" panose="020B0402040204020203" pitchFamily="34" charset="0"/>
            </a:endParaRPr>
          </a:p>
        </p:txBody>
      </p:sp>
      <p:sp>
        <p:nvSpPr>
          <p:cNvPr id="27" name="Graphic 17">
            <a:extLst>
              <a:ext uri="{FF2B5EF4-FFF2-40B4-BE49-F238E27FC236}">
                <a16:creationId xmlns:a16="http://schemas.microsoft.com/office/drawing/2014/main" id="{5DD14FEE-A43C-26CA-4A09-C97F6AD6E73C}"/>
              </a:ext>
              <a:ext uri="{C183D7F6-B498-43B3-948B-1728B52AA6E4}">
                <adec:decorative xmlns:adec="http://schemas.microsoft.com/office/drawing/2017/decorative" val="1"/>
              </a:ext>
            </a:extLst>
          </p:cNvPr>
          <p:cNvSpPr/>
          <p:nvPr/>
        </p:nvSpPr>
        <p:spPr>
          <a:xfrm>
            <a:off x="595881" y="3480220"/>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A6D57627-AB89-F1E2-8295-C847FBE08F60}"/>
              </a:ext>
              <a:ext uri="{C183D7F6-B498-43B3-948B-1728B52AA6E4}">
                <adec:decorative xmlns:adec="http://schemas.microsoft.com/office/drawing/2017/decorative" val="1"/>
              </a:ext>
            </a:extLst>
          </p:cNvPr>
          <p:cNvSpPr/>
          <p:nvPr/>
        </p:nvSpPr>
        <p:spPr>
          <a:xfrm>
            <a:off x="595881" y="4275472"/>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66307469-6646-5C09-4C05-CC24D609DD37}"/>
              </a:ext>
              <a:ext uri="{C183D7F6-B498-43B3-948B-1728B52AA6E4}">
                <adec:decorative xmlns:adec="http://schemas.microsoft.com/office/drawing/2017/decorative" val="1"/>
              </a:ext>
            </a:extLst>
          </p:cNvPr>
          <p:cNvSpPr/>
          <p:nvPr/>
        </p:nvSpPr>
        <p:spPr>
          <a:xfrm>
            <a:off x="595881" y="4855977"/>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Graphic 17">
            <a:extLst>
              <a:ext uri="{FF2B5EF4-FFF2-40B4-BE49-F238E27FC236}">
                <a16:creationId xmlns:a16="http://schemas.microsoft.com/office/drawing/2014/main" id="{CB154958-AFC7-534C-8895-9D20BE5769D7}"/>
              </a:ext>
              <a:ext uri="{C183D7F6-B498-43B3-948B-1728B52AA6E4}">
                <adec:decorative xmlns:adec="http://schemas.microsoft.com/office/drawing/2017/decorative" val="1"/>
              </a:ext>
            </a:extLst>
          </p:cNvPr>
          <p:cNvSpPr/>
          <p:nvPr/>
        </p:nvSpPr>
        <p:spPr>
          <a:xfrm>
            <a:off x="595881" y="5440638"/>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6E03400-A6D0-78CE-1D4E-6EC34E550474}"/>
              </a:ext>
            </a:extLst>
          </p:cNvPr>
          <p:cNvSpPr/>
          <p:nvPr/>
        </p:nvSpPr>
        <p:spPr>
          <a:xfrm>
            <a:off x="588261" y="6437035"/>
            <a:ext cx="4876337" cy="123111"/>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effectLst/>
                <a:uLnTx/>
                <a:uFillTx/>
                <a:latin typeface="Segoe UI"/>
                <a:ea typeface="+mn-ea"/>
                <a:cs typeface="Segoe UI Semilight" panose="020B0402040204020203" pitchFamily="34" charset="0"/>
              </a:rPr>
              <a:t>*Based on observation and research from early Copilot customer implementations. </a:t>
            </a:r>
          </a:p>
        </p:txBody>
      </p:sp>
      <p:sp>
        <p:nvSpPr>
          <p:cNvPr id="9" name="Rounded Rectangle 8">
            <a:extLst>
              <a:ext uri="{FF2B5EF4-FFF2-40B4-BE49-F238E27FC236}">
                <a16:creationId xmlns:a16="http://schemas.microsoft.com/office/drawing/2014/main" id="{5B83EE0F-7356-9CB9-8404-4E7EF9CFCBD6}"/>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41974699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a:xfrm>
            <a:off x="588262" y="2279545"/>
            <a:ext cx="4709880"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spcBef>
                <a:spcPct val="0"/>
              </a:spcBef>
              <a:spcAft>
                <a:spcPts val="0"/>
              </a:spcAft>
              <a:buClrTx/>
              <a:buSzTx/>
              <a:buFontTx/>
              <a:buNone/>
              <a:tabLst/>
              <a:defRPr/>
            </a:pPr>
            <a:r>
              <a:rPr kumimoji="0" lang="en-US" b="0" i="0" u="none" strike="noStrike" kern="1200" cap="none" spc="-100" normalizeH="0" baseline="0" noProof="0">
                <a:ln w="3175">
                  <a:noFill/>
                </a:ln>
                <a:solidFill>
                  <a:schemeClr val="tx1"/>
                </a:solidFill>
                <a:effectLst/>
                <a:uLnTx/>
                <a:uFillTx/>
                <a:latin typeface="+mj-lt"/>
                <a:ea typeface="+mj-ea"/>
                <a:cs typeface="+mj-cs"/>
              </a:rPr>
              <a:t>Create </a:t>
            </a:r>
            <a:r>
              <a:rPr lang="en-US" spc="-100">
                <a:solidFill>
                  <a:schemeClr val="tx1"/>
                </a:solidFill>
                <a:ea typeface="+mj-ea"/>
                <a:cs typeface="+mj-cs"/>
              </a:rPr>
              <a:t>or extend your Champion program</a:t>
            </a:r>
            <a:endParaRPr kumimoji="0" lang="en-US" b="0" i="0" u="none" strike="noStrike" kern="1200" cap="none" spc="-100" normalizeH="0" baseline="0" noProof="0">
              <a:ln w="3175">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C4858803-CC7E-AC01-E50A-E717C7F2A47C}"/>
              </a:ext>
            </a:extLst>
          </p:cNvPr>
          <p:cNvSpPr txBox="1"/>
          <p:nvPr/>
        </p:nvSpPr>
        <p:spPr>
          <a:xfrm>
            <a:off x="588261" y="3467984"/>
            <a:ext cx="4533900"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rPr>
              <a:t>Microsoft 365 Copilot capabilities will inspire you to transform existing business processes and drive innovation across employee experiences.</a:t>
            </a:r>
          </a:p>
        </p:txBody>
      </p:sp>
      <p:sp useBgFill="1">
        <p:nvSpPr>
          <p:cNvPr id="7" name="Rounded Rectangle 1">
            <a:extLst>
              <a:ext uri="{FF2B5EF4-FFF2-40B4-BE49-F238E27FC236}">
                <a16:creationId xmlns:a16="http://schemas.microsoft.com/office/drawing/2014/main" id="{C3F3882C-6853-F283-8819-651DFF69E42C}"/>
              </a:ext>
              <a:ext uri="{C183D7F6-B498-43B3-948B-1728B52AA6E4}">
                <adec:decorative xmlns:adec="http://schemas.microsoft.com/office/drawing/2017/decorative" val="1"/>
              </a:ext>
            </a:extLst>
          </p:cNvPr>
          <p:cNvSpPr/>
          <p:nvPr/>
        </p:nvSpPr>
        <p:spPr bwMode="auto">
          <a:xfrm>
            <a:off x="5840963" y="1367191"/>
            <a:ext cx="5855737" cy="4123619"/>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 name="Content Placeholder 2">
            <a:extLst>
              <a:ext uri="{FF2B5EF4-FFF2-40B4-BE49-F238E27FC236}">
                <a16:creationId xmlns:a16="http://schemas.microsoft.com/office/drawing/2014/main" id="{A18BD4AA-BAB3-EE4D-51A5-8A9B6CCC95FF}"/>
              </a:ext>
            </a:extLst>
          </p:cNvPr>
          <p:cNvSpPr txBox="1">
            <a:spLocks/>
          </p:cNvSpPr>
          <p:nvPr/>
        </p:nvSpPr>
        <p:spPr>
          <a:xfrm>
            <a:off x="6305047" y="1700321"/>
            <a:ext cx="4927569" cy="345735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Peer to peer learning is a powerful tool for user enablement. Leverage this skill in your organization by creating or extending an internal Champion program. </a:t>
            </a:r>
          </a:p>
          <a:p>
            <a:pPr marL="0" indent="0">
              <a:spcBef>
                <a:spcPts val="1600"/>
              </a:spcBef>
              <a:buNone/>
            </a:pPr>
            <a:r>
              <a:rPr lang="en-US" sz="2000"/>
              <a:t>Champions will supplement your help desk and support systems, acting as trusted advisors to their peers. They will also provide valuable feedback on your enablement. </a:t>
            </a:r>
          </a:p>
          <a:p>
            <a:pPr marL="0" indent="0">
              <a:spcBef>
                <a:spcPts val="1600"/>
              </a:spcBef>
              <a:buNone/>
            </a:pPr>
            <a:r>
              <a:rPr lang="en-US" sz="2000"/>
              <a:t>Use our </a:t>
            </a:r>
            <a:r>
              <a:rPr lang="en-US" sz="2000">
                <a:solidFill>
                  <a:srgbClr val="0078D4"/>
                </a:solidFill>
                <a:hlinkClick r:id="rId3">
                  <a:extLst>
                    <a:ext uri="{A12FA001-AC4F-418D-AE19-62706E023703}">
                      <ahyp:hlinkClr xmlns:ahyp="http://schemas.microsoft.com/office/drawing/2018/hyperlinkcolor" val="tx"/>
                    </a:ext>
                  </a:extLst>
                </a:hlinkClick>
              </a:rPr>
              <a:t>step-by-step guide</a:t>
            </a:r>
            <a:r>
              <a:rPr lang="en-US" sz="2000">
                <a:solidFill>
                  <a:srgbClr val="0078D4"/>
                </a:solidFill>
              </a:rPr>
              <a:t> </a:t>
            </a:r>
            <a:r>
              <a:rPr lang="en-US" sz="2000"/>
              <a:t>to empower your Champions today.</a:t>
            </a:r>
          </a:p>
        </p:txBody>
      </p:sp>
    </p:spTree>
    <p:extLst>
      <p:ext uri="{BB962C8B-B14F-4D97-AF65-F5344CB8AC3E}">
        <p14:creationId xmlns:p14="http://schemas.microsoft.com/office/powerpoint/2010/main" val="176865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pPr algn="ctr"/>
            <a:r>
              <a:rPr lang="en-US" sz="3600">
                <a:solidFill>
                  <a:schemeClr val="tx1"/>
                </a:solidFill>
              </a:rPr>
              <a:t>Build a sustainable</a:t>
            </a:r>
            <a:br>
              <a:rPr lang="en-US" sz="3600">
                <a:solidFill>
                  <a:schemeClr val="accent2">
                    <a:lumMod val="50000"/>
                  </a:schemeClr>
                </a:solidFill>
              </a:rPr>
            </a:br>
            <a:r>
              <a:rPr lang="en-US" sz="3600">
                <a:solidFill>
                  <a:srgbClr val="0078D4"/>
                </a:solidFill>
              </a:rPr>
              <a:t>Champions community</a:t>
            </a:r>
          </a:p>
        </p:txBody>
      </p:sp>
      <p:sp useBgFill="1">
        <p:nvSpPr>
          <p:cNvPr id="7" name="Rounded Rectangle 1">
            <a:extLst>
              <a:ext uri="{FF2B5EF4-FFF2-40B4-BE49-F238E27FC236}">
                <a16:creationId xmlns:a16="http://schemas.microsoft.com/office/drawing/2014/main" id="{7DEF02F5-74A8-08EE-2969-7472A1274E27}"/>
              </a:ext>
              <a:ext uri="{C183D7F6-B498-43B3-948B-1728B52AA6E4}">
                <adec:decorative xmlns:adec="http://schemas.microsoft.com/office/drawing/2017/decorative" val="1"/>
              </a:ext>
            </a:extLst>
          </p:cNvPr>
          <p:cNvSpPr/>
          <p:nvPr/>
        </p:nvSpPr>
        <p:spPr bwMode="auto">
          <a:xfrm>
            <a:off x="4886238" y="2113399"/>
            <a:ext cx="6327950"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8" name="Rounded Rectangle 1">
            <a:extLst>
              <a:ext uri="{FF2B5EF4-FFF2-40B4-BE49-F238E27FC236}">
                <a16:creationId xmlns:a16="http://schemas.microsoft.com/office/drawing/2014/main" id="{8C9B03BE-CBB5-3350-2486-01444E7B90F2}"/>
              </a:ext>
              <a:ext uri="{C183D7F6-B498-43B3-948B-1728B52AA6E4}">
                <adec:decorative xmlns:adec="http://schemas.microsoft.com/office/drawing/2017/decorative" val="1"/>
              </a:ext>
            </a:extLst>
          </p:cNvPr>
          <p:cNvSpPr/>
          <p:nvPr/>
        </p:nvSpPr>
        <p:spPr bwMode="auto">
          <a:xfrm>
            <a:off x="977813" y="2113399"/>
            <a:ext cx="3546988"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1" name="Rectangle 20"/>
          <p:cNvSpPr/>
          <p:nvPr/>
        </p:nvSpPr>
        <p:spPr>
          <a:xfrm>
            <a:off x="1262664" y="3202506"/>
            <a:ext cx="2977287" cy="2170146"/>
          </a:xfrm>
          <a:prstGeom prst="rect">
            <a:avLst/>
          </a:prstGeom>
        </p:spPr>
        <p:txBody>
          <a:bodyPr wrap="square" lIns="0" tIns="0" rIns="0" bIns="0">
            <a:spAutoFit/>
          </a:bodyPr>
          <a:lstStyle/>
          <a:p>
            <a:pPr marL="0" marR="0" lvl="1" indent="0" algn="l" defTabSz="914400" rtl="0" eaLnBrk="1" fontAlgn="auto" latinLnBrk="0" hangingPunct="1">
              <a:lnSpc>
                <a:spcPct val="150000"/>
              </a:lnSpc>
              <a:spcBef>
                <a:spcPts val="0"/>
              </a:spcBef>
              <a:buClrTx/>
              <a:buSzTx/>
              <a:buFontTx/>
              <a:buNone/>
              <a:tabLst/>
              <a:defRPr/>
            </a:pPr>
            <a:r>
              <a:rPr kumimoji="0" lang="en-US" sz="16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Champions</a:t>
            </a:r>
            <a:r>
              <a:rPr kumimoji="0" lang="en-US" sz="1600" b="0" i="0" u="none" strike="noStrike" kern="1200" cap="none" spc="0" normalizeH="0" baseline="0" noProof="0">
                <a:ln>
                  <a:noFill/>
                </a:ln>
                <a:effectLst/>
                <a:uLnTx/>
                <a:uFillTx/>
                <a:latin typeface="Segoe UI"/>
                <a:ea typeface="Segoe UI" pitchFamily="34" charset="0"/>
                <a:cs typeface="Segoe UI" pitchFamily="34" charset="0"/>
              </a:rPr>
              <a:t> help build, grow, and sustain your Copilot implementation by gathering feedback, supporting the human change lifecycle, and providing peer to peer guidance.  </a:t>
            </a:r>
          </a:p>
        </p:txBody>
      </p:sp>
      <p:sp>
        <p:nvSpPr>
          <p:cNvPr id="4" name="Rectangle 3"/>
          <p:cNvSpPr/>
          <p:nvPr/>
        </p:nvSpPr>
        <p:spPr>
          <a:xfrm>
            <a:off x="5252912" y="2388158"/>
            <a:ext cx="5537607" cy="276999"/>
          </a:xfrm>
          <a:prstGeom prst="rect">
            <a:avLst/>
          </a:prstGeom>
        </p:spPr>
        <p:txBody>
          <a:bodyPr wrap="square" lIns="0" tIns="0" rIns="0" bIns="0">
            <a:spAutoFit/>
          </a:bodyPr>
          <a:lstStyle/>
          <a:p>
            <a:pPr marL="0" marR="0" lvl="1" indent="0" algn="l" defTabSz="913826" rtl="0" eaLnBrk="1" fontAlgn="base" latinLnBrk="0" hangingPunct="1">
              <a:buClr>
                <a:srgbClr val="DC3C00"/>
              </a:buClr>
              <a:buSzTx/>
              <a:buFontTx/>
              <a:buNone/>
              <a:tabLst/>
              <a:defRPr/>
            </a:pPr>
            <a:r>
              <a:rPr kumimoji="0" lang="en-US" b="1" i="0" u="none" strike="noStrike" kern="1200" cap="none" spc="0" normalizeH="0" baseline="0" noProof="0">
                <a:ln w="3175">
                  <a:noFill/>
                </a:ln>
                <a:solidFill>
                  <a:srgbClr val="0078D4"/>
                </a:solidFill>
                <a:effectLst/>
                <a:uLnTx/>
                <a:uFillTx/>
                <a:latin typeface="Segoe UI"/>
                <a:ea typeface="+mn-ea"/>
                <a:cs typeface="Segoe UI Semilight" panose="020B0402040204020203" pitchFamily="34" charset="0"/>
              </a:rPr>
              <a:t>Champions:</a:t>
            </a:r>
          </a:p>
        </p:txBody>
      </p:sp>
      <p:sp>
        <p:nvSpPr>
          <p:cNvPr id="42" name="Oval 41"/>
          <p:cNvSpPr/>
          <p:nvPr/>
        </p:nvSpPr>
        <p:spPr bwMode="auto">
          <a:xfrm>
            <a:off x="5252913" y="2962600"/>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1</a:t>
            </a:r>
          </a:p>
        </p:txBody>
      </p:sp>
      <p:sp>
        <p:nvSpPr>
          <p:cNvPr id="18" name="Rectangle 17"/>
          <p:cNvSpPr/>
          <p:nvPr/>
        </p:nvSpPr>
        <p:spPr>
          <a:xfrm>
            <a:off x="5709574" y="2934025"/>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formally trained to increase their depth and breadth of knowledge.</a:t>
            </a:r>
          </a:p>
        </p:txBody>
      </p:sp>
      <p:sp>
        <p:nvSpPr>
          <p:cNvPr id="43" name="Oval 42"/>
          <p:cNvSpPr/>
          <p:nvPr/>
        </p:nvSpPr>
        <p:spPr bwMode="auto">
          <a:xfrm>
            <a:off x="5252913" y="373165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2</a:t>
            </a:r>
          </a:p>
        </p:txBody>
      </p:sp>
      <p:sp>
        <p:nvSpPr>
          <p:cNvPr id="22" name="Rectangle 21"/>
          <p:cNvSpPr/>
          <p:nvPr/>
        </p:nvSpPr>
        <p:spPr>
          <a:xfrm>
            <a:off x="5709574" y="3670968"/>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encouraged and empowered to guide, teach, and train their peers.</a:t>
            </a:r>
          </a:p>
        </p:txBody>
      </p:sp>
      <p:sp>
        <p:nvSpPr>
          <p:cNvPr id="44" name="Oval 43"/>
          <p:cNvSpPr/>
          <p:nvPr/>
        </p:nvSpPr>
        <p:spPr bwMode="auto">
          <a:xfrm>
            <a:off x="5252913" y="446833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3</a:t>
            </a:r>
          </a:p>
        </p:txBody>
      </p:sp>
      <p:sp>
        <p:nvSpPr>
          <p:cNvPr id="24" name="Rectangle 23"/>
          <p:cNvSpPr/>
          <p:nvPr/>
        </p:nvSpPr>
        <p:spPr>
          <a:xfrm>
            <a:off x="5709574" y="4407911"/>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consistent positive reinforcement that affirms the impact of their efforts.</a:t>
            </a:r>
          </a:p>
        </p:txBody>
      </p:sp>
      <p:sp>
        <p:nvSpPr>
          <p:cNvPr id="45" name="Oval 44"/>
          <p:cNvSpPr/>
          <p:nvPr/>
        </p:nvSpPr>
        <p:spPr bwMode="auto">
          <a:xfrm>
            <a:off x="5252913" y="5134778"/>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4</a:t>
            </a:r>
          </a:p>
        </p:txBody>
      </p:sp>
      <p:sp>
        <p:nvSpPr>
          <p:cNvPr id="26" name="Rectangle 25"/>
          <p:cNvSpPr/>
          <p:nvPr/>
        </p:nvSpPr>
        <p:spPr>
          <a:xfrm>
            <a:off x="5709574" y="5144854"/>
            <a:ext cx="5142358"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a clear plan upon which to execute.</a:t>
            </a:r>
          </a:p>
        </p:txBody>
      </p:sp>
      <p:sp>
        <p:nvSpPr>
          <p:cNvPr id="16" name="Freeform: Shape 15">
            <a:extLst>
              <a:ext uri="{FF2B5EF4-FFF2-40B4-BE49-F238E27FC236}">
                <a16:creationId xmlns:a16="http://schemas.microsoft.com/office/drawing/2014/main" id="{16C0AC2F-75E4-DF0D-9A0F-919CAAFE7D49}"/>
              </a:ext>
              <a:ext uri="{C183D7F6-B498-43B3-948B-1728B52AA6E4}">
                <adec:decorative xmlns:adec="http://schemas.microsoft.com/office/drawing/2017/decorative" val="1"/>
              </a:ext>
            </a:extLst>
          </p:cNvPr>
          <p:cNvSpPr/>
          <p:nvPr/>
        </p:nvSpPr>
        <p:spPr>
          <a:xfrm>
            <a:off x="1262664" y="2521013"/>
            <a:ext cx="497469" cy="497469"/>
          </a:xfrm>
          <a:custGeom>
            <a:avLst/>
            <a:gdLst>
              <a:gd name="connsiteX0" fmla="*/ 2019300 w 4876799"/>
              <a:gd name="connsiteY0" fmla="*/ 3278847 h 4876799"/>
              <a:gd name="connsiteX1" fmla="*/ 2415435 w 4876799"/>
              <a:gd name="connsiteY1" fmla="*/ 3333587 h 4876799"/>
              <a:gd name="connsiteX2" fmla="*/ 2438400 w 4876799"/>
              <a:gd name="connsiteY2" fmla="*/ 3333749 h 4876799"/>
              <a:gd name="connsiteX3" fmla="*/ 2857500 w 4876799"/>
              <a:gd name="connsiteY3" fmla="*/ 3279180 h 4876799"/>
              <a:gd name="connsiteX4" fmla="*/ 2857500 w 4876799"/>
              <a:gd name="connsiteY4" fmla="*/ 3965047 h 4876799"/>
              <a:gd name="connsiteX5" fmla="*/ 3081527 w 4876799"/>
              <a:gd name="connsiteY5" fmla="*/ 3965047 h 4876799"/>
              <a:gd name="connsiteX6" fmla="*/ 3367278 w 4876799"/>
              <a:gd name="connsiteY6" fmla="*/ 4250797 h 4876799"/>
              <a:gd name="connsiteX7" fmla="*/ 3367278 w 4876799"/>
              <a:gd name="connsiteY7" fmla="*/ 4591049 h 4876799"/>
              <a:gd name="connsiteX8" fmla="*/ 3780091 w 4876799"/>
              <a:gd name="connsiteY8" fmla="*/ 4591049 h 4876799"/>
              <a:gd name="connsiteX9" fmla="*/ 3780091 w 4876799"/>
              <a:gd name="connsiteY9" fmla="*/ 4876799 h 4876799"/>
              <a:gd name="connsiteX10" fmla="*/ 1096708 w 4876799"/>
              <a:gd name="connsiteY10" fmla="*/ 4876799 h 4876799"/>
              <a:gd name="connsiteX11" fmla="*/ 1096708 w 4876799"/>
              <a:gd name="connsiteY11" fmla="*/ 4591049 h 4876799"/>
              <a:gd name="connsiteX12" fmla="*/ 1509521 w 4876799"/>
              <a:gd name="connsiteY12" fmla="*/ 4591049 h 4876799"/>
              <a:gd name="connsiteX13" fmla="*/ 1509521 w 4876799"/>
              <a:gd name="connsiteY13" fmla="*/ 4250797 h 4876799"/>
              <a:gd name="connsiteX14" fmla="*/ 1795271 w 4876799"/>
              <a:gd name="connsiteY14" fmla="*/ 3965047 h 4876799"/>
              <a:gd name="connsiteX15" fmla="*/ 2019300 w 4876799"/>
              <a:gd name="connsiteY15" fmla="*/ 3965047 h 4876799"/>
              <a:gd name="connsiteX16" fmla="*/ 4065850 w 4876799"/>
              <a:gd name="connsiteY16" fmla="*/ 571500 h 4876799"/>
              <a:gd name="connsiteX17" fmla="*/ 4876799 w 4876799"/>
              <a:gd name="connsiteY17" fmla="*/ 571500 h 4876799"/>
              <a:gd name="connsiteX18" fmla="*/ 4876799 w 4876799"/>
              <a:gd name="connsiteY18" fmla="*/ 1500168 h 4876799"/>
              <a:gd name="connsiteX19" fmla="*/ 3876674 w 4876799"/>
              <a:gd name="connsiteY19" fmla="*/ 2500293 h 4876799"/>
              <a:gd name="connsiteX20" fmla="*/ 3859291 w 4876799"/>
              <a:gd name="connsiteY20" fmla="*/ 2500293 h 4876799"/>
              <a:gd name="connsiteX21" fmla="*/ 3937844 w 4876799"/>
              <a:gd name="connsiteY21" fmla="*/ 2339874 h 4876799"/>
              <a:gd name="connsiteX22" fmla="*/ 3987583 w 4876799"/>
              <a:gd name="connsiteY22" fmla="*/ 2205895 h 4876799"/>
              <a:gd name="connsiteX23" fmla="*/ 4591049 w 4876799"/>
              <a:gd name="connsiteY23" fmla="*/ 1500168 h 4876799"/>
              <a:gd name="connsiteX24" fmla="*/ 4591049 w 4876799"/>
              <a:gd name="connsiteY24" fmla="*/ 857250 h 4876799"/>
              <a:gd name="connsiteX25" fmla="*/ 4065850 w 4876799"/>
              <a:gd name="connsiteY25" fmla="*/ 857250 h 4876799"/>
              <a:gd name="connsiteX26" fmla="*/ 0 w 4876799"/>
              <a:gd name="connsiteY26" fmla="*/ 571500 h 4876799"/>
              <a:gd name="connsiteX27" fmla="*/ 810949 w 4876799"/>
              <a:gd name="connsiteY27" fmla="*/ 571500 h 4876799"/>
              <a:gd name="connsiteX28" fmla="*/ 810949 w 4876799"/>
              <a:gd name="connsiteY28" fmla="*/ 857250 h 4876799"/>
              <a:gd name="connsiteX29" fmla="*/ 285750 w 4876799"/>
              <a:gd name="connsiteY29" fmla="*/ 857250 h 4876799"/>
              <a:gd name="connsiteX30" fmla="*/ 285750 w 4876799"/>
              <a:gd name="connsiteY30" fmla="*/ 1500168 h 4876799"/>
              <a:gd name="connsiteX31" fmla="*/ 890016 w 4876799"/>
              <a:gd name="connsiteY31" fmla="*/ 2206038 h 4876799"/>
              <a:gd name="connsiteX32" fmla="*/ 937622 w 4876799"/>
              <a:gd name="connsiteY32" fmla="*/ 2334044 h 4876799"/>
              <a:gd name="connsiteX33" fmla="*/ 1019070 w 4876799"/>
              <a:gd name="connsiteY33" fmla="*/ 2500293 h 4876799"/>
              <a:gd name="connsiteX34" fmla="*/ 1000125 w 4876799"/>
              <a:gd name="connsiteY34" fmla="*/ 2500293 h 4876799"/>
              <a:gd name="connsiteX35" fmla="*/ 0 w 4876799"/>
              <a:gd name="connsiteY35" fmla="*/ 1500168 h 4876799"/>
              <a:gd name="connsiteX36" fmla="*/ 703983 w 4876799"/>
              <a:gd name="connsiteY36" fmla="*/ 0 h 4876799"/>
              <a:gd name="connsiteX37" fmla="*/ 4172817 w 4876799"/>
              <a:gd name="connsiteY37" fmla="*/ 0 h 4876799"/>
              <a:gd name="connsiteX38" fmla="*/ 4172817 w 4876799"/>
              <a:gd name="connsiteY38" fmla="*/ 285750 h 4876799"/>
              <a:gd name="connsiteX39" fmla="*/ 3780101 w 4876799"/>
              <a:gd name="connsiteY39" fmla="*/ 285750 h 4876799"/>
              <a:gd name="connsiteX40" fmla="*/ 3780101 w 4876799"/>
              <a:gd name="connsiteY40" fmla="*/ 1706299 h 4876799"/>
              <a:gd name="connsiteX41" fmla="*/ 2419388 w 4876799"/>
              <a:gd name="connsiteY41" fmla="*/ 3047867 h 4876799"/>
              <a:gd name="connsiteX42" fmla="*/ 1096699 w 4876799"/>
              <a:gd name="connsiteY42" fmla="*/ 1707194 h 4876799"/>
              <a:gd name="connsiteX43" fmla="*/ 1096699 w 4876799"/>
              <a:gd name="connsiteY43" fmla="*/ 285750 h 4876799"/>
              <a:gd name="connsiteX44" fmla="*/ 703983 w 4876799"/>
              <a:gd name="connsiteY44" fmla="*/ 285750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76799" h="4876799">
                <a:moveTo>
                  <a:pt x="2019300" y="3278847"/>
                </a:moveTo>
                <a:cubicBezTo>
                  <a:pt x="2147935" y="3313356"/>
                  <a:pt x="2280456" y="3331720"/>
                  <a:pt x="2415435" y="3333587"/>
                </a:cubicBezTo>
                <a:cubicBezTo>
                  <a:pt x="2423055" y="3333692"/>
                  <a:pt x="2430799" y="3333749"/>
                  <a:pt x="2438400" y="3333749"/>
                </a:cubicBezTo>
                <a:cubicBezTo>
                  <a:pt x="2581379" y="3333749"/>
                  <a:pt x="2721606" y="3315366"/>
                  <a:pt x="2857500" y="3279180"/>
                </a:cubicBezTo>
                <a:lnTo>
                  <a:pt x="2857500" y="3965047"/>
                </a:lnTo>
                <a:lnTo>
                  <a:pt x="3081527" y="3965047"/>
                </a:lnTo>
                <a:cubicBezTo>
                  <a:pt x="3239347" y="3965047"/>
                  <a:pt x="3367278" y="4092978"/>
                  <a:pt x="3367278" y="4250797"/>
                </a:cubicBezTo>
                <a:lnTo>
                  <a:pt x="3367278" y="4591049"/>
                </a:lnTo>
                <a:lnTo>
                  <a:pt x="3780091" y="4591049"/>
                </a:lnTo>
                <a:lnTo>
                  <a:pt x="3780091" y="4876799"/>
                </a:lnTo>
                <a:lnTo>
                  <a:pt x="1096708" y="4876799"/>
                </a:lnTo>
                <a:lnTo>
                  <a:pt x="1096708" y="4591049"/>
                </a:lnTo>
                <a:lnTo>
                  <a:pt x="1509521" y="4591049"/>
                </a:lnTo>
                <a:lnTo>
                  <a:pt x="1509521" y="4250797"/>
                </a:lnTo>
                <a:cubicBezTo>
                  <a:pt x="1509521" y="4092978"/>
                  <a:pt x="1637452" y="3965047"/>
                  <a:pt x="1795271" y="3965047"/>
                </a:cubicBezTo>
                <a:lnTo>
                  <a:pt x="2019300" y="3965047"/>
                </a:lnTo>
                <a:close/>
                <a:moveTo>
                  <a:pt x="4065850" y="571500"/>
                </a:moveTo>
                <a:lnTo>
                  <a:pt x="4876799" y="571500"/>
                </a:lnTo>
                <a:lnTo>
                  <a:pt x="4876799" y="1500168"/>
                </a:lnTo>
                <a:cubicBezTo>
                  <a:pt x="4876799" y="2051637"/>
                  <a:pt x="4428143" y="2500293"/>
                  <a:pt x="3876674" y="2500293"/>
                </a:cubicBezTo>
                <a:lnTo>
                  <a:pt x="3859291" y="2500293"/>
                </a:lnTo>
                <a:cubicBezTo>
                  <a:pt x="3888247" y="2448478"/>
                  <a:pt x="3914527" y="2395014"/>
                  <a:pt x="3937844" y="2339874"/>
                </a:cubicBezTo>
                <a:cubicBezTo>
                  <a:pt x="3956484" y="2295792"/>
                  <a:pt x="3972991" y="2251091"/>
                  <a:pt x="3987583" y="2205895"/>
                </a:cubicBezTo>
                <a:cubicBezTo>
                  <a:pt x="4329007" y="2152440"/>
                  <a:pt x="4591049" y="1856356"/>
                  <a:pt x="4591049" y="1500168"/>
                </a:cubicBezTo>
                <a:lnTo>
                  <a:pt x="4591049" y="857250"/>
                </a:lnTo>
                <a:lnTo>
                  <a:pt x="4065850" y="857250"/>
                </a:lnTo>
                <a:close/>
                <a:moveTo>
                  <a:pt x="0" y="571500"/>
                </a:moveTo>
                <a:lnTo>
                  <a:pt x="810949" y="571500"/>
                </a:lnTo>
                <a:lnTo>
                  <a:pt x="810949" y="857250"/>
                </a:lnTo>
                <a:lnTo>
                  <a:pt x="285750" y="857250"/>
                </a:lnTo>
                <a:lnTo>
                  <a:pt x="285750" y="1500168"/>
                </a:lnTo>
                <a:cubicBezTo>
                  <a:pt x="285750" y="1856642"/>
                  <a:pt x="548202" y="2152926"/>
                  <a:pt x="890016" y="2206038"/>
                </a:cubicBezTo>
                <a:cubicBezTo>
                  <a:pt x="904065" y="2249186"/>
                  <a:pt x="919858" y="2291886"/>
                  <a:pt x="937622" y="2334044"/>
                </a:cubicBezTo>
                <a:cubicBezTo>
                  <a:pt x="961692" y="2391204"/>
                  <a:pt x="988924" y="2446630"/>
                  <a:pt x="1019070" y="2500293"/>
                </a:cubicBezTo>
                <a:lnTo>
                  <a:pt x="1000125" y="2500293"/>
                </a:lnTo>
                <a:cubicBezTo>
                  <a:pt x="448656" y="2500293"/>
                  <a:pt x="0" y="2051637"/>
                  <a:pt x="0" y="1500168"/>
                </a:cubicBezTo>
                <a:close/>
                <a:moveTo>
                  <a:pt x="703983" y="0"/>
                </a:moveTo>
                <a:lnTo>
                  <a:pt x="4172817" y="0"/>
                </a:lnTo>
                <a:lnTo>
                  <a:pt x="4172817" y="285750"/>
                </a:lnTo>
                <a:lnTo>
                  <a:pt x="3780101" y="285750"/>
                </a:lnTo>
                <a:lnTo>
                  <a:pt x="3780101" y="1706299"/>
                </a:lnTo>
                <a:cubicBezTo>
                  <a:pt x="3780101" y="2453631"/>
                  <a:pt x="3169101" y="3058249"/>
                  <a:pt x="2419388" y="3047867"/>
                </a:cubicBezTo>
                <a:cubicBezTo>
                  <a:pt x="1689706" y="3037761"/>
                  <a:pt x="1097175" y="2436952"/>
                  <a:pt x="1096699" y="1707194"/>
                </a:cubicBezTo>
                <a:lnTo>
                  <a:pt x="1096699" y="285750"/>
                </a:lnTo>
                <a:lnTo>
                  <a:pt x="703983" y="285750"/>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3193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1" y="585216"/>
            <a:ext cx="11011601" cy="553998"/>
          </a:xfrm>
        </p:spPr>
        <p:txBody>
          <a:bodyPr>
            <a:normAutofit fontScale="90000"/>
          </a:bodyPr>
          <a:lstStyle/>
          <a:p>
            <a:r>
              <a:rPr lang="en-US"/>
              <a:t>Five steps to developing </a:t>
            </a:r>
            <a:br>
              <a:rPr lang="en-US"/>
            </a:br>
            <a:r>
              <a:rPr lang="en-US"/>
              <a:t>a Champions community</a:t>
            </a:r>
          </a:p>
        </p:txBody>
      </p:sp>
      <p:pic>
        <p:nvPicPr>
          <p:cNvPr id="7" name="Picture Placeholder 6">
            <a:extLst>
              <a:ext uri="{FF2B5EF4-FFF2-40B4-BE49-F238E27FC236}">
                <a16:creationId xmlns:a16="http://schemas.microsoft.com/office/drawing/2014/main" id="{FDCC957C-B219-26F9-8DC2-A250146EE775}"/>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9631" r="1787"/>
          <a:stretch/>
        </p:blipFill>
        <p:spPr>
          <a:xfrm>
            <a:off x="6396038" y="585214"/>
            <a:ext cx="5203825" cy="5665603"/>
          </a:xfrm>
          <a:prstGeom prst="roundRect">
            <a:avLst>
              <a:gd name="adj" fmla="val 4177"/>
            </a:avLst>
          </a:prstGeom>
        </p:spPr>
      </p:pic>
      <p:sp>
        <p:nvSpPr>
          <p:cNvPr id="9" name="Freeform: Shape 8" descr="Badge Tick1 with solid fill">
            <a:extLst>
              <a:ext uri="{FF2B5EF4-FFF2-40B4-BE49-F238E27FC236}">
                <a16:creationId xmlns:a16="http://schemas.microsoft.com/office/drawing/2014/main" id="{274C2DA0-371A-696D-C1E4-49E3FFAAFB18}"/>
              </a:ext>
            </a:extLst>
          </p:cNvPr>
          <p:cNvSpPr/>
          <p:nvPr/>
        </p:nvSpPr>
        <p:spPr>
          <a:xfrm>
            <a:off x="588260" y="2391941"/>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1</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29" name="Rectangle 28"/>
          <p:cNvSpPr/>
          <p:nvPr/>
        </p:nvSpPr>
        <p:spPr>
          <a:xfrm>
            <a:off x="1000451" y="2381414"/>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Set the context.</a:t>
            </a:r>
          </a:p>
        </p:txBody>
      </p:sp>
      <p:sp>
        <p:nvSpPr>
          <p:cNvPr id="10" name="Freeform: Shape 9" descr="Badge Tick1 with solid fill">
            <a:extLst>
              <a:ext uri="{FF2B5EF4-FFF2-40B4-BE49-F238E27FC236}">
                <a16:creationId xmlns:a16="http://schemas.microsoft.com/office/drawing/2014/main" id="{3B6A7E06-71E2-1E9A-2F0E-80C77D2999EA}"/>
              </a:ext>
            </a:extLst>
          </p:cNvPr>
          <p:cNvSpPr/>
          <p:nvPr/>
        </p:nvSpPr>
        <p:spPr>
          <a:xfrm>
            <a:off x="588260" y="299667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2</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2" name="Rectangle 31"/>
          <p:cNvSpPr/>
          <p:nvPr/>
        </p:nvSpPr>
        <p:spPr>
          <a:xfrm>
            <a:off x="1000451" y="2945870"/>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Align the Champions community to organizational objectives and vision for your Copilot implementation. </a:t>
            </a:r>
          </a:p>
        </p:txBody>
      </p:sp>
      <p:sp>
        <p:nvSpPr>
          <p:cNvPr id="11" name="Freeform: Shape 10" descr="Badge Tick1 with solid fill">
            <a:extLst>
              <a:ext uri="{FF2B5EF4-FFF2-40B4-BE49-F238E27FC236}">
                <a16:creationId xmlns:a16="http://schemas.microsoft.com/office/drawing/2014/main" id="{EEBEE7FE-F229-62A0-C548-13B17180E7C0}"/>
              </a:ext>
            </a:extLst>
          </p:cNvPr>
          <p:cNvSpPr/>
          <p:nvPr/>
        </p:nvSpPr>
        <p:spPr>
          <a:xfrm>
            <a:off x="588260" y="3767074"/>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3</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3" name="Rectangle 32"/>
          <p:cNvSpPr/>
          <p:nvPr/>
        </p:nvSpPr>
        <p:spPr>
          <a:xfrm>
            <a:off x="1000451" y="3756547"/>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Identify Champions and get buy-in.</a:t>
            </a:r>
          </a:p>
        </p:txBody>
      </p:sp>
      <p:sp>
        <p:nvSpPr>
          <p:cNvPr id="12" name="Freeform: Shape 11" descr="Badge Tick1 with solid fill">
            <a:extLst>
              <a:ext uri="{FF2B5EF4-FFF2-40B4-BE49-F238E27FC236}">
                <a16:creationId xmlns:a16="http://schemas.microsoft.com/office/drawing/2014/main" id="{65D21480-4B14-4052-0C3C-B1A3D20BAB87}"/>
              </a:ext>
            </a:extLst>
          </p:cNvPr>
          <p:cNvSpPr/>
          <p:nvPr/>
        </p:nvSpPr>
        <p:spPr>
          <a:xfrm>
            <a:off x="588260" y="433153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4</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6" name="Rectangle 35"/>
          <p:cNvSpPr/>
          <p:nvPr/>
        </p:nvSpPr>
        <p:spPr>
          <a:xfrm>
            <a:off x="1000451" y="4321003"/>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Build a plan with Champions. Skill them first and often.</a:t>
            </a:r>
          </a:p>
        </p:txBody>
      </p:sp>
      <p:sp>
        <p:nvSpPr>
          <p:cNvPr id="13" name="Freeform: Shape 12" descr="Badge Tick1 with solid fill">
            <a:extLst>
              <a:ext uri="{FF2B5EF4-FFF2-40B4-BE49-F238E27FC236}">
                <a16:creationId xmlns:a16="http://schemas.microsoft.com/office/drawing/2014/main" id="{FA12BCCC-637F-215C-CCDB-C31B60261542}"/>
              </a:ext>
            </a:extLst>
          </p:cNvPr>
          <p:cNvSpPr/>
          <p:nvPr/>
        </p:nvSpPr>
        <p:spPr>
          <a:xfrm>
            <a:off x="588260" y="4936257"/>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5</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46" name="Rectangle 45"/>
          <p:cNvSpPr/>
          <p:nvPr/>
        </p:nvSpPr>
        <p:spPr>
          <a:xfrm>
            <a:off x="1000451" y="4885457"/>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Execute and share Champion feedback with leaders and through Service Health Reviews.</a:t>
            </a:r>
          </a:p>
        </p:txBody>
      </p:sp>
      <p:sp>
        <p:nvSpPr>
          <p:cNvPr id="4" name="Rounded Rectangle 3">
            <a:extLst>
              <a:ext uri="{FF2B5EF4-FFF2-40B4-BE49-F238E27FC236}">
                <a16:creationId xmlns:a16="http://schemas.microsoft.com/office/drawing/2014/main" id="{312A183B-94EF-0401-FEE0-DEAB04F284D0}"/>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53017352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75">
            <a:extLst>
              <a:ext uri="{FF2B5EF4-FFF2-40B4-BE49-F238E27FC236}">
                <a16:creationId xmlns:a16="http://schemas.microsoft.com/office/drawing/2014/main" id="{A4C1992C-A626-C924-D524-53302B6CF29C}"/>
              </a:ext>
              <a:ext uri="{C183D7F6-B498-43B3-948B-1728B52AA6E4}">
                <adec:decorative xmlns:adec="http://schemas.microsoft.com/office/drawing/2017/decorative" val="1"/>
              </a:ext>
            </a:extLst>
          </p:cNvPr>
          <p:cNvSpPr/>
          <p:nvPr/>
        </p:nvSpPr>
        <p:spPr bwMode="auto">
          <a:xfrm>
            <a:off x="588260" y="1891285"/>
            <a:ext cx="11011603" cy="4381499"/>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p:cNvSpPr>
            <a:spLocks noGrp="1"/>
          </p:cNvSpPr>
          <p:nvPr>
            <p:ph type="title"/>
          </p:nvPr>
        </p:nvSpPr>
        <p:spPr/>
        <p:txBody>
          <a:bodyPr>
            <a:spAutoFit/>
          </a:bodyPr>
          <a:lstStyle/>
          <a:p>
            <a:pPr algn="ctr"/>
            <a:r>
              <a:rPr lang="en-GB" sz="3600"/>
              <a:t>The Champions</a:t>
            </a:r>
            <a:br>
              <a:rPr lang="en-GB" sz="3600"/>
            </a:br>
            <a:r>
              <a:rPr lang="en-GB" sz="3600">
                <a:solidFill>
                  <a:srgbClr val="0078D4"/>
                </a:solidFill>
              </a:rPr>
              <a:t>program checklist</a:t>
            </a:r>
            <a:endParaRPr lang="de-CH" sz="3600">
              <a:solidFill>
                <a:srgbClr val="0078D4"/>
              </a:solidFill>
            </a:endParaRPr>
          </a:p>
        </p:txBody>
      </p:sp>
      <p:sp>
        <p:nvSpPr>
          <p:cNvPr id="7" name="Text Placeholder 2">
            <a:extLst>
              <a:ext uri="{FF2B5EF4-FFF2-40B4-BE49-F238E27FC236}">
                <a16:creationId xmlns:a16="http://schemas.microsoft.com/office/drawing/2014/main" id="{B937B0E9-D3D8-D6D8-B9F2-40BAFF7278CE}"/>
              </a:ext>
            </a:extLst>
          </p:cNvPr>
          <p:cNvSpPr txBox="1">
            <a:spLocks/>
          </p:cNvSpPr>
          <p:nvPr/>
        </p:nvSpPr>
        <p:spPr>
          <a:xfrm>
            <a:off x="1468940" y="2410279"/>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Find enthusiastic Champions who can commit time and effort.</a:t>
            </a:r>
          </a:p>
        </p:txBody>
      </p:sp>
      <p:sp>
        <p:nvSpPr>
          <p:cNvPr id="10" name="Text Placeholder 2">
            <a:extLst>
              <a:ext uri="{FF2B5EF4-FFF2-40B4-BE49-F238E27FC236}">
                <a16:creationId xmlns:a16="http://schemas.microsoft.com/office/drawing/2014/main" id="{75B7CFC5-C820-2673-56C4-DDA7B06C4182}"/>
              </a:ext>
            </a:extLst>
          </p:cNvPr>
          <p:cNvSpPr txBox="1">
            <a:spLocks/>
          </p:cNvSpPr>
          <p:nvPr/>
        </p:nvSpPr>
        <p:spPr>
          <a:xfrm>
            <a:off x="1468941" y="3107769"/>
            <a:ext cx="4067120" cy="92935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Build a Viva Engage or Microsoft Teams Group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for Champions to share updates and successes.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(See our Build Your Experience and Microsoft Viva for Copilot Enablement guides).</a:t>
            </a:r>
          </a:p>
        </p:txBody>
      </p:sp>
      <p:sp>
        <p:nvSpPr>
          <p:cNvPr id="11" name="Text Placeholder 2">
            <a:extLst>
              <a:ext uri="{FF2B5EF4-FFF2-40B4-BE49-F238E27FC236}">
                <a16:creationId xmlns:a16="http://schemas.microsoft.com/office/drawing/2014/main" id="{56C66260-0428-2728-63AE-35E54539923A}"/>
              </a:ext>
            </a:extLst>
          </p:cNvPr>
          <p:cNvSpPr txBox="1">
            <a:spLocks/>
          </p:cNvSpPr>
          <p:nvPr/>
        </p:nvSpPr>
        <p:spPr>
          <a:xfrm>
            <a:off x="1468941" y="4279235"/>
            <a:ext cx="4067120"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Provide materials ready to support their work on the group with teams and individuals (e.g., lunch and learn sessions).</a:t>
            </a:r>
          </a:p>
        </p:txBody>
      </p:sp>
      <p:sp>
        <p:nvSpPr>
          <p:cNvPr id="12" name="Text Placeholder 2">
            <a:extLst>
              <a:ext uri="{FF2B5EF4-FFF2-40B4-BE49-F238E27FC236}">
                <a16:creationId xmlns:a16="http://schemas.microsoft.com/office/drawing/2014/main" id="{57154DA9-6A38-F51E-C64B-1A576D7A52EF}"/>
              </a:ext>
            </a:extLst>
          </p:cNvPr>
          <p:cNvSpPr txBox="1">
            <a:spLocks/>
          </p:cNvSpPr>
          <p:nvPr/>
        </p:nvSpPr>
        <p:spPr>
          <a:xfrm>
            <a:off x="1468940" y="5213713"/>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Ensure a regular rhythm for discussions with the Champions on what’s working and what’s not.</a:t>
            </a:r>
          </a:p>
        </p:txBody>
      </p:sp>
      <p:sp>
        <p:nvSpPr>
          <p:cNvPr id="13" name="Text Placeholder 2">
            <a:extLst>
              <a:ext uri="{FF2B5EF4-FFF2-40B4-BE49-F238E27FC236}">
                <a16:creationId xmlns:a16="http://schemas.microsoft.com/office/drawing/2014/main" id="{6F3B9C5B-EF27-C605-AA90-0B8DB7AA516E}"/>
              </a:ext>
            </a:extLst>
          </p:cNvPr>
          <p:cNvSpPr txBox="1">
            <a:spLocks/>
          </p:cNvSpPr>
          <p:nvPr/>
        </p:nvSpPr>
        <p:spPr>
          <a:xfrm>
            <a:off x="6622693" y="2410279"/>
            <a:ext cx="4306101"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Design a program to engage and recognize their effort, such as providing privileged access to relevant events or speaking engagements.</a:t>
            </a:r>
          </a:p>
        </p:txBody>
      </p:sp>
      <p:sp>
        <p:nvSpPr>
          <p:cNvPr id="4" name="Text Placeholder 3"/>
          <p:cNvSpPr>
            <a:spLocks noGrp="1"/>
          </p:cNvSpPr>
          <p:nvPr>
            <p:ph type="body" sz="quarter" idx="4294967295"/>
          </p:nvPr>
        </p:nvSpPr>
        <p:spPr>
          <a:xfrm>
            <a:off x="6622693" y="3413125"/>
            <a:ext cx="4452937" cy="692150"/>
          </a:xfrm>
        </p:spPr>
        <p:txBody>
          <a:bodyPr wrap="square" lIns="0" tIns="0" rIns="0" bIns="0">
            <a:spAutoFit/>
          </a:bodyPr>
          <a:lstStyle/>
          <a:p>
            <a:pPr marL="0" lvl="1" indent="0" defTabSz="913741" fontAlgn="base">
              <a:lnSpc>
                <a:spcPct val="110000"/>
              </a:lnSpc>
              <a:spcBef>
                <a:spcPts val="1176"/>
              </a:spcBef>
              <a:spcAft>
                <a:spcPts val="588"/>
              </a:spcAft>
              <a:buClr>
                <a:schemeClr val="accent1"/>
              </a:buClr>
              <a:buNone/>
            </a:pPr>
            <a:r>
              <a:rPr lang="en-US" sz="1400">
                <a:ea typeface="Segoe UI" pitchFamily="34" charset="0"/>
                <a:cs typeface="Segoe UI" pitchFamily="34" charset="0"/>
              </a:rPr>
              <a:t>Communicate to individuals about the Champions role and where they can be found – remember, they are not an IT support function but business representatives.</a:t>
            </a:r>
          </a:p>
        </p:txBody>
      </p:sp>
      <p:sp>
        <p:nvSpPr>
          <p:cNvPr id="15" name="Text Placeholder 3">
            <a:extLst>
              <a:ext uri="{FF2B5EF4-FFF2-40B4-BE49-F238E27FC236}">
                <a16:creationId xmlns:a16="http://schemas.microsoft.com/office/drawing/2014/main" id="{44BF3B2F-9D89-A106-4409-9B1B421B60B9}"/>
              </a:ext>
            </a:extLst>
          </p:cNvPr>
          <p:cNvSpPr txBox="1">
            <a:spLocks/>
          </p:cNvSpPr>
          <p:nvPr/>
        </p:nvSpPr>
        <p:spPr>
          <a:xfrm>
            <a:off x="6622693" y="4416937"/>
            <a:ext cx="4453903"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Incorporate Microsoft 365 training resources into your own internal training site.</a:t>
            </a:r>
          </a:p>
        </p:txBody>
      </p:sp>
      <p:sp>
        <p:nvSpPr>
          <p:cNvPr id="14" name="Text Placeholder 3">
            <a:extLst>
              <a:ext uri="{FF2B5EF4-FFF2-40B4-BE49-F238E27FC236}">
                <a16:creationId xmlns:a16="http://schemas.microsoft.com/office/drawing/2014/main" id="{B90EFA4C-4ED5-05B7-65B1-911BEE67AF9F}"/>
              </a:ext>
            </a:extLst>
          </p:cNvPr>
          <p:cNvSpPr txBox="1">
            <a:spLocks/>
          </p:cNvSpPr>
          <p:nvPr/>
        </p:nvSpPr>
        <p:spPr>
          <a:xfrm>
            <a:off x="6622693" y="5183279"/>
            <a:ext cx="4453903"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Create a contest (e.g., scavenger hunts and giveaways) between departments to encourage people to interact with Microsoft 365.</a:t>
            </a:r>
          </a:p>
        </p:txBody>
      </p:sp>
      <p:grpSp>
        <p:nvGrpSpPr>
          <p:cNvPr id="28" name="Group 27">
            <a:extLst>
              <a:ext uri="{FF2B5EF4-FFF2-40B4-BE49-F238E27FC236}">
                <a16:creationId xmlns:a16="http://schemas.microsoft.com/office/drawing/2014/main" id="{BF6C1034-B851-FF70-C3F5-72E499DE92E9}"/>
              </a:ext>
              <a:ext uri="{C183D7F6-B498-43B3-948B-1728B52AA6E4}">
                <adec:decorative xmlns:adec="http://schemas.microsoft.com/office/drawing/2017/decorative" val="1"/>
              </a:ext>
            </a:extLst>
          </p:cNvPr>
          <p:cNvGrpSpPr/>
          <p:nvPr/>
        </p:nvGrpSpPr>
        <p:grpSpPr>
          <a:xfrm>
            <a:off x="1087940" y="2410278"/>
            <a:ext cx="248400" cy="3048681"/>
            <a:chOff x="1087940" y="2410278"/>
            <a:chExt cx="248400" cy="3048681"/>
          </a:xfrm>
        </p:grpSpPr>
        <p:sp>
          <p:nvSpPr>
            <p:cNvPr id="17" name="Graphic 17" descr="Badge Tick1 with solid fill">
              <a:extLst>
                <a:ext uri="{FF2B5EF4-FFF2-40B4-BE49-F238E27FC236}">
                  <a16:creationId xmlns:a16="http://schemas.microsoft.com/office/drawing/2014/main" id="{E3F4A494-1745-CE27-1695-943AF0C6A1B9}"/>
                </a:ext>
              </a:extLst>
            </p:cNvPr>
            <p:cNvSpPr/>
            <p:nvPr/>
          </p:nvSpPr>
          <p:spPr>
            <a:xfrm>
              <a:off x="1087940"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0" name="Graphic 17" descr="Badge Tick1 with solid fill">
              <a:extLst>
                <a:ext uri="{FF2B5EF4-FFF2-40B4-BE49-F238E27FC236}">
                  <a16:creationId xmlns:a16="http://schemas.microsoft.com/office/drawing/2014/main" id="{6A344B4B-CA1D-B91D-AFA0-811BACC86853}"/>
                </a:ext>
              </a:extLst>
            </p:cNvPr>
            <p:cNvSpPr/>
            <p:nvPr/>
          </p:nvSpPr>
          <p:spPr>
            <a:xfrm>
              <a:off x="1087940" y="3135163"/>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2" name="Graphic 17" descr="Badge Tick1 with solid fill">
              <a:extLst>
                <a:ext uri="{FF2B5EF4-FFF2-40B4-BE49-F238E27FC236}">
                  <a16:creationId xmlns:a16="http://schemas.microsoft.com/office/drawing/2014/main" id="{5FC643CB-50F3-AC9C-C78B-D5E98C76A113}"/>
                </a:ext>
              </a:extLst>
            </p:cNvPr>
            <p:cNvSpPr/>
            <p:nvPr/>
          </p:nvSpPr>
          <p:spPr>
            <a:xfrm>
              <a:off x="1087940" y="4293111"/>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4" name="Graphic 17" descr="Badge Tick1 with solid fill">
              <a:extLst>
                <a:ext uri="{FF2B5EF4-FFF2-40B4-BE49-F238E27FC236}">
                  <a16:creationId xmlns:a16="http://schemas.microsoft.com/office/drawing/2014/main" id="{04BF1809-4C9F-E9B7-F916-0BEA24ADA2ED}"/>
                </a:ext>
              </a:extLst>
            </p:cNvPr>
            <p:cNvSpPr/>
            <p:nvPr/>
          </p:nvSpPr>
          <p:spPr>
            <a:xfrm>
              <a:off x="1087940" y="521130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grpSp>
        <p:nvGrpSpPr>
          <p:cNvPr id="29" name="Group 28">
            <a:extLst>
              <a:ext uri="{FF2B5EF4-FFF2-40B4-BE49-F238E27FC236}">
                <a16:creationId xmlns:a16="http://schemas.microsoft.com/office/drawing/2014/main" id="{DF0AFF66-41A4-6363-1C48-0286605A8256}"/>
              </a:ext>
              <a:ext uri="{C183D7F6-B498-43B3-948B-1728B52AA6E4}">
                <adec:decorative xmlns:adec="http://schemas.microsoft.com/office/drawing/2017/decorative" val="1"/>
              </a:ext>
            </a:extLst>
          </p:cNvPr>
          <p:cNvGrpSpPr/>
          <p:nvPr/>
        </p:nvGrpSpPr>
        <p:grpSpPr>
          <a:xfrm>
            <a:off x="6185048" y="2410278"/>
            <a:ext cx="248400" cy="3005595"/>
            <a:chOff x="6185048" y="2410278"/>
            <a:chExt cx="248400" cy="3005595"/>
          </a:xfrm>
        </p:grpSpPr>
        <p:sp>
          <p:nvSpPr>
            <p:cNvPr id="19" name="Graphic 17" descr="Badge Tick1 with solid fill">
              <a:extLst>
                <a:ext uri="{FF2B5EF4-FFF2-40B4-BE49-F238E27FC236}">
                  <a16:creationId xmlns:a16="http://schemas.microsoft.com/office/drawing/2014/main" id="{35F951EE-19B3-E6D2-80C6-A713500E0E16}"/>
                </a:ext>
              </a:extLst>
            </p:cNvPr>
            <p:cNvSpPr/>
            <p:nvPr/>
          </p:nvSpPr>
          <p:spPr>
            <a:xfrm>
              <a:off x="6185048" y="3448621"/>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1" name="Graphic 17" descr="Badge Tick1 with solid fill">
              <a:extLst>
                <a:ext uri="{FF2B5EF4-FFF2-40B4-BE49-F238E27FC236}">
                  <a16:creationId xmlns:a16="http://schemas.microsoft.com/office/drawing/2014/main" id="{81292D86-DB8A-8E20-0BBE-E57607D57E1F}"/>
                </a:ext>
              </a:extLst>
            </p:cNvPr>
            <p:cNvSpPr/>
            <p:nvPr/>
          </p:nvSpPr>
          <p:spPr>
            <a:xfrm>
              <a:off x="6185048" y="4433120"/>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0D5BC656-F25C-BB48-11EC-0FB692802749}"/>
                </a:ext>
              </a:extLst>
            </p:cNvPr>
            <p:cNvSpPr/>
            <p:nvPr/>
          </p:nvSpPr>
          <p:spPr>
            <a:xfrm>
              <a:off x="6185048" y="5168222"/>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5" name="Graphic 17" descr="Badge Tick1 with solid fill">
              <a:extLst>
                <a:ext uri="{FF2B5EF4-FFF2-40B4-BE49-F238E27FC236}">
                  <a16:creationId xmlns:a16="http://schemas.microsoft.com/office/drawing/2014/main" id="{FF3A34E8-C750-BE67-B31F-E5058549A8CB}"/>
                </a:ext>
              </a:extLst>
            </p:cNvPr>
            <p:cNvSpPr/>
            <p:nvPr/>
          </p:nvSpPr>
          <p:spPr>
            <a:xfrm>
              <a:off x="6185048"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cxnSp>
        <p:nvCxnSpPr>
          <p:cNvPr id="5" name="Straight Connector 4">
            <a:extLst>
              <a:ext uri="{FF2B5EF4-FFF2-40B4-BE49-F238E27FC236}">
                <a16:creationId xmlns:a16="http://schemas.microsoft.com/office/drawing/2014/main" id="{737000BC-7AC0-9324-2EE9-67BBD966FB2F}"/>
              </a:ext>
              <a:ext uri="{C183D7F6-B498-43B3-948B-1728B52AA6E4}">
                <adec:decorative xmlns:adec="http://schemas.microsoft.com/office/drawing/2017/decorative" val="1"/>
              </a:ext>
            </a:extLst>
          </p:cNvPr>
          <p:cNvCxnSpPr/>
          <p:nvPr/>
        </p:nvCxnSpPr>
        <p:spPr>
          <a:xfrm>
            <a:off x="1087940" y="2976809"/>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0A7951-9428-FF3B-BCA5-367E271AF239}"/>
              </a:ext>
              <a:ext uri="{C183D7F6-B498-43B3-948B-1728B52AA6E4}">
                <adec:decorative xmlns:adec="http://schemas.microsoft.com/office/drawing/2017/decorative" val="1"/>
              </a:ext>
            </a:extLst>
          </p:cNvPr>
          <p:cNvCxnSpPr/>
          <p:nvPr/>
        </p:nvCxnSpPr>
        <p:spPr>
          <a:xfrm>
            <a:off x="1087940" y="4150154"/>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2F4E6A-E109-04E0-D280-E7DE36F11795}"/>
              </a:ext>
              <a:ext uri="{C183D7F6-B498-43B3-948B-1728B52AA6E4}">
                <adec:decorative xmlns:adec="http://schemas.microsoft.com/office/drawing/2017/decorative" val="1"/>
              </a:ext>
            </a:extLst>
          </p:cNvPr>
          <p:cNvCxnSpPr/>
          <p:nvPr/>
        </p:nvCxnSpPr>
        <p:spPr>
          <a:xfrm>
            <a:off x="1087940" y="5113106"/>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DFA788E-AA10-0900-F143-7152A4AEFA1C}"/>
              </a:ext>
              <a:ext uri="{C183D7F6-B498-43B3-948B-1728B52AA6E4}">
                <adec:decorative xmlns:adec="http://schemas.microsoft.com/office/drawing/2017/decorative" val="1"/>
              </a:ext>
            </a:extLst>
          </p:cNvPr>
          <p:cNvCxnSpPr/>
          <p:nvPr/>
        </p:nvCxnSpPr>
        <p:spPr>
          <a:xfrm>
            <a:off x="6185048" y="3268122"/>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FCED02-F861-9A39-3A43-070EF6BDB2F3}"/>
              </a:ext>
              <a:ext uri="{C183D7F6-B498-43B3-948B-1728B52AA6E4}">
                <adec:decorative xmlns:adec="http://schemas.microsoft.com/office/drawing/2017/decorative" val="1"/>
              </a:ext>
            </a:extLst>
          </p:cNvPr>
          <p:cNvCxnSpPr/>
          <p:nvPr/>
        </p:nvCxnSpPr>
        <p:spPr>
          <a:xfrm>
            <a:off x="6185048" y="4279235"/>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6B1568-DBA3-AE62-21F6-9524376ED80C}"/>
              </a:ext>
              <a:ext uri="{C183D7F6-B498-43B3-948B-1728B52AA6E4}">
                <adec:decorative xmlns:adec="http://schemas.microsoft.com/office/drawing/2017/decorative" val="1"/>
              </a:ext>
            </a:extLst>
          </p:cNvPr>
          <p:cNvCxnSpPr/>
          <p:nvPr/>
        </p:nvCxnSpPr>
        <p:spPr>
          <a:xfrm>
            <a:off x="6185048" y="5040278"/>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20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0CD2FAE-152D-7788-5E17-42C85B92CDB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77" b="17377"/>
          <a:stretch/>
        </p:blipFill>
        <p:spPr bwMode="auto">
          <a:xfrm>
            <a:off x="5969000" y="723091"/>
            <a:ext cx="5615558" cy="5615558"/>
          </a:xfrm>
          <a:prstGeom prst="roundRect">
            <a:avLst>
              <a:gd name="adj" fmla="val 4177"/>
            </a:avLst>
          </a:prstGeom>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D6E364D-EE91-ED7D-FC1E-4B4BB0E211B5}"/>
              </a:ext>
            </a:extLst>
          </p:cNvPr>
          <p:cNvSpPr>
            <a:spLocks noGrp="1"/>
          </p:cNvSpPr>
          <p:nvPr>
            <p:ph type="title"/>
          </p:nvPr>
        </p:nvSpPr>
        <p:spPr>
          <a:xfrm>
            <a:off x="569911" y="2651323"/>
            <a:ext cx="4989641" cy="615553"/>
          </a:xfrm>
        </p:spPr>
        <p:txBody>
          <a:bodyPr>
            <a:noAutofit/>
          </a:bodyPr>
          <a:lstStyle/>
          <a:p>
            <a:r>
              <a:rPr lang="en-US"/>
              <a:t>Make a difference</a:t>
            </a:r>
            <a:br>
              <a:rPr lang="en-US"/>
            </a:br>
            <a:r>
              <a:rPr lang="en-US">
                <a:solidFill>
                  <a:srgbClr val="0078D4"/>
                </a:solidFill>
              </a:rPr>
              <a:t>Become a Champion</a:t>
            </a:r>
          </a:p>
        </p:txBody>
      </p:sp>
      <p:sp>
        <p:nvSpPr>
          <p:cNvPr id="18" name="TextBox 17">
            <a:extLst>
              <a:ext uri="{FF2B5EF4-FFF2-40B4-BE49-F238E27FC236}">
                <a16:creationId xmlns:a16="http://schemas.microsoft.com/office/drawing/2014/main" id="{E79AA27D-0AE5-418F-8362-397B543CDF33}"/>
              </a:ext>
            </a:extLst>
          </p:cNvPr>
          <p:cNvSpPr txBox="1"/>
          <p:nvPr/>
        </p:nvSpPr>
        <p:spPr>
          <a:xfrm>
            <a:off x="569911" y="4530002"/>
            <a:ext cx="4989641" cy="476071"/>
          </a:xfrm>
          <a:prstGeom prst="roundRect">
            <a:avLst>
              <a:gd name="adj" fmla="val 50000"/>
            </a:avLst>
          </a:prstGeom>
          <a:solidFill>
            <a:srgbClr val="8661C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ea typeface="+mn-ea"/>
                <a:cs typeface="Segoe UI Light" panose="020B0502040204020203" pitchFamily="34" charset="0"/>
              </a:rPr>
              <a:t>Join the free program at </a:t>
            </a:r>
            <a:r>
              <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endParaRPr>
          </a:p>
        </p:txBody>
      </p:sp>
      <p:sp>
        <p:nvSpPr>
          <p:cNvPr id="4" name="Text Placeholder 3">
            <a:extLst>
              <a:ext uri="{FF2B5EF4-FFF2-40B4-BE49-F238E27FC236}">
                <a16:creationId xmlns:a16="http://schemas.microsoft.com/office/drawing/2014/main" id="{D2E8372D-06A1-8561-A1F4-4E4370E09747}"/>
              </a:ext>
            </a:extLst>
          </p:cNvPr>
          <p:cNvSpPr>
            <a:spLocks noGrp="1"/>
          </p:cNvSpPr>
          <p:nvPr>
            <p:ph type="body" sz="quarter" idx="12"/>
          </p:nvPr>
        </p:nvSpPr>
        <p:spPr>
          <a:xfrm>
            <a:off x="582042" y="3467487"/>
            <a:ext cx="5615558" cy="738664"/>
          </a:xfrm>
        </p:spPr>
        <p:txBody>
          <a:bodyPr wrap="square">
            <a:spAutoFit/>
          </a:bodyPr>
          <a:lstStyle/>
          <a:p>
            <a:pPr marL="342900" indent="-342900">
              <a:lnSpc>
                <a:spcPct val="100000"/>
              </a:lnSpc>
              <a:buFont typeface="System Font Regular"/>
              <a:buChar char="・"/>
            </a:pPr>
            <a:r>
              <a:rPr lang="en-US">
                <a:cs typeface="Segoe UI Light" panose="020B0502040204020203" pitchFamily="34" charset="0"/>
              </a:rPr>
              <a:t>Get more from Copilot and Microsoft 365</a:t>
            </a:r>
          </a:p>
          <a:p>
            <a:pPr marL="342900" indent="-342900">
              <a:lnSpc>
                <a:spcPct val="100000"/>
              </a:lnSpc>
              <a:buFont typeface="System Font Regular"/>
              <a:buChar char="・"/>
            </a:pPr>
            <a:r>
              <a:rPr lang="en-US">
                <a:cs typeface="Segoe UI Light" panose="020B0502040204020203" pitchFamily="34" charset="0"/>
              </a:rPr>
              <a:t>Help others do the same</a:t>
            </a:r>
          </a:p>
          <a:p>
            <a:pPr marL="342900" indent="-342900">
              <a:lnSpc>
                <a:spcPct val="100000"/>
              </a:lnSpc>
              <a:buFont typeface="System Font Regular"/>
              <a:buChar char="・"/>
            </a:pPr>
            <a:r>
              <a:rPr lang="en-US">
                <a:cs typeface="Segoe UI Light" panose="020B0502040204020203" pitchFamily="34" charset="0"/>
              </a:rPr>
              <a:t>Expand your knowledge and enhance your career</a:t>
            </a:r>
          </a:p>
        </p:txBody>
      </p:sp>
    </p:spTree>
    <p:extLst>
      <p:ext uri="{BB962C8B-B14F-4D97-AF65-F5344CB8AC3E}">
        <p14:creationId xmlns:p14="http://schemas.microsoft.com/office/powerpoint/2010/main" val="5877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3B0B-86BB-DBCB-24A9-EC70024AE2B7}"/>
              </a:ext>
            </a:extLst>
          </p:cNvPr>
          <p:cNvSpPr>
            <a:spLocks noGrp="1"/>
          </p:cNvSpPr>
          <p:nvPr>
            <p:ph type="title"/>
          </p:nvPr>
        </p:nvSpPr>
        <p:spPr>
          <a:xfrm>
            <a:off x="588261" y="585216"/>
            <a:ext cx="11011601" cy="553998"/>
          </a:xfrm>
        </p:spPr>
        <p:txBody>
          <a:bodyPr/>
          <a:lstStyle/>
          <a:p>
            <a:r>
              <a:rPr lang="en-US"/>
              <a:t>Functional scenario guidance</a:t>
            </a:r>
          </a:p>
        </p:txBody>
      </p:sp>
      <p:sp>
        <p:nvSpPr>
          <p:cNvPr id="3" name="Text Placeholder 2">
            <a:extLst>
              <a:ext uri="{FF2B5EF4-FFF2-40B4-BE49-F238E27FC236}">
                <a16:creationId xmlns:a16="http://schemas.microsoft.com/office/drawing/2014/main" id="{7E3B5E8C-30CD-0FFF-DB7A-4D2BAFDA5DCF}"/>
              </a:ext>
            </a:extLst>
          </p:cNvPr>
          <p:cNvSpPr>
            <a:spLocks noGrp="1"/>
          </p:cNvSpPr>
          <p:nvPr>
            <p:ph type="body" sz="quarter" idx="4294967295"/>
          </p:nvPr>
        </p:nvSpPr>
        <p:spPr>
          <a:xfrm>
            <a:off x="588261" y="1289050"/>
            <a:ext cx="11018837" cy="615950"/>
          </a:xfrm>
        </p:spPr>
        <p:txBody>
          <a:bodyPr/>
          <a:lstStyle/>
          <a:p>
            <a:pPr marL="0" indent="0">
              <a:buNone/>
            </a:pPr>
            <a:r>
              <a:rPr kumimoji="0" lang="en-US" sz="2000" i="0" u="none" strike="noStrike" kern="1200" cap="none" spc="0" normalizeH="0" baseline="0" noProof="0">
                <a:ln>
                  <a:noFill/>
                </a:ln>
                <a:effectLst/>
                <a:uLnTx/>
                <a:uFillTx/>
                <a:ea typeface="+mn-ea"/>
                <a:cs typeface="Segoe UI Semibold" panose="020B0402040204020203" pitchFamily="34" charset="0"/>
              </a:rPr>
              <a:t>Utilize our </a:t>
            </a:r>
            <a:r>
              <a:rPr lang="en-US" sz="2000">
                <a:cs typeface="Segoe UI Semibold" panose="020B0402040204020203" pitchFamily="34" charset="0"/>
              </a:rPr>
              <a:t>interactive </a:t>
            </a:r>
            <a:r>
              <a:rPr kumimoji="0" lang="en-US" sz="2000" i="0" u="none" strike="noStrike" kern="1200" cap="none" spc="0" normalizeH="0" baseline="0" noProof="0">
                <a:ln>
                  <a:noFill/>
                </a:ln>
                <a:effectLst/>
                <a:uLnTx/>
                <a:uFillTx/>
                <a:ea typeface="+mn-ea"/>
                <a:cs typeface="Segoe UI Semibold" panose="020B0402040204020203" pitchFamily="34" charset="0"/>
              </a:rPr>
              <a:t>scenario library to start the conversation with business users about their pain points, opportunities, and ideas: </a:t>
            </a:r>
            <a:r>
              <a:rPr lang="en-US" sz="2000" spc="0">
                <a:ln>
                  <a:noFill/>
                </a:ln>
                <a:solidFill>
                  <a:srgbClr val="0078D4"/>
                </a:solidFill>
                <a:latin typeface="Segoe UI"/>
                <a:cs typeface="+mn-cs"/>
                <a:hlinkClick r:id="rId3">
                  <a:extLst>
                    <a:ext uri="{A12FA001-AC4F-418D-AE19-62706E023703}">
                      <ahyp:hlinkClr xmlns:ahyp="http://schemas.microsoft.com/office/drawing/2018/hyperlinkcolor" val="tx"/>
                    </a:ext>
                  </a:extLst>
                </a:hlinkClick>
              </a:rPr>
              <a:t>aka.ms/Copilot/ScenarioLibrary</a:t>
            </a:r>
            <a:r>
              <a:rPr lang="en-US" sz="2000">
                <a:solidFill>
                  <a:schemeClr val="tx1"/>
                </a:solidFill>
                <a:latin typeface="Segoe UI"/>
                <a:cs typeface="Segoe UI Semibold" panose="020B0402040204020203" pitchFamily="34" charset="0"/>
              </a:rPr>
              <a:t>.</a:t>
            </a:r>
            <a:endParaRPr kumimoji="0" lang="en-US" sz="2000" b="0" i="0" u="none" strike="noStrike" kern="1200" cap="none" spc="0" normalizeH="0" baseline="0" noProof="0">
              <a:ln>
                <a:noFill/>
              </a:ln>
              <a:solidFill>
                <a:schemeClr val="tx1"/>
              </a:solidFill>
              <a:effectLst/>
              <a:uLnTx/>
              <a:uFillTx/>
              <a:latin typeface="Segoe UI"/>
              <a:ea typeface="+mn-ea"/>
              <a:cs typeface="+mn-cs"/>
            </a:endParaRPr>
          </a:p>
        </p:txBody>
      </p:sp>
      <p:sp useBgFill="1">
        <p:nvSpPr>
          <p:cNvPr id="5" name="Rounded Rectangle 1">
            <a:extLst>
              <a:ext uri="{FF2B5EF4-FFF2-40B4-BE49-F238E27FC236}">
                <a16:creationId xmlns:a16="http://schemas.microsoft.com/office/drawing/2014/main" id="{724BB6BB-5D41-D3ED-86C7-19F7EC22C2B4}"/>
              </a:ext>
              <a:ext uri="{C183D7F6-B498-43B3-948B-1728B52AA6E4}">
                <adec:decorative xmlns:adec="http://schemas.microsoft.com/office/drawing/2017/decorative" val="1"/>
              </a:ext>
            </a:extLst>
          </p:cNvPr>
          <p:cNvSpPr/>
          <p:nvPr/>
        </p:nvSpPr>
        <p:spPr bwMode="auto">
          <a:xfrm>
            <a:off x="588261" y="2268887"/>
            <a:ext cx="4923539"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10" name="Group 9">
            <a:extLst>
              <a:ext uri="{FF2B5EF4-FFF2-40B4-BE49-F238E27FC236}">
                <a16:creationId xmlns:a16="http://schemas.microsoft.com/office/drawing/2014/main" id="{56981190-CA3E-E1EE-1772-C546BDBA5C6F}"/>
              </a:ext>
              <a:ext uri="{C183D7F6-B498-43B3-948B-1728B52AA6E4}">
                <adec:decorative xmlns:adec="http://schemas.microsoft.com/office/drawing/2017/decorative" val="1"/>
              </a:ext>
            </a:extLst>
          </p:cNvPr>
          <p:cNvGrpSpPr/>
          <p:nvPr/>
        </p:nvGrpSpPr>
        <p:grpSpPr>
          <a:xfrm>
            <a:off x="835753" y="2409249"/>
            <a:ext cx="4428555" cy="3460866"/>
            <a:chOff x="843445" y="2409249"/>
            <a:chExt cx="4428555" cy="3460866"/>
          </a:xfrm>
        </p:grpSpPr>
        <p:sp>
          <p:nvSpPr>
            <p:cNvPr id="6" name="Title 1">
              <a:extLst>
                <a:ext uri="{FF2B5EF4-FFF2-40B4-BE49-F238E27FC236}">
                  <a16:creationId xmlns:a16="http://schemas.microsoft.com/office/drawing/2014/main" id="{A2FA0083-6E49-D30F-2943-8EF9A4A99302}"/>
                </a:ext>
              </a:extLst>
            </p:cNvPr>
            <p:cNvSpPr txBox="1">
              <a:spLocks/>
            </p:cNvSpPr>
            <p:nvPr/>
          </p:nvSpPr>
          <p:spPr>
            <a:xfrm>
              <a:off x="843445" y="2409249"/>
              <a:ext cx="3384000"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a:ln>
                    <a:noFill/>
                  </a:ln>
                  <a:solidFill>
                    <a:srgbClr val="0078D4"/>
                  </a:solidFill>
                  <a:effectLst/>
                  <a:uLnTx/>
                  <a:uFillTx/>
                  <a:latin typeface="+mj-lt"/>
                  <a:ea typeface="+mn-ea"/>
                  <a:cs typeface="Segoe UI Semibold" panose="020B0402040204020203" pitchFamily="34" charset="0"/>
                </a:rPr>
                <a:t>Interactive library</a:t>
              </a:r>
            </a:p>
          </p:txBody>
        </p:sp>
        <p:pic>
          <p:nvPicPr>
            <p:cNvPr id="4" name="Picture 3" descr="A screenshot of a computer&#10;&#10;Description automatically generated">
              <a:extLst>
                <a:ext uri="{FF2B5EF4-FFF2-40B4-BE49-F238E27FC236}">
                  <a16:creationId xmlns:a16="http://schemas.microsoft.com/office/drawing/2014/main" id="{E8F9597A-38ED-C8C0-CD88-562936001718}"/>
                </a:ext>
              </a:extLst>
            </p:cNvPr>
            <p:cNvPicPr>
              <a:picLocks noChangeAspect="1"/>
            </p:cNvPicPr>
            <p:nvPr/>
          </p:nvPicPr>
          <p:blipFill>
            <a:blip r:embed="rId4">
              <a:extLst>
                <a:ext uri="{28A0092B-C50C-407E-A947-70E740481C1C}">
                  <a14:useLocalDpi xmlns:a14="http://schemas.microsoft.com/office/drawing/2010/main" val="0"/>
                </a:ext>
              </a:extLst>
            </a:blip>
            <a:srcRect r="17580"/>
            <a:stretch/>
          </p:blipFill>
          <p:spPr>
            <a:xfrm>
              <a:off x="843445" y="2847707"/>
              <a:ext cx="4428555" cy="3022408"/>
            </a:xfrm>
            <a:prstGeom prst="roundRect">
              <a:avLst>
                <a:gd name="adj" fmla="val 3650"/>
              </a:avLst>
            </a:prstGeom>
          </p:spPr>
        </p:pic>
      </p:grpSp>
      <p:sp useBgFill="1">
        <p:nvSpPr>
          <p:cNvPr id="7" name="Rounded Rectangle 1">
            <a:extLst>
              <a:ext uri="{FF2B5EF4-FFF2-40B4-BE49-F238E27FC236}">
                <a16:creationId xmlns:a16="http://schemas.microsoft.com/office/drawing/2014/main" id="{4FB29C15-1EF3-43A4-859B-5FDCF40E35DA}"/>
              </a:ext>
              <a:ext uri="{C183D7F6-B498-43B3-948B-1728B52AA6E4}">
                <adec:decorative xmlns:adec="http://schemas.microsoft.com/office/drawing/2017/decorative" val="1"/>
              </a:ext>
            </a:extLst>
          </p:cNvPr>
          <p:cNvSpPr/>
          <p:nvPr/>
        </p:nvSpPr>
        <p:spPr bwMode="auto">
          <a:xfrm>
            <a:off x="5651501" y="2268886"/>
            <a:ext cx="5909710"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9" name="Group 8">
            <a:extLst>
              <a:ext uri="{FF2B5EF4-FFF2-40B4-BE49-F238E27FC236}">
                <a16:creationId xmlns:a16="http://schemas.microsoft.com/office/drawing/2014/main" id="{76F9F473-A466-2D9D-A76B-4299ED14390F}"/>
              </a:ext>
              <a:ext uri="{C183D7F6-B498-43B3-948B-1728B52AA6E4}">
                <adec:decorative xmlns:adec="http://schemas.microsoft.com/office/drawing/2017/decorative" val="1"/>
              </a:ext>
            </a:extLst>
          </p:cNvPr>
          <p:cNvGrpSpPr/>
          <p:nvPr/>
        </p:nvGrpSpPr>
        <p:grpSpPr>
          <a:xfrm>
            <a:off x="5898225" y="2409249"/>
            <a:ext cx="5416262" cy="3463833"/>
            <a:chOff x="5932292" y="2409249"/>
            <a:chExt cx="5416262" cy="3463833"/>
          </a:xfrm>
        </p:grpSpPr>
        <p:sp>
          <p:nvSpPr>
            <p:cNvPr id="8" name="Title 1">
              <a:extLst>
                <a:ext uri="{FF2B5EF4-FFF2-40B4-BE49-F238E27FC236}">
                  <a16:creationId xmlns:a16="http://schemas.microsoft.com/office/drawing/2014/main" id="{B85F1369-6F97-14BD-9CDB-FC0982BF13B7}"/>
                </a:ext>
              </a:extLst>
            </p:cNvPr>
            <p:cNvSpPr txBox="1">
              <a:spLocks/>
            </p:cNvSpPr>
            <p:nvPr/>
          </p:nvSpPr>
          <p:spPr>
            <a:xfrm>
              <a:off x="5932292" y="2409249"/>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a:ln>
                    <a:noFill/>
                  </a:ln>
                  <a:solidFill>
                    <a:srgbClr val="0078D4"/>
                  </a:solidFill>
                  <a:effectLst/>
                  <a:uLnTx/>
                  <a:uFillTx/>
                  <a:latin typeface="+mj-lt"/>
                  <a:ea typeface="+mn-ea"/>
                  <a:cs typeface="Segoe UI Semibold" panose="020B0402040204020203" pitchFamily="34" charset="0"/>
                </a:rPr>
                <a:t>Downloadable guidance</a:t>
              </a:r>
            </a:p>
          </p:txBody>
        </p:sp>
        <p:pic>
          <p:nvPicPr>
            <p:cNvPr id="13" name="Picture 12">
              <a:extLst>
                <a:ext uri="{FF2B5EF4-FFF2-40B4-BE49-F238E27FC236}">
                  <a16:creationId xmlns:a16="http://schemas.microsoft.com/office/drawing/2014/main" id="{825EE7C8-3A19-D7E6-936A-C7D89188CF29}"/>
                </a:ext>
              </a:extLst>
            </p:cNvPr>
            <p:cNvPicPr>
              <a:picLocks noChangeAspect="1"/>
            </p:cNvPicPr>
            <p:nvPr/>
          </p:nvPicPr>
          <p:blipFill>
            <a:blip r:embed="rId5"/>
            <a:stretch>
              <a:fillRect/>
            </a:stretch>
          </p:blipFill>
          <p:spPr>
            <a:xfrm>
              <a:off x="5943883" y="2868536"/>
              <a:ext cx="2611758" cy="1432459"/>
            </a:xfrm>
            <a:prstGeom prst="roundRect">
              <a:avLst>
                <a:gd name="adj" fmla="val 3650"/>
              </a:avLst>
            </a:prstGeom>
          </p:spPr>
        </p:pic>
        <p:pic>
          <p:nvPicPr>
            <p:cNvPr id="15" name="Picture 14">
              <a:extLst>
                <a:ext uri="{FF2B5EF4-FFF2-40B4-BE49-F238E27FC236}">
                  <a16:creationId xmlns:a16="http://schemas.microsoft.com/office/drawing/2014/main" id="{486B82B7-A22A-AA3A-283F-11E379224BB9}"/>
                </a:ext>
              </a:extLst>
            </p:cNvPr>
            <p:cNvPicPr>
              <a:picLocks noChangeAspect="1"/>
            </p:cNvPicPr>
            <p:nvPr/>
          </p:nvPicPr>
          <p:blipFill>
            <a:blip r:embed="rId6"/>
            <a:stretch>
              <a:fillRect/>
            </a:stretch>
          </p:blipFill>
          <p:spPr>
            <a:xfrm>
              <a:off x="8725205" y="2878396"/>
              <a:ext cx="2623349" cy="1432459"/>
            </a:xfrm>
            <a:prstGeom prst="roundRect">
              <a:avLst>
                <a:gd name="adj" fmla="val 3650"/>
              </a:avLst>
            </a:prstGeom>
          </p:spPr>
        </p:pic>
        <p:pic>
          <p:nvPicPr>
            <p:cNvPr id="17" name="Picture 16">
              <a:extLst>
                <a:ext uri="{FF2B5EF4-FFF2-40B4-BE49-F238E27FC236}">
                  <a16:creationId xmlns:a16="http://schemas.microsoft.com/office/drawing/2014/main" id="{94458E5E-F6C0-8E08-B085-7B4BE72F2E57}"/>
                </a:ext>
              </a:extLst>
            </p:cNvPr>
            <p:cNvPicPr>
              <a:picLocks noChangeAspect="1"/>
            </p:cNvPicPr>
            <p:nvPr/>
          </p:nvPicPr>
          <p:blipFill>
            <a:blip r:embed="rId7"/>
            <a:stretch>
              <a:fillRect/>
            </a:stretch>
          </p:blipFill>
          <p:spPr>
            <a:xfrm>
              <a:off x="5948960" y="4441358"/>
              <a:ext cx="2610577" cy="1425485"/>
            </a:xfrm>
            <a:prstGeom prst="roundRect">
              <a:avLst>
                <a:gd name="adj" fmla="val 3650"/>
              </a:avLst>
            </a:prstGeom>
          </p:spPr>
        </p:pic>
        <p:pic>
          <p:nvPicPr>
            <p:cNvPr id="19" name="Picture 18">
              <a:extLst>
                <a:ext uri="{FF2B5EF4-FFF2-40B4-BE49-F238E27FC236}">
                  <a16:creationId xmlns:a16="http://schemas.microsoft.com/office/drawing/2014/main" id="{9ADE9E9F-3E50-A216-ECF7-7E5E4692C492}"/>
                </a:ext>
              </a:extLst>
            </p:cNvPr>
            <p:cNvPicPr>
              <a:picLocks noChangeAspect="1"/>
            </p:cNvPicPr>
            <p:nvPr/>
          </p:nvPicPr>
          <p:blipFill>
            <a:blip r:embed="rId8"/>
            <a:stretch>
              <a:fillRect/>
            </a:stretch>
          </p:blipFill>
          <p:spPr>
            <a:xfrm>
              <a:off x="8725205" y="4440623"/>
              <a:ext cx="2611758" cy="1432459"/>
            </a:xfrm>
            <a:prstGeom prst="roundRect">
              <a:avLst>
                <a:gd name="adj" fmla="val 3650"/>
              </a:avLst>
            </a:prstGeom>
          </p:spPr>
        </p:pic>
      </p:grpSp>
    </p:spTree>
    <p:extLst>
      <p:ext uri="{BB962C8B-B14F-4D97-AF65-F5344CB8AC3E}">
        <p14:creationId xmlns:p14="http://schemas.microsoft.com/office/powerpoint/2010/main" val="100977458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CD48-C51D-83AC-FAE7-03E4DB9C6E3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4E604CF-559C-3FC1-FD21-A55F2CD5986C}"/>
              </a:ext>
            </a:extLst>
          </p:cNvPr>
          <p:cNvSpPr txBox="1">
            <a:spLocks noGrp="1"/>
          </p:cNvSpPr>
          <p:nvPr>
            <p:ph type="title"/>
          </p:nvPr>
        </p:nvSpPr>
        <p:spPr>
          <a:xfrm>
            <a:off x="588262" y="2514904"/>
            <a:ext cx="4306468" cy="18281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100" normalizeH="0" baseline="0" noProof="0">
                <a:ln w="3175">
                  <a:noFill/>
                </a:ln>
                <a:solidFill>
                  <a:schemeClr val="tx1"/>
                </a:solidFill>
                <a:effectLst/>
                <a:uLnTx/>
                <a:uFillTx/>
                <a:latin typeface="+mj-lt"/>
                <a:ea typeface="+mj-ea"/>
                <a:cs typeface="+mj-cs"/>
              </a:rPr>
              <a:t>Build your communications plan</a:t>
            </a:r>
          </a:p>
        </p:txBody>
      </p:sp>
      <p:sp useBgFill="1">
        <p:nvSpPr>
          <p:cNvPr id="4" name="Rounded Rectangle 1">
            <a:extLst>
              <a:ext uri="{FF2B5EF4-FFF2-40B4-BE49-F238E27FC236}">
                <a16:creationId xmlns:a16="http://schemas.microsoft.com/office/drawing/2014/main" id="{7C6C20F1-AB50-06A5-1F20-CA372603558D}"/>
              </a:ext>
              <a:ext uri="{C183D7F6-B498-43B3-948B-1728B52AA6E4}">
                <adec:decorative xmlns:adec="http://schemas.microsoft.com/office/drawing/2017/decorative" val="1"/>
              </a:ext>
            </a:extLst>
          </p:cNvPr>
          <p:cNvSpPr/>
          <p:nvPr/>
        </p:nvSpPr>
        <p:spPr bwMode="auto">
          <a:xfrm>
            <a:off x="5840963" y="1717289"/>
            <a:ext cx="5855737" cy="3423424"/>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5" name="Content Placeholder 2">
            <a:extLst>
              <a:ext uri="{FF2B5EF4-FFF2-40B4-BE49-F238E27FC236}">
                <a16:creationId xmlns:a16="http://schemas.microsoft.com/office/drawing/2014/main" id="{5AB79953-3664-1423-26B5-404F0F1554AD}"/>
              </a:ext>
            </a:extLst>
          </p:cNvPr>
          <p:cNvSpPr txBox="1">
            <a:spLocks/>
          </p:cNvSpPr>
          <p:nvPr/>
        </p:nvSpPr>
        <p:spPr>
          <a:xfrm>
            <a:off x="6413201" y="3339790"/>
            <a:ext cx="4927569" cy="110799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Before building your engagement plan, take time to understand who needs to be informed, key messages to convey, and preferences for communication channels.</a:t>
            </a:r>
          </a:p>
        </p:txBody>
      </p:sp>
      <p:sp>
        <p:nvSpPr>
          <p:cNvPr id="21" name="Graphic 16">
            <a:extLst>
              <a:ext uri="{FF2B5EF4-FFF2-40B4-BE49-F238E27FC236}">
                <a16:creationId xmlns:a16="http://schemas.microsoft.com/office/drawing/2014/main" id="{1BC394BD-A3F7-39DA-0A88-379263AE4C81}"/>
              </a:ext>
              <a:ext uri="{C183D7F6-B498-43B3-948B-1728B52AA6E4}">
                <adec:decorative xmlns:adec="http://schemas.microsoft.com/office/drawing/2017/decorative" val="1"/>
              </a:ext>
            </a:extLst>
          </p:cNvPr>
          <p:cNvSpPr/>
          <p:nvPr/>
        </p:nvSpPr>
        <p:spPr>
          <a:xfrm>
            <a:off x="10062115" y="2471402"/>
            <a:ext cx="530762" cy="530762"/>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Graphic 17">
            <a:extLst>
              <a:ext uri="{FF2B5EF4-FFF2-40B4-BE49-F238E27FC236}">
                <a16:creationId xmlns:a16="http://schemas.microsoft.com/office/drawing/2014/main" id="{F946414A-266D-51A8-2F65-4C76AA5217E2}"/>
              </a:ext>
              <a:ext uri="{C183D7F6-B498-43B3-948B-1728B52AA6E4}">
                <adec:decorative xmlns:adec="http://schemas.microsoft.com/office/drawing/2017/decorative" val="1"/>
              </a:ext>
            </a:extLst>
          </p:cNvPr>
          <p:cNvSpPr/>
          <p:nvPr/>
        </p:nvSpPr>
        <p:spPr>
          <a:xfrm>
            <a:off x="6413201" y="2483803"/>
            <a:ext cx="530783" cy="505960"/>
          </a:xfrm>
          <a:custGeom>
            <a:avLst/>
            <a:gdLst>
              <a:gd name="connsiteX0" fmla="*/ 40490 w 200033"/>
              <a:gd name="connsiteY0" fmla="*/ 0 h 190678"/>
              <a:gd name="connsiteX1" fmla="*/ 9533 w 200033"/>
              <a:gd name="connsiteY1" fmla="*/ 30956 h 190678"/>
              <a:gd name="connsiteX2" fmla="*/ 9533 w 200033"/>
              <a:gd name="connsiteY2" fmla="*/ 88173 h 190678"/>
              <a:gd name="connsiteX3" fmla="*/ 33346 w 200033"/>
              <a:gd name="connsiteY3" fmla="*/ 77067 h 190678"/>
              <a:gd name="connsiteX4" fmla="*/ 33346 w 200033"/>
              <a:gd name="connsiteY4" fmla="*/ 54769 h 190678"/>
              <a:gd name="connsiteX5" fmla="*/ 64302 w 200033"/>
              <a:gd name="connsiteY5" fmla="*/ 23813 h 190678"/>
              <a:gd name="connsiteX6" fmla="*/ 171458 w 200033"/>
              <a:gd name="connsiteY6" fmla="*/ 23813 h 190678"/>
              <a:gd name="connsiteX7" fmla="*/ 171458 w 200033"/>
              <a:gd name="connsiteY7" fmla="*/ 21431 h 190678"/>
              <a:gd name="connsiteX8" fmla="*/ 150027 w 200033"/>
              <a:gd name="connsiteY8" fmla="*/ 0 h 190678"/>
              <a:gd name="connsiteX9" fmla="*/ 40490 w 200033"/>
              <a:gd name="connsiteY9" fmla="*/ 0 h 190678"/>
              <a:gd name="connsiteX10" fmla="*/ 178602 w 200033"/>
              <a:gd name="connsiteY10" fmla="*/ 166688 h 190678"/>
              <a:gd name="connsiteX11" fmla="*/ 104545 w 200033"/>
              <a:gd name="connsiteY11" fmla="*/ 166688 h 190678"/>
              <a:gd name="connsiteX12" fmla="*/ 89782 w 200033"/>
              <a:gd name="connsiteY12" fmla="*/ 151924 h 190678"/>
              <a:gd name="connsiteX13" fmla="*/ 66215 w 200033"/>
              <a:gd name="connsiteY13" fmla="*/ 81684 h 190678"/>
              <a:gd name="connsiteX14" fmla="*/ 42871 w 200033"/>
              <a:gd name="connsiteY14" fmla="*/ 76200 h 190678"/>
              <a:gd name="connsiteX15" fmla="*/ 42871 w 200033"/>
              <a:gd name="connsiteY15" fmla="*/ 54769 h 190678"/>
              <a:gd name="connsiteX16" fmla="*/ 64302 w 200033"/>
              <a:gd name="connsiteY16" fmla="*/ 33338 h 190678"/>
              <a:gd name="connsiteX17" fmla="*/ 178602 w 200033"/>
              <a:gd name="connsiteY17" fmla="*/ 33338 h 190678"/>
              <a:gd name="connsiteX18" fmla="*/ 200033 w 200033"/>
              <a:gd name="connsiteY18" fmla="*/ 54769 h 190678"/>
              <a:gd name="connsiteX19" fmla="*/ 200033 w 200033"/>
              <a:gd name="connsiteY19" fmla="*/ 145256 h 190678"/>
              <a:gd name="connsiteX20" fmla="*/ 178602 w 200033"/>
              <a:gd name="connsiteY20" fmla="*/ 166688 h 190678"/>
              <a:gd name="connsiteX21" fmla="*/ 67703 w 200033"/>
              <a:gd name="connsiteY21" fmla="*/ 163525 h 190678"/>
              <a:gd name="connsiteX22" fmla="*/ 7933 w 200033"/>
              <a:gd name="connsiteY22" fmla="*/ 153429 h 190678"/>
              <a:gd name="connsiteX23" fmla="*/ 18029 w 200033"/>
              <a:gd name="connsiteY23" fmla="*/ 93658 h 190678"/>
              <a:gd name="connsiteX24" fmla="*/ 77799 w 200033"/>
              <a:gd name="connsiteY24" fmla="*/ 103755 h 190678"/>
              <a:gd name="connsiteX25" fmla="*/ 77799 w 200033"/>
              <a:gd name="connsiteY25" fmla="*/ 153429 h 190678"/>
              <a:gd name="connsiteX26" fmla="*/ 102688 w 200033"/>
              <a:gd name="connsiteY26" fmla="*/ 178308 h 190678"/>
              <a:gd name="connsiteX27" fmla="*/ 103044 w 200033"/>
              <a:gd name="connsiteY27" fmla="*/ 188405 h 190678"/>
              <a:gd name="connsiteX28" fmla="*/ 92948 w 200033"/>
              <a:gd name="connsiteY28" fmla="*/ 188761 h 190678"/>
              <a:gd name="connsiteX29" fmla="*/ 92591 w 200033"/>
              <a:gd name="connsiteY29" fmla="*/ 188405 h 190678"/>
              <a:gd name="connsiteX30" fmla="*/ 67703 w 200033"/>
              <a:gd name="connsiteY30" fmla="*/ 163525 h 190678"/>
              <a:gd name="connsiteX31" fmla="*/ 14296 w 200033"/>
              <a:gd name="connsiteY31" fmla="*/ 128588 h 190678"/>
              <a:gd name="connsiteX32" fmla="*/ 42871 w 200033"/>
              <a:gd name="connsiteY32" fmla="*/ 157163 h 190678"/>
              <a:gd name="connsiteX33" fmla="*/ 71446 w 200033"/>
              <a:gd name="connsiteY33" fmla="*/ 128588 h 190678"/>
              <a:gd name="connsiteX34" fmla="*/ 42871 w 200033"/>
              <a:gd name="connsiteY34" fmla="*/ 100013 h 190678"/>
              <a:gd name="connsiteX35" fmla="*/ 14296 w 200033"/>
              <a:gd name="connsiteY35" fmla="*/ 128588 h 1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33" h="190678">
                <a:moveTo>
                  <a:pt x="40490" y="0"/>
                </a:moveTo>
                <a:cubicBezTo>
                  <a:pt x="23393" y="0"/>
                  <a:pt x="9533" y="13860"/>
                  <a:pt x="9533" y="30956"/>
                </a:cubicBezTo>
                <a:lnTo>
                  <a:pt x="9533" y="88173"/>
                </a:lnTo>
                <a:cubicBezTo>
                  <a:pt x="16393" y="82500"/>
                  <a:pt x="24591" y="78677"/>
                  <a:pt x="33346" y="77067"/>
                </a:cubicBezTo>
                <a:lnTo>
                  <a:pt x="33346" y="54769"/>
                </a:lnTo>
                <a:cubicBezTo>
                  <a:pt x="33346" y="37672"/>
                  <a:pt x="47206" y="23813"/>
                  <a:pt x="64302" y="23813"/>
                </a:cubicBezTo>
                <a:lnTo>
                  <a:pt x="171458" y="23813"/>
                </a:lnTo>
                <a:lnTo>
                  <a:pt x="171458" y="21431"/>
                </a:lnTo>
                <a:cubicBezTo>
                  <a:pt x="171458" y="9595"/>
                  <a:pt x="161863" y="0"/>
                  <a:pt x="150027" y="0"/>
                </a:cubicBezTo>
                <a:lnTo>
                  <a:pt x="40490" y="0"/>
                </a:lnTo>
                <a:close/>
                <a:moveTo>
                  <a:pt x="178602" y="166688"/>
                </a:moveTo>
                <a:lnTo>
                  <a:pt x="104545" y="166688"/>
                </a:lnTo>
                <a:lnTo>
                  <a:pt x="89782" y="151924"/>
                </a:lnTo>
                <a:cubicBezTo>
                  <a:pt x="102670" y="126021"/>
                  <a:pt x="92119" y="94573"/>
                  <a:pt x="66215" y="81684"/>
                </a:cubicBezTo>
                <a:cubicBezTo>
                  <a:pt x="58962" y="78076"/>
                  <a:pt x="50972" y="76199"/>
                  <a:pt x="42871" y="76200"/>
                </a:cubicBezTo>
                <a:lnTo>
                  <a:pt x="42871" y="54769"/>
                </a:lnTo>
                <a:cubicBezTo>
                  <a:pt x="42871" y="42933"/>
                  <a:pt x="52466" y="33338"/>
                  <a:pt x="64302" y="33338"/>
                </a:cubicBezTo>
                <a:lnTo>
                  <a:pt x="178602" y="33338"/>
                </a:lnTo>
                <a:cubicBezTo>
                  <a:pt x="190438" y="33338"/>
                  <a:pt x="200033" y="42933"/>
                  <a:pt x="200033" y="54769"/>
                </a:cubicBezTo>
                <a:lnTo>
                  <a:pt x="200033" y="145256"/>
                </a:lnTo>
                <a:cubicBezTo>
                  <a:pt x="200033" y="157092"/>
                  <a:pt x="190438" y="166688"/>
                  <a:pt x="178602" y="166688"/>
                </a:cubicBezTo>
                <a:close/>
                <a:moveTo>
                  <a:pt x="67703" y="163525"/>
                </a:moveTo>
                <a:cubicBezTo>
                  <a:pt x="48410" y="177242"/>
                  <a:pt x="21650" y="172722"/>
                  <a:pt x="7933" y="153429"/>
                </a:cubicBezTo>
                <a:cubicBezTo>
                  <a:pt x="-5784" y="134136"/>
                  <a:pt x="-1264" y="107375"/>
                  <a:pt x="18029" y="93658"/>
                </a:cubicBezTo>
                <a:cubicBezTo>
                  <a:pt x="37322" y="79941"/>
                  <a:pt x="64082" y="84462"/>
                  <a:pt x="77799" y="103755"/>
                </a:cubicBezTo>
                <a:cubicBezTo>
                  <a:pt x="88372" y="118625"/>
                  <a:pt x="88372" y="138558"/>
                  <a:pt x="77799" y="153429"/>
                </a:cubicBezTo>
                <a:lnTo>
                  <a:pt x="102688" y="178308"/>
                </a:lnTo>
                <a:cubicBezTo>
                  <a:pt x="105574" y="180998"/>
                  <a:pt x="105734" y="185518"/>
                  <a:pt x="103044" y="188405"/>
                </a:cubicBezTo>
                <a:cubicBezTo>
                  <a:pt x="100354" y="191291"/>
                  <a:pt x="95835" y="191451"/>
                  <a:pt x="92948" y="188761"/>
                </a:cubicBezTo>
                <a:cubicBezTo>
                  <a:pt x="92825" y="188646"/>
                  <a:pt x="92706" y="188527"/>
                  <a:pt x="92591" y="188405"/>
                </a:cubicBezTo>
                <a:lnTo>
                  <a:pt x="67703" y="163525"/>
                </a:lnTo>
                <a:close/>
                <a:moveTo>
                  <a:pt x="14296" y="128588"/>
                </a:moveTo>
                <a:cubicBezTo>
                  <a:pt x="14296" y="144369"/>
                  <a:pt x="27089" y="157163"/>
                  <a:pt x="42871" y="157163"/>
                </a:cubicBezTo>
                <a:cubicBezTo>
                  <a:pt x="58652" y="157163"/>
                  <a:pt x="71446" y="144369"/>
                  <a:pt x="71446" y="128588"/>
                </a:cubicBezTo>
                <a:cubicBezTo>
                  <a:pt x="71446" y="112806"/>
                  <a:pt x="58652" y="100013"/>
                  <a:pt x="42871" y="100013"/>
                </a:cubicBezTo>
                <a:cubicBezTo>
                  <a:pt x="27089" y="100013"/>
                  <a:pt x="14296" y="112806"/>
                  <a:pt x="14296" y="12858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Graphic 18">
            <a:extLst>
              <a:ext uri="{FF2B5EF4-FFF2-40B4-BE49-F238E27FC236}">
                <a16:creationId xmlns:a16="http://schemas.microsoft.com/office/drawing/2014/main" id="{78DA0E25-4B3F-7995-0A99-C51012711AB2}"/>
              </a:ext>
              <a:ext uri="{C183D7F6-B498-43B3-948B-1728B52AA6E4}">
                <adec:decorative xmlns:adec="http://schemas.microsoft.com/office/drawing/2017/decorative" val="1"/>
              </a:ext>
            </a:extLst>
          </p:cNvPr>
          <p:cNvSpPr/>
          <p:nvPr/>
        </p:nvSpPr>
        <p:spPr>
          <a:xfrm>
            <a:off x="7654794" y="2471402"/>
            <a:ext cx="530762" cy="530762"/>
          </a:xfrm>
          <a:custGeom>
            <a:avLst/>
            <a:gdLst>
              <a:gd name="connsiteX0" fmla="*/ 59531 w 200025"/>
              <a:gd name="connsiteY0" fmla="*/ 0 h 200025"/>
              <a:gd name="connsiteX1" fmla="*/ 28661 w 200025"/>
              <a:gd name="connsiteY1" fmla="*/ 28642 h 200025"/>
              <a:gd name="connsiteX2" fmla="*/ 30956 w 200025"/>
              <a:gd name="connsiteY2" fmla="*/ 28575 h 200025"/>
              <a:gd name="connsiteX3" fmla="*/ 121444 w 200025"/>
              <a:gd name="connsiteY3" fmla="*/ 28575 h 200025"/>
              <a:gd name="connsiteX4" fmla="*/ 161925 w 200025"/>
              <a:gd name="connsiteY4" fmla="*/ 69056 h 200025"/>
              <a:gd name="connsiteX5" fmla="*/ 161925 w 200025"/>
              <a:gd name="connsiteY5" fmla="*/ 87382 h 200025"/>
              <a:gd name="connsiteX6" fmla="*/ 190500 w 200025"/>
              <a:gd name="connsiteY6" fmla="*/ 102956 h 200025"/>
              <a:gd name="connsiteX7" fmla="*/ 190500 w 200025"/>
              <a:gd name="connsiteY7" fmla="*/ 45244 h 200025"/>
              <a:gd name="connsiteX8" fmla="*/ 145256 w 200025"/>
              <a:gd name="connsiteY8" fmla="*/ 0 h 200025"/>
              <a:gd name="connsiteX9" fmla="*/ 59531 w 200025"/>
              <a:gd name="connsiteY9" fmla="*/ 0 h 200025"/>
              <a:gd name="connsiteX10" fmla="*/ 152400 w 200025"/>
              <a:gd name="connsiteY10" fmla="*/ 69056 h 200025"/>
              <a:gd name="connsiteX11" fmla="*/ 152400 w 200025"/>
              <a:gd name="connsiteY11" fmla="*/ 85906 h 200025"/>
              <a:gd name="connsiteX12" fmla="*/ 85895 w 200025"/>
              <a:gd name="connsiteY12" fmla="*/ 142857 h 200025"/>
              <a:gd name="connsiteX13" fmla="*/ 87382 w 200025"/>
              <a:gd name="connsiteY13" fmla="*/ 161925 h 200025"/>
              <a:gd name="connsiteX14" fmla="*/ 82553 w 200025"/>
              <a:gd name="connsiteY14" fmla="*/ 161925 h 200025"/>
              <a:gd name="connsiteX15" fmla="*/ 47625 w 200025"/>
              <a:gd name="connsiteY15" fmla="*/ 188119 h 200025"/>
              <a:gd name="connsiteX16" fmla="*/ 28575 w 200025"/>
              <a:gd name="connsiteY16" fmla="*/ 178594 h 200025"/>
              <a:gd name="connsiteX17" fmla="*/ 28575 w 200025"/>
              <a:gd name="connsiteY17" fmla="*/ 161830 h 200025"/>
              <a:gd name="connsiteX18" fmla="*/ 0 w 200025"/>
              <a:gd name="connsiteY18" fmla="*/ 130969 h 200025"/>
              <a:gd name="connsiteX19" fmla="*/ 0 w 200025"/>
              <a:gd name="connsiteY19" fmla="*/ 69056 h 200025"/>
              <a:gd name="connsiteX20" fmla="*/ 30956 w 200025"/>
              <a:gd name="connsiteY20" fmla="*/ 38100 h 200025"/>
              <a:gd name="connsiteX21" fmla="*/ 121444 w 200025"/>
              <a:gd name="connsiteY21" fmla="*/ 38100 h 200025"/>
              <a:gd name="connsiteX22" fmla="*/ 152400 w 200025"/>
              <a:gd name="connsiteY22" fmla="*/ 69056 h 200025"/>
              <a:gd name="connsiteX23" fmla="*/ 200025 w 200025"/>
              <a:gd name="connsiteY23" fmla="*/ 147638 h 200025"/>
              <a:gd name="connsiteX24" fmla="*/ 147638 w 200025"/>
              <a:gd name="connsiteY24" fmla="*/ 95250 h 200025"/>
              <a:gd name="connsiteX25" fmla="*/ 95250 w 200025"/>
              <a:gd name="connsiteY25" fmla="*/ 147638 h 200025"/>
              <a:gd name="connsiteX26" fmla="*/ 147638 w 200025"/>
              <a:gd name="connsiteY26" fmla="*/ 200025 h 200025"/>
              <a:gd name="connsiteX27" fmla="*/ 200025 w 200025"/>
              <a:gd name="connsiteY27" fmla="*/ 147638 h 200025"/>
              <a:gd name="connsiteX28" fmla="*/ 179584 w 200025"/>
              <a:gd name="connsiteY28" fmla="*/ 125216 h 200025"/>
              <a:gd name="connsiteX29" fmla="*/ 179593 w 200025"/>
              <a:gd name="connsiteY29" fmla="*/ 131951 h 200025"/>
              <a:gd name="connsiteX30" fmla="*/ 179584 w 200025"/>
              <a:gd name="connsiteY30" fmla="*/ 131959 h 200025"/>
              <a:gd name="connsiteX31" fmla="*/ 141484 w 200025"/>
              <a:gd name="connsiteY31" fmla="*/ 170059 h 200025"/>
              <a:gd name="connsiteX32" fmla="*/ 134749 w 200025"/>
              <a:gd name="connsiteY32" fmla="*/ 170068 h 200025"/>
              <a:gd name="connsiteX33" fmla="*/ 134741 w 200025"/>
              <a:gd name="connsiteY33" fmla="*/ 170059 h 200025"/>
              <a:gd name="connsiteX34" fmla="*/ 115691 w 200025"/>
              <a:gd name="connsiteY34" fmla="*/ 151009 h 200025"/>
              <a:gd name="connsiteX35" fmla="*/ 115691 w 200025"/>
              <a:gd name="connsiteY35" fmla="*/ 144266 h 200025"/>
              <a:gd name="connsiteX36" fmla="*/ 122434 w 200025"/>
              <a:gd name="connsiteY36" fmla="*/ 144266 h 200025"/>
              <a:gd name="connsiteX37" fmla="*/ 138113 w 200025"/>
              <a:gd name="connsiteY37" fmla="*/ 159953 h 200025"/>
              <a:gd name="connsiteX38" fmla="*/ 172841 w 200025"/>
              <a:gd name="connsiteY38" fmla="*/ 125216 h 200025"/>
              <a:gd name="connsiteX39" fmla="*/ 179576 w 200025"/>
              <a:gd name="connsiteY39" fmla="*/ 125207 h 200025"/>
              <a:gd name="connsiteX40" fmla="*/ 179584 w 200025"/>
              <a:gd name="connsiteY40"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9531" y="0"/>
                </a:moveTo>
                <a:cubicBezTo>
                  <a:pt x="43332" y="0"/>
                  <a:pt x="29872" y="12488"/>
                  <a:pt x="28661" y="28642"/>
                </a:cubicBezTo>
                <a:cubicBezTo>
                  <a:pt x="29423" y="28594"/>
                  <a:pt x="30185" y="28575"/>
                  <a:pt x="30956" y="28575"/>
                </a:cubicBezTo>
                <a:lnTo>
                  <a:pt x="121444" y="28575"/>
                </a:lnTo>
                <a:cubicBezTo>
                  <a:pt x="143801" y="28575"/>
                  <a:pt x="161925" y="46699"/>
                  <a:pt x="161925" y="69056"/>
                </a:cubicBezTo>
                <a:lnTo>
                  <a:pt x="161925" y="87382"/>
                </a:lnTo>
                <a:cubicBezTo>
                  <a:pt x="172670" y="89927"/>
                  <a:pt x="182537" y="95305"/>
                  <a:pt x="190500" y="102956"/>
                </a:cubicBezTo>
                <a:lnTo>
                  <a:pt x="190500" y="45244"/>
                </a:lnTo>
                <a:cubicBezTo>
                  <a:pt x="190500" y="20256"/>
                  <a:pt x="170244" y="0"/>
                  <a:pt x="145256" y="0"/>
                </a:cubicBezTo>
                <a:lnTo>
                  <a:pt x="59531" y="0"/>
                </a:lnTo>
                <a:close/>
                <a:moveTo>
                  <a:pt x="152400" y="69056"/>
                </a:moveTo>
                <a:lnTo>
                  <a:pt x="152400" y="85906"/>
                </a:lnTo>
                <a:cubicBezTo>
                  <a:pt x="118309" y="83268"/>
                  <a:pt x="88533" y="108765"/>
                  <a:pt x="85895" y="142857"/>
                </a:cubicBezTo>
                <a:cubicBezTo>
                  <a:pt x="85400" y="149252"/>
                  <a:pt x="85902" y="155684"/>
                  <a:pt x="87382" y="161925"/>
                </a:cubicBezTo>
                <a:lnTo>
                  <a:pt x="82553" y="161925"/>
                </a:lnTo>
                <a:lnTo>
                  <a:pt x="47625" y="188119"/>
                </a:lnTo>
                <a:cubicBezTo>
                  <a:pt x="39776" y="194005"/>
                  <a:pt x="28575" y="188405"/>
                  <a:pt x="28575" y="178594"/>
                </a:cubicBezTo>
                <a:lnTo>
                  <a:pt x="28575" y="161830"/>
                </a:lnTo>
                <a:cubicBezTo>
                  <a:pt x="12451" y="160586"/>
                  <a:pt x="2" y="147140"/>
                  <a:pt x="0" y="130969"/>
                </a:cubicBezTo>
                <a:lnTo>
                  <a:pt x="0" y="69056"/>
                </a:lnTo>
                <a:cubicBezTo>
                  <a:pt x="0" y="51960"/>
                  <a:pt x="13860" y="38100"/>
                  <a:pt x="30956" y="38100"/>
                </a:cubicBezTo>
                <a:lnTo>
                  <a:pt x="121444" y="38100"/>
                </a:lnTo>
                <a:cubicBezTo>
                  <a:pt x="138540" y="38100"/>
                  <a:pt x="152400" y="51960"/>
                  <a:pt x="152400" y="69056"/>
                </a:cubicBezTo>
                <a:close/>
                <a:moveTo>
                  <a:pt x="200025" y="147638"/>
                </a:moveTo>
                <a:cubicBezTo>
                  <a:pt x="200025" y="118704"/>
                  <a:pt x="176571" y="95250"/>
                  <a:pt x="147638" y="95250"/>
                </a:cubicBezTo>
                <a:cubicBezTo>
                  <a:pt x="118704" y="95250"/>
                  <a:pt x="95250" y="118704"/>
                  <a:pt x="95250" y="147638"/>
                </a:cubicBezTo>
                <a:cubicBezTo>
                  <a:pt x="95250" y="176571"/>
                  <a:pt x="118704" y="200025"/>
                  <a:pt x="147638" y="200025"/>
                </a:cubicBezTo>
                <a:cubicBezTo>
                  <a:pt x="176571" y="200025"/>
                  <a:pt x="200025" y="176571"/>
                  <a:pt x="200025" y="147638"/>
                </a:cubicBezTo>
                <a:close/>
                <a:moveTo>
                  <a:pt x="179584" y="125216"/>
                </a:moveTo>
                <a:cubicBezTo>
                  <a:pt x="181446" y="127073"/>
                  <a:pt x="181450" y="130089"/>
                  <a:pt x="179593" y="131951"/>
                </a:cubicBezTo>
                <a:cubicBezTo>
                  <a:pt x="179590" y="131954"/>
                  <a:pt x="179587" y="131956"/>
                  <a:pt x="179584" y="131959"/>
                </a:cubicBezTo>
                <a:lnTo>
                  <a:pt x="141484" y="170059"/>
                </a:lnTo>
                <a:cubicBezTo>
                  <a:pt x="139627" y="171921"/>
                  <a:pt x="136611" y="171925"/>
                  <a:pt x="134749" y="170068"/>
                </a:cubicBezTo>
                <a:cubicBezTo>
                  <a:pt x="134746" y="170065"/>
                  <a:pt x="134744" y="170062"/>
                  <a:pt x="134741" y="170059"/>
                </a:cubicBezTo>
                <a:lnTo>
                  <a:pt x="115691" y="151009"/>
                </a:lnTo>
                <a:cubicBezTo>
                  <a:pt x="113829" y="149147"/>
                  <a:pt x="113829" y="146128"/>
                  <a:pt x="115691" y="144266"/>
                </a:cubicBezTo>
                <a:cubicBezTo>
                  <a:pt x="117553" y="142404"/>
                  <a:pt x="120572" y="142404"/>
                  <a:pt x="122434" y="144266"/>
                </a:cubicBezTo>
                <a:lnTo>
                  <a:pt x="138113" y="159953"/>
                </a:lnTo>
                <a:lnTo>
                  <a:pt x="172841" y="125216"/>
                </a:lnTo>
                <a:cubicBezTo>
                  <a:pt x="174698" y="123354"/>
                  <a:pt x="177714" y="123350"/>
                  <a:pt x="179576" y="125207"/>
                </a:cubicBezTo>
                <a:cubicBezTo>
                  <a:pt x="179579" y="125210"/>
                  <a:pt x="179582" y="125213"/>
                  <a:pt x="179584" y="12521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Graphic 19">
            <a:extLst>
              <a:ext uri="{FF2B5EF4-FFF2-40B4-BE49-F238E27FC236}">
                <a16:creationId xmlns:a16="http://schemas.microsoft.com/office/drawing/2014/main" id="{BEB0874C-0877-8E29-3BFE-01F0B69DFD9B}"/>
              </a:ext>
              <a:ext uri="{C183D7F6-B498-43B3-948B-1728B52AA6E4}">
                <adec:decorative xmlns:adec="http://schemas.microsoft.com/office/drawing/2017/decorative" val="1"/>
              </a:ext>
            </a:extLst>
          </p:cNvPr>
          <p:cNvSpPr/>
          <p:nvPr/>
        </p:nvSpPr>
        <p:spPr>
          <a:xfrm>
            <a:off x="8896366" y="2509314"/>
            <a:ext cx="454939" cy="45493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74105 w 171450"/>
              <a:gd name="connsiteY9" fmla="*/ 55054 h 171450"/>
              <a:gd name="connsiteX10" fmla="*/ 55054 w 171450"/>
              <a:gd name="connsiteY10" fmla="*/ 74105 h 171450"/>
              <a:gd name="connsiteX11" fmla="*/ 44958 w 171450"/>
              <a:gd name="connsiteY11" fmla="*/ 74105 h 171450"/>
              <a:gd name="connsiteX12" fmla="*/ 35433 w 171450"/>
              <a:gd name="connsiteY12" fmla="*/ 64579 h 171450"/>
              <a:gd name="connsiteX13" fmla="*/ 35789 w 171450"/>
              <a:gd name="connsiteY13" fmla="*/ 54483 h 171450"/>
              <a:gd name="connsiteX14" fmla="*/ 45530 w 171450"/>
              <a:gd name="connsiteY14" fmla="*/ 54483 h 171450"/>
              <a:gd name="connsiteX15" fmla="*/ 50006 w 171450"/>
              <a:gd name="connsiteY15" fmla="*/ 58960 h 171450"/>
              <a:gd name="connsiteX16" fmla="*/ 64008 w 171450"/>
              <a:gd name="connsiteY16" fmla="*/ 44958 h 171450"/>
              <a:gd name="connsiteX17" fmla="*/ 74105 w 171450"/>
              <a:gd name="connsiteY17" fmla="*/ 44602 h 171450"/>
              <a:gd name="connsiteX18" fmla="*/ 74461 w 171450"/>
              <a:gd name="connsiteY18" fmla="*/ 54698 h 171450"/>
              <a:gd name="connsiteX19" fmla="*/ 74105 w 171450"/>
              <a:gd name="connsiteY19" fmla="*/ 55054 h 171450"/>
              <a:gd name="connsiteX20" fmla="*/ 130969 w 171450"/>
              <a:gd name="connsiteY20" fmla="*/ 52388 h 171450"/>
              <a:gd name="connsiteX21" fmla="*/ 138113 w 171450"/>
              <a:gd name="connsiteY21" fmla="*/ 59531 h 171450"/>
              <a:gd name="connsiteX22" fmla="*/ 130969 w 171450"/>
              <a:gd name="connsiteY22" fmla="*/ 66675 h 171450"/>
              <a:gd name="connsiteX23" fmla="*/ 97631 w 171450"/>
              <a:gd name="connsiteY23" fmla="*/ 66675 h 171450"/>
              <a:gd name="connsiteX24" fmla="*/ 90488 w 171450"/>
              <a:gd name="connsiteY24" fmla="*/ 59531 h 171450"/>
              <a:gd name="connsiteX25" fmla="*/ 97631 w 171450"/>
              <a:gd name="connsiteY25" fmla="*/ 52388 h 171450"/>
              <a:gd name="connsiteX26" fmla="*/ 130969 w 171450"/>
              <a:gd name="connsiteY26" fmla="*/ 52388 h 171450"/>
              <a:gd name="connsiteX27" fmla="*/ 90488 w 171450"/>
              <a:gd name="connsiteY27" fmla="*/ 111919 h 171450"/>
              <a:gd name="connsiteX28" fmla="*/ 97631 w 171450"/>
              <a:gd name="connsiteY28" fmla="*/ 104775 h 171450"/>
              <a:gd name="connsiteX29" fmla="*/ 130969 w 171450"/>
              <a:gd name="connsiteY29" fmla="*/ 104775 h 171450"/>
              <a:gd name="connsiteX30" fmla="*/ 138113 w 171450"/>
              <a:gd name="connsiteY30" fmla="*/ 111919 h 171450"/>
              <a:gd name="connsiteX31" fmla="*/ 130969 w 171450"/>
              <a:gd name="connsiteY31" fmla="*/ 119063 h 171450"/>
              <a:gd name="connsiteX32" fmla="*/ 97631 w 171450"/>
              <a:gd name="connsiteY32" fmla="*/ 119063 h 171450"/>
              <a:gd name="connsiteX33" fmla="*/ 90488 w 171450"/>
              <a:gd name="connsiteY33" fmla="*/ 111919 h 171450"/>
              <a:gd name="connsiteX34" fmla="*/ 74105 w 171450"/>
              <a:gd name="connsiteY34" fmla="*/ 97346 h 171450"/>
              <a:gd name="connsiteX35" fmla="*/ 74105 w 171450"/>
              <a:gd name="connsiteY35" fmla="*/ 107442 h 171450"/>
              <a:gd name="connsiteX36" fmla="*/ 55054 w 171450"/>
              <a:gd name="connsiteY36" fmla="*/ 126492 h 171450"/>
              <a:gd name="connsiteX37" fmla="*/ 44958 w 171450"/>
              <a:gd name="connsiteY37" fmla="*/ 126492 h 171450"/>
              <a:gd name="connsiteX38" fmla="*/ 35433 w 171450"/>
              <a:gd name="connsiteY38" fmla="*/ 116967 h 171450"/>
              <a:gd name="connsiteX39" fmla="*/ 35077 w 171450"/>
              <a:gd name="connsiteY39" fmla="*/ 106871 h 171450"/>
              <a:gd name="connsiteX40" fmla="*/ 45173 w 171450"/>
              <a:gd name="connsiteY40" fmla="*/ 106514 h 171450"/>
              <a:gd name="connsiteX41" fmla="*/ 45530 w 171450"/>
              <a:gd name="connsiteY41" fmla="*/ 106871 h 171450"/>
              <a:gd name="connsiteX42" fmla="*/ 50006 w 171450"/>
              <a:gd name="connsiteY42" fmla="*/ 111347 h 171450"/>
              <a:gd name="connsiteX43" fmla="*/ 64008 w 171450"/>
              <a:gd name="connsiteY43" fmla="*/ 97346 h 171450"/>
              <a:gd name="connsiteX44" fmla="*/ 74105 w 171450"/>
              <a:gd name="connsiteY44" fmla="*/ 973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74105" y="55054"/>
                </a:moveTo>
                <a:lnTo>
                  <a:pt x="55054" y="74105"/>
                </a:lnTo>
                <a:cubicBezTo>
                  <a:pt x="52265" y="76891"/>
                  <a:pt x="47747" y="76891"/>
                  <a:pt x="44958" y="74105"/>
                </a:cubicBezTo>
                <a:lnTo>
                  <a:pt x="35433" y="64579"/>
                </a:lnTo>
                <a:cubicBezTo>
                  <a:pt x="32743" y="61693"/>
                  <a:pt x="32903" y="57173"/>
                  <a:pt x="35789" y="54483"/>
                </a:cubicBezTo>
                <a:cubicBezTo>
                  <a:pt x="38533" y="51927"/>
                  <a:pt x="42786" y="51927"/>
                  <a:pt x="45530" y="54483"/>
                </a:cubicBezTo>
                <a:lnTo>
                  <a:pt x="50006" y="58960"/>
                </a:lnTo>
                <a:lnTo>
                  <a:pt x="64008" y="44958"/>
                </a:lnTo>
                <a:cubicBezTo>
                  <a:pt x="66698" y="42072"/>
                  <a:pt x="71218" y="41912"/>
                  <a:pt x="74105" y="44602"/>
                </a:cubicBezTo>
                <a:cubicBezTo>
                  <a:pt x="76991" y="47291"/>
                  <a:pt x="77151" y="51812"/>
                  <a:pt x="74461" y="54698"/>
                </a:cubicBezTo>
                <a:cubicBezTo>
                  <a:pt x="74346" y="54821"/>
                  <a:pt x="74227" y="54940"/>
                  <a:pt x="74105" y="55054"/>
                </a:cubicBezTo>
                <a:close/>
                <a:moveTo>
                  <a:pt x="130969" y="52388"/>
                </a:moveTo>
                <a:cubicBezTo>
                  <a:pt x="134914" y="52388"/>
                  <a:pt x="138113" y="55586"/>
                  <a:pt x="138113" y="59531"/>
                </a:cubicBezTo>
                <a:cubicBezTo>
                  <a:pt x="138113" y="63477"/>
                  <a:pt x="134914" y="66675"/>
                  <a:pt x="130969" y="66675"/>
                </a:cubicBezTo>
                <a:lnTo>
                  <a:pt x="97631" y="66675"/>
                </a:lnTo>
                <a:cubicBezTo>
                  <a:pt x="93686" y="66675"/>
                  <a:pt x="90488" y="63477"/>
                  <a:pt x="90488" y="59531"/>
                </a:cubicBezTo>
                <a:cubicBezTo>
                  <a:pt x="90488" y="55586"/>
                  <a:pt x="93686" y="52388"/>
                  <a:pt x="97631" y="52388"/>
                </a:cubicBezTo>
                <a:lnTo>
                  <a:pt x="130969" y="52388"/>
                </a:lnTo>
                <a:close/>
                <a:moveTo>
                  <a:pt x="90488" y="111919"/>
                </a:moveTo>
                <a:cubicBezTo>
                  <a:pt x="90488" y="107974"/>
                  <a:pt x="93686" y="104775"/>
                  <a:pt x="97631" y="104775"/>
                </a:cubicBezTo>
                <a:lnTo>
                  <a:pt x="130969" y="104775"/>
                </a:lnTo>
                <a:cubicBezTo>
                  <a:pt x="134914" y="104775"/>
                  <a:pt x="138113" y="107974"/>
                  <a:pt x="138113" y="111919"/>
                </a:cubicBezTo>
                <a:cubicBezTo>
                  <a:pt x="138113" y="115864"/>
                  <a:pt x="134914" y="119063"/>
                  <a:pt x="130969" y="119063"/>
                </a:cubicBezTo>
                <a:lnTo>
                  <a:pt x="97631" y="119063"/>
                </a:lnTo>
                <a:cubicBezTo>
                  <a:pt x="93686" y="119063"/>
                  <a:pt x="90488" y="115864"/>
                  <a:pt x="90488" y="111919"/>
                </a:cubicBezTo>
                <a:close/>
                <a:moveTo>
                  <a:pt x="74105" y="97346"/>
                </a:moveTo>
                <a:cubicBezTo>
                  <a:pt x="76891" y="100134"/>
                  <a:pt x="76891" y="104653"/>
                  <a:pt x="74105" y="107442"/>
                </a:cubicBezTo>
                <a:lnTo>
                  <a:pt x="55054" y="126492"/>
                </a:lnTo>
                <a:cubicBezTo>
                  <a:pt x="52265" y="129278"/>
                  <a:pt x="47747" y="129278"/>
                  <a:pt x="44958" y="126492"/>
                </a:cubicBezTo>
                <a:lnTo>
                  <a:pt x="35433" y="116967"/>
                </a:lnTo>
                <a:cubicBezTo>
                  <a:pt x="32547" y="114277"/>
                  <a:pt x="32387" y="109757"/>
                  <a:pt x="35077" y="106871"/>
                </a:cubicBezTo>
                <a:cubicBezTo>
                  <a:pt x="37766" y="103984"/>
                  <a:pt x="42287" y="103824"/>
                  <a:pt x="45173" y="106514"/>
                </a:cubicBezTo>
                <a:cubicBezTo>
                  <a:pt x="45296" y="106629"/>
                  <a:pt x="45415" y="106748"/>
                  <a:pt x="45530" y="106871"/>
                </a:cubicBezTo>
                <a:lnTo>
                  <a:pt x="50006" y="111347"/>
                </a:lnTo>
                <a:lnTo>
                  <a:pt x="64008" y="97346"/>
                </a:lnTo>
                <a:cubicBezTo>
                  <a:pt x="66797" y="94559"/>
                  <a:pt x="71316" y="94559"/>
                  <a:pt x="74105" y="9734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8" name="Group 7" descr="Flag indicating this slide is a shared activity.">
            <a:extLst>
              <a:ext uri="{FF2B5EF4-FFF2-40B4-BE49-F238E27FC236}">
                <a16:creationId xmlns:a16="http://schemas.microsoft.com/office/drawing/2014/main" id="{6652D65E-BD71-B48E-943E-C2329D7EC0D7}"/>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905789FB-8B72-9951-0C83-4BDAA5ED53B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646A815-850F-FE63-635E-5F7D0158D6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CCB31DB5-8F41-A4CA-906B-DBC71B1DC194}"/>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4911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586F058-15E4-5811-AF1E-08C74B5E24F7}"/>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Copilot resources on Microsoft Adoption</a:t>
            </a:r>
          </a:p>
        </p:txBody>
      </p:sp>
      <p:sp useBgFill="1">
        <p:nvSpPr>
          <p:cNvPr id="2" name="Rounded Rectangle 1">
            <a:extLst>
              <a:ext uri="{FF2B5EF4-FFF2-40B4-BE49-F238E27FC236}">
                <a16:creationId xmlns:a16="http://schemas.microsoft.com/office/drawing/2014/main" id="{1AECD7AD-7D84-296E-D7A7-037D66855280}"/>
              </a:ext>
              <a:ext uri="{C183D7F6-B498-43B3-948B-1728B52AA6E4}">
                <adec:decorative xmlns:adec="http://schemas.microsoft.com/office/drawing/2017/decorative" val="1"/>
              </a:ext>
            </a:extLst>
          </p:cNvPr>
          <p:cNvSpPr/>
          <p:nvPr/>
        </p:nvSpPr>
        <p:spPr bwMode="auto">
          <a:xfrm>
            <a:off x="579438" y="4572000"/>
            <a:ext cx="5368925" cy="1572768"/>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 name="TextBox 2">
            <a:extLst>
              <a:ext uri="{FF2B5EF4-FFF2-40B4-BE49-F238E27FC236}">
                <a16:creationId xmlns:a16="http://schemas.microsoft.com/office/drawing/2014/main" id="{8E8FD8B4-8554-766F-2E54-F6A04CB5D8C5}"/>
              </a:ext>
            </a:extLst>
          </p:cNvPr>
          <p:cNvSpPr txBox="1"/>
          <p:nvPr/>
        </p:nvSpPr>
        <p:spPr>
          <a:xfrm>
            <a:off x="588261" y="1127114"/>
            <a:ext cx="5959103" cy="461665"/>
          </a:xfrm>
          <a:prstGeom prst="rect">
            <a:avLst/>
          </a:prstGeom>
          <a:noFill/>
        </p:spPr>
        <p:txBody>
          <a:bodyPr wrap="square" lIns="0" r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One site for all your Copilot needs</a:t>
            </a:r>
          </a:p>
        </p:txBody>
      </p:sp>
      <p:sp>
        <p:nvSpPr>
          <p:cNvPr id="4" name="TextBox 3">
            <a:extLst>
              <a:ext uri="{FF2B5EF4-FFF2-40B4-BE49-F238E27FC236}">
                <a16:creationId xmlns:a16="http://schemas.microsoft.com/office/drawing/2014/main" id="{77A7F0F4-8107-80ED-BC72-6D114300EA17}"/>
              </a:ext>
            </a:extLst>
          </p:cNvPr>
          <p:cNvSpPr txBox="1"/>
          <p:nvPr/>
        </p:nvSpPr>
        <p:spPr>
          <a:xfrm>
            <a:off x="588261" y="2038345"/>
            <a:ext cx="4965517" cy="2262158"/>
          </a:xfrm>
          <a:prstGeom prst="rect">
            <a:avLst/>
          </a:prstGeom>
          <a:noFill/>
        </p:spPr>
        <p:txBody>
          <a:bodyPr wrap="square" lIns="0" rIns="0">
            <a:spAutoFit/>
          </a:bodyPr>
          <a:lstStyle/>
          <a:p>
            <a:pPr marL="0" marR="0" lvl="0" indent="0" algn="l" defTabSz="914363"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https://adoption.microsoft.com/copilot</a:t>
            </a:r>
            <a:endParaRPr kumimoji="0" lang="en-US" sz="2000" b="0" i="0" u="none" strike="noStrike" kern="1200" cap="none" spc="0" normalizeH="0" baseline="0" noProof="0">
              <a:ln>
                <a:noFill/>
              </a:ln>
              <a:solidFill>
                <a:srgbClr val="0078D4"/>
              </a:solidFill>
              <a:effectLst/>
              <a:uLnTx/>
              <a:uFillTx/>
              <a:latin typeface="SegoeUIVariable"/>
              <a:ea typeface="+mn-ea"/>
              <a:cs typeface="+mn-cs"/>
            </a:endParaRP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Resources by role</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Interactive Scenario Library</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Product announcements and news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Links to all other Microsoft sites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Extended links for Small/Medium business, Copilot in Sales, Microsoft Viva, and more</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pic>
        <p:nvPicPr>
          <p:cNvPr id="5" name="Picture 4">
            <a:extLst>
              <a:ext uri="{FF2B5EF4-FFF2-40B4-BE49-F238E27FC236}">
                <a16:creationId xmlns:a16="http://schemas.microsoft.com/office/drawing/2014/main" id="{6CFB5E2A-02B6-DEFF-20B6-ED32BBE156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434" y="4889197"/>
            <a:ext cx="938376" cy="938374"/>
          </a:xfrm>
          <a:prstGeom prst="rect">
            <a:avLst/>
          </a:prstGeom>
        </p:spPr>
      </p:pic>
      <p:sp>
        <p:nvSpPr>
          <p:cNvPr id="6" name="TextBox 5">
            <a:extLst>
              <a:ext uri="{FF2B5EF4-FFF2-40B4-BE49-F238E27FC236}">
                <a16:creationId xmlns:a16="http://schemas.microsoft.com/office/drawing/2014/main" id="{4E639E2F-C2BF-79F3-53CF-B81BE1685103}"/>
              </a:ext>
            </a:extLst>
          </p:cNvPr>
          <p:cNvSpPr txBox="1"/>
          <p:nvPr/>
        </p:nvSpPr>
        <p:spPr>
          <a:xfrm>
            <a:off x="1861465" y="4924823"/>
            <a:ext cx="3354404" cy="40011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Take the Class! </a:t>
            </a:r>
          </a:p>
        </p:txBody>
      </p:sp>
      <p:sp>
        <p:nvSpPr>
          <p:cNvPr id="7" name="TextBox 6">
            <a:extLst>
              <a:ext uri="{FF2B5EF4-FFF2-40B4-BE49-F238E27FC236}">
                <a16:creationId xmlns:a16="http://schemas.microsoft.com/office/drawing/2014/main" id="{C656ADF9-6296-46F7-F6D4-4834262E276F}"/>
              </a:ext>
            </a:extLst>
          </p:cNvPr>
          <p:cNvSpPr txBox="1"/>
          <p:nvPr/>
        </p:nvSpPr>
        <p:spPr>
          <a:xfrm>
            <a:off x="1861465" y="5268725"/>
            <a:ext cx="3748989" cy="52322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Earn your User Enablement badge &amp; validate your skills with </a:t>
            </a:r>
            <a:r>
              <a:rPr kumimoji="0" lang="en-US" sz="1400" b="1" i="0" u="none" strike="noStrike" kern="1200" cap="none" spc="0" normalizeH="0" baseline="0" noProof="0">
                <a:ln>
                  <a:noFill/>
                </a:ln>
                <a:solidFill>
                  <a:srgbClr val="0070C0"/>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MS-4007</a:t>
            </a:r>
            <a:r>
              <a:rPr kumimoji="0" lang="en-US" sz="1400" b="0" i="0" u="none" strike="noStrike" kern="1200" cap="none" spc="0" normalizeH="0" baseline="0" noProof="0">
                <a:ln>
                  <a:noFill/>
                </a:ln>
                <a:solidFill>
                  <a:prstClr val="black"/>
                </a:solidFill>
                <a:effectLst/>
                <a:uLnTx/>
                <a:uFillTx/>
                <a:latin typeface="Segoe UI"/>
                <a:ea typeface="+mn-ea"/>
                <a:cs typeface="+mn-cs"/>
              </a:rPr>
              <a:t> available today! </a:t>
            </a:r>
          </a:p>
        </p:txBody>
      </p:sp>
      <p:pic>
        <p:nvPicPr>
          <p:cNvPr id="8" name="Picture 7">
            <a:extLst>
              <a:ext uri="{FF2B5EF4-FFF2-40B4-BE49-F238E27FC236}">
                <a16:creationId xmlns:a16="http://schemas.microsoft.com/office/drawing/2014/main" id="{850AD462-9971-4746-96EF-299D2309408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06910" y="1274226"/>
            <a:ext cx="3934211" cy="4050708"/>
          </a:xfrm>
          <a:prstGeom prst="roundRect">
            <a:avLst>
              <a:gd name="adj" fmla="val 3022"/>
            </a:avLst>
          </a:prstGeom>
          <a:ln w="3175">
            <a:solidFill>
              <a:schemeClr val="bg1">
                <a:lumMod val="50000"/>
              </a:schemeClr>
            </a:solidFill>
          </a:ln>
        </p:spPr>
      </p:pic>
      <p:pic>
        <p:nvPicPr>
          <p:cNvPr id="9" name="Picture 8">
            <a:extLst>
              <a:ext uri="{FF2B5EF4-FFF2-40B4-BE49-F238E27FC236}">
                <a16:creationId xmlns:a16="http://schemas.microsoft.com/office/drawing/2014/main" id="{96DE8B6B-FA82-CFEB-44E8-9ADF29749B9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183249" y="2976770"/>
            <a:ext cx="4505011" cy="3429000"/>
          </a:xfrm>
          <a:prstGeom prst="roundRect">
            <a:avLst>
              <a:gd name="adj" fmla="val 3022"/>
            </a:avLst>
          </a:prstGeom>
          <a:ln w="3175">
            <a:solidFill>
              <a:schemeClr val="bg1">
                <a:lumMod val="50000"/>
              </a:schemeClr>
            </a:solidFill>
          </a:ln>
        </p:spPr>
      </p:pic>
    </p:spTree>
    <p:extLst>
      <p:ext uri="{BB962C8B-B14F-4D97-AF65-F5344CB8AC3E}">
        <p14:creationId xmlns:p14="http://schemas.microsoft.com/office/powerpoint/2010/main" val="343692365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D661-F250-2E34-5AF2-C74E836BE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0E1AE-1043-AD5C-6B25-ED3984F0F878}"/>
              </a:ext>
            </a:extLst>
          </p:cNvPr>
          <p:cNvSpPr>
            <a:spLocks noGrp="1"/>
          </p:cNvSpPr>
          <p:nvPr>
            <p:ph type="title"/>
          </p:nvPr>
        </p:nvSpPr>
        <p:spPr/>
        <p:txBody>
          <a:bodyPr>
            <a:normAutofit fontScale="90000"/>
          </a:bodyPr>
          <a:lstStyle/>
          <a:p>
            <a:pPr algn="ctr"/>
            <a:r>
              <a:rPr lang="en-US" sz="2000" spc="-40">
                <a:solidFill>
                  <a:srgbClr val="0078D4"/>
                </a:solidFill>
              </a:rPr>
              <a:t>Objective: </a:t>
            </a:r>
            <a:br>
              <a:rPr lang="en-US" sz="2800" spc="-40"/>
            </a:br>
            <a:r>
              <a:rPr lang="en-US" sz="2800" spc="-40"/>
              <a:t>Build daily AI habits and employee satisfaction</a:t>
            </a:r>
            <a:endParaRPr lang="en-US" sz="2800"/>
          </a:p>
        </p:txBody>
      </p:sp>
      <p:grpSp>
        <p:nvGrpSpPr>
          <p:cNvPr id="22" name="Group 21" descr="Flag indicating this slide is a shared activity.">
            <a:extLst>
              <a:ext uri="{FF2B5EF4-FFF2-40B4-BE49-F238E27FC236}">
                <a16:creationId xmlns:a16="http://schemas.microsoft.com/office/drawing/2014/main" id="{7C40E045-AEB6-C95D-22FC-4E6583D63056}"/>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A7B00C76-C4C7-F1B4-D319-06099EC79277}"/>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D8E4989C-696E-886F-C5CE-13DA34929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20" name="Rectangle 19">
              <a:extLst>
                <a:ext uri="{FF2B5EF4-FFF2-40B4-BE49-F238E27FC236}">
                  <a16:creationId xmlns:a16="http://schemas.microsoft.com/office/drawing/2014/main" id="{526A33D8-2290-C7F2-8CF9-D112D2BDCF3A}"/>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Rounded Rectangle 5">
            <a:extLst>
              <a:ext uri="{FF2B5EF4-FFF2-40B4-BE49-F238E27FC236}">
                <a16:creationId xmlns:a16="http://schemas.microsoft.com/office/drawing/2014/main" id="{92978A34-67F3-E114-2F09-F5C5074BBDBC}"/>
              </a:ext>
              <a:ext uri="{C183D7F6-B498-43B3-948B-1728B52AA6E4}">
                <adec:decorative xmlns:adec="http://schemas.microsoft.com/office/drawing/2017/decorative" val="1"/>
              </a:ext>
            </a:extLst>
          </p:cNvPr>
          <p:cNvSpPr/>
          <p:nvPr/>
        </p:nvSpPr>
        <p:spPr bwMode="auto">
          <a:xfrm>
            <a:off x="6185988" y="1752597"/>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 name="Rounded Rectangle 6">
            <a:extLst>
              <a:ext uri="{FF2B5EF4-FFF2-40B4-BE49-F238E27FC236}">
                <a16:creationId xmlns:a16="http://schemas.microsoft.com/office/drawing/2014/main" id="{94737706-718B-C2FE-2CB1-0A58FAF4FD21}"/>
              </a:ext>
              <a:ext uri="{C183D7F6-B498-43B3-948B-1728B52AA6E4}">
                <adec:decorative xmlns:adec="http://schemas.microsoft.com/office/drawing/2017/decorative" val="1"/>
              </a:ext>
            </a:extLst>
          </p:cNvPr>
          <p:cNvSpPr/>
          <p:nvPr/>
        </p:nvSpPr>
        <p:spPr bwMode="auto">
          <a:xfrm>
            <a:off x="3454955" y="1752599"/>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 name="Rounded Rectangle 7">
            <a:extLst>
              <a:ext uri="{FF2B5EF4-FFF2-40B4-BE49-F238E27FC236}">
                <a16:creationId xmlns:a16="http://schemas.microsoft.com/office/drawing/2014/main" id="{83E2DA8E-B3E3-8BDA-0266-A270713E1909}"/>
              </a:ext>
              <a:ext uri="{C183D7F6-B498-43B3-948B-1728B52AA6E4}">
                <adec:decorative xmlns:adec="http://schemas.microsoft.com/office/drawing/2017/decorative" val="1"/>
              </a:ext>
            </a:extLst>
          </p:cNvPr>
          <p:cNvSpPr/>
          <p:nvPr/>
        </p:nvSpPr>
        <p:spPr bwMode="auto">
          <a:xfrm>
            <a:off x="8917020" y="1752599"/>
            <a:ext cx="2551058" cy="4186956"/>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Rounded Rectangle 8">
            <a:extLst>
              <a:ext uri="{FF2B5EF4-FFF2-40B4-BE49-F238E27FC236}">
                <a16:creationId xmlns:a16="http://schemas.microsoft.com/office/drawing/2014/main" id="{3320A334-7E53-B4B4-C41D-9FDBEE84C401}"/>
              </a:ext>
              <a:ext uri="{C183D7F6-B498-43B3-948B-1728B52AA6E4}">
                <adec:decorative xmlns:adec="http://schemas.microsoft.com/office/drawing/2017/decorative" val="1"/>
              </a:ext>
            </a:extLst>
          </p:cNvPr>
          <p:cNvSpPr/>
          <p:nvPr/>
        </p:nvSpPr>
        <p:spPr bwMode="auto">
          <a:xfrm>
            <a:off x="723922" y="1752599"/>
            <a:ext cx="2551058" cy="4186955"/>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Rectangle: Rounded Corners 10">
            <a:extLst>
              <a:ext uri="{FF2B5EF4-FFF2-40B4-BE49-F238E27FC236}">
                <a16:creationId xmlns:a16="http://schemas.microsoft.com/office/drawing/2014/main" id="{91F821C2-AE50-F64B-53AF-3D613C3C6C81}"/>
              </a:ext>
            </a:extLst>
          </p:cNvPr>
          <p:cNvSpPr/>
          <p:nvPr/>
        </p:nvSpPr>
        <p:spPr>
          <a:xfrm>
            <a:off x="856973"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Awareness</a:t>
            </a:r>
          </a:p>
        </p:txBody>
      </p:sp>
      <p:sp>
        <p:nvSpPr>
          <p:cNvPr id="16" name="Rectangle: Rounded Corners 4">
            <a:extLst>
              <a:ext uri="{FF2B5EF4-FFF2-40B4-BE49-F238E27FC236}">
                <a16:creationId xmlns:a16="http://schemas.microsoft.com/office/drawing/2014/main" id="{29198753-F5DE-A475-AB90-C8622B79483A}"/>
              </a:ext>
            </a:extLst>
          </p:cNvPr>
          <p:cNvSpPr txBox="1"/>
          <p:nvPr/>
        </p:nvSpPr>
        <p:spPr>
          <a:xfrm>
            <a:off x="881367"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Land AI transformation vision</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Tailor content by audience, scenario, persona, and usage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Copilot Champions launch</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Internal testing for some</a:t>
            </a:r>
          </a:p>
        </p:txBody>
      </p:sp>
      <p:sp>
        <p:nvSpPr>
          <p:cNvPr id="15" name="Rectangle: Rounded Corners 10">
            <a:extLst>
              <a:ext uri="{FF2B5EF4-FFF2-40B4-BE49-F238E27FC236}">
                <a16:creationId xmlns:a16="http://schemas.microsoft.com/office/drawing/2014/main" id="{4B89C2E8-8704-FD76-03FB-F6BEC01E9385}"/>
              </a:ext>
            </a:extLst>
          </p:cNvPr>
          <p:cNvSpPr/>
          <p:nvPr/>
        </p:nvSpPr>
        <p:spPr>
          <a:xfrm>
            <a:off x="856973"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Land the message</a:t>
            </a:r>
          </a:p>
        </p:txBody>
      </p:sp>
      <p:sp>
        <p:nvSpPr>
          <p:cNvPr id="10" name="Rectangle: Rounded Corners 10">
            <a:extLst>
              <a:ext uri="{FF2B5EF4-FFF2-40B4-BE49-F238E27FC236}">
                <a16:creationId xmlns:a16="http://schemas.microsoft.com/office/drawing/2014/main" id="{693B2A24-395E-FCC2-DBC8-5C8C555154FA}"/>
              </a:ext>
            </a:extLst>
          </p:cNvPr>
          <p:cNvSpPr/>
          <p:nvPr/>
        </p:nvSpPr>
        <p:spPr>
          <a:xfrm>
            <a:off x="3581741"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Engagement</a:t>
            </a:r>
          </a:p>
        </p:txBody>
      </p:sp>
      <p:sp>
        <p:nvSpPr>
          <p:cNvPr id="17" name="Rectangle: Rounded Corners 4">
            <a:extLst>
              <a:ext uri="{FF2B5EF4-FFF2-40B4-BE49-F238E27FC236}">
                <a16:creationId xmlns:a16="http://schemas.microsoft.com/office/drawing/2014/main" id="{331EF4B7-2B3C-240D-E09A-D79F54625394}"/>
              </a:ext>
            </a:extLst>
          </p:cNvPr>
          <p:cNvSpPr txBox="1"/>
          <p:nvPr/>
        </p:nvSpPr>
        <p:spPr>
          <a:xfrm>
            <a:off x="3616475"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Deliver strategic engagements by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org and role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Ongoing partner and employee education </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Showcase successes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via #CopilotStories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Conduct ongoing feedback surveys</a:t>
            </a:r>
          </a:p>
        </p:txBody>
      </p:sp>
      <p:sp>
        <p:nvSpPr>
          <p:cNvPr id="5" name="Rectangle: Rounded Corners 10">
            <a:extLst>
              <a:ext uri="{FF2B5EF4-FFF2-40B4-BE49-F238E27FC236}">
                <a16:creationId xmlns:a16="http://schemas.microsoft.com/office/drawing/2014/main" id="{2D7959F7-9C03-5A15-1DCC-5F6858110970}"/>
              </a:ext>
            </a:extLst>
          </p:cNvPr>
          <p:cNvSpPr/>
          <p:nvPr/>
        </p:nvSpPr>
        <p:spPr>
          <a:xfrm>
            <a:off x="3581741"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Support the change</a:t>
            </a:r>
          </a:p>
        </p:txBody>
      </p:sp>
      <p:sp>
        <p:nvSpPr>
          <p:cNvPr id="13" name="Rectangle: Rounded Corners 10">
            <a:extLst>
              <a:ext uri="{FF2B5EF4-FFF2-40B4-BE49-F238E27FC236}">
                <a16:creationId xmlns:a16="http://schemas.microsoft.com/office/drawing/2014/main" id="{619E322A-0749-F850-8D91-408B74F941DB}"/>
              </a:ext>
            </a:extLst>
          </p:cNvPr>
          <p:cNvSpPr/>
          <p:nvPr/>
        </p:nvSpPr>
        <p:spPr>
          <a:xfrm>
            <a:off x="6306509"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Measurement</a:t>
            </a:r>
          </a:p>
        </p:txBody>
      </p:sp>
      <p:sp>
        <p:nvSpPr>
          <p:cNvPr id="18" name="Rectangle: Rounded Corners 4">
            <a:extLst>
              <a:ext uri="{FF2B5EF4-FFF2-40B4-BE49-F238E27FC236}">
                <a16:creationId xmlns:a16="http://schemas.microsoft.com/office/drawing/2014/main" id="{4DA53563-84DF-2E6C-0428-DC2CEF5D4AF3}"/>
              </a:ext>
            </a:extLst>
          </p:cNvPr>
          <p:cNvSpPr txBox="1"/>
          <p:nvPr/>
        </p:nvSpPr>
        <p:spPr>
          <a:xfrm>
            <a:off x="6351583"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Usage, support, and health metrics inform baseline for enablement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Drive listening systems engagement</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Improve employee guidance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Identify additional scenarios for AI transformation</a:t>
            </a:r>
          </a:p>
        </p:txBody>
      </p:sp>
      <p:sp>
        <p:nvSpPr>
          <p:cNvPr id="21" name="Rectangle: Rounded Corners 10">
            <a:extLst>
              <a:ext uri="{FF2B5EF4-FFF2-40B4-BE49-F238E27FC236}">
                <a16:creationId xmlns:a16="http://schemas.microsoft.com/office/drawing/2014/main" id="{373BBFFE-A333-CF71-7F6F-D2D0E987F279}"/>
              </a:ext>
            </a:extLst>
          </p:cNvPr>
          <p:cNvSpPr/>
          <p:nvPr/>
        </p:nvSpPr>
        <p:spPr>
          <a:xfrm>
            <a:off x="6306509"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Analyze and adjust</a:t>
            </a:r>
          </a:p>
        </p:txBody>
      </p:sp>
      <p:sp>
        <p:nvSpPr>
          <p:cNvPr id="11" name="Rectangle: Rounded Corners 10">
            <a:extLst>
              <a:ext uri="{FF2B5EF4-FFF2-40B4-BE49-F238E27FC236}">
                <a16:creationId xmlns:a16="http://schemas.microsoft.com/office/drawing/2014/main" id="{05A7F61F-48DD-D6AD-8089-61A5674E475D}"/>
              </a:ext>
            </a:extLst>
          </p:cNvPr>
          <p:cNvSpPr/>
          <p:nvPr/>
        </p:nvSpPr>
        <p:spPr>
          <a:xfrm>
            <a:off x="9031278"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Management</a:t>
            </a:r>
          </a:p>
        </p:txBody>
      </p:sp>
      <p:sp>
        <p:nvSpPr>
          <p:cNvPr id="19" name="Rectangle: Rounded Corners 4">
            <a:extLst>
              <a:ext uri="{FF2B5EF4-FFF2-40B4-BE49-F238E27FC236}">
                <a16:creationId xmlns:a16="http://schemas.microsoft.com/office/drawing/2014/main" id="{34D41140-9849-FAA3-3633-50F3E8CF72E8}"/>
              </a:ext>
            </a:extLst>
          </p:cNvPr>
          <p:cNvSpPr txBox="1"/>
          <p:nvPr/>
        </p:nvSpPr>
        <p:spPr>
          <a:xfrm>
            <a:off x="9086691"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Improve the experience from employee feedback</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Deliver integrated service roadmaps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Iterate messages and tactics bi-monthly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Provide employee insights signals in </a:t>
            </a:r>
            <a:br>
              <a:rPr lang="en-US" sz="1400">
                <a:solidFill>
                  <a:prstClr val="black"/>
                </a:solidFill>
                <a:latin typeface="Segoe UI"/>
              </a:rPr>
            </a:br>
            <a:r>
              <a:rPr lang="en-US" sz="1400">
                <a:solidFill>
                  <a:prstClr val="black"/>
                </a:solidFill>
                <a:latin typeface="Segoe UI"/>
              </a:rPr>
              <a:t>Service Health Review</a:t>
            </a:r>
          </a:p>
        </p:txBody>
      </p:sp>
      <p:sp>
        <p:nvSpPr>
          <p:cNvPr id="14" name="Rectangle: Rounded Corners 10">
            <a:extLst>
              <a:ext uri="{FF2B5EF4-FFF2-40B4-BE49-F238E27FC236}">
                <a16:creationId xmlns:a16="http://schemas.microsoft.com/office/drawing/2014/main" id="{33B5B72F-096B-902E-2D15-7F5616C38F5C}"/>
              </a:ext>
            </a:extLst>
          </p:cNvPr>
          <p:cNvSpPr/>
          <p:nvPr/>
        </p:nvSpPr>
        <p:spPr>
          <a:xfrm>
            <a:off x="9031278"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Improve the experience</a:t>
            </a:r>
          </a:p>
        </p:txBody>
      </p:sp>
      <p:grpSp>
        <p:nvGrpSpPr>
          <p:cNvPr id="45" name="Group 44">
            <a:extLst>
              <a:ext uri="{FF2B5EF4-FFF2-40B4-BE49-F238E27FC236}">
                <a16:creationId xmlns:a16="http://schemas.microsoft.com/office/drawing/2014/main" id="{802FF3DC-7533-99C3-1379-2D3AC7669B9E}"/>
              </a:ext>
              <a:ext uri="{C183D7F6-B498-43B3-948B-1728B52AA6E4}">
                <adec:decorative xmlns:adec="http://schemas.microsoft.com/office/drawing/2017/decorative" val="1"/>
              </a:ext>
            </a:extLst>
          </p:cNvPr>
          <p:cNvGrpSpPr/>
          <p:nvPr/>
        </p:nvGrpSpPr>
        <p:grpSpPr>
          <a:xfrm>
            <a:off x="1659143" y="1445504"/>
            <a:ext cx="680617" cy="680617"/>
            <a:chOff x="1659143" y="1445504"/>
            <a:chExt cx="680617" cy="680617"/>
          </a:xfrm>
        </p:grpSpPr>
        <p:sp>
          <p:nvSpPr>
            <p:cNvPr id="24" name="Oval 23">
              <a:extLst>
                <a:ext uri="{FF2B5EF4-FFF2-40B4-BE49-F238E27FC236}">
                  <a16:creationId xmlns:a16="http://schemas.microsoft.com/office/drawing/2014/main" id="{5444E5F6-2332-9B9E-DF3C-3F1787035BFB}"/>
                </a:ext>
              </a:extLst>
            </p:cNvPr>
            <p:cNvSpPr/>
            <p:nvPr/>
          </p:nvSpPr>
          <p:spPr>
            <a:xfrm>
              <a:off x="1659143"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7" name="Graphic 36">
              <a:extLst>
                <a:ext uri="{FF2B5EF4-FFF2-40B4-BE49-F238E27FC236}">
                  <a16:creationId xmlns:a16="http://schemas.microsoft.com/office/drawing/2014/main" id="{E75859A4-3CA2-3449-3297-4824BF8BD4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6300" y="1582661"/>
              <a:ext cx="406302" cy="406302"/>
            </a:xfrm>
            <a:prstGeom prst="rect">
              <a:avLst/>
            </a:prstGeom>
          </p:spPr>
        </p:pic>
      </p:grpSp>
      <p:grpSp>
        <p:nvGrpSpPr>
          <p:cNvPr id="46" name="Group 45">
            <a:extLst>
              <a:ext uri="{FF2B5EF4-FFF2-40B4-BE49-F238E27FC236}">
                <a16:creationId xmlns:a16="http://schemas.microsoft.com/office/drawing/2014/main" id="{8E18A481-4585-8F73-A906-A39FC08A7F27}"/>
              </a:ext>
              <a:ext uri="{C183D7F6-B498-43B3-948B-1728B52AA6E4}">
                <adec:decorative xmlns:adec="http://schemas.microsoft.com/office/drawing/2017/decorative" val="1"/>
              </a:ext>
            </a:extLst>
          </p:cNvPr>
          <p:cNvGrpSpPr/>
          <p:nvPr/>
        </p:nvGrpSpPr>
        <p:grpSpPr>
          <a:xfrm>
            <a:off x="4390176" y="1445504"/>
            <a:ext cx="680617" cy="680617"/>
            <a:chOff x="4390176" y="1445504"/>
            <a:chExt cx="680617" cy="680617"/>
          </a:xfrm>
        </p:grpSpPr>
        <p:sp>
          <p:nvSpPr>
            <p:cNvPr id="27" name="Oval 26">
              <a:extLst>
                <a:ext uri="{FF2B5EF4-FFF2-40B4-BE49-F238E27FC236}">
                  <a16:creationId xmlns:a16="http://schemas.microsoft.com/office/drawing/2014/main" id="{BDA1EA1A-66F5-38CD-A33F-FE65D979FF37}"/>
                </a:ext>
              </a:extLst>
            </p:cNvPr>
            <p:cNvSpPr/>
            <p:nvPr/>
          </p:nvSpPr>
          <p:spPr>
            <a:xfrm>
              <a:off x="4390176" y="1445504"/>
              <a:ext cx="680617" cy="680617"/>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9" name="Graphic 38">
              <a:extLst>
                <a:ext uri="{FF2B5EF4-FFF2-40B4-BE49-F238E27FC236}">
                  <a16:creationId xmlns:a16="http://schemas.microsoft.com/office/drawing/2014/main" id="{CFC596BF-0FCF-7F98-A5AB-F1731D7480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7332" y="1580491"/>
              <a:ext cx="406302" cy="406302"/>
            </a:xfrm>
            <a:prstGeom prst="rect">
              <a:avLst/>
            </a:prstGeom>
          </p:spPr>
        </p:pic>
      </p:grpSp>
      <p:grpSp>
        <p:nvGrpSpPr>
          <p:cNvPr id="47" name="Group 46">
            <a:extLst>
              <a:ext uri="{FF2B5EF4-FFF2-40B4-BE49-F238E27FC236}">
                <a16:creationId xmlns:a16="http://schemas.microsoft.com/office/drawing/2014/main" id="{D6C31155-444F-24F7-9E3F-64EAD1482924}"/>
              </a:ext>
              <a:ext uri="{C183D7F6-B498-43B3-948B-1728B52AA6E4}">
                <adec:decorative xmlns:adec="http://schemas.microsoft.com/office/drawing/2017/decorative" val="1"/>
              </a:ext>
            </a:extLst>
          </p:cNvPr>
          <p:cNvGrpSpPr/>
          <p:nvPr/>
        </p:nvGrpSpPr>
        <p:grpSpPr>
          <a:xfrm>
            <a:off x="7121209" y="1445504"/>
            <a:ext cx="680617" cy="680617"/>
            <a:chOff x="7121209" y="1445504"/>
            <a:chExt cx="680617" cy="680617"/>
          </a:xfrm>
        </p:grpSpPr>
        <p:sp>
          <p:nvSpPr>
            <p:cNvPr id="30" name="Oval 29">
              <a:extLst>
                <a:ext uri="{FF2B5EF4-FFF2-40B4-BE49-F238E27FC236}">
                  <a16:creationId xmlns:a16="http://schemas.microsoft.com/office/drawing/2014/main" id="{4534CFC9-C211-D07B-85E3-0C0226E04CB0}"/>
                </a:ext>
              </a:extLst>
            </p:cNvPr>
            <p:cNvSpPr/>
            <p:nvPr/>
          </p:nvSpPr>
          <p:spPr>
            <a:xfrm>
              <a:off x="7121209" y="1445504"/>
              <a:ext cx="680617" cy="680617"/>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1" name="Graphic 40">
              <a:extLst>
                <a:ext uri="{FF2B5EF4-FFF2-40B4-BE49-F238E27FC236}">
                  <a16:creationId xmlns:a16="http://schemas.microsoft.com/office/drawing/2014/main" id="{88A5E5E3-7F5F-4C93-C8CE-6AC1D2EC16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0141" y="1557174"/>
              <a:ext cx="429620" cy="429620"/>
            </a:xfrm>
            <a:prstGeom prst="rect">
              <a:avLst/>
            </a:prstGeom>
          </p:spPr>
        </p:pic>
      </p:grpSp>
      <p:grpSp>
        <p:nvGrpSpPr>
          <p:cNvPr id="48" name="Group 47">
            <a:extLst>
              <a:ext uri="{FF2B5EF4-FFF2-40B4-BE49-F238E27FC236}">
                <a16:creationId xmlns:a16="http://schemas.microsoft.com/office/drawing/2014/main" id="{94840953-72CF-B3A2-1294-2E5F827C2227}"/>
              </a:ext>
              <a:ext uri="{C183D7F6-B498-43B3-948B-1728B52AA6E4}">
                <adec:decorative xmlns:adec="http://schemas.microsoft.com/office/drawing/2017/decorative" val="1"/>
              </a:ext>
            </a:extLst>
          </p:cNvPr>
          <p:cNvGrpSpPr/>
          <p:nvPr/>
        </p:nvGrpSpPr>
        <p:grpSpPr>
          <a:xfrm>
            <a:off x="9852241" y="1445504"/>
            <a:ext cx="680617" cy="680617"/>
            <a:chOff x="9852241" y="1445504"/>
            <a:chExt cx="680617" cy="680617"/>
          </a:xfrm>
        </p:grpSpPr>
        <p:sp>
          <p:nvSpPr>
            <p:cNvPr id="33" name="Oval 32">
              <a:extLst>
                <a:ext uri="{FF2B5EF4-FFF2-40B4-BE49-F238E27FC236}">
                  <a16:creationId xmlns:a16="http://schemas.microsoft.com/office/drawing/2014/main" id="{76F6BAD7-2A13-8428-58A2-A6F98D1D2D77}"/>
                </a:ext>
              </a:extLst>
            </p:cNvPr>
            <p:cNvSpPr/>
            <p:nvPr/>
          </p:nvSpPr>
          <p:spPr>
            <a:xfrm>
              <a:off x="9852241"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3" name="Graphic 42">
              <a:extLst>
                <a:ext uri="{FF2B5EF4-FFF2-40B4-BE49-F238E27FC236}">
                  <a16:creationId xmlns:a16="http://schemas.microsoft.com/office/drawing/2014/main" id="{DF59E92A-1F57-C5C6-912D-56FC8F183A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89398" y="1582661"/>
              <a:ext cx="406303" cy="406303"/>
            </a:xfrm>
            <a:prstGeom prst="rect">
              <a:avLst/>
            </a:prstGeom>
          </p:spPr>
        </p:pic>
      </p:grpSp>
    </p:spTree>
    <p:extLst>
      <p:ext uri="{BB962C8B-B14F-4D97-AF65-F5344CB8AC3E}">
        <p14:creationId xmlns:p14="http://schemas.microsoft.com/office/powerpoint/2010/main" val="405913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9B56A-AF17-D3DE-0FD1-4E2C6F468392}"/>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6A9BE8C-1A2F-AA63-033C-0DFF3EA9E0DD}"/>
              </a:ext>
              <a:ext uri="{C183D7F6-B498-43B3-948B-1728B52AA6E4}">
                <adec:decorative xmlns:adec="http://schemas.microsoft.com/office/drawing/2017/decorative" val="1"/>
              </a:ext>
            </a:extLst>
          </p:cNvPr>
          <p:cNvSpPr/>
          <p:nvPr/>
        </p:nvSpPr>
        <p:spPr bwMode="auto">
          <a:xfrm>
            <a:off x="2609272" y="1591215"/>
            <a:ext cx="6839890" cy="3215145"/>
          </a:xfrm>
          <a:prstGeom prst="roundRect">
            <a:avLst>
              <a:gd name="adj" fmla="val 5089"/>
            </a:avLst>
          </a:prstGeom>
          <a:gradFill flip="none" rotWithShape="1">
            <a:gsLst>
              <a:gs pos="0">
                <a:srgbClr val="157AC8"/>
              </a:gs>
              <a:gs pos="0">
                <a:srgbClr val="333399"/>
              </a:gs>
              <a:gs pos="100000">
                <a:srgbClr val="7030A0"/>
              </a:gs>
            </a:gsLst>
            <a:lin ang="16200000" scaled="1"/>
            <a:tileRect/>
          </a:gradFill>
          <a:ln w="12700">
            <a:solidFill>
              <a:schemeClr val="bg1">
                <a:alpha val="20000"/>
              </a:schemeClr>
            </a:solid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9" name="Rectangle: Rounded Corners 8">
            <a:extLst>
              <a:ext uri="{FF2B5EF4-FFF2-40B4-BE49-F238E27FC236}">
                <a16:creationId xmlns:a16="http://schemas.microsoft.com/office/drawing/2014/main" id="{BBB96BB7-D2E6-982F-1A5C-D49FC9209920}"/>
              </a:ext>
              <a:ext uri="{C183D7F6-B498-43B3-948B-1728B52AA6E4}">
                <adec:decorative xmlns:adec="http://schemas.microsoft.com/office/drawing/2017/decorative" val="1"/>
              </a:ext>
            </a:extLst>
          </p:cNvPr>
          <p:cNvSpPr/>
          <p:nvPr/>
        </p:nvSpPr>
        <p:spPr bwMode="auto">
          <a:xfrm>
            <a:off x="4395712" y="496987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
        <p:nvSpPr>
          <p:cNvPr id="23" name="Title 1">
            <a:extLst>
              <a:ext uri="{FF2B5EF4-FFF2-40B4-BE49-F238E27FC236}">
                <a16:creationId xmlns:a16="http://schemas.microsoft.com/office/drawing/2014/main" id="{02D970E1-E275-4C73-F201-8775214AF732}"/>
              </a:ext>
            </a:extLst>
          </p:cNvPr>
          <p:cNvSpPr txBox="1">
            <a:spLocks noGrp="1"/>
          </p:cNvSpPr>
          <p:nvPr>
            <p:ph type="title" idx="4294967295"/>
          </p:nvPr>
        </p:nvSpPr>
        <p:spPr>
          <a:xfrm>
            <a:off x="0" y="628650"/>
            <a:ext cx="12192000" cy="81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a:ln w="3175">
                  <a:noFill/>
                </a:ln>
                <a:solidFill>
                  <a:srgbClr val="091F2C"/>
                </a:solidFill>
                <a:effectLst/>
                <a:uLnTx/>
                <a:uFillTx/>
                <a:latin typeface="Segoe UI" panose="020B0502040204020203" pitchFamily="34" charset="0"/>
              </a:rPr>
              <a:t>Themes for Success</a:t>
            </a:r>
            <a:endParaRPr kumimoji="0" lang="en-US" sz="4000" b="1" i="1" u="none" strike="noStrike" kern="1200" cap="none" spc="-50" normalizeH="0" baseline="0" noProof="0">
              <a:ln w="3175">
                <a:noFill/>
              </a:ln>
              <a:solidFill>
                <a:srgbClr val="091F2C"/>
              </a:solidFill>
              <a:effectLst/>
              <a:uLnTx/>
              <a:uFillTx/>
              <a:latin typeface="Segoe UI" panose="020B0502040204020203" pitchFamily="34" charset="0"/>
            </a:endParaRPr>
          </a:p>
        </p:txBody>
      </p:sp>
      <p:cxnSp>
        <p:nvCxnSpPr>
          <p:cNvPr id="3" name="Straight Connector 2">
            <a:extLst>
              <a:ext uri="{FF2B5EF4-FFF2-40B4-BE49-F238E27FC236}">
                <a16:creationId xmlns:a16="http://schemas.microsoft.com/office/drawing/2014/main" id="{82B8D266-1B47-4E3C-C322-542438A0CFB1}"/>
              </a:ext>
              <a:ext uri="{C183D7F6-B498-43B3-948B-1728B52AA6E4}">
                <adec:decorative xmlns:adec="http://schemas.microsoft.com/office/drawing/2017/decorative" val="1"/>
              </a:ext>
            </a:extLst>
          </p:cNvPr>
          <p:cNvCxnSpPr>
            <a:cxnSpLocks/>
          </p:cNvCxnSpPr>
          <p:nvPr/>
        </p:nvCxnSpPr>
        <p:spPr>
          <a:xfrm>
            <a:off x="4899112" y="1741352"/>
            <a:ext cx="0" cy="2753669"/>
          </a:xfrm>
          <a:prstGeom prst="line">
            <a:avLst/>
          </a:prstGeom>
          <a:noFill/>
          <a:ln w="19050" cap="flat" cmpd="sng" algn="ctr">
            <a:solidFill>
              <a:srgbClr val="2E404B"/>
            </a:solidFill>
            <a:prstDash val="solid"/>
            <a:headEnd type="none" w="med" len="med"/>
            <a:tailEnd type="none" w="med" len="med"/>
          </a:ln>
          <a:effectLst/>
        </p:spPr>
      </p:cxnSp>
      <p:cxnSp>
        <p:nvCxnSpPr>
          <p:cNvPr id="6" name="Straight Connector 5">
            <a:extLst>
              <a:ext uri="{FF2B5EF4-FFF2-40B4-BE49-F238E27FC236}">
                <a16:creationId xmlns:a16="http://schemas.microsoft.com/office/drawing/2014/main" id="{6927F01D-1B04-7937-6E2A-F9C16D5337A5}"/>
              </a:ext>
              <a:ext uri="{C183D7F6-B498-43B3-948B-1728B52AA6E4}">
                <adec:decorative xmlns:adec="http://schemas.microsoft.com/office/drawing/2017/decorative" val="1"/>
              </a:ext>
            </a:extLst>
          </p:cNvPr>
          <p:cNvCxnSpPr>
            <a:cxnSpLocks/>
          </p:cNvCxnSpPr>
          <p:nvPr/>
        </p:nvCxnSpPr>
        <p:spPr>
          <a:xfrm>
            <a:off x="7108912" y="1741352"/>
            <a:ext cx="0" cy="2753669"/>
          </a:xfrm>
          <a:prstGeom prst="line">
            <a:avLst/>
          </a:prstGeom>
          <a:noFill/>
          <a:ln w="19050" cap="flat" cmpd="sng" algn="ctr">
            <a:solidFill>
              <a:srgbClr val="2E404B"/>
            </a:solidFill>
            <a:prstDash val="solid"/>
            <a:headEnd type="none" w="med" len="med"/>
            <a:tailEnd type="none" w="med" len="med"/>
          </a:ln>
          <a:effectLst/>
        </p:spPr>
      </p:cxnSp>
      <p:grpSp>
        <p:nvGrpSpPr>
          <p:cNvPr id="8" name="Group 7">
            <a:extLst>
              <a:ext uri="{FF2B5EF4-FFF2-40B4-BE49-F238E27FC236}">
                <a16:creationId xmlns:a16="http://schemas.microsoft.com/office/drawing/2014/main" id="{BA051651-9F03-590A-A06B-A52D3B2FC655}"/>
              </a:ext>
              <a:ext uri="{C183D7F6-B498-43B3-948B-1728B52AA6E4}">
                <adec:decorative xmlns:adec="http://schemas.microsoft.com/office/drawing/2017/decorative" val="1"/>
              </a:ext>
            </a:extLst>
          </p:cNvPr>
          <p:cNvGrpSpPr/>
          <p:nvPr/>
        </p:nvGrpSpPr>
        <p:grpSpPr>
          <a:xfrm>
            <a:off x="2854704" y="2327396"/>
            <a:ext cx="1898750" cy="1744939"/>
            <a:chOff x="542977" y="2947386"/>
            <a:chExt cx="1898750" cy="1744939"/>
          </a:xfrm>
        </p:grpSpPr>
        <p:sp>
          <p:nvSpPr>
            <p:cNvPr id="10" name="Google Shape;3000;p241">
              <a:extLst>
                <a:ext uri="{FF2B5EF4-FFF2-40B4-BE49-F238E27FC236}">
                  <a16:creationId xmlns:a16="http://schemas.microsoft.com/office/drawing/2014/main" id="{68BEC008-CAEE-43A3-52E3-30AED04A9AEF}"/>
                </a:ext>
              </a:extLst>
            </p:cNvPr>
            <p:cNvSpPr txBox="1"/>
            <p:nvPr/>
          </p:nvSpPr>
          <p:spPr>
            <a:xfrm>
              <a:off x="542977" y="3646221"/>
              <a:ext cx="1898750" cy="1046104"/>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Change</a:t>
              </a:r>
            </a:p>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1" i="0" u="none" strike="noStrike" kern="0" cap="none" spc="0" normalizeH="0" baseline="0" noProof="0">
                  <a:ln w="3175">
                    <a:noFill/>
                  </a:ln>
                  <a:solidFill>
                    <a:srgbClr val="FFFFFF"/>
                  </a:solidFill>
                  <a:effectLst/>
                  <a:uLnTx/>
                  <a:uFillTx/>
                  <a:latin typeface="Segoe UI Semibold"/>
                  <a:ea typeface="+mj-lt"/>
                  <a:cs typeface="Segoe UI" panose="020B0502040204020203" pitchFamily="34" charset="0"/>
                </a:rPr>
                <a:t>Needs</a:t>
              </a:r>
            </a:p>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1" i="0" u="none" strike="noStrike" kern="0" cap="none" spc="0" normalizeH="0" baseline="0" noProof="0">
                  <a:ln w="3175">
                    <a:noFill/>
                  </a:ln>
                  <a:solidFill>
                    <a:srgbClr val="FFFFFF"/>
                  </a:solidFill>
                  <a:effectLst/>
                  <a:uLnTx/>
                  <a:uFillTx/>
                  <a:latin typeface="Segoe UI Semibold"/>
                  <a:ea typeface="+mj-lt"/>
                  <a:cs typeface="Segoe UI" panose="020B0502040204020203" pitchFamily="34" charset="0"/>
                </a:rPr>
                <a:t>Makers</a:t>
              </a:r>
              <a:endParaRPr kumimoji="0" lang="en-US" sz="1999" b="1" i="0" u="none" strike="noStrike" kern="0" cap="none" spc="0" normalizeH="0" baseline="0" noProof="0">
                <a:ln w="3175">
                  <a:noFill/>
                </a:ln>
                <a:solidFill>
                  <a:srgbClr val="FFFFFF"/>
                </a:solidFill>
                <a:effectLst/>
                <a:uLnTx/>
                <a:uFillTx/>
                <a:latin typeface="Segoe UI Semibold"/>
                <a:ea typeface="+mj-lt"/>
                <a:cs typeface="Segoe UI Semibold"/>
              </a:endParaRPr>
            </a:p>
          </p:txBody>
        </p:sp>
        <p:sp>
          <p:nvSpPr>
            <p:cNvPr id="11" name="Rounded Rectangle 62">
              <a:extLst>
                <a:ext uri="{FF2B5EF4-FFF2-40B4-BE49-F238E27FC236}">
                  <a16:creationId xmlns:a16="http://schemas.microsoft.com/office/drawing/2014/main" id="{BB183D66-6284-F505-75DB-2B04278FC8BE}"/>
                </a:ext>
              </a:extLst>
            </p:cNvPr>
            <p:cNvSpPr/>
            <p:nvPr/>
          </p:nvSpPr>
          <p:spPr bwMode="auto">
            <a:xfrm>
              <a:off x="1263261" y="2947386"/>
              <a:ext cx="458182" cy="459478"/>
            </a:xfrm>
            <a:prstGeom prst="roundRect">
              <a:avLst>
                <a:gd name="adj" fmla="val 50000"/>
              </a:avLst>
            </a:prstGeom>
            <a:gradFill>
              <a:gsLst>
                <a:gs pos="10000">
                  <a:srgbClr val="D59ED7"/>
                </a:gs>
                <a:gs pos="73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1</a:t>
              </a:r>
            </a:p>
          </p:txBody>
        </p:sp>
      </p:grpSp>
      <p:grpSp>
        <p:nvGrpSpPr>
          <p:cNvPr id="14" name="Group 13">
            <a:extLst>
              <a:ext uri="{FF2B5EF4-FFF2-40B4-BE49-F238E27FC236}">
                <a16:creationId xmlns:a16="http://schemas.microsoft.com/office/drawing/2014/main" id="{CBCF9B26-1589-A400-4933-19DF94096612}"/>
              </a:ext>
              <a:ext uri="{C183D7F6-B498-43B3-948B-1728B52AA6E4}">
                <adec:decorative xmlns:adec="http://schemas.microsoft.com/office/drawing/2017/decorative" val="1"/>
              </a:ext>
            </a:extLst>
          </p:cNvPr>
          <p:cNvGrpSpPr/>
          <p:nvPr/>
        </p:nvGrpSpPr>
        <p:grpSpPr>
          <a:xfrm>
            <a:off x="5078246" y="2327396"/>
            <a:ext cx="1898750" cy="1744939"/>
            <a:chOff x="3071319" y="2947386"/>
            <a:chExt cx="1898750" cy="1744939"/>
          </a:xfrm>
        </p:grpSpPr>
        <p:sp>
          <p:nvSpPr>
            <p:cNvPr id="15" name="Google Shape;3000;p241">
              <a:extLst>
                <a:ext uri="{FF2B5EF4-FFF2-40B4-BE49-F238E27FC236}">
                  <a16:creationId xmlns:a16="http://schemas.microsoft.com/office/drawing/2014/main" id="{44B5AF64-C19E-A216-B47A-C9325FC29510}"/>
                </a:ext>
              </a:extLst>
            </p:cNvPr>
            <p:cNvSpPr txBox="1"/>
            <p:nvPr/>
          </p:nvSpPr>
          <p:spPr>
            <a:xfrm>
              <a:off x="3071319" y="3646221"/>
              <a:ext cx="1898750" cy="1046104"/>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Moments</a:t>
              </a:r>
            </a:p>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That</a:t>
              </a:r>
            </a:p>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1" i="0" u="none" strike="noStrike" kern="0" cap="none" spc="0" normalizeH="0" baseline="0" noProof="0">
                  <a:ln w="3175">
                    <a:noFill/>
                  </a:ln>
                  <a:solidFill>
                    <a:srgbClr val="FFFFFF"/>
                  </a:solidFill>
                  <a:effectLst/>
                  <a:uLnTx/>
                  <a:uFillTx/>
                  <a:latin typeface="Segoe UI Semibold"/>
                  <a:ea typeface="+mj-lt"/>
                  <a:cs typeface="Segoe UI" panose="020B0502040204020203" pitchFamily="34" charset="0"/>
                </a:rPr>
                <a:t>Matter</a:t>
              </a:r>
              <a:endParaRPr kumimoji="0" lang="en-US" sz="1999" b="1" i="0" u="none" strike="noStrike" kern="0" cap="none" spc="0" normalizeH="0" baseline="0" noProof="0">
                <a:ln w="3175">
                  <a:noFill/>
                </a:ln>
                <a:solidFill>
                  <a:srgbClr val="FFFFFF"/>
                </a:solidFill>
                <a:effectLst/>
                <a:uLnTx/>
                <a:uFillTx/>
                <a:latin typeface="Segoe UI Semibold"/>
                <a:ea typeface="+mj-lt"/>
                <a:cs typeface="Segoe UI Semibold"/>
              </a:endParaRPr>
            </a:p>
          </p:txBody>
        </p:sp>
        <p:sp>
          <p:nvSpPr>
            <p:cNvPr id="16" name="Rounded Rectangle 62">
              <a:extLst>
                <a:ext uri="{FF2B5EF4-FFF2-40B4-BE49-F238E27FC236}">
                  <a16:creationId xmlns:a16="http://schemas.microsoft.com/office/drawing/2014/main" id="{3A90116B-288A-18C7-27D1-C325336125EA}"/>
                </a:ext>
              </a:extLst>
            </p:cNvPr>
            <p:cNvSpPr/>
            <p:nvPr/>
          </p:nvSpPr>
          <p:spPr bwMode="auto">
            <a:xfrm>
              <a:off x="3791603"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2</a:t>
              </a:r>
            </a:p>
          </p:txBody>
        </p:sp>
      </p:grpSp>
      <p:grpSp>
        <p:nvGrpSpPr>
          <p:cNvPr id="17" name="Group 16">
            <a:extLst>
              <a:ext uri="{FF2B5EF4-FFF2-40B4-BE49-F238E27FC236}">
                <a16:creationId xmlns:a16="http://schemas.microsoft.com/office/drawing/2014/main" id="{6969A54D-4C70-B3EE-AD78-3A6B911DFF9C}"/>
              </a:ext>
              <a:ext uri="{C183D7F6-B498-43B3-948B-1728B52AA6E4}">
                <adec:decorative xmlns:adec="http://schemas.microsoft.com/office/drawing/2017/decorative" val="1"/>
              </a:ext>
            </a:extLst>
          </p:cNvPr>
          <p:cNvGrpSpPr/>
          <p:nvPr/>
        </p:nvGrpSpPr>
        <p:grpSpPr>
          <a:xfrm>
            <a:off x="7153135" y="2327396"/>
            <a:ext cx="2165576" cy="1744939"/>
            <a:chOff x="5466248" y="2947386"/>
            <a:chExt cx="2165576" cy="1744939"/>
          </a:xfrm>
        </p:grpSpPr>
        <p:sp>
          <p:nvSpPr>
            <p:cNvPr id="18" name="Google Shape;3000;p241">
              <a:extLst>
                <a:ext uri="{FF2B5EF4-FFF2-40B4-BE49-F238E27FC236}">
                  <a16:creationId xmlns:a16="http://schemas.microsoft.com/office/drawing/2014/main" id="{5B73599E-0881-6BF2-5F4D-8277AED52610}"/>
                </a:ext>
              </a:extLst>
            </p:cNvPr>
            <p:cNvSpPr txBox="1"/>
            <p:nvPr/>
          </p:nvSpPr>
          <p:spPr>
            <a:xfrm>
              <a:off x="5466248" y="3646221"/>
              <a:ext cx="2165576" cy="1046104"/>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Get </a:t>
              </a:r>
            </a:p>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Stuff</a:t>
              </a:r>
            </a:p>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1" i="0" u="none" strike="noStrike" kern="0" cap="none" spc="0" normalizeH="0" baseline="0" noProof="0">
                  <a:ln w="3175">
                    <a:noFill/>
                  </a:ln>
                  <a:solidFill>
                    <a:srgbClr val="FFFFFF"/>
                  </a:solidFill>
                  <a:effectLst/>
                  <a:uLnTx/>
                  <a:uFillTx/>
                  <a:latin typeface="Segoe UI Semibold"/>
                  <a:ea typeface="+mj-lt"/>
                  <a:cs typeface="Segoe UI" panose="020B0502040204020203" pitchFamily="34" charset="0"/>
                </a:rPr>
                <a:t>Done</a:t>
              </a:r>
              <a:endParaRPr kumimoji="0" lang="en-US" sz="1999" b="1" i="0" u="none" strike="noStrike" kern="0" cap="none" spc="0" normalizeH="0" baseline="0" noProof="0">
                <a:ln w="3175">
                  <a:noFill/>
                </a:ln>
                <a:gradFill flip="none" rotWithShape="1">
                  <a:gsLst>
                    <a:gs pos="100000">
                      <a:srgbClr val="D59ED7"/>
                    </a:gs>
                    <a:gs pos="0">
                      <a:srgbClr val="8DC8E8"/>
                    </a:gs>
                  </a:gsLst>
                  <a:lin ang="0" scaled="1"/>
                  <a:tileRect/>
                </a:gradFill>
                <a:effectLst/>
                <a:uLnTx/>
                <a:uFillTx/>
                <a:latin typeface="Segoe UI Semibold"/>
                <a:ea typeface="+mj-lt"/>
                <a:cs typeface="Segoe UI Semibold"/>
              </a:endParaRPr>
            </a:p>
          </p:txBody>
        </p:sp>
        <p:sp>
          <p:nvSpPr>
            <p:cNvPr id="19" name="Rounded Rectangle 62">
              <a:extLst>
                <a:ext uri="{FF2B5EF4-FFF2-40B4-BE49-F238E27FC236}">
                  <a16:creationId xmlns:a16="http://schemas.microsoft.com/office/drawing/2014/main" id="{97F16C3F-5D3D-1BF5-2D4A-B745BECFF37F}"/>
                </a:ext>
              </a:extLst>
            </p:cNvPr>
            <p:cNvSpPr/>
            <p:nvPr/>
          </p:nvSpPr>
          <p:spPr bwMode="auto">
            <a:xfrm>
              <a:off x="6319945"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3</a:t>
              </a:r>
            </a:p>
          </p:txBody>
        </p:sp>
      </p:grpSp>
      <p:grpSp>
        <p:nvGrpSpPr>
          <p:cNvPr id="5" name="Group 4" descr="Responsible AI principles&#10;">
            <a:extLst>
              <a:ext uri="{FF2B5EF4-FFF2-40B4-BE49-F238E27FC236}">
                <a16:creationId xmlns:a16="http://schemas.microsoft.com/office/drawing/2014/main" id="{5E483FB4-17BD-74C6-3A7C-7D0A40EC05EC}"/>
              </a:ext>
            </a:extLst>
          </p:cNvPr>
          <p:cNvGrpSpPr/>
          <p:nvPr/>
        </p:nvGrpSpPr>
        <p:grpSpPr>
          <a:xfrm>
            <a:off x="542817" y="5633660"/>
            <a:ext cx="10972800" cy="454508"/>
            <a:chOff x="609600" y="5590442"/>
            <a:chExt cx="10972800" cy="454508"/>
          </a:xfrm>
        </p:grpSpPr>
        <p:cxnSp>
          <p:nvCxnSpPr>
            <p:cNvPr id="12" name="Straight Connector 11">
              <a:extLst>
                <a:ext uri="{FF2B5EF4-FFF2-40B4-BE49-F238E27FC236}">
                  <a16:creationId xmlns:a16="http://schemas.microsoft.com/office/drawing/2014/main" id="{521AAB77-E9E4-ADF5-D477-A2BFFBC6EB2A}"/>
                </a:ext>
                <a:ext uri="{C183D7F6-B498-43B3-948B-1728B52AA6E4}">
                  <adec:decorative xmlns:adec="http://schemas.microsoft.com/office/drawing/2017/decorative" val="1"/>
                </a:ext>
              </a:extLst>
            </p:cNvPr>
            <p:cNvCxnSpPr>
              <a:cxnSpLocks/>
            </p:cNvCxnSpPr>
            <p:nvPr/>
          </p:nvCxnSpPr>
          <p:spPr>
            <a:xfrm>
              <a:off x="609600" y="5817696"/>
              <a:ext cx="10972800" cy="0"/>
            </a:xfrm>
            <a:prstGeom prst="line">
              <a:avLst/>
            </a:prstGeom>
            <a:noFill/>
            <a:ln w="28575" cap="rnd" cmpd="sng" algn="ctr">
              <a:solidFill>
                <a:schemeClr val="bg1">
                  <a:lumMod val="75000"/>
                </a:schemeClr>
              </a:solidFill>
              <a:prstDash val="solid"/>
              <a:headEnd type="oval" w="med" len="med"/>
              <a:tailEnd type="oval" w="med" len="med"/>
            </a:ln>
            <a:effectLst/>
          </p:spPr>
        </p:cxnSp>
        <p:sp>
          <p:nvSpPr>
            <p:cNvPr id="13" name="Rectangle: Rounded Corners 12">
              <a:extLst>
                <a:ext uri="{FF2B5EF4-FFF2-40B4-BE49-F238E27FC236}">
                  <a16:creationId xmlns:a16="http://schemas.microsoft.com/office/drawing/2014/main" id="{F7E72E30-55D5-9EC2-11CC-BBB3AE09F352}"/>
                </a:ext>
              </a:extLst>
            </p:cNvPr>
            <p:cNvSpPr/>
            <p:nvPr/>
          </p:nvSpPr>
          <p:spPr bwMode="auto">
            <a:xfrm>
              <a:off x="3920490" y="5590442"/>
              <a:ext cx="4351020" cy="454508"/>
            </a:xfrm>
            <a:prstGeom prst="roundRect">
              <a:avLst>
                <a:gd name="adj" fmla="val 50000"/>
              </a:avLst>
            </a:prstGeom>
            <a:gradFill>
              <a:gsLst>
                <a:gs pos="2000">
                  <a:srgbClr val="0179D4">
                    <a:lumMod val="80000"/>
                  </a:srgbClr>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Plan Your Impact</a:t>
              </a:r>
            </a:p>
          </p:txBody>
        </p:sp>
      </p:grpSp>
    </p:spTree>
    <p:extLst>
      <p:ext uri="{BB962C8B-B14F-4D97-AF65-F5344CB8AC3E}">
        <p14:creationId xmlns:p14="http://schemas.microsoft.com/office/powerpoint/2010/main" val="394891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100"/>
                                  </p:stCondLst>
                                  <p:childTnLst>
                                    <p:animMotion origin="layout" path="M 4.16667E-7 7.40741E-7 L 4.16667E-7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200"/>
                                  </p:stCondLst>
                                  <p:childTnLst>
                                    <p:animMotion origin="layout" path="M 4.16667E-7 7.40741E-7 L 4.16667E-7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4.16667E-6 -1.11111E-6 L 4.16667E-6 0.03542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nodeType="withEffect">
                                  <p:stCondLst>
                                    <p:cond delay="2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nodeType="withEffect">
                                  <p:stCondLst>
                                    <p:cond delay="200"/>
                                  </p:stCondLst>
                                  <p:childTnLst>
                                    <p:animMotion origin="layout" path="M 1.04167E-6 -2.96296E-6 L 1.04167E-6 0.03542 " pathEditMode="relative" rAng="0" ptsTypes="AA">
                                      <p:cBhvr>
                                        <p:cTn id="24" dur="700" spd="-100000" fill="hold"/>
                                        <p:tgtEl>
                                          <p:spTgt spid="14"/>
                                        </p:tgtEl>
                                        <p:attrNameLst>
                                          <p:attrName>ppt_x</p:attrName>
                                          <p:attrName>ppt_y</p:attrName>
                                        </p:attrNameLst>
                                      </p:cBhvr>
                                      <p:rCtr x="0" y="1759"/>
                                    </p:animMotion>
                                  </p:childTnLst>
                                </p:cTn>
                              </p:par>
                              <p:par>
                                <p:cTn id="25" presetID="10" presetClass="entr" presetSubtype="0" fill="hold" nodeType="withEffect">
                                  <p:stCondLst>
                                    <p:cond delay="3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nodeType="withEffect">
                                  <p:stCondLst>
                                    <p:cond delay="300"/>
                                  </p:stCondLst>
                                  <p:childTnLst>
                                    <p:animMotion origin="layout" path="M 2.5E-6 -4.81481E-6 L 2.5E-6 0.03542 " pathEditMode="relative" rAng="0" ptsTypes="AA">
                                      <p:cBhvr>
                                        <p:cTn id="29" dur="700" spd="-100000" fill="hold"/>
                                        <p:tgtEl>
                                          <p:spTgt spid="17"/>
                                        </p:tgtEl>
                                        <p:attrNameLst>
                                          <p:attrName>ppt_x</p:attrName>
                                          <p:attrName>ppt_y</p:attrName>
                                        </p:attrNameLst>
                                      </p:cBhvr>
                                      <p:rCtr x="0" y="1759"/>
                                    </p:animMotion>
                                  </p:childTnLst>
                                </p:cTn>
                              </p:par>
                              <p:par>
                                <p:cTn id="30" presetID="10" presetClass="entr" presetSubtype="0" fill="hold" nodeType="withEffect">
                                  <p:stCondLst>
                                    <p:cond delay="6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42" presetClass="path" presetSubtype="0" decel="100000" fill="hold" nodeType="withEffect">
                                  <p:stCondLst>
                                    <p:cond delay="600"/>
                                  </p:stCondLst>
                                  <p:childTnLst>
                                    <p:animMotion origin="layout" path="M -1.25E-6 3.7037E-7 L -1.25E-6 -0.03287 " pathEditMode="relative" rAng="0" ptsTypes="AA">
                                      <p:cBhvr>
                                        <p:cTn id="34" dur="700" spd="-100000" fill="hold"/>
                                        <p:tgtEl>
                                          <p:spTgt spid="5"/>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3E4A-9D80-11A7-9AF7-CD546D76D704}"/>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D8DF1A0F-0FE2-D91D-3D30-2CD7B59EF361}"/>
              </a:ext>
            </a:extLst>
          </p:cNvPr>
          <p:cNvPicPr>
            <a:picLocks noChangeAspect="1"/>
          </p:cNvPicPr>
          <p:nvPr/>
        </p:nvPicPr>
        <p:blipFill>
          <a:blip r:embed="rId3"/>
          <a:stretch>
            <a:fillRect/>
          </a:stretch>
        </p:blipFill>
        <p:spPr>
          <a:xfrm>
            <a:off x="940" y="0"/>
            <a:ext cx="12190119" cy="6858000"/>
          </a:xfrm>
          <a:prstGeom prst="rect">
            <a:avLst/>
          </a:prstGeom>
        </p:spPr>
      </p:pic>
      <p:sp>
        <p:nvSpPr>
          <p:cNvPr id="23" name="Title 1">
            <a:extLst>
              <a:ext uri="{FF2B5EF4-FFF2-40B4-BE49-F238E27FC236}">
                <a16:creationId xmlns:a16="http://schemas.microsoft.com/office/drawing/2014/main" id="{78FAA1FC-9406-3833-1565-9BA5C4ABFD58}"/>
              </a:ext>
            </a:extLst>
          </p:cNvPr>
          <p:cNvSpPr txBox="1">
            <a:spLocks noGrp="1"/>
          </p:cNvSpPr>
          <p:nvPr>
            <p:ph type="title" idx="4294967295"/>
          </p:nvPr>
        </p:nvSpPr>
        <p:spPr>
          <a:xfrm>
            <a:off x="1086680" y="383329"/>
            <a:ext cx="6228520" cy="81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defTabSz="93274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a:ln w="3175">
                  <a:noFill/>
                </a:ln>
                <a:solidFill>
                  <a:srgbClr val="091F2C"/>
                </a:solidFill>
                <a:effectLst/>
                <a:uLnTx/>
                <a:uFillTx/>
                <a:latin typeface="Segoe UI" panose="020B0502040204020203" pitchFamily="34" charset="0"/>
              </a:rPr>
              <a:t>Get Stuff Done campaign</a:t>
            </a:r>
            <a:endParaRPr kumimoji="0" lang="en-US" sz="4000" b="1" i="1" u="none" strike="noStrike" kern="1200" cap="none" spc="-50" normalizeH="0" baseline="0" noProof="0">
              <a:ln w="3175">
                <a:noFill/>
              </a:ln>
              <a:solidFill>
                <a:srgbClr val="091F2C"/>
              </a:solidFill>
              <a:effectLst/>
              <a:uLnTx/>
              <a:uFillTx/>
              <a:latin typeface="Segoe UI" panose="020B0502040204020203" pitchFamily="34" charset="0"/>
            </a:endParaRPr>
          </a:p>
        </p:txBody>
      </p:sp>
      <p:sp>
        <p:nvSpPr>
          <p:cNvPr id="2" name="TextBox 1">
            <a:extLst>
              <a:ext uri="{FF2B5EF4-FFF2-40B4-BE49-F238E27FC236}">
                <a16:creationId xmlns:a16="http://schemas.microsoft.com/office/drawing/2014/main" id="{489C9205-F5C7-B877-8489-80713A83E005}"/>
              </a:ext>
            </a:extLst>
          </p:cNvPr>
          <p:cNvSpPr txBox="1"/>
          <p:nvPr/>
        </p:nvSpPr>
        <p:spPr>
          <a:xfrm>
            <a:off x="245167" y="1102377"/>
            <a:ext cx="693751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We all need to “get stuff done” (GSD) amidst busy work days.</a:t>
            </a:r>
            <a:b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The GSD video campaign focuses on short 1-3 minute videos that highlight task completion using Microsoft tools. The goal is to humanize technology, diversify voices, and drive engagement by landing a message everyone can relate to: getting stuff done!</a:t>
            </a:r>
          </a:p>
        </p:txBody>
      </p:sp>
      <p:sp>
        <p:nvSpPr>
          <p:cNvPr id="7" name="Title 1">
            <a:extLst>
              <a:ext uri="{FF2B5EF4-FFF2-40B4-BE49-F238E27FC236}">
                <a16:creationId xmlns:a16="http://schemas.microsoft.com/office/drawing/2014/main" id="{DA8ED097-DC78-A14A-19A3-2752A99FB10C}"/>
              </a:ext>
            </a:extLst>
          </p:cNvPr>
          <p:cNvSpPr txBox="1">
            <a:spLocks/>
          </p:cNvSpPr>
          <p:nvPr/>
        </p:nvSpPr>
        <p:spPr>
          <a:xfrm>
            <a:off x="284924" y="2835138"/>
            <a:ext cx="12192000" cy="81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a:ln w="3175">
                  <a:noFill/>
                </a:ln>
                <a:solidFill>
                  <a:srgbClr val="091F2C"/>
                </a:solidFill>
                <a:effectLst/>
                <a:uLnTx/>
                <a:uFillTx/>
                <a:latin typeface="Aptos" panose="02110004020202020204"/>
                <a:ea typeface="+mn-ea"/>
                <a:cs typeface="Segoe UI" pitchFamily="34" charset="0"/>
              </a:rPr>
              <a:t>Visit </a:t>
            </a:r>
            <a:r>
              <a:rPr kumimoji="0" lang="en-US" sz="2800" b="1" i="0" u="none" strike="noStrike" kern="1200" cap="none" spc="-50" normalizeH="0" baseline="0" noProof="0">
                <a:ln w="3175">
                  <a:noFill/>
                </a:ln>
                <a:solidFill>
                  <a:srgbClr val="0B87DE"/>
                </a:solidFill>
                <a:effectLst/>
                <a:uLnTx/>
                <a:uFillTx/>
                <a:latin typeface="Aptos" panose="02110004020202020204"/>
                <a:ea typeface="+mn-ea"/>
                <a:cs typeface="Segoe UI" pitchFamily="34" charset="0"/>
                <a:hlinkClick r:id="rId4">
                  <a:extLst>
                    <a:ext uri="{A12FA001-AC4F-418D-AE19-62706E023703}">
                      <ahyp:hlinkClr xmlns:ahyp="http://schemas.microsoft.com/office/drawing/2018/hyperlinkcolor" val="tx"/>
                    </a:ext>
                  </a:extLst>
                </a:hlinkClick>
              </a:rPr>
              <a:t>aka.ms/</a:t>
            </a:r>
            <a:r>
              <a:rPr kumimoji="0" lang="en-US" sz="2800" b="1" i="0" u="none" strike="noStrike" kern="1200" cap="none" spc="-50" normalizeH="0" baseline="0" noProof="0" err="1">
                <a:ln w="3175">
                  <a:noFill/>
                </a:ln>
                <a:solidFill>
                  <a:srgbClr val="0B87DE"/>
                </a:solidFill>
                <a:effectLst/>
                <a:uLnTx/>
                <a:uFillTx/>
                <a:latin typeface="Aptos" panose="02110004020202020204"/>
                <a:ea typeface="+mn-ea"/>
                <a:cs typeface="Segoe UI" pitchFamily="34" charset="0"/>
                <a:hlinkClick r:id="rId4">
                  <a:extLst>
                    <a:ext uri="{A12FA001-AC4F-418D-AE19-62706E023703}">
                      <ahyp:hlinkClr xmlns:ahyp="http://schemas.microsoft.com/office/drawing/2018/hyperlinkcolor" val="tx"/>
                    </a:ext>
                  </a:extLst>
                </a:hlinkClick>
              </a:rPr>
              <a:t>TeamGSD</a:t>
            </a:r>
            <a:r>
              <a:rPr kumimoji="0" lang="en-US" sz="2800" b="1" i="0" u="none" strike="noStrike" kern="1200" cap="none" spc="-50" normalizeH="0" baseline="0" noProof="0">
                <a:ln w="3175">
                  <a:noFill/>
                </a:ln>
                <a:solidFill>
                  <a:srgbClr val="0B87DE"/>
                </a:solidFill>
                <a:effectLst/>
                <a:uLnTx/>
                <a:uFillTx/>
                <a:latin typeface="Aptos" panose="02110004020202020204"/>
                <a:ea typeface="+mn-ea"/>
                <a:cs typeface="Segoe UI" pitchFamily="34" charset="0"/>
                <a:hlinkClick r:id="rId4">
                  <a:extLst>
                    <a:ext uri="{A12FA001-AC4F-418D-AE19-62706E023703}">
                      <ahyp:hlinkClr xmlns:ahyp="http://schemas.microsoft.com/office/drawing/2018/hyperlinkcolor" val="tx"/>
                    </a:ext>
                  </a:extLst>
                </a:hlinkClick>
              </a:rPr>
              <a:t> </a:t>
            </a:r>
            <a:r>
              <a:rPr kumimoji="0" lang="en-US" sz="2800" b="1" i="0" u="none" strike="noStrike" kern="1200" cap="none" spc="-50" normalizeH="0" baseline="0" noProof="0">
                <a:ln w="3175">
                  <a:noFill/>
                </a:ln>
                <a:solidFill>
                  <a:srgbClr val="091F2C"/>
                </a:solidFill>
                <a:effectLst/>
                <a:uLnTx/>
                <a:uFillTx/>
                <a:latin typeface="Aptos" panose="02110004020202020204"/>
                <a:ea typeface="+mn-ea"/>
                <a:cs typeface="Segoe UI" pitchFamily="34" charset="0"/>
              </a:rPr>
              <a:t>to: </a:t>
            </a:r>
            <a:endParaRPr kumimoji="0" lang="en-US" sz="2800" b="1" i="1" u="none" strike="noStrike" kern="1200" cap="none" spc="-50" normalizeH="0" baseline="0" noProof="0">
              <a:ln w="3175">
                <a:noFill/>
              </a:ln>
              <a:solidFill>
                <a:srgbClr val="091F2C"/>
              </a:solidFill>
              <a:effectLst/>
              <a:uLnTx/>
              <a:uFillTx/>
              <a:latin typeface="Aptos" panose="02110004020202020204"/>
              <a:ea typeface="+mn-ea"/>
              <a:cs typeface="Segoe UI" pitchFamily="34" charset="0"/>
            </a:endParaRPr>
          </a:p>
        </p:txBody>
      </p:sp>
      <p:grpSp>
        <p:nvGrpSpPr>
          <p:cNvPr id="20" name="Group 19">
            <a:extLst>
              <a:ext uri="{FF2B5EF4-FFF2-40B4-BE49-F238E27FC236}">
                <a16:creationId xmlns:a16="http://schemas.microsoft.com/office/drawing/2014/main" id="{01518EAB-C533-DA1E-69C2-A48A1F8E53DB}"/>
              </a:ext>
            </a:extLst>
          </p:cNvPr>
          <p:cNvGrpSpPr/>
          <p:nvPr/>
        </p:nvGrpSpPr>
        <p:grpSpPr>
          <a:xfrm>
            <a:off x="390791" y="3593446"/>
            <a:ext cx="2554504" cy="2242169"/>
            <a:chOff x="1248867" y="2270196"/>
            <a:chExt cx="3074305" cy="3134588"/>
          </a:xfrm>
          <a:solidFill>
            <a:schemeClr val="bg1"/>
          </a:solidFill>
        </p:grpSpPr>
        <p:sp>
          <p:nvSpPr>
            <p:cNvPr id="21" name="Rounded Rectangle 1">
              <a:extLst>
                <a:ext uri="{FF2B5EF4-FFF2-40B4-BE49-F238E27FC236}">
                  <a16:creationId xmlns:a16="http://schemas.microsoft.com/office/drawing/2014/main" id="{0A5FA51B-D49A-92F7-B3F9-2EFEC849DB0E}"/>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grp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24" name="TextBox 23">
              <a:extLst>
                <a:ext uri="{FF2B5EF4-FFF2-40B4-BE49-F238E27FC236}">
                  <a16:creationId xmlns:a16="http://schemas.microsoft.com/office/drawing/2014/main" id="{FC25E51A-1F41-ED19-3566-D06132407B46}"/>
                </a:ext>
              </a:extLst>
            </p:cNvPr>
            <p:cNvSpPr txBox="1"/>
            <p:nvPr/>
          </p:nvSpPr>
          <p:spPr>
            <a:xfrm>
              <a:off x="1603803" y="3777450"/>
              <a:ext cx="2364431" cy="454508"/>
            </a:xfrm>
            <a:prstGeom prst="rect">
              <a:avLst/>
            </a:prstGeom>
            <a:grp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Watch 1-3 minute videos on Modern Work and Security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grpSp>
      <p:grpSp>
        <p:nvGrpSpPr>
          <p:cNvPr id="26" name="Group 25">
            <a:extLst>
              <a:ext uri="{FF2B5EF4-FFF2-40B4-BE49-F238E27FC236}">
                <a16:creationId xmlns:a16="http://schemas.microsoft.com/office/drawing/2014/main" id="{5EC24025-A4CF-67CA-BB07-B796CEEFA493}"/>
              </a:ext>
            </a:extLst>
          </p:cNvPr>
          <p:cNvGrpSpPr/>
          <p:nvPr/>
        </p:nvGrpSpPr>
        <p:grpSpPr>
          <a:xfrm>
            <a:off x="3221034" y="3593446"/>
            <a:ext cx="2554504" cy="2242169"/>
            <a:chOff x="1248867" y="2270196"/>
            <a:chExt cx="3074305" cy="3134588"/>
          </a:xfrm>
          <a:solidFill>
            <a:schemeClr val="bg1"/>
          </a:solidFill>
        </p:grpSpPr>
        <p:sp>
          <p:nvSpPr>
            <p:cNvPr id="27" name="Rounded Rectangle 1">
              <a:extLst>
                <a:ext uri="{FF2B5EF4-FFF2-40B4-BE49-F238E27FC236}">
                  <a16:creationId xmlns:a16="http://schemas.microsoft.com/office/drawing/2014/main" id="{2737C8B2-E983-3491-62AD-472DDF89B0A6}"/>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grp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28" name="TextBox 27">
              <a:extLst>
                <a:ext uri="{FF2B5EF4-FFF2-40B4-BE49-F238E27FC236}">
                  <a16:creationId xmlns:a16="http://schemas.microsoft.com/office/drawing/2014/main" id="{DA8FB3CF-636B-2A4C-1AE6-DB74D2EC689F}"/>
                </a:ext>
              </a:extLst>
            </p:cNvPr>
            <p:cNvSpPr txBox="1"/>
            <p:nvPr/>
          </p:nvSpPr>
          <p:spPr>
            <a:xfrm>
              <a:off x="1603803" y="3777450"/>
              <a:ext cx="2364431" cy="454508"/>
            </a:xfrm>
            <a:prstGeom prst="rect">
              <a:avLst/>
            </a:prstGeom>
            <a:grp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Join #TeamGSD</a:t>
              </a:r>
              <a:br>
                <a:rPr kumimoji="0" lang="en-US" sz="18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US" sz="18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by submitting your own videos</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grpSp>
      <p:pic>
        <p:nvPicPr>
          <p:cNvPr id="11" name="Picture 10">
            <a:extLst>
              <a:ext uri="{FF2B5EF4-FFF2-40B4-BE49-F238E27FC236}">
                <a16:creationId xmlns:a16="http://schemas.microsoft.com/office/drawing/2014/main" id="{707CE017-A045-8F08-EDD1-4D340AAFEAB3}"/>
              </a:ext>
            </a:extLst>
          </p:cNvPr>
          <p:cNvPicPr>
            <a:picLocks noChangeAspect="1"/>
          </p:cNvPicPr>
          <p:nvPr/>
        </p:nvPicPr>
        <p:blipFill>
          <a:blip r:embed="rId5"/>
          <a:stretch>
            <a:fillRect/>
          </a:stretch>
        </p:blipFill>
        <p:spPr>
          <a:xfrm>
            <a:off x="4046558" y="3741888"/>
            <a:ext cx="903454" cy="838921"/>
          </a:xfrm>
          <a:prstGeom prst="rect">
            <a:avLst/>
          </a:prstGeom>
        </p:spPr>
      </p:pic>
      <p:pic>
        <p:nvPicPr>
          <p:cNvPr id="15" name="Picture 14">
            <a:extLst>
              <a:ext uri="{FF2B5EF4-FFF2-40B4-BE49-F238E27FC236}">
                <a16:creationId xmlns:a16="http://schemas.microsoft.com/office/drawing/2014/main" id="{5FF8C973-F827-5F55-B566-00B875F73BD6}"/>
              </a:ext>
            </a:extLst>
          </p:cNvPr>
          <p:cNvPicPr>
            <a:picLocks noChangeAspect="1"/>
          </p:cNvPicPr>
          <p:nvPr/>
        </p:nvPicPr>
        <p:blipFill>
          <a:blip r:embed="rId6"/>
          <a:stretch>
            <a:fillRect/>
          </a:stretch>
        </p:blipFill>
        <p:spPr>
          <a:xfrm>
            <a:off x="1243890" y="3730654"/>
            <a:ext cx="848303" cy="861388"/>
          </a:xfrm>
          <a:prstGeom prst="rect">
            <a:avLst/>
          </a:prstGeom>
        </p:spPr>
      </p:pic>
      <p:sp>
        <p:nvSpPr>
          <p:cNvPr id="22" name="TextBox 21">
            <a:extLst>
              <a:ext uri="{FF2B5EF4-FFF2-40B4-BE49-F238E27FC236}">
                <a16:creationId xmlns:a16="http://schemas.microsoft.com/office/drawing/2014/main" id="{0E6782DF-5047-ABEB-BE3C-286C116BEAB5}"/>
              </a:ext>
            </a:extLst>
          </p:cNvPr>
          <p:cNvSpPr txBox="1"/>
          <p:nvPr/>
        </p:nvSpPr>
        <p:spPr>
          <a:xfrm>
            <a:off x="298177" y="6271048"/>
            <a:ext cx="6937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#TeamGSD #GetStuffDone</a:t>
            </a:r>
          </a:p>
        </p:txBody>
      </p:sp>
      <p:sp>
        <p:nvSpPr>
          <p:cNvPr id="3" name="Rounded Rectangle 62">
            <a:extLst>
              <a:ext uri="{FF2B5EF4-FFF2-40B4-BE49-F238E27FC236}">
                <a16:creationId xmlns:a16="http://schemas.microsoft.com/office/drawing/2014/main" id="{211BF594-B0D1-1DDB-8B28-8BB53BCAB921}"/>
              </a:ext>
            </a:extLst>
          </p:cNvPr>
          <p:cNvSpPr/>
          <p:nvPr/>
        </p:nvSpPr>
        <p:spPr bwMode="auto">
          <a:xfrm>
            <a:off x="284924" y="422038"/>
            <a:ext cx="641756" cy="680339"/>
          </a:xfrm>
          <a:prstGeom prst="roundRect">
            <a:avLst>
              <a:gd name="adj" fmla="val 50000"/>
            </a:avLst>
          </a:prstGeom>
          <a:gradFill>
            <a:gsLst>
              <a:gs pos="10000">
                <a:srgbClr val="D59ED7"/>
              </a:gs>
              <a:gs pos="73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5</a:t>
            </a:r>
          </a:p>
        </p:txBody>
      </p:sp>
    </p:spTree>
    <p:extLst>
      <p:ext uri="{BB962C8B-B14F-4D97-AF65-F5344CB8AC3E}">
        <p14:creationId xmlns:p14="http://schemas.microsoft.com/office/powerpoint/2010/main" val="2680048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189BA7F1-789D-D228-6FED-3F28EE939FDD}"/>
              </a:ext>
            </a:extLst>
          </p:cNvPr>
          <p:cNvSpPr txBox="1">
            <a:spLocks noGrp="1"/>
          </p:cNvSpPr>
          <p:nvPr>
            <p:ph type="title" idx="4294967295"/>
          </p:nvPr>
        </p:nvSpPr>
        <p:spPr>
          <a:xfrm>
            <a:off x="2073148" y="537732"/>
            <a:ext cx="8048752"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600"/>
              </a:spcAft>
              <a:buClrTx/>
              <a:buSzTx/>
              <a:buFontTx/>
              <a:buNone/>
              <a:tabLst/>
              <a:defRPr/>
            </a:pPr>
            <a:r>
              <a:rPr kumimoji="0" lang="en-NZ" sz="1800" b="0" i="0" u="none" strike="noStrike" kern="1200" cap="none" spc="-50" normalizeH="0" baseline="0" noProof="0">
                <a:ln w="3175">
                  <a:noFill/>
                </a:ln>
                <a:solidFill>
                  <a:srgbClr val="0078D4"/>
                </a:solidFill>
                <a:effectLst/>
                <a:uLnTx/>
                <a:uFillTx/>
                <a:latin typeface="+mj-lt"/>
                <a:ea typeface="+mn-ea"/>
                <a:cs typeface="Segoe UI" pitchFamily="34" charset="0"/>
              </a:rPr>
              <a:t>Onboard &amp; engage</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NZ" sz="2400" b="0" i="0" u="none" strike="noStrike" kern="1200" cap="none" spc="-50" normalizeH="0" baseline="0" noProof="0">
                <a:ln w="3175">
                  <a:noFill/>
                </a:ln>
                <a:solidFill>
                  <a:schemeClr val="tx1"/>
                </a:solidFill>
                <a:effectLst/>
                <a:uLnTx/>
                <a:uFillTx/>
                <a:latin typeface="+mj-lt"/>
                <a:ea typeface="+mn-ea"/>
                <a:cs typeface="Segoe UI" pitchFamily="34" charset="0"/>
              </a:rPr>
              <a:t>Lay the foundation for continuous learning and an intelligent progression of AI skills</a:t>
            </a:r>
          </a:p>
        </p:txBody>
      </p:sp>
      <p:sp useBgFill="1">
        <p:nvSpPr>
          <p:cNvPr id="79" name="Rounded Rectangle 1">
            <a:extLst>
              <a:ext uri="{FF2B5EF4-FFF2-40B4-BE49-F238E27FC236}">
                <a16:creationId xmlns:a16="http://schemas.microsoft.com/office/drawing/2014/main" id="{6BD7B655-5BFB-861A-4A9D-7171B01B0996}"/>
              </a:ext>
              <a:ext uri="{C183D7F6-B498-43B3-948B-1728B52AA6E4}">
                <adec:decorative xmlns:adec="http://schemas.microsoft.com/office/drawing/2017/decorative" val="1"/>
              </a:ext>
            </a:extLst>
          </p:cNvPr>
          <p:cNvSpPr/>
          <p:nvPr/>
        </p:nvSpPr>
        <p:spPr bwMode="auto">
          <a:xfrm>
            <a:off x="495300" y="5083213"/>
            <a:ext cx="11201400" cy="1028856"/>
          </a:xfrm>
          <a:prstGeom prst="roundRect">
            <a:avLst>
              <a:gd name="adj" fmla="val 1002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64" name="Rectangle 163">
            <a:extLst>
              <a:ext uri="{FF2B5EF4-FFF2-40B4-BE49-F238E27FC236}">
                <a16:creationId xmlns:a16="http://schemas.microsoft.com/office/drawing/2014/main" id="{DC2CDF93-A4A2-86F3-BAD3-409FF750E5EF}"/>
              </a:ext>
              <a:ext uri="{C183D7F6-B498-43B3-948B-1728B52AA6E4}">
                <adec:decorative xmlns:adec="http://schemas.microsoft.com/office/drawing/2017/decorative" val="1"/>
              </a:ext>
            </a:extLst>
          </p:cNvPr>
          <p:cNvSpPr/>
          <p:nvPr/>
        </p:nvSpPr>
        <p:spPr>
          <a:xfrm>
            <a:off x="3253757" y="2040923"/>
            <a:ext cx="6876404" cy="877112"/>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9" name="Rectangle 158">
            <a:extLst>
              <a:ext uri="{FF2B5EF4-FFF2-40B4-BE49-F238E27FC236}">
                <a16:creationId xmlns:a16="http://schemas.microsoft.com/office/drawing/2014/main" id="{CD4832BC-FC09-5D42-BD10-85FE9E557F4D}"/>
              </a:ext>
              <a:ext uri="{C183D7F6-B498-43B3-948B-1728B52AA6E4}">
                <adec:decorative xmlns:adec="http://schemas.microsoft.com/office/drawing/2017/decorative" val="1"/>
              </a:ext>
            </a:extLst>
          </p:cNvPr>
          <p:cNvSpPr/>
          <p:nvPr/>
        </p:nvSpPr>
        <p:spPr>
          <a:xfrm>
            <a:off x="3253757" y="3007228"/>
            <a:ext cx="6876404"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8" name="Rectangle 127">
            <a:extLst>
              <a:ext uri="{FF2B5EF4-FFF2-40B4-BE49-F238E27FC236}">
                <a16:creationId xmlns:a16="http://schemas.microsoft.com/office/drawing/2014/main" id="{FBDFAE35-0D64-EC3A-A4C4-288DD34A213A}"/>
              </a:ext>
              <a:ext uri="{C183D7F6-B498-43B3-948B-1728B52AA6E4}">
                <adec:decorative xmlns:adec="http://schemas.microsoft.com/office/drawing/2017/decorative" val="1"/>
              </a:ext>
            </a:extLst>
          </p:cNvPr>
          <p:cNvSpPr/>
          <p:nvPr/>
        </p:nvSpPr>
        <p:spPr>
          <a:xfrm>
            <a:off x="3253757" y="3922822"/>
            <a:ext cx="6876403"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127" name="Straight Arrow Connector 126">
            <a:extLst>
              <a:ext uri="{FF2B5EF4-FFF2-40B4-BE49-F238E27FC236}">
                <a16:creationId xmlns:a16="http://schemas.microsoft.com/office/drawing/2014/main" id="{EBFFBC33-DA69-3ABD-8A32-91A182464328}"/>
              </a:ext>
              <a:ext uri="{C183D7F6-B498-43B3-948B-1728B52AA6E4}">
                <adec:decorative xmlns:adec="http://schemas.microsoft.com/office/drawing/2017/decorative" val="1"/>
              </a:ext>
            </a:extLst>
          </p:cNvPr>
          <p:cNvCxnSpPr>
            <a:cxnSpLocks/>
          </p:cNvCxnSpPr>
          <p:nvPr/>
        </p:nvCxnSpPr>
        <p:spPr>
          <a:xfrm rot="5400000" flipV="1">
            <a:off x="1670677" y="3070371"/>
            <a:ext cx="0" cy="646531"/>
          </a:xfrm>
          <a:prstGeom prst="straightConnector1">
            <a:avLst/>
          </a:prstGeom>
          <a:ln w="25400">
            <a:gradFill>
              <a:gsLst>
                <a:gs pos="0">
                  <a:schemeClr val="accent1"/>
                </a:gs>
                <a:gs pos="99000">
                  <a:schemeClr val="accent1"/>
                </a:gs>
              </a:gsLst>
              <a:lin ang="5400000" scaled="1"/>
            </a:gradFill>
            <a:tailEnd type="arrow" w="lg" len="sm"/>
          </a:ln>
        </p:spPr>
        <p:style>
          <a:lnRef idx="1">
            <a:schemeClr val="accent1"/>
          </a:lnRef>
          <a:fillRef idx="0">
            <a:schemeClr val="accent1"/>
          </a:fillRef>
          <a:effectRef idx="0">
            <a:schemeClr val="accent1"/>
          </a:effectRef>
          <a:fontRef idx="minor">
            <a:schemeClr val="tx1"/>
          </a:fontRef>
        </p:style>
      </p:cxnSp>
      <p:sp>
        <p:nvSpPr>
          <p:cNvPr id="168" name="Freeform: Shape 41">
            <a:extLst>
              <a:ext uri="{FF2B5EF4-FFF2-40B4-BE49-F238E27FC236}">
                <a16:creationId xmlns:a16="http://schemas.microsoft.com/office/drawing/2014/main" id="{7ABE9EBF-021C-783E-9E22-45931BF07DF4}"/>
              </a:ext>
              <a:ext uri="{C183D7F6-B498-43B3-948B-1728B52AA6E4}">
                <adec:decorative xmlns:adec="http://schemas.microsoft.com/office/drawing/2017/decorative" val="1"/>
              </a:ext>
            </a:extLst>
          </p:cNvPr>
          <p:cNvSpPr/>
          <p:nvPr/>
        </p:nvSpPr>
        <p:spPr>
          <a:xfrm>
            <a:off x="1816941" y="3007225"/>
            <a:ext cx="2641806" cy="827630"/>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69" name="Freeform: Shape 42">
            <a:extLst>
              <a:ext uri="{FF2B5EF4-FFF2-40B4-BE49-F238E27FC236}">
                <a16:creationId xmlns:a16="http://schemas.microsoft.com/office/drawing/2014/main" id="{B74803F7-31F7-A746-D89C-F955709026CF}"/>
              </a:ext>
              <a:ext uri="{C183D7F6-B498-43B3-948B-1728B52AA6E4}">
                <adec:decorative xmlns:adec="http://schemas.microsoft.com/office/drawing/2017/decorative" val="1"/>
              </a:ext>
            </a:extLst>
          </p:cNvPr>
          <p:cNvSpPr/>
          <p:nvPr/>
        </p:nvSpPr>
        <p:spPr>
          <a:xfrm>
            <a:off x="1231338" y="3924049"/>
            <a:ext cx="3813009" cy="827630"/>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70" name="Freeform: Shape 56">
            <a:extLst>
              <a:ext uri="{FF2B5EF4-FFF2-40B4-BE49-F238E27FC236}">
                <a16:creationId xmlns:a16="http://schemas.microsoft.com/office/drawing/2014/main" id="{562008AD-1BF0-1F7A-457F-3A19A527A773}"/>
              </a:ext>
              <a:ext uri="{C183D7F6-B498-43B3-948B-1728B52AA6E4}">
                <adec:decorative xmlns:adec="http://schemas.microsoft.com/office/drawing/2017/decorative" val="1"/>
              </a:ext>
            </a:extLst>
          </p:cNvPr>
          <p:cNvSpPr/>
          <p:nvPr/>
        </p:nvSpPr>
        <p:spPr>
          <a:xfrm>
            <a:off x="2402709" y="1767136"/>
            <a:ext cx="1470267" cy="1150899"/>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71" name="Rectangle: Rounded Corners 25">
            <a:extLst>
              <a:ext uri="{FF2B5EF4-FFF2-40B4-BE49-F238E27FC236}">
                <a16:creationId xmlns:a16="http://schemas.microsoft.com/office/drawing/2014/main" id="{F57EC1E9-B581-EE1C-A88C-53C366DCEA53}"/>
              </a:ext>
            </a:extLst>
          </p:cNvPr>
          <p:cNvSpPr/>
          <p:nvPr/>
        </p:nvSpPr>
        <p:spPr>
          <a:xfrm>
            <a:off x="762394" y="3038470"/>
            <a:ext cx="719812" cy="71981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Start</a:t>
            </a:r>
            <a:br>
              <a:rPr kumimoji="0" lang="en-GB" sz="16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br>
            <a:r>
              <a:rPr kumimoji="0" lang="en-GB" sz="16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here</a:t>
            </a:r>
          </a:p>
        </p:txBody>
      </p:sp>
      <p:sp>
        <p:nvSpPr>
          <p:cNvPr id="177" name="Oval 176">
            <a:extLst>
              <a:ext uri="{FF2B5EF4-FFF2-40B4-BE49-F238E27FC236}">
                <a16:creationId xmlns:a16="http://schemas.microsoft.com/office/drawing/2014/main" id="{B1ABC442-47E4-035F-02EF-CAEF670F4C4B}"/>
              </a:ext>
            </a:extLst>
          </p:cNvPr>
          <p:cNvSpPr/>
          <p:nvPr/>
        </p:nvSpPr>
        <p:spPr>
          <a:xfrm>
            <a:off x="3001204" y="4064614"/>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1</a:t>
            </a:r>
          </a:p>
        </p:txBody>
      </p:sp>
      <p:sp>
        <p:nvSpPr>
          <p:cNvPr id="174" name="TextBox 173">
            <a:extLst>
              <a:ext uri="{FF2B5EF4-FFF2-40B4-BE49-F238E27FC236}">
                <a16:creationId xmlns:a16="http://schemas.microsoft.com/office/drawing/2014/main" id="{9A21CBC6-EBB1-F734-72D1-7A3EC9156B5A}"/>
              </a:ext>
            </a:extLst>
          </p:cNvPr>
          <p:cNvSpPr txBox="1"/>
          <p:nvPr/>
        </p:nvSpPr>
        <p:spPr>
          <a:xfrm>
            <a:off x="2283202" y="4287964"/>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Individual value</a:t>
            </a:r>
          </a:p>
        </p:txBody>
      </p:sp>
      <p:sp>
        <p:nvSpPr>
          <p:cNvPr id="129" name="TextBox 128">
            <a:extLst>
              <a:ext uri="{FF2B5EF4-FFF2-40B4-BE49-F238E27FC236}">
                <a16:creationId xmlns:a16="http://schemas.microsoft.com/office/drawing/2014/main" id="{5246BAC9-FC11-44E5-678D-1A703D22BF37}"/>
              </a:ext>
            </a:extLst>
          </p:cNvPr>
          <p:cNvSpPr txBox="1"/>
          <p:nvPr/>
        </p:nvSpPr>
        <p:spPr>
          <a:xfrm>
            <a:off x="3992483" y="4071868"/>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Foundational</a:t>
            </a:r>
            <a:br>
              <a:rPr kumimoji="0" lang="en-US" sz="1600" b="0" i="0" u="none" strike="noStrike" kern="1200" cap="none" spc="0" normalizeH="0" baseline="0" noProof="0">
                <a:ln>
                  <a:noFill/>
                </a:ln>
                <a:solidFill>
                  <a:srgbClr val="0078D4"/>
                </a:solidFill>
                <a:effectLst/>
                <a:uLnTx/>
                <a:uFillTx/>
                <a:latin typeface="Segoe UI Semibold"/>
                <a:ea typeface="+mn-ea"/>
                <a:cs typeface="+mn-cs"/>
              </a:rPr>
            </a:br>
            <a:r>
              <a:rPr kumimoji="0" lang="en-US" sz="1600" b="0" i="0" u="none" strike="noStrike" kern="1200" cap="none" spc="0" normalizeH="0" baseline="0" noProof="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a:ln>
                <a:noFill/>
              </a:ln>
              <a:solidFill>
                <a:srgbClr val="0078D4"/>
              </a:solidFill>
              <a:effectLst/>
              <a:uLnTx/>
              <a:uFillTx/>
              <a:latin typeface="Segoe UI"/>
              <a:ea typeface="+mn-ea"/>
              <a:cs typeface="+mn-cs"/>
            </a:endParaRPr>
          </a:p>
        </p:txBody>
      </p:sp>
      <p:sp>
        <p:nvSpPr>
          <p:cNvPr id="130" name="TextBox 129">
            <a:extLst>
              <a:ext uri="{FF2B5EF4-FFF2-40B4-BE49-F238E27FC236}">
                <a16:creationId xmlns:a16="http://schemas.microsoft.com/office/drawing/2014/main" id="{9CC48195-4B19-3D84-6C6D-A90D73F72738}"/>
              </a:ext>
            </a:extLst>
          </p:cNvPr>
          <p:cNvSpPr txBox="1"/>
          <p:nvPr/>
        </p:nvSpPr>
        <p:spPr>
          <a:xfrm>
            <a:off x="6602151" y="4118427"/>
            <a:ext cx="4003824"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Inspire quick wins to reach value tipping point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Master basic prompts (e.g., summarization, revision)</a:t>
            </a:r>
          </a:p>
        </p:txBody>
      </p:sp>
      <p:sp>
        <p:nvSpPr>
          <p:cNvPr id="176" name="Oval 175">
            <a:extLst>
              <a:ext uri="{FF2B5EF4-FFF2-40B4-BE49-F238E27FC236}">
                <a16:creationId xmlns:a16="http://schemas.microsoft.com/office/drawing/2014/main" id="{29E8799F-5AED-714F-C9D1-D2B42AC8C4BC}"/>
              </a:ext>
            </a:extLst>
          </p:cNvPr>
          <p:cNvSpPr/>
          <p:nvPr/>
        </p:nvSpPr>
        <p:spPr>
          <a:xfrm>
            <a:off x="3001204" y="305890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2</a:t>
            </a:r>
          </a:p>
        </p:txBody>
      </p:sp>
      <p:sp>
        <p:nvSpPr>
          <p:cNvPr id="173" name="TextBox 172">
            <a:extLst>
              <a:ext uri="{FF2B5EF4-FFF2-40B4-BE49-F238E27FC236}">
                <a16:creationId xmlns:a16="http://schemas.microsoft.com/office/drawing/2014/main" id="{9F0C2DDC-05C2-B590-DE5B-3A40EB07C089}"/>
              </a:ext>
            </a:extLst>
          </p:cNvPr>
          <p:cNvSpPr txBox="1"/>
          <p:nvPr/>
        </p:nvSpPr>
        <p:spPr>
          <a:xfrm>
            <a:off x="2283202" y="3281365"/>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Departmental value</a:t>
            </a:r>
          </a:p>
        </p:txBody>
      </p:sp>
      <p:sp>
        <p:nvSpPr>
          <p:cNvPr id="160" name="TextBox 159">
            <a:extLst>
              <a:ext uri="{FF2B5EF4-FFF2-40B4-BE49-F238E27FC236}">
                <a16:creationId xmlns:a16="http://schemas.microsoft.com/office/drawing/2014/main" id="{BE3B15DC-1968-4BAB-9C3D-51907B13867F}"/>
              </a:ext>
            </a:extLst>
          </p:cNvPr>
          <p:cNvSpPr txBox="1"/>
          <p:nvPr/>
        </p:nvSpPr>
        <p:spPr>
          <a:xfrm>
            <a:off x="4710484" y="3156274"/>
            <a:ext cx="1644508"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Departmental skills</a:t>
            </a:r>
          </a:p>
        </p:txBody>
      </p:sp>
      <p:sp>
        <p:nvSpPr>
          <p:cNvPr id="161" name="TextBox 160">
            <a:extLst>
              <a:ext uri="{FF2B5EF4-FFF2-40B4-BE49-F238E27FC236}">
                <a16:creationId xmlns:a16="http://schemas.microsoft.com/office/drawing/2014/main" id="{74CD9FC9-F6D9-2E9F-5360-0BB5392F5B60}"/>
              </a:ext>
            </a:extLst>
          </p:cNvPr>
          <p:cNvSpPr txBox="1"/>
          <p:nvPr/>
        </p:nvSpPr>
        <p:spPr>
          <a:xfrm>
            <a:off x="6602152" y="3202833"/>
            <a:ext cx="3134583"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Use role-specific and multi-step prompts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Extend usage to role-based processes</a:t>
            </a:r>
          </a:p>
        </p:txBody>
      </p:sp>
      <p:sp>
        <p:nvSpPr>
          <p:cNvPr id="175" name="Oval 174">
            <a:extLst>
              <a:ext uri="{FF2B5EF4-FFF2-40B4-BE49-F238E27FC236}">
                <a16:creationId xmlns:a16="http://schemas.microsoft.com/office/drawing/2014/main" id="{D9E9DB70-F586-466D-DCB8-2B6F82F3F3CF}"/>
              </a:ext>
            </a:extLst>
          </p:cNvPr>
          <p:cNvSpPr/>
          <p:nvPr/>
        </p:nvSpPr>
        <p:spPr>
          <a:xfrm>
            <a:off x="3001204" y="219904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3</a:t>
            </a:r>
          </a:p>
        </p:txBody>
      </p:sp>
      <p:sp>
        <p:nvSpPr>
          <p:cNvPr id="172" name="TextBox 171">
            <a:extLst>
              <a:ext uri="{FF2B5EF4-FFF2-40B4-BE49-F238E27FC236}">
                <a16:creationId xmlns:a16="http://schemas.microsoft.com/office/drawing/2014/main" id="{0F770B22-FC35-87A0-886B-7E3113C27BCB}"/>
              </a:ext>
            </a:extLst>
          </p:cNvPr>
          <p:cNvSpPr txBox="1"/>
          <p:nvPr/>
        </p:nvSpPr>
        <p:spPr>
          <a:xfrm>
            <a:off x="2647549" y="2492117"/>
            <a:ext cx="9805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Segoe UI Semibold" panose="020B0502040204020203" pitchFamily="34" charset="0"/>
                <a:ea typeface="+mn-ea"/>
                <a:cs typeface="Segoe UI Semibold" panose="020B0502040204020203" pitchFamily="34" charset="0"/>
              </a:rPr>
              <a:t>Org value</a:t>
            </a:r>
          </a:p>
        </p:txBody>
      </p:sp>
      <p:sp>
        <p:nvSpPr>
          <p:cNvPr id="165" name="TextBox 164">
            <a:extLst>
              <a:ext uri="{FF2B5EF4-FFF2-40B4-BE49-F238E27FC236}">
                <a16:creationId xmlns:a16="http://schemas.microsoft.com/office/drawing/2014/main" id="{3832A372-9A79-54A3-126B-243CB3022E8C}"/>
              </a:ext>
            </a:extLst>
          </p:cNvPr>
          <p:cNvSpPr txBox="1"/>
          <p:nvPr/>
        </p:nvSpPr>
        <p:spPr>
          <a:xfrm>
            <a:off x="3992483" y="2214095"/>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Advanced</a:t>
            </a:r>
            <a:endParaRPr kumimoji="0" lang="en-US" sz="1800" b="0" i="0" u="none" strike="noStrike" kern="1200" cap="none" spc="0" normalizeH="0" baseline="0" noProof="0">
              <a:ln>
                <a:noFill/>
              </a:ln>
              <a:solidFill>
                <a:srgbClr val="0078D4"/>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a:ln>
                <a:noFill/>
              </a:ln>
              <a:solidFill>
                <a:srgbClr val="0078D4"/>
              </a:solidFill>
              <a:effectLst/>
              <a:uLnTx/>
              <a:uFillTx/>
              <a:latin typeface="Segoe UI"/>
              <a:ea typeface="+mn-ea"/>
              <a:cs typeface="+mn-cs"/>
            </a:endParaRPr>
          </a:p>
        </p:txBody>
      </p:sp>
      <p:sp>
        <p:nvSpPr>
          <p:cNvPr id="167" name="TextBox 166">
            <a:extLst>
              <a:ext uri="{FF2B5EF4-FFF2-40B4-BE49-F238E27FC236}">
                <a16:creationId xmlns:a16="http://schemas.microsoft.com/office/drawing/2014/main" id="{DF53199F-1C40-D23B-804D-48EC2BAA8BCE}"/>
              </a:ext>
            </a:extLst>
          </p:cNvPr>
          <p:cNvSpPr txBox="1"/>
          <p:nvPr/>
        </p:nvSpPr>
        <p:spPr>
          <a:xfrm>
            <a:off x="6602151" y="2260653"/>
            <a:ext cx="3757177" cy="43765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Generate synergies across departments with extensibility</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Streamline and automate cross-business process flows</a:t>
            </a:r>
          </a:p>
        </p:txBody>
      </p:sp>
      <p:sp>
        <p:nvSpPr>
          <p:cNvPr id="80" name="Oval 79">
            <a:extLst>
              <a:ext uri="{FF2B5EF4-FFF2-40B4-BE49-F238E27FC236}">
                <a16:creationId xmlns:a16="http://schemas.microsoft.com/office/drawing/2014/main" id="{80C7BC7E-28EB-1BE8-5DE6-218CBBC5EC30}"/>
              </a:ext>
            </a:extLst>
          </p:cNvPr>
          <p:cNvSpPr/>
          <p:nvPr/>
        </p:nvSpPr>
        <p:spPr>
          <a:xfrm>
            <a:off x="830710"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200" b="1">
                <a:solidFill>
                  <a:srgbClr val="FFFFFF"/>
                </a:solidFill>
                <a:latin typeface="Segoe UI Semibold" panose="020B0502040204020203" pitchFamily="34" charset="0"/>
                <a:cs typeface="Segoe UI Semibold" panose="020B0502040204020203" pitchFamily="34" charset="0"/>
              </a:rPr>
              <a:t>1</a:t>
            </a:r>
          </a:p>
        </p:txBody>
      </p:sp>
      <p:sp>
        <p:nvSpPr>
          <p:cNvPr id="81" name="TextBox 80">
            <a:extLst>
              <a:ext uri="{FF2B5EF4-FFF2-40B4-BE49-F238E27FC236}">
                <a16:creationId xmlns:a16="http://schemas.microsoft.com/office/drawing/2014/main" id="{FFA0D3BD-D6B7-6DCC-C675-8AE95943E501}"/>
              </a:ext>
            </a:extLst>
          </p:cNvPr>
          <p:cNvSpPr txBox="1"/>
          <p:nvPr/>
        </p:nvSpPr>
        <p:spPr>
          <a:xfrm>
            <a:off x="1142751" y="5238677"/>
            <a:ext cx="2310516" cy="738664"/>
          </a:xfrm>
          <a:prstGeom prst="rect">
            <a:avLst/>
          </a:prstGeom>
          <a:noFill/>
        </p:spPr>
        <p:txBody>
          <a:bodyPr wrap="square" lIns="91440" tIns="45720" rIns="91440" bIns="45720" rtlCol="0" anchor="t">
            <a:spAutoFit/>
          </a:bodyPr>
          <a:lstStyle/>
          <a:p>
            <a:pPr>
              <a:defRPr/>
            </a:pPr>
            <a:r>
              <a:rPr kumimoji="0" lang="en-US" sz="1050" b="0" i="0" u="none" strike="noStrike" kern="1200" cap="none" spc="0" normalizeH="0" baseline="0" noProof="0">
                <a:ln>
                  <a:noFill/>
                </a:ln>
                <a:solidFill>
                  <a:srgbClr val="000000"/>
                </a:solidFill>
                <a:effectLst/>
                <a:uLnTx/>
                <a:uFillTx/>
                <a:latin typeface="Segoe UI"/>
                <a:cs typeface="Segoe UI"/>
              </a:rPr>
              <a:t>Start with top 10 generic skills from </a:t>
            </a:r>
            <a:r>
              <a:rPr kumimoji="0" lang="en-US" sz="1050" b="1" i="0" u="none" strike="noStrike" kern="1200" cap="none" spc="0" normalizeH="0" baseline="0" noProof="0">
                <a:ln>
                  <a:noFill/>
                </a:ln>
                <a:solidFill>
                  <a:srgbClr val="0078D4"/>
                </a:solidFill>
                <a:effectLst/>
                <a:uLnTx/>
                <a:uFillTx/>
                <a:latin typeface="Segoe UI Semibold"/>
                <a:cs typeface="Segoe UI Semibold"/>
                <a:hlinkClick r:id="rId3">
                  <a:extLst>
                    <a:ext uri="{A12FA001-AC4F-418D-AE19-62706E023703}">
                      <ahyp:hlinkClr xmlns:ahyp="http://schemas.microsoft.com/office/drawing/2018/hyperlinkcolor" val="tx"/>
                    </a:ext>
                  </a:extLst>
                </a:hlinkClick>
              </a:rPr>
              <a:t>Copilot </a:t>
            </a:r>
            <a:r>
              <a:rPr lang="en-US" sz="1050" b="1">
                <a:solidFill>
                  <a:srgbClr val="0078D4"/>
                </a:solidFill>
                <a:latin typeface="Segoe UI Semibold"/>
                <a:cs typeface="Segoe UI Semibold"/>
                <a:hlinkClick r:id="rId3">
                  <a:extLst>
                    <a:ext uri="{A12FA001-AC4F-418D-AE19-62706E023703}">
                      <ahyp:hlinkClr xmlns:ahyp="http://schemas.microsoft.com/office/drawing/2018/hyperlinkcolor" val="tx"/>
                    </a:ext>
                  </a:extLst>
                </a:hlinkClick>
              </a:rPr>
              <a:t>Prompt Gallery</a:t>
            </a:r>
            <a:r>
              <a:rPr kumimoji="0" lang="en-US" sz="1050" b="1" i="0" u="none" strike="noStrike" kern="1200" cap="none" spc="0" normalizeH="0" baseline="0" noProof="0">
                <a:ln>
                  <a:noFill/>
                </a:ln>
                <a:solidFill>
                  <a:srgbClr val="0078D4"/>
                </a:solidFill>
                <a:effectLst/>
                <a:uLnTx/>
                <a:uFillTx/>
                <a:latin typeface="Segoe UI Semibold"/>
                <a:cs typeface="Segoe UI Semibold"/>
              </a:rPr>
              <a:t> </a:t>
            </a:r>
            <a:r>
              <a:rPr kumimoji="0" lang="en-US" sz="1050" b="0" i="0" u="none" strike="noStrike" kern="1200" cap="none" spc="0" normalizeH="0" baseline="0" noProof="0">
                <a:ln>
                  <a:noFill/>
                </a:ln>
                <a:solidFill>
                  <a:srgbClr val="000000"/>
                </a:solidFill>
                <a:effectLst/>
                <a:uLnTx/>
                <a:uFillTx/>
                <a:latin typeface="Segoe UI"/>
                <a:cs typeface="Segoe UI"/>
              </a:rPr>
              <a:t>that deliver immediate success (e.g., summarize a meeting, email thread)​.</a:t>
            </a:r>
          </a:p>
        </p:txBody>
      </p:sp>
      <p:sp>
        <p:nvSpPr>
          <p:cNvPr id="82" name="Oval 81">
            <a:extLst>
              <a:ext uri="{FF2B5EF4-FFF2-40B4-BE49-F238E27FC236}">
                <a16:creationId xmlns:a16="http://schemas.microsoft.com/office/drawing/2014/main" id="{8D869738-692F-9FFC-5951-BFB5BD392C94}"/>
              </a:ext>
            </a:extLst>
          </p:cNvPr>
          <p:cNvSpPr/>
          <p:nvPr/>
        </p:nvSpPr>
        <p:spPr>
          <a:xfrm>
            <a:off x="3634572"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2</a:t>
            </a:r>
          </a:p>
        </p:txBody>
      </p:sp>
      <p:sp>
        <p:nvSpPr>
          <p:cNvPr id="83" name="TextBox 82">
            <a:extLst>
              <a:ext uri="{FF2B5EF4-FFF2-40B4-BE49-F238E27FC236}">
                <a16:creationId xmlns:a16="http://schemas.microsoft.com/office/drawing/2014/main" id="{D5042C2C-0F62-4570-67DB-EC2490BB1547}"/>
              </a:ext>
            </a:extLst>
          </p:cNvPr>
          <p:cNvSpPr txBox="1"/>
          <p:nvPr/>
        </p:nvSpPr>
        <p:spPr>
          <a:xfrm>
            <a:off x="3946614" y="5238677"/>
            <a:ext cx="231629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lang="en-US" sz="1050" b="1">
                <a:solidFill>
                  <a:srgbClr val="0078D4"/>
                </a:solidFill>
                <a:latin typeface="Segoe UI Semibold" panose="020B0502040204020203" pitchFamily="34" charset="0"/>
                <a:cs typeface="Segoe UI Semibold" panose="020B0502040204020203" pitchFamily="34" charset="0"/>
                <a:hlinkClick r:id="rId4">
                  <a:extLst>
                    <a:ext uri="{A12FA001-AC4F-418D-AE19-62706E023703}">
                      <ahyp:hlinkClr xmlns:ahyp="http://schemas.microsoft.com/office/drawing/2018/hyperlinkcolor" val="tx"/>
                    </a:ext>
                  </a:extLst>
                </a:hlinkClick>
              </a:rPr>
              <a:t>Copilot Scenario Library</a:t>
            </a:r>
            <a:r>
              <a:rPr lang="en-US" sz="1050" b="1">
                <a:solidFill>
                  <a:srgbClr val="0078D4"/>
                </a:solidFill>
                <a:latin typeface="Segoe UI Semibold" panose="020B0502040204020203" pitchFamily="34" charset="0"/>
                <a:cs typeface="Segoe UI Semibold" panose="020B0502040204020203" pitchFamily="34" charset="0"/>
              </a:rPr>
              <a:t> </a:t>
            </a:r>
            <a:br>
              <a:rPr kumimoji="0" lang="en-US" sz="105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train users on new departmental use cases and process improvement to impact departmental KPIs.</a:t>
            </a:r>
          </a:p>
        </p:txBody>
      </p:sp>
      <p:sp>
        <p:nvSpPr>
          <p:cNvPr id="84" name="Oval 83">
            <a:extLst>
              <a:ext uri="{FF2B5EF4-FFF2-40B4-BE49-F238E27FC236}">
                <a16:creationId xmlns:a16="http://schemas.microsoft.com/office/drawing/2014/main" id="{05A8002E-107B-051C-BE25-334720F3F358}"/>
              </a:ext>
            </a:extLst>
          </p:cNvPr>
          <p:cNvSpPr/>
          <p:nvPr/>
        </p:nvSpPr>
        <p:spPr>
          <a:xfrm>
            <a:off x="6438331"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3</a:t>
            </a:r>
          </a:p>
        </p:txBody>
      </p:sp>
      <p:sp>
        <p:nvSpPr>
          <p:cNvPr id="85" name="TextBox 84">
            <a:extLst>
              <a:ext uri="{FF2B5EF4-FFF2-40B4-BE49-F238E27FC236}">
                <a16:creationId xmlns:a16="http://schemas.microsoft.com/office/drawing/2014/main" id="{6E89B26F-AC79-2B09-CAFA-879ED307743D}"/>
              </a:ext>
            </a:extLst>
          </p:cNvPr>
          <p:cNvSpPr txBox="1"/>
          <p:nvPr/>
        </p:nvSpPr>
        <p:spPr>
          <a:xfrm>
            <a:off x="6750372" y="5238677"/>
            <a:ext cx="225311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Extend to line of business systems to streamline and automate for organizational level impacts on revenue and costs.</a:t>
            </a:r>
          </a:p>
        </p:txBody>
      </p:sp>
      <p:sp>
        <p:nvSpPr>
          <p:cNvPr id="124" name="Rounded Rectangle 123">
            <a:extLst>
              <a:ext uri="{FF2B5EF4-FFF2-40B4-BE49-F238E27FC236}">
                <a16:creationId xmlns:a16="http://schemas.microsoft.com/office/drawing/2014/main" id="{3882CAF7-6ADC-260C-5A87-DBDC344EC786}"/>
              </a:ext>
              <a:ext uri="{C183D7F6-B498-43B3-948B-1728B52AA6E4}">
                <adec:decorative xmlns:adec="http://schemas.microsoft.com/office/drawing/2017/decorative" val="1"/>
              </a:ext>
            </a:extLst>
          </p:cNvPr>
          <p:cNvSpPr/>
          <p:nvPr/>
        </p:nvSpPr>
        <p:spPr>
          <a:xfrm>
            <a:off x="9042292" y="5177413"/>
            <a:ext cx="2576389" cy="840457"/>
          </a:xfrm>
          <a:prstGeom prst="roundRect">
            <a:avLst>
              <a:gd name="adj" fmla="val 6913"/>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25" name="TextBox 124">
            <a:extLst>
              <a:ext uri="{FF2B5EF4-FFF2-40B4-BE49-F238E27FC236}">
                <a16:creationId xmlns:a16="http://schemas.microsoft.com/office/drawing/2014/main" id="{E26C1542-3455-1EA2-2E84-82D8744EF9FB}"/>
              </a:ext>
            </a:extLst>
          </p:cNvPr>
          <p:cNvSpPr txBox="1"/>
          <p:nvPr/>
        </p:nvSpPr>
        <p:spPr>
          <a:xfrm>
            <a:off x="9116875" y="5306510"/>
            <a:ext cx="2427222" cy="5770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Segoe UI"/>
              </a:rPr>
              <a:t>Prioritize peer-to-peer learning through community engagement and knowledge sharing. </a:t>
            </a:r>
            <a:endParaRPr kumimoji="0" lang="en-US" sz="105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cxnSp>
        <p:nvCxnSpPr>
          <p:cNvPr id="162" name="Straight Connector 161">
            <a:extLst>
              <a:ext uri="{FF2B5EF4-FFF2-40B4-BE49-F238E27FC236}">
                <a16:creationId xmlns:a16="http://schemas.microsoft.com/office/drawing/2014/main" id="{36711467-4F24-B14F-D118-FE57B3B5A82F}"/>
              </a:ext>
              <a:ext uri="{C183D7F6-B498-43B3-948B-1728B52AA6E4}">
                <adec:decorative xmlns:adec="http://schemas.microsoft.com/office/drawing/2017/decorative" val="1"/>
              </a:ext>
            </a:extLst>
          </p:cNvPr>
          <p:cNvCxnSpPr>
            <a:cxnSpLocks/>
          </p:cNvCxnSpPr>
          <p:nvPr/>
        </p:nvCxnSpPr>
        <p:spPr>
          <a:xfrm>
            <a:off x="6501256" y="3098765"/>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D2BDE8F-E4A6-B53E-FA88-743BBA71E3ED}"/>
              </a:ext>
              <a:ext uri="{C183D7F6-B498-43B3-948B-1728B52AA6E4}">
                <adec:decorative xmlns:adec="http://schemas.microsoft.com/office/drawing/2017/decorative" val="1"/>
              </a:ext>
            </a:extLst>
          </p:cNvPr>
          <p:cNvCxnSpPr>
            <a:cxnSpLocks/>
          </p:cNvCxnSpPr>
          <p:nvPr/>
        </p:nvCxnSpPr>
        <p:spPr>
          <a:xfrm>
            <a:off x="6501256" y="4014358"/>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2E98FB3-4E49-0B7C-9DBD-604D37DCC97E}"/>
              </a:ext>
              <a:ext uri="{C183D7F6-B498-43B3-948B-1728B52AA6E4}">
                <adec:decorative xmlns:adec="http://schemas.microsoft.com/office/drawing/2017/decorative" val="1"/>
              </a:ext>
            </a:extLst>
          </p:cNvPr>
          <p:cNvCxnSpPr>
            <a:cxnSpLocks/>
          </p:cNvCxnSpPr>
          <p:nvPr/>
        </p:nvCxnSpPr>
        <p:spPr>
          <a:xfrm>
            <a:off x="6501256" y="2137788"/>
            <a:ext cx="0" cy="683382"/>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6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A5217CE1-E492-89DD-1D57-717137E4E4DF}"/>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29" name="Title 1">
            <a:extLst>
              <a:ext uri="{FF2B5EF4-FFF2-40B4-BE49-F238E27FC236}">
                <a16:creationId xmlns:a16="http://schemas.microsoft.com/office/drawing/2014/main" id="{BA493727-9D0B-0909-D225-A0AA43B7A2B5}"/>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3600" kern="1200">
                <a:solidFill>
                  <a:srgbClr val="0000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mj-lt"/>
                <a:ea typeface="+mj-ea"/>
                <a:cs typeface="+mj-cs"/>
              </a:rPr>
              <a:t>Skilling experiences</a:t>
            </a:r>
          </a:p>
        </p:txBody>
      </p:sp>
      <p:sp useBgFill="1">
        <p:nvSpPr>
          <p:cNvPr id="4" name="Rounded Rectangle 1">
            <a:extLst>
              <a:ext uri="{FF2B5EF4-FFF2-40B4-BE49-F238E27FC236}">
                <a16:creationId xmlns:a16="http://schemas.microsoft.com/office/drawing/2014/main" id="{4C399684-CE7B-6EA2-DF4C-63E78CCF5D16}"/>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1" name="TextBox 10">
            <a:extLst>
              <a:ext uri="{FF2B5EF4-FFF2-40B4-BE49-F238E27FC236}">
                <a16:creationId xmlns:a16="http://schemas.microsoft.com/office/drawing/2014/main" id="{863DF597-989B-921F-087D-6DE213852B57}"/>
              </a:ext>
            </a:extLst>
          </p:cNvPr>
          <p:cNvSpPr txBox="1"/>
          <p:nvPr/>
        </p:nvSpPr>
        <p:spPr>
          <a:xfrm>
            <a:off x="3524971" y="1789538"/>
            <a:ext cx="1750979" cy="352404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Microsoft</a:t>
            </a:r>
            <a:br>
              <a:rPr lang="en-US" sz="14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br>
            <a:r>
              <a:rPr lang="en-US" sz="14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Copilot Academy</a:t>
            </a:r>
            <a:endParaRPr lang="en-US" sz="1400">
              <a:solidFill>
                <a:srgbClr val="0078D4"/>
              </a:solidFill>
              <a:latin typeface="Segoe UI Semibold" panose="020B0502040204020203" pitchFamily="34" charset="0"/>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Centralized location to help with the basics </a:t>
            </a:r>
            <a:r>
              <a:rPr lang="en-US" sz="1100">
                <a:solidFill>
                  <a:prstClr val="black"/>
                </a:solidFill>
                <a:latin typeface="Segoe UI"/>
              </a:rPr>
              <a:t>of </a:t>
            </a:r>
            <a:r>
              <a:rPr kumimoji="0" lang="en-US" sz="1100" b="0" i="0" u="none" strike="noStrike" kern="1200" cap="none" spc="0" normalizeH="0" baseline="0" noProof="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in Teams or webapp</a:t>
            </a:r>
          </a:p>
        </p:txBody>
      </p:sp>
      <p:pic>
        <p:nvPicPr>
          <p:cNvPr id="12" name="Picture 11">
            <a:extLst>
              <a:ext uri="{FF2B5EF4-FFF2-40B4-BE49-F238E27FC236}">
                <a16:creationId xmlns:a16="http://schemas.microsoft.com/office/drawing/2014/main" id="{E75AE4AE-8E96-C9BC-1C9E-29B3AFB942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791" y="1659957"/>
            <a:ext cx="2679065" cy="3797203"/>
          </a:xfrm>
          <a:prstGeom prst="roundRect">
            <a:avLst>
              <a:gd name="adj" fmla="val 2150"/>
            </a:avLst>
          </a:prstGeom>
          <a:ln w="3175">
            <a:solidFill>
              <a:schemeClr val="bg1">
                <a:lumMod val="50000"/>
              </a:schemeClr>
            </a:solidFill>
          </a:ln>
        </p:spPr>
      </p:pic>
      <p:sp useBgFill="1">
        <p:nvSpPr>
          <p:cNvPr id="13" name="Rounded Rectangle 1">
            <a:extLst>
              <a:ext uri="{FF2B5EF4-FFF2-40B4-BE49-F238E27FC236}">
                <a16:creationId xmlns:a16="http://schemas.microsoft.com/office/drawing/2014/main" id="{A45A4F1E-697F-7D3A-2F16-188ABD13DAFF}"/>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4" name="TextBox 13">
            <a:extLst>
              <a:ext uri="{FF2B5EF4-FFF2-40B4-BE49-F238E27FC236}">
                <a16:creationId xmlns:a16="http://schemas.microsoft.com/office/drawing/2014/main" id="{ABB5615F-E1B9-3B58-2BF2-C58ACF6863D5}"/>
              </a:ext>
            </a:extLst>
          </p:cNvPr>
          <p:cNvSpPr txBox="1"/>
          <p:nvPr/>
        </p:nvSpPr>
        <p:spPr>
          <a:xfrm>
            <a:off x="8996142" y="1826757"/>
            <a:ext cx="2419947" cy="129266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Microsoft Learn</a:t>
            </a:r>
            <a:endParaRPr lang="en-US" sz="1400">
              <a:solidFill>
                <a:srgbClr val="0078D4"/>
              </a:solidFill>
              <a:latin typeface="Segoe UI Semibold" panose="020B0502040204020203" pitchFamily="34" charset="0"/>
              <a:cs typeface="Segoe UI Semibold" panose="020B0502040204020203" pitchFamily="34" charset="0"/>
            </a:endParaRPr>
          </a:p>
          <a:p>
            <a:pPr marL="112713" indent="-112713">
              <a:spcBef>
                <a:spcPts val="600"/>
              </a:spcBef>
              <a:buFont typeface="Arial" panose="020B0604020202020204" pitchFamily="34" charset="0"/>
              <a:buChar char="•"/>
              <a:defRPr/>
            </a:pPr>
            <a:r>
              <a:rPr lang="en-US" sz="1100">
                <a:solidFill>
                  <a:prstClr val="black"/>
                </a:solidFill>
                <a:latin typeface="Segoe UI"/>
              </a:rPr>
              <a:t>Free, on-demand training content </a:t>
            </a:r>
            <a:br>
              <a:rPr lang="en-US" sz="1100">
                <a:solidFill>
                  <a:prstClr val="black"/>
                </a:solidFill>
                <a:latin typeface="Segoe UI"/>
              </a:rPr>
            </a:br>
            <a:r>
              <a:rPr lang="en-US" sz="1100">
                <a:solidFill>
                  <a:prstClr val="black"/>
                </a:solidFill>
                <a:latin typeface="Segoe UI"/>
              </a:rPr>
              <a:t>for skill development</a:t>
            </a:r>
          </a:p>
          <a:p>
            <a:pPr marL="112713" indent="-112713">
              <a:spcBef>
                <a:spcPts val="600"/>
              </a:spcBef>
              <a:buFont typeface="Arial" panose="020B0604020202020204" pitchFamily="34" charset="0"/>
              <a:buChar char="•"/>
              <a:defRPr/>
            </a:pPr>
            <a:r>
              <a:rPr lang="en-US" sz="1100">
                <a:solidFill>
                  <a:prstClr val="black"/>
                </a:solidFill>
                <a:latin typeface="Segoe UI"/>
              </a:rPr>
              <a:t>Step-by-step exercises guiding learners through common Copilot prompts and use cases </a:t>
            </a:r>
          </a:p>
        </p:txBody>
      </p:sp>
      <p:sp useBgFill="1">
        <p:nvSpPr>
          <p:cNvPr id="16" name="Rounded Rectangle 1">
            <a:extLst>
              <a:ext uri="{FF2B5EF4-FFF2-40B4-BE49-F238E27FC236}">
                <a16:creationId xmlns:a16="http://schemas.microsoft.com/office/drawing/2014/main" id="{A44632CE-BE5C-048C-4BB6-C6ED2535A7D3}"/>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9" name="TextBox 18">
            <a:extLst>
              <a:ext uri="{FF2B5EF4-FFF2-40B4-BE49-F238E27FC236}">
                <a16:creationId xmlns:a16="http://schemas.microsoft.com/office/drawing/2014/main" id="{5374FD98-4892-DBC1-AE81-C2706BABBA8D}"/>
              </a:ext>
            </a:extLst>
          </p:cNvPr>
          <p:cNvSpPr txBox="1"/>
          <p:nvPr/>
        </p:nvSpPr>
        <p:spPr>
          <a:xfrm>
            <a:off x="8995689" y="3983698"/>
            <a:ext cx="2361843" cy="129266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a:cs typeface="Segoe UI Semibold"/>
                <a:hlinkClick r:id="rId6">
                  <a:extLst>
                    <a:ext uri="{A12FA001-AC4F-418D-AE19-62706E023703}">
                      <ahyp:hlinkClr xmlns:ahyp="http://schemas.microsoft.com/office/drawing/2018/hyperlinkcolor" val="tx"/>
                    </a:ext>
                  </a:extLst>
                </a:hlinkClick>
              </a:rPr>
              <a:t>Copilot Prompt Gallery</a:t>
            </a:r>
            <a:endParaRPr lang="en-US" sz="1400">
              <a:solidFill>
                <a:srgbClr val="0078D4"/>
              </a:solidFill>
              <a:latin typeface="Segoe UI Semibold" panose="020B0502040204020203" pitchFamily="34" charset="0"/>
              <a:cs typeface="Segoe UI Semibold" panose="020B0502040204020203" pitchFamily="34" charset="0"/>
              <a:hlinkClick r:id="rId6">
                <a:extLst>
                  <a:ext uri="{A12FA001-AC4F-418D-AE19-62706E023703}">
                    <ahyp:hlinkClr xmlns:ahyp="http://schemas.microsoft.com/office/drawing/2018/hyperlinkcolor" val="tx"/>
                  </a:ext>
                </a:extLst>
              </a:hlinkClick>
            </a:endParaRPr>
          </a:p>
          <a:p>
            <a:pPr marL="112395" indent="-112395">
              <a:spcBef>
                <a:spcPts val="600"/>
              </a:spcBef>
              <a:buFont typeface="Arial" panose="020B0604020202020204" pitchFamily="34" charset="0"/>
              <a:buChar char="•"/>
              <a:defRPr/>
            </a:pPr>
            <a:r>
              <a:rPr lang="en-US" sz="1100">
                <a:solidFill>
                  <a:prstClr val="black"/>
                </a:solidFill>
                <a:latin typeface="Segoe UI"/>
              </a:rPr>
              <a:t>Free location to meet, learn about, </a:t>
            </a:r>
            <a:br>
              <a:rPr lang="en-US" sz="1100">
                <a:solidFill>
                  <a:prstClr val="black"/>
                </a:solidFill>
                <a:latin typeface="Segoe UI"/>
              </a:rPr>
            </a:br>
            <a:r>
              <a:rPr lang="en-US" sz="1100">
                <a:solidFill>
                  <a:prstClr val="black"/>
                </a:solidFill>
                <a:latin typeface="Segoe UI"/>
              </a:rPr>
              <a:t>and test the capabilities of Copilot</a:t>
            </a:r>
            <a:endParaRPr lang="en-US" sz="1100">
              <a:solidFill>
                <a:prstClr val="black"/>
              </a:solidFill>
              <a:latin typeface="Segoe UI"/>
              <a:cs typeface="Segoe UI"/>
            </a:endParaRPr>
          </a:p>
          <a:p>
            <a:pPr marL="112395" indent="-112395">
              <a:spcBef>
                <a:spcPts val="600"/>
              </a:spcBef>
              <a:buFont typeface="Arial" panose="020B0604020202020204" pitchFamily="34" charset="0"/>
              <a:buChar char="•"/>
              <a:defRPr/>
            </a:pPr>
            <a:r>
              <a:rPr lang="en-US" sz="1100">
                <a:solidFill>
                  <a:prstClr val="black"/>
                </a:solidFill>
                <a:latin typeface="Segoe UI"/>
              </a:rPr>
              <a:t>Improve your prompt engineering skills in an interactive hands-on environment</a:t>
            </a:r>
            <a:endParaRPr lang="en-US" sz="1100">
              <a:solidFill>
                <a:prstClr val="black"/>
              </a:solidFill>
              <a:latin typeface="Segoe UI"/>
              <a:cs typeface="Segoe UI"/>
            </a:endParaRPr>
          </a:p>
        </p:txBody>
      </p:sp>
      <p:grpSp>
        <p:nvGrpSpPr>
          <p:cNvPr id="20" name="Group 19">
            <a:extLst>
              <a:ext uri="{FF2B5EF4-FFF2-40B4-BE49-F238E27FC236}">
                <a16:creationId xmlns:a16="http://schemas.microsoft.com/office/drawing/2014/main" id="{07E58DBB-BBDE-D9BD-8FC4-88D759F1F9EE}"/>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21" name="Straight Connector 20">
              <a:extLst>
                <a:ext uri="{FF2B5EF4-FFF2-40B4-BE49-F238E27FC236}">
                  <a16:creationId xmlns:a16="http://schemas.microsoft.com/office/drawing/2014/main" id="{F4891CE4-FCE6-E805-CE15-9E99D775544F}"/>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AC9FCC-8FD5-67BA-C3AA-BC146B0DC8F4}"/>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3FB067-E7FE-62AA-5325-EAA82A4F1AC1}"/>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DC1754-2D69-56B5-954B-00F66D840595}"/>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sp>
        <p:nvSpPr>
          <p:cNvPr id="32" name="Rectangle: Rounded Corners 10">
            <a:extLst>
              <a:ext uri="{FF2B5EF4-FFF2-40B4-BE49-F238E27FC236}">
                <a16:creationId xmlns:a16="http://schemas.microsoft.com/office/drawing/2014/main" id="{D1304A7F-CF01-F4F5-F04D-CDF9E8CD9BFB}"/>
              </a:ext>
            </a:extLst>
          </p:cNvPr>
          <p:cNvSpPr/>
          <p:nvPr/>
        </p:nvSpPr>
        <p:spPr>
          <a:xfrm>
            <a:off x="2485243" y="5956691"/>
            <a:ext cx="7221515" cy="432792"/>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Downloadable assets for customization available at </a:t>
            </a:r>
            <a:r>
              <a:rPr lang="en-US" sz="1400">
                <a:solidFill>
                  <a:schemeClr val="bg1"/>
                </a:solidFill>
                <a:latin typeface="Segoe UI Semibold" panose="020B0502040204020203" pitchFamily="34" charset="0"/>
                <a:cs typeface="Segoe UI Semibold" panose="020B0502040204020203" pitchFamily="34" charset="0"/>
                <a:hlinkClick r:id="rId7">
                  <a:extLst>
                    <a:ext uri="{A12FA001-AC4F-418D-AE19-62706E023703}">
                      <ahyp:hlinkClr xmlns:ahyp="http://schemas.microsoft.com/office/drawing/2018/hyperlinkcolor" val="tx"/>
                    </a:ext>
                  </a:extLst>
                </a:hlinkClick>
              </a:rPr>
              <a:t>adoption.microsoft.com/copilot</a:t>
            </a:r>
            <a:endParaRPr lang="en-US" sz="1400">
              <a:solidFill>
                <a:schemeClr val="bg1"/>
              </a:solidFill>
              <a:latin typeface="Segoe UI Semibold" panose="020B0502040204020203" pitchFamily="34" charset="0"/>
              <a:cs typeface="Segoe UI Semibold" panose="020B0502040204020203" pitchFamily="34" charset="0"/>
            </a:endParaRPr>
          </a:p>
        </p:txBody>
      </p:sp>
      <p:pic>
        <p:nvPicPr>
          <p:cNvPr id="33" name="Picture 32">
            <a:extLst>
              <a:ext uri="{FF2B5EF4-FFF2-40B4-BE49-F238E27FC236}">
                <a16:creationId xmlns:a16="http://schemas.microsoft.com/office/drawing/2014/main" id="{5532B43E-D49C-C8F8-30FF-8D21D98CF4C9}"/>
              </a:ext>
              <a:ext uri="{C183D7F6-B498-43B3-948B-1728B52AA6E4}">
                <adec:decorative xmlns:adec="http://schemas.microsoft.com/office/drawing/2017/decorative" val="1"/>
              </a:ext>
            </a:extLst>
          </p:cNvPr>
          <p:cNvPicPr>
            <a:picLocks noChangeAspect="1"/>
          </p:cNvPicPr>
          <p:nvPr/>
        </p:nvPicPr>
        <p:blipFill rotWithShape="1">
          <a:blip r:embed="rId8"/>
          <a:stretch/>
        </p:blipFill>
        <p:spPr>
          <a:xfrm>
            <a:off x="6131412" y="1659957"/>
            <a:ext cx="2680506" cy="1626262"/>
          </a:xfrm>
          <a:prstGeom prst="roundRect">
            <a:avLst>
              <a:gd name="adj" fmla="val 3022"/>
            </a:avLst>
          </a:prstGeom>
          <a:ln w="3175">
            <a:solidFill>
              <a:schemeClr val="bg1">
                <a:lumMod val="50000"/>
              </a:schemeClr>
            </a:solidFill>
          </a:ln>
        </p:spPr>
      </p:pic>
      <p:pic>
        <p:nvPicPr>
          <p:cNvPr id="34" name="Picture 33">
            <a:extLst>
              <a:ext uri="{FF2B5EF4-FFF2-40B4-BE49-F238E27FC236}">
                <a16:creationId xmlns:a16="http://schemas.microsoft.com/office/drawing/2014/main" id="{80BA26E2-4C9A-60DC-E079-6FE9AC6CE097}"/>
              </a:ext>
              <a:ext uri="{C183D7F6-B498-43B3-948B-1728B52AA6E4}">
                <adec:decorative xmlns:adec="http://schemas.microsoft.com/office/drawing/2017/decorative" val="1"/>
              </a:ext>
            </a:extLst>
          </p:cNvPr>
          <p:cNvPicPr>
            <a:picLocks noChangeAspect="1"/>
          </p:cNvPicPr>
          <p:nvPr/>
        </p:nvPicPr>
        <p:blipFill rotWithShape="1">
          <a:blip r:embed="rId9"/>
          <a:srcRect l="276" t="-833" r="68" b="-3967"/>
          <a:stretch/>
        </p:blipFill>
        <p:spPr>
          <a:xfrm>
            <a:off x="6131413" y="3816898"/>
            <a:ext cx="2680504" cy="1626262"/>
          </a:xfrm>
          <a:prstGeom prst="roundRect">
            <a:avLst>
              <a:gd name="adj" fmla="val 3022"/>
            </a:avLst>
          </a:prstGeom>
          <a:solidFill>
            <a:srgbClr val="FFFFFF"/>
          </a:solidFill>
          <a:ln w="3175">
            <a:solidFill>
              <a:schemeClr val="bg1">
                <a:lumMod val="50000"/>
              </a:schemeClr>
            </a:solidFill>
          </a:ln>
        </p:spPr>
      </p:pic>
    </p:spTree>
    <p:extLst>
      <p:ext uri="{BB962C8B-B14F-4D97-AF65-F5344CB8AC3E}">
        <p14:creationId xmlns:p14="http://schemas.microsoft.com/office/powerpoint/2010/main" val="13526155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426F-9265-6805-3D1E-B4B260B3FCBF}"/>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5CE01BE3-8B46-D86A-7716-42731B6C193C}"/>
              </a:ext>
            </a:extLst>
          </p:cNvPr>
          <p:cNvSpPr txBox="1">
            <a:spLocks noGrp="1"/>
          </p:cNvSpPr>
          <p:nvPr>
            <p:ph type="title"/>
          </p:nvPr>
        </p:nvSpPr>
        <p:spPr>
          <a:xfrm>
            <a:off x="588963" y="585788"/>
            <a:ext cx="1101090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r>
              <a:rPr lang="en-US" noProof="0"/>
              <a:t>Bookmark Microsoft </a:t>
            </a:r>
            <a:r>
              <a:rPr lang="en-US"/>
              <a:t>enablement</a:t>
            </a:r>
            <a:r>
              <a:rPr lang="en-US" noProof="0"/>
              <a:t> resources</a:t>
            </a:r>
          </a:p>
        </p:txBody>
      </p:sp>
      <p:sp>
        <p:nvSpPr>
          <p:cNvPr id="12" name="Rounded Rectangle 11">
            <a:extLst>
              <a:ext uri="{FF2B5EF4-FFF2-40B4-BE49-F238E27FC236}">
                <a16:creationId xmlns:a16="http://schemas.microsoft.com/office/drawing/2014/main" id="{C9416F4C-346A-85C7-7233-BCF6919290CD}"/>
              </a:ext>
            </a:extLst>
          </p:cNvPr>
          <p:cNvSpPr/>
          <p:nvPr/>
        </p:nvSpPr>
        <p:spPr bwMode="auto">
          <a:xfrm>
            <a:off x="495299" y="1348154"/>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Join Driving Adoption Tech Community</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6" name="Rectangle 15">
            <a:extLst>
              <a:ext uri="{FF2B5EF4-FFF2-40B4-BE49-F238E27FC236}">
                <a16:creationId xmlns:a16="http://schemas.microsoft.com/office/drawing/2014/main" id="{C12045DE-F01C-6181-B720-66B757569877}"/>
              </a:ext>
            </a:extLst>
          </p:cNvPr>
          <p:cNvSpPr/>
          <p:nvPr/>
        </p:nvSpPr>
        <p:spPr>
          <a:xfrm>
            <a:off x="495299"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R="0" lvl="0" indent="0" algn="ctr" fontAlgn="auto">
              <a:lnSpc>
                <a:spcPct val="90000"/>
              </a:lnSpc>
              <a:spcBef>
                <a:spcPts val="0"/>
              </a:spcBef>
              <a:spcAft>
                <a:spcPts val="600"/>
              </a:spcAft>
              <a:buClrTx/>
              <a:buSzTx/>
              <a:buFontTx/>
              <a:buNone/>
              <a:tabLst/>
              <a:defRPr/>
            </a:pPr>
            <a:r>
              <a:rPr lang="en-US" sz="1200">
                <a:solidFill>
                  <a:srgbClr val="0078D4"/>
                </a:solidFill>
                <a:hlinkClick r:id="rId3">
                  <a:extLst>
                    <a:ext uri="{A12FA001-AC4F-418D-AE19-62706E023703}">
                      <ahyp:hlinkClr xmlns:ahyp="http://schemas.microsoft.com/office/drawing/2018/hyperlinkcolor" val="tx"/>
                    </a:ext>
                  </a:extLst>
                </a:hlinkClick>
              </a:rPr>
              <a:t>https://aka.ms/DriveAdoption </a:t>
            </a:r>
            <a:endParaRPr lang="en-US" sz="1200">
              <a:solidFill>
                <a:srgbClr val="0078D4"/>
              </a:solidFill>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i="0" u="none" strike="noStrike" kern="1200" cap="none" spc="0" normalizeH="0" baseline="0" noProof="0">
                <a:ln>
                  <a:noFill/>
                </a:ln>
                <a:solidFill>
                  <a:schemeClr val="tx1"/>
                </a:solidFill>
                <a:effectLst/>
                <a:uLnTx/>
                <a:uFillTx/>
                <a:ea typeface="+mn-ea"/>
                <a:cs typeface="+mn-cs"/>
              </a:rPr>
              <a:t>Collaborate, share, and learn from experts</a:t>
            </a:r>
          </a:p>
        </p:txBody>
      </p:sp>
      <p:sp>
        <p:nvSpPr>
          <p:cNvPr id="3" name="Rounded Rectangle 2">
            <a:extLst>
              <a:ext uri="{FF2B5EF4-FFF2-40B4-BE49-F238E27FC236}">
                <a16:creationId xmlns:a16="http://schemas.microsoft.com/office/drawing/2014/main" id="{C0C0CC32-82D7-3775-328C-487B606C8CDE}"/>
              </a:ext>
              <a:ext uri="{C183D7F6-B498-43B3-948B-1728B52AA6E4}">
                <adec:decorative xmlns:adec="http://schemas.microsoft.com/office/drawing/2017/decorative" val="0"/>
              </a:ext>
            </a:extLst>
          </p:cNvPr>
          <p:cNvSpPr/>
          <p:nvPr/>
        </p:nvSpPr>
        <p:spPr bwMode="auto">
          <a:xfrm>
            <a:off x="42672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Learn</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7" name="Rectangle 16">
            <a:extLst>
              <a:ext uri="{FF2B5EF4-FFF2-40B4-BE49-F238E27FC236}">
                <a16:creationId xmlns:a16="http://schemas.microsoft.com/office/drawing/2014/main" id="{EFA08A5F-26B6-9754-2063-96582EF35742}"/>
              </a:ext>
            </a:extLst>
          </p:cNvPr>
          <p:cNvSpPr/>
          <p:nvPr/>
        </p:nvSpPr>
        <p:spPr>
          <a:xfrm>
            <a:off x="4268402"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4">
                  <a:extLst>
                    <a:ext uri="{A12FA001-AC4F-418D-AE19-62706E023703}">
                      <ahyp:hlinkClr xmlns:ahyp="http://schemas.microsoft.com/office/drawing/2018/hyperlinkcolor" val="tx"/>
                    </a:ext>
                  </a:extLst>
                </a:hlinkClick>
              </a:rPr>
              <a:t>https://learn.microsoft.com</a:t>
            </a:r>
            <a:r>
              <a:rPr lang="en-US" sz="1200">
                <a:solidFill>
                  <a:srgbClr val="0078D4"/>
                </a:solidFill>
              </a:rPr>
              <a:t> </a:t>
            </a:r>
          </a:p>
          <a:p>
            <a:pPr algn="ctr">
              <a:spcAft>
                <a:spcPts val="800"/>
              </a:spcAft>
              <a:defRPr/>
            </a:pPr>
            <a:r>
              <a:rPr lang="en-US" sz="1200">
                <a:solidFill>
                  <a:schemeClr val="tx1"/>
                </a:solidFill>
              </a:rPr>
              <a:t>Technical documentation for developers </a:t>
            </a:r>
            <a:br>
              <a:rPr lang="en-US" sz="1200">
                <a:solidFill>
                  <a:schemeClr val="tx1"/>
                </a:solidFill>
              </a:rPr>
            </a:br>
            <a:r>
              <a:rPr lang="en-US" sz="1200">
                <a:solidFill>
                  <a:schemeClr val="tx1"/>
                </a:solidFill>
              </a:rPr>
              <a:t>and IT professionals</a:t>
            </a:r>
          </a:p>
        </p:txBody>
      </p:sp>
      <p:sp>
        <p:nvSpPr>
          <p:cNvPr id="7" name="Rounded Rectangle 6">
            <a:extLst>
              <a:ext uri="{FF2B5EF4-FFF2-40B4-BE49-F238E27FC236}">
                <a16:creationId xmlns:a16="http://schemas.microsoft.com/office/drawing/2014/main" id="{3F869B9C-4457-FB92-BE95-409E9DE0B7C0}"/>
              </a:ext>
            </a:extLst>
          </p:cNvPr>
          <p:cNvSpPr/>
          <p:nvPr/>
        </p:nvSpPr>
        <p:spPr bwMode="auto">
          <a:xfrm>
            <a:off x="80391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Adoption Hub</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Rectangle 17">
            <a:extLst>
              <a:ext uri="{FF2B5EF4-FFF2-40B4-BE49-F238E27FC236}">
                <a16:creationId xmlns:a16="http://schemas.microsoft.com/office/drawing/2014/main" id="{E9365C96-6170-CFE9-EA12-46FF1E1C1C23}"/>
              </a:ext>
            </a:extLst>
          </p:cNvPr>
          <p:cNvSpPr/>
          <p:nvPr/>
        </p:nvSpPr>
        <p:spPr>
          <a:xfrm>
            <a:off x="8041506"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5">
                  <a:extLst>
                    <a:ext uri="{A12FA001-AC4F-418D-AE19-62706E023703}">
                      <ahyp:hlinkClr xmlns:ahyp="http://schemas.microsoft.com/office/drawing/2018/hyperlinkcolor" val="tx"/>
                    </a:ext>
                  </a:extLst>
                </a:hlinkClick>
              </a:rPr>
              <a:t>https://adoption.microsoft.com</a:t>
            </a:r>
            <a:endParaRPr lang="en-US" sz="1200">
              <a:solidFill>
                <a:srgbClr val="0078D4"/>
              </a:solidFill>
            </a:endParaRPr>
          </a:p>
          <a:p>
            <a:pPr algn="ctr">
              <a:spcAft>
                <a:spcPts val="800"/>
              </a:spcAft>
              <a:defRPr/>
            </a:pPr>
            <a:r>
              <a:rPr lang="en-US" sz="1200">
                <a:solidFill>
                  <a:schemeClr val="tx1"/>
                </a:solidFill>
              </a:rPr>
              <a:t>Resources to help you drive adoption </a:t>
            </a:r>
            <a:br>
              <a:rPr lang="en-US" sz="1200">
                <a:solidFill>
                  <a:schemeClr val="tx1"/>
                </a:solidFill>
              </a:rPr>
            </a:br>
            <a:r>
              <a:rPr lang="en-US" sz="1200">
                <a:solidFill>
                  <a:schemeClr val="tx1"/>
                </a:solidFill>
              </a:rPr>
              <a:t>of Microsoft services</a:t>
            </a:r>
          </a:p>
        </p:txBody>
      </p:sp>
      <p:pic>
        <p:nvPicPr>
          <p:cNvPr id="10" name="Picture 9">
            <a:extLst>
              <a:ext uri="{FF2B5EF4-FFF2-40B4-BE49-F238E27FC236}">
                <a16:creationId xmlns:a16="http://schemas.microsoft.com/office/drawing/2014/main" id="{EF504C13-1417-7194-F1B4-CFF0C55B50A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1508" y="1722979"/>
            <a:ext cx="2908875" cy="1301182"/>
          </a:xfrm>
          <a:prstGeom prst="roundRect">
            <a:avLst>
              <a:gd name="adj" fmla="val 4382"/>
            </a:avLst>
          </a:prstGeom>
          <a:ln w="3175">
            <a:solidFill>
              <a:schemeClr val="bg1">
                <a:lumMod val="50000"/>
              </a:schemeClr>
            </a:solidFill>
          </a:ln>
        </p:spPr>
      </p:pic>
      <p:pic>
        <p:nvPicPr>
          <p:cNvPr id="19" name="Picture 18">
            <a:extLst>
              <a:ext uri="{FF2B5EF4-FFF2-40B4-BE49-F238E27FC236}">
                <a16:creationId xmlns:a16="http://schemas.microsoft.com/office/drawing/2014/main" id="{BCE471F6-BAD3-299D-8B13-31892921142D}"/>
              </a:ext>
              <a:ext uri="{C183D7F6-B498-43B3-948B-1728B52AA6E4}">
                <adec:decorative xmlns:adec="http://schemas.microsoft.com/office/drawing/2017/decorative" val="1"/>
              </a:ext>
            </a:extLst>
          </p:cNvPr>
          <p:cNvPicPr>
            <a:picLocks noChangeAspect="1"/>
          </p:cNvPicPr>
          <p:nvPr/>
        </p:nvPicPr>
        <p:blipFill rotWithShape="1">
          <a:blip r:embed="rId7"/>
          <a:srcRect b="15456"/>
          <a:stretch/>
        </p:blipFill>
        <p:spPr>
          <a:xfrm>
            <a:off x="881965" y="1735331"/>
            <a:ext cx="2880360" cy="1300646"/>
          </a:xfrm>
          <a:prstGeom prst="roundRect">
            <a:avLst>
              <a:gd name="adj" fmla="val 4382"/>
            </a:avLst>
          </a:prstGeom>
          <a:ln w="3175">
            <a:solidFill>
              <a:schemeClr val="bg1">
                <a:lumMod val="50000"/>
              </a:schemeClr>
            </a:solidFill>
          </a:ln>
        </p:spPr>
      </p:pic>
      <p:pic>
        <p:nvPicPr>
          <p:cNvPr id="5" name="Picture 4">
            <a:extLst>
              <a:ext uri="{FF2B5EF4-FFF2-40B4-BE49-F238E27FC236}">
                <a16:creationId xmlns:a16="http://schemas.microsoft.com/office/drawing/2014/main" id="{11CF4A3A-B8EC-838A-AE6B-F6037B9DF27D}"/>
              </a:ext>
              <a:ext uri="{C183D7F6-B498-43B3-948B-1728B52AA6E4}">
                <adec:decorative xmlns:adec="http://schemas.microsoft.com/office/drawing/2017/decorative" val="1"/>
              </a:ext>
            </a:extLst>
          </p:cNvPr>
          <p:cNvPicPr>
            <a:picLocks noChangeAspect="1"/>
          </p:cNvPicPr>
          <p:nvPr/>
        </p:nvPicPr>
        <p:blipFill rotWithShape="1">
          <a:blip r:embed="rId8"/>
          <a:srcRect b="41466"/>
          <a:stretch/>
        </p:blipFill>
        <p:spPr>
          <a:xfrm>
            <a:off x="4653865" y="1735331"/>
            <a:ext cx="2880360" cy="1301182"/>
          </a:xfrm>
          <a:prstGeom prst="roundRect">
            <a:avLst>
              <a:gd name="adj" fmla="val 4382"/>
            </a:avLst>
          </a:prstGeom>
          <a:ln w="3175">
            <a:solidFill>
              <a:schemeClr val="bg1">
                <a:lumMod val="50000"/>
              </a:schemeClr>
            </a:solidFill>
          </a:ln>
        </p:spPr>
      </p:pic>
      <p:sp>
        <p:nvSpPr>
          <p:cNvPr id="22" name="Rounded Rectangle 21">
            <a:extLst>
              <a:ext uri="{FF2B5EF4-FFF2-40B4-BE49-F238E27FC236}">
                <a16:creationId xmlns:a16="http://schemas.microsoft.com/office/drawing/2014/main" id="{E8B159B5-4430-848D-06CE-EFDE37DD4B0D}"/>
              </a:ext>
            </a:extLst>
          </p:cNvPr>
          <p:cNvSpPr/>
          <p:nvPr/>
        </p:nvSpPr>
        <p:spPr bwMode="auto">
          <a:xfrm>
            <a:off x="4953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Support</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26" name="Rectangle 25">
            <a:extLst>
              <a:ext uri="{FF2B5EF4-FFF2-40B4-BE49-F238E27FC236}">
                <a16:creationId xmlns:a16="http://schemas.microsoft.com/office/drawing/2014/main" id="{1FA5B70B-1156-80AC-B5DA-9EB10AED4231}"/>
              </a:ext>
            </a:extLst>
          </p:cNvPr>
          <p:cNvSpPr/>
          <p:nvPr/>
        </p:nvSpPr>
        <p:spPr>
          <a:xfrm>
            <a:off x="495299"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9">
                  <a:extLst>
                    <a:ext uri="{A12FA001-AC4F-418D-AE19-62706E023703}">
                      <ahyp:hlinkClr xmlns:ahyp="http://schemas.microsoft.com/office/drawing/2018/hyperlinkcolor" val="tx"/>
                    </a:ext>
                  </a:extLst>
                </a:hlinkClick>
              </a:rPr>
              <a:t>http://support.microsoft.com/copilot </a:t>
            </a:r>
            <a:endParaRPr lang="en-US" sz="1200">
              <a:solidFill>
                <a:srgbClr val="0078D4"/>
              </a:solidFill>
            </a:endParaRPr>
          </a:p>
          <a:p>
            <a:pPr algn="ctr">
              <a:spcAft>
                <a:spcPts val="800"/>
              </a:spcAft>
              <a:defRPr/>
            </a:pPr>
            <a:r>
              <a:rPr lang="en-US" sz="1200">
                <a:solidFill>
                  <a:schemeClr val="tx1"/>
                </a:solidFill>
              </a:rPr>
              <a:t>Access FAQs and user help and learning</a:t>
            </a:r>
          </a:p>
        </p:txBody>
      </p:sp>
      <p:sp>
        <p:nvSpPr>
          <p:cNvPr id="20" name="Rounded Rectangle 19">
            <a:extLst>
              <a:ext uri="{FF2B5EF4-FFF2-40B4-BE49-F238E27FC236}">
                <a16:creationId xmlns:a16="http://schemas.microsoft.com/office/drawing/2014/main" id="{8A8F5B75-7991-868B-574B-29BFCF43761C}"/>
              </a:ext>
            </a:extLst>
          </p:cNvPr>
          <p:cNvSpPr/>
          <p:nvPr/>
        </p:nvSpPr>
        <p:spPr bwMode="auto">
          <a:xfrm>
            <a:off x="42672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Teamwork governance</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32" name="Rectangle 31">
            <a:extLst>
              <a:ext uri="{FF2B5EF4-FFF2-40B4-BE49-F238E27FC236}">
                <a16:creationId xmlns:a16="http://schemas.microsoft.com/office/drawing/2014/main" id="{928697AE-1ECC-89B2-559A-1BBBF85BF72F}"/>
              </a:ext>
            </a:extLst>
          </p:cNvPr>
          <p:cNvSpPr/>
          <p:nvPr/>
        </p:nvSpPr>
        <p:spPr>
          <a:xfrm>
            <a:off x="4268402"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10">
                  <a:extLst>
                    <a:ext uri="{A12FA001-AC4F-418D-AE19-62706E023703}">
                      <ahyp:hlinkClr xmlns:ahyp="http://schemas.microsoft.com/office/drawing/2018/hyperlinkcolor" val="tx"/>
                    </a:ext>
                  </a:extLst>
                </a:hlinkClick>
              </a:rPr>
              <a:t>https://aka.ms/TeamworkGovernance</a:t>
            </a:r>
            <a:endParaRPr lang="en-US" sz="1200">
              <a:solidFill>
                <a:srgbClr val="0078D4"/>
              </a:solidFill>
            </a:endParaRPr>
          </a:p>
          <a:p>
            <a:pPr algn="ctr">
              <a:spcAft>
                <a:spcPts val="800"/>
              </a:spcAft>
              <a:defRPr/>
            </a:pPr>
            <a:r>
              <a:rPr lang="en-US" sz="1200">
                <a:solidFill>
                  <a:schemeClr val="tx1"/>
                </a:solidFill>
              </a:rPr>
              <a:t>Collaboration governance guidance </a:t>
            </a:r>
            <a:br>
              <a:rPr lang="en-US" sz="1200">
                <a:solidFill>
                  <a:schemeClr val="tx1"/>
                </a:solidFill>
              </a:rPr>
            </a:br>
            <a:r>
              <a:rPr lang="en-US" sz="1200">
                <a:solidFill>
                  <a:schemeClr val="tx1"/>
                </a:solidFill>
              </a:rPr>
              <a:t>for Microsoft 365 </a:t>
            </a:r>
          </a:p>
        </p:txBody>
      </p:sp>
      <p:sp>
        <p:nvSpPr>
          <p:cNvPr id="21" name="Rounded Rectangle 20">
            <a:extLst>
              <a:ext uri="{FF2B5EF4-FFF2-40B4-BE49-F238E27FC236}">
                <a16:creationId xmlns:a16="http://schemas.microsoft.com/office/drawing/2014/main" id="{EFA30453-CFA3-E5BF-0ECF-0EAA10B4C2CA}"/>
              </a:ext>
            </a:extLst>
          </p:cNvPr>
          <p:cNvSpPr/>
          <p:nvPr/>
        </p:nvSpPr>
        <p:spPr bwMode="auto">
          <a:xfrm>
            <a:off x="8039100" y="3946977"/>
            <a:ext cx="3653691" cy="2475675"/>
          </a:xfrm>
          <a:prstGeom prst="roundRect">
            <a:avLst>
              <a:gd name="adj" fmla="val 3269"/>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Join our communities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Utilize our resources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Achieve your goals</a:t>
            </a:r>
          </a:p>
        </p:txBody>
      </p:sp>
      <p:pic>
        <p:nvPicPr>
          <p:cNvPr id="37" name="Picture 36">
            <a:extLst>
              <a:ext uri="{FF2B5EF4-FFF2-40B4-BE49-F238E27FC236}">
                <a16:creationId xmlns:a16="http://schemas.microsoft.com/office/drawing/2014/main" id="{E14A1C7A-CD2D-A8B7-63E7-4C9FDE5BB4B5}"/>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7946"/>
          <a:stretch/>
        </p:blipFill>
        <p:spPr>
          <a:xfrm>
            <a:off x="871229" y="4334153"/>
            <a:ext cx="2881945" cy="1301538"/>
          </a:xfrm>
          <a:prstGeom prst="roundRect">
            <a:avLst>
              <a:gd name="adj" fmla="val 4382"/>
            </a:avLst>
          </a:prstGeom>
          <a:ln w="3175">
            <a:solidFill>
              <a:schemeClr val="bg1">
                <a:lumMod val="50000"/>
              </a:schemeClr>
            </a:solidFill>
          </a:ln>
        </p:spPr>
      </p:pic>
      <p:pic>
        <p:nvPicPr>
          <p:cNvPr id="38" name="Picture 2">
            <a:extLst>
              <a:ext uri="{FF2B5EF4-FFF2-40B4-BE49-F238E27FC236}">
                <a16:creationId xmlns:a16="http://schemas.microsoft.com/office/drawing/2014/main" id="{36EB7C44-C716-BBC6-E3BB-C6FC207C7B6A}"/>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62742" y="4334153"/>
            <a:ext cx="2462606" cy="1392028"/>
          </a:xfrm>
          <a:prstGeom prst="roundRect">
            <a:avLst>
              <a:gd name="adj" fmla="val 4382"/>
            </a:avLst>
          </a:prstGeom>
          <a:ln w="3175">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55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324B-6FE5-0989-9806-68E95A40EC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CE372-0FF9-6F35-AD59-BD7E23C8888B}"/>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Rounded Corners 25">
            <a:extLst>
              <a:ext uri="{FF2B5EF4-FFF2-40B4-BE49-F238E27FC236}">
                <a16:creationId xmlns:a16="http://schemas.microsoft.com/office/drawing/2014/main" id="{5A5B5CF1-0CCB-9C7E-180E-890AD4345264}"/>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Deliver Impact</a:t>
            </a:r>
          </a:p>
        </p:txBody>
      </p:sp>
      <p:sp>
        <p:nvSpPr>
          <p:cNvPr id="10" name="Rounded Rectangle 9">
            <a:extLst>
              <a:ext uri="{FF2B5EF4-FFF2-40B4-BE49-F238E27FC236}">
                <a16:creationId xmlns:a16="http://schemas.microsoft.com/office/drawing/2014/main" id="{7184483B-273B-4FDB-9053-0D944E874E0D}"/>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Rounded Rectangle 10">
            <a:extLst>
              <a:ext uri="{FF2B5EF4-FFF2-40B4-BE49-F238E27FC236}">
                <a16:creationId xmlns:a16="http://schemas.microsoft.com/office/drawing/2014/main" id="{B2BC597D-C9A5-D4E9-263C-EC2DC45064FE}"/>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grpSp>
        <p:nvGrpSpPr>
          <p:cNvPr id="2" name="Group 1" descr="Flag indicating this slide is a shared activity.">
            <a:extLst>
              <a:ext uri="{FF2B5EF4-FFF2-40B4-BE49-F238E27FC236}">
                <a16:creationId xmlns:a16="http://schemas.microsoft.com/office/drawing/2014/main" id="{D0664D64-8977-A615-0562-D12FE71082FA}"/>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7910623A-5669-E249-464D-42B3A19DE4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E2E9BD85-A4A5-CFCA-6870-D07946F5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86078186-8D82-D9CC-F111-BD15ECD4B7C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AF23CCA4-AA68-8AFA-EFF1-90D067F1D888}"/>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1BE27E87-BF1F-0C92-9738-1021AA3050F8}"/>
              </a:ext>
            </a:extLst>
          </p:cNvPr>
          <p:cNvSpPr txBox="1">
            <a:spLocks/>
          </p:cNvSpPr>
          <p:nvPr/>
        </p:nvSpPr>
        <p:spPr>
          <a:xfrm>
            <a:off x="1000624" y="2294991"/>
            <a:ext cx="4567063" cy="2954655"/>
          </a:xfrm>
          <a:prstGeom prst="rect">
            <a:avLst/>
          </a:prstGeom>
        </p:spPr>
        <p:txBody>
          <a:bodyPr vert="horz" wrap="square" lIns="0" tIns="0" rIns="0" bIns="0" rtlCol="0">
            <a:spAutoFit/>
          </a:bodyPr>
          <a:lstStyle>
            <a:defPPr>
              <a:defRPr lang="en-US"/>
            </a:defPPr>
            <a:lvl1pPr marL="228600" marR="0" lvl="0" indent="-228600" fontAlgn="auto">
              <a:lnSpc>
                <a:spcPct val="95000"/>
              </a:lnSpc>
              <a:spcBef>
                <a:spcPts val="1200"/>
              </a:spcBef>
              <a:spcAft>
                <a:spcPts val="0"/>
              </a:spcAft>
              <a:buClr>
                <a:schemeClr val="accent6"/>
              </a:buClr>
              <a:buSzPct val="120000"/>
              <a:buFont typeface="Arial" panose="020B0604020202020204" pitchFamily="34" charset="0"/>
              <a:buChar char="•"/>
              <a:tabLst/>
              <a:defRPr sz="2000" b="0" i="0" spc="0" baseline="0">
                <a:solidFill>
                  <a:schemeClr val="accent2"/>
                </a:solidFill>
                <a:latin typeface="+mj-lt"/>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b="0" i="0" spc="0" baseline="0">
                <a:latin typeface="Segoe Sans Text" pitchFamily="2" charset="0"/>
                <a:cs typeface="Segoe Sans Text" pitchFamily="2" charset="0"/>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Sans Text" pitchFamily="2" charset="0"/>
                <a:cs typeface="Segoe Sans Text"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b="0" i="0" spc="0" baseline="0">
                <a:latin typeface="Segoe Sans Text" pitchFamily="2" charset="0"/>
                <a:cs typeface="Segoe Sans Text"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latin typeface="Segoe Sans Text" pitchFamily="2" charset="0"/>
                <a:cs typeface="Segoe Sans Text"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Review success measures and user survey results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Conduct feedback and reporting analysis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Deliver extended training and adoption support</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Iterate user experience strategy</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Gather and amplify success stories</a:t>
            </a:r>
          </a:p>
        </p:txBody>
      </p:sp>
      <p:sp>
        <p:nvSpPr>
          <p:cNvPr id="16" name="Text Placeholder 4">
            <a:extLst>
              <a:ext uri="{FF2B5EF4-FFF2-40B4-BE49-F238E27FC236}">
                <a16:creationId xmlns:a16="http://schemas.microsoft.com/office/drawing/2014/main" id="{C444DE66-0312-D2C2-24CA-C1214F813D42}"/>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3460BA73-F259-97DF-44C5-246103728B62}"/>
              </a:ext>
            </a:extLst>
          </p:cNvPr>
          <p:cNvSpPr txBox="1">
            <a:spLocks/>
          </p:cNvSpPr>
          <p:nvPr/>
        </p:nvSpPr>
        <p:spPr>
          <a:xfrm>
            <a:off x="6730025" y="2294991"/>
            <a:ext cx="4341646" cy="32470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Measure Copilot impact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Ensure progressive AI skilling with training tools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additional optimization scenarios</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Expand Microsoft Viva for Copilot Enablement tactics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feedback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93262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ounded Rectangle 1">
            <a:extLst>
              <a:ext uri="{FF2B5EF4-FFF2-40B4-BE49-F238E27FC236}">
                <a16:creationId xmlns:a16="http://schemas.microsoft.com/office/drawing/2014/main" id="{A345D693-1958-37F8-E6F2-6B304B808279}"/>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Title 6">
            <a:extLst>
              <a:ext uri="{FF2B5EF4-FFF2-40B4-BE49-F238E27FC236}">
                <a16:creationId xmlns:a16="http://schemas.microsoft.com/office/drawing/2014/main" id="{8213A66E-D28E-369F-1C55-0E29CAECF133}"/>
              </a:ext>
            </a:extLst>
          </p:cNvPr>
          <p:cNvSpPr txBox="1">
            <a:spLocks noGrp="1"/>
          </p:cNvSpPr>
          <p:nvPr>
            <p:ph type="title" idx="4294967295"/>
          </p:nvPr>
        </p:nvSpPr>
        <p:spPr>
          <a:xfrm>
            <a:off x="588963" y="2618113"/>
            <a:ext cx="4713514" cy="1459365"/>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 with technical team and stakeholders</a:t>
            </a:r>
          </a:p>
        </p:txBody>
      </p:sp>
      <p:sp>
        <p:nvSpPr>
          <p:cNvPr id="2" name="Rectangle: Rounded Corners 25">
            <a:extLst>
              <a:ext uri="{FF2B5EF4-FFF2-40B4-BE49-F238E27FC236}">
                <a16:creationId xmlns:a16="http://schemas.microsoft.com/office/drawing/2014/main" id="{A8640453-844B-8B0D-98F0-A3D332230720}"/>
              </a:ext>
              <a:ext uri="{C183D7F6-B498-43B3-948B-1728B52AA6E4}">
                <adec:decorative xmlns:adec="http://schemas.microsoft.com/office/drawing/2017/decorative" val="0"/>
              </a:ext>
            </a:extLst>
          </p:cNvPr>
          <p:cNvSpPr>
            <a:spLocks/>
          </p:cNvSpPr>
          <p:nvPr/>
        </p:nvSpPr>
        <p:spPr bwMode="auto">
          <a:xfrm>
            <a:off x="588962" y="2144908"/>
            <a:ext cx="2444523"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Analyze feedback</a:t>
            </a:r>
          </a:p>
        </p:txBody>
      </p:sp>
      <p:sp>
        <p:nvSpPr>
          <p:cNvPr id="9" name="Content Placeholder 2">
            <a:extLst>
              <a:ext uri="{FF2B5EF4-FFF2-40B4-BE49-F238E27FC236}">
                <a16:creationId xmlns:a16="http://schemas.microsoft.com/office/drawing/2014/main" id="{791C8888-A040-2841-87D8-3897EA767A91}"/>
              </a:ext>
            </a:extLst>
          </p:cNvPr>
          <p:cNvSpPr txBox="1">
            <a:spLocks/>
          </p:cNvSpPr>
          <p:nvPr/>
        </p:nvSpPr>
        <p:spPr>
          <a:xfrm>
            <a:off x="6983773" y="1601028"/>
            <a:ext cx="4513135" cy="3789755"/>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None/>
            </a:pPr>
            <a:r>
              <a:rPr lang="en-US" sz="1800"/>
              <a:t>Identify common themes</a:t>
            </a:r>
          </a:p>
          <a:p>
            <a:pPr marL="0" indent="0">
              <a:spcBef>
                <a:spcPts val="2800"/>
              </a:spcBef>
              <a:buNone/>
            </a:pPr>
            <a:r>
              <a:rPr lang="en-US" sz="1800"/>
              <a:t>Identify opportunities for expansion </a:t>
            </a:r>
            <a:br>
              <a:rPr lang="en-US" sz="1800"/>
            </a:br>
            <a:r>
              <a:rPr lang="en-US" sz="1800"/>
              <a:t>and extension</a:t>
            </a:r>
          </a:p>
          <a:p>
            <a:pPr marL="0" indent="0">
              <a:spcBef>
                <a:spcPts val="2800"/>
              </a:spcBef>
              <a:buNone/>
            </a:pPr>
            <a:r>
              <a:rPr lang="en-US" sz="1800"/>
              <a:t>Validate support scenarios and guidance</a:t>
            </a:r>
          </a:p>
          <a:p>
            <a:pPr marL="0" indent="0">
              <a:spcBef>
                <a:spcPts val="2800"/>
              </a:spcBef>
              <a:buNone/>
            </a:pPr>
            <a:r>
              <a:rPr lang="en-US" sz="1800"/>
              <a:t>Identify success stories</a:t>
            </a:r>
          </a:p>
          <a:p>
            <a:pPr marL="0" indent="0">
              <a:spcBef>
                <a:spcPts val="2800"/>
              </a:spcBef>
              <a:buNone/>
            </a:pPr>
            <a:r>
              <a:rPr lang="en-US" sz="1800"/>
              <a:t>Conduct success/challenge analysis</a:t>
            </a:r>
          </a:p>
          <a:p>
            <a:pPr marL="0" indent="0">
              <a:spcBef>
                <a:spcPts val="2800"/>
              </a:spcBef>
              <a:buNone/>
            </a:pPr>
            <a:r>
              <a:rPr lang="en-US" sz="1800"/>
              <a:t>Categorize issues: technical, enablement, strategy or communications, other</a:t>
            </a:r>
          </a:p>
        </p:txBody>
      </p:sp>
      <p:sp>
        <p:nvSpPr>
          <p:cNvPr id="10" name="Graphic 16">
            <a:extLst>
              <a:ext uri="{FF2B5EF4-FFF2-40B4-BE49-F238E27FC236}">
                <a16:creationId xmlns:a16="http://schemas.microsoft.com/office/drawing/2014/main" id="{B9035801-0D6C-75AD-2FF0-DD3C4E9A4057}"/>
              </a:ext>
              <a:ext uri="{C183D7F6-B498-43B3-948B-1728B52AA6E4}">
                <adec:decorative xmlns:adec="http://schemas.microsoft.com/office/drawing/2017/decorative" val="1"/>
              </a:ext>
            </a:extLst>
          </p:cNvPr>
          <p:cNvSpPr>
            <a:spLocks noChangeAspect="1"/>
          </p:cNvSpPr>
          <p:nvPr/>
        </p:nvSpPr>
        <p:spPr>
          <a:xfrm>
            <a:off x="6517243" y="1582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1" name="Graphic 16">
            <a:extLst>
              <a:ext uri="{FF2B5EF4-FFF2-40B4-BE49-F238E27FC236}">
                <a16:creationId xmlns:a16="http://schemas.microsoft.com/office/drawing/2014/main" id="{DEB25C5C-1637-1E29-215D-4A4A55265681}"/>
              </a:ext>
              <a:ext uri="{C183D7F6-B498-43B3-948B-1728B52AA6E4}">
                <adec:decorative xmlns:adec="http://schemas.microsoft.com/office/drawing/2017/decorative" val="1"/>
              </a:ext>
            </a:extLst>
          </p:cNvPr>
          <p:cNvSpPr>
            <a:spLocks noChangeAspect="1"/>
          </p:cNvSpPr>
          <p:nvPr/>
        </p:nvSpPr>
        <p:spPr>
          <a:xfrm>
            <a:off x="6517243" y="223277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C286A405-60AD-C432-9203-CF2ED0E5E6B3}"/>
              </a:ext>
              <a:ext uri="{C183D7F6-B498-43B3-948B-1728B52AA6E4}">
                <adec:decorative xmlns:adec="http://schemas.microsoft.com/office/drawing/2017/decorative" val="1"/>
              </a:ext>
            </a:extLst>
          </p:cNvPr>
          <p:cNvSpPr>
            <a:spLocks noChangeAspect="1"/>
          </p:cNvSpPr>
          <p:nvPr/>
        </p:nvSpPr>
        <p:spPr>
          <a:xfrm>
            <a:off x="6517243" y="304239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3" name="Graphic 16">
            <a:extLst>
              <a:ext uri="{FF2B5EF4-FFF2-40B4-BE49-F238E27FC236}">
                <a16:creationId xmlns:a16="http://schemas.microsoft.com/office/drawing/2014/main" id="{D8CBA989-E1CB-CB94-5D06-1103792C2877}"/>
              </a:ext>
              <a:ext uri="{C183D7F6-B498-43B3-948B-1728B52AA6E4}">
                <adec:decorative xmlns:adec="http://schemas.microsoft.com/office/drawing/2017/decorative" val="1"/>
              </a:ext>
            </a:extLst>
          </p:cNvPr>
          <p:cNvSpPr>
            <a:spLocks noChangeAspect="1"/>
          </p:cNvSpPr>
          <p:nvPr/>
        </p:nvSpPr>
        <p:spPr>
          <a:xfrm>
            <a:off x="6517243" y="4843621"/>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6" name="Graphic 16">
            <a:extLst>
              <a:ext uri="{FF2B5EF4-FFF2-40B4-BE49-F238E27FC236}">
                <a16:creationId xmlns:a16="http://schemas.microsoft.com/office/drawing/2014/main" id="{A2628A7C-C8A9-4BA6-1C52-4332A178ABD5}"/>
              </a:ext>
              <a:ext uri="{C183D7F6-B498-43B3-948B-1728B52AA6E4}">
                <adec:decorative xmlns:adec="http://schemas.microsoft.com/office/drawing/2017/decorative" val="1"/>
              </a:ext>
            </a:extLst>
          </p:cNvPr>
          <p:cNvSpPr>
            <a:spLocks noChangeAspect="1"/>
          </p:cNvSpPr>
          <p:nvPr/>
        </p:nvSpPr>
        <p:spPr>
          <a:xfrm>
            <a:off x="6517243" y="364248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7" name="Graphic 16">
            <a:extLst>
              <a:ext uri="{FF2B5EF4-FFF2-40B4-BE49-F238E27FC236}">
                <a16:creationId xmlns:a16="http://schemas.microsoft.com/office/drawing/2014/main" id="{B150F0E4-0CB3-6DC2-FD4A-C1CE122E8BA1}"/>
              </a:ext>
              <a:ext uri="{C183D7F6-B498-43B3-948B-1728B52AA6E4}">
                <adec:decorative xmlns:adec="http://schemas.microsoft.com/office/drawing/2017/decorative" val="1"/>
              </a:ext>
            </a:extLst>
          </p:cNvPr>
          <p:cNvSpPr>
            <a:spLocks noChangeAspect="1"/>
          </p:cNvSpPr>
          <p:nvPr/>
        </p:nvSpPr>
        <p:spPr>
          <a:xfrm>
            <a:off x="6517243" y="4233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476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27144"/>
            <a:ext cx="11011601" cy="553998"/>
          </a:xfrm>
        </p:spPr>
        <p:txBody>
          <a:bodyPr vert="horz" lIns="0" tIns="45720" rIns="0" bIns="45720" rtlCol="0" anchor="t">
            <a:noAutofit/>
          </a:bodyPr>
          <a:lstStyle/>
          <a:p>
            <a:pPr>
              <a:spcBef>
                <a:spcPts val="1200"/>
              </a:spcBef>
              <a:spcAft>
                <a:spcPts val="600"/>
              </a:spcAft>
            </a:pPr>
            <a:r>
              <a:rPr lang="en-US" sz="3600"/>
              <a:t>Copilot Dashboard</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606088" cy="4397794"/>
          </a:xfrm>
          <a:prstGeom prst="rect">
            <a:avLst/>
          </a:prstGeom>
        </p:spPr>
        <p:txBody>
          <a:bodyPr vert="horz" lIns="0" tIns="0" rIns="0" bIns="0" rtlCol="0">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Measure Copilot adoption and impact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Pre-built dashboard for business leaders to prepare for their Copilot rollout, understand and drive usage and adoption, and measure the impact of their investments.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Access directly at </a:t>
            </a:r>
            <a:r>
              <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aka.ms/CopilotDashboard</a:t>
            </a:r>
            <a:endPar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Readiness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licensing and copilot activation status across the tenant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Adoption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Copilot trends and usage down to the app feature level, with filters to drill down by group, organization, and job function.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Impact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view Copilot actions by productivity categories, Copilot assisted hours and related value calculator and how Copilot usage is correlated with behavioral patterns in your business. Sentiment data from uploaded survey results is also available.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Learning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for research and best practices to inform your AI journey</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Copilot Dashboard metrics eBook</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help understand and interpret the data</a:t>
            </a:r>
          </a:p>
        </p:txBody>
      </p:sp>
      <p:pic>
        <p:nvPicPr>
          <p:cNvPr id="3" name="Picture 2">
            <a:extLst>
              <a:ext uri="{FF2B5EF4-FFF2-40B4-BE49-F238E27FC236}">
                <a16:creationId xmlns:a16="http://schemas.microsoft.com/office/drawing/2014/main" id="{FEFFDB01-0E07-1A2A-ACBC-1ABB211128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6657" y="224259"/>
            <a:ext cx="3144838" cy="6149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6FA3A19-9DAB-D117-F68D-B64E2C3F022A}"/>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613623" y="1323486"/>
            <a:ext cx="2675417" cy="3019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4E4A5FE-326F-F8A0-7D30-912EE0602D52}"/>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6937028" y="3056492"/>
            <a:ext cx="2704023" cy="3319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36341AF3-4150-5800-ECCB-9E726CCE3B29}"/>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10" name="Oval 9">
              <a:extLst>
                <a:ext uri="{FF2B5EF4-FFF2-40B4-BE49-F238E27FC236}">
                  <a16:creationId xmlns:a16="http://schemas.microsoft.com/office/drawing/2014/main" id="{0F679EC7-7DF1-3107-A300-0EF117B8B84B}"/>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FD6C79BA-FDED-7178-11F8-E26B4B7236A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9938" y="2659195"/>
              <a:ext cx="1692011" cy="1692011"/>
            </a:xfrm>
            <a:prstGeom prst="rect">
              <a:avLst/>
            </a:prstGeom>
          </p:spPr>
        </p:pic>
      </p:grpSp>
      <p:sp>
        <p:nvSpPr>
          <p:cNvPr id="2" name="Rectangle: Rounded Corners 1">
            <a:extLst>
              <a:ext uri="{FF2B5EF4-FFF2-40B4-BE49-F238E27FC236}">
                <a16:creationId xmlns:a16="http://schemas.microsoft.com/office/drawing/2014/main" id="{35158F0E-2B6F-4FC0-8868-AAE7355B22E2}"/>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14037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42F72C7-32DE-A2D0-B10E-1D6161FEEA28}"/>
              </a:ext>
              <a:ext uri="{C183D7F6-B498-43B3-948B-1728B52AA6E4}">
                <adec:decorative xmlns:adec="http://schemas.microsoft.com/office/drawing/2017/decorative" val="1"/>
              </a:ext>
            </a:extLst>
          </p:cNvPr>
          <p:cNvSpPr/>
          <p:nvPr/>
        </p:nvSpPr>
        <p:spPr bwMode="auto">
          <a:xfrm>
            <a:off x="588962" y="1799788"/>
            <a:ext cx="5507037"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10" name="Rectangle: Rounded Corners 9">
            <a:extLst>
              <a:ext uri="{FF2B5EF4-FFF2-40B4-BE49-F238E27FC236}">
                <a16:creationId xmlns:a16="http://schemas.microsoft.com/office/drawing/2014/main" id="{104B6E84-01E2-CFDE-0C16-3D905FAD74D3}"/>
              </a:ext>
              <a:ext uri="{C183D7F6-B498-43B3-948B-1728B52AA6E4}">
                <adec:decorative xmlns:adec="http://schemas.microsoft.com/office/drawing/2017/decorative" val="1"/>
              </a:ext>
            </a:extLst>
          </p:cNvPr>
          <p:cNvSpPr/>
          <p:nvPr/>
        </p:nvSpPr>
        <p:spPr bwMode="auto">
          <a:xfrm>
            <a:off x="6242050" y="1799788"/>
            <a:ext cx="5360670"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85070807-87E1-5EE3-3D54-9F76B1D95C6E}"/>
              </a:ext>
            </a:extLst>
          </p:cNvPr>
          <p:cNvSpPr>
            <a:spLocks noGrp="1"/>
          </p:cNvSpPr>
          <p:nvPr>
            <p:ph type="title"/>
          </p:nvPr>
        </p:nvSpPr>
        <p:spPr>
          <a:xfrm>
            <a:off x="586740" y="457200"/>
            <a:ext cx="11018520" cy="553998"/>
          </a:xfrm>
        </p:spPr>
        <p:txBody>
          <a:bodyPr lIns="0" tIns="0" rIns="0" bIns="0"/>
          <a:lstStyle/>
          <a:p>
            <a:pPr algn="ctr"/>
            <a:r>
              <a:rPr lang="en-US">
                <a:ea typeface="+mj-ea"/>
                <a:cs typeface="+mj-cs"/>
              </a:rPr>
              <a:t>Viva Insights advanced impact reports</a:t>
            </a:r>
          </a:p>
        </p:txBody>
      </p:sp>
      <p:sp>
        <p:nvSpPr>
          <p:cNvPr id="9" name="!!Assess text" descr="Date 2">
            <a:extLst>
              <a:ext uri="{FF2B5EF4-FFF2-40B4-BE49-F238E27FC236}">
                <a16:creationId xmlns:a16="http://schemas.microsoft.com/office/drawing/2014/main" id="{BA4E4B48-2705-0232-7A18-DB1AB5A548B9}"/>
              </a:ext>
            </a:extLst>
          </p:cNvPr>
          <p:cNvSpPr txBox="1"/>
          <p:nvPr/>
        </p:nvSpPr>
        <p:spPr>
          <a:xfrm>
            <a:off x="1979506" y="1246438"/>
            <a:ext cx="8232988" cy="3805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mn-cs"/>
              </a:rPr>
              <a:t>Included with Microsoft 365 Copilot</a:t>
            </a:r>
          </a:p>
        </p:txBody>
      </p:sp>
      <p:sp>
        <p:nvSpPr>
          <p:cNvPr id="11" name="Rectangle: Rounded Corners 10">
            <a:extLst>
              <a:ext uri="{FF2B5EF4-FFF2-40B4-BE49-F238E27FC236}">
                <a16:creationId xmlns:a16="http://schemas.microsoft.com/office/drawing/2014/main" id="{1E3363D0-0304-8238-EA5C-A0D06FD3B6AB}"/>
              </a:ext>
            </a:extLst>
          </p:cNvPr>
          <p:cNvSpPr/>
          <p:nvPr/>
        </p:nvSpPr>
        <p:spPr bwMode="auto">
          <a:xfrm>
            <a:off x="757937" y="4816618"/>
            <a:ext cx="5169085"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Copilot business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Measure the value of Microsoft 365 Copilot with your key business metrics.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See setup details</a:t>
            </a:r>
            <a:endParaRPr kumimoji="0" lang="en-US" sz="1600" b="0" i="0" u="none" strike="noStrike" kern="1200" cap="none" spc="0" normalizeH="0" baseline="0" noProof="0">
              <a:ln>
                <a:noFill/>
              </a:ln>
              <a:solidFill>
                <a:schemeClr val="accent1"/>
              </a:solidFill>
              <a:effectLst/>
              <a:uLnTx/>
              <a:uFillTx/>
              <a:latin typeface="Segoe UI"/>
              <a:ea typeface="+mn-ea"/>
              <a:cs typeface="+mn-cs"/>
            </a:endParaRPr>
          </a:p>
        </p:txBody>
      </p:sp>
      <p:pic>
        <p:nvPicPr>
          <p:cNvPr id="5" name="Picture 4" descr="A screen capture of a Viva Insights dashboard showing the Copilot adoption summary">
            <a:extLst>
              <a:ext uri="{FF2B5EF4-FFF2-40B4-BE49-F238E27FC236}">
                <a16:creationId xmlns:a16="http://schemas.microsoft.com/office/drawing/2014/main" id="{2BFCE47E-FF7B-BDE7-7967-9B44557E6950}"/>
              </a:ext>
            </a:extLst>
          </p:cNvPr>
          <p:cNvPicPr>
            <a:picLocks noChangeArrowheads="1"/>
          </p:cNvPicPr>
          <p:nvPr/>
        </p:nvPicPr>
        <p:blipFill rotWithShape="1">
          <a:blip r:embed="rId4">
            <a:extLst>
              <a:ext uri="{28A0092B-C50C-407E-A947-70E740481C1C}">
                <a14:useLocalDpi xmlns:a14="http://schemas.microsoft.com/office/drawing/2010/main" val="0"/>
              </a:ext>
            </a:extLst>
          </a:blip>
          <a:srcRect t="1123" b="1123"/>
          <a:stretch/>
        </p:blipFill>
        <p:spPr bwMode="auto">
          <a:xfrm>
            <a:off x="6415500" y="1941513"/>
            <a:ext cx="5013771" cy="2757195"/>
          </a:xfrm>
          <a:prstGeom prst="roundRect">
            <a:avLst>
              <a:gd name="adj" fmla="val 2579"/>
            </a:avLst>
          </a:prstGeom>
          <a:ln w="76200">
            <a:noFill/>
          </a:ln>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EC5F992-A611-20CA-55BE-8AD3A3BBBC4C}"/>
              </a:ext>
            </a:extLst>
          </p:cNvPr>
          <p:cNvSpPr/>
          <p:nvPr/>
        </p:nvSpPr>
        <p:spPr bwMode="auto">
          <a:xfrm>
            <a:off x="6415501" y="4816618"/>
            <a:ext cx="5013770"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Advanced adoption and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Get a deeper look into Microsoft 365 Copilot adoption and impact trends with a customizable, prebuilt report.</a:t>
            </a:r>
          </a:p>
        </p:txBody>
      </p:sp>
      <p:pic>
        <p:nvPicPr>
          <p:cNvPr id="3" name="Picture 2">
            <a:extLst>
              <a:ext uri="{FF2B5EF4-FFF2-40B4-BE49-F238E27FC236}">
                <a16:creationId xmlns:a16="http://schemas.microsoft.com/office/drawing/2014/main" id="{B91DCF81-2393-CCEC-06FD-6A1FBF69CE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4079" y="1986993"/>
            <a:ext cx="4876799" cy="2743200"/>
          </a:xfrm>
          <a:prstGeom prst="rect">
            <a:avLst/>
          </a:prstGeom>
        </p:spPr>
      </p:pic>
      <p:sp>
        <p:nvSpPr>
          <p:cNvPr id="4" name="Rectangle: Rounded Corners 3">
            <a:extLst>
              <a:ext uri="{FF2B5EF4-FFF2-40B4-BE49-F238E27FC236}">
                <a16:creationId xmlns:a16="http://schemas.microsoft.com/office/drawing/2014/main" id="{6FE251E1-357A-A855-4A1E-64764FC41FE7}"/>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grpSp>
        <p:nvGrpSpPr>
          <p:cNvPr id="6" name="Group 5">
            <a:extLst>
              <a:ext uri="{FF2B5EF4-FFF2-40B4-BE49-F238E27FC236}">
                <a16:creationId xmlns:a16="http://schemas.microsoft.com/office/drawing/2014/main" id="{D0BE0A12-4BC4-F648-6D12-AEE43A5276E1}"/>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7" name="Oval 6">
              <a:extLst>
                <a:ext uri="{FF2B5EF4-FFF2-40B4-BE49-F238E27FC236}">
                  <a16:creationId xmlns:a16="http://schemas.microsoft.com/office/drawing/2014/main" id="{9C1A26B6-9BF1-A0CE-0564-D8742AB7E46D}"/>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1F142EFD-B24E-CC32-9B87-0FC302B45BD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19938" y="2659195"/>
              <a:ext cx="1692011" cy="1692011"/>
            </a:xfrm>
            <a:prstGeom prst="rect">
              <a:avLst/>
            </a:prstGeom>
          </p:spPr>
        </p:pic>
      </p:grpSp>
    </p:spTree>
    <p:extLst>
      <p:ext uri="{BB962C8B-B14F-4D97-AF65-F5344CB8AC3E}">
        <p14:creationId xmlns:p14="http://schemas.microsoft.com/office/powerpoint/2010/main" val="189599102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1FE14-50B2-FFE2-7887-79567C729B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2E0488-42EF-C467-C240-E4FA8B5A1280}"/>
              </a:ext>
            </a:extLst>
          </p:cNvPr>
          <p:cNvSpPr>
            <a:spLocks noGrp="1"/>
          </p:cNvSpPr>
          <p:nvPr>
            <p:ph type="title"/>
          </p:nvPr>
        </p:nvSpPr>
        <p:spPr>
          <a:xfrm>
            <a:off x="633688" y="614643"/>
            <a:ext cx="4974509" cy="603062"/>
          </a:xfrm>
        </p:spPr>
        <p:txBody>
          <a:bodyPr anchor="ctr">
            <a:noAutofit/>
          </a:bodyPr>
          <a:lstStyle/>
          <a:p>
            <a:pPr algn="l"/>
            <a:r>
              <a:rPr lang="en-US" sz="3200"/>
              <a:t>Delivering Value</a:t>
            </a:r>
          </a:p>
        </p:txBody>
      </p:sp>
      <p:sp>
        <p:nvSpPr>
          <p:cNvPr id="2" name="TextBox 1">
            <a:extLst>
              <a:ext uri="{FF2B5EF4-FFF2-40B4-BE49-F238E27FC236}">
                <a16:creationId xmlns:a16="http://schemas.microsoft.com/office/drawing/2014/main" id="{AA2DD425-FC2D-13D3-704C-C6FFA81918FE}"/>
              </a:ext>
            </a:extLst>
          </p:cNvPr>
          <p:cNvSpPr txBox="1"/>
          <p:nvPr/>
        </p:nvSpPr>
        <p:spPr>
          <a:xfrm>
            <a:off x="497742" y="1188906"/>
            <a:ext cx="53980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hlinkClick r:id="rId3"/>
              </a:rPr>
              <a:t>aka.ms/Copilot/</a:t>
            </a:r>
            <a:r>
              <a:rPr kumimoji="0" lang="en-US" sz="2800" b="0" i="0" u="none" strike="noStrike" kern="1200" cap="none" spc="0" normalizeH="0" baseline="0" noProof="0" err="1">
                <a:ln>
                  <a:noFill/>
                </a:ln>
                <a:solidFill>
                  <a:prstClr val="black"/>
                </a:solidFill>
                <a:effectLst/>
                <a:uLnTx/>
                <a:uFillTx/>
                <a:latin typeface="Aptos" panose="02110004020202020204"/>
                <a:ea typeface="+mn-ea"/>
                <a:cs typeface="+mn-cs"/>
                <a:hlinkClick r:id="rId3"/>
              </a:rPr>
              <a:t>ScenarioLibrary</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Rounded Rectangle 62">
            <a:extLst>
              <a:ext uri="{FF2B5EF4-FFF2-40B4-BE49-F238E27FC236}">
                <a16:creationId xmlns:a16="http://schemas.microsoft.com/office/drawing/2014/main" id="{9F0DC6EC-0B8E-DE39-51AA-3AD522E0A0B7}"/>
              </a:ext>
            </a:extLst>
          </p:cNvPr>
          <p:cNvSpPr/>
          <p:nvPr/>
        </p:nvSpPr>
        <p:spPr bwMode="auto">
          <a:xfrm>
            <a:off x="6842962" y="4394222"/>
            <a:ext cx="372346" cy="392931"/>
          </a:xfrm>
          <a:prstGeom prst="roundRect">
            <a:avLst>
              <a:gd name="adj" fmla="val 50000"/>
            </a:avLst>
          </a:prstGeom>
          <a:gradFill>
            <a:gsLst>
              <a:gs pos="10000">
                <a:srgbClr val="D59ED7"/>
              </a:gs>
              <a:gs pos="73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1</a:t>
            </a:r>
          </a:p>
        </p:txBody>
      </p:sp>
      <p:grpSp>
        <p:nvGrpSpPr>
          <p:cNvPr id="11" name="Group 10">
            <a:extLst>
              <a:ext uri="{FF2B5EF4-FFF2-40B4-BE49-F238E27FC236}">
                <a16:creationId xmlns:a16="http://schemas.microsoft.com/office/drawing/2014/main" id="{4B656343-0B7A-279F-858B-BDCD4FE41964}"/>
              </a:ext>
            </a:extLst>
          </p:cNvPr>
          <p:cNvGrpSpPr/>
          <p:nvPr/>
        </p:nvGrpSpPr>
        <p:grpSpPr>
          <a:xfrm>
            <a:off x="6296189" y="342069"/>
            <a:ext cx="5738388" cy="6212115"/>
            <a:chOff x="6473371" y="166914"/>
            <a:chExt cx="5807948" cy="6212115"/>
          </a:xfrm>
        </p:grpSpPr>
        <p:sp>
          <p:nvSpPr>
            <p:cNvPr id="6" name="Rectangle: Rounded Corners 5">
              <a:extLst>
                <a:ext uri="{FF2B5EF4-FFF2-40B4-BE49-F238E27FC236}">
                  <a16:creationId xmlns:a16="http://schemas.microsoft.com/office/drawing/2014/main" id="{4DCC47FE-E33B-DB1E-4FF9-A2D47B3C14FA}"/>
                </a:ext>
              </a:extLst>
            </p:cNvPr>
            <p:cNvSpPr/>
            <p:nvPr/>
          </p:nvSpPr>
          <p:spPr>
            <a:xfrm>
              <a:off x="6473371" y="166914"/>
              <a:ext cx="5807948" cy="6212115"/>
            </a:xfrm>
            <a:prstGeom prst="roundRect">
              <a:avLst>
                <a:gd name="adj" fmla="val 7340"/>
              </a:avLst>
            </a:prstGeom>
            <a:gradFill flip="none" rotWithShape="1">
              <a:gsLst>
                <a:gs pos="0">
                  <a:srgbClr val="157AC8"/>
                </a:gs>
                <a:gs pos="0">
                  <a:schemeClr val="accent5">
                    <a:lumMod val="40000"/>
                    <a:lumOff val="60000"/>
                  </a:schemeClr>
                </a:gs>
                <a:gs pos="55000">
                  <a:srgbClr val="71AEDE"/>
                </a:gs>
                <a:gs pos="100000">
                  <a:schemeClr val="accent4">
                    <a:lumMod val="20000"/>
                    <a:lumOff val="80000"/>
                  </a:schemeClr>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E89D07D0-64AF-8A84-1151-BF1C5BFF47EF}"/>
                </a:ext>
              </a:extLst>
            </p:cNvPr>
            <p:cNvPicPr>
              <a:picLocks noChangeAspect="1"/>
            </p:cNvPicPr>
            <p:nvPr/>
          </p:nvPicPr>
          <p:blipFill>
            <a:blip r:embed="rId4"/>
            <a:srcRect t="9019" b="6651"/>
            <a:stretch>
              <a:fillRect/>
            </a:stretch>
          </p:blipFill>
          <p:spPr>
            <a:xfrm>
              <a:off x="6774533" y="342069"/>
              <a:ext cx="5215685" cy="1769165"/>
            </a:xfrm>
            <a:prstGeom prst="roundRect">
              <a:avLst>
                <a:gd name="adj" fmla="val 9712"/>
              </a:avLst>
            </a:prstGeom>
          </p:spPr>
        </p:pic>
        <p:pic>
          <p:nvPicPr>
            <p:cNvPr id="10" name="Picture 9">
              <a:extLst>
                <a:ext uri="{FF2B5EF4-FFF2-40B4-BE49-F238E27FC236}">
                  <a16:creationId xmlns:a16="http://schemas.microsoft.com/office/drawing/2014/main" id="{78DC868A-D822-7853-41ED-38051A1859C5}"/>
                </a:ext>
              </a:extLst>
            </p:cNvPr>
            <p:cNvPicPr>
              <a:picLocks noChangeAspect="1"/>
            </p:cNvPicPr>
            <p:nvPr/>
          </p:nvPicPr>
          <p:blipFill>
            <a:blip r:embed="rId5"/>
            <a:stretch>
              <a:fillRect/>
            </a:stretch>
          </p:blipFill>
          <p:spPr>
            <a:xfrm>
              <a:off x="6774533" y="2246304"/>
              <a:ext cx="5269726" cy="3923385"/>
            </a:xfrm>
            <a:prstGeom prst="roundRect">
              <a:avLst>
                <a:gd name="adj" fmla="val 8870"/>
              </a:avLst>
            </a:prstGeom>
          </p:spPr>
        </p:pic>
      </p:grpSp>
      <p:sp>
        <p:nvSpPr>
          <p:cNvPr id="12" name="TextBox 11">
            <a:extLst>
              <a:ext uri="{FF2B5EF4-FFF2-40B4-BE49-F238E27FC236}">
                <a16:creationId xmlns:a16="http://schemas.microsoft.com/office/drawing/2014/main" id="{1B7045DC-342E-7BAF-68DB-BCF5E004E165}"/>
              </a:ext>
            </a:extLst>
          </p:cNvPr>
          <p:cNvSpPr txBox="1"/>
          <p:nvPr/>
        </p:nvSpPr>
        <p:spPr>
          <a:xfrm>
            <a:off x="684524" y="2286389"/>
            <a:ext cx="4923673"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Start with our content to get new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Use as discussion tool with business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Experiment with new ideas and processes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7513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7F63B-974B-BD48-8B83-045703CF88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555C5-1FF5-D4F4-81FD-9E20DFB967D9}"/>
              </a:ext>
            </a:extLst>
          </p:cNvPr>
          <p:cNvSpPr txBox="1">
            <a:spLocks noGrp="1"/>
          </p:cNvSpPr>
          <p:nvPr>
            <p:ph type="title"/>
          </p:nvPr>
        </p:nvSpPr>
        <p:spPr>
          <a:xfrm>
            <a:off x="529552"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w="3175">
                  <a:noFill/>
                </a:ln>
                <a:solidFill>
                  <a:schemeClr val="tx1"/>
                </a:solidFill>
                <a:effectLst/>
                <a:uLnTx/>
                <a:uFillTx/>
                <a:latin typeface="+mj-lt"/>
                <a:ea typeface="+mn-ea"/>
                <a:cs typeface="Segoe UI" pitchFamily="34" charset="0"/>
              </a:rPr>
              <a:t>Copilot business impact report overview </a:t>
            </a:r>
          </a:p>
        </p:txBody>
      </p:sp>
      <p:sp>
        <p:nvSpPr>
          <p:cNvPr id="20" name="TextBox 19">
            <a:extLst>
              <a:ext uri="{FF2B5EF4-FFF2-40B4-BE49-F238E27FC236}">
                <a16:creationId xmlns:a16="http://schemas.microsoft.com/office/drawing/2014/main" id="{29F44B0A-E1CF-D3D7-A01E-71E67E029BF0}"/>
              </a:ext>
            </a:extLst>
          </p:cNvPr>
          <p:cNvSpPr txBox="1"/>
          <p:nvPr/>
        </p:nvSpPr>
        <p:spPr>
          <a:xfrm>
            <a:off x="650847" y="1121443"/>
            <a:ext cx="4701277" cy="276999"/>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lt"/>
                <a:cs typeface="Segoe Sans Display" pitchFamily="2" charset="0"/>
              </a:rPr>
              <a:t>Included with Copilot for Microsoft 365</a:t>
            </a:r>
            <a:endParaRPr kumimoji="0" lang="en-US" sz="1765" b="0" i="0" u="none" strike="noStrike" kern="1200" cap="none" spc="0" normalizeH="0" baseline="0" noProof="0">
              <a:ln>
                <a:noFill/>
              </a:ln>
              <a:solidFill>
                <a:srgbClr val="000000"/>
              </a:solidFill>
              <a:effectLst/>
              <a:uLnTx/>
              <a:uFillTx/>
              <a:latin typeface="Segoe UI"/>
              <a:ea typeface="+mn-ea"/>
              <a:cs typeface="Segoe Sans Display" pitchFamily="2" charset="0"/>
            </a:endParaRPr>
          </a:p>
        </p:txBody>
      </p:sp>
      <p:sp>
        <p:nvSpPr>
          <p:cNvPr id="35" name="TextBox 34">
            <a:extLst>
              <a:ext uri="{FF2B5EF4-FFF2-40B4-BE49-F238E27FC236}">
                <a16:creationId xmlns:a16="http://schemas.microsoft.com/office/drawing/2014/main" id="{0BFB24E4-0C63-EBD5-52F6-6BEF63DF0A16}"/>
              </a:ext>
            </a:extLst>
          </p:cNvPr>
          <p:cNvSpPr txBox="1"/>
          <p:nvPr/>
        </p:nvSpPr>
        <p:spPr>
          <a:xfrm>
            <a:off x="529552" y="1863597"/>
            <a:ext cx="4465728"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Measure the value of Microsoft 365 Copilot with your key business metrics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CC4BA440-9F6D-88D2-FD99-621F08F098BD}"/>
              </a:ext>
            </a:extLst>
          </p:cNvPr>
          <p:cNvSpPr txBox="1"/>
          <p:nvPr/>
        </p:nvSpPr>
        <p:spPr>
          <a:xfrm>
            <a:off x="927154" y="2787491"/>
            <a:ext cx="4238424" cy="3046988"/>
          </a:xfrm>
          <a:prstGeom prst="roundRect">
            <a:avLst>
              <a:gd name="adj" fmla="val 0"/>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Understand how Copilot usage relates to business outcomes in a PBI report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Customize your analysis for any function with your metrics from your business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Identify best practices based on what Copilot activities lead to successful business outcomes</a:t>
            </a:r>
            <a:endParaRPr kumimoji="0" lang="en-US" sz="18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Pinpoint opportunities to improve low Copilot usage to improve adoption and impact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Oval 4">
            <a:extLst>
              <a:ext uri="{FF2B5EF4-FFF2-40B4-BE49-F238E27FC236}">
                <a16:creationId xmlns:a16="http://schemas.microsoft.com/office/drawing/2014/main" id="{B7C72008-03B3-23E8-D1FE-76F9027A0F05}"/>
              </a:ext>
              <a:ext uri="{C183D7F6-B498-43B3-948B-1728B52AA6E4}">
                <adec:decorative xmlns:adec="http://schemas.microsoft.com/office/drawing/2017/decorative" val="1"/>
              </a:ext>
            </a:extLst>
          </p:cNvPr>
          <p:cNvSpPr/>
          <p:nvPr/>
        </p:nvSpPr>
        <p:spPr bwMode="auto">
          <a:xfrm>
            <a:off x="568941" y="2795435"/>
            <a:ext cx="228600" cy="228600"/>
          </a:xfrm>
          <a:prstGeom prst="ellipse">
            <a:avLst/>
          </a:prstGeom>
          <a:gradFill>
            <a:gsLst>
              <a:gs pos="10000">
                <a:srgbClr val="0078D4"/>
              </a:gs>
              <a:gs pos="90000">
                <a:srgbClr val="2A446F"/>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0748C419-A2B2-1E8A-41FB-3FD6BC238E6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237" y="2805349"/>
            <a:ext cx="208772" cy="208772"/>
          </a:xfrm>
          <a:prstGeom prst="rect">
            <a:avLst/>
          </a:prstGeom>
        </p:spPr>
      </p:pic>
      <p:sp>
        <p:nvSpPr>
          <p:cNvPr id="11" name="Oval 10">
            <a:extLst>
              <a:ext uri="{FF2B5EF4-FFF2-40B4-BE49-F238E27FC236}">
                <a16:creationId xmlns:a16="http://schemas.microsoft.com/office/drawing/2014/main" id="{BAE28AD5-A28D-CE5D-7015-82EB3469C869}"/>
              </a:ext>
              <a:ext uri="{C183D7F6-B498-43B3-948B-1728B52AA6E4}">
                <adec:decorative xmlns:adec="http://schemas.microsoft.com/office/drawing/2017/decorative" val="1"/>
              </a:ext>
            </a:extLst>
          </p:cNvPr>
          <p:cNvSpPr/>
          <p:nvPr/>
        </p:nvSpPr>
        <p:spPr bwMode="auto">
          <a:xfrm>
            <a:off x="568941" y="3635956"/>
            <a:ext cx="228600" cy="228600"/>
          </a:xfrm>
          <a:prstGeom prst="ellipse">
            <a:avLst/>
          </a:prstGeom>
          <a:gradFill>
            <a:gsLst>
              <a:gs pos="10000">
                <a:srgbClr val="0078D4"/>
              </a:gs>
              <a:gs pos="90000">
                <a:srgbClr val="2A446F"/>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Graphic 11">
            <a:extLst>
              <a:ext uri="{FF2B5EF4-FFF2-40B4-BE49-F238E27FC236}">
                <a16:creationId xmlns:a16="http://schemas.microsoft.com/office/drawing/2014/main" id="{92F9DD27-C0FD-4AC6-9B19-2D1590B1740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237" y="3645870"/>
            <a:ext cx="208772" cy="208772"/>
          </a:xfrm>
          <a:prstGeom prst="rect">
            <a:avLst/>
          </a:prstGeom>
        </p:spPr>
      </p:pic>
      <p:sp>
        <p:nvSpPr>
          <p:cNvPr id="18" name="Oval 17">
            <a:extLst>
              <a:ext uri="{FF2B5EF4-FFF2-40B4-BE49-F238E27FC236}">
                <a16:creationId xmlns:a16="http://schemas.microsoft.com/office/drawing/2014/main" id="{5B9637F3-822C-4C60-5B14-0877F2FE63AB}"/>
              </a:ext>
              <a:ext uri="{C183D7F6-B498-43B3-948B-1728B52AA6E4}">
                <adec:decorative xmlns:adec="http://schemas.microsoft.com/office/drawing/2017/decorative" val="1"/>
              </a:ext>
            </a:extLst>
          </p:cNvPr>
          <p:cNvSpPr/>
          <p:nvPr/>
        </p:nvSpPr>
        <p:spPr bwMode="auto">
          <a:xfrm>
            <a:off x="551941" y="5126950"/>
            <a:ext cx="228600" cy="228600"/>
          </a:xfrm>
          <a:prstGeom prst="ellipse">
            <a:avLst/>
          </a:prstGeom>
          <a:gradFill>
            <a:gsLst>
              <a:gs pos="10000">
                <a:srgbClr val="0078D4"/>
              </a:gs>
              <a:gs pos="90000">
                <a:srgbClr val="2A446F"/>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Graphic 18">
            <a:extLst>
              <a:ext uri="{FF2B5EF4-FFF2-40B4-BE49-F238E27FC236}">
                <a16:creationId xmlns:a16="http://schemas.microsoft.com/office/drawing/2014/main" id="{8A701000-6D59-F841-C564-161A679A72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237" y="5136864"/>
            <a:ext cx="208772" cy="208772"/>
          </a:xfrm>
          <a:prstGeom prst="rect">
            <a:avLst/>
          </a:prstGeom>
        </p:spPr>
      </p:pic>
      <p:sp>
        <p:nvSpPr>
          <p:cNvPr id="37" name="Oval 36">
            <a:extLst>
              <a:ext uri="{FF2B5EF4-FFF2-40B4-BE49-F238E27FC236}">
                <a16:creationId xmlns:a16="http://schemas.microsoft.com/office/drawing/2014/main" id="{1DB2576A-48E5-DA60-E33D-92715F9E7604}"/>
              </a:ext>
              <a:ext uri="{C183D7F6-B498-43B3-948B-1728B52AA6E4}">
                <adec:decorative xmlns:adec="http://schemas.microsoft.com/office/drawing/2017/decorative" val="1"/>
              </a:ext>
            </a:extLst>
          </p:cNvPr>
          <p:cNvSpPr/>
          <p:nvPr/>
        </p:nvSpPr>
        <p:spPr bwMode="auto">
          <a:xfrm>
            <a:off x="554185" y="4338020"/>
            <a:ext cx="228600" cy="228600"/>
          </a:xfrm>
          <a:prstGeom prst="ellipse">
            <a:avLst/>
          </a:prstGeom>
          <a:gradFill>
            <a:gsLst>
              <a:gs pos="10000">
                <a:srgbClr val="0078D4"/>
              </a:gs>
              <a:gs pos="90000">
                <a:srgbClr val="2A446F"/>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8" name="Graphic 37">
            <a:extLst>
              <a:ext uri="{FF2B5EF4-FFF2-40B4-BE49-F238E27FC236}">
                <a16:creationId xmlns:a16="http://schemas.microsoft.com/office/drawing/2014/main" id="{8EC2128D-56A1-E78B-7342-D4D4F4DAF23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481" y="4347941"/>
            <a:ext cx="208772" cy="208773"/>
          </a:xfrm>
          <a:prstGeom prst="rect">
            <a:avLst/>
          </a:prstGeom>
        </p:spPr>
      </p:pic>
      <p:pic>
        <p:nvPicPr>
          <p:cNvPr id="16" name="Picture 15">
            <a:extLst>
              <a:ext uri="{FF2B5EF4-FFF2-40B4-BE49-F238E27FC236}">
                <a16:creationId xmlns:a16="http://schemas.microsoft.com/office/drawing/2014/main" id="{33A7160A-A4DB-B888-7892-7FB7A714C4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6276" y="1647697"/>
            <a:ext cx="6672836" cy="3753470"/>
          </a:xfrm>
          <a:prstGeom prst="rect">
            <a:avLst/>
          </a:prstGeom>
        </p:spPr>
      </p:pic>
      <p:sp>
        <p:nvSpPr>
          <p:cNvPr id="39" name="TextBox 38">
            <a:extLst>
              <a:ext uri="{FF2B5EF4-FFF2-40B4-BE49-F238E27FC236}">
                <a16:creationId xmlns:a16="http://schemas.microsoft.com/office/drawing/2014/main" id="{14348CA8-DFF8-B615-3BA3-BAA79B2DD25D}"/>
              </a:ext>
              <a:ext uri="{C183D7F6-B498-43B3-948B-1728B52AA6E4}">
                <adec:decorative xmlns:adec="http://schemas.microsoft.com/office/drawing/2017/decorative" val="0"/>
              </a:ext>
            </a:extLst>
          </p:cNvPr>
          <p:cNvSpPr txBox="1"/>
          <p:nvPr/>
        </p:nvSpPr>
        <p:spPr>
          <a:xfrm>
            <a:off x="9855200" y="6637610"/>
            <a:ext cx="220749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B676B"/>
                </a:solidFill>
                <a:effectLst/>
                <a:uLnTx/>
                <a:uFillTx/>
                <a:latin typeface="Segoe UI"/>
                <a:ea typeface="+mn-ea"/>
                <a:cs typeface="+mn-cs"/>
              </a:rPr>
              <a:t>Product images subject to change</a:t>
            </a:r>
          </a:p>
        </p:txBody>
      </p:sp>
    </p:spTree>
    <p:extLst>
      <p:ext uri="{BB962C8B-B14F-4D97-AF65-F5344CB8AC3E}">
        <p14:creationId xmlns:p14="http://schemas.microsoft.com/office/powerpoint/2010/main" val="398825697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3" y="934808"/>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We have an</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
        <p:nvSpPr>
          <p:cNvPr id="2" name="Title 5">
            <a:extLst>
              <a:ext uri="{FF2B5EF4-FFF2-40B4-BE49-F238E27FC236}">
                <a16:creationId xmlns:a16="http://schemas.microsoft.com/office/drawing/2014/main" id="{0D468A50-2D4B-F6A2-3D18-80C8C5944D1C}"/>
              </a:ext>
            </a:extLst>
          </p:cNvPr>
          <p:cNvSpPr txBox="1">
            <a:spLocks/>
          </p:cNvSpPr>
          <p:nvPr/>
        </p:nvSpPr>
        <p:spPr>
          <a:xfrm>
            <a:off x="318034" y="3635877"/>
            <a:ext cx="11292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5400" b="1" kern="1200">
                <a:solidFill>
                  <a:schemeClr val="bg1"/>
                </a:solidFill>
                <a:latin typeface="+mj-lt"/>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Segoe UI" panose="020B0502040204020203" pitchFamily="34" charset="0"/>
                <a:ea typeface="+mj-ea"/>
                <a:cs typeface="Segoe UI" panose="020B0502040204020203" pitchFamily="34" charset="0"/>
              </a:rPr>
              <a:t>Make it Yours.</a:t>
            </a:r>
            <a:endParaRPr kumimoji="0" lang="en-US" sz="6000" b="1" i="0" u="none" strike="noStrike" kern="1200" cap="none" spc="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813334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71" name="Title 6">
            <a:extLst>
              <a:ext uri="{FF2B5EF4-FFF2-40B4-BE49-F238E27FC236}">
                <a16:creationId xmlns:a16="http://schemas.microsoft.com/office/drawing/2014/main" id="{B4917E6C-EC48-973A-AB86-6131E687345E}"/>
              </a:ext>
            </a:extLst>
          </p:cNvPr>
          <p:cNvSpPr txBox="1">
            <a:spLocks noGrp="1"/>
          </p:cNvSpPr>
          <p:nvPr>
            <p:ph type="title"/>
          </p:nvPr>
        </p:nvSpPr>
        <p:spPr>
          <a:xfrm>
            <a:off x="588261" y="271674"/>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prstClr val="black"/>
                </a:solidFill>
                <a:effectLst/>
                <a:uLnTx/>
                <a:uFillTx/>
                <a:latin typeface="Segoe UI Semibold"/>
                <a:ea typeface="+mj-ea"/>
                <a:cs typeface="Segoe UI" pitchFamily="34" charset="0"/>
              </a:rPr>
              <a:t>Microsoft 365 Copilot</a:t>
            </a:r>
          </a:p>
        </p:txBody>
      </p:sp>
      <p:sp>
        <p:nvSpPr>
          <p:cNvPr id="72" name="TextBox 71">
            <a:extLst>
              <a:ext uri="{FF2B5EF4-FFF2-40B4-BE49-F238E27FC236}">
                <a16:creationId xmlns:a16="http://schemas.microsoft.com/office/drawing/2014/main" id="{4861E68E-ED39-B550-CD9B-851D385D68D9}"/>
              </a:ext>
            </a:extLst>
          </p:cNvPr>
          <p:cNvSpPr txBox="1"/>
          <p:nvPr/>
        </p:nvSpPr>
        <p:spPr>
          <a:xfrm>
            <a:off x="837436" y="704878"/>
            <a:ext cx="10517127" cy="544765"/>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Training and documentation by phase</a:t>
            </a:r>
          </a:p>
        </p:txBody>
      </p:sp>
      <p:sp>
        <p:nvSpPr>
          <p:cNvPr id="156" name="Rounded Rectangle 11">
            <a:extLst>
              <a:ext uri="{FF2B5EF4-FFF2-40B4-BE49-F238E27FC236}">
                <a16:creationId xmlns:a16="http://schemas.microsoft.com/office/drawing/2014/main" id="{CB8C1D67-BB10-F300-990B-376506617202}"/>
              </a:ext>
              <a:ext uri="{C183D7F6-B498-43B3-948B-1728B52AA6E4}">
                <adec:decorative xmlns:adec="http://schemas.microsoft.com/office/drawing/2017/decorative" val="1"/>
              </a:ext>
            </a:extLst>
          </p:cNvPr>
          <p:cNvSpPr/>
          <p:nvPr/>
        </p:nvSpPr>
        <p:spPr bwMode="auto">
          <a:xfrm>
            <a:off x="625976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7" name="Rounded Rectangle 12">
            <a:extLst>
              <a:ext uri="{FF2B5EF4-FFF2-40B4-BE49-F238E27FC236}">
                <a16:creationId xmlns:a16="http://schemas.microsoft.com/office/drawing/2014/main" id="{3A4E8AF2-A79C-39F3-DAE3-40043BE8D56A}"/>
              </a:ext>
              <a:ext uri="{C183D7F6-B498-43B3-948B-1728B52AA6E4}">
                <adec:decorative xmlns:adec="http://schemas.microsoft.com/office/drawing/2017/decorative" val="1"/>
              </a:ext>
            </a:extLst>
          </p:cNvPr>
          <p:cNvSpPr/>
          <p:nvPr/>
        </p:nvSpPr>
        <p:spPr bwMode="auto">
          <a:xfrm>
            <a:off x="353978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8" name="Rounded Rectangle 13">
            <a:extLst>
              <a:ext uri="{FF2B5EF4-FFF2-40B4-BE49-F238E27FC236}">
                <a16:creationId xmlns:a16="http://schemas.microsoft.com/office/drawing/2014/main" id="{CAF8176E-217F-2C9D-F875-800FAF3867EA}"/>
              </a:ext>
              <a:ext uri="{C183D7F6-B498-43B3-948B-1728B52AA6E4}">
                <adec:decorative xmlns:adec="http://schemas.microsoft.com/office/drawing/2017/decorative" val="1"/>
              </a:ext>
            </a:extLst>
          </p:cNvPr>
          <p:cNvSpPr/>
          <p:nvPr/>
        </p:nvSpPr>
        <p:spPr bwMode="auto">
          <a:xfrm>
            <a:off x="8979748"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9" name="Rounded Rectangle 14">
            <a:extLst>
              <a:ext uri="{FF2B5EF4-FFF2-40B4-BE49-F238E27FC236}">
                <a16:creationId xmlns:a16="http://schemas.microsoft.com/office/drawing/2014/main" id="{070B8633-3928-7346-3EDC-BF2F066F0CE7}"/>
              </a:ext>
              <a:ext uri="{C183D7F6-B498-43B3-948B-1728B52AA6E4}">
                <adec:decorative xmlns:adec="http://schemas.microsoft.com/office/drawing/2017/decorative" val="1"/>
              </a:ext>
            </a:extLst>
          </p:cNvPr>
          <p:cNvSpPr/>
          <p:nvPr/>
        </p:nvSpPr>
        <p:spPr bwMode="auto">
          <a:xfrm>
            <a:off x="81980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160" name="Straight Connector 159">
            <a:extLst>
              <a:ext uri="{FF2B5EF4-FFF2-40B4-BE49-F238E27FC236}">
                <a16:creationId xmlns:a16="http://schemas.microsoft.com/office/drawing/2014/main" id="{B91B5A7D-7C47-3F5B-F404-76838B2158A2}"/>
              </a:ext>
              <a:ext uri="{C183D7F6-B498-43B3-948B-1728B52AA6E4}">
                <adec:decorative xmlns:adec="http://schemas.microsoft.com/office/drawing/2017/decorative" val="1"/>
              </a:ext>
            </a:extLst>
          </p:cNvPr>
          <p:cNvCxnSpPr>
            <a:cxnSpLocks/>
          </p:cNvCxnSpPr>
          <p:nvPr/>
        </p:nvCxnSpPr>
        <p:spPr>
          <a:xfrm>
            <a:off x="81980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D050951-DAF9-0067-A181-07AEE9C4F02D}"/>
              </a:ext>
              <a:ext uri="{C183D7F6-B498-43B3-948B-1728B52AA6E4}">
                <adec:decorative xmlns:adec="http://schemas.microsoft.com/office/drawing/2017/decorative" val="1"/>
              </a:ext>
            </a:extLst>
          </p:cNvPr>
          <p:cNvCxnSpPr>
            <a:cxnSpLocks/>
          </p:cNvCxnSpPr>
          <p:nvPr/>
        </p:nvCxnSpPr>
        <p:spPr>
          <a:xfrm>
            <a:off x="819807" y="22772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4653B1D-A3D0-F7D9-FA31-A98D58F5C4B1}"/>
              </a:ext>
              <a:ext uri="{C183D7F6-B498-43B3-948B-1728B52AA6E4}">
                <adec:decorative xmlns:adec="http://schemas.microsoft.com/office/drawing/2017/decorative" val="1"/>
              </a:ext>
            </a:extLst>
          </p:cNvPr>
          <p:cNvCxnSpPr>
            <a:cxnSpLocks/>
          </p:cNvCxnSpPr>
          <p:nvPr/>
        </p:nvCxnSpPr>
        <p:spPr>
          <a:xfrm>
            <a:off x="819807" y="271053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F7DD75-9984-B46D-D83F-84B4EDF370CB}"/>
              </a:ext>
              <a:ext uri="{C183D7F6-B498-43B3-948B-1728B52AA6E4}">
                <adec:decorative xmlns:adec="http://schemas.microsoft.com/office/drawing/2017/decorative" val="1"/>
              </a:ext>
            </a:extLst>
          </p:cNvPr>
          <p:cNvCxnSpPr>
            <a:cxnSpLocks/>
          </p:cNvCxnSpPr>
          <p:nvPr/>
        </p:nvCxnSpPr>
        <p:spPr>
          <a:xfrm>
            <a:off x="81980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4582ADC-F2D1-606D-375C-BAD2E31A497B}"/>
              </a:ext>
              <a:ext uri="{C183D7F6-B498-43B3-948B-1728B52AA6E4}">
                <adec:decorative xmlns:adec="http://schemas.microsoft.com/office/drawing/2017/decorative" val="1"/>
              </a:ext>
            </a:extLst>
          </p:cNvPr>
          <p:cNvCxnSpPr>
            <a:cxnSpLocks/>
          </p:cNvCxnSpPr>
          <p:nvPr/>
        </p:nvCxnSpPr>
        <p:spPr>
          <a:xfrm>
            <a:off x="819807" y="4977277"/>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4D9BAE6-2000-DD88-5D85-185E0C6A5625}"/>
              </a:ext>
              <a:ext uri="{C183D7F6-B498-43B3-948B-1728B52AA6E4}">
                <adec:decorative xmlns:adec="http://schemas.microsoft.com/office/drawing/2017/decorative" val="1"/>
              </a:ext>
            </a:extLst>
          </p:cNvPr>
          <p:cNvCxnSpPr>
            <a:cxnSpLocks/>
          </p:cNvCxnSpPr>
          <p:nvPr/>
        </p:nvCxnSpPr>
        <p:spPr>
          <a:xfrm>
            <a:off x="819807" y="54301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03D920F-B8A9-A530-7502-EEB5FDB3035F}"/>
              </a:ext>
              <a:ext uri="{C183D7F6-B498-43B3-948B-1728B52AA6E4}">
                <adec:decorative xmlns:adec="http://schemas.microsoft.com/office/drawing/2017/decorative" val="1"/>
              </a:ext>
            </a:extLst>
          </p:cNvPr>
          <p:cNvCxnSpPr>
            <a:cxnSpLocks/>
          </p:cNvCxnSpPr>
          <p:nvPr/>
        </p:nvCxnSpPr>
        <p:spPr>
          <a:xfrm>
            <a:off x="819807" y="584170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C8C6EA4-376F-B272-A088-BCFBA931D212}"/>
              </a:ext>
              <a:ext uri="{C183D7F6-B498-43B3-948B-1728B52AA6E4}">
                <adec:decorative xmlns:adec="http://schemas.microsoft.com/office/drawing/2017/decorative" val="1"/>
              </a:ext>
            </a:extLst>
          </p:cNvPr>
          <p:cNvCxnSpPr>
            <a:cxnSpLocks/>
          </p:cNvCxnSpPr>
          <p:nvPr/>
        </p:nvCxnSpPr>
        <p:spPr>
          <a:xfrm>
            <a:off x="353978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908A170-DFD0-C3AD-046D-78019DD6C1C8}"/>
              </a:ext>
              <a:ext uri="{C183D7F6-B498-43B3-948B-1728B52AA6E4}">
                <adec:decorative xmlns:adec="http://schemas.microsoft.com/office/drawing/2017/decorative" val="1"/>
              </a:ext>
            </a:extLst>
          </p:cNvPr>
          <p:cNvCxnSpPr>
            <a:cxnSpLocks/>
          </p:cNvCxnSpPr>
          <p:nvPr/>
        </p:nvCxnSpPr>
        <p:spPr>
          <a:xfrm>
            <a:off x="3539787" y="229976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6122B3F-D3B1-B070-5539-AFCF63F09DBA}"/>
              </a:ext>
              <a:ext uri="{C183D7F6-B498-43B3-948B-1728B52AA6E4}">
                <adec:decorative xmlns:adec="http://schemas.microsoft.com/office/drawing/2017/decorative" val="1"/>
              </a:ext>
            </a:extLst>
          </p:cNvPr>
          <p:cNvCxnSpPr>
            <a:cxnSpLocks/>
          </p:cNvCxnSpPr>
          <p:nvPr/>
        </p:nvCxnSpPr>
        <p:spPr>
          <a:xfrm>
            <a:off x="3539787" y="2685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2B5E558-ED23-EC01-329A-96E2F02D5ED0}"/>
              </a:ext>
              <a:ext uri="{C183D7F6-B498-43B3-948B-1728B52AA6E4}">
                <adec:decorative xmlns:adec="http://schemas.microsoft.com/office/drawing/2017/decorative" val="1"/>
              </a:ext>
            </a:extLst>
          </p:cNvPr>
          <p:cNvCxnSpPr>
            <a:cxnSpLocks/>
          </p:cNvCxnSpPr>
          <p:nvPr/>
        </p:nvCxnSpPr>
        <p:spPr>
          <a:xfrm>
            <a:off x="3539787" y="312163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17AA802-250D-E8CE-5934-EDEF99B7CC41}"/>
              </a:ext>
              <a:ext uri="{C183D7F6-B498-43B3-948B-1728B52AA6E4}">
                <adec:decorative xmlns:adec="http://schemas.microsoft.com/office/drawing/2017/decorative" val="1"/>
              </a:ext>
            </a:extLst>
          </p:cNvPr>
          <p:cNvCxnSpPr>
            <a:cxnSpLocks/>
          </p:cNvCxnSpPr>
          <p:nvPr/>
        </p:nvCxnSpPr>
        <p:spPr>
          <a:xfrm>
            <a:off x="353978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6B4FF7D-7545-3585-0C2B-2AD9684B5799}"/>
              </a:ext>
              <a:ext uri="{C183D7F6-B498-43B3-948B-1728B52AA6E4}">
                <adec:decorative xmlns:adec="http://schemas.microsoft.com/office/drawing/2017/decorative" val="1"/>
              </a:ext>
            </a:extLst>
          </p:cNvPr>
          <p:cNvCxnSpPr>
            <a:cxnSpLocks/>
          </p:cNvCxnSpPr>
          <p:nvPr/>
        </p:nvCxnSpPr>
        <p:spPr>
          <a:xfrm>
            <a:off x="3539787" y="500449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B6C05E7-50CF-495C-0883-D24093655FE8}"/>
              </a:ext>
              <a:ext uri="{C183D7F6-B498-43B3-948B-1728B52AA6E4}">
                <adec:decorative xmlns:adec="http://schemas.microsoft.com/office/drawing/2017/decorative" val="1"/>
              </a:ext>
            </a:extLst>
          </p:cNvPr>
          <p:cNvCxnSpPr>
            <a:cxnSpLocks/>
          </p:cNvCxnSpPr>
          <p:nvPr/>
        </p:nvCxnSpPr>
        <p:spPr>
          <a:xfrm>
            <a:off x="3539787" y="544142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C8FADF1-04EA-6AEB-F973-5E3F7C863D66}"/>
              </a:ext>
              <a:ext uri="{C183D7F6-B498-43B3-948B-1728B52AA6E4}">
                <adec:decorative xmlns:adec="http://schemas.microsoft.com/office/drawing/2017/decorative" val="1"/>
              </a:ext>
            </a:extLst>
          </p:cNvPr>
          <p:cNvCxnSpPr>
            <a:cxnSpLocks/>
          </p:cNvCxnSpPr>
          <p:nvPr/>
        </p:nvCxnSpPr>
        <p:spPr>
          <a:xfrm>
            <a:off x="625976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52401BB-42D2-3A5F-732C-B297856DCEFE}"/>
              </a:ext>
              <a:ext uri="{C183D7F6-B498-43B3-948B-1728B52AA6E4}">
                <adec:decorative xmlns:adec="http://schemas.microsoft.com/office/drawing/2017/decorative" val="1"/>
              </a:ext>
            </a:extLst>
          </p:cNvPr>
          <p:cNvCxnSpPr>
            <a:cxnSpLocks/>
          </p:cNvCxnSpPr>
          <p:nvPr/>
        </p:nvCxnSpPr>
        <p:spPr>
          <a:xfrm>
            <a:off x="6259767" y="2411693"/>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0DDEE73-39EA-11BB-2012-1DB26ADAFD5F}"/>
              </a:ext>
              <a:ext uri="{C183D7F6-B498-43B3-948B-1728B52AA6E4}">
                <adec:decorative xmlns:adec="http://schemas.microsoft.com/office/drawing/2017/decorative" val="1"/>
              </a:ext>
            </a:extLst>
          </p:cNvPr>
          <p:cNvCxnSpPr>
            <a:cxnSpLocks/>
          </p:cNvCxnSpPr>
          <p:nvPr/>
        </p:nvCxnSpPr>
        <p:spPr>
          <a:xfrm>
            <a:off x="6259767" y="284411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A8D701A-9F77-A457-A804-923E3C7347AB}"/>
              </a:ext>
              <a:ext uri="{C183D7F6-B498-43B3-948B-1728B52AA6E4}">
                <adec:decorative xmlns:adec="http://schemas.microsoft.com/office/drawing/2017/decorative" val="1"/>
              </a:ext>
            </a:extLst>
          </p:cNvPr>
          <p:cNvCxnSpPr>
            <a:cxnSpLocks/>
          </p:cNvCxnSpPr>
          <p:nvPr/>
        </p:nvCxnSpPr>
        <p:spPr>
          <a:xfrm>
            <a:off x="6259767" y="326303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31DC8D7-773C-11EF-3A9C-7E293E4EB916}"/>
              </a:ext>
              <a:ext uri="{C183D7F6-B498-43B3-948B-1728B52AA6E4}">
                <adec:decorative xmlns:adec="http://schemas.microsoft.com/office/drawing/2017/decorative" val="1"/>
              </a:ext>
            </a:extLst>
          </p:cNvPr>
          <p:cNvCxnSpPr>
            <a:cxnSpLocks/>
          </p:cNvCxnSpPr>
          <p:nvPr/>
        </p:nvCxnSpPr>
        <p:spPr>
          <a:xfrm>
            <a:off x="6259767" y="36864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2885D13-7917-FF55-3361-D577880FB2DA}"/>
              </a:ext>
              <a:ext uri="{C183D7F6-B498-43B3-948B-1728B52AA6E4}">
                <adec:decorative xmlns:adec="http://schemas.microsoft.com/office/drawing/2017/decorative" val="1"/>
              </a:ext>
            </a:extLst>
          </p:cNvPr>
          <p:cNvCxnSpPr>
            <a:cxnSpLocks/>
          </p:cNvCxnSpPr>
          <p:nvPr/>
        </p:nvCxnSpPr>
        <p:spPr>
          <a:xfrm>
            <a:off x="625976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DE3497F-3E7C-237F-ED37-318DC8ABDA29}"/>
              </a:ext>
              <a:ext uri="{C183D7F6-B498-43B3-948B-1728B52AA6E4}">
                <adec:decorative xmlns:adec="http://schemas.microsoft.com/office/drawing/2017/decorative" val="1"/>
              </a:ext>
            </a:extLst>
          </p:cNvPr>
          <p:cNvCxnSpPr>
            <a:cxnSpLocks/>
          </p:cNvCxnSpPr>
          <p:nvPr/>
        </p:nvCxnSpPr>
        <p:spPr>
          <a:xfrm>
            <a:off x="8979748"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2E9A7989-A425-C35A-3F3E-44C4F1A24931}"/>
              </a:ext>
            </a:extLst>
          </p:cNvPr>
          <p:cNvSpPr txBox="1"/>
          <p:nvPr/>
        </p:nvSpPr>
        <p:spPr>
          <a:xfrm rot="16200000">
            <a:off x="120245" y="2409839"/>
            <a:ext cx="1086836" cy="15234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spc="0" normalizeH="0" noProof="0">
                <a:ln>
                  <a:noFill/>
                </a:ln>
                <a:solidFill>
                  <a:srgbClr val="8661C5"/>
                </a:solidFill>
                <a:effectLst/>
                <a:uLnTx/>
                <a:uFillTx/>
                <a:latin typeface="Segoe UI Semibold"/>
                <a:ea typeface="+mn-ea"/>
                <a:cs typeface="Segoe UI" panose="020B0502040204020203" pitchFamily="34" charset="0"/>
              </a:rPr>
              <a:t>User Enablement</a:t>
            </a:r>
          </a:p>
        </p:txBody>
      </p:sp>
      <p:sp>
        <p:nvSpPr>
          <p:cNvPr id="182" name="TextBox 181">
            <a:extLst>
              <a:ext uri="{FF2B5EF4-FFF2-40B4-BE49-F238E27FC236}">
                <a16:creationId xmlns:a16="http://schemas.microsoft.com/office/drawing/2014/main" id="{627FD4F4-5916-4ABA-6851-2CBD7B52144C}"/>
              </a:ext>
            </a:extLst>
          </p:cNvPr>
          <p:cNvSpPr txBox="1"/>
          <p:nvPr/>
        </p:nvSpPr>
        <p:spPr>
          <a:xfrm rot="16200000">
            <a:off x="27270" y="4830382"/>
            <a:ext cx="1272785" cy="152349"/>
          </a:xfrm>
          <a:prstGeom prst="rect">
            <a:avLst/>
          </a:prstGeom>
          <a:noFill/>
        </p:spPr>
        <p:txBody>
          <a:bodyPr wrap="non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noProof="0">
                <a:ln>
                  <a:noFill/>
                </a:ln>
                <a:solidFill>
                  <a:srgbClr val="8661C5"/>
                </a:solidFill>
                <a:effectLst/>
                <a:uLnTx/>
                <a:uFillTx/>
                <a:latin typeface="Segoe UI Semibold"/>
                <a:ea typeface="+mn-ea"/>
                <a:cs typeface="Segoe UI" panose="020B0502040204020203" pitchFamily="34" charset="0"/>
              </a:rPr>
              <a:t>Technical Readiness</a:t>
            </a:r>
          </a:p>
        </p:txBody>
      </p:sp>
      <p:sp>
        <p:nvSpPr>
          <p:cNvPr id="183" name="TextBox 182">
            <a:extLst>
              <a:ext uri="{FF2B5EF4-FFF2-40B4-BE49-F238E27FC236}">
                <a16:creationId xmlns:a16="http://schemas.microsoft.com/office/drawing/2014/main" id="{E2737632-68DE-AB8A-51DC-EADA21D8EDBC}"/>
              </a:ext>
            </a:extLst>
          </p:cNvPr>
          <p:cNvSpPr txBox="1"/>
          <p:nvPr/>
        </p:nvSpPr>
        <p:spPr>
          <a:xfrm>
            <a:off x="1280699" y="1947364"/>
            <a:ext cx="1918608" cy="1249573"/>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1200"/>
              </a:spcBef>
              <a:spcAft>
                <a:spcPts val="0"/>
              </a:spcAft>
              <a:buClrTx/>
              <a:buSzTx/>
              <a:tabLst/>
              <a:defRPr/>
            </a:pPr>
            <a:r>
              <a:rPr kumimoji="0" lang="en-US" sz="1000" b="0" i="0" u="none" strike="noStrike" kern="1200" cap="none" spc="0" normalizeH="0" baseline="0" noProof="0">
                <a:ln>
                  <a:noFill/>
                </a:ln>
                <a:solidFill>
                  <a:srgbClr val="8661C5"/>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Copilot Experiences Explained</a:t>
            </a:r>
            <a:r>
              <a:rPr kumimoji="0" lang="en-US" sz="1000" b="0" i="0" u="none" strike="noStrike" kern="1200" cap="none" spc="0" normalizeH="0" baseline="0" noProof="0">
                <a:ln>
                  <a:noFill/>
                </a:ln>
                <a:solidFill>
                  <a:srgbClr val="8661C5"/>
                </a:solidFill>
                <a:effectLst/>
                <a:uLnTx/>
                <a:uFillTx/>
                <a:latin typeface="Segoe UI"/>
                <a:ea typeface="+mn-ea"/>
                <a:cs typeface="Segoe UI"/>
              </a:rPr>
              <a:t> </a:t>
            </a:r>
            <a:br>
              <a:rPr kumimoji="0" lang="en-US" sz="1000" b="0" i="0" u="none" strike="noStrike" kern="1200" cap="none" spc="0" normalizeH="0" baseline="0" noProof="0">
                <a:ln>
                  <a:noFill/>
                </a:ln>
                <a:solidFill>
                  <a:srgbClr val="8661C5"/>
                </a:solidFill>
                <a:effectLst/>
                <a:uLnTx/>
                <a:uFillTx/>
                <a:latin typeface="Segoe UI"/>
                <a:ea typeface="+mn-ea"/>
                <a:cs typeface="Segoe UI"/>
              </a:rPr>
            </a:br>
            <a:r>
              <a:rPr kumimoji="0" lang="en-US" sz="800" b="0" i="0" u="none" strike="noStrike" kern="1200" cap="none" spc="0" normalizeH="0" baseline="0" noProof="0">
                <a:ln>
                  <a:noFill/>
                </a:ln>
                <a:effectLst/>
                <a:uLnTx/>
                <a:uFillTx/>
                <a:latin typeface="Segoe UI"/>
                <a:ea typeface="+mn-ea"/>
                <a:cs typeface="Segoe UI"/>
              </a:rPr>
              <a:t>(11 mins)</a:t>
            </a: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Leading in the Era of AI: </a:t>
            </a:r>
            <a:b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b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Creating an AI Council</a:t>
            </a:r>
            <a:endParaRPr lang="en-US" sz="1000">
              <a:solidFill>
                <a:srgbClr val="8661C5"/>
              </a:solidFill>
              <a:latin typeface="Segoe UI"/>
              <a:cs typeface="Segoe UI"/>
            </a:endParaRP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5">
                  <a:extLst>
                    <a:ext uri="{A12FA001-AC4F-418D-AE19-62706E023703}">
                      <ahyp:hlinkClr xmlns:ahyp="http://schemas.microsoft.com/office/drawing/2018/hyperlinkcolor" val="tx"/>
                    </a:ext>
                  </a:extLst>
                </a:hlinkClick>
              </a:rPr>
              <a:t>Discover how to drive enablement of Microsoft 365 Copilot in your organization</a:t>
            </a:r>
            <a:r>
              <a:rPr lang="en-US" sz="1000">
                <a:solidFill>
                  <a:srgbClr val="C03BC4"/>
                </a:solidFill>
                <a:latin typeface="Segoe UI"/>
                <a:cs typeface="Segoe UI"/>
              </a:rPr>
              <a:t> </a:t>
            </a:r>
            <a:r>
              <a:rPr lang="en-US" sz="800">
                <a:latin typeface="Segoe UI"/>
                <a:cs typeface="Segoe UI"/>
              </a:rPr>
              <a:t>(2.5 </a:t>
            </a:r>
            <a:r>
              <a:rPr lang="en-US" sz="800" err="1">
                <a:latin typeface="Segoe UI"/>
                <a:cs typeface="Segoe UI"/>
              </a:rPr>
              <a:t>hrs</a:t>
            </a:r>
            <a:r>
              <a:rPr lang="en-US" sz="800">
                <a:latin typeface="Segoe UI"/>
                <a:cs typeface="Segoe UI"/>
              </a:rPr>
              <a:t>)</a:t>
            </a:r>
          </a:p>
        </p:txBody>
      </p:sp>
      <p:sp>
        <p:nvSpPr>
          <p:cNvPr id="184" name="TextBox 183">
            <a:extLst>
              <a:ext uri="{FF2B5EF4-FFF2-40B4-BE49-F238E27FC236}">
                <a16:creationId xmlns:a16="http://schemas.microsoft.com/office/drawing/2014/main" id="{A2900096-B967-CE8A-EFCE-F19A7CBD87C4}"/>
              </a:ext>
            </a:extLst>
          </p:cNvPr>
          <p:cNvSpPr txBox="1"/>
          <p:nvPr/>
        </p:nvSpPr>
        <p:spPr>
          <a:xfrm>
            <a:off x="1280699" y="4225097"/>
            <a:ext cx="1984074" cy="1972848"/>
          </a:xfrm>
          <a:prstGeom prst="rect">
            <a:avLst/>
          </a:prstGeom>
          <a:noFill/>
        </p:spPr>
        <p:txBody>
          <a:bodyPr wrap="square" lIns="0" tIns="0" rIns="0" bIns="0" rtlCol="0">
            <a:spAutoFit/>
          </a:bodyPr>
          <a:lstStyle>
            <a:defPPr>
              <a:defRPr lang="en-US"/>
            </a:defPPr>
            <a:lvl1pPr marR="0" lvl="0" fontAlgn="auto">
              <a:lnSpc>
                <a:spcPct val="90000"/>
              </a:lnSpc>
              <a:spcBef>
                <a:spcPts val="24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spcBef>
                <a:spcPts val="1200"/>
              </a:spcBef>
              <a:defRPr/>
            </a:pPr>
            <a:r>
              <a:rPr lang="en-US">
                <a:solidFill>
                  <a:srgbClr val="8661C5"/>
                </a:solidFill>
                <a:hlinkClick r:id="rId6">
                  <a:extLst>
                    <a:ext uri="{A12FA001-AC4F-418D-AE19-62706E023703}">
                      <ahyp:hlinkClr xmlns:ahyp="http://schemas.microsoft.com/office/drawing/2018/hyperlinkcolor" val="tx"/>
                    </a:ext>
                  </a:extLst>
                </a:hlinkClick>
              </a:rPr>
              <a:t>Prepare your organization for Microsoft 365 Copilot</a:t>
            </a:r>
            <a:r>
              <a:rPr lang="en-US">
                <a:solidFill>
                  <a:srgbClr val="8661C5"/>
                </a:solidFill>
              </a:rPr>
              <a:t> </a:t>
            </a:r>
            <a:r>
              <a:rPr lang="en-US" sz="800">
                <a:solidFill>
                  <a:schemeClr val="tx1"/>
                </a:solidFill>
              </a:rPr>
              <a:t>(1.5 </a:t>
            </a:r>
            <a:r>
              <a:rPr lang="en-US" sz="800" err="1">
                <a:solidFill>
                  <a:schemeClr val="tx1"/>
                </a:solidFill>
              </a:rPr>
              <a:t>hrs</a:t>
            </a:r>
            <a:r>
              <a:rPr lang="en-US" sz="800">
                <a:solidFill>
                  <a:schemeClr val="tx1"/>
                </a:solidFill>
              </a:rPr>
              <a:t>)</a:t>
            </a:r>
          </a:p>
          <a:p>
            <a:pPr>
              <a:spcBef>
                <a:spcPts val="1200"/>
              </a:spcBef>
            </a:pPr>
            <a:r>
              <a:rPr lang="en-US">
                <a:solidFill>
                  <a:srgbClr val="8661C5"/>
                </a:solidFill>
                <a:hlinkClick r:id="rId7">
                  <a:extLst>
                    <a:ext uri="{A12FA001-AC4F-418D-AE19-62706E023703}">
                      <ahyp:hlinkClr xmlns:ahyp="http://schemas.microsoft.com/office/drawing/2018/hyperlinkcolor" val="tx"/>
                    </a:ext>
                  </a:extLst>
                </a:hlinkClick>
              </a:rPr>
              <a:t>How Microsoft 365 Copilot works</a:t>
            </a:r>
            <a:r>
              <a:rPr lang="en-US">
                <a:solidFill>
                  <a:srgbClr val="8661C5"/>
                </a:solidFill>
              </a:rPr>
              <a:t> </a:t>
            </a:r>
            <a:r>
              <a:rPr lang="en-US" sz="800">
                <a:solidFill>
                  <a:schemeClr val="tx1"/>
                </a:solidFill>
              </a:rPr>
              <a:t>(11 mins)</a:t>
            </a:r>
          </a:p>
          <a:p>
            <a:pPr>
              <a:spcBef>
                <a:spcPts val="1200"/>
              </a:spcBef>
              <a:defRPr/>
            </a:pPr>
            <a:r>
              <a:rPr lang="en-US">
                <a:solidFill>
                  <a:srgbClr val="8661C5"/>
                </a:solidFill>
                <a:hlinkClick r:id="rId8">
                  <a:extLst>
                    <a:ext uri="{A12FA001-AC4F-418D-AE19-62706E023703}">
                      <ahyp:hlinkClr xmlns:ahyp="http://schemas.microsoft.com/office/drawing/2018/hyperlinkcolor" val="tx"/>
                    </a:ext>
                  </a:extLst>
                </a:hlinkClick>
              </a:rPr>
              <a:t>How to get ready for Microsoft </a:t>
            </a:r>
            <a:br>
              <a:rPr lang="en-US">
                <a:solidFill>
                  <a:srgbClr val="8661C5"/>
                </a:solidFill>
                <a:hlinkClick r:id="rId8">
                  <a:extLst>
                    <a:ext uri="{A12FA001-AC4F-418D-AE19-62706E023703}">
                      <ahyp:hlinkClr xmlns:ahyp="http://schemas.microsoft.com/office/drawing/2018/hyperlinkcolor" val="tx"/>
                    </a:ext>
                  </a:extLst>
                </a:hlinkClick>
              </a:rPr>
            </a:br>
            <a:r>
              <a:rPr lang="en-US">
                <a:solidFill>
                  <a:srgbClr val="8661C5"/>
                </a:solidFill>
                <a:hlinkClick r:id="rId8">
                  <a:extLst>
                    <a:ext uri="{A12FA001-AC4F-418D-AE19-62706E023703}">
                      <ahyp:hlinkClr xmlns:ahyp="http://schemas.microsoft.com/office/drawing/2018/hyperlinkcolor" val="tx"/>
                    </a:ext>
                  </a:extLst>
                </a:hlinkClick>
              </a:rPr>
              <a:t>365 Copilot</a:t>
            </a:r>
            <a:r>
              <a:rPr lang="en-US">
                <a:solidFill>
                  <a:srgbClr val="8661C5"/>
                </a:solidFill>
              </a:rPr>
              <a:t> </a:t>
            </a:r>
            <a:r>
              <a:rPr lang="en-US" sz="800">
                <a:solidFill>
                  <a:schemeClr val="tx1"/>
                </a:solidFill>
              </a:rPr>
              <a:t>(9 mins)</a:t>
            </a:r>
          </a:p>
          <a:p>
            <a:pPr>
              <a:spcBef>
                <a:spcPts val="1200"/>
              </a:spcBef>
            </a:pPr>
            <a:r>
              <a:rPr lang="en-US">
                <a:solidFill>
                  <a:srgbClr val="8661C5"/>
                </a:solidFill>
                <a:hlinkClick r:id="rId9">
                  <a:extLst>
                    <a:ext uri="{A12FA001-AC4F-418D-AE19-62706E023703}">
                      <ahyp:hlinkClr xmlns:ahyp="http://schemas.microsoft.com/office/drawing/2018/hyperlinkcolor" val="tx"/>
                    </a:ext>
                  </a:extLst>
                </a:hlinkClick>
              </a:rPr>
              <a:t>Data, Privacy, and security for Microsoft 365 Copilot</a:t>
            </a:r>
            <a:endParaRPr lang="en-US">
              <a:solidFill>
                <a:srgbClr val="8661C5"/>
              </a:solidFill>
            </a:endParaRPr>
          </a:p>
          <a:p>
            <a:pPr>
              <a:spcBef>
                <a:spcPts val="1200"/>
              </a:spcBef>
            </a:pPr>
            <a:r>
              <a:rPr lang="en-US">
                <a:solidFill>
                  <a:srgbClr val="8661C5"/>
                </a:solidFill>
                <a:hlinkClick r:id="rId10">
                  <a:extLst>
                    <a:ext uri="{A12FA001-AC4F-418D-AE19-62706E023703}">
                      <ahyp:hlinkClr xmlns:ahyp="http://schemas.microsoft.com/office/drawing/2018/hyperlinkcolor" val="tx"/>
                    </a:ext>
                  </a:extLst>
                </a:hlinkClick>
              </a:rPr>
              <a:t>Microsoft 365 Copilot requirements</a:t>
            </a:r>
            <a:endParaRPr lang="en-US">
              <a:solidFill>
                <a:srgbClr val="8661C5"/>
              </a:solidFill>
            </a:endParaRPr>
          </a:p>
        </p:txBody>
      </p:sp>
      <p:grpSp>
        <p:nvGrpSpPr>
          <p:cNvPr id="185" name="Group 184">
            <a:extLst>
              <a:ext uri="{FF2B5EF4-FFF2-40B4-BE49-F238E27FC236}">
                <a16:creationId xmlns:a16="http://schemas.microsoft.com/office/drawing/2014/main" id="{B65B53C6-CEE7-3849-8B4C-72BC0E195480}"/>
              </a:ext>
            </a:extLst>
          </p:cNvPr>
          <p:cNvGrpSpPr/>
          <p:nvPr/>
        </p:nvGrpSpPr>
        <p:grpSpPr>
          <a:xfrm>
            <a:off x="981803" y="5500610"/>
            <a:ext cx="177136" cy="259330"/>
            <a:chOff x="197343" y="3413628"/>
            <a:chExt cx="259345" cy="379686"/>
          </a:xfrm>
        </p:grpSpPr>
        <p:pic>
          <p:nvPicPr>
            <p:cNvPr id="186" name="Graphic 185">
              <a:extLst>
                <a:ext uri="{FF2B5EF4-FFF2-40B4-BE49-F238E27FC236}">
                  <a16:creationId xmlns:a16="http://schemas.microsoft.com/office/drawing/2014/main" id="{055A308F-F624-C479-70BB-5DD2182DCD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187" name="TextBox 186">
              <a:extLst>
                <a:ext uri="{FF2B5EF4-FFF2-40B4-BE49-F238E27FC236}">
                  <a16:creationId xmlns:a16="http://schemas.microsoft.com/office/drawing/2014/main" id="{19A46F70-1F7A-57BF-8768-F0DC9BC1A3B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188" name="Group 187">
            <a:extLst>
              <a:ext uri="{FF2B5EF4-FFF2-40B4-BE49-F238E27FC236}">
                <a16:creationId xmlns:a16="http://schemas.microsoft.com/office/drawing/2014/main" id="{E330E1B9-12E2-97C1-A70D-0822E5D7A3F9}"/>
              </a:ext>
            </a:extLst>
          </p:cNvPr>
          <p:cNvGrpSpPr/>
          <p:nvPr/>
        </p:nvGrpSpPr>
        <p:grpSpPr>
          <a:xfrm>
            <a:off x="972588" y="1925795"/>
            <a:ext cx="195567" cy="259330"/>
            <a:chOff x="183852" y="4434968"/>
            <a:chExt cx="286329" cy="379686"/>
          </a:xfrm>
        </p:grpSpPr>
        <p:pic>
          <p:nvPicPr>
            <p:cNvPr id="189" name="Graphic 188">
              <a:extLst>
                <a:ext uri="{FF2B5EF4-FFF2-40B4-BE49-F238E27FC236}">
                  <a16:creationId xmlns:a16="http://schemas.microsoft.com/office/drawing/2014/main" id="{5E0E0F52-CCED-9352-8D7B-D64C4BF403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190" name="TextBox 189">
              <a:extLst>
                <a:ext uri="{FF2B5EF4-FFF2-40B4-BE49-F238E27FC236}">
                  <a16:creationId xmlns:a16="http://schemas.microsoft.com/office/drawing/2014/main" id="{52F3B544-0B11-0707-82C8-1814DE184CC8}"/>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191" name="Group 190">
            <a:extLst>
              <a:ext uri="{FF2B5EF4-FFF2-40B4-BE49-F238E27FC236}">
                <a16:creationId xmlns:a16="http://schemas.microsoft.com/office/drawing/2014/main" id="{6261B87F-DEE2-A81C-09B7-5C6F07DA3468}"/>
              </a:ext>
            </a:extLst>
          </p:cNvPr>
          <p:cNvGrpSpPr/>
          <p:nvPr/>
        </p:nvGrpSpPr>
        <p:grpSpPr>
          <a:xfrm>
            <a:off x="944054" y="2359293"/>
            <a:ext cx="252634" cy="259330"/>
            <a:chOff x="142075" y="4945638"/>
            <a:chExt cx="369881" cy="379683"/>
          </a:xfrm>
        </p:grpSpPr>
        <p:pic>
          <p:nvPicPr>
            <p:cNvPr id="192" name="Graphic 191">
              <a:extLst>
                <a:ext uri="{FF2B5EF4-FFF2-40B4-BE49-F238E27FC236}">
                  <a16:creationId xmlns:a16="http://schemas.microsoft.com/office/drawing/2014/main" id="{7B890F2E-ED70-7627-27CB-E6099E6916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193" name="TextBox 192">
              <a:extLst>
                <a:ext uri="{FF2B5EF4-FFF2-40B4-BE49-F238E27FC236}">
                  <a16:creationId xmlns:a16="http://schemas.microsoft.com/office/drawing/2014/main" id="{E92C7D9E-F358-3CE0-9885-87047A2659A1}"/>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194" name="Group 193">
            <a:extLst>
              <a:ext uri="{FF2B5EF4-FFF2-40B4-BE49-F238E27FC236}">
                <a16:creationId xmlns:a16="http://schemas.microsoft.com/office/drawing/2014/main" id="{6AE888D7-03A9-DF72-23BD-25E5BAF1EEC6}"/>
              </a:ext>
            </a:extLst>
          </p:cNvPr>
          <p:cNvGrpSpPr/>
          <p:nvPr/>
        </p:nvGrpSpPr>
        <p:grpSpPr>
          <a:xfrm>
            <a:off x="945497" y="2780560"/>
            <a:ext cx="249748" cy="259330"/>
            <a:chOff x="144189" y="3924298"/>
            <a:chExt cx="365656" cy="379686"/>
          </a:xfrm>
        </p:grpSpPr>
        <p:pic>
          <p:nvPicPr>
            <p:cNvPr id="195" name="Graphic 194">
              <a:extLst>
                <a:ext uri="{FF2B5EF4-FFF2-40B4-BE49-F238E27FC236}">
                  <a16:creationId xmlns:a16="http://schemas.microsoft.com/office/drawing/2014/main" id="{0CFA61C0-0121-C21F-B3BE-6C29F91B275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6" name="TextBox 195">
              <a:extLst>
                <a:ext uri="{FF2B5EF4-FFF2-40B4-BE49-F238E27FC236}">
                  <a16:creationId xmlns:a16="http://schemas.microsoft.com/office/drawing/2014/main" id="{ED031FAE-A302-7C06-E394-645F77917FD6}"/>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197" name="Group 196">
            <a:extLst>
              <a:ext uri="{FF2B5EF4-FFF2-40B4-BE49-F238E27FC236}">
                <a16:creationId xmlns:a16="http://schemas.microsoft.com/office/drawing/2014/main" id="{DBAED70E-DC19-1DBE-0EEB-AF1C7E3C2A07}"/>
              </a:ext>
            </a:extLst>
          </p:cNvPr>
          <p:cNvGrpSpPr/>
          <p:nvPr/>
        </p:nvGrpSpPr>
        <p:grpSpPr>
          <a:xfrm>
            <a:off x="945497" y="4221858"/>
            <a:ext cx="249748" cy="259330"/>
            <a:chOff x="144189" y="3924298"/>
            <a:chExt cx="365656" cy="379686"/>
          </a:xfrm>
        </p:grpSpPr>
        <p:pic>
          <p:nvPicPr>
            <p:cNvPr id="198" name="Graphic 197">
              <a:extLst>
                <a:ext uri="{FF2B5EF4-FFF2-40B4-BE49-F238E27FC236}">
                  <a16:creationId xmlns:a16="http://schemas.microsoft.com/office/drawing/2014/main" id="{2170F805-9252-16F3-2CE5-2ECD9494AEB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9" name="TextBox 198">
              <a:extLst>
                <a:ext uri="{FF2B5EF4-FFF2-40B4-BE49-F238E27FC236}">
                  <a16:creationId xmlns:a16="http://schemas.microsoft.com/office/drawing/2014/main" id="{F1888102-6CFC-CD16-8BAD-34A5DB53C4C9}"/>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00" name="Group 199">
            <a:extLst>
              <a:ext uri="{FF2B5EF4-FFF2-40B4-BE49-F238E27FC236}">
                <a16:creationId xmlns:a16="http://schemas.microsoft.com/office/drawing/2014/main" id="{38BAC466-8D9C-BA77-8828-D5095CBC40E8}"/>
              </a:ext>
            </a:extLst>
          </p:cNvPr>
          <p:cNvGrpSpPr/>
          <p:nvPr/>
        </p:nvGrpSpPr>
        <p:grpSpPr>
          <a:xfrm>
            <a:off x="972588" y="4647227"/>
            <a:ext cx="195567" cy="259330"/>
            <a:chOff x="183852" y="4434968"/>
            <a:chExt cx="286329" cy="379686"/>
          </a:xfrm>
        </p:grpSpPr>
        <p:pic>
          <p:nvPicPr>
            <p:cNvPr id="201" name="Graphic 200">
              <a:extLst>
                <a:ext uri="{FF2B5EF4-FFF2-40B4-BE49-F238E27FC236}">
                  <a16:creationId xmlns:a16="http://schemas.microsoft.com/office/drawing/2014/main" id="{721AD19D-62D3-E291-88D3-6B2494F6E1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2" name="TextBox 201">
              <a:extLst>
                <a:ext uri="{FF2B5EF4-FFF2-40B4-BE49-F238E27FC236}">
                  <a16:creationId xmlns:a16="http://schemas.microsoft.com/office/drawing/2014/main" id="{B6AAF9DC-E04E-787D-6302-86426D8FDDEE}"/>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3" name="Group 202">
            <a:extLst>
              <a:ext uri="{FF2B5EF4-FFF2-40B4-BE49-F238E27FC236}">
                <a16:creationId xmlns:a16="http://schemas.microsoft.com/office/drawing/2014/main" id="{C5442504-2CA0-173F-BDDA-6298AABD95A1}"/>
              </a:ext>
            </a:extLst>
          </p:cNvPr>
          <p:cNvGrpSpPr/>
          <p:nvPr/>
        </p:nvGrpSpPr>
        <p:grpSpPr>
          <a:xfrm>
            <a:off x="972588" y="5052412"/>
            <a:ext cx="195567" cy="259330"/>
            <a:chOff x="183852" y="4434968"/>
            <a:chExt cx="286329" cy="379686"/>
          </a:xfrm>
        </p:grpSpPr>
        <p:pic>
          <p:nvPicPr>
            <p:cNvPr id="204" name="Graphic 203">
              <a:extLst>
                <a:ext uri="{FF2B5EF4-FFF2-40B4-BE49-F238E27FC236}">
                  <a16:creationId xmlns:a16="http://schemas.microsoft.com/office/drawing/2014/main" id="{146E6F91-973D-BAC8-9AEE-58A3154852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5" name="TextBox 204">
              <a:extLst>
                <a:ext uri="{FF2B5EF4-FFF2-40B4-BE49-F238E27FC236}">
                  <a16:creationId xmlns:a16="http://schemas.microsoft.com/office/drawing/2014/main" id="{52E722F3-7F31-C80E-A63D-BB5F48C36F91}"/>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6" name="Group 205">
            <a:extLst>
              <a:ext uri="{FF2B5EF4-FFF2-40B4-BE49-F238E27FC236}">
                <a16:creationId xmlns:a16="http://schemas.microsoft.com/office/drawing/2014/main" id="{F2F0FFD4-6190-EB65-2FA1-7D947C24C0F3}"/>
              </a:ext>
            </a:extLst>
          </p:cNvPr>
          <p:cNvGrpSpPr/>
          <p:nvPr/>
        </p:nvGrpSpPr>
        <p:grpSpPr>
          <a:xfrm>
            <a:off x="981803" y="5913651"/>
            <a:ext cx="177136" cy="259330"/>
            <a:chOff x="197343" y="3413628"/>
            <a:chExt cx="259345" cy="379686"/>
          </a:xfrm>
        </p:grpSpPr>
        <p:pic>
          <p:nvPicPr>
            <p:cNvPr id="207" name="Graphic 206">
              <a:extLst>
                <a:ext uri="{FF2B5EF4-FFF2-40B4-BE49-F238E27FC236}">
                  <a16:creationId xmlns:a16="http://schemas.microsoft.com/office/drawing/2014/main" id="{C9B3347B-A3A3-3377-6150-A8188655A1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08" name="TextBox 207">
              <a:extLst>
                <a:ext uri="{FF2B5EF4-FFF2-40B4-BE49-F238E27FC236}">
                  <a16:creationId xmlns:a16="http://schemas.microsoft.com/office/drawing/2014/main" id="{06A6EF34-E6B3-E532-AEDF-C7C5B0C7D2E8}"/>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09" name="TextBox 208">
            <a:extLst>
              <a:ext uri="{FF2B5EF4-FFF2-40B4-BE49-F238E27FC236}">
                <a16:creationId xmlns:a16="http://schemas.microsoft.com/office/drawing/2014/main" id="{A3CE73B6-ACFD-1A70-33F5-4D9A3F590655}"/>
              </a:ext>
            </a:extLst>
          </p:cNvPr>
          <p:cNvSpPr txBox="1"/>
          <p:nvPr/>
        </p:nvSpPr>
        <p:spPr>
          <a:xfrm>
            <a:off x="3973138" y="1947364"/>
            <a:ext cx="1948428" cy="1557349"/>
          </a:xfrm>
          <a:prstGeom prst="rect">
            <a:avLst/>
          </a:prstGeom>
          <a:noFill/>
        </p:spPr>
        <p:txBody>
          <a:bodyPr wrap="square" lIns="0" tIns="0" rIns="0" bIns="0" rtlCol="0" anchor="t">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19">
                  <a:extLst>
                    <a:ext uri="{A12FA001-AC4F-418D-AE19-62706E023703}">
                      <ahyp:hlinkClr xmlns:ahyp="http://schemas.microsoft.com/office/drawing/2018/hyperlinkcolor" val="tx"/>
                    </a:ext>
                  </a:extLst>
                </a:hlinkClick>
              </a:rPr>
              <a:t>User Experience Strategy template</a:t>
            </a:r>
            <a:r>
              <a:rPr lang="en-US">
                <a:solidFill>
                  <a:srgbClr val="8661C5"/>
                </a:solidFill>
              </a:rPr>
              <a:t> </a:t>
            </a:r>
            <a:endParaRPr lang="en-US"/>
          </a:p>
          <a:p>
            <a:pPr>
              <a:defRPr/>
            </a:pPr>
            <a:r>
              <a:rPr lang="en-US">
                <a:solidFill>
                  <a:srgbClr val="8661C5"/>
                </a:solidFill>
                <a:hlinkClick r:id="rId20">
                  <a:extLst>
                    <a:ext uri="{A12FA001-AC4F-418D-AE19-62706E023703}">
                      <ahyp:hlinkClr xmlns:ahyp="http://schemas.microsoft.com/office/drawing/2018/hyperlinkcolor" val="tx"/>
                    </a:ext>
                  </a:extLst>
                </a:hlinkClick>
              </a:rPr>
              <a:t>Copilot Prompt Gallery</a:t>
            </a:r>
            <a:r>
              <a:rPr lang="en-US">
                <a:solidFill>
                  <a:srgbClr val="8661C5"/>
                </a:solidFill>
              </a:rPr>
              <a:t> </a:t>
            </a:r>
            <a:br>
              <a:rPr lang="en-US"/>
            </a:br>
            <a:r>
              <a:rPr lang="en-US" sz="800">
                <a:solidFill>
                  <a:schemeClr val="tx1"/>
                </a:solidFill>
              </a:rPr>
              <a:t>(including app specific guidance)</a:t>
            </a:r>
          </a:p>
          <a:p>
            <a:r>
              <a:rPr lang="en-US">
                <a:solidFill>
                  <a:srgbClr val="8661C5"/>
                </a:solidFill>
                <a:hlinkClick r:id="rId21">
                  <a:extLst>
                    <a:ext uri="{A12FA001-AC4F-418D-AE19-62706E023703}">
                      <ahyp:hlinkClr xmlns:ahyp="http://schemas.microsoft.com/office/drawing/2018/hyperlinkcolor" val="tx"/>
                    </a:ext>
                  </a:extLst>
                </a:hlinkClick>
              </a:rPr>
              <a:t>Leading in the Era of AI: </a:t>
            </a:r>
            <a:br>
              <a:rPr lang="en-US">
                <a:hlinkClick r:id="rId21">
                  <a:extLst>
                    <a:ext uri="{A12FA001-AC4F-418D-AE19-62706E023703}">
                      <ahyp:hlinkClr xmlns:ahyp="http://schemas.microsoft.com/office/drawing/2018/hyperlinkcolor" val="tx"/>
                    </a:ext>
                  </a:extLst>
                </a:hlinkClick>
              </a:rPr>
            </a:br>
            <a:r>
              <a:rPr lang="en-US">
                <a:solidFill>
                  <a:srgbClr val="8661C5"/>
                </a:solidFill>
                <a:hlinkClick r:id="rId21">
                  <a:extLst>
                    <a:ext uri="{A12FA001-AC4F-418D-AE19-62706E023703}">
                      <ahyp:hlinkClr xmlns:ahyp="http://schemas.microsoft.com/office/drawing/2018/hyperlinkcolor" val="tx"/>
                    </a:ext>
                  </a:extLst>
                </a:hlinkClick>
              </a:rPr>
              <a:t>It’s about Trust</a:t>
            </a:r>
            <a:endParaRPr lang="en-US">
              <a:solidFill>
                <a:srgbClr val="8661C5"/>
              </a:solidFill>
            </a:endParaRPr>
          </a:p>
          <a:p>
            <a:r>
              <a:rPr lang="en-US">
                <a:solidFill>
                  <a:srgbClr val="8661C5"/>
                </a:solidFill>
                <a:hlinkClick r:id="rId22">
                  <a:extLst>
                    <a:ext uri="{A12FA001-AC4F-418D-AE19-62706E023703}">
                      <ahyp:hlinkClr xmlns:ahyp="http://schemas.microsoft.com/office/drawing/2018/hyperlinkcolor" val="tx"/>
                    </a:ext>
                  </a:extLst>
                </a:hlinkClick>
              </a:rPr>
              <a:t>Learn about Copilot prompts</a:t>
            </a:r>
            <a:endParaRPr lang="en-US">
              <a:solidFill>
                <a:srgbClr val="8661C5"/>
              </a:solidFill>
            </a:endParaRPr>
          </a:p>
          <a:p>
            <a:endParaRPr lang="en-US"/>
          </a:p>
        </p:txBody>
      </p:sp>
      <p:sp>
        <p:nvSpPr>
          <p:cNvPr id="210" name="TextBox 209">
            <a:extLst>
              <a:ext uri="{FF2B5EF4-FFF2-40B4-BE49-F238E27FC236}">
                <a16:creationId xmlns:a16="http://schemas.microsoft.com/office/drawing/2014/main" id="{28ED4335-CDA9-AEAC-6F01-82EF48B270BE}"/>
              </a:ext>
            </a:extLst>
          </p:cNvPr>
          <p:cNvSpPr txBox="1"/>
          <p:nvPr/>
        </p:nvSpPr>
        <p:spPr>
          <a:xfrm>
            <a:off x="3973138" y="4225097"/>
            <a:ext cx="2042568" cy="1569660"/>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a:solidFill>
                  <a:srgbClr val="8661C5"/>
                </a:solidFill>
                <a:hlinkClick r:id="rId23">
                  <a:extLst>
                    <a:ext uri="{A12FA001-AC4F-418D-AE19-62706E023703}">
                      <ahyp:hlinkClr xmlns:ahyp="http://schemas.microsoft.com/office/drawing/2018/hyperlinkcolor" val="tx"/>
                    </a:ext>
                  </a:extLst>
                </a:hlinkClick>
              </a:rPr>
              <a:t>Get started with Microsoft 365 Copilot</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pPr>
              <a:defRPr/>
            </a:pPr>
            <a:r>
              <a:rPr lang="en-US">
                <a:solidFill>
                  <a:srgbClr val="8661C5"/>
                </a:solidFill>
                <a:hlinkClick r:id="rId24">
                  <a:extLst>
                    <a:ext uri="{A12FA001-AC4F-418D-AE19-62706E023703}">
                      <ahyp:hlinkClr xmlns:ahyp="http://schemas.microsoft.com/office/drawing/2018/hyperlinkcolor" val="tx"/>
                    </a:ext>
                  </a:extLst>
                </a:hlinkClick>
              </a:rPr>
              <a:t>Admin steps to get ready for Microsoft 365 Copilot</a:t>
            </a:r>
            <a:r>
              <a:rPr lang="en-US">
                <a:solidFill>
                  <a:srgbClr val="8661C5"/>
                </a:solidFill>
              </a:rPr>
              <a:t> </a:t>
            </a:r>
            <a:r>
              <a:rPr lang="en-US" sz="800">
                <a:solidFill>
                  <a:schemeClr val="tx1"/>
                </a:solidFill>
              </a:rPr>
              <a:t>(46 secs)</a:t>
            </a:r>
          </a:p>
          <a:p>
            <a:r>
              <a:rPr lang="en-US">
                <a:solidFill>
                  <a:srgbClr val="8661C5"/>
                </a:solidFill>
                <a:hlinkClick r:id="rId25">
                  <a:extLst>
                    <a:ext uri="{A12FA001-AC4F-418D-AE19-62706E023703}">
                      <ahyp:hlinkClr xmlns:ahyp="http://schemas.microsoft.com/office/drawing/2018/hyperlinkcolor" val="tx"/>
                    </a:ext>
                  </a:extLst>
                </a:hlinkClick>
              </a:rPr>
              <a:t>Apply principles of Zero Trust to Microsoft 365 Copilot</a:t>
            </a:r>
            <a:endParaRPr lang="en-US">
              <a:solidFill>
                <a:srgbClr val="8661C5"/>
              </a:solidFill>
            </a:endParaRPr>
          </a:p>
          <a:p>
            <a:r>
              <a:rPr lang="nn-NO">
                <a:solidFill>
                  <a:srgbClr val="8661C5"/>
                </a:solidFill>
                <a:hlinkClick r:id="rId26">
                  <a:extLst>
                    <a:ext uri="{A12FA001-AC4F-418D-AE19-62706E023703}">
                      <ahyp:hlinkClr xmlns:ahyp="http://schemas.microsoft.com/office/drawing/2018/hyperlinkcolor" val="tx"/>
                    </a:ext>
                  </a:extLst>
                </a:hlinkClick>
              </a:rPr>
              <a:t>Enable users for Microsoft 365 Copilot </a:t>
            </a:r>
            <a:endParaRPr lang="en-US">
              <a:solidFill>
                <a:srgbClr val="8661C5"/>
              </a:solidFill>
            </a:endParaRPr>
          </a:p>
        </p:txBody>
      </p:sp>
      <p:grpSp>
        <p:nvGrpSpPr>
          <p:cNvPr id="211" name="Group 210">
            <a:extLst>
              <a:ext uri="{FF2B5EF4-FFF2-40B4-BE49-F238E27FC236}">
                <a16:creationId xmlns:a16="http://schemas.microsoft.com/office/drawing/2014/main" id="{3638FEEF-E010-9791-542D-3B25D0916FBF}"/>
              </a:ext>
            </a:extLst>
          </p:cNvPr>
          <p:cNvGrpSpPr/>
          <p:nvPr/>
        </p:nvGrpSpPr>
        <p:grpSpPr>
          <a:xfrm>
            <a:off x="3674242" y="1925795"/>
            <a:ext cx="177136" cy="259330"/>
            <a:chOff x="197343" y="3413628"/>
            <a:chExt cx="259345" cy="379686"/>
          </a:xfrm>
        </p:grpSpPr>
        <p:pic>
          <p:nvPicPr>
            <p:cNvPr id="212" name="Graphic 211">
              <a:extLst>
                <a:ext uri="{FF2B5EF4-FFF2-40B4-BE49-F238E27FC236}">
                  <a16:creationId xmlns:a16="http://schemas.microsoft.com/office/drawing/2014/main" id="{2EC0FE3B-A446-6B79-0496-0B669ACFDA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13" name="TextBox 212">
              <a:extLst>
                <a:ext uri="{FF2B5EF4-FFF2-40B4-BE49-F238E27FC236}">
                  <a16:creationId xmlns:a16="http://schemas.microsoft.com/office/drawing/2014/main" id="{0175298D-89C3-01C1-6542-4EDF67F23EF6}"/>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14" name="Group 213">
            <a:extLst>
              <a:ext uri="{FF2B5EF4-FFF2-40B4-BE49-F238E27FC236}">
                <a16:creationId xmlns:a16="http://schemas.microsoft.com/office/drawing/2014/main" id="{7594D8B1-E3D0-2A1A-6A41-9F49EAC735CA}"/>
              </a:ext>
            </a:extLst>
          </p:cNvPr>
          <p:cNvGrpSpPr/>
          <p:nvPr/>
        </p:nvGrpSpPr>
        <p:grpSpPr>
          <a:xfrm>
            <a:off x="3676935" y="2367938"/>
            <a:ext cx="171750" cy="256637"/>
            <a:chOff x="3810839" y="3861140"/>
            <a:chExt cx="171750" cy="256637"/>
          </a:xfrm>
        </p:grpSpPr>
        <p:pic>
          <p:nvPicPr>
            <p:cNvPr id="215" name="Graphic 214">
              <a:extLst>
                <a:ext uri="{FF2B5EF4-FFF2-40B4-BE49-F238E27FC236}">
                  <a16:creationId xmlns:a16="http://schemas.microsoft.com/office/drawing/2014/main" id="{8F4C8414-5BBF-1044-A120-1067CFEBAF5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810839" y="3861140"/>
              <a:ext cx="171750" cy="171750"/>
            </a:xfrm>
            <a:prstGeom prst="rect">
              <a:avLst/>
            </a:prstGeom>
          </p:spPr>
        </p:pic>
        <p:sp>
          <p:nvSpPr>
            <p:cNvPr id="216" name="TextBox 215">
              <a:extLst>
                <a:ext uri="{FF2B5EF4-FFF2-40B4-BE49-F238E27FC236}">
                  <a16:creationId xmlns:a16="http://schemas.microsoft.com/office/drawing/2014/main" id="{019AE252-4248-B7DE-4064-C860DD4DE57A}"/>
                </a:ext>
              </a:extLst>
            </p:cNvPr>
            <p:cNvSpPr txBox="1"/>
            <p:nvPr/>
          </p:nvSpPr>
          <p:spPr>
            <a:xfrm>
              <a:off x="3812397" y="4040833"/>
              <a:ext cx="168636" cy="76944"/>
            </a:xfrm>
            <a:prstGeom prst="rect">
              <a:avLst/>
            </a:prstGeom>
            <a:noFill/>
          </p:spPr>
          <p:txBody>
            <a:bodyPr wrap="none" lIns="0" tIns="0" rIns="0" bIns="0" rtlCol="0">
              <a:spAutoFit/>
            </a:bodyPr>
            <a:lstStyle/>
            <a:p>
              <a:pPr algn="ctr"/>
              <a:r>
                <a:rPr lang="en-US" sz="500" cap="all" spc="10">
                  <a:latin typeface="+mj-lt"/>
                </a:rPr>
                <a:t>Tool</a:t>
              </a:r>
            </a:p>
          </p:txBody>
        </p:sp>
      </p:grpSp>
      <p:grpSp>
        <p:nvGrpSpPr>
          <p:cNvPr id="217" name="Group 216">
            <a:extLst>
              <a:ext uri="{FF2B5EF4-FFF2-40B4-BE49-F238E27FC236}">
                <a16:creationId xmlns:a16="http://schemas.microsoft.com/office/drawing/2014/main" id="{0AB6826B-00E3-156D-8F1E-8A9271D51FA7}"/>
              </a:ext>
            </a:extLst>
          </p:cNvPr>
          <p:cNvGrpSpPr/>
          <p:nvPr/>
        </p:nvGrpSpPr>
        <p:grpSpPr>
          <a:xfrm>
            <a:off x="3636493" y="2765452"/>
            <a:ext cx="252634" cy="259330"/>
            <a:chOff x="142075" y="4945638"/>
            <a:chExt cx="369881" cy="379683"/>
          </a:xfrm>
        </p:grpSpPr>
        <p:pic>
          <p:nvPicPr>
            <p:cNvPr id="218" name="Graphic 217">
              <a:extLst>
                <a:ext uri="{FF2B5EF4-FFF2-40B4-BE49-F238E27FC236}">
                  <a16:creationId xmlns:a16="http://schemas.microsoft.com/office/drawing/2014/main" id="{605E45F3-E24F-56B6-E257-AF5725E30E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19" name="TextBox 218">
              <a:extLst>
                <a:ext uri="{FF2B5EF4-FFF2-40B4-BE49-F238E27FC236}">
                  <a16:creationId xmlns:a16="http://schemas.microsoft.com/office/drawing/2014/main" id="{590CDC82-B30C-0368-9DAA-09DF70EEDE88}"/>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0" name="Group 219">
            <a:extLst>
              <a:ext uri="{FF2B5EF4-FFF2-40B4-BE49-F238E27FC236}">
                <a16:creationId xmlns:a16="http://schemas.microsoft.com/office/drawing/2014/main" id="{B09E1C01-68BA-FD0B-5E59-F6D0A98FEB07}"/>
              </a:ext>
            </a:extLst>
          </p:cNvPr>
          <p:cNvGrpSpPr/>
          <p:nvPr/>
        </p:nvGrpSpPr>
        <p:grpSpPr>
          <a:xfrm>
            <a:off x="3636493" y="3190816"/>
            <a:ext cx="252634" cy="259330"/>
            <a:chOff x="142075" y="4945638"/>
            <a:chExt cx="369881" cy="379683"/>
          </a:xfrm>
        </p:grpSpPr>
        <p:pic>
          <p:nvPicPr>
            <p:cNvPr id="221" name="Graphic 220">
              <a:extLst>
                <a:ext uri="{FF2B5EF4-FFF2-40B4-BE49-F238E27FC236}">
                  <a16:creationId xmlns:a16="http://schemas.microsoft.com/office/drawing/2014/main" id="{9EA36720-0E92-3AE5-BD80-004B08207B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22" name="TextBox 221">
              <a:extLst>
                <a:ext uri="{FF2B5EF4-FFF2-40B4-BE49-F238E27FC236}">
                  <a16:creationId xmlns:a16="http://schemas.microsoft.com/office/drawing/2014/main" id="{08E4091A-2437-3B16-65DA-E2E68C3E758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3" name="Group 222">
            <a:extLst>
              <a:ext uri="{FF2B5EF4-FFF2-40B4-BE49-F238E27FC236}">
                <a16:creationId xmlns:a16="http://schemas.microsoft.com/office/drawing/2014/main" id="{803497F9-B3D6-178F-C0E3-1D0871910E3C}"/>
              </a:ext>
            </a:extLst>
          </p:cNvPr>
          <p:cNvGrpSpPr/>
          <p:nvPr/>
        </p:nvGrpSpPr>
        <p:grpSpPr>
          <a:xfrm>
            <a:off x="3674242" y="5517721"/>
            <a:ext cx="177136" cy="259330"/>
            <a:chOff x="197343" y="3413628"/>
            <a:chExt cx="259345" cy="379686"/>
          </a:xfrm>
        </p:grpSpPr>
        <p:pic>
          <p:nvPicPr>
            <p:cNvPr id="224" name="Graphic 223">
              <a:extLst>
                <a:ext uri="{FF2B5EF4-FFF2-40B4-BE49-F238E27FC236}">
                  <a16:creationId xmlns:a16="http://schemas.microsoft.com/office/drawing/2014/main" id="{DC35436D-6BFF-4DB4-6183-1F09CA9CC9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25" name="TextBox 224">
              <a:extLst>
                <a:ext uri="{FF2B5EF4-FFF2-40B4-BE49-F238E27FC236}">
                  <a16:creationId xmlns:a16="http://schemas.microsoft.com/office/drawing/2014/main" id="{ABE7CEC9-D413-C2C3-B3CC-7B5CAA2CFE9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26" name="Group 225">
            <a:extLst>
              <a:ext uri="{FF2B5EF4-FFF2-40B4-BE49-F238E27FC236}">
                <a16:creationId xmlns:a16="http://schemas.microsoft.com/office/drawing/2014/main" id="{4D11E074-37A9-FA08-CEAC-D75D8E5644E3}"/>
              </a:ext>
            </a:extLst>
          </p:cNvPr>
          <p:cNvGrpSpPr/>
          <p:nvPr/>
        </p:nvGrpSpPr>
        <p:grpSpPr>
          <a:xfrm>
            <a:off x="3637936" y="4221858"/>
            <a:ext cx="249748" cy="259330"/>
            <a:chOff x="144189" y="3924298"/>
            <a:chExt cx="365656" cy="379686"/>
          </a:xfrm>
        </p:grpSpPr>
        <p:pic>
          <p:nvPicPr>
            <p:cNvPr id="227" name="Graphic 226">
              <a:extLst>
                <a:ext uri="{FF2B5EF4-FFF2-40B4-BE49-F238E27FC236}">
                  <a16:creationId xmlns:a16="http://schemas.microsoft.com/office/drawing/2014/main" id="{C43B34D4-CE6D-4483-EBFF-9FC1D58D701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28" name="TextBox 227">
              <a:extLst>
                <a:ext uri="{FF2B5EF4-FFF2-40B4-BE49-F238E27FC236}">
                  <a16:creationId xmlns:a16="http://schemas.microsoft.com/office/drawing/2014/main" id="{1A60246F-C0BA-0165-2FAF-ED214F3A5830}"/>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29" name="Group 228">
            <a:extLst>
              <a:ext uri="{FF2B5EF4-FFF2-40B4-BE49-F238E27FC236}">
                <a16:creationId xmlns:a16="http://schemas.microsoft.com/office/drawing/2014/main" id="{AC795F35-6239-8599-AB09-F09537431275}"/>
              </a:ext>
            </a:extLst>
          </p:cNvPr>
          <p:cNvGrpSpPr/>
          <p:nvPr/>
        </p:nvGrpSpPr>
        <p:grpSpPr>
          <a:xfrm>
            <a:off x="3665027" y="4647227"/>
            <a:ext cx="195567" cy="259330"/>
            <a:chOff x="183852" y="4434968"/>
            <a:chExt cx="286329" cy="379686"/>
          </a:xfrm>
        </p:grpSpPr>
        <p:pic>
          <p:nvPicPr>
            <p:cNvPr id="230" name="Graphic 229">
              <a:extLst>
                <a:ext uri="{FF2B5EF4-FFF2-40B4-BE49-F238E27FC236}">
                  <a16:creationId xmlns:a16="http://schemas.microsoft.com/office/drawing/2014/main" id="{63400B91-72AB-B2C6-3773-949353AD81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31" name="TextBox 230">
              <a:extLst>
                <a:ext uri="{FF2B5EF4-FFF2-40B4-BE49-F238E27FC236}">
                  <a16:creationId xmlns:a16="http://schemas.microsoft.com/office/drawing/2014/main" id="{E00EFA98-DDE0-40A9-158F-8B61DF84F1CC}"/>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32" name="Group 231">
            <a:extLst>
              <a:ext uri="{FF2B5EF4-FFF2-40B4-BE49-F238E27FC236}">
                <a16:creationId xmlns:a16="http://schemas.microsoft.com/office/drawing/2014/main" id="{F55511AE-3438-D17D-3604-60B97EDA9782}"/>
              </a:ext>
            </a:extLst>
          </p:cNvPr>
          <p:cNvGrpSpPr/>
          <p:nvPr/>
        </p:nvGrpSpPr>
        <p:grpSpPr>
          <a:xfrm>
            <a:off x="3674242" y="5090877"/>
            <a:ext cx="177136" cy="259330"/>
            <a:chOff x="197343" y="3413628"/>
            <a:chExt cx="259345" cy="379686"/>
          </a:xfrm>
        </p:grpSpPr>
        <p:pic>
          <p:nvPicPr>
            <p:cNvPr id="233" name="Graphic 232">
              <a:extLst>
                <a:ext uri="{FF2B5EF4-FFF2-40B4-BE49-F238E27FC236}">
                  <a16:creationId xmlns:a16="http://schemas.microsoft.com/office/drawing/2014/main" id="{A2F8F0A9-9AE8-10D9-1A79-1416D0F0F7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34" name="TextBox 233">
              <a:extLst>
                <a:ext uri="{FF2B5EF4-FFF2-40B4-BE49-F238E27FC236}">
                  <a16:creationId xmlns:a16="http://schemas.microsoft.com/office/drawing/2014/main" id="{AE9AD7EA-E2EA-04AD-DC57-509899EC64A4}"/>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35" name="TextBox 234">
            <a:extLst>
              <a:ext uri="{FF2B5EF4-FFF2-40B4-BE49-F238E27FC236}">
                <a16:creationId xmlns:a16="http://schemas.microsoft.com/office/drawing/2014/main" id="{06EE08A0-DA01-A74C-DEBF-238E3D36480D}"/>
              </a:ext>
            </a:extLst>
          </p:cNvPr>
          <p:cNvSpPr txBox="1"/>
          <p:nvPr/>
        </p:nvSpPr>
        <p:spPr>
          <a:xfrm>
            <a:off x="6693117" y="1947364"/>
            <a:ext cx="2011801"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a:solidFill>
                  <a:srgbClr val="8661C5"/>
                </a:solidFill>
                <a:hlinkClick r:id="rId29">
                  <a:extLst>
                    <a:ext uri="{A12FA001-AC4F-418D-AE19-62706E023703}">
                      <ahyp:hlinkClr xmlns:ahyp="http://schemas.microsoft.com/office/drawing/2018/hyperlinkcolor" val="tx"/>
                    </a:ext>
                  </a:extLst>
                </a:hlinkClick>
              </a:rPr>
              <a:t>Empower your workforce with Microsoft 365 Copilot Use Cases</a:t>
            </a:r>
            <a:r>
              <a:rPr lang="en-US">
                <a:solidFill>
                  <a:srgbClr val="8661C5"/>
                </a:solidFill>
              </a:rPr>
              <a:t> </a:t>
            </a:r>
            <a:br>
              <a:rPr lang="en-US">
                <a:solidFill>
                  <a:srgbClr val="8661C5"/>
                </a:solidFill>
              </a:rPr>
            </a:br>
            <a:r>
              <a:rPr lang="en-US" sz="800">
                <a:solidFill>
                  <a:schemeClr val="tx1"/>
                </a:solidFill>
              </a:rPr>
              <a:t>(7 business group use cases)</a:t>
            </a:r>
          </a:p>
          <a:p>
            <a:pPr>
              <a:defRPr/>
            </a:pPr>
            <a:r>
              <a:rPr lang="en-US">
                <a:solidFill>
                  <a:srgbClr val="8661C5"/>
                </a:solidFill>
                <a:hlinkClick r:id="rId30">
                  <a:extLst>
                    <a:ext uri="{A12FA001-AC4F-418D-AE19-62706E023703}">
                      <ahyp:hlinkClr xmlns:ahyp="http://schemas.microsoft.com/office/drawing/2018/hyperlinkcolor" val="tx"/>
                    </a:ext>
                  </a:extLst>
                </a:hlinkClick>
              </a:rPr>
              <a:t>Craft effective prompts for Microsoft 365 Copilot</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31">
                  <a:extLst>
                    <a:ext uri="{A12FA001-AC4F-418D-AE19-62706E023703}">
                      <ahyp:hlinkClr xmlns:ahyp="http://schemas.microsoft.com/office/drawing/2018/hyperlinkcolor" val="tx"/>
                    </a:ext>
                  </a:extLst>
                </a:hlinkClick>
              </a:rPr>
              <a:t>Get better results with </a:t>
            </a:r>
            <a:br>
              <a:rPr lang="en-US">
                <a:solidFill>
                  <a:srgbClr val="8661C5"/>
                </a:solidFill>
                <a:hlinkClick r:id="rId31">
                  <a:extLst>
                    <a:ext uri="{A12FA001-AC4F-418D-AE19-62706E023703}">
                      <ahyp:hlinkClr xmlns:ahyp="http://schemas.microsoft.com/office/drawing/2018/hyperlinkcolor" val="tx"/>
                    </a:ext>
                  </a:extLst>
                </a:hlinkClick>
              </a:rPr>
            </a:br>
            <a:r>
              <a:rPr lang="en-US">
                <a:solidFill>
                  <a:srgbClr val="8661C5"/>
                </a:solidFill>
                <a:hlinkClick r:id="rId31">
                  <a:extLst>
                    <a:ext uri="{A12FA001-AC4F-418D-AE19-62706E023703}">
                      <ahyp:hlinkClr xmlns:ahyp="http://schemas.microsoft.com/office/drawing/2018/hyperlinkcolor" val="tx"/>
                    </a:ext>
                  </a:extLst>
                </a:hlinkClick>
              </a:rPr>
              <a:t>Copilot Prompts</a:t>
            </a:r>
            <a:endParaRPr lang="en-US">
              <a:solidFill>
                <a:srgbClr val="8661C5"/>
              </a:solidFill>
            </a:endParaRPr>
          </a:p>
          <a:p>
            <a:r>
              <a:rPr lang="en-US">
                <a:solidFill>
                  <a:srgbClr val="8661C5"/>
                </a:solidFill>
                <a:hlinkClick r:id="rId32">
                  <a:extLst>
                    <a:ext uri="{A12FA001-AC4F-418D-AE19-62706E023703}">
                      <ahyp:hlinkClr xmlns:ahyp="http://schemas.microsoft.com/office/drawing/2018/hyperlinkcolor" val="tx"/>
                    </a:ext>
                  </a:extLst>
                </a:hlinkClick>
              </a:rPr>
              <a:t>Edit a Copilot prompt to </a:t>
            </a:r>
            <a:br>
              <a:rPr lang="en-US">
                <a:solidFill>
                  <a:srgbClr val="8661C5"/>
                </a:solidFill>
                <a:hlinkClick r:id="rId32">
                  <a:extLst>
                    <a:ext uri="{A12FA001-AC4F-418D-AE19-62706E023703}">
                      <ahyp:hlinkClr xmlns:ahyp="http://schemas.microsoft.com/office/drawing/2018/hyperlinkcolor" val="tx"/>
                    </a:ext>
                  </a:extLst>
                </a:hlinkClick>
              </a:rPr>
            </a:br>
            <a:r>
              <a:rPr lang="en-US">
                <a:solidFill>
                  <a:srgbClr val="8661C5"/>
                </a:solidFill>
                <a:hlinkClick r:id="rId32">
                  <a:extLst>
                    <a:ext uri="{A12FA001-AC4F-418D-AE19-62706E023703}">
                      <ahyp:hlinkClr xmlns:ahyp="http://schemas.microsoft.com/office/drawing/2018/hyperlinkcolor" val="tx"/>
                    </a:ext>
                  </a:extLst>
                </a:hlinkClick>
              </a:rPr>
              <a:t>make it your own</a:t>
            </a:r>
            <a:endParaRPr lang="en-US">
              <a:solidFill>
                <a:srgbClr val="8661C5"/>
              </a:solidFill>
            </a:endParaRPr>
          </a:p>
          <a:p>
            <a:r>
              <a:rPr lang="en-US">
                <a:solidFill>
                  <a:srgbClr val="8661C5"/>
                </a:solidFill>
                <a:hlinkClick r:id="rId33">
                  <a:extLst>
                    <a:ext uri="{A12FA001-AC4F-418D-AE19-62706E023703}">
                      <ahyp:hlinkClr xmlns:ahyp="http://schemas.microsoft.com/office/drawing/2018/hyperlinkcolor" val="tx"/>
                    </a:ext>
                  </a:extLst>
                </a:hlinkClick>
              </a:rPr>
              <a:t>Share your best prompts</a:t>
            </a:r>
            <a:endParaRPr lang="en-US">
              <a:solidFill>
                <a:srgbClr val="8661C5"/>
              </a:solidFill>
            </a:endParaRPr>
          </a:p>
        </p:txBody>
      </p:sp>
      <p:sp>
        <p:nvSpPr>
          <p:cNvPr id="236" name="TextBox 235">
            <a:extLst>
              <a:ext uri="{FF2B5EF4-FFF2-40B4-BE49-F238E27FC236}">
                <a16:creationId xmlns:a16="http://schemas.microsoft.com/office/drawing/2014/main" id="{71E55303-EFB3-1B22-FF65-CF7E6BE4A195}"/>
              </a:ext>
            </a:extLst>
          </p:cNvPr>
          <p:cNvSpPr txBox="1"/>
          <p:nvPr/>
        </p:nvSpPr>
        <p:spPr>
          <a:xfrm>
            <a:off x="6693118" y="4225097"/>
            <a:ext cx="1873695" cy="707886"/>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4">
                  <a:extLst>
                    <a:ext uri="{A12FA001-AC4F-418D-AE19-62706E023703}">
                      <ahyp:hlinkClr xmlns:ahyp="http://schemas.microsoft.com/office/drawing/2018/hyperlinkcolor" val="tx"/>
                    </a:ext>
                  </a:extLst>
                </a:hlinkClick>
              </a:rPr>
              <a:t>Microsoft 365 Copilot Documentation</a:t>
            </a:r>
            <a:endParaRPr lang="en-US">
              <a:solidFill>
                <a:srgbClr val="8661C5"/>
              </a:solidFill>
            </a:endParaRPr>
          </a:p>
          <a:p>
            <a:r>
              <a:rPr lang="en-US">
                <a:solidFill>
                  <a:srgbClr val="8661C5"/>
                </a:solidFill>
                <a:hlinkClick r:id="rId35">
                  <a:extLst>
                    <a:ext uri="{A12FA001-AC4F-418D-AE19-62706E023703}">
                      <ahyp:hlinkClr xmlns:ahyp="http://schemas.microsoft.com/office/drawing/2018/hyperlinkcolor" val="tx"/>
                    </a:ext>
                  </a:extLst>
                </a:hlinkClick>
              </a:rPr>
              <a:t>Copilot Dashboard implementation</a:t>
            </a:r>
            <a:endParaRPr lang="en-US">
              <a:solidFill>
                <a:srgbClr val="8661C5"/>
              </a:solidFill>
            </a:endParaRPr>
          </a:p>
        </p:txBody>
      </p:sp>
      <p:grpSp>
        <p:nvGrpSpPr>
          <p:cNvPr id="237" name="Group 236">
            <a:extLst>
              <a:ext uri="{FF2B5EF4-FFF2-40B4-BE49-F238E27FC236}">
                <a16:creationId xmlns:a16="http://schemas.microsoft.com/office/drawing/2014/main" id="{7E09A9DA-245C-873B-FB34-FD0DA777BF29}"/>
              </a:ext>
            </a:extLst>
          </p:cNvPr>
          <p:cNvGrpSpPr/>
          <p:nvPr/>
        </p:nvGrpSpPr>
        <p:grpSpPr>
          <a:xfrm>
            <a:off x="6357916" y="1925795"/>
            <a:ext cx="249748" cy="259330"/>
            <a:chOff x="144189" y="3924298"/>
            <a:chExt cx="365656" cy="379686"/>
          </a:xfrm>
        </p:grpSpPr>
        <p:pic>
          <p:nvPicPr>
            <p:cNvPr id="238" name="Graphic 237">
              <a:extLst>
                <a:ext uri="{FF2B5EF4-FFF2-40B4-BE49-F238E27FC236}">
                  <a16:creationId xmlns:a16="http://schemas.microsoft.com/office/drawing/2014/main" id="{881DE7D5-8CA6-4E28-DF19-E74BDBAD45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39" name="TextBox 238">
              <a:extLst>
                <a:ext uri="{FF2B5EF4-FFF2-40B4-BE49-F238E27FC236}">
                  <a16:creationId xmlns:a16="http://schemas.microsoft.com/office/drawing/2014/main" id="{69FD1FEF-DDE9-1CD4-3A22-9E20A52592C8}"/>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0" name="Group 239">
            <a:extLst>
              <a:ext uri="{FF2B5EF4-FFF2-40B4-BE49-F238E27FC236}">
                <a16:creationId xmlns:a16="http://schemas.microsoft.com/office/drawing/2014/main" id="{4458C242-13CE-382F-1F7F-1E254CABF8FB}"/>
              </a:ext>
            </a:extLst>
          </p:cNvPr>
          <p:cNvGrpSpPr/>
          <p:nvPr/>
        </p:nvGrpSpPr>
        <p:grpSpPr>
          <a:xfrm>
            <a:off x="6357916" y="2475319"/>
            <a:ext cx="249748" cy="259330"/>
            <a:chOff x="144189" y="3924298"/>
            <a:chExt cx="365656" cy="379686"/>
          </a:xfrm>
        </p:grpSpPr>
        <p:pic>
          <p:nvPicPr>
            <p:cNvPr id="241" name="Graphic 240">
              <a:extLst>
                <a:ext uri="{FF2B5EF4-FFF2-40B4-BE49-F238E27FC236}">
                  <a16:creationId xmlns:a16="http://schemas.microsoft.com/office/drawing/2014/main" id="{30CB94BA-DAB3-F0D9-E634-1E0330E75EC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42" name="TextBox 241">
              <a:extLst>
                <a:ext uri="{FF2B5EF4-FFF2-40B4-BE49-F238E27FC236}">
                  <a16:creationId xmlns:a16="http://schemas.microsoft.com/office/drawing/2014/main" id="{0D2446A1-7296-8F8A-802B-706F19970363}"/>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3" name="Group 242">
            <a:extLst>
              <a:ext uri="{FF2B5EF4-FFF2-40B4-BE49-F238E27FC236}">
                <a16:creationId xmlns:a16="http://schemas.microsoft.com/office/drawing/2014/main" id="{C6BCF196-61A6-F99E-4B56-9ECD60B1EEE0}"/>
              </a:ext>
            </a:extLst>
          </p:cNvPr>
          <p:cNvGrpSpPr/>
          <p:nvPr/>
        </p:nvGrpSpPr>
        <p:grpSpPr>
          <a:xfrm>
            <a:off x="6356473" y="2899786"/>
            <a:ext cx="252634" cy="259330"/>
            <a:chOff x="142075" y="4945638"/>
            <a:chExt cx="369881" cy="379683"/>
          </a:xfrm>
        </p:grpSpPr>
        <p:pic>
          <p:nvPicPr>
            <p:cNvPr id="244" name="Graphic 243">
              <a:extLst>
                <a:ext uri="{FF2B5EF4-FFF2-40B4-BE49-F238E27FC236}">
                  <a16:creationId xmlns:a16="http://schemas.microsoft.com/office/drawing/2014/main" id="{F87AA12E-1DD1-4698-4AD0-2D6176F373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5" name="TextBox 244">
              <a:extLst>
                <a:ext uri="{FF2B5EF4-FFF2-40B4-BE49-F238E27FC236}">
                  <a16:creationId xmlns:a16="http://schemas.microsoft.com/office/drawing/2014/main" id="{17EFF49A-910D-6E4D-8979-EAB421F51F09}"/>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6" name="Group 245">
            <a:extLst>
              <a:ext uri="{FF2B5EF4-FFF2-40B4-BE49-F238E27FC236}">
                <a16:creationId xmlns:a16="http://schemas.microsoft.com/office/drawing/2014/main" id="{40148F3D-C3F3-7548-8560-50F13DDB2625}"/>
              </a:ext>
            </a:extLst>
          </p:cNvPr>
          <p:cNvGrpSpPr/>
          <p:nvPr/>
        </p:nvGrpSpPr>
        <p:grpSpPr>
          <a:xfrm>
            <a:off x="6356473" y="3333798"/>
            <a:ext cx="252634" cy="259330"/>
            <a:chOff x="142075" y="4945638"/>
            <a:chExt cx="369881" cy="379683"/>
          </a:xfrm>
        </p:grpSpPr>
        <p:pic>
          <p:nvPicPr>
            <p:cNvPr id="247" name="Graphic 246">
              <a:extLst>
                <a:ext uri="{FF2B5EF4-FFF2-40B4-BE49-F238E27FC236}">
                  <a16:creationId xmlns:a16="http://schemas.microsoft.com/office/drawing/2014/main" id="{2439AF8F-20CB-6727-8E08-88E79459ED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8" name="TextBox 247">
              <a:extLst>
                <a:ext uri="{FF2B5EF4-FFF2-40B4-BE49-F238E27FC236}">
                  <a16:creationId xmlns:a16="http://schemas.microsoft.com/office/drawing/2014/main" id="{3EC05E6A-EE9E-29BB-10A8-8A585F944B1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9" name="Group 248">
            <a:extLst>
              <a:ext uri="{FF2B5EF4-FFF2-40B4-BE49-F238E27FC236}">
                <a16:creationId xmlns:a16="http://schemas.microsoft.com/office/drawing/2014/main" id="{FB4A398B-5009-2D39-AE75-A41237D31E3A}"/>
              </a:ext>
            </a:extLst>
          </p:cNvPr>
          <p:cNvGrpSpPr/>
          <p:nvPr/>
        </p:nvGrpSpPr>
        <p:grpSpPr>
          <a:xfrm>
            <a:off x="6356473" y="3754663"/>
            <a:ext cx="252634" cy="259330"/>
            <a:chOff x="142075" y="4945638"/>
            <a:chExt cx="369881" cy="379683"/>
          </a:xfrm>
        </p:grpSpPr>
        <p:pic>
          <p:nvPicPr>
            <p:cNvPr id="250" name="Graphic 249">
              <a:extLst>
                <a:ext uri="{FF2B5EF4-FFF2-40B4-BE49-F238E27FC236}">
                  <a16:creationId xmlns:a16="http://schemas.microsoft.com/office/drawing/2014/main" id="{A9B454AE-D70A-5F5D-5FE6-87826BA5F7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51" name="TextBox 250">
              <a:extLst>
                <a:ext uri="{FF2B5EF4-FFF2-40B4-BE49-F238E27FC236}">
                  <a16:creationId xmlns:a16="http://schemas.microsoft.com/office/drawing/2014/main" id="{8DDB026F-DF4F-0A86-DA51-89DA74E251B6}"/>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52" name="Group 251">
            <a:extLst>
              <a:ext uri="{FF2B5EF4-FFF2-40B4-BE49-F238E27FC236}">
                <a16:creationId xmlns:a16="http://schemas.microsoft.com/office/drawing/2014/main" id="{1DD11C9D-7605-A941-3A29-DF63740BEFD1}"/>
              </a:ext>
            </a:extLst>
          </p:cNvPr>
          <p:cNvGrpSpPr/>
          <p:nvPr/>
        </p:nvGrpSpPr>
        <p:grpSpPr>
          <a:xfrm>
            <a:off x="6394222" y="4647227"/>
            <a:ext cx="177136" cy="259330"/>
            <a:chOff x="197343" y="3413628"/>
            <a:chExt cx="259345" cy="379686"/>
          </a:xfrm>
        </p:grpSpPr>
        <p:pic>
          <p:nvPicPr>
            <p:cNvPr id="253" name="Graphic 252">
              <a:extLst>
                <a:ext uri="{FF2B5EF4-FFF2-40B4-BE49-F238E27FC236}">
                  <a16:creationId xmlns:a16="http://schemas.microsoft.com/office/drawing/2014/main" id="{1991D5C1-3AF3-F149-2AC8-681C7563A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4" name="TextBox 253">
              <a:extLst>
                <a:ext uri="{FF2B5EF4-FFF2-40B4-BE49-F238E27FC236}">
                  <a16:creationId xmlns:a16="http://schemas.microsoft.com/office/drawing/2014/main" id="{249BB62A-D5CC-AC81-69F4-07B42673800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55" name="Group 254">
            <a:extLst>
              <a:ext uri="{FF2B5EF4-FFF2-40B4-BE49-F238E27FC236}">
                <a16:creationId xmlns:a16="http://schemas.microsoft.com/office/drawing/2014/main" id="{6802DD5C-395C-FA92-A058-F5CE934708EB}"/>
              </a:ext>
            </a:extLst>
          </p:cNvPr>
          <p:cNvGrpSpPr/>
          <p:nvPr/>
        </p:nvGrpSpPr>
        <p:grpSpPr>
          <a:xfrm>
            <a:off x="6394222" y="4221858"/>
            <a:ext cx="177136" cy="259330"/>
            <a:chOff x="197343" y="3413628"/>
            <a:chExt cx="259345" cy="379686"/>
          </a:xfrm>
        </p:grpSpPr>
        <p:pic>
          <p:nvPicPr>
            <p:cNvPr id="256" name="Graphic 255">
              <a:extLst>
                <a:ext uri="{FF2B5EF4-FFF2-40B4-BE49-F238E27FC236}">
                  <a16:creationId xmlns:a16="http://schemas.microsoft.com/office/drawing/2014/main" id="{E24418F4-7ED1-B914-D44F-9DB17A9E55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7" name="TextBox 256">
              <a:extLst>
                <a:ext uri="{FF2B5EF4-FFF2-40B4-BE49-F238E27FC236}">
                  <a16:creationId xmlns:a16="http://schemas.microsoft.com/office/drawing/2014/main" id="{344C3681-B5A3-567E-C7AA-9BAC6B6A885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58" name="TextBox 257">
            <a:extLst>
              <a:ext uri="{FF2B5EF4-FFF2-40B4-BE49-F238E27FC236}">
                <a16:creationId xmlns:a16="http://schemas.microsoft.com/office/drawing/2014/main" id="{2BB822C4-F678-C726-26C0-CEBBBB234C2B}"/>
              </a:ext>
            </a:extLst>
          </p:cNvPr>
          <p:cNvSpPr txBox="1"/>
          <p:nvPr/>
        </p:nvSpPr>
        <p:spPr>
          <a:xfrm>
            <a:off x="9413098" y="1947364"/>
            <a:ext cx="2008981" cy="276999"/>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6">
                  <a:extLst>
                    <a:ext uri="{A12FA001-AC4F-418D-AE19-62706E023703}">
                      <ahyp:hlinkClr xmlns:ahyp="http://schemas.microsoft.com/office/drawing/2018/hyperlinkcolor" val="tx"/>
                    </a:ext>
                  </a:extLst>
                </a:hlinkClick>
              </a:rPr>
              <a:t>Modern Collaboration Architecture</a:t>
            </a:r>
            <a:r>
              <a:rPr lang="en-US">
                <a:solidFill>
                  <a:srgbClr val="8661C5"/>
                </a:solidFill>
              </a:rPr>
              <a:t> </a:t>
            </a:r>
            <a:r>
              <a:rPr lang="en-US">
                <a:solidFill>
                  <a:schemeClr val="tx1"/>
                </a:solidFill>
              </a:rPr>
              <a:t>people-centric scenario guidance</a:t>
            </a:r>
          </a:p>
        </p:txBody>
      </p:sp>
      <p:sp>
        <p:nvSpPr>
          <p:cNvPr id="259" name="TextBox 258">
            <a:extLst>
              <a:ext uri="{FF2B5EF4-FFF2-40B4-BE49-F238E27FC236}">
                <a16:creationId xmlns:a16="http://schemas.microsoft.com/office/drawing/2014/main" id="{735331CB-6B8B-DB43-B512-EC80A893F7AE}"/>
              </a:ext>
            </a:extLst>
          </p:cNvPr>
          <p:cNvSpPr txBox="1"/>
          <p:nvPr/>
        </p:nvSpPr>
        <p:spPr>
          <a:xfrm>
            <a:off x="9413100" y="4225097"/>
            <a:ext cx="1959094"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7">
                  <a:extLst>
                    <a:ext uri="{A12FA001-AC4F-418D-AE19-62706E023703}">
                      <ahyp:hlinkClr xmlns:ahyp="http://schemas.microsoft.com/office/drawing/2018/hyperlinkcolor" val="tx"/>
                    </a:ext>
                  </a:extLst>
                </a:hlinkClick>
              </a:rPr>
              <a:t>Extend Microsoft 365 Copilot</a:t>
            </a:r>
            <a:br>
              <a:rPr lang="en-US">
                <a:solidFill>
                  <a:srgbClr val="8661C5"/>
                </a:solidFill>
              </a:rPr>
            </a:br>
            <a:endParaRPr lang="en-US">
              <a:solidFill>
                <a:srgbClr val="8661C5"/>
              </a:solidFill>
            </a:endParaRPr>
          </a:p>
          <a:p>
            <a:pPr>
              <a:defRPr/>
            </a:pPr>
            <a:r>
              <a:rPr lang="en-US">
                <a:solidFill>
                  <a:srgbClr val="8661C5"/>
                </a:solidFill>
                <a:hlinkClick r:id="rId38">
                  <a:extLst>
                    <a:ext uri="{A12FA001-AC4F-418D-AE19-62706E023703}">
                      <ahyp:hlinkClr xmlns:ahyp="http://schemas.microsoft.com/office/drawing/2018/hyperlinkcolor" val="tx"/>
                    </a:ext>
                  </a:extLst>
                </a:hlinkClick>
              </a:rPr>
              <a:t>Create copilots with Microsoft Copilot Studio</a:t>
            </a:r>
            <a:r>
              <a:rPr lang="en-US">
                <a:solidFill>
                  <a:srgbClr val="8661C5"/>
                </a:solidFill>
              </a:rPr>
              <a:t> </a:t>
            </a:r>
            <a:r>
              <a:rPr lang="en-US" sz="800">
                <a:solidFill>
                  <a:schemeClr val="tx1"/>
                </a:solidFill>
              </a:rPr>
              <a:t>(4 </a:t>
            </a:r>
            <a:r>
              <a:rPr lang="en-US" sz="800" err="1">
                <a:solidFill>
                  <a:schemeClr val="tx1"/>
                </a:solidFill>
              </a:rPr>
              <a:t>hrs</a:t>
            </a:r>
            <a:r>
              <a:rPr lang="en-US" sz="800">
                <a:solidFill>
                  <a:schemeClr val="tx1"/>
                </a:solidFill>
              </a:rPr>
              <a:t>)</a:t>
            </a:r>
          </a:p>
          <a:p>
            <a:pPr>
              <a:defRPr/>
            </a:pPr>
            <a:r>
              <a:rPr lang="en-US">
                <a:solidFill>
                  <a:srgbClr val="8661C5"/>
                </a:solidFill>
                <a:hlinkClick r:id="rId39">
                  <a:extLst>
                    <a:ext uri="{A12FA001-AC4F-418D-AE19-62706E023703}">
                      <ahyp:hlinkClr xmlns:ahyp="http://schemas.microsoft.com/office/drawing/2018/hyperlinkcolor" val="tx"/>
                    </a:ext>
                  </a:extLst>
                </a:hlinkClick>
              </a:rPr>
              <a:t>Optimize and extend Microsoft 365 Copilot</a:t>
            </a:r>
            <a:r>
              <a:rPr lang="en-US"/>
              <a:t> </a:t>
            </a:r>
            <a:r>
              <a:rPr lang="en-US" sz="800">
                <a:solidFill>
                  <a:schemeClr val="tx1"/>
                </a:solidFill>
              </a:rPr>
              <a:t>(1 </a:t>
            </a:r>
            <a:r>
              <a:rPr lang="en-US" sz="800" err="1">
                <a:solidFill>
                  <a:schemeClr val="tx1"/>
                </a:solidFill>
              </a:rPr>
              <a:t>hr</a:t>
            </a:r>
            <a:r>
              <a:rPr lang="en-US" sz="800">
                <a:solidFill>
                  <a:schemeClr val="tx1"/>
                </a:solidFill>
              </a:rPr>
              <a:t>)</a:t>
            </a:r>
          </a:p>
          <a:p>
            <a:pPr>
              <a:defRPr/>
            </a:pPr>
            <a:r>
              <a:rPr lang="en-US">
                <a:solidFill>
                  <a:srgbClr val="8661C5"/>
                </a:solidFill>
                <a:hlinkClick r:id="rId40">
                  <a:extLst>
                    <a:ext uri="{A12FA001-AC4F-418D-AE19-62706E023703}">
                      <ahyp:hlinkClr xmlns:ahyp="http://schemas.microsoft.com/office/drawing/2018/hyperlinkcolor" val="tx"/>
                    </a:ext>
                  </a:extLst>
                </a:hlinkClick>
              </a:rPr>
              <a:t>Extend and manage Microsoft Copilot Studio copilots</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41">
                  <a:extLst>
                    <a:ext uri="{A12FA001-AC4F-418D-AE19-62706E023703}">
                      <ahyp:hlinkClr xmlns:ahyp="http://schemas.microsoft.com/office/drawing/2018/hyperlinkcolor" val="tx"/>
                    </a:ext>
                  </a:extLst>
                </a:hlinkClick>
              </a:rPr>
              <a:t>Build connectors and plugins for Microsoft 365 Copilot</a:t>
            </a:r>
            <a:r>
              <a:rPr lang="en-US">
                <a:solidFill>
                  <a:srgbClr val="8661C5"/>
                </a:solidFill>
              </a:rPr>
              <a:t> </a:t>
            </a:r>
            <a:r>
              <a:rPr lang="en-US" sz="800">
                <a:solidFill>
                  <a:schemeClr val="tx1"/>
                </a:solidFill>
              </a:rPr>
              <a:t>(3 </a:t>
            </a:r>
            <a:r>
              <a:rPr lang="en-US" sz="800" err="1">
                <a:solidFill>
                  <a:schemeClr val="tx1"/>
                </a:solidFill>
              </a:rPr>
              <a:t>hrs</a:t>
            </a:r>
            <a:r>
              <a:rPr lang="en-US" sz="800">
                <a:solidFill>
                  <a:schemeClr val="tx1"/>
                </a:solidFill>
              </a:rPr>
              <a:t>)</a:t>
            </a:r>
          </a:p>
        </p:txBody>
      </p:sp>
      <p:grpSp>
        <p:nvGrpSpPr>
          <p:cNvPr id="260" name="Group 259">
            <a:extLst>
              <a:ext uri="{FF2B5EF4-FFF2-40B4-BE49-F238E27FC236}">
                <a16:creationId xmlns:a16="http://schemas.microsoft.com/office/drawing/2014/main" id="{418F1B25-0DF3-93B2-1B31-FACBE7905A3C}"/>
              </a:ext>
            </a:extLst>
          </p:cNvPr>
          <p:cNvGrpSpPr/>
          <p:nvPr/>
        </p:nvGrpSpPr>
        <p:grpSpPr>
          <a:xfrm>
            <a:off x="9112760" y="1925795"/>
            <a:ext cx="177136" cy="259330"/>
            <a:chOff x="197343" y="3413628"/>
            <a:chExt cx="259345" cy="379686"/>
          </a:xfrm>
        </p:grpSpPr>
        <p:pic>
          <p:nvPicPr>
            <p:cNvPr id="261" name="Graphic 260">
              <a:extLst>
                <a:ext uri="{FF2B5EF4-FFF2-40B4-BE49-F238E27FC236}">
                  <a16:creationId xmlns:a16="http://schemas.microsoft.com/office/drawing/2014/main" id="{076AAA0D-28E8-7909-8EE1-BAAA13B687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2" name="TextBox 261">
              <a:extLst>
                <a:ext uri="{FF2B5EF4-FFF2-40B4-BE49-F238E27FC236}">
                  <a16:creationId xmlns:a16="http://schemas.microsoft.com/office/drawing/2014/main" id="{B1027AEB-8795-AAA9-70FA-4A78E5CC6F7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3" name="Group 262">
            <a:extLst>
              <a:ext uri="{FF2B5EF4-FFF2-40B4-BE49-F238E27FC236}">
                <a16:creationId xmlns:a16="http://schemas.microsoft.com/office/drawing/2014/main" id="{015E9D55-B518-AD4F-5B91-64ABC21D3E1B}"/>
              </a:ext>
            </a:extLst>
          </p:cNvPr>
          <p:cNvGrpSpPr/>
          <p:nvPr/>
        </p:nvGrpSpPr>
        <p:grpSpPr>
          <a:xfrm>
            <a:off x="9112760" y="4221858"/>
            <a:ext cx="177136" cy="259330"/>
            <a:chOff x="197343" y="3413628"/>
            <a:chExt cx="259345" cy="379686"/>
          </a:xfrm>
        </p:grpSpPr>
        <p:pic>
          <p:nvPicPr>
            <p:cNvPr id="264" name="Graphic 263">
              <a:extLst>
                <a:ext uri="{FF2B5EF4-FFF2-40B4-BE49-F238E27FC236}">
                  <a16:creationId xmlns:a16="http://schemas.microsoft.com/office/drawing/2014/main" id="{93BD39E1-E059-D12F-AD72-05E4376F7F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5" name="TextBox 264">
              <a:extLst>
                <a:ext uri="{FF2B5EF4-FFF2-40B4-BE49-F238E27FC236}">
                  <a16:creationId xmlns:a16="http://schemas.microsoft.com/office/drawing/2014/main" id="{3FDE2FA3-5771-4FAF-14C6-619EF4122B8B}"/>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6" name="Group 265">
            <a:extLst>
              <a:ext uri="{FF2B5EF4-FFF2-40B4-BE49-F238E27FC236}">
                <a16:creationId xmlns:a16="http://schemas.microsoft.com/office/drawing/2014/main" id="{2BF9B46A-5C4A-CD71-E695-61219CF193F9}"/>
              </a:ext>
            </a:extLst>
          </p:cNvPr>
          <p:cNvGrpSpPr/>
          <p:nvPr/>
        </p:nvGrpSpPr>
        <p:grpSpPr>
          <a:xfrm>
            <a:off x="9076454" y="4651731"/>
            <a:ext cx="249748" cy="259330"/>
            <a:chOff x="144189" y="3924298"/>
            <a:chExt cx="365656" cy="379686"/>
          </a:xfrm>
        </p:grpSpPr>
        <p:pic>
          <p:nvPicPr>
            <p:cNvPr id="267" name="Graphic 266">
              <a:extLst>
                <a:ext uri="{FF2B5EF4-FFF2-40B4-BE49-F238E27FC236}">
                  <a16:creationId xmlns:a16="http://schemas.microsoft.com/office/drawing/2014/main" id="{410C46FA-3817-0D39-2E23-3F7FC80A73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68" name="TextBox 267">
              <a:extLst>
                <a:ext uri="{FF2B5EF4-FFF2-40B4-BE49-F238E27FC236}">
                  <a16:creationId xmlns:a16="http://schemas.microsoft.com/office/drawing/2014/main" id="{DA69B1DC-027E-5674-82F5-DC0FEAA48DAA}"/>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69" name="Group 268">
            <a:extLst>
              <a:ext uri="{FF2B5EF4-FFF2-40B4-BE49-F238E27FC236}">
                <a16:creationId xmlns:a16="http://schemas.microsoft.com/office/drawing/2014/main" id="{297DB992-D933-E65A-E445-DF15108230D2}"/>
              </a:ext>
            </a:extLst>
          </p:cNvPr>
          <p:cNvGrpSpPr/>
          <p:nvPr/>
        </p:nvGrpSpPr>
        <p:grpSpPr>
          <a:xfrm>
            <a:off x="9076454" y="5072182"/>
            <a:ext cx="249748" cy="259330"/>
            <a:chOff x="144189" y="3924298"/>
            <a:chExt cx="365656" cy="379686"/>
          </a:xfrm>
        </p:grpSpPr>
        <p:pic>
          <p:nvPicPr>
            <p:cNvPr id="270" name="Graphic 269">
              <a:extLst>
                <a:ext uri="{FF2B5EF4-FFF2-40B4-BE49-F238E27FC236}">
                  <a16:creationId xmlns:a16="http://schemas.microsoft.com/office/drawing/2014/main" id="{333556AD-EAAE-24A4-AD4A-70CCF01B0E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1" name="TextBox 270">
              <a:extLst>
                <a:ext uri="{FF2B5EF4-FFF2-40B4-BE49-F238E27FC236}">
                  <a16:creationId xmlns:a16="http://schemas.microsoft.com/office/drawing/2014/main" id="{8B62A96A-D7AD-06CA-BC7C-6FC62AA3BF21}"/>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2" name="Group 271">
            <a:extLst>
              <a:ext uri="{FF2B5EF4-FFF2-40B4-BE49-F238E27FC236}">
                <a16:creationId xmlns:a16="http://schemas.microsoft.com/office/drawing/2014/main" id="{671B6EC2-CAE2-81A4-37D5-A9992F341066}"/>
              </a:ext>
            </a:extLst>
          </p:cNvPr>
          <p:cNvGrpSpPr/>
          <p:nvPr/>
        </p:nvGrpSpPr>
        <p:grpSpPr>
          <a:xfrm>
            <a:off x="9076454" y="5500610"/>
            <a:ext cx="249748" cy="259330"/>
            <a:chOff x="144189" y="3924298"/>
            <a:chExt cx="365656" cy="379686"/>
          </a:xfrm>
        </p:grpSpPr>
        <p:pic>
          <p:nvPicPr>
            <p:cNvPr id="273" name="Graphic 272">
              <a:extLst>
                <a:ext uri="{FF2B5EF4-FFF2-40B4-BE49-F238E27FC236}">
                  <a16:creationId xmlns:a16="http://schemas.microsoft.com/office/drawing/2014/main" id="{85133144-942C-7B97-EB82-BAF9F1FCBC9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4" name="TextBox 273">
              <a:extLst>
                <a:ext uri="{FF2B5EF4-FFF2-40B4-BE49-F238E27FC236}">
                  <a16:creationId xmlns:a16="http://schemas.microsoft.com/office/drawing/2014/main" id="{C0C814C9-9461-B493-34D9-1EAAF2C5679C}"/>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5" name="Group 274">
            <a:extLst>
              <a:ext uri="{FF2B5EF4-FFF2-40B4-BE49-F238E27FC236}">
                <a16:creationId xmlns:a16="http://schemas.microsoft.com/office/drawing/2014/main" id="{1244F4D9-C351-1F97-9617-CAA6DE47D6D7}"/>
              </a:ext>
            </a:extLst>
          </p:cNvPr>
          <p:cNvGrpSpPr/>
          <p:nvPr/>
        </p:nvGrpSpPr>
        <p:grpSpPr>
          <a:xfrm>
            <a:off x="9076454" y="5933735"/>
            <a:ext cx="249748" cy="259330"/>
            <a:chOff x="144189" y="3924298"/>
            <a:chExt cx="365656" cy="379686"/>
          </a:xfrm>
        </p:grpSpPr>
        <p:pic>
          <p:nvPicPr>
            <p:cNvPr id="276" name="Graphic 275">
              <a:extLst>
                <a:ext uri="{FF2B5EF4-FFF2-40B4-BE49-F238E27FC236}">
                  <a16:creationId xmlns:a16="http://schemas.microsoft.com/office/drawing/2014/main" id="{018B1C92-6F64-9582-EE53-DB5A4F64107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7" name="TextBox 276">
              <a:extLst>
                <a:ext uri="{FF2B5EF4-FFF2-40B4-BE49-F238E27FC236}">
                  <a16:creationId xmlns:a16="http://schemas.microsoft.com/office/drawing/2014/main" id="{4E3BAFCB-F4EE-2A55-40D5-B594EB0D3022}"/>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cxnSp>
        <p:nvCxnSpPr>
          <p:cNvPr id="278" name="Straight Connector 277">
            <a:extLst>
              <a:ext uri="{FF2B5EF4-FFF2-40B4-BE49-F238E27FC236}">
                <a16:creationId xmlns:a16="http://schemas.microsoft.com/office/drawing/2014/main" id="{DBFB56B9-FA16-AF60-70E8-E1C6034D0C08}"/>
              </a:ext>
              <a:ext uri="{C183D7F6-B498-43B3-948B-1728B52AA6E4}">
                <adec:decorative xmlns:adec="http://schemas.microsoft.com/office/drawing/2017/decorative" val="1"/>
              </a:ext>
            </a:extLst>
          </p:cNvPr>
          <p:cNvCxnSpPr>
            <a:cxnSpLocks/>
          </p:cNvCxnSpPr>
          <p:nvPr/>
        </p:nvCxnSpPr>
        <p:spPr>
          <a:xfrm>
            <a:off x="8979748"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B5864E70-3F63-BBC9-CE63-605E51E51F07}"/>
              </a:ext>
              <a:ext uri="{C183D7F6-B498-43B3-948B-1728B52AA6E4}">
                <adec:decorative xmlns:adec="http://schemas.microsoft.com/office/drawing/2017/decorative" val="1"/>
              </a:ext>
            </a:extLst>
          </p:cNvPr>
          <p:cNvCxnSpPr>
            <a:cxnSpLocks/>
          </p:cNvCxnSpPr>
          <p:nvPr/>
        </p:nvCxnSpPr>
        <p:spPr>
          <a:xfrm>
            <a:off x="8979748" y="501066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7BA960E-8837-B16E-3AF6-9518EBB28EEF}"/>
              </a:ext>
              <a:ext uri="{C183D7F6-B498-43B3-948B-1728B52AA6E4}">
                <adec:decorative xmlns:adec="http://schemas.microsoft.com/office/drawing/2017/decorative" val="1"/>
              </a:ext>
            </a:extLst>
          </p:cNvPr>
          <p:cNvCxnSpPr>
            <a:cxnSpLocks/>
          </p:cNvCxnSpPr>
          <p:nvPr/>
        </p:nvCxnSpPr>
        <p:spPr>
          <a:xfrm>
            <a:off x="8979748" y="543408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90E6D41-A27B-0F1A-62E0-08BD98BADA1D}"/>
              </a:ext>
              <a:ext uri="{C183D7F6-B498-43B3-948B-1728B52AA6E4}">
                <adec:decorative xmlns:adec="http://schemas.microsoft.com/office/drawing/2017/decorative" val="1"/>
              </a:ext>
            </a:extLst>
          </p:cNvPr>
          <p:cNvCxnSpPr>
            <a:cxnSpLocks/>
          </p:cNvCxnSpPr>
          <p:nvPr/>
        </p:nvCxnSpPr>
        <p:spPr>
          <a:xfrm>
            <a:off x="8979748" y="586650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2" name="Rectangle: Rounded Corners 10">
            <a:extLst>
              <a:ext uri="{FF2B5EF4-FFF2-40B4-BE49-F238E27FC236}">
                <a16:creationId xmlns:a16="http://schemas.microsoft.com/office/drawing/2014/main" id="{B083B51D-DDC6-E264-220C-753DA8F5C0EA}"/>
              </a:ext>
            </a:extLst>
          </p:cNvPr>
          <p:cNvSpPr/>
          <p:nvPr/>
        </p:nvSpPr>
        <p:spPr>
          <a:xfrm>
            <a:off x="89282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283" name="Rectangle: Rounded Corners 10">
            <a:extLst>
              <a:ext uri="{FF2B5EF4-FFF2-40B4-BE49-F238E27FC236}">
                <a16:creationId xmlns:a16="http://schemas.microsoft.com/office/drawing/2014/main" id="{A65CF720-9669-C7FB-CDD8-A1D64002210E}"/>
              </a:ext>
            </a:extLst>
          </p:cNvPr>
          <p:cNvSpPr/>
          <p:nvPr/>
        </p:nvSpPr>
        <p:spPr>
          <a:xfrm>
            <a:off x="3612802" y="1444451"/>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284" name="Rectangle: Rounded Corners 10">
            <a:extLst>
              <a:ext uri="{FF2B5EF4-FFF2-40B4-BE49-F238E27FC236}">
                <a16:creationId xmlns:a16="http://schemas.microsoft.com/office/drawing/2014/main" id="{956979F4-ED82-B161-1051-A29FF8ECE317}"/>
              </a:ext>
            </a:extLst>
          </p:cNvPr>
          <p:cNvSpPr/>
          <p:nvPr/>
        </p:nvSpPr>
        <p:spPr>
          <a:xfrm>
            <a:off x="633278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285" name="Rectangle: Rounded Corners 10">
            <a:extLst>
              <a:ext uri="{FF2B5EF4-FFF2-40B4-BE49-F238E27FC236}">
                <a16:creationId xmlns:a16="http://schemas.microsoft.com/office/drawing/2014/main" id="{FAD9EB4B-179C-FD6E-6549-6DADC59F832E}"/>
              </a:ext>
            </a:extLst>
          </p:cNvPr>
          <p:cNvSpPr/>
          <p:nvPr/>
        </p:nvSpPr>
        <p:spPr>
          <a:xfrm>
            <a:off x="9052763" y="1451359"/>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Tree>
    <p:extLst>
      <p:ext uri="{BB962C8B-B14F-4D97-AF65-F5344CB8AC3E}">
        <p14:creationId xmlns:p14="http://schemas.microsoft.com/office/powerpoint/2010/main" val="381905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1C1EA-7E41-231B-CE64-DD7429EC177B}"/>
              </a:ext>
            </a:extLst>
          </p:cNvPr>
          <p:cNvSpPr>
            <a:spLocks noGrp="1"/>
          </p:cNvSpPr>
          <p:nvPr>
            <p:ph type="title"/>
          </p:nvPr>
        </p:nvSpPr>
        <p:spPr/>
        <p:txBody>
          <a:bodyPr/>
          <a:lstStyle/>
          <a:p>
            <a:pPr algn="ctr"/>
            <a:r>
              <a:rPr kumimoji="0" lang="en-US" sz="3600" b="0" i="0" u="none" strike="noStrike" kern="1200" cap="none" spc="-50" normalizeH="0" baseline="0" noProof="0">
                <a:ln w="3175">
                  <a:noFill/>
                </a:ln>
                <a:effectLst/>
                <a:uLnTx/>
                <a:uFillTx/>
                <a:latin typeface="+mj-lt"/>
                <a:ea typeface="+mn-ea"/>
                <a:cs typeface="Segoe UI"/>
              </a:rPr>
              <a:t>Microsoft 365 </a:t>
            </a:r>
            <a:r>
              <a:rPr lang="en-US" spc="-50">
                <a:cs typeface="Segoe UI"/>
              </a:rPr>
              <a:t>Copilot</a:t>
            </a:r>
            <a:r>
              <a:rPr kumimoji="0" lang="en-US" sz="3600" b="0" i="0" u="none" strike="noStrike" kern="1200" cap="none" spc="-50" normalizeH="0" baseline="0" noProof="0">
                <a:ln w="3175">
                  <a:noFill/>
                </a:ln>
                <a:effectLst/>
                <a:uLnTx/>
                <a:uFillTx/>
                <a:latin typeface="+mj-lt"/>
                <a:ea typeface="+mn-ea"/>
                <a:cs typeface="Segoe UI"/>
              </a:rPr>
              <a:t> implementation</a:t>
            </a:r>
            <a:endParaRPr lang="en-US">
              <a:cs typeface="Segoe UI"/>
            </a:endParaRPr>
          </a:p>
        </p:txBody>
      </p:sp>
      <p:sp useBgFill="1">
        <p:nvSpPr>
          <p:cNvPr id="2" name="Rounded Rectangle 1">
            <a:extLst>
              <a:ext uri="{FF2B5EF4-FFF2-40B4-BE49-F238E27FC236}">
                <a16:creationId xmlns:a16="http://schemas.microsoft.com/office/drawing/2014/main" id="{CFACF0D2-F835-0A28-7BCA-34102C328CAF}"/>
              </a:ext>
              <a:ext uri="{C183D7F6-B498-43B3-948B-1728B52AA6E4}">
                <adec:decorative xmlns:adec="http://schemas.microsoft.com/office/drawing/2017/decorative" val="1"/>
              </a:ext>
            </a:extLst>
          </p:cNvPr>
          <p:cNvSpPr/>
          <p:nvPr/>
        </p:nvSpPr>
        <p:spPr bwMode="auto">
          <a:xfrm>
            <a:off x="604680" y="1346527"/>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5" name="TextBox 44">
            <a:extLst>
              <a:ext uri="{FF2B5EF4-FFF2-40B4-BE49-F238E27FC236}">
                <a16:creationId xmlns:a16="http://schemas.microsoft.com/office/drawing/2014/main" id="{B820565D-DBCE-139E-5B16-A05D5BD64380}"/>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pic>
        <p:nvPicPr>
          <p:cNvPr id="44" name="Picture 43">
            <a:extLst>
              <a:ext uri="{FF2B5EF4-FFF2-40B4-BE49-F238E27FC236}">
                <a16:creationId xmlns:a16="http://schemas.microsoft.com/office/drawing/2014/main" id="{ABA7E605-9EB9-2D7C-2538-CF30E40556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12028" y="2726945"/>
            <a:ext cx="688272" cy="660793"/>
          </a:xfrm>
          <a:prstGeom prst="rect">
            <a:avLst/>
          </a:prstGeom>
        </p:spPr>
      </p:pic>
      <p:cxnSp>
        <p:nvCxnSpPr>
          <p:cNvPr id="48" name="Straight Connector 47">
            <a:extLst>
              <a:ext uri="{FF2B5EF4-FFF2-40B4-BE49-F238E27FC236}">
                <a16:creationId xmlns:a16="http://schemas.microsoft.com/office/drawing/2014/main" id="{2F83C6DB-8EE6-91A4-D8E3-5DC93868EAC0}"/>
              </a:ext>
              <a:ext uri="{C183D7F6-B498-43B3-948B-1728B52AA6E4}">
                <adec:decorative xmlns:adec="http://schemas.microsoft.com/office/drawing/2017/decorative" val="1"/>
              </a:ext>
            </a:extLst>
          </p:cNvPr>
          <p:cNvCxnSpPr>
            <a:cxnSpLocks/>
          </p:cNvCxnSpPr>
          <p:nvPr/>
        </p:nvCxnSpPr>
        <p:spPr>
          <a:xfrm>
            <a:off x="3224334" y="3529451"/>
            <a:ext cx="2478916"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sp>
        <p:nvSpPr>
          <p:cNvPr id="52" name="Rectangle: Rounded Corners 25">
            <a:extLst>
              <a:ext uri="{FF2B5EF4-FFF2-40B4-BE49-F238E27FC236}">
                <a16:creationId xmlns:a16="http://schemas.microsoft.com/office/drawing/2014/main" id="{2BF1A2AB-E745-1331-442C-3D1F2DAB8249}"/>
              </a:ext>
              <a:ext uri="{C183D7F6-B498-43B3-948B-1728B52AA6E4}">
                <adec:decorative xmlns:adec="http://schemas.microsoft.com/office/drawing/2017/decorative" val="1"/>
              </a:ext>
            </a:extLst>
          </p:cNvPr>
          <p:cNvSpPr/>
          <p:nvPr/>
        </p:nvSpPr>
        <p:spPr>
          <a:xfrm>
            <a:off x="3481149" y="2726945"/>
            <a:ext cx="1354422" cy="160245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57" name="TextBox 56">
            <a:extLst>
              <a:ext uri="{FF2B5EF4-FFF2-40B4-BE49-F238E27FC236}">
                <a16:creationId xmlns:a16="http://schemas.microsoft.com/office/drawing/2014/main" id="{4209BB07-660A-5AC9-154F-824E8648C548}"/>
              </a:ext>
            </a:extLst>
          </p:cNvPr>
          <p:cNvSpPr txBox="1"/>
          <p:nvPr/>
        </p:nvSpPr>
        <p:spPr>
          <a:xfrm>
            <a:off x="3531226" y="2847913"/>
            <a:ext cx="854326" cy="650659"/>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sp>
        <p:nvSpPr>
          <p:cNvPr id="53" name="TextBox 52">
            <a:extLst>
              <a:ext uri="{FF2B5EF4-FFF2-40B4-BE49-F238E27FC236}">
                <a16:creationId xmlns:a16="http://schemas.microsoft.com/office/drawing/2014/main" id="{4384335A-A6BD-860E-142D-50A3D8608887}"/>
              </a:ext>
            </a:extLst>
          </p:cNvPr>
          <p:cNvSpPr txBox="1"/>
          <p:nvPr/>
        </p:nvSpPr>
        <p:spPr>
          <a:xfrm>
            <a:off x="3735466" y="3560912"/>
            <a:ext cx="766687" cy="7074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grpSp>
        <p:nvGrpSpPr>
          <p:cNvPr id="47" name="Group 46">
            <a:extLst>
              <a:ext uri="{FF2B5EF4-FFF2-40B4-BE49-F238E27FC236}">
                <a16:creationId xmlns:a16="http://schemas.microsoft.com/office/drawing/2014/main" id="{2CE2BD57-93B6-AC24-1E68-0F830A8FCC57}"/>
              </a:ext>
              <a:ext uri="{C183D7F6-B498-43B3-948B-1728B52AA6E4}">
                <adec:decorative xmlns:adec="http://schemas.microsoft.com/office/drawing/2017/decorative" val="1"/>
              </a:ext>
            </a:extLst>
          </p:cNvPr>
          <p:cNvGrpSpPr/>
          <p:nvPr/>
        </p:nvGrpSpPr>
        <p:grpSpPr>
          <a:xfrm>
            <a:off x="5703250" y="2204375"/>
            <a:ext cx="5565873" cy="2495508"/>
            <a:chOff x="5765798" y="2217508"/>
            <a:chExt cx="5503325" cy="2495508"/>
          </a:xfrm>
        </p:grpSpPr>
        <p:sp>
          <p:nvSpPr>
            <p:cNvPr id="49" name="Freeform 48">
              <a:extLst>
                <a:ext uri="{FF2B5EF4-FFF2-40B4-BE49-F238E27FC236}">
                  <a16:creationId xmlns:a16="http://schemas.microsoft.com/office/drawing/2014/main" id="{F2F17406-AA69-8615-92F6-6388E1EFEEE4}"/>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49">
              <a:extLst>
                <a:ext uri="{FF2B5EF4-FFF2-40B4-BE49-F238E27FC236}">
                  <a16:creationId xmlns:a16="http://schemas.microsoft.com/office/drawing/2014/main" id="{29667E95-C367-5B43-5097-ED65E5A8384E}"/>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54" name="Graphic 69">
            <a:extLst>
              <a:ext uri="{FF2B5EF4-FFF2-40B4-BE49-F238E27FC236}">
                <a16:creationId xmlns:a16="http://schemas.microsoft.com/office/drawing/2014/main" id="{EF0207FA-DF22-531B-987F-2B073F827203}"/>
              </a:ext>
              <a:ext uri="{C183D7F6-B498-43B3-948B-1728B52AA6E4}">
                <adec:decorative xmlns:adec="http://schemas.microsoft.com/office/drawing/2017/decorative" val="1"/>
              </a:ext>
            </a:extLst>
          </p:cNvPr>
          <p:cNvSpPr/>
          <p:nvPr/>
        </p:nvSpPr>
        <p:spPr>
          <a:xfrm>
            <a:off x="3620442" y="363758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Graphic 69">
            <a:extLst>
              <a:ext uri="{FF2B5EF4-FFF2-40B4-BE49-F238E27FC236}">
                <a16:creationId xmlns:a16="http://schemas.microsoft.com/office/drawing/2014/main" id="{B3EF1E3E-5334-BD87-4397-F10AA1C5300A}"/>
              </a:ext>
              <a:ext uri="{C183D7F6-B498-43B3-948B-1728B52AA6E4}">
                <adec:decorative xmlns:adec="http://schemas.microsoft.com/office/drawing/2017/decorative" val="1"/>
              </a:ext>
            </a:extLst>
          </p:cNvPr>
          <p:cNvSpPr/>
          <p:nvPr/>
        </p:nvSpPr>
        <p:spPr>
          <a:xfrm>
            <a:off x="3620442" y="3854710"/>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6" name="Graphic 69">
            <a:extLst>
              <a:ext uri="{FF2B5EF4-FFF2-40B4-BE49-F238E27FC236}">
                <a16:creationId xmlns:a16="http://schemas.microsoft.com/office/drawing/2014/main" id="{A57934BA-5E9C-5D2D-728A-67A96876C411}"/>
              </a:ext>
              <a:ext uri="{C183D7F6-B498-43B3-948B-1728B52AA6E4}">
                <adec:decorative xmlns:adec="http://schemas.microsoft.com/office/drawing/2017/decorative" val="1"/>
              </a:ext>
            </a:extLst>
          </p:cNvPr>
          <p:cNvSpPr/>
          <p:nvPr/>
        </p:nvSpPr>
        <p:spPr>
          <a:xfrm>
            <a:off x="3620442" y="407183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58" name="Straight Connector 57">
            <a:extLst>
              <a:ext uri="{FF2B5EF4-FFF2-40B4-BE49-F238E27FC236}">
                <a16:creationId xmlns:a16="http://schemas.microsoft.com/office/drawing/2014/main" id="{B27B0C9E-B92F-1AEF-9C65-1CE8F4AE4B19}"/>
              </a:ext>
              <a:ext uri="{C183D7F6-B498-43B3-948B-1728B52AA6E4}">
                <adec:decorative xmlns:adec="http://schemas.microsoft.com/office/drawing/2017/decorative" val="1"/>
              </a:ext>
            </a:extLst>
          </p:cNvPr>
          <p:cNvCxnSpPr>
            <a:cxnSpLocks/>
          </p:cNvCxnSpPr>
          <p:nvPr/>
        </p:nvCxnSpPr>
        <p:spPr>
          <a:xfrm>
            <a:off x="3531226" y="3529450"/>
            <a:ext cx="1237723"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sp>
        <p:nvSpPr>
          <p:cNvPr id="60" name="Rectangle: Rounded Corners 25">
            <a:extLst>
              <a:ext uri="{FF2B5EF4-FFF2-40B4-BE49-F238E27FC236}">
                <a16:creationId xmlns:a16="http://schemas.microsoft.com/office/drawing/2014/main" id="{8656F6BB-542A-DF26-B198-E1D5D6425F8F}"/>
              </a:ext>
              <a:ext uri="{C183D7F6-B498-43B3-948B-1728B52AA6E4}">
                <adec:decorative xmlns:adec="http://schemas.microsoft.com/office/drawing/2017/decorative" val="0"/>
              </a:ext>
            </a:extLst>
          </p:cNvPr>
          <p:cNvSpPr/>
          <p:nvPr/>
        </p:nvSpPr>
        <p:spPr>
          <a:xfrm>
            <a:off x="5068350" y="2728221"/>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61" name="Graphic 7">
            <a:extLst>
              <a:ext uri="{FF2B5EF4-FFF2-40B4-BE49-F238E27FC236}">
                <a16:creationId xmlns:a16="http://schemas.microsoft.com/office/drawing/2014/main" id="{8DB9AB9A-C00D-B145-484B-0839DEDE58CC}"/>
              </a:ext>
              <a:ext uri="{C183D7F6-B498-43B3-948B-1728B52AA6E4}">
                <adec:decorative xmlns:adec="http://schemas.microsoft.com/office/drawing/2017/decorative" val="1"/>
              </a:ext>
            </a:extLst>
          </p:cNvPr>
          <p:cNvSpPr/>
          <p:nvPr/>
        </p:nvSpPr>
        <p:spPr>
          <a:xfrm>
            <a:off x="5563897" y="2992725"/>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3" name="Rectangle: Rounded Corners 15">
            <a:extLst>
              <a:ext uri="{FF2B5EF4-FFF2-40B4-BE49-F238E27FC236}">
                <a16:creationId xmlns:a16="http://schemas.microsoft.com/office/drawing/2014/main" id="{C420378E-159F-CF0B-DB9D-3B7BEC557137}"/>
              </a:ext>
              <a:ext uri="{C183D7F6-B498-43B3-948B-1728B52AA6E4}">
                <adec:decorative xmlns:adec="http://schemas.microsoft.com/office/drawing/2017/decorative" val="1"/>
              </a:ext>
            </a:extLst>
          </p:cNvPr>
          <p:cNvSpPr/>
          <p:nvPr/>
        </p:nvSpPr>
        <p:spPr>
          <a:xfrm>
            <a:off x="6696222" y="1709402"/>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64" name="TextBox 63">
            <a:extLst>
              <a:ext uri="{FF2B5EF4-FFF2-40B4-BE49-F238E27FC236}">
                <a16:creationId xmlns:a16="http://schemas.microsoft.com/office/drawing/2014/main" id="{83B300CC-0764-529F-E72E-CACA52EBEBC4}"/>
              </a:ext>
            </a:extLst>
          </p:cNvPr>
          <p:cNvSpPr txBox="1"/>
          <p:nvPr/>
        </p:nvSpPr>
        <p:spPr>
          <a:xfrm>
            <a:off x="6755290" y="1778073"/>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grpSp>
        <p:nvGrpSpPr>
          <p:cNvPr id="65" name="Group 64">
            <a:extLst>
              <a:ext uri="{FF2B5EF4-FFF2-40B4-BE49-F238E27FC236}">
                <a16:creationId xmlns:a16="http://schemas.microsoft.com/office/drawing/2014/main" id="{7E9D58D2-F00C-6185-4653-B0B478EB7DE3}"/>
              </a:ext>
              <a:ext uri="{C183D7F6-B498-43B3-948B-1728B52AA6E4}">
                <adec:decorative xmlns:adec="http://schemas.microsoft.com/office/drawing/2017/decorative" val="1"/>
              </a:ext>
            </a:extLst>
          </p:cNvPr>
          <p:cNvGrpSpPr/>
          <p:nvPr/>
        </p:nvGrpSpPr>
        <p:grpSpPr>
          <a:xfrm>
            <a:off x="10255431" y="1550748"/>
            <a:ext cx="460064" cy="460064"/>
            <a:chOff x="9329369" y="1297527"/>
            <a:chExt cx="556677" cy="556677"/>
          </a:xfrm>
        </p:grpSpPr>
        <p:sp>
          <p:nvSpPr>
            <p:cNvPr id="67" name="Oval 66">
              <a:extLst>
                <a:ext uri="{FF2B5EF4-FFF2-40B4-BE49-F238E27FC236}">
                  <a16:creationId xmlns:a16="http://schemas.microsoft.com/office/drawing/2014/main" id="{C8A9CBE8-828C-93AB-29AA-1B57C8EEDA9C}"/>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8" name="Picture 67">
              <a:extLst>
                <a:ext uri="{FF2B5EF4-FFF2-40B4-BE49-F238E27FC236}">
                  <a16:creationId xmlns:a16="http://schemas.microsoft.com/office/drawing/2014/main" id="{16ABE265-9862-A4FA-EDF5-80AB79162EE9}"/>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cxnSp>
        <p:nvCxnSpPr>
          <p:cNvPr id="70" name="Straight Connector 69">
            <a:extLst>
              <a:ext uri="{FF2B5EF4-FFF2-40B4-BE49-F238E27FC236}">
                <a16:creationId xmlns:a16="http://schemas.microsoft.com/office/drawing/2014/main" id="{5B1F1B47-F007-352F-6356-679CDBFA9C25}"/>
              </a:ext>
              <a:ext uri="{C183D7F6-B498-43B3-948B-1728B52AA6E4}">
                <adec:decorative xmlns:adec="http://schemas.microsoft.com/office/drawing/2017/decorative" val="1"/>
              </a:ext>
            </a:extLst>
          </p:cNvPr>
          <p:cNvCxnSpPr>
            <a:cxnSpLocks/>
          </p:cNvCxnSpPr>
          <p:nvPr/>
        </p:nvCxnSpPr>
        <p:spPr>
          <a:xfrm>
            <a:off x="8803309" y="2976615"/>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FCC0211-3009-43E3-C8CD-B16E88B5C76F}"/>
              </a:ext>
            </a:extLst>
          </p:cNvPr>
          <p:cNvSpPr txBox="1"/>
          <p:nvPr/>
        </p:nvSpPr>
        <p:spPr>
          <a:xfrm>
            <a:off x="6752299" y="2186951"/>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a:t>
            </a:r>
            <a:r>
              <a:rPr lang="en-US" sz="1200" b="1">
                <a:solidFill>
                  <a:schemeClr val="accent2"/>
                </a:solidFill>
                <a:latin typeface="Segoe UI"/>
              </a:rPr>
              <a:t>user enablement </a:t>
            </a:r>
            <a:r>
              <a:rPr lang="en-US" sz="1200">
                <a:solidFill>
                  <a:prstClr val="black"/>
                </a:solidFill>
                <a:latin typeface="Segoe UI"/>
              </a:rPr>
              <a:t>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71" name="Rectangle: Rounded Corners 15">
            <a:extLst>
              <a:ext uri="{FF2B5EF4-FFF2-40B4-BE49-F238E27FC236}">
                <a16:creationId xmlns:a16="http://schemas.microsoft.com/office/drawing/2014/main" id="{20619163-6CEF-056D-5860-898C41760551}"/>
              </a:ext>
            </a:extLst>
          </p:cNvPr>
          <p:cNvSpPr/>
          <p:nvPr/>
        </p:nvSpPr>
        <p:spPr>
          <a:xfrm>
            <a:off x="6696221" y="3280661"/>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sp>
        <p:nvSpPr>
          <p:cNvPr id="82" name="TextBox 81">
            <a:extLst>
              <a:ext uri="{FF2B5EF4-FFF2-40B4-BE49-F238E27FC236}">
                <a16:creationId xmlns:a16="http://schemas.microsoft.com/office/drawing/2014/main" id="{369F87B3-7589-919C-D129-336DDCCB9459}"/>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sp>
        <p:nvSpPr>
          <p:cNvPr id="73" name="Rectangle: Rounded Corners 15">
            <a:extLst>
              <a:ext uri="{FF2B5EF4-FFF2-40B4-BE49-F238E27FC236}">
                <a16:creationId xmlns:a16="http://schemas.microsoft.com/office/drawing/2014/main" id="{FD8C9CD4-F68E-DB02-9FED-8CE2DF47573D}"/>
              </a:ext>
              <a:ext uri="{C183D7F6-B498-43B3-948B-1728B52AA6E4}">
                <adec:decorative xmlns:adec="http://schemas.microsoft.com/office/drawing/2017/decorative" val="1"/>
              </a:ext>
            </a:extLst>
          </p:cNvPr>
          <p:cNvSpPr/>
          <p:nvPr/>
        </p:nvSpPr>
        <p:spPr>
          <a:xfrm>
            <a:off x="6696221" y="4208308"/>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74" name="TextBox 73">
            <a:extLst>
              <a:ext uri="{FF2B5EF4-FFF2-40B4-BE49-F238E27FC236}">
                <a16:creationId xmlns:a16="http://schemas.microsoft.com/office/drawing/2014/main" id="{DE484B29-9F40-6B4D-63C8-D1D1C8701067}"/>
              </a:ext>
            </a:extLst>
          </p:cNvPr>
          <p:cNvSpPr txBox="1"/>
          <p:nvPr/>
        </p:nvSpPr>
        <p:spPr>
          <a:xfrm>
            <a:off x="6754584" y="4320241"/>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75" name="Group 74">
            <a:extLst>
              <a:ext uri="{FF2B5EF4-FFF2-40B4-BE49-F238E27FC236}">
                <a16:creationId xmlns:a16="http://schemas.microsoft.com/office/drawing/2014/main" id="{FA9BCEBC-48F4-98F3-3A25-28E88051F1F6}"/>
              </a:ext>
              <a:ext uri="{C183D7F6-B498-43B3-948B-1728B52AA6E4}">
                <adec:decorative xmlns:adec="http://schemas.microsoft.com/office/drawing/2017/decorative" val="1"/>
              </a:ext>
            </a:extLst>
          </p:cNvPr>
          <p:cNvGrpSpPr/>
          <p:nvPr/>
        </p:nvGrpSpPr>
        <p:grpSpPr>
          <a:xfrm>
            <a:off x="10255431" y="4049654"/>
            <a:ext cx="460064" cy="460064"/>
            <a:chOff x="9329369" y="1297527"/>
            <a:chExt cx="556677" cy="556677"/>
          </a:xfrm>
        </p:grpSpPr>
        <p:sp>
          <p:nvSpPr>
            <p:cNvPr id="77" name="Oval 76">
              <a:extLst>
                <a:ext uri="{FF2B5EF4-FFF2-40B4-BE49-F238E27FC236}">
                  <a16:creationId xmlns:a16="http://schemas.microsoft.com/office/drawing/2014/main" id="{5AA2AFC7-25E7-1142-BBA8-57BF05990F41}"/>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8" name="Picture 77">
              <a:extLst>
                <a:ext uri="{FF2B5EF4-FFF2-40B4-BE49-F238E27FC236}">
                  <a16:creationId xmlns:a16="http://schemas.microsoft.com/office/drawing/2014/main" id="{DA842DD9-C758-D124-1C56-3702E2297EA7}"/>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76" name="TextBox 75">
            <a:extLst>
              <a:ext uri="{FF2B5EF4-FFF2-40B4-BE49-F238E27FC236}">
                <a16:creationId xmlns:a16="http://schemas.microsoft.com/office/drawing/2014/main" id="{DEA960E5-DD1D-A8B1-5529-D48AA3714650}"/>
              </a:ext>
            </a:extLst>
          </p:cNvPr>
          <p:cNvSpPr txBox="1"/>
          <p:nvPr/>
        </p:nvSpPr>
        <p:spPr>
          <a:xfrm>
            <a:off x="6751593" y="4698859"/>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nvGrpSpPr>
          <p:cNvPr id="79" name="Group 78" descr="Straight arrow indicating that the leadership journey is a third workstream that is critical from start as well.">
            <a:extLst>
              <a:ext uri="{FF2B5EF4-FFF2-40B4-BE49-F238E27FC236}">
                <a16:creationId xmlns:a16="http://schemas.microsoft.com/office/drawing/2014/main" id="{D646473C-89AE-DB5E-7C24-0E483FC8D12E}"/>
              </a:ext>
            </a:extLst>
          </p:cNvPr>
          <p:cNvGrpSpPr/>
          <p:nvPr/>
        </p:nvGrpSpPr>
        <p:grpSpPr>
          <a:xfrm>
            <a:off x="915900" y="5478779"/>
            <a:ext cx="10360200" cy="519351"/>
            <a:chOff x="915900" y="5478779"/>
            <a:chExt cx="10360200" cy="519351"/>
          </a:xfrm>
        </p:grpSpPr>
        <p:cxnSp>
          <p:nvCxnSpPr>
            <p:cNvPr id="80" name="Straight Arrow Connector 79">
              <a:extLst>
                <a:ext uri="{FF2B5EF4-FFF2-40B4-BE49-F238E27FC236}">
                  <a16:creationId xmlns:a16="http://schemas.microsoft.com/office/drawing/2014/main" id="{0ADCBEF5-1B02-56A5-277E-DAEC564B874C}"/>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284EF3E0-C826-339D-4453-F367604CA73D}"/>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grpSp>
    </p:spTree>
    <p:extLst>
      <p:ext uri="{BB962C8B-B14F-4D97-AF65-F5344CB8AC3E}">
        <p14:creationId xmlns:p14="http://schemas.microsoft.com/office/powerpoint/2010/main" val="1965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8B0D2-4415-1A35-CF0A-CE89AD509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5A220-3B67-310E-31D2-671461B7F8D8}"/>
              </a:ext>
            </a:extLst>
          </p:cNvPr>
          <p:cNvSpPr>
            <a:spLocks noGrp="1"/>
          </p:cNvSpPr>
          <p:nvPr>
            <p:ph type="title"/>
          </p:nvPr>
        </p:nvSpPr>
        <p:spPr/>
        <p:txBody>
          <a:bodyPr anchor="ctr">
            <a:normAutofit fontScale="90000"/>
          </a:bodyPr>
          <a:lstStyle/>
          <a:p>
            <a:pPr algn="ctr"/>
            <a:r>
              <a:rPr lang="en-US" sz="2800"/>
              <a:t>Extended view: Designing scenarios using the </a:t>
            </a:r>
            <a:br>
              <a:rPr lang="en-US" sz="2800"/>
            </a:br>
            <a:r>
              <a:rPr lang="en-US" sz="2800"/>
              <a:t>Modern Collaboration Architecture (MOCA) Framework</a:t>
            </a:r>
          </a:p>
        </p:txBody>
      </p:sp>
      <p:sp>
        <p:nvSpPr>
          <p:cNvPr id="3" name="Rectangle: Rounded Corners 6">
            <a:extLst>
              <a:ext uri="{FF2B5EF4-FFF2-40B4-BE49-F238E27FC236}">
                <a16:creationId xmlns:a16="http://schemas.microsoft.com/office/drawing/2014/main" id="{4CE7B43E-FA51-E6AE-25F1-F535FFEB7110}"/>
              </a:ext>
              <a:ext uri="{C183D7F6-B498-43B3-948B-1728B52AA6E4}">
                <adec:decorative xmlns:adec="http://schemas.microsoft.com/office/drawing/2017/decorative" val="1"/>
              </a:ext>
            </a:extLst>
          </p:cNvPr>
          <p:cNvSpPr/>
          <p:nvPr/>
        </p:nvSpPr>
        <p:spPr bwMode="auto">
          <a:xfrm>
            <a:off x="31752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10">
            <a:extLst>
              <a:ext uri="{FF2B5EF4-FFF2-40B4-BE49-F238E27FC236}">
                <a16:creationId xmlns:a16="http://schemas.microsoft.com/office/drawing/2014/main" id="{9F66E2DC-079B-16ED-53A8-2EE81CF757B6}"/>
              </a:ext>
            </a:extLst>
          </p:cNvPr>
          <p:cNvSpPr/>
          <p:nvPr/>
        </p:nvSpPr>
        <p:spPr>
          <a:xfrm>
            <a:off x="397126"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Person</a:t>
            </a:r>
          </a:p>
        </p:txBody>
      </p:sp>
      <p:pic>
        <p:nvPicPr>
          <p:cNvPr id="65" name="Picture 64" descr="A person smiling for the camera&#10;&#10;Description automatically generated with medium confidence">
            <a:extLst>
              <a:ext uri="{FF2B5EF4-FFF2-40B4-BE49-F238E27FC236}">
                <a16:creationId xmlns:a16="http://schemas.microsoft.com/office/drawing/2014/main" id="{3BE3E957-CAEF-292A-FF07-7489C7BF379C}"/>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951830" y="2322865"/>
            <a:ext cx="576472" cy="556869"/>
          </a:xfrm>
          <a:prstGeom prst="ellipse">
            <a:avLst/>
          </a:prstGeom>
          <a:ln>
            <a:solidFill>
              <a:srgbClr val="8661C5"/>
            </a:solidFill>
          </a:ln>
          <a:effectLst/>
        </p:spPr>
      </p:pic>
      <p:sp>
        <p:nvSpPr>
          <p:cNvPr id="66" name="TextBox 65">
            <a:extLst>
              <a:ext uri="{FF2B5EF4-FFF2-40B4-BE49-F238E27FC236}">
                <a16:creationId xmlns:a16="http://schemas.microsoft.com/office/drawing/2014/main" id="{9D117A1F-656A-F8C3-F6F9-3701313BFC3E}"/>
              </a:ext>
            </a:extLst>
          </p:cNvPr>
          <p:cNvSpPr txBox="1"/>
          <p:nvPr/>
        </p:nvSpPr>
        <p:spPr>
          <a:xfrm>
            <a:off x="760400" y="2918377"/>
            <a:ext cx="95933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accent2"/>
                </a:solidFill>
                <a:effectLst/>
                <a:uLnTx/>
                <a:uFillTx/>
                <a:latin typeface="+mj-lt"/>
                <a:ea typeface="+mn-ea"/>
                <a:cs typeface="+mn-cs"/>
              </a:rPr>
              <a:t>#</a:t>
            </a:r>
            <a:r>
              <a:rPr kumimoji="0" lang="en-AU" sz="1000" b="0" i="0" u="none" strike="noStrike" kern="1200" cap="none" spc="0" normalizeH="0" baseline="0" noProof="0" err="1">
                <a:ln>
                  <a:noFill/>
                </a:ln>
                <a:solidFill>
                  <a:schemeClr val="accent2"/>
                </a:solidFill>
                <a:effectLst/>
                <a:uLnTx/>
                <a:uFillTx/>
                <a:latin typeface="+mj-lt"/>
                <a:ea typeface="+mn-ea"/>
                <a:cs typeface="+mn-cs"/>
              </a:rPr>
              <a:t>PeopleFirst</a:t>
            </a:r>
            <a:endParaRPr kumimoji="0" lang="en-AU" sz="1000" b="0" i="0" u="none" strike="noStrike" kern="1200" cap="none" spc="0" normalizeH="0" baseline="0" noProof="0">
              <a:ln>
                <a:noFill/>
              </a:ln>
              <a:solidFill>
                <a:schemeClr val="accent2"/>
              </a:solidFill>
              <a:effectLst/>
              <a:uLnTx/>
              <a:uFillTx/>
              <a:latin typeface="+mj-lt"/>
              <a:ea typeface="+mn-ea"/>
              <a:cs typeface="+mn-cs"/>
            </a:endParaRPr>
          </a:p>
        </p:txBody>
      </p:sp>
      <p:sp>
        <p:nvSpPr>
          <p:cNvPr id="28" name="TextBox 27">
            <a:extLst>
              <a:ext uri="{FF2B5EF4-FFF2-40B4-BE49-F238E27FC236}">
                <a16:creationId xmlns:a16="http://schemas.microsoft.com/office/drawing/2014/main" id="{DF3A79BA-BC7A-2246-54AF-9F96DADB9EAD}"/>
              </a:ext>
            </a:extLst>
          </p:cNvPr>
          <p:cNvSpPr txBox="1"/>
          <p:nvPr/>
        </p:nvSpPr>
        <p:spPr>
          <a:xfrm>
            <a:off x="466192" y="3375577"/>
            <a:ext cx="1547748" cy="1662289"/>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a:ln>
                  <a:noFill/>
                </a:ln>
                <a:solidFill>
                  <a:srgbClr val="282828"/>
                </a:solidFill>
                <a:effectLst/>
                <a:uLnTx/>
                <a:uFillTx/>
                <a:latin typeface="Segoe UI"/>
                <a:ea typeface="Segoe UI" pitchFamily="34" charset="0"/>
                <a:cs typeface="Segoe UI" pitchFamily="34" charset="0"/>
              </a:rPr>
              <a:t>It’s all about people. </a:t>
            </a:r>
          </a:p>
          <a:p>
            <a:pPr marL="0" marR="0" lvl="0" indent="0" algn="l" defTabSz="932472" rtl="0" eaLnBrk="1" fontAlgn="base" latinLnBrk="0" hangingPunct="1">
              <a:spcBef>
                <a:spcPct val="0"/>
              </a:spcBef>
              <a:spcAft>
                <a:spcPts val="0"/>
              </a:spcAft>
              <a:buClrTx/>
              <a:buSzTx/>
              <a:buFontTx/>
              <a:buNone/>
              <a:tabLst/>
              <a:defRPr/>
            </a:pPr>
            <a:endParaRPr kumimoji="0" lang="en-AU" sz="1050" b="0" i="0" u="none" strike="noStrike" kern="1200" cap="none" spc="0" normalizeH="0" baseline="0" noProof="0">
              <a:ln>
                <a:noFill/>
              </a:ln>
              <a:solidFill>
                <a:srgbClr val="282828"/>
              </a:solidFill>
              <a:effectLst/>
              <a:uLnTx/>
              <a:uFillTx/>
              <a:latin typeface="Segoe UI"/>
              <a:ea typeface="Segoe UI" pitchFamily="34" charset="0"/>
              <a:cs typeface="Segoe UI" pitchFamily="34" charset="0"/>
            </a:endParaRPr>
          </a:p>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a:ln>
                  <a:noFill/>
                </a:ln>
                <a:solidFill>
                  <a:srgbClr val="282828"/>
                </a:solidFill>
                <a:effectLst/>
                <a:uLnTx/>
                <a:uFillTx/>
                <a:latin typeface="Segoe UI"/>
                <a:ea typeface="Segoe UI" pitchFamily="34" charset="0"/>
                <a:cs typeface="Segoe UI" pitchFamily="34" charset="0"/>
              </a:rPr>
              <a:t>A person’s effectiveness can be increased by getting them to adopt the right ‘attention-harnessing’ </a:t>
            </a:r>
            <a:r>
              <a:rPr kumimoji="0" lang="en-AU" sz="1050" b="0" i="0" u="none" strike="noStrike" kern="1200" cap="none" spc="0" normalizeH="0" baseline="0" noProof="0" err="1">
                <a:ln>
                  <a:noFill/>
                </a:ln>
                <a:solidFill>
                  <a:srgbClr val="282828"/>
                </a:solidFill>
                <a:effectLst/>
                <a:uLnTx/>
                <a:uFillTx/>
                <a:latin typeface="Segoe UI"/>
                <a:ea typeface="Segoe UI" pitchFamily="34" charset="0"/>
                <a:cs typeface="Segoe UI" pitchFamily="34" charset="0"/>
              </a:rPr>
              <a:t>behaviors</a:t>
            </a:r>
            <a:r>
              <a:rPr kumimoji="0" lang="en-AU" sz="1050" b="0" i="0" u="none" strike="noStrike" kern="1200" cap="none" spc="0" normalizeH="0" baseline="0" noProof="0">
                <a:ln>
                  <a:noFill/>
                </a:ln>
                <a:solidFill>
                  <a:srgbClr val="282828"/>
                </a:solidFill>
                <a:effectLst/>
                <a:uLnTx/>
                <a:uFillTx/>
                <a:latin typeface="Segoe UI"/>
                <a:ea typeface="Segoe UI" pitchFamily="34" charset="0"/>
                <a:cs typeface="Segoe UI" pitchFamily="34" charset="0"/>
              </a:rPr>
              <a:t>.</a:t>
            </a:r>
          </a:p>
        </p:txBody>
      </p:sp>
      <p:sp>
        <p:nvSpPr>
          <p:cNvPr id="122" name="TextBox 121">
            <a:extLst>
              <a:ext uri="{FF2B5EF4-FFF2-40B4-BE49-F238E27FC236}">
                <a16:creationId xmlns:a16="http://schemas.microsoft.com/office/drawing/2014/main" id="{D5266395-6864-35EE-65DF-78A589D036AF}"/>
              </a:ext>
            </a:extLst>
          </p:cNvPr>
          <p:cNvSpPr txBox="1"/>
          <p:nvPr/>
        </p:nvSpPr>
        <p:spPr>
          <a:xfrm>
            <a:off x="1256680" y="1404355"/>
            <a:ext cx="1811945" cy="184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u="none" strike="noStrike" kern="1200" cap="none" spc="0" normalizeH="0" baseline="0" noProof="0">
                <a:ln>
                  <a:noFill/>
                </a:ln>
                <a:solidFill>
                  <a:srgbClr val="282828">
                    <a:lumMod val="75000"/>
                    <a:lumOff val="25000"/>
                  </a:srgbClr>
                </a:solidFill>
                <a:effectLst/>
                <a:uLnTx/>
                <a:uFillTx/>
                <a:latin typeface="Segoe UI"/>
                <a:ea typeface="+mn-ea"/>
                <a:cs typeface="+mn-cs"/>
              </a:rPr>
              <a:t>adopt attention-harnessing</a:t>
            </a:r>
          </a:p>
        </p:txBody>
      </p:sp>
      <p:sp>
        <p:nvSpPr>
          <p:cNvPr id="114" name="TextBox 113">
            <a:extLst>
              <a:ext uri="{FF2B5EF4-FFF2-40B4-BE49-F238E27FC236}">
                <a16:creationId xmlns:a16="http://schemas.microsoft.com/office/drawing/2014/main" id="{A89BDE6C-D0E7-1DDB-E9C5-8BD3CE887512}"/>
              </a:ext>
            </a:extLst>
          </p:cNvPr>
          <p:cNvSpPr txBox="1"/>
          <p:nvPr/>
        </p:nvSpPr>
        <p:spPr>
          <a:xfrm>
            <a:off x="1006319"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work within</a:t>
            </a:r>
          </a:p>
        </p:txBody>
      </p:sp>
      <p:sp>
        <p:nvSpPr>
          <p:cNvPr id="29" name="Rectangle: Rounded Corners 6">
            <a:extLst>
              <a:ext uri="{FF2B5EF4-FFF2-40B4-BE49-F238E27FC236}">
                <a16:creationId xmlns:a16="http://schemas.microsoft.com/office/drawing/2014/main" id="{FABAAE9C-110E-3217-8B7A-FC99D7A5A863}"/>
              </a:ext>
              <a:ext uri="{C183D7F6-B498-43B3-948B-1728B52AA6E4}">
                <adec:decorative xmlns:adec="http://schemas.microsoft.com/office/drawing/2017/decorative" val="1"/>
              </a:ext>
            </a:extLst>
          </p:cNvPr>
          <p:cNvSpPr/>
          <p:nvPr/>
        </p:nvSpPr>
        <p:spPr bwMode="auto">
          <a:xfrm>
            <a:off x="228440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10">
            <a:extLst>
              <a:ext uri="{FF2B5EF4-FFF2-40B4-BE49-F238E27FC236}">
                <a16:creationId xmlns:a16="http://schemas.microsoft.com/office/drawing/2014/main" id="{91C42FEC-DCE1-DA28-6754-BA557791934A}"/>
              </a:ext>
            </a:extLst>
          </p:cNvPr>
          <p:cNvSpPr/>
          <p:nvPr/>
        </p:nvSpPr>
        <p:spPr>
          <a:xfrm>
            <a:off x="2376397"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Focus areas</a:t>
            </a:r>
          </a:p>
        </p:txBody>
      </p:sp>
      <p:grpSp>
        <p:nvGrpSpPr>
          <p:cNvPr id="108" name="Group 107">
            <a:extLst>
              <a:ext uri="{FF2B5EF4-FFF2-40B4-BE49-F238E27FC236}">
                <a16:creationId xmlns:a16="http://schemas.microsoft.com/office/drawing/2014/main" id="{7698D262-9646-1830-F8E5-3151858658C4}"/>
              </a:ext>
              <a:ext uri="{C183D7F6-B498-43B3-948B-1728B52AA6E4}">
                <adec:decorative xmlns:adec="http://schemas.microsoft.com/office/drawing/2017/decorative" val="1"/>
              </a:ext>
            </a:extLst>
          </p:cNvPr>
          <p:cNvGrpSpPr/>
          <p:nvPr/>
        </p:nvGrpSpPr>
        <p:grpSpPr>
          <a:xfrm>
            <a:off x="2989189" y="2356404"/>
            <a:ext cx="435515" cy="435515"/>
            <a:chOff x="3338226" y="2405143"/>
            <a:chExt cx="526974" cy="526974"/>
          </a:xfrm>
        </p:grpSpPr>
        <p:sp>
          <p:nvSpPr>
            <p:cNvPr id="107" name="Oval 106">
              <a:extLst>
                <a:ext uri="{FF2B5EF4-FFF2-40B4-BE49-F238E27FC236}">
                  <a16:creationId xmlns:a16="http://schemas.microsoft.com/office/drawing/2014/main" id="{BDF162B4-E783-823A-9C94-B242C6B89370}"/>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06" name="Graphic 105">
              <a:extLst>
                <a:ext uri="{FF2B5EF4-FFF2-40B4-BE49-F238E27FC236}">
                  <a16:creationId xmlns:a16="http://schemas.microsoft.com/office/drawing/2014/main" id="{FD162143-6F1F-0183-BB15-FB13C2DDE3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4" name="TextBox 33">
            <a:extLst>
              <a:ext uri="{FF2B5EF4-FFF2-40B4-BE49-F238E27FC236}">
                <a16:creationId xmlns:a16="http://schemas.microsoft.com/office/drawing/2014/main" id="{BB5139FA-9240-48CA-B8EB-59A68B98D959}"/>
              </a:ext>
            </a:extLst>
          </p:cNvPr>
          <p:cNvSpPr txBox="1"/>
          <p:nvPr/>
        </p:nvSpPr>
        <p:spPr>
          <a:xfrm>
            <a:off x="2433072" y="2880485"/>
            <a:ext cx="1547748" cy="1165537"/>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Foundation focus areas </a:t>
            </a: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provide an essential foundation for people to develop strong collaboration practices.</a:t>
            </a: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grpSp>
        <p:nvGrpSpPr>
          <p:cNvPr id="109" name="Group 108">
            <a:extLst>
              <a:ext uri="{FF2B5EF4-FFF2-40B4-BE49-F238E27FC236}">
                <a16:creationId xmlns:a16="http://schemas.microsoft.com/office/drawing/2014/main" id="{BA46495F-D64B-5E51-0051-D36F1A7A6C42}"/>
              </a:ext>
              <a:ext uri="{C183D7F6-B498-43B3-948B-1728B52AA6E4}">
                <adec:decorative xmlns:adec="http://schemas.microsoft.com/office/drawing/2017/decorative" val="1"/>
              </a:ext>
            </a:extLst>
          </p:cNvPr>
          <p:cNvGrpSpPr/>
          <p:nvPr/>
        </p:nvGrpSpPr>
        <p:grpSpPr>
          <a:xfrm>
            <a:off x="2989189" y="4212570"/>
            <a:ext cx="435515" cy="435515"/>
            <a:chOff x="3338226" y="2405143"/>
            <a:chExt cx="526974" cy="526974"/>
          </a:xfrm>
        </p:grpSpPr>
        <p:sp>
          <p:nvSpPr>
            <p:cNvPr id="110" name="Oval 109">
              <a:extLst>
                <a:ext uri="{FF2B5EF4-FFF2-40B4-BE49-F238E27FC236}">
                  <a16:creationId xmlns:a16="http://schemas.microsoft.com/office/drawing/2014/main" id="{7C8F4967-E40A-D172-28FB-A85A304CBD81}"/>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11" name="Graphic 110">
              <a:extLst>
                <a:ext uri="{FF2B5EF4-FFF2-40B4-BE49-F238E27FC236}">
                  <a16:creationId xmlns:a16="http://schemas.microsoft.com/office/drawing/2014/main" id="{55356045-1F9E-6EA8-487E-367487937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5" name="TextBox 34">
            <a:extLst>
              <a:ext uri="{FF2B5EF4-FFF2-40B4-BE49-F238E27FC236}">
                <a16:creationId xmlns:a16="http://schemas.microsoft.com/office/drawing/2014/main" id="{579BDE99-B763-E12A-9A4B-E87E176464A2}"/>
              </a:ext>
            </a:extLst>
          </p:cNvPr>
          <p:cNvSpPr txBox="1"/>
          <p:nvPr/>
        </p:nvSpPr>
        <p:spPr>
          <a:xfrm>
            <a:off x="2433072" y="4739368"/>
            <a:ext cx="1547748" cy="1401552"/>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00" b="0" i="0" u="none" strike="noStrike" kern="1200" cap="none" spc="0" normalizeH="0" baseline="0" noProof="0">
                <a:ln w="3175">
                  <a:noFill/>
                </a:ln>
                <a:solidFill>
                  <a:srgbClr val="080808"/>
                </a:solidFill>
                <a:effectLst/>
                <a:uLnTx/>
                <a:uFillTx/>
                <a:latin typeface="Segoe UI Semibold"/>
                <a:ea typeface="+mn-ea"/>
                <a:cs typeface="Segoe UI" pitchFamily="34" charset="0"/>
              </a:rPr>
              <a:t>Extended focus areas</a:t>
            </a:r>
            <a:r>
              <a:rPr kumimoji="0" lang="en-US" sz="1000" b="1" i="0" u="none" strike="noStrike" kern="1200" cap="none" spc="0" normalizeH="0" baseline="0" noProof="0">
                <a:ln w="3175">
                  <a:noFill/>
                </a:ln>
                <a:solidFill>
                  <a:srgbClr val="080808"/>
                </a:solidFill>
                <a:effectLst/>
                <a:uLnTx/>
                <a:uFillTx/>
                <a:latin typeface="Segoe UI Semibold"/>
                <a:ea typeface="+mn-ea"/>
                <a:cs typeface="Segoe UI" pitchFamily="34" charset="0"/>
              </a:rPr>
              <a:t> </a:t>
            </a: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enable improvement of business improvement and differentiation to focus on developing a culture of continual improvement.</a:t>
            </a:r>
          </a:p>
        </p:txBody>
      </p:sp>
      <p:sp>
        <p:nvSpPr>
          <p:cNvPr id="126" name="TextBox 125">
            <a:extLst>
              <a:ext uri="{FF2B5EF4-FFF2-40B4-BE49-F238E27FC236}">
                <a16:creationId xmlns:a16="http://schemas.microsoft.com/office/drawing/2014/main" id="{6B5566A4-6AC1-640F-804B-D40E23038A48}"/>
              </a:ext>
            </a:extLst>
          </p:cNvPr>
          <p:cNvSpPr txBox="1"/>
          <p:nvPr/>
        </p:nvSpPr>
        <p:spPr>
          <a:xfrm>
            <a:off x="3491958" y="1494060"/>
            <a:ext cx="1293342" cy="1681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82828">
                    <a:lumMod val="75000"/>
                    <a:lumOff val="25000"/>
                  </a:srgbClr>
                </a:solidFill>
                <a:effectLst/>
                <a:uLnTx/>
                <a:uFillTx/>
                <a:latin typeface="Segoe UI"/>
                <a:ea typeface="+mn-ea"/>
                <a:cs typeface="+mn-cs"/>
              </a:rPr>
              <a:t>contains essential</a:t>
            </a:r>
          </a:p>
        </p:txBody>
      </p:sp>
      <p:sp>
        <p:nvSpPr>
          <p:cNvPr id="36" name="Rectangle: Rounded Corners 6">
            <a:extLst>
              <a:ext uri="{FF2B5EF4-FFF2-40B4-BE49-F238E27FC236}">
                <a16:creationId xmlns:a16="http://schemas.microsoft.com/office/drawing/2014/main" id="{308A2FE4-299C-CBA9-FAC4-505A74C25D85}"/>
              </a:ext>
              <a:ext uri="{C183D7F6-B498-43B3-948B-1728B52AA6E4}">
                <adec:decorative xmlns:adec="http://schemas.microsoft.com/office/drawing/2017/decorative" val="1"/>
              </a:ext>
            </a:extLst>
          </p:cNvPr>
          <p:cNvSpPr/>
          <p:nvPr/>
        </p:nvSpPr>
        <p:spPr bwMode="auto">
          <a:xfrm>
            <a:off x="4207607"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10">
            <a:extLst>
              <a:ext uri="{FF2B5EF4-FFF2-40B4-BE49-F238E27FC236}">
                <a16:creationId xmlns:a16="http://schemas.microsoft.com/office/drawing/2014/main" id="{599626E1-9DEB-8BC4-95B0-62BE773E3992}"/>
              </a:ext>
            </a:extLst>
          </p:cNvPr>
          <p:cNvSpPr/>
          <p:nvPr/>
        </p:nvSpPr>
        <p:spPr>
          <a:xfrm>
            <a:off x="4310550"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Capability/needs</a:t>
            </a:r>
          </a:p>
        </p:txBody>
      </p:sp>
      <p:sp>
        <p:nvSpPr>
          <p:cNvPr id="42" name="TextBox 41">
            <a:extLst>
              <a:ext uri="{FF2B5EF4-FFF2-40B4-BE49-F238E27FC236}">
                <a16:creationId xmlns:a16="http://schemas.microsoft.com/office/drawing/2014/main" id="{7F2D89F1-46EB-121C-1B5D-13A979D9F436}"/>
              </a:ext>
            </a:extLst>
          </p:cNvPr>
          <p:cNvSpPr txBox="1"/>
          <p:nvPr/>
        </p:nvSpPr>
        <p:spPr>
          <a:xfrm>
            <a:off x="4386509" y="2448050"/>
            <a:ext cx="1547748" cy="1816090"/>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l" defTabSz="914400" rtl="0" eaLnBrk="1" fontAlgn="base" latinLnBrk="0" hangingPunct="1">
              <a:spcBef>
                <a:spcPct val="0"/>
              </a:spcBef>
              <a:spcAft>
                <a:spcPts val="0"/>
              </a:spcAft>
              <a:buClrTx/>
              <a:buSzTx/>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Essential elements that enable people to get </a:t>
            </a:r>
            <a:r>
              <a:rPr lang="en-US" sz="1050" i="1">
                <a:ln w="3175">
                  <a:noFill/>
                </a:ln>
                <a:solidFill>
                  <a:srgbClr val="080808"/>
                </a:solidFill>
              </a:rPr>
              <a:t>work done</a:t>
            </a:r>
            <a:r>
              <a:rPr lang="en-US" sz="1050">
                <a:ln w="3175">
                  <a:noFill/>
                </a:ln>
                <a:solidFill>
                  <a:srgbClr val="080808"/>
                </a:solidFill>
              </a:rPr>
              <a:t>. Performing the capability/needs enables people to accomplish their individual, team, community and organizational tasks.</a:t>
            </a: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cxnSp>
        <p:nvCxnSpPr>
          <p:cNvPr id="116" name="Connector: Elbow 152">
            <a:extLst>
              <a:ext uri="{FF2B5EF4-FFF2-40B4-BE49-F238E27FC236}">
                <a16:creationId xmlns:a16="http://schemas.microsoft.com/office/drawing/2014/main" id="{EDCE6A81-72DD-BF7E-048A-D54096B04F71}"/>
              </a:ext>
              <a:ext uri="{C183D7F6-B498-43B3-948B-1728B52AA6E4}">
                <adec:decorative xmlns:adec="http://schemas.microsoft.com/office/drawing/2017/decorative" val="1"/>
              </a:ext>
            </a:extLst>
          </p:cNvPr>
          <p:cNvCxnSpPr>
            <a:cxnSpLocks/>
          </p:cNvCxnSpPr>
          <p:nvPr/>
        </p:nvCxnSpPr>
        <p:spPr>
          <a:xfrm rot="16200000" flipH="1">
            <a:off x="6102934"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EAE3D74C-A799-C60A-3F08-85F5266C4C01}"/>
              </a:ext>
            </a:extLst>
          </p:cNvPr>
          <p:cNvSpPr txBox="1"/>
          <p:nvPr/>
        </p:nvSpPr>
        <p:spPr>
          <a:xfrm>
            <a:off x="4902568" y="6319501"/>
            <a:ext cx="2411698" cy="246221"/>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are enabled by</a:t>
            </a:r>
          </a:p>
        </p:txBody>
      </p:sp>
      <p:sp>
        <p:nvSpPr>
          <p:cNvPr id="49" name="Rectangle: Rounded Corners 6">
            <a:extLst>
              <a:ext uri="{FF2B5EF4-FFF2-40B4-BE49-F238E27FC236}">
                <a16:creationId xmlns:a16="http://schemas.microsoft.com/office/drawing/2014/main" id="{5811C272-DFB4-B540-EF53-FD0245E62D24}"/>
              </a:ext>
              <a:ext uri="{C183D7F6-B498-43B3-948B-1728B52AA6E4}">
                <adec:decorative xmlns:adec="http://schemas.microsoft.com/office/drawing/2017/decorative" val="1"/>
              </a:ext>
            </a:extLst>
          </p:cNvPr>
          <p:cNvSpPr/>
          <p:nvPr/>
        </p:nvSpPr>
        <p:spPr bwMode="auto">
          <a:xfrm>
            <a:off x="615264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10">
            <a:extLst>
              <a:ext uri="{FF2B5EF4-FFF2-40B4-BE49-F238E27FC236}">
                <a16:creationId xmlns:a16="http://schemas.microsoft.com/office/drawing/2014/main" id="{8DDE993D-44ED-0E11-D5D0-325E72689969}"/>
              </a:ext>
            </a:extLst>
          </p:cNvPr>
          <p:cNvSpPr/>
          <p:nvPr/>
        </p:nvSpPr>
        <p:spPr>
          <a:xfrm>
            <a:off x="6220372"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Microsoft 365 apps</a:t>
            </a:r>
          </a:p>
        </p:txBody>
      </p:sp>
      <p:pic>
        <p:nvPicPr>
          <p:cNvPr id="52" name="Picture 51" descr="Icons for various Microsoft 365 apps">
            <a:extLst>
              <a:ext uri="{FF2B5EF4-FFF2-40B4-BE49-F238E27FC236}">
                <a16:creationId xmlns:a16="http://schemas.microsoft.com/office/drawing/2014/main" id="{DAA5459E-D4B9-C960-3DAA-1DC2D121B1C7}"/>
              </a:ext>
            </a:extLst>
          </p:cNvPr>
          <p:cNvPicPr>
            <a:picLocks noChangeAspect="1"/>
          </p:cNvPicPr>
          <p:nvPr/>
        </p:nvPicPr>
        <p:blipFill>
          <a:blip r:embed="rId7"/>
          <a:stretch>
            <a:fillRect/>
          </a:stretch>
        </p:blipFill>
        <p:spPr>
          <a:xfrm>
            <a:off x="6181733" y="2322866"/>
            <a:ext cx="1646168" cy="472741"/>
          </a:xfrm>
          <a:prstGeom prst="rect">
            <a:avLst/>
          </a:prstGeom>
        </p:spPr>
      </p:pic>
      <p:sp>
        <p:nvSpPr>
          <p:cNvPr id="53" name="TextBox 52">
            <a:extLst>
              <a:ext uri="{FF2B5EF4-FFF2-40B4-BE49-F238E27FC236}">
                <a16:creationId xmlns:a16="http://schemas.microsoft.com/office/drawing/2014/main" id="{B51B423C-6D9B-DB9A-59B2-57AEAB7419D5}"/>
              </a:ext>
            </a:extLst>
          </p:cNvPr>
          <p:cNvSpPr txBox="1"/>
          <p:nvPr/>
        </p:nvSpPr>
        <p:spPr>
          <a:xfrm>
            <a:off x="6301315" y="2824271"/>
            <a:ext cx="1547748" cy="234111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a:ln w="3175">
                  <a:noFill/>
                </a:ln>
                <a:solidFill>
                  <a:srgbClr val="080808"/>
                </a:solidFill>
              </a:rPr>
              <a:t>To address the specific capability/needs of people when they operate as individuals, teams, community, and organizational focus areas, specific Microsoft 365 applications can be used to accomplish the required tasks.</a:t>
            </a:r>
          </a:p>
        </p:txBody>
      </p:sp>
      <p:sp>
        <p:nvSpPr>
          <p:cNvPr id="138" name="TextBox 137">
            <a:extLst>
              <a:ext uri="{FF2B5EF4-FFF2-40B4-BE49-F238E27FC236}">
                <a16:creationId xmlns:a16="http://schemas.microsoft.com/office/drawing/2014/main" id="{9FFC6FA6-9CA8-EE0B-EBF0-57AC0AB4F0DB}"/>
              </a:ext>
            </a:extLst>
          </p:cNvPr>
          <p:cNvSpPr txBox="1"/>
          <p:nvPr/>
        </p:nvSpPr>
        <p:spPr>
          <a:xfrm>
            <a:off x="7379597" y="1474878"/>
            <a:ext cx="12933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82828">
                    <a:lumMod val="75000"/>
                    <a:lumOff val="25000"/>
                  </a:srgbClr>
                </a:solidFill>
                <a:effectLst/>
                <a:uLnTx/>
                <a:uFillTx/>
                <a:latin typeface="Segoe UI"/>
                <a:ea typeface="+mn-ea"/>
                <a:cs typeface="+mn-cs"/>
              </a:rPr>
              <a:t>supported by</a:t>
            </a:r>
          </a:p>
        </p:txBody>
      </p:sp>
      <p:sp>
        <p:nvSpPr>
          <p:cNvPr id="54" name="Rectangle: Rounded Corners 6">
            <a:extLst>
              <a:ext uri="{FF2B5EF4-FFF2-40B4-BE49-F238E27FC236}">
                <a16:creationId xmlns:a16="http://schemas.microsoft.com/office/drawing/2014/main" id="{C513B15C-69A2-AB5E-0DC8-2EB6BD273B94}"/>
              </a:ext>
              <a:ext uri="{C183D7F6-B498-43B3-948B-1728B52AA6E4}">
                <adec:decorative xmlns:adec="http://schemas.microsoft.com/office/drawing/2017/decorative" val="1"/>
              </a:ext>
            </a:extLst>
          </p:cNvPr>
          <p:cNvSpPr/>
          <p:nvPr/>
        </p:nvSpPr>
        <p:spPr bwMode="auto">
          <a:xfrm>
            <a:off x="8097689" y="1968117"/>
            <a:ext cx="1845083" cy="4331080"/>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Connector: Elbow 152">
            <a:extLst>
              <a:ext uri="{FF2B5EF4-FFF2-40B4-BE49-F238E27FC236}">
                <a16:creationId xmlns:a16="http://schemas.microsoft.com/office/drawing/2014/main" id="{C0A358C1-7110-04D2-41FB-9C5C5545DE58}"/>
              </a:ext>
              <a:ext uri="{C183D7F6-B498-43B3-948B-1728B52AA6E4}">
                <adec:decorative xmlns:adec="http://schemas.microsoft.com/office/drawing/2017/decorative" val="1"/>
              </a:ext>
            </a:extLst>
          </p:cNvPr>
          <p:cNvCxnSpPr>
            <a:cxnSpLocks/>
          </p:cNvCxnSpPr>
          <p:nvPr/>
        </p:nvCxnSpPr>
        <p:spPr>
          <a:xfrm rot="16200000" flipH="1">
            <a:off x="2223953"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55" name="Rectangle: Rounded Corners 6">
            <a:extLst>
              <a:ext uri="{FF2B5EF4-FFF2-40B4-BE49-F238E27FC236}">
                <a16:creationId xmlns:a16="http://schemas.microsoft.com/office/drawing/2014/main" id="{5CADD0A5-9EE1-B948-34E1-A5A4BD8BF03F}"/>
              </a:ext>
              <a:ext uri="{C183D7F6-B498-43B3-948B-1728B52AA6E4}">
                <adec:decorative xmlns:adec="http://schemas.microsoft.com/office/drawing/2017/decorative" val="1"/>
              </a:ext>
            </a:extLst>
          </p:cNvPr>
          <p:cNvSpPr/>
          <p:nvPr/>
        </p:nvSpPr>
        <p:spPr bwMode="auto">
          <a:xfrm>
            <a:off x="8089154" y="1780891"/>
            <a:ext cx="1860477" cy="4518307"/>
          </a:xfrm>
          <a:prstGeom prst="roundRect">
            <a:avLst>
              <a:gd name="adj" fmla="val 671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
            <a:extLst>
              <a:ext uri="{FF2B5EF4-FFF2-40B4-BE49-F238E27FC236}">
                <a16:creationId xmlns:a16="http://schemas.microsoft.com/office/drawing/2014/main" id="{AECB3476-ED8C-85AA-F2BF-B39C963651CA}"/>
              </a:ext>
            </a:extLst>
          </p:cNvPr>
          <p:cNvSpPr/>
          <p:nvPr/>
        </p:nvSpPr>
        <p:spPr>
          <a:xfrm>
            <a:off x="8165409"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Behaviors</a:t>
            </a:r>
          </a:p>
        </p:txBody>
      </p:sp>
      <p:sp>
        <p:nvSpPr>
          <p:cNvPr id="140" name="Graphic 41">
            <a:extLst>
              <a:ext uri="{FF2B5EF4-FFF2-40B4-BE49-F238E27FC236}">
                <a16:creationId xmlns:a16="http://schemas.microsoft.com/office/drawing/2014/main" id="{E9255D29-3FC9-4E4B-AFA8-B79B90C625BD}"/>
              </a:ext>
              <a:ext uri="{C183D7F6-B498-43B3-948B-1728B52AA6E4}">
                <adec:decorative xmlns:adec="http://schemas.microsoft.com/office/drawing/2017/decorative" val="1"/>
              </a:ext>
            </a:extLst>
          </p:cNvPr>
          <p:cNvSpPr/>
          <p:nvPr/>
        </p:nvSpPr>
        <p:spPr>
          <a:xfrm>
            <a:off x="8847942" y="2452879"/>
            <a:ext cx="342900" cy="342728"/>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TextBox 57">
            <a:extLst>
              <a:ext uri="{FF2B5EF4-FFF2-40B4-BE49-F238E27FC236}">
                <a16:creationId xmlns:a16="http://schemas.microsoft.com/office/drawing/2014/main" id="{D6D50276-BE7B-B97C-89A0-501DEFD70C9F}"/>
              </a:ext>
            </a:extLst>
          </p:cNvPr>
          <p:cNvSpPr txBox="1"/>
          <p:nvPr/>
        </p:nvSpPr>
        <p:spPr>
          <a:xfrm>
            <a:off x="8245518" y="2943282"/>
            <a:ext cx="1547748" cy="311584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err="1">
                <a:ln w="3175">
                  <a:noFill/>
                </a:ln>
                <a:solidFill>
                  <a:srgbClr val="080808"/>
                </a:solidFill>
              </a:rPr>
              <a:t>Behaviors</a:t>
            </a:r>
            <a:r>
              <a:rPr lang="en-AU" sz="1050">
                <a:ln w="3175">
                  <a:noFill/>
                </a:ln>
                <a:solidFill>
                  <a:srgbClr val="080808"/>
                </a:solidFill>
              </a:rPr>
              <a:t> that enable attention to be harnessed to create focus and flow for people to get work done. If </a:t>
            </a:r>
            <a:r>
              <a:rPr lang="en-AU" sz="1050" i="1">
                <a:ln w="3175">
                  <a:noFill/>
                </a:ln>
                <a:solidFill>
                  <a:srgbClr val="080808"/>
                </a:solidFill>
              </a:rPr>
              <a:t>attention-harnessing </a:t>
            </a:r>
            <a:r>
              <a:rPr lang="en-AU" sz="1050" err="1">
                <a:ln w="3175">
                  <a:noFill/>
                </a:ln>
                <a:solidFill>
                  <a:srgbClr val="080808"/>
                </a:solidFill>
              </a:rPr>
              <a:t>behaviors</a:t>
            </a:r>
            <a:r>
              <a:rPr lang="en-AU" sz="1050">
                <a:ln w="3175">
                  <a:noFill/>
                </a:ln>
                <a:solidFill>
                  <a:srgbClr val="080808"/>
                </a:solidFill>
              </a:rPr>
              <a:t> are not intentionally created, attention-distracting </a:t>
            </a:r>
            <a:r>
              <a:rPr lang="en-AU" sz="1050" err="1">
                <a:ln w="3175">
                  <a:noFill/>
                </a:ln>
                <a:solidFill>
                  <a:srgbClr val="080808"/>
                </a:solidFill>
              </a:rPr>
              <a:t>behaviors</a:t>
            </a:r>
            <a:r>
              <a:rPr lang="en-AU" sz="1050">
                <a:ln w="3175">
                  <a:noFill/>
                </a:ln>
                <a:solidFill>
                  <a:srgbClr val="080808"/>
                </a:solidFill>
              </a:rPr>
              <a:t> get adopted, resulting in a drop in people’s effectiveness and a negative impact on collaboration across the team, and the wider organization.</a:t>
            </a:r>
          </a:p>
        </p:txBody>
      </p:sp>
      <p:sp>
        <p:nvSpPr>
          <p:cNvPr id="120" name="TextBox 119">
            <a:extLst>
              <a:ext uri="{FF2B5EF4-FFF2-40B4-BE49-F238E27FC236}">
                <a16:creationId xmlns:a16="http://schemas.microsoft.com/office/drawing/2014/main" id="{81D93223-F0D1-5083-DF90-24ADEC3D498F}"/>
              </a:ext>
            </a:extLst>
          </p:cNvPr>
          <p:cNvSpPr txBox="1"/>
          <p:nvPr/>
        </p:nvSpPr>
        <p:spPr>
          <a:xfrm>
            <a:off x="8790938"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contribute to the wider organizational</a:t>
            </a:r>
          </a:p>
        </p:txBody>
      </p:sp>
      <p:sp>
        <p:nvSpPr>
          <p:cNvPr id="59" name="Rectangle: Rounded Corners 6">
            <a:extLst>
              <a:ext uri="{FF2B5EF4-FFF2-40B4-BE49-F238E27FC236}">
                <a16:creationId xmlns:a16="http://schemas.microsoft.com/office/drawing/2014/main" id="{255246AE-95C3-4E09-F796-B243BB36A51D}"/>
              </a:ext>
              <a:ext uri="{C183D7F6-B498-43B3-948B-1728B52AA6E4}">
                <adec:decorative xmlns:adec="http://schemas.microsoft.com/office/drawing/2017/decorative" val="1"/>
              </a:ext>
            </a:extLst>
          </p:cNvPr>
          <p:cNvSpPr/>
          <p:nvPr/>
        </p:nvSpPr>
        <p:spPr bwMode="auto">
          <a:xfrm>
            <a:off x="1004272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
            <a:extLst>
              <a:ext uri="{FF2B5EF4-FFF2-40B4-BE49-F238E27FC236}">
                <a16:creationId xmlns:a16="http://schemas.microsoft.com/office/drawing/2014/main" id="{B597054D-4BD5-191B-6AF8-94DBC930EACF}"/>
              </a:ext>
            </a:extLst>
          </p:cNvPr>
          <p:cNvSpPr/>
          <p:nvPr/>
        </p:nvSpPr>
        <p:spPr>
          <a:xfrm>
            <a:off x="10130181"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Values</a:t>
            </a:r>
          </a:p>
        </p:txBody>
      </p:sp>
      <p:cxnSp>
        <p:nvCxnSpPr>
          <p:cNvPr id="135" name="Connector: Elbow 152">
            <a:extLst>
              <a:ext uri="{FF2B5EF4-FFF2-40B4-BE49-F238E27FC236}">
                <a16:creationId xmlns:a16="http://schemas.microsoft.com/office/drawing/2014/main" id="{9839AE8D-3BAA-3D0C-8E1E-D32C30A5573D}"/>
              </a:ext>
              <a:ext uri="{C183D7F6-B498-43B3-948B-1728B52AA6E4}">
                <adec:decorative xmlns:adec="http://schemas.microsoft.com/office/drawing/2017/decorative" val="1"/>
              </a:ext>
            </a:extLst>
          </p:cNvPr>
          <p:cNvCxnSpPr>
            <a:cxnSpLocks/>
          </p:cNvCxnSpPr>
          <p:nvPr/>
        </p:nvCxnSpPr>
        <p:spPr>
          <a:xfrm rot="16200000" flipH="1">
            <a:off x="9991540" y="5004772"/>
            <a:ext cx="10495" cy="2588850"/>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41" name="Rectangle: Rounded Corners 10">
            <a:extLst>
              <a:ext uri="{FF2B5EF4-FFF2-40B4-BE49-F238E27FC236}">
                <a16:creationId xmlns:a16="http://schemas.microsoft.com/office/drawing/2014/main" id="{8312E39D-9D80-D7D1-BEE8-905CD8C4B0E4}"/>
              </a:ext>
            </a:extLst>
          </p:cNvPr>
          <p:cNvSpPr/>
          <p:nvPr/>
        </p:nvSpPr>
        <p:spPr>
          <a:xfrm>
            <a:off x="10130181" y="2380287"/>
            <a:ext cx="1670176" cy="443983"/>
          </a:xfrm>
          <a:prstGeom prst="roundRect">
            <a:avLst>
              <a:gd name="adj" fmla="val 19793"/>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rgbClr val="8661C5"/>
                </a:solidFill>
                <a:latin typeface="+mj-lt"/>
                <a:cs typeface="Segoe UI" panose="020B0502040204020203" pitchFamily="34" charset="0"/>
              </a:rPr>
              <a:t>Organizational</a:t>
            </a:r>
            <a:r>
              <a:rPr lang="en-US" sz="1050" b="1">
                <a:solidFill>
                  <a:schemeClr val="accent2"/>
                </a:solidFill>
                <a:latin typeface="+mj-lt"/>
                <a:cs typeface="Segoe UI" panose="020B0502040204020203" pitchFamily="34" charset="0"/>
              </a:rPr>
              <a:t> </a:t>
            </a:r>
            <a:br>
              <a:rPr lang="en-US" sz="1050" b="1">
                <a:solidFill>
                  <a:schemeClr val="accent2"/>
                </a:solidFill>
                <a:latin typeface="+mj-lt"/>
                <a:cs typeface="Segoe UI" panose="020B0502040204020203" pitchFamily="34" charset="0"/>
              </a:rPr>
            </a:br>
            <a:r>
              <a:rPr lang="en-US" sz="1050" b="1">
                <a:solidFill>
                  <a:srgbClr val="8661C5"/>
                </a:solidFill>
                <a:latin typeface="+mj-lt"/>
                <a:cs typeface="Segoe UI" panose="020B0502040204020203" pitchFamily="34" charset="0"/>
              </a:rPr>
              <a:t>Cultural Values</a:t>
            </a:r>
          </a:p>
        </p:txBody>
      </p:sp>
      <p:sp>
        <p:nvSpPr>
          <p:cNvPr id="63" name="TextBox 62">
            <a:extLst>
              <a:ext uri="{FF2B5EF4-FFF2-40B4-BE49-F238E27FC236}">
                <a16:creationId xmlns:a16="http://schemas.microsoft.com/office/drawing/2014/main" id="{504EA831-BCC3-83FA-7F13-EB3542879076}"/>
              </a:ext>
            </a:extLst>
          </p:cNvPr>
          <p:cNvSpPr txBox="1"/>
          <p:nvPr/>
        </p:nvSpPr>
        <p:spPr>
          <a:xfrm>
            <a:off x="10191395" y="3017464"/>
            <a:ext cx="1547748" cy="202040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a:ln w="3175">
                  <a:noFill/>
                </a:ln>
                <a:solidFill>
                  <a:srgbClr val="080808"/>
                </a:solidFill>
              </a:rPr>
              <a:t>An organization’s culture is comprised of the </a:t>
            </a:r>
            <a:r>
              <a:rPr lang="en-AU" sz="1050" err="1">
                <a:ln w="3175">
                  <a:noFill/>
                </a:ln>
                <a:solidFill>
                  <a:srgbClr val="080808"/>
                </a:solidFill>
              </a:rPr>
              <a:t>behaviors</a:t>
            </a:r>
            <a:r>
              <a:rPr lang="en-AU" sz="1050">
                <a:ln w="3175">
                  <a:noFill/>
                </a:ln>
                <a:solidFill>
                  <a:srgbClr val="080808"/>
                </a:solidFill>
              </a:rPr>
              <a:t> of groups of people. When we help individuals adopt </a:t>
            </a:r>
            <a:r>
              <a:rPr lang="en-AU" sz="1050" i="1">
                <a:ln w="3175">
                  <a:noFill/>
                </a:ln>
                <a:solidFill>
                  <a:srgbClr val="080808"/>
                </a:solidFill>
              </a:rPr>
              <a:t>attention-harnessing </a:t>
            </a:r>
            <a:r>
              <a:rPr lang="en-AU" sz="1050" err="1">
                <a:ln w="3175">
                  <a:noFill/>
                </a:ln>
                <a:solidFill>
                  <a:srgbClr val="080808"/>
                </a:solidFill>
              </a:rPr>
              <a:t>behaviors</a:t>
            </a:r>
            <a:r>
              <a:rPr lang="en-AU" sz="1050">
                <a:ln w="3175">
                  <a:noFill/>
                </a:ln>
                <a:solidFill>
                  <a:srgbClr val="080808"/>
                </a:solidFill>
              </a:rPr>
              <a:t>, that in return contributes to the positive culture of an organization.</a:t>
            </a:r>
          </a:p>
        </p:txBody>
      </p:sp>
      <p:cxnSp>
        <p:nvCxnSpPr>
          <p:cNvPr id="123" name="Connector: Elbow 138" descr="Arrow connecting Person to behaviors">
            <a:extLst>
              <a:ext uri="{FF2B5EF4-FFF2-40B4-BE49-F238E27FC236}">
                <a16:creationId xmlns:a16="http://schemas.microsoft.com/office/drawing/2014/main" id="{F0614E5C-208E-2513-C866-23F35B24ECCD}"/>
              </a:ext>
            </a:extLst>
          </p:cNvPr>
          <p:cNvCxnSpPr>
            <a:cxnSpLocks/>
          </p:cNvCxnSpPr>
          <p:nvPr/>
        </p:nvCxnSpPr>
        <p:spPr>
          <a:xfrm rot="5400000" flipH="1" flipV="1">
            <a:off x="5145639" y="-2102577"/>
            <a:ext cx="12700" cy="7780164"/>
          </a:xfrm>
          <a:prstGeom prst="bentConnector3">
            <a:avLst>
              <a:gd name="adj1" fmla="val 3157000"/>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25" name="Connector: Elbow 139">
            <a:extLst>
              <a:ext uri="{FF2B5EF4-FFF2-40B4-BE49-F238E27FC236}">
                <a16:creationId xmlns:a16="http://schemas.microsoft.com/office/drawing/2014/main" id="{58CDDCF1-09DE-08FC-093D-34AEFE7AE143}"/>
              </a:ext>
              <a:ext uri="{C183D7F6-B498-43B3-948B-1728B52AA6E4}">
                <adec:decorative xmlns:adec="http://schemas.microsoft.com/office/drawing/2017/decorative" val="1"/>
              </a:ext>
            </a:extLst>
          </p:cNvPr>
          <p:cNvCxnSpPr>
            <a:cxnSpLocks/>
          </p:cNvCxnSpPr>
          <p:nvPr/>
        </p:nvCxnSpPr>
        <p:spPr>
          <a:xfrm rot="5400000" flipH="1" flipV="1">
            <a:off x="4173118"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37" name="Connector: Elbow 139">
            <a:extLst>
              <a:ext uri="{FF2B5EF4-FFF2-40B4-BE49-F238E27FC236}">
                <a16:creationId xmlns:a16="http://schemas.microsoft.com/office/drawing/2014/main" id="{71603B7D-B17D-56F2-1777-24037FC93339}"/>
              </a:ext>
              <a:ext uri="{C183D7F6-B498-43B3-948B-1728B52AA6E4}">
                <adec:decorative xmlns:adec="http://schemas.microsoft.com/office/drawing/2017/decorative" val="1"/>
              </a:ext>
            </a:extLst>
          </p:cNvPr>
          <p:cNvCxnSpPr>
            <a:cxnSpLocks/>
          </p:cNvCxnSpPr>
          <p:nvPr/>
        </p:nvCxnSpPr>
        <p:spPr>
          <a:xfrm rot="5400000" flipH="1" flipV="1">
            <a:off x="8067151"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lvl="0" algn="ctr"/>
            <a:r>
              <a:rPr lang="en-US" sz="3600" noProof="0" dirty="0"/>
              <a:t>Essentials for Copilot </a:t>
            </a:r>
            <a:br>
              <a:rPr lang="en-US" sz="3600" noProof="0"/>
            </a:br>
            <a:r>
              <a:rPr lang="en-US" sz="3600" noProof="0" dirty="0"/>
              <a:t>user enablement success</a:t>
            </a:r>
          </a:p>
        </p:txBody>
      </p:sp>
      <p:sp>
        <p:nvSpPr>
          <p:cNvPr id="3" name="Rounded Rectangle 1">
            <a:extLst>
              <a:ext uri="{FF2B5EF4-FFF2-40B4-BE49-F238E27FC236}">
                <a16:creationId xmlns:a16="http://schemas.microsoft.com/office/drawing/2014/main" id="{19FDC145-0D70-A0B2-C836-72F61627025F}"/>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4" name="Rounded Rectangle 1">
            <a:extLst>
              <a:ext uri="{FF2B5EF4-FFF2-40B4-BE49-F238E27FC236}">
                <a16:creationId xmlns:a16="http://schemas.microsoft.com/office/drawing/2014/main" id="{1205B7E6-96DB-7B2D-D086-4146DEB1A9F3}"/>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Rounded Rectangle 1">
            <a:extLst>
              <a:ext uri="{FF2B5EF4-FFF2-40B4-BE49-F238E27FC236}">
                <a16:creationId xmlns:a16="http://schemas.microsoft.com/office/drawing/2014/main" id="{19763267-0D58-43FD-B01A-9F452E9581C3}"/>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95943" y="3639003"/>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dirty="0">
                <a:cs typeface="Segoe UI Semibold" panose="020B0502040204020203" pitchFamily="34" charset="0"/>
              </a:rPr>
              <a:t>Nominate and activate your Copilot executive </a:t>
            </a:r>
            <a:r>
              <a:rPr lang="en-US" b="1" dirty="0">
                <a:solidFill>
                  <a:srgbClr val="0078D4"/>
                </a:solidFill>
                <a:latin typeface="Segoe UI Semibold" panose="020B0502040204020203" pitchFamily="34" charset="0"/>
                <a:cs typeface="Segoe UI Semibold" panose="020B0502040204020203" pitchFamily="34" charset="0"/>
              </a:rPr>
              <a:t>sponsors</a:t>
            </a:r>
            <a:r>
              <a:rPr lang="en-US" dirty="0">
                <a:cs typeface="Segoe UI Semibold" panose="020B0502040204020203" pitchFamily="34" charset="0"/>
              </a:rPr>
              <a:t>, in partnership with your AI Council</a:t>
            </a:r>
          </a:p>
        </p:txBody>
      </p:sp>
      <p:sp>
        <p:nvSpPr>
          <p:cNvPr id="27" name="TextBox 26">
            <a:extLst>
              <a:ext uri="{FF2B5EF4-FFF2-40B4-BE49-F238E27FC236}">
                <a16:creationId xmlns:a16="http://schemas.microsoft.com/office/drawing/2014/main" id="{A9BE6833-3B82-F25F-2CBA-4162D5DB780B}"/>
              </a:ext>
            </a:extLst>
          </p:cNvPr>
          <p:cNvSpPr txBox="1"/>
          <p:nvPr/>
        </p:nvSpPr>
        <p:spPr>
          <a:xfrm>
            <a:off x="5041597" y="3639003"/>
            <a:ext cx="2130038" cy="1466396"/>
          </a:xfrm>
          <a:prstGeom prst="rect">
            <a:avLst/>
          </a:prstGeom>
          <a:noFill/>
        </p:spPr>
        <p:txBody>
          <a:bodyPr wrap="square" lIns="0" tIns="0" rIns="0" bIns="0" anchor="t">
            <a:noAutofit/>
          </a:bodyPr>
          <a:lstStyle/>
          <a:p>
            <a:pPr algn="ctr">
              <a:spcAft>
                <a:spcPts val="700"/>
              </a:spcAft>
              <a:defRPr/>
            </a:pPr>
            <a:r>
              <a:rPr lang="en-US" dirty="0">
                <a:cs typeface="Segoe UI Semibold" panose="020B0502040204020203" pitchFamily="34" charset="0"/>
              </a:rPr>
              <a:t>Accelerate your business impact by defining highest value </a:t>
            </a:r>
            <a:r>
              <a:rPr lang="en-US" b="1" dirty="0">
                <a:solidFill>
                  <a:srgbClr val="0078D4"/>
                </a:solidFill>
                <a:latin typeface="Segoe UI Semibold" panose="020B0502040204020203" pitchFamily="34" charset="0"/>
                <a:cs typeface="Segoe UI Semibold" panose="020B0502040204020203" pitchFamily="34" charset="0"/>
              </a:rPr>
              <a:t>scenarios</a:t>
            </a:r>
          </a:p>
        </p:txBody>
      </p:sp>
      <p:sp>
        <p:nvSpPr>
          <p:cNvPr id="23" name="TextBox 22">
            <a:extLst>
              <a:ext uri="{FF2B5EF4-FFF2-40B4-BE49-F238E27FC236}">
                <a16:creationId xmlns:a16="http://schemas.microsoft.com/office/drawing/2014/main" id="{3F1D19A9-3108-B0E3-70B2-8D8BA06779CC}"/>
              </a:ext>
            </a:extLst>
          </p:cNvPr>
          <p:cNvSpPr txBox="1"/>
          <p:nvPr/>
        </p:nvSpPr>
        <p:spPr>
          <a:xfrm>
            <a:off x="8390593" y="3639003"/>
            <a:ext cx="2052008" cy="1311103"/>
          </a:xfrm>
          <a:prstGeom prst="rect">
            <a:avLst/>
          </a:prstGeom>
          <a:noFill/>
        </p:spPr>
        <p:txBody>
          <a:bodyPr wrap="square" lIns="0" tIns="0" rIns="0" bIns="0" anchor="t">
            <a:noAutofit/>
          </a:bodyPr>
          <a:lstStyle/>
          <a:p>
            <a:pPr algn="ctr">
              <a:spcAft>
                <a:spcPts val="700"/>
              </a:spcAft>
              <a:defRPr/>
            </a:pPr>
            <a:r>
              <a:rPr lang="en-US" dirty="0">
                <a:cs typeface="Segoe UI Semibold" panose="020B0502040204020203" pitchFamily="34" charset="0"/>
              </a:rPr>
              <a:t>Define your path to </a:t>
            </a:r>
            <a:r>
              <a:rPr lang="en-US" b="1" dirty="0">
                <a:solidFill>
                  <a:srgbClr val="0078D4"/>
                </a:solidFill>
                <a:latin typeface="Segoe UI Semibold" panose="020B0502040204020203" pitchFamily="34" charset="0"/>
                <a:cs typeface="Segoe UI Semibold" panose="020B0502040204020203" pitchFamily="34" charset="0"/>
              </a:rPr>
              <a:t>secure</a:t>
            </a:r>
            <a:r>
              <a:rPr lang="en-US" dirty="0">
                <a:cs typeface="Segoe UI Semibold" panose="020B0502040204020203" pitchFamily="34" charset="0"/>
              </a:rPr>
              <a:t> your data for compliance and peace of mind</a:t>
            </a:r>
          </a:p>
        </p:txBody>
      </p:sp>
      <p:sp>
        <p:nvSpPr>
          <p:cNvPr id="24" name="Graphic 27">
            <a:extLst>
              <a:ext uri="{FF2B5EF4-FFF2-40B4-BE49-F238E27FC236}">
                <a16:creationId xmlns:a16="http://schemas.microsoft.com/office/drawing/2014/main" id="{5440C1E9-D8D1-0021-E6C8-215F7DCF6C0B}"/>
              </a:ext>
              <a:ext uri="{C183D7F6-B498-43B3-948B-1728B52AA6E4}">
                <adec:decorative xmlns:adec="http://schemas.microsoft.com/office/drawing/2017/decorative" val="1"/>
              </a:ext>
            </a:extLst>
          </p:cNvPr>
          <p:cNvSpPr/>
          <p:nvPr/>
        </p:nvSpPr>
        <p:spPr>
          <a:xfrm>
            <a:off x="9157464" y="2827790"/>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Graphic 31">
            <a:extLst>
              <a:ext uri="{FF2B5EF4-FFF2-40B4-BE49-F238E27FC236}">
                <a16:creationId xmlns:a16="http://schemas.microsoft.com/office/drawing/2014/main" id="{41793162-AC66-2F71-11DC-F409F8540A24}"/>
              </a:ext>
              <a:ext uri="{C183D7F6-B498-43B3-948B-1728B52AA6E4}">
                <adec:decorative xmlns:adec="http://schemas.microsoft.com/office/drawing/2017/decorative" val="1"/>
              </a:ext>
            </a:extLst>
          </p:cNvPr>
          <p:cNvSpPr/>
          <p:nvPr/>
        </p:nvSpPr>
        <p:spPr>
          <a:xfrm>
            <a:off x="5907701" y="2838305"/>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2" name="Graphic 36">
            <a:extLst>
              <a:ext uri="{FF2B5EF4-FFF2-40B4-BE49-F238E27FC236}">
                <a16:creationId xmlns:a16="http://schemas.microsoft.com/office/drawing/2014/main" id="{DED016E6-DF3B-1F62-92FA-5747B266DDC1}"/>
              </a:ext>
              <a:ext uri="{C183D7F6-B498-43B3-948B-1728B52AA6E4}">
                <adec:decorative xmlns:adec="http://schemas.microsoft.com/office/drawing/2017/decorative" val="1"/>
              </a:ext>
            </a:extLst>
          </p:cNvPr>
          <p:cNvSpPr/>
          <p:nvPr/>
        </p:nvSpPr>
        <p:spPr>
          <a:xfrm>
            <a:off x="2558572" y="2848884"/>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474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200"/>
                                  </p:stCondLst>
                                  <p:childTnLst>
                                    <p:animMotion origin="layout" path="M 0 3.7037E-7 L 0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200"/>
                                  </p:stCondLst>
                                  <p:childTnLst>
                                    <p:animMotion origin="layout" path="M 0 3.7037E-7 L 0 0.03542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42" presetClass="path" presetSubtype="0" decel="100000" fill="hold" grpId="1" nodeType="withEffect">
                                  <p:stCondLst>
                                    <p:cond delay="200"/>
                                  </p:stCondLst>
                                  <p:childTnLst>
                                    <p:animMotion origin="layout" path="M 0 3.7037E-7 L 0 0.03542 " pathEditMode="relative" rAng="0" ptsTypes="AA">
                                      <p:cBhvr>
                                        <p:cTn id="19" dur="700" spd="-100000" fill="hold"/>
                                        <p:tgtEl>
                                          <p:spTgt spid="31"/>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grpId="1" nodeType="withEffect">
                                  <p:stCondLst>
                                    <p:cond delay="200"/>
                                  </p:stCondLst>
                                  <p:childTnLst>
                                    <p:animMotion origin="layout" path="M 0 3.7037E-7 L 0 0.03542 " pathEditMode="relative" rAng="0" ptsTypes="AA">
                                      <p:cBhvr>
                                        <p:cTn id="24" dur="700" spd="-100000" fill="hold"/>
                                        <p:tgtEl>
                                          <p:spTgt spid="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42" presetClass="path" presetSubtype="0" decel="100000" fill="hold" grpId="1" nodeType="withEffect">
                                  <p:stCondLst>
                                    <p:cond delay="200"/>
                                  </p:stCondLst>
                                  <p:childTnLst>
                                    <p:animMotion origin="layout" path="M 0 3.7037E-7 L 0 0.03542 " pathEditMode="relative" rAng="0" ptsTypes="AA">
                                      <p:cBhvr>
                                        <p:cTn id="29" dur="700" spd="-100000" fill="hold"/>
                                        <p:tgtEl>
                                          <p:spTgt spid="28"/>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42" presetClass="path" presetSubtype="0" decel="100000" fill="hold" grpId="1" nodeType="withEffect">
                                  <p:stCondLst>
                                    <p:cond delay="200"/>
                                  </p:stCondLst>
                                  <p:childTnLst>
                                    <p:animMotion origin="layout" path="M 0 3.7037E-7 L 0 0.03542 " pathEditMode="relative" rAng="0" ptsTypes="AA">
                                      <p:cBhvr>
                                        <p:cTn id="34" dur="700" spd="-100000" fill="hold"/>
                                        <p:tgtEl>
                                          <p:spTgt spid="27"/>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42" presetClass="path" presetSubtype="0" decel="100000" fill="hold" grpId="1" nodeType="withEffect">
                                  <p:stCondLst>
                                    <p:cond delay="200"/>
                                  </p:stCondLst>
                                  <p:childTnLst>
                                    <p:animMotion origin="layout" path="M 0 3.7037E-7 L 0 0.03542 " pathEditMode="relative" rAng="0" ptsTypes="AA">
                                      <p:cBhvr>
                                        <p:cTn id="39" dur="700" spd="-100000" fill="hold"/>
                                        <p:tgtEl>
                                          <p:spTgt spid="3"/>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42" presetClass="path" presetSubtype="0" decel="100000" fill="hold" grpId="1" nodeType="withEffect">
                                  <p:stCondLst>
                                    <p:cond delay="200"/>
                                  </p:stCondLst>
                                  <p:childTnLst>
                                    <p:animMotion origin="layout" path="M 0 3.7037E-7 L 0 0.03542 " pathEditMode="relative" rAng="0" ptsTypes="AA">
                                      <p:cBhvr>
                                        <p:cTn id="44" dur="700" spd="-100000" fill="hold"/>
                                        <p:tgtEl>
                                          <p:spTgt spid="24"/>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decel="100000" fill="hold" grpId="1" nodeType="withEffect">
                                  <p:stCondLst>
                                    <p:cond delay="200"/>
                                  </p:stCondLst>
                                  <p:childTnLst>
                                    <p:animMotion origin="layout" path="M 0 3.7037E-7 L 0 0.03542 " pathEditMode="relative" rAng="0" ptsTypes="AA">
                                      <p:cBhvr>
                                        <p:cTn id="49"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31" grpId="0"/>
      <p:bldP spid="31" grpId="1"/>
      <p:bldP spid="27" grpId="0"/>
      <p:bldP spid="27" grpId="1"/>
      <p:bldP spid="23" grpId="0"/>
      <p:bldP spid="23" grpId="1"/>
      <p:bldP spid="24" grpId="0" animBg="1"/>
      <p:bldP spid="24" grpId="1" animBg="1"/>
      <p:bldP spid="28" grpId="0" animBg="1"/>
      <p:bldP spid="28" grpId="1" animBg="1"/>
      <p:bldP spid="32" grpId="0" animBg="1"/>
      <p:bldP spid="3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42" name="Rounded Rectangle 41">
            <a:extLst>
              <a:ext uri="{FF2B5EF4-FFF2-40B4-BE49-F238E27FC236}">
                <a16:creationId xmlns:a16="http://schemas.microsoft.com/office/drawing/2014/main" id="{95515DF0-3D3D-7312-ABBD-1E3809449567}"/>
              </a:ext>
              <a:ext uri="{C183D7F6-B498-43B3-948B-1728B52AA6E4}">
                <adec:decorative xmlns:adec="http://schemas.microsoft.com/office/drawing/2017/decorative" val="1"/>
              </a:ext>
            </a:extLst>
          </p:cNvPr>
          <p:cNvSpPr/>
          <p:nvPr/>
        </p:nvSpPr>
        <p:spPr bwMode="auto">
          <a:xfrm>
            <a:off x="9067086" y="2026408"/>
            <a:ext cx="258734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Rounded Rectangle 39">
            <a:extLst>
              <a:ext uri="{FF2B5EF4-FFF2-40B4-BE49-F238E27FC236}">
                <a16:creationId xmlns:a16="http://schemas.microsoft.com/office/drawing/2014/main" id="{C7B956E7-9CC3-06D5-C21C-250029FB9F41}"/>
              </a:ext>
              <a:ext uri="{C183D7F6-B498-43B3-948B-1728B52AA6E4}">
                <adec:decorative xmlns:adec="http://schemas.microsoft.com/office/drawing/2017/decorative" val="1"/>
              </a:ext>
            </a:extLst>
          </p:cNvPr>
          <p:cNvSpPr/>
          <p:nvPr/>
        </p:nvSpPr>
        <p:spPr bwMode="auto">
          <a:xfrm>
            <a:off x="6407899"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1" name="Rounded Rectangle 40">
            <a:extLst>
              <a:ext uri="{FF2B5EF4-FFF2-40B4-BE49-F238E27FC236}">
                <a16:creationId xmlns:a16="http://schemas.microsoft.com/office/drawing/2014/main" id="{9D28B219-A1C1-7E4C-FE99-DDC548DE763D}"/>
              </a:ext>
              <a:ext uri="{C183D7F6-B498-43B3-948B-1728B52AA6E4}">
                <adec:decorative xmlns:adec="http://schemas.microsoft.com/office/drawing/2017/decorative" val="1"/>
              </a:ext>
            </a:extLst>
          </p:cNvPr>
          <p:cNvSpPr/>
          <p:nvPr/>
        </p:nvSpPr>
        <p:spPr bwMode="auto">
          <a:xfrm>
            <a:off x="3746443"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4" name="Rounded Rectangle 73">
            <a:extLst>
              <a:ext uri="{FF2B5EF4-FFF2-40B4-BE49-F238E27FC236}">
                <a16:creationId xmlns:a16="http://schemas.microsoft.com/office/drawing/2014/main" id="{57BF42E9-4779-F5A1-A55B-8E3B619DD3B0}"/>
              </a:ext>
              <a:ext uri="{C183D7F6-B498-43B3-948B-1728B52AA6E4}">
                <adec:decorative xmlns:adec="http://schemas.microsoft.com/office/drawing/2017/decorative" val="1"/>
              </a:ext>
            </a:extLst>
          </p:cNvPr>
          <p:cNvSpPr/>
          <p:nvPr/>
        </p:nvSpPr>
        <p:spPr bwMode="auto">
          <a:xfrm>
            <a:off x="1079728"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 name="Group 3">
            <a:extLst>
              <a:ext uri="{FF2B5EF4-FFF2-40B4-BE49-F238E27FC236}">
                <a16:creationId xmlns:a16="http://schemas.microsoft.com/office/drawing/2014/main" id="{27D0E4C7-4254-2D16-6CB0-5D64C35CAB76}"/>
              </a:ext>
              <a:ext uri="{C183D7F6-B498-43B3-948B-1728B52AA6E4}">
                <adec:decorative xmlns:adec="http://schemas.microsoft.com/office/drawing/2017/decorative" val="1"/>
              </a:ext>
            </a:extLst>
          </p:cNvPr>
          <p:cNvGrpSpPr/>
          <p:nvPr/>
        </p:nvGrpSpPr>
        <p:grpSpPr>
          <a:xfrm>
            <a:off x="537569" y="2140557"/>
            <a:ext cx="530953" cy="3827522"/>
            <a:chOff x="537568" y="2020906"/>
            <a:chExt cx="491921" cy="3675641"/>
          </a:xfrm>
        </p:grpSpPr>
        <p:sp>
          <p:nvSpPr>
            <p:cNvPr id="5" name="Left Bracket 4">
              <a:extLst>
                <a:ext uri="{FF2B5EF4-FFF2-40B4-BE49-F238E27FC236}">
                  <a16:creationId xmlns:a16="http://schemas.microsoft.com/office/drawing/2014/main" id="{357AB613-F520-66FE-92D8-6526DD9FAAFA}"/>
                </a:ext>
              </a:extLst>
            </p:cNvPr>
            <p:cNvSpPr/>
            <p:nvPr/>
          </p:nvSpPr>
          <p:spPr>
            <a:xfrm>
              <a:off x="537568" y="2020906"/>
              <a:ext cx="191739" cy="3675641"/>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defTabSz="932472" fontAlgn="base">
                <a:spcBef>
                  <a:spcPct val="0"/>
                </a:spcBef>
                <a:spcAft>
                  <a:spcPct val="0"/>
                </a:spcAft>
              </a:pPr>
              <a:endParaRPr lang="en-US" sz="1400" b="1">
                <a:solidFill>
                  <a:schemeClr val="accent2"/>
                </a:solidFill>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98835641-C120-71EA-8AA8-FBD49D630A1F}"/>
                </a:ext>
              </a:extLst>
            </p:cNvPr>
            <p:cNvCxnSpPr>
              <a:cxnSpLocks/>
            </p:cNvCxnSpPr>
            <p:nvPr/>
          </p:nvCxnSpPr>
          <p:spPr>
            <a:xfrm>
              <a:off x="729307" y="2020906"/>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3D1A15-9498-7D9A-BE17-030027794C86}"/>
                </a:ext>
              </a:extLst>
            </p:cNvPr>
            <p:cNvCxnSpPr>
              <a:cxnSpLocks/>
            </p:cNvCxnSpPr>
            <p:nvPr/>
          </p:nvCxnSpPr>
          <p:spPr>
            <a:xfrm>
              <a:off x="729307" y="5696547"/>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18621681-0343-9B03-87D9-3045965C03B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18" name="Title 1">
            <a:extLst>
              <a:ext uri="{FF2B5EF4-FFF2-40B4-BE49-F238E27FC236}">
                <a16:creationId xmlns:a16="http://schemas.microsoft.com/office/drawing/2014/main" id="{E9ACA12B-567F-2956-5B53-B7B367FE00AE}"/>
              </a:ext>
            </a:extLst>
          </p:cNvPr>
          <p:cNvSpPr>
            <a:spLocks noGrp="1"/>
          </p:cNvSpPr>
          <p:nvPr>
            <p:ph type="title"/>
          </p:nvPr>
        </p:nvSpPr>
        <p:spPr>
          <a:xfrm>
            <a:off x="588261" y="585216"/>
            <a:ext cx="11011601" cy="553998"/>
          </a:xfrm>
        </p:spPr>
        <p:txBody>
          <a:bodyPr/>
          <a:lstStyle/>
          <a:p>
            <a:pPr algn="ctr"/>
            <a:r>
              <a:rPr lang="en-US" noProof="0"/>
              <a:t>Implementation overview</a:t>
            </a:r>
          </a:p>
        </p:txBody>
      </p:sp>
      <p:grpSp>
        <p:nvGrpSpPr>
          <p:cNvPr id="22" name="Group 21" descr="Icon indicating you are in the user enablement part of the overview and journey">
            <a:extLst>
              <a:ext uri="{FF2B5EF4-FFF2-40B4-BE49-F238E27FC236}">
                <a16:creationId xmlns:a16="http://schemas.microsoft.com/office/drawing/2014/main" id="{97407C58-B9C5-7749-15D9-F7FC5FA63A56}"/>
              </a:ext>
              <a:ext uri="{C183D7F6-B498-43B3-948B-1728B52AA6E4}">
                <adec:decorative xmlns:adec="http://schemas.microsoft.com/office/drawing/2017/decorative" val="0"/>
              </a:ext>
            </a:extLst>
          </p:cNvPr>
          <p:cNvGrpSpPr/>
          <p:nvPr/>
        </p:nvGrpSpPr>
        <p:grpSpPr>
          <a:xfrm>
            <a:off x="614009" y="1544674"/>
            <a:ext cx="550720" cy="663398"/>
            <a:chOff x="624172" y="1521659"/>
            <a:chExt cx="1374013" cy="1602457"/>
          </a:xfrm>
        </p:grpSpPr>
        <p:sp>
          <p:nvSpPr>
            <p:cNvPr id="24" name="Rectangle: Rounded Corners 17">
              <a:extLst>
                <a:ext uri="{FF2B5EF4-FFF2-40B4-BE49-F238E27FC236}">
                  <a16:creationId xmlns:a16="http://schemas.microsoft.com/office/drawing/2014/main" id="{0CBAA5CA-F927-60D9-C33C-F746C57B5D46}"/>
                </a:ext>
              </a:extLst>
            </p:cNvPr>
            <p:cNvSpPr/>
            <p:nvPr/>
          </p:nvSpPr>
          <p:spPr>
            <a:xfrm>
              <a:off x="624172" y="1521659"/>
              <a:ext cx="1374013" cy="1602457"/>
            </a:xfrm>
            <a:prstGeom prst="roundRect">
              <a:avLst>
                <a:gd name="adj" fmla="val 12128"/>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2000" tIns="0" rIns="72000" bIns="7200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Segoe UI Semibold"/>
                  <a:cs typeface="Segoe UI Semibold"/>
                </a:rPr>
                <a:t>You are here</a:t>
              </a:r>
              <a:endParaRPr lang="en-GB" sz="800" b="1" i="0" u="none" strike="noStrike" kern="1200" cap="none" spc="0" normalizeH="0" baseline="0" noProof="0">
                <a:ln>
                  <a:noFill/>
                </a:ln>
                <a:solidFill>
                  <a:prstClr val="white"/>
                </a:solidFill>
                <a:effectLst/>
                <a:uLnTx/>
                <a:uFillTx/>
                <a:latin typeface="Segoe UI Semibold"/>
                <a:cs typeface="Segoe UI Semibold"/>
              </a:endParaRPr>
            </a:p>
          </p:txBody>
        </p:sp>
        <p:sp>
          <p:nvSpPr>
            <p:cNvPr id="27" name="Graphic 7">
              <a:extLst>
                <a:ext uri="{FF2B5EF4-FFF2-40B4-BE49-F238E27FC236}">
                  <a16:creationId xmlns:a16="http://schemas.microsoft.com/office/drawing/2014/main" id="{8E385FB4-A11E-017C-8734-2BDDE75B017C}"/>
                </a:ext>
              </a:extLst>
            </p:cNvPr>
            <p:cNvSpPr/>
            <p:nvPr/>
          </p:nvSpPr>
          <p:spPr>
            <a:xfrm>
              <a:off x="1119717" y="1762449"/>
              <a:ext cx="382918" cy="439385"/>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lIns="72000" rIns="72000" b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grpSp>
      <p:sp>
        <p:nvSpPr>
          <p:cNvPr id="75" name="TextBox 74">
            <a:extLst>
              <a:ext uri="{FF2B5EF4-FFF2-40B4-BE49-F238E27FC236}">
                <a16:creationId xmlns:a16="http://schemas.microsoft.com/office/drawing/2014/main" id="{57377F42-36D5-6A77-17D7-FEF9DB1D59AF}"/>
              </a:ext>
            </a:extLst>
          </p:cNvPr>
          <p:cNvSpPr txBox="1"/>
          <p:nvPr/>
        </p:nvSpPr>
        <p:spPr>
          <a:xfrm rot="16200000">
            <a:off x="50604" y="3178936"/>
            <a:ext cx="1609034"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a:t>
            </a:r>
            <a:br>
              <a:rPr lang="en-US" sz="1000" b="1" cap="all" spc="300">
                <a:solidFill>
                  <a:srgbClr val="C03BC4"/>
                </a:solidFill>
                <a:latin typeface="Segoe UI Semibold"/>
                <a:cs typeface="Segoe UI"/>
              </a:rPr>
            </a:br>
            <a:r>
              <a:rPr lang="en-US" sz="1000" b="1" cap="all" spc="300">
                <a:solidFill>
                  <a:srgbClr val="C03BC4"/>
                </a:solidFill>
                <a:latin typeface="Segoe UI Semibold"/>
                <a:cs typeface="Segoe UI"/>
              </a:rPr>
              <a:t> Enablement</a:t>
            </a:r>
          </a:p>
        </p:txBody>
      </p:sp>
      <p:sp>
        <p:nvSpPr>
          <p:cNvPr id="31" name="Rectangle: Rounded Corners 10">
            <a:extLst>
              <a:ext uri="{FF2B5EF4-FFF2-40B4-BE49-F238E27FC236}">
                <a16:creationId xmlns:a16="http://schemas.microsoft.com/office/drawing/2014/main" id="{50189B18-8B88-7CC2-ABF2-1E2E688D8B08}"/>
              </a:ext>
            </a:extLst>
          </p:cNvPr>
          <p:cNvSpPr/>
          <p:nvPr/>
        </p:nvSpPr>
        <p:spPr>
          <a:xfrm>
            <a:off x="1212130" y="1620107"/>
            <a:ext cx="2322542"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63" name="TextBox 62">
            <a:extLst>
              <a:ext uri="{FF2B5EF4-FFF2-40B4-BE49-F238E27FC236}">
                <a16:creationId xmlns:a16="http://schemas.microsoft.com/office/drawing/2014/main" id="{FE165181-E7D3-7923-34DE-A69D3186C8AA}"/>
              </a:ext>
            </a:extLst>
          </p:cNvPr>
          <p:cNvSpPr txBox="1"/>
          <p:nvPr/>
        </p:nvSpPr>
        <p:spPr>
          <a:xfrm>
            <a:off x="1098734" y="208457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lang="en-US" sz="1100" cap="none">
                <a:solidFill>
                  <a:srgbClr val="C03BC4"/>
                </a:solidFill>
                <a:latin typeface="Segoe UI Semibold"/>
                <a:cs typeface="Segoe UI Semibold"/>
              </a:rPr>
              <a:t>User Enablement Workstream</a:t>
            </a:r>
          </a:p>
        </p:txBody>
      </p:sp>
      <p:sp>
        <p:nvSpPr>
          <p:cNvPr id="25" name="TextBox 24">
            <a:extLst>
              <a:ext uri="{FF2B5EF4-FFF2-40B4-BE49-F238E27FC236}">
                <a16:creationId xmlns:a16="http://schemas.microsoft.com/office/drawing/2014/main" id="{627D7DDD-3C71-9591-7827-4AE27AC7A178}"/>
              </a:ext>
            </a:extLst>
          </p:cNvPr>
          <p:cNvSpPr txBox="1"/>
          <p:nvPr/>
        </p:nvSpPr>
        <p:spPr>
          <a:xfrm>
            <a:off x="1097201" y="226443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26" name="Rectangle: Rounded Corners 10">
            <a:extLst>
              <a:ext uri="{FF2B5EF4-FFF2-40B4-BE49-F238E27FC236}">
                <a16:creationId xmlns:a16="http://schemas.microsoft.com/office/drawing/2014/main" id="{4F9716B7-C471-5941-F1FA-6DD7149EB984}"/>
              </a:ext>
            </a:extLst>
          </p:cNvPr>
          <p:cNvSpPr/>
          <p:nvPr/>
        </p:nvSpPr>
        <p:spPr>
          <a:xfrm>
            <a:off x="3928233"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19" name="TextBox 18">
            <a:extLst>
              <a:ext uri="{FF2B5EF4-FFF2-40B4-BE49-F238E27FC236}">
                <a16:creationId xmlns:a16="http://schemas.microsoft.com/office/drawing/2014/main" id="{4BFD45C6-C261-B355-BC08-31078CEB134E}"/>
              </a:ext>
            </a:extLst>
          </p:cNvPr>
          <p:cNvSpPr txBox="1"/>
          <p:nvPr/>
        </p:nvSpPr>
        <p:spPr>
          <a:xfrm>
            <a:off x="3765850" y="204940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(Community of Practice/Champion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38" name="Rectangle: Rounded Corners 10">
            <a:extLst>
              <a:ext uri="{FF2B5EF4-FFF2-40B4-BE49-F238E27FC236}">
                <a16:creationId xmlns:a16="http://schemas.microsoft.com/office/drawing/2014/main" id="{EFE01B58-F629-4D82-C140-F552426C8EE9}"/>
              </a:ext>
            </a:extLst>
          </p:cNvPr>
          <p:cNvSpPr/>
          <p:nvPr/>
        </p:nvSpPr>
        <p:spPr>
          <a:xfrm>
            <a:off x="6540469"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23" name="TextBox 22">
            <a:extLst>
              <a:ext uri="{FF2B5EF4-FFF2-40B4-BE49-F238E27FC236}">
                <a16:creationId xmlns:a16="http://schemas.microsoft.com/office/drawing/2014/main" id="{0A9A3A9D-AB47-F97E-45A3-2E2C72CAF47D}"/>
              </a:ext>
            </a:extLst>
          </p:cNvPr>
          <p:cNvSpPr txBox="1"/>
          <p:nvPr/>
        </p:nvSpPr>
        <p:spPr>
          <a:xfrm>
            <a:off x="6425540" y="2049409"/>
            <a:ext cx="2552400"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29" name="Rectangle: Rounded Corners 10">
            <a:extLst>
              <a:ext uri="{FF2B5EF4-FFF2-40B4-BE49-F238E27FC236}">
                <a16:creationId xmlns:a16="http://schemas.microsoft.com/office/drawing/2014/main" id="{314B120B-5DC8-5535-4247-1CD0A0CAA4C7}"/>
              </a:ext>
            </a:extLst>
          </p:cNvPr>
          <p:cNvSpPr/>
          <p:nvPr/>
        </p:nvSpPr>
        <p:spPr>
          <a:xfrm>
            <a:off x="9199488"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17" name="TextBox 16">
            <a:extLst>
              <a:ext uri="{FF2B5EF4-FFF2-40B4-BE49-F238E27FC236}">
                <a16:creationId xmlns:a16="http://schemas.microsoft.com/office/drawing/2014/main" id="{C79378D7-9A8C-FC9E-3AA2-5535133E880C}"/>
              </a:ext>
            </a:extLst>
          </p:cNvPr>
          <p:cNvSpPr txBox="1"/>
          <p:nvPr/>
        </p:nvSpPr>
        <p:spPr>
          <a:xfrm>
            <a:off x="9085230" y="204940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sp>
        <p:nvSpPr>
          <p:cNvPr id="77" name="Oval 76">
            <a:extLst>
              <a:ext uri="{FF2B5EF4-FFF2-40B4-BE49-F238E27FC236}">
                <a16:creationId xmlns:a16="http://schemas.microsoft.com/office/drawing/2014/main" id="{AD5864D3-5156-030A-8851-AE4BE4C1BD9B}"/>
              </a:ext>
              <a:ext uri="{C183D7F6-B498-43B3-948B-1728B52AA6E4}">
                <adec:decorative xmlns:adec="http://schemas.microsoft.com/office/drawing/2017/decorative" val="1"/>
              </a:ext>
            </a:extLst>
          </p:cNvPr>
          <p:cNvSpPr/>
          <p:nvPr/>
        </p:nvSpPr>
        <p:spPr>
          <a:xfrm>
            <a:off x="323113" y="4196143"/>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mj-lt"/>
              <a:cs typeface="Segoe UI" panose="020B0502040204020203" pitchFamily="34" charset="0"/>
            </a:endParaRPr>
          </a:p>
        </p:txBody>
      </p:sp>
      <p:pic>
        <p:nvPicPr>
          <p:cNvPr id="78" name="Graphic 77">
            <a:extLst>
              <a:ext uri="{FF2B5EF4-FFF2-40B4-BE49-F238E27FC236}">
                <a16:creationId xmlns:a16="http://schemas.microsoft.com/office/drawing/2014/main" id="{4FA7E8E2-13F2-2DA2-0890-F9611BDB30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4268784"/>
            <a:ext cx="228600" cy="228600"/>
          </a:xfrm>
          <a:prstGeom prst="rect">
            <a:avLst/>
          </a:prstGeom>
        </p:spPr>
      </p:pic>
      <p:grpSp>
        <p:nvGrpSpPr>
          <p:cNvPr id="14" name="Group 13">
            <a:extLst>
              <a:ext uri="{FF2B5EF4-FFF2-40B4-BE49-F238E27FC236}">
                <a16:creationId xmlns:a16="http://schemas.microsoft.com/office/drawing/2014/main" id="{C2F785F9-55A1-9C08-C746-221DD329CEDA}"/>
              </a:ext>
              <a:ext uri="{C183D7F6-B498-43B3-948B-1728B52AA6E4}">
                <adec:decorative xmlns:adec="http://schemas.microsoft.com/office/drawing/2017/decorative" val="1"/>
              </a:ext>
            </a:extLst>
          </p:cNvPr>
          <p:cNvGrpSpPr/>
          <p:nvPr/>
        </p:nvGrpSpPr>
        <p:grpSpPr>
          <a:xfrm>
            <a:off x="3887111" y="2195474"/>
            <a:ext cx="144000" cy="1894045"/>
            <a:chOff x="3887111" y="2195474"/>
            <a:chExt cx="144000" cy="1894045"/>
          </a:xfrm>
        </p:grpSpPr>
        <p:sp>
          <p:nvSpPr>
            <p:cNvPr id="34" name="Graphic 17" descr="Badge Tick1 with solid fill">
              <a:extLst>
                <a:ext uri="{FF2B5EF4-FFF2-40B4-BE49-F238E27FC236}">
                  <a16:creationId xmlns:a16="http://schemas.microsoft.com/office/drawing/2014/main" id="{D0DC229F-E342-A9E1-FB69-90AFFF8DDEE5}"/>
                </a:ext>
              </a:extLst>
            </p:cNvPr>
            <p:cNvSpPr>
              <a:spLocks noChangeAspect="1"/>
            </p:cNvSpPr>
            <p:nvPr/>
          </p:nvSpPr>
          <p:spPr>
            <a:xfrm>
              <a:off x="3887111"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5" name="Graphic 17" descr="Badge Tick1 with solid fill">
              <a:extLst>
                <a:ext uri="{FF2B5EF4-FFF2-40B4-BE49-F238E27FC236}">
                  <a16:creationId xmlns:a16="http://schemas.microsoft.com/office/drawing/2014/main" id="{8910ECA2-FD73-63A4-FC32-70FA8368A144}"/>
                </a:ext>
              </a:extLst>
            </p:cNvPr>
            <p:cNvSpPr>
              <a:spLocks noChangeAspect="1"/>
            </p:cNvSpPr>
            <p:nvPr/>
          </p:nvSpPr>
          <p:spPr>
            <a:xfrm>
              <a:off x="3887111" y="254189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6" name="Graphic 17" descr="Badge Tick1 with solid fill">
              <a:extLst>
                <a:ext uri="{FF2B5EF4-FFF2-40B4-BE49-F238E27FC236}">
                  <a16:creationId xmlns:a16="http://schemas.microsoft.com/office/drawing/2014/main" id="{783582B5-6A5D-6C21-71A7-4052C215C501}"/>
                </a:ext>
              </a:extLst>
            </p:cNvPr>
            <p:cNvSpPr>
              <a:spLocks noChangeAspect="1"/>
            </p:cNvSpPr>
            <p:nvPr/>
          </p:nvSpPr>
          <p:spPr>
            <a:xfrm>
              <a:off x="3887111" y="2899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FD3CFFB1-E158-4BE0-113A-CDE2689BA233}"/>
                </a:ext>
              </a:extLst>
            </p:cNvPr>
            <p:cNvSpPr>
              <a:spLocks noChangeAspect="1"/>
            </p:cNvSpPr>
            <p:nvPr/>
          </p:nvSpPr>
          <p:spPr>
            <a:xfrm>
              <a:off x="3887111" y="338288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7EB2E66B-59E7-3F8C-70F8-E28A348B86AA}"/>
                </a:ext>
              </a:extLst>
            </p:cNvPr>
            <p:cNvSpPr>
              <a:spLocks noChangeAspect="1"/>
            </p:cNvSpPr>
            <p:nvPr/>
          </p:nvSpPr>
          <p:spPr>
            <a:xfrm>
              <a:off x="3887111" y="37394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9" name="Graphic 17" descr="Badge Tick1 with solid fill">
              <a:extLst>
                <a:ext uri="{FF2B5EF4-FFF2-40B4-BE49-F238E27FC236}">
                  <a16:creationId xmlns:a16="http://schemas.microsoft.com/office/drawing/2014/main" id="{2D3B0887-C869-2181-8728-ED7846C425C1}"/>
                </a:ext>
              </a:extLst>
            </p:cNvPr>
            <p:cNvSpPr>
              <a:spLocks noChangeAspect="1"/>
            </p:cNvSpPr>
            <p:nvPr/>
          </p:nvSpPr>
          <p:spPr>
            <a:xfrm>
              <a:off x="3887111" y="39455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3" name="Group 2">
            <a:extLst>
              <a:ext uri="{FF2B5EF4-FFF2-40B4-BE49-F238E27FC236}">
                <a16:creationId xmlns:a16="http://schemas.microsoft.com/office/drawing/2014/main" id="{6E84B287-8031-0F03-6ABA-9061B7CCC832}"/>
              </a:ext>
              <a:ext uri="{C183D7F6-B498-43B3-948B-1728B52AA6E4}">
                <adec:decorative xmlns:adec="http://schemas.microsoft.com/office/drawing/2017/decorative" val="1"/>
              </a:ext>
            </a:extLst>
          </p:cNvPr>
          <p:cNvGrpSpPr/>
          <p:nvPr/>
        </p:nvGrpSpPr>
        <p:grpSpPr>
          <a:xfrm>
            <a:off x="716623" y="4383084"/>
            <a:ext cx="10937809" cy="1799508"/>
            <a:chOff x="716623" y="4383084"/>
            <a:chExt cx="10937809" cy="1799508"/>
          </a:xfrm>
        </p:grpSpPr>
        <p:sp>
          <p:nvSpPr>
            <p:cNvPr id="79" name="Rounded Rectangle 78">
              <a:extLst>
                <a:ext uri="{FF2B5EF4-FFF2-40B4-BE49-F238E27FC236}">
                  <a16:creationId xmlns:a16="http://schemas.microsoft.com/office/drawing/2014/main" id="{53DA10C1-23C1-ADCB-AAD1-D8FD8BBBF26B}"/>
                </a:ext>
                <a:ext uri="{C183D7F6-B498-43B3-948B-1728B52AA6E4}">
                  <adec:decorative xmlns:adec="http://schemas.microsoft.com/office/drawing/2017/decorative" val="1"/>
                </a:ext>
              </a:extLst>
            </p:cNvPr>
            <p:cNvSpPr/>
            <p:nvPr/>
          </p:nvSpPr>
          <p:spPr bwMode="auto">
            <a:xfrm>
              <a:off x="6407899"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0" name="Rounded Rectangle 79">
              <a:extLst>
                <a:ext uri="{FF2B5EF4-FFF2-40B4-BE49-F238E27FC236}">
                  <a16:creationId xmlns:a16="http://schemas.microsoft.com/office/drawing/2014/main" id="{E5F482A3-8D97-E402-C686-969125D1A4ED}"/>
                </a:ext>
                <a:ext uri="{C183D7F6-B498-43B3-948B-1728B52AA6E4}">
                  <adec:decorative xmlns:adec="http://schemas.microsoft.com/office/drawing/2017/decorative" val="1"/>
                </a:ext>
              </a:extLst>
            </p:cNvPr>
            <p:cNvSpPr/>
            <p:nvPr/>
          </p:nvSpPr>
          <p:spPr bwMode="auto">
            <a:xfrm>
              <a:off x="3746443" y="4462859"/>
              <a:ext cx="2587346" cy="1691432"/>
            </a:xfrm>
            <a:prstGeom prst="roundRect">
              <a:avLst>
                <a:gd name="adj" fmla="val 478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1" name="Rounded Rectangle 80">
              <a:extLst>
                <a:ext uri="{FF2B5EF4-FFF2-40B4-BE49-F238E27FC236}">
                  <a16:creationId xmlns:a16="http://schemas.microsoft.com/office/drawing/2014/main" id="{60EDC213-7CC0-17F8-A49B-463EDEFFED08}"/>
                </a:ext>
                <a:ext uri="{C183D7F6-B498-43B3-948B-1728B52AA6E4}">
                  <adec:decorative xmlns:adec="http://schemas.microsoft.com/office/drawing/2017/decorative" val="1"/>
                </a:ext>
              </a:extLst>
            </p:cNvPr>
            <p:cNvSpPr/>
            <p:nvPr/>
          </p:nvSpPr>
          <p:spPr bwMode="auto">
            <a:xfrm>
              <a:off x="9067086"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2" name="Rounded Rectangle 81">
              <a:extLst>
                <a:ext uri="{FF2B5EF4-FFF2-40B4-BE49-F238E27FC236}">
                  <a16:creationId xmlns:a16="http://schemas.microsoft.com/office/drawing/2014/main" id="{016021FC-6B3B-9F12-C8C2-2803342D24AF}"/>
                </a:ext>
                <a:ext uri="{C183D7F6-B498-43B3-948B-1728B52AA6E4}">
                  <adec:decorative xmlns:adec="http://schemas.microsoft.com/office/drawing/2017/decorative" val="1"/>
                </a:ext>
              </a:extLst>
            </p:cNvPr>
            <p:cNvSpPr/>
            <p:nvPr/>
          </p:nvSpPr>
          <p:spPr bwMode="auto">
            <a:xfrm>
              <a:off x="1079728" y="4462859"/>
              <a:ext cx="2587346" cy="1691432"/>
            </a:xfrm>
            <a:prstGeom prst="roundRect">
              <a:avLst>
                <a:gd name="adj" fmla="val 6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TextBox 75">
              <a:extLst>
                <a:ext uri="{FF2B5EF4-FFF2-40B4-BE49-F238E27FC236}">
                  <a16:creationId xmlns:a16="http://schemas.microsoft.com/office/drawing/2014/main" id="{06135E96-669D-FEB1-83D1-4CC5C90AAE70}"/>
                </a:ext>
              </a:extLst>
            </p:cNvPr>
            <p:cNvSpPr txBox="1"/>
            <p:nvPr/>
          </p:nvSpPr>
          <p:spPr>
            <a:xfrm rot="16200000">
              <a:off x="311370" y="5008520"/>
              <a:ext cx="1087506" cy="276999"/>
            </a:xfrm>
            <a:prstGeom prst="rect">
              <a:avLst/>
            </a:prstGeom>
            <a:noFill/>
          </p:spPr>
          <p:txBody>
            <a:bodyPr wrap="square" lIns="0" tIns="0" rIns="0" bIns="0" rtlCol="0">
              <a:spAutoFit/>
            </a:bodyPr>
            <a:lstStyle/>
            <a:p>
              <a:pPr algn="ctr">
                <a:lnSpc>
                  <a:spcPct val="90000"/>
                </a:lnSpc>
                <a:spcAft>
                  <a:spcPts val="600"/>
                </a:spcAft>
                <a:defRPr/>
              </a:pPr>
              <a:r>
                <a:rPr lang="en-US" sz="1000" cap="all" spc="300">
                  <a:solidFill>
                    <a:srgbClr val="0078D4"/>
                  </a:solidFill>
                  <a:latin typeface="Segoe UI Semibold"/>
                  <a:cs typeface="Segoe UI" panose="020B0502040204020203" pitchFamily="34" charset="0"/>
                </a:rPr>
                <a:t>Technical Readiness</a:t>
              </a:r>
            </a:p>
          </p:txBody>
        </p:sp>
        <p:cxnSp>
          <p:nvCxnSpPr>
            <p:cNvPr id="83" name="Straight Connector 82">
              <a:extLst>
                <a:ext uri="{FF2B5EF4-FFF2-40B4-BE49-F238E27FC236}">
                  <a16:creationId xmlns:a16="http://schemas.microsoft.com/office/drawing/2014/main" id="{470FDF9E-2662-821E-B722-48E93E5DB6DD}"/>
                </a:ext>
                <a:ext uri="{C183D7F6-B498-43B3-948B-1728B52AA6E4}">
                  <adec:decorative xmlns:adec="http://schemas.microsoft.com/office/drawing/2017/decorative" val="1"/>
                </a:ext>
              </a:extLst>
            </p:cNvPr>
            <p:cNvCxnSpPr>
              <a:cxnSpLocks/>
            </p:cNvCxnSpPr>
            <p:nvPr/>
          </p:nvCxnSpPr>
          <p:spPr>
            <a:xfrm flipH="1">
              <a:off x="744520" y="4383084"/>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E8B388C-CCEA-FB4D-BA8A-29BEBF88241D}"/>
                </a:ext>
              </a:extLst>
            </p:cNvPr>
            <p:cNvSpPr txBox="1"/>
            <p:nvPr/>
          </p:nvSpPr>
          <p:spPr>
            <a:xfrm>
              <a:off x="1106160" y="475076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Perform the Microsoft 365 Copilot Optimization Assessment</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48" name="Graphic 17" descr="Badge Tick1 with solid fill">
              <a:extLst>
                <a:ext uri="{FF2B5EF4-FFF2-40B4-BE49-F238E27FC236}">
                  <a16:creationId xmlns:a16="http://schemas.microsoft.com/office/drawing/2014/main" id="{AABD0927-4C41-B9D7-AA6A-0CCF6F9394FC}"/>
                </a:ext>
              </a:extLst>
            </p:cNvPr>
            <p:cNvSpPr>
              <a:spLocks noChangeAspect="1"/>
            </p:cNvSpPr>
            <p:nvPr/>
          </p:nvSpPr>
          <p:spPr>
            <a:xfrm>
              <a:off x="1230923" y="4906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9535055A-470D-CD11-85C4-7025EFB6B871}"/>
                </a:ext>
              </a:extLst>
            </p:cNvPr>
            <p:cNvSpPr>
              <a:spLocks noChangeAspect="1"/>
            </p:cNvSpPr>
            <p:nvPr/>
          </p:nvSpPr>
          <p:spPr>
            <a:xfrm>
              <a:off x="1230923" y="53881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0" name="TextBox 49">
              <a:extLst>
                <a:ext uri="{FF2B5EF4-FFF2-40B4-BE49-F238E27FC236}">
                  <a16:creationId xmlns:a16="http://schemas.microsoft.com/office/drawing/2014/main" id="{054FFE8E-8F31-DA4D-B276-A526A1B4983F}"/>
                </a:ext>
              </a:extLst>
            </p:cNvPr>
            <p:cNvSpPr txBox="1"/>
            <p:nvPr/>
          </p:nvSpPr>
          <p:spPr>
            <a:xfrm>
              <a:off x="3765850" y="448674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Assign permissions by role to provide access to the Microsoft 365 Copilot usage report</a:t>
              </a:r>
            </a:p>
          </p:txBody>
        </p:sp>
        <p:sp>
          <p:nvSpPr>
            <p:cNvPr id="51" name="Graphic 17" descr="Badge Tick1 with solid fill">
              <a:extLst>
                <a:ext uri="{FF2B5EF4-FFF2-40B4-BE49-F238E27FC236}">
                  <a16:creationId xmlns:a16="http://schemas.microsoft.com/office/drawing/2014/main" id="{50A30542-9073-B24A-44BF-89E0A47BF101}"/>
                </a:ext>
              </a:extLst>
            </p:cNvPr>
            <p:cNvSpPr>
              <a:spLocks noChangeAspect="1"/>
            </p:cNvSpPr>
            <p:nvPr/>
          </p:nvSpPr>
          <p:spPr>
            <a:xfrm>
              <a:off x="3887111"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2" name="Graphic 17" descr="Badge Tick1 with solid fill">
              <a:extLst>
                <a:ext uri="{FF2B5EF4-FFF2-40B4-BE49-F238E27FC236}">
                  <a16:creationId xmlns:a16="http://schemas.microsoft.com/office/drawing/2014/main" id="{0C35DCD0-F210-03A1-158F-97FB28CDF949}"/>
                </a:ext>
              </a:extLst>
            </p:cNvPr>
            <p:cNvSpPr>
              <a:spLocks noChangeAspect="1"/>
            </p:cNvSpPr>
            <p:nvPr/>
          </p:nvSpPr>
          <p:spPr>
            <a:xfrm>
              <a:off x="3887111"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3" name="TextBox 52">
              <a:extLst>
                <a:ext uri="{FF2B5EF4-FFF2-40B4-BE49-F238E27FC236}">
                  <a16:creationId xmlns:a16="http://schemas.microsoft.com/office/drawing/2014/main" id="{DFD5638A-CFD3-24C3-DE9D-95917DAE6506}"/>
                </a:ext>
              </a:extLst>
            </p:cNvPr>
            <p:cNvSpPr txBox="1"/>
            <p:nvPr/>
          </p:nvSpPr>
          <p:spPr>
            <a:xfrm>
              <a:off x="6425540" y="448674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54" name="Graphic 17" descr="Badge Tick1 with solid fill">
              <a:extLst>
                <a:ext uri="{FF2B5EF4-FFF2-40B4-BE49-F238E27FC236}">
                  <a16:creationId xmlns:a16="http://schemas.microsoft.com/office/drawing/2014/main" id="{9A14E47D-347C-34B4-ACEF-B16B071D5E56}"/>
                </a:ext>
              </a:extLst>
            </p:cNvPr>
            <p:cNvSpPr>
              <a:spLocks noChangeAspect="1"/>
            </p:cNvSpPr>
            <p:nvPr/>
          </p:nvSpPr>
          <p:spPr>
            <a:xfrm>
              <a:off x="6543299"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D4807506-E99F-7F93-A1C1-AF2AE0F96F21}"/>
                </a:ext>
              </a:extLst>
            </p:cNvPr>
            <p:cNvSpPr>
              <a:spLocks noChangeAspect="1"/>
            </p:cNvSpPr>
            <p:nvPr/>
          </p:nvSpPr>
          <p:spPr>
            <a:xfrm>
              <a:off x="6543299" y="485740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6" name="TextBox 55">
              <a:extLst>
                <a:ext uri="{FF2B5EF4-FFF2-40B4-BE49-F238E27FC236}">
                  <a16:creationId xmlns:a16="http://schemas.microsoft.com/office/drawing/2014/main" id="{67F9378D-D261-F63A-C3C7-2FDEA65EF086}"/>
                </a:ext>
              </a:extLst>
            </p:cNvPr>
            <p:cNvSpPr txBox="1"/>
            <p:nvPr/>
          </p:nvSpPr>
          <p:spPr>
            <a:xfrm>
              <a:off x="9085230" y="4496334"/>
              <a:ext cx="2552400" cy="787908"/>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57" name="Graphic 17" descr="Badge Tick1 with solid fill">
              <a:extLst>
                <a:ext uri="{FF2B5EF4-FFF2-40B4-BE49-F238E27FC236}">
                  <a16:creationId xmlns:a16="http://schemas.microsoft.com/office/drawing/2014/main" id="{53315989-AB2B-98E6-4A54-9559D67BD9A8}"/>
                </a:ext>
              </a:extLst>
            </p:cNvPr>
            <p:cNvSpPr>
              <a:spLocks noChangeAspect="1"/>
            </p:cNvSpPr>
            <p:nvPr/>
          </p:nvSpPr>
          <p:spPr>
            <a:xfrm>
              <a:off x="9199488"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DF138EA-13D8-562B-7C48-348B5998DFE2}"/>
                </a:ext>
              </a:extLst>
            </p:cNvPr>
            <p:cNvSpPr>
              <a:spLocks noChangeAspect="1"/>
            </p:cNvSpPr>
            <p:nvPr/>
          </p:nvSpPr>
          <p:spPr>
            <a:xfrm>
              <a:off x="9199488"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4" name="TextBox 63">
              <a:extLst>
                <a:ext uri="{FF2B5EF4-FFF2-40B4-BE49-F238E27FC236}">
                  <a16:creationId xmlns:a16="http://schemas.microsoft.com/office/drawing/2014/main" id="{FBBA47AE-5D43-7B16-BC77-0408FC442F62}"/>
                </a:ext>
              </a:extLst>
            </p:cNvPr>
            <p:cNvSpPr txBox="1"/>
            <p:nvPr/>
          </p:nvSpPr>
          <p:spPr>
            <a:xfrm>
              <a:off x="1106824" y="455367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7" name="Graphic 17" descr="Badge Tick1 with solid fill">
              <a:extLst>
                <a:ext uri="{FF2B5EF4-FFF2-40B4-BE49-F238E27FC236}">
                  <a16:creationId xmlns:a16="http://schemas.microsoft.com/office/drawing/2014/main" id="{EA2D18E8-636E-8199-7C17-D45F85866972}"/>
                </a:ext>
              </a:extLst>
            </p:cNvPr>
            <p:cNvSpPr>
              <a:spLocks noChangeAspect="1"/>
            </p:cNvSpPr>
            <p:nvPr/>
          </p:nvSpPr>
          <p:spPr>
            <a:xfrm>
              <a:off x="1230923" y="573325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0" name="Graphic 17" descr="Badge Tick1 with solid fill">
              <a:extLst>
                <a:ext uri="{FF2B5EF4-FFF2-40B4-BE49-F238E27FC236}">
                  <a16:creationId xmlns:a16="http://schemas.microsoft.com/office/drawing/2014/main" id="{ECBEEE9C-C821-C12F-72D9-0A2A04A67B99}"/>
                </a:ext>
              </a:extLst>
            </p:cNvPr>
            <p:cNvSpPr>
              <a:spLocks noChangeAspect="1"/>
            </p:cNvSpPr>
            <p:nvPr/>
          </p:nvSpPr>
          <p:spPr>
            <a:xfrm>
              <a:off x="3893347" y="564615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5" name="Group 14">
            <a:extLst>
              <a:ext uri="{FF2B5EF4-FFF2-40B4-BE49-F238E27FC236}">
                <a16:creationId xmlns:a16="http://schemas.microsoft.com/office/drawing/2014/main" id="{3DF961D8-A026-E6EF-4D5F-D8321CE3352B}"/>
              </a:ext>
              <a:ext uri="{C183D7F6-B498-43B3-948B-1728B52AA6E4}">
                <adec:decorative xmlns:adec="http://schemas.microsoft.com/office/drawing/2017/decorative" val="1"/>
              </a:ext>
            </a:extLst>
          </p:cNvPr>
          <p:cNvGrpSpPr/>
          <p:nvPr/>
        </p:nvGrpSpPr>
        <p:grpSpPr>
          <a:xfrm>
            <a:off x="6543299" y="2195474"/>
            <a:ext cx="144000" cy="1757667"/>
            <a:chOff x="6543299" y="2195474"/>
            <a:chExt cx="144000" cy="1757667"/>
          </a:xfrm>
        </p:grpSpPr>
        <p:sp>
          <p:nvSpPr>
            <p:cNvPr id="37" name="Graphic 17" descr="Badge Tick1 with solid fill">
              <a:extLst>
                <a:ext uri="{FF2B5EF4-FFF2-40B4-BE49-F238E27FC236}">
                  <a16:creationId xmlns:a16="http://schemas.microsoft.com/office/drawing/2014/main" id="{8C9B4682-C5DF-428A-ADC1-761F0A480E61}"/>
                </a:ext>
              </a:extLst>
            </p:cNvPr>
            <p:cNvSpPr>
              <a:spLocks noChangeAspect="1"/>
            </p:cNvSpPr>
            <p:nvPr/>
          </p:nvSpPr>
          <p:spPr>
            <a:xfrm>
              <a:off x="6543299"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4174DAC-1F55-E93E-3282-2604A8601AB8}"/>
                </a:ext>
              </a:extLst>
            </p:cNvPr>
            <p:cNvSpPr>
              <a:spLocks noChangeAspect="1"/>
            </p:cNvSpPr>
            <p:nvPr/>
          </p:nvSpPr>
          <p:spPr>
            <a:xfrm>
              <a:off x="6543299" y="254210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1" name="Graphic 17" descr="Badge Tick1 with solid fill">
              <a:extLst>
                <a:ext uri="{FF2B5EF4-FFF2-40B4-BE49-F238E27FC236}">
                  <a16:creationId xmlns:a16="http://schemas.microsoft.com/office/drawing/2014/main" id="{DE5F3452-C5C2-1754-48B7-BECDC0B9BE68}"/>
                </a:ext>
              </a:extLst>
            </p:cNvPr>
            <p:cNvSpPr>
              <a:spLocks noChangeAspect="1"/>
            </p:cNvSpPr>
            <p:nvPr/>
          </p:nvSpPr>
          <p:spPr>
            <a:xfrm>
              <a:off x="6543299"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2" name="Graphic 17" descr="Badge Tick1 with solid fill">
              <a:extLst>
                <a:ext uri="{FF2B5EF4-FFF2-40B4-BE49-F238E27FC236}">
                  <a16:creationId xmlns:a16="http://schemas.microsoft.com/office/drawing/2014/main" id="{43DA72FA-B435-BA3F-54D9-25D597DE6313}"/>
                </a:ext>
              </a:extLst>
            </p:cNvPr>
            <p:cNvSpPr>
              <a:spLocks noChangeAspect="1"/>
            </p:cNvSpPr>
            <p:nvPr/>
          </p:nvSpPr>
          <p:spPr>
            <a:xfrm>
              <a:off x="6543299" y="32437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9" name="Graphic 17" descr="Badge Tick1 with solid fill">
              <a:extLst>
                <a:ext uri="{FF2B5EF4-FFF2-40B4-BE49-F238E27FC236}">
                  <a16:creationId xmlns:a16="http://schemas.microsoft.com/office/drawing/2014/main" id="{EF54A9FA-8A86-C01C-769C-A06A60406EBE}"/>
                </a:ext>
              </a:extLst>
            </p:cNvPr>
            <p:cNvSpPr>
              <a:spLocks noChangeAspect="1"/>
            </p:cNvSpPr>
            <p:nvPr/>
          </p:nvSpPr>
          <p:spPr>
            <a:xfrm>
              <a:off x="6543299" y="359452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0" name="Graphic 17" descr="Badge Tick1 with solid fill">
              <a:extLst>
                <a:ext uri="{FF2B5EF4-FFF2-40B4-BE49-F238E27FC236}">
                  <a16:creationId xmlns:a16="http://schemas.microsoft.com/office/drawing/2014/main" id="{74B58357-A91A-8BCC-BF6E-F83581AE59F4}"/>
                </a:ext>
              </a:extLst>
            </p:cNvPr>
            <p:cNvSpPr>
              <a:spLocks noChangeAspect="1"/>
            </p:cNvSpPr>
            <p:nvPr/>
          </p:nvSpPr>
          <p:spPr>
            <a:xfrm>
              <a:off x="6543299" y="38091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6" name="Group 15">
            <a:extLst>
              <a:ext uri="{FF2B5EF4-FFF2-40B4-BE49-F238E27FC236}">
                <a16:creationId xmlns:a16="http://schemas.microsoft.com/office/drawing/2014/main" id="{46F3F0E8-3E7A-FE74-43A5-46CE47D4007A}"/>
              </a:ext>
              <a:ext uri="{C183D7F6-B498-43B3-948B-1728B52AA6E4}">
                <adec:decorative xmlns:adec="http://schemas.microsoft.com/office/drawing/2017/decorative" val="1"/>
              </a:ext>
            </a:extLst>
          </p:cNvPr>
          <p:cNvGrpSpPr/>
          <p:nvPr/>
        </p:nvGrpSpPr>
        <p:grpSpPr>
          <a:xfrm>
            <a:off x="9199488" y="2183972"/>
            <a:ext cx="144000" cy="1341769"/>
            <a:chOff x="9199488" y="2183972"/>
            <a:chExt cx="144000" cy="1341769"/>
          </a:xfrm>
        </p:grpSpPr>
        <p:sp>
          <p:nvSpPr>
            <p:cNvPr id="44" name="Graphic 17" descr="Badge Tick1 with solid fill">
              <a:extLst>
                <a:ext uri="{FF2B5EF4-FFF2-40B4-BE49-F238E27FC236}">
                  <a16:creationId xmlns:a16="http://schemas.microsoft.com/office/drawing/2014/main" id="{53673279-D89C-7236-3DEA-1B905E066CF5}"/>
                </a:ext>
              </a:extLst>
            </p:cNvPr>
            <p:cNvSpPr>
              <a:spLocks noChangeAspect="1"/>
            </p:cNvSpPr>
            <p:nvPr/>
          </p:nvSpPr>
          <p:spPr>
            <a:xfrm>
              <a:off x="9199488" y="21839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C0AD7CF0-AB08-2A20-6152-CDAE288FDD43}"/>
                </a:ext>
              </a:extLst>
            </p:cNvPr>
            <p:cNvSpPr>
              <a:spLocks noChangeAspect="1"/>
            </p:cNvSpPr>
            <p:nvPr/>
          </p:nvSpPr>
          <p:spPr>
            <a:xfrm>
              <a:off x="9199488" y="240257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4FD31F72-7152-0EA8-7292-118D0F91766C}"/>
                </a:ext>
              </a:extLst>
            </p:cNvPr>
            <p:cNvSpPr>
              <a:spLocks noChangeAspect="1"/>
            </p:cNvSpPr>
            <p:nvPr/>
          </p:nvSpPr>
          <p:spPr>
            <a:xfrm>
              <a:off x="9199488"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3" name="Graphic 17" descr="Badge Tick1 with solid fill">
              <a:extLst>
                <a:ext uri="{FF2B5EF4-FFF2-40B4-BE49-F238E27FC236}">
                  <a16:creationId xmlns:a16="http://schemas.microsoft.com/office/drawing/2014/main" id="{8489AC38-56E1-B6AC-E322-DBE5E7B57256}"/>
                </a:ext>
              </a:extLst>
            </p:cNvPr>
            <p:cNvSpPr>
              <a:spLocks noChangeAspect="1"/>
            </p:cNvSpPr>
            <p:nvPr/>
          </p:nvSpPr>
          <p:spPr>
            <a:xfrm>
              <a:off x="9199488" y="33817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3" name="Group 12">
            <a:extLst>
              <a:ext uri="{FF2B5EF4-FFF2-40B4-BE49-F238E27FC236}">
                <a16:creationId xmlns:a16="http://schemas.microsoft.com/office/drawing/2014/main" id="{C899A5BD-DFAA-A422-A45A-B4AC9DAE0984}"/>
              </a:ext>
              <a:ext uri="{C183D7F6-B498-43B3-948B-1728B52AA6E4}">
                <adec:decorative xmlns:adec="http://schemas.microsoft.com/office/drawing/2017/decorative" val="1"/>
              </a:ext>
            </a:extLst>
          </p:cNvPr>
          <p:cNvGrpSpPr/>
          <p:nvPr/>
        </p:nvGrpSpPr>
        <p:grpSpPr>
          <a:xfrm>
            <a:off x="1229002" y="2418207"/>
            <a:ext cx="145921" cy="1658063"/>
            <a:chOff x="1229002" y="2418207"/>
            <a:chExt cx="145921" cy="1658063"/>
          </a:xfrm>
        </p:grpSpPr>
        <p:sp>
          <p:nvSpPr>
            <p:cNvPr id="28" name="Graphic 17" descr="Badge Tick1 with solid fill">
              <a:extLst>
                <a:ext uri="{FF2B5EF4-FFF2-40B4-BE49-F238E27FC236}">
                  <a16:creationId xmlns:a16="http://schemas.microsoft.com/office/drawing/2014/main" id="{DA7273A9-7487-B51D-8761-30650802810E}"/>
                </a:ext>
              </a:extLst>
            </p:cNvPr>
            <p:cNvSpPr>
              <a:spLocks noChangeAspect="1"/>
            </p:cNvSpPr>
            <p:nvPr/>
          </p:nvSpPr>
          <p:spPr>
            <a:xfrm>
              <a:off x="1230923" y="24182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3" name="Graphic 17" descr="Badge Tick1 with solid fill">
              <a:extLst>
                <a:ext uri="{FF2B5EF4-FFF2-40B4-BE49-F238E27FC236}">
                  <a16:creationId xmlns:a16="http://schemas.microsoft.com/office/drawing/2014/main" id="{37902B8E-1629-0B70-1325-3C66BB7D0311}"/>
                </a:ext>
              </a:extLst>
            </p:cNvPr>
            <p:cNvSpPr>
              <a:spLocks noChangeAspect="1"/>
            </p:cNvSpPr>
            <p:nvPr/>
          </p:nvSpPr>
          <p:spPr>
            <a:xfrm>
              <a:off x="1230923" y="276598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2" name="Graphic 17" descr="Badge Tick1 with solid fill">
              <a:extLst>
                <a:ext uri="{FF2B5EF4-FFF2-40B4-BE49-F238E27FC236}">
                  <a16:creationId xmlns:a16="http://schemas.microsoft.com/office/drawing/2014/main" id="{E2F29827-A6CD-0C0F-2566-D7843865645B}"/>
                </a:ext>
              </a:extLst>
            </p:cNvPr>
            <p:cNvSpPr>
              <a:spLocks noChangeAspect="1"/>
            </p:cNvSpPr>
            <p:nvPr/>
          </p:nvSpPr>
          <p:spPr>
            <a:xfrm>
              <a:off x="1230923" y="32337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7783261D-9B36-E971-8BE8-B5350E9F400F}"/>
                </a:ext>
              </a:extLst>
            </p:cNvPr>
            <p:cNvSpPr>
              <a:spLocks noChangeAspect="1"/>
            </p:cNvSpPr>
            <p:nvPr/>
          </p:nvSpPr>
          <p:spPr>
            <a:xfrm>
              <a:off x="1229002" y="36165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1F58A58C-0610-29E8-A105-90E0E44A1E7D}"/>
                </a:ext>
              </a:extLst>
            </p:cNvPr>
            <p:cNvSpPr>
              <a:spLocks noChangeAspect="1"/>
            </p:cNvSpPr>
            <p:nvPr/>
          </p:nvSpPr>
          <p:spPr>
            <a:xfrm>
              <a:off x="1229002" y="393227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21" name="Rounded Rectangle 2">
            <a:extLst>
              <a:ext uri="{FF2B5EF4-FFF2-40B4-BE49-F238E27FC236}">
                <a16:creationId xmlns:a16="http://schemas.microsoft.com/office/drawing/2014/main" id="{16DA988C-7519-A4F8-0F8E-2F5275E67682}"/>
              </a:ext>
              <a:ext uri="{C183D7F6-B498-43B3-948B-1728B52AA6E4}">
                <adec:decorative xmlns:adec="http://schemas.microsoft.com/office/drawing/2017/decorative" val="1"/>
              </a:ext>
            </a:extLst>
          </p:cNvPr>
          <p:cNvSpPr/>
          <p:nvPr/>
        </p:nvSpPr>
        <p:spPr>
          <a:xfrm>
            <a:off x="1079728" y="2027537"/>
            <a:ext cx="10574703" cy="2376591"/>
          </a:xfrm>
          <a:prstGeom prst="roundRect">
            <a:avLst>
              <a:gd name="adj" fmla="val 3227"/>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77897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88261" y="342314"/>
            <a:ext cx="11011601"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a:ln w="3175">
                  <a:noFill/>
                </a:ln>
                <a:solidFill>
                  <a:schemeClr val="tx1"/>
                </a:solidFill>
                <a:effectLst/>
                <a:uLnTx/>
                <a:uFillTx/>
                <a:latin typeface="+mj-lt"/>
                <a:ea typeface="+mn-ea"/>
                <a:cs typeface="Segoe UI" pitchFamily="34" charset="0"/>
              </a:rPr>
              <a:t>Copilot for Microsoft 365</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Readiness checklist and key resources</a:t>
            </a:r>
          </a:p>
        </p:txBody>
      </p:sp>
      <p:sp>
        <p:nvSpPr>
          <p:cNvPr id="9" name="Rounded Rectangle 8">
            <a:extLst>
              <a:ext uri="{FF2B5EF4-FFF2-40B4-BE49-F238E27FC236}">
                <a16:creationId xmlns:a16="http://schemas.microsoft.com/office/drawing/2014/main" id="{3C92CD2C-F908-38FE-A6F5-90C6B0B310D6}"/>
              </a:ext>
              <a:ext uri="{C183D7F6-B498-43B3-948B-1728B52AA6E4}">
                <adec:decorative xmlns:adec="http://schemas.microsoft.com/office/drawing/2017/decorative" val="1"/>
              </a:ext>
            </a:extLst>
          </p:cNvPr>
          <p:cNvSpPr/>
          <p:nvPr/>
        </p:nvSpPr>
        <p:spPr bwMode="auto">
          <a:xfrm>
            <a:off x="8967416" y="1866667"/>
            <a:ext cx="268701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Rounded Rectangle 9">
            <a:extLst>
              <a:ext uri="{FF2B5EF4-FFF2-40B4-BE49-F238E27FC236}">
                <a16:creationId xmlns:a16="http://schemas.microsoft.com/office/drawing/2014/main" id="{C92D216F-1933-6C1A-9F7B-19FD3AF0BB53}"/>
              </a:ext>
              <a:ext uri="{C183D7F6-B498-43B3-948B-1728B52AA6E4}">
                <adec:decorative xmlns:adec="http://schemas.microsoft.com/office/drawing/2017/decorative" val="1"/>
              </a:ext>
            </a:extLst>
          </p:cNvPr>
          <p:cNvSpPr/>
          <p:nvPr/>
        </p:nvSpPr>
        <p:spPr bwMode="auto">
          <a:xfrm>
            <a:off x="6205792"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ounded Rectangle 12">
            <a:extLst>
              <a:ext uri="{FF2B5EF4-FFF2-40B4-BE49-F238E27FC236}">
                <a16:creationId xmlns:a16="http://schemas.microsoft.com/office/drawing/2014/main" id="{37A51B58-6CA3-F495-30C5-B964DAC793FF}"/>
              </a:ext>
              <a:ext uri="{C183D7F6-B498-43B3-948B-1728B52AA6E4}">
                <adec:decorative xmlns:adec="http://schemas.microsoft.com/office/drawing/2017/decorative" val="1"/>
              </a:ext>
            </a:extLst>
          </p:cNvPr>
          <p:cNvSpPr/>
          <p:nvPr/>
        </p:nvSpPr>
        <p:spPr bwMode="auto">
          <a:xfrm>
            <a:off x="67237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4" name="Rounded Rectangle 13">
            <a:extLst>
              <a:ext uri="{FF2B5EF4-FFF2-40B4-BE49-F238E27FC236}">
                <a16:creationId xmlns:a16="http://schemas.microsoft.com/office/drawing/2014/main" id="{04BBEDEF-D5C6-B739-DCC6-A2EB3E7577EA}"/>
              </a:ext>
              <a:ext uri="{C183D7F6-B498-43B3-948B-1728B52AA6E4}">
                <adec:decorative xmlns:adec="http://schemas.microsoft.com/office/drawing/2017/decorative" val="1"/>
              </a:ext>
            </a:extLst>
          </p:cNvPr>
          <p:cNvSpPr/>
          <p:nvPr/>
        </p:nvSpPr>
        <p:spPr bwMode="auto">
          <a:xfrm>
            <a:off x="343908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TextBox 48">
            <a:extLst>
              <a:ext uri="{FF2B5EF4-FFF2-40B4-BE49-F238E27FC236}">
                <a16:creationId xmlns:a16="http://schemas.microsoft.com/office/drawing/2014/main" id="{3B079F84-E75D-73F0-56D1-5D8D4C2D24CC}"/>
              </a:ext>
            </a:extLst>
          </p:cNvPr>
          <p:cNvSpPr txBox="1"/>
          <p:nvPr/>
        </p:nvSpPr>
        <p:spPr>
          <a:xfrm rot="16200000">
            <a:off x="-365407" y="3013860"/>
            <a:ext cx="1609034" cy="287670"/>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 Enablement</a:t>
            </a:r>
          </a:p>
        </p:txBody>
      </p:sp>
      <p:sp>
        <p:nvSpPr>
          <p:cNvPr id="47" name="Rectangle: Rounded Corners 10">
            <a:extLst>
              <a:ext uri="{FF2B5EF4-FFF2-40B4-BE49-F238E27FC236}">
                <a16:creationId xmlns:a16="http://schemas.microsoft.com/office/drawing/2014/main" id="{F847D019-7414-F48F-459A-00EF3A7262BD}"/>
              </a:ext>
            </a:extLst>
          </p:cNvPr>
          <p:cNvSpPr/>
          <p:nvPr/>
        </p:nvSpPr>
        <p:spPr>
          <a:xfrm>
            <a:off x="809872" y="1460366"/>
            <a:ext cx="2412011"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53" name="TextBox 52">
            <a:extLst>
              <a:ext uri="{FF2B5EF4-FFF2-40B4-BE49-F238E27FC236}">
                <a16:creationId xmlns:a16="http://schemas.microsoft.com/office/drawing/2014/main" id="{61CF8440-EF44-9106-A64B-CEC3A31B0064}"/>
              </a:ext>
            </a:extLst>
          </p:cNvPr>
          <p:cNvSpPr txBox="1"/>
          <p:nvPr/>
        </p:nvSpPr>
        <p:spPr>
          <a:xfrm>
            <a:off x="743774" y="1974300"/>
            <a:ext cx="2623288" cy="198823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15" name="Rectangle: Rounded Corners 10">
            <a:extLst>
              <a:ext uri="{FF2B5EF4-FFF2-40B4-BE49-F238E27FC236}">
                <a16:creationId xmlns:a16="http://schemas.microsoft.com/office/drawing/2014/main" id="{AE96D985-94D5-D00D-0B75-C3EEA5C1BF3E}"/>
              </a:ext>
            </a:extLst>
          </p:cNvPr>
          <p:cNvSpPr/>
          <p:nvPr/>
        </p:nvSpPr>
        <p:spPr>
          <a:xfrm>
            <a:off x="3576583"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51" name="TextBox 50">
            <a:extLst>
              <a:ext uri="{FF2B5EF4-FFF2-40B4-BE49-F238E27FC236}">
                <a16:creationId xmlns:a16="http://schemas.microsoft.com/office/drawing/2014/main" id="{87DCB1E7-9236-1570-CF75-7CB1D2466330}"/>
              </a:ext>
            </a:extLst>
          </p:cNvPr>
          <p:cNvSpPr txBox="1"/>
          <p:nvPr/>
        </p:nvSpPr>
        <p:spPr>
          <a:xfrm>
            <a:off x="3486466" y="1974300"/>
            <a:ext cx="2639630"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(Center of Excellence/Champion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48" name="Rectangle: Rounded Corners 10">
            <a:extLst>
              <a:ext uri="{FF2B5EF4-FFF2-40B4-BE49-F238E27FC236}">
                <a16:creationId xmlns:a16="http://schemas.microsoft.com/office/drawing/2014/main" id="{511A9016-E708-AFAF-69E6-3525A5BC3D7F}"/>
              </a:ext>
            </a:extLst>
          </p:cNvPr>
          <p:cNvSpPr/>
          <p:nvPr/>
        </p:nvSpPr>
        <p:spPr>
          <a:xfrm>
            <a:off x="6343295"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52" name="TextBox 51">
            <a:extLst>
              <a:ext uri="{FF2B5EF4-FFF2-40B4-BE49-F238E27FC236}">
                <a16:creationId xmlns:a16="http://schemas.microsoft.com/office/drawing/2014/main" id="{DB8DC246-825C-77E5-213C-D13EC60690BD}"/>
              </a:ext>
            </a:extLst>
          </p:cNvPr>
          <p:cNvSpPr txBox="1"/>
          <p:nvPr/>
        </p:nvSpPr>
        <p:spPr>
          <a:xfrm>
            <a:off x="6274395" y="1974300"/>
            <a:ext cx="2601556"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16" name="Rectangle: Rounded Corners 10">
            <a:extLst>
              <a:ext uri="{FF2B5EF4-FFF2-40B4-BE49-F238E27FC236}">
                <a16:creationId xmlns:a16="http://schemas.microsoft.com/office/drawing/2014/main" id="{2FDEB8FC-9173-97F5-476A-B908007B0644}"/>
              </a:ext>
            </a:extLst>
          </p:cNvPr>
          <p:cNvSpPr/>
          <p:nvPr/>
        </p:nvSpPr>
        <p:spPr>
          <a:xfrm>
            <a:off x="9104919"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50" name="TextBox 49">
            <a:extLst>
              <a:ext uri="{FF2B5EF4-FFF2-40B4-BE49-F238E27FC236}">
                <a16:creationId xmlns:a16="http://schemas.microsoft.com/office/drawing/2014/main" id="{B40029F2-6512-7F5F-50FE-F97AB63FF309}"/>
              </a:ext>
            </a:extLst>
          </p:cNvPr>
          <p:cNvSpPr txBox="1"/>
          <p:nvPr/>
        </p:nvSpPr>
        <p:spPr>
          <a:xfrm>
            <a:off x="9010567" y="1974300"/>
            <a:ext cx="2643864" cy="1634294"/>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grpSp>
        <p:nvGrpSpPr>
          <p:cNvPr id="3" name="Group 2">
            <a:extLst>
              <a:ext uri="{FF2B5EF4-FFF2-40B4-BE49-F238E27FC236}">
                <a16:creationId xmlns:a16="http://schemas.microsoft.com/office/drawing/2014/main" id="{EBF067C9-D5C8-16F4-676E-7D7F272871AF}"/>
              </a:ext>
              <a:ext uri="{C183D7F6-B498-43B3-948B-1728B52AA6E4}">
                <adec:decorative xmlns:adec="http://schemas.microsoft.com/office/drawing/2017/decorative" val="1"/>
              </a:ext>
            </a:extLst>
          </p:cNvPr>
          <p:cNvGrpSpPr/>
          <p:nvPr/>
        </p:nvGrpSpPr>
        <p:grpSpPr>
          <a:xfrm>
            <a:off x="3607727" y="2120365"/>
            <a:ext cx="144000" cy="1894045"/>
            <a:chOff x="3607727" y="2120365"/>
            <a:chExt cx="144000" cy="1894045"/>
          </a:xfrm>
        </p:grpSpPr>
        <p:sp>
          <p:nvSpPr>
            <p:cNvPr id="56" name="Graphic 17" descr="Badge Tick1 with solid fill">
              <a:extLst>
                <a:ext uri="{FF2B5EF4-FFF2-40B4-BE49-F238E27FC236}">
                  <a16:creationId xmlns:a16="http://schemas.microsoft.com/office/drawing/2014/main" id="{FFF9F484-0E81-D69E-78F3-11EB1D3C2348}"/>
                </a:ext>
              </a:extLst>
            </p:cNvPr>
            <p:cNvSpPr>
              <a:spLocks noChangeAspect="1"/>
            </p:cNvSpPr>
            <p:nvPr/>
          </p:nvSpPr>
          <p:spPr>
            <a:xfrm>
              <a:off x="3607727"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7" name="Graphic 17" descr="Badge Tick1 with solid fill">
              <a:extLst>
                <a:ext uri="{FF2B5EF4-FFF2-40B4-BE49-F238E27FC236}">
                  <a16:creationId xmlns:a16="http://schemas.microsoft.com/office/drawing/2014/main" id="{A9FBCCCE-51CF-2836-9057-A88761CE0550}"/>
                </a:ext>
              </a:extLst>
            </p:cNvPr>
            <p:cNvSpPr>
              <a:spLocks noChangeAspect="1"/>
            </p:cNvSpPr>
            <p:nvPr/>
          </p:nvSpPr>
          <p:spPr>
            <a:xfrm>
              <a:off x="3607727" y="246679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4EB08D4-0BD2-237C-091C-D4F9F6E55ED9}"/>
                </a:ext>
              </a:extLst>
            </p:cNvPr>
            <p:cNvSpPr>
              <a:spLocks noChangeAspect="1"/>
            </p:cNvSpPr>
            <p:nvPr/>
          </p:nvSpPr>
          <p:spPr>
            <a:xfrm>
              <a:off x="3607727" y="282469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8" name="Graphic 17" descr="Badge Tick1 with solid fill">
              <a:extLst>
                <a:ext uri="{FF2B5EF4-FFF2-40B4-BE49-F238E27FC236}">
                  <a16:creationId xmlns:a16="http://schemas.microsoft.com/office/drawing/2014/main" id="{5E682B08-7D74-2331-88EC-8869553B6E19}"/>
                </a:ext>
              </a:extLst>
            </p:cNvPr>
            <p:cNvSpPr>
              <a:spLocks noChangeAspect="1"/>
            </p:cNvSpPr>
            <p:nvPr/>
          </p:nvSpPr>
          <p:spPr>
            <a:xfrm>
              <a:off x="3607727" y="33077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9" name="Graphic 17" descr="Badge Tick1 with solid fill">
              <a:extLst>
                <a:ext uri="{FF2B5EF4-FFF2-40B4-BE49-F238E27FC236}">
                  <a16:creationId xmlns:a16="http://schemas.microsoft.com/office/drawing/2014/main" id="{4F39D893-72F5-2233-E861-B5B4E6949EE6}"/>
                </a:ext>
              </a:extLst>
            </p:cNvPr>
            <p:cNvSpPr>
              <a:spLocks noChangeAspect="1"/>
            </p:cNvSpPr>
            <p:nvPr/>
          </p:nvSpPr>
          <p:spPr>
            <a:xfrm>
              <a:off x="3607727" y="366433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0" name="Graphic 17" descr="Badge Tick1 with solid fill">
              <a:extLst>
                <a:ext uri="{FF2B5EF4-FFF2-40B4-BE49-F238E27FC236}">
                  <a16:creationId xmlns:a16="http://schemas.microsoft.com/office/drawing/2014/main" id="{9A5F6C31-AFE7-E03B-34B2-263837E4CD4C}"/>
                </a:ext>
              </a:extLst>
            </p:cNvPr>
            <p:cNvSpPr>
              <a:spLocks noChangeAspect="1"/>
            </p:cNvSpPr>
            <p:nvPr/>
          </p:nvSpPr>
          <p:spPr>
            <a:xfrm>
              <a:off x="3607727" y="38704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4" name="Group 3">
            <a:extLst>
              <a:ext uri="{FF2B5EF4-FFF2-40B4-BE49-F238E27FC236}">
                <a16:creationId xmlns:a16="http://schemas.microsoft.com/office/drawing/2014/main" id="{E47E7656-6AC6-C993-8F97-BA9245AFEE30}"/>
              </a:ext>
              <a:ext uri="{C183D7F6-B498-43B3-948B-1728B52AA6E4}">
                <adec:decorative xmlns:adec="http://schemas.microsoft.com/office/drawing/2017/decorative" val="1"/>
              </a:ext>
            </a:extLst>
          </p:cNvPr>
          <p:cNvGrpSpPr/>
          <p:nvPr/>
        </p:nvGrpSpPr>
        <p:grpSpPr>
          <a:xfrm>
            <a:off x="6392154" y="2120365"/>
            <a:ext cx="144000" cy="1757667"/>
            <a:chOff x="6392154" y="2120365"/>
            <a:chExt cx="144000" cy="1757667"/>
          </a:xfrm>
        </p:grpSpPr>
        <p:sp>
          <p:nvSpPr>
            <p:cNvPr id="60" name="Graphic 17" descr="Badge Tick1 with solid fill">
              <a:extLst>
                <a:ext uri="{FF2B5EF4-FFF2-40B4-BE49-F238E27FC236}">
                  <a16:creationId xmlns:a16="http://schemas.microsoft.com/office/drawing/2014/main" id="{4267CFAE-E932-795F-DBFC-F8263D7E3C58}"/>
                </a:ext>
              </a:extLst>
            </p:cNvPr>
            <p:cNvSpPr>
              <a:spLocks noChangeAspect="1"/>
            </p:cNvSpPr>
            <p:nvPr/>
          </p:nvSpPr>
          <p:spPr>
            <a:xfrm>
              <a:off x="6392154"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3" name="Graphic 17" descr="Badge Tick1 with solid fill">
              <a:extLst>
                <a:ext uri="{FF2B5EF4-FFF2-40B4-BE49-F238E27FC236}">
                  <a16:creationId xmlns:a16="http://schemas.microsoft.com/office/drawing/2014/main" id="{2EF6F21A-75C7-B0D9-9717-81BFDDEE2453}"/>
                </a:ext>
              </a:extLst>
            </p:cNvPr>
            <p:cNvSpPr>
              <a:spLocks noChangeAspect="1"/>
            </p:cNvSpPr>
            <p:nvPr/>
          </p:nvSpPr>
          <p:spPr>
            <a:xfrm>
              <a:off x="6392154" y="24669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1" name="Graphic 17" descr="Badge Tick1 with solid fill">
              <a:extLst>
                <a:ext uri="{FF2B5EF4-FFF2-40B4-BE49-F238E27FC236}">
                  <a16:creationId xmlns:a16="http://schemas.microsoft.com/office/drawing/2014/main" id="{3216948E-0C39-5CF1-5787-8C5E76EB2777}"/>
                </a:ext>
              </a:extLst>
            </p:cNvPr>
            <p:cNvSpPr>
              <a:spLocks noChangeAspect="1"/>
            </p:cNvSpPr>
            <p:nvPr/>
          </p:nvSpPr>
          <p:spPr>
            <a:xfrm>
              <a:off x="6392154" y="282355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2" name="Graphic 17" descr="Badge Tick1 with solid fill">
              <a:extLst>
                <a:ext uri="{FF2B5EF4-FFF2-40B4-BE49-F238E27FC236}">
                  <a16:creationId xmlns:a16="http://schemas.microsoft.com/office/drawing/2014/main" id="{28643970-7D86-B137-043F-2814457A271C}"/>
                </a:ext>
              </a:extLst>
            </p:cNvPr>
            <p:cNvSpPr>
              <a:spLocks noChangeAspect="1"/>
            </p:cNvSpPr>
            <p:nvPr/>
          </p:nvSpPr>
          <p:spPr>
            <a:xfrm>
              <a:off x="6392154" y="31686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3" name="Graphic 17" descr="Badge Tick1 with solid fill">
              <a:extLst>
                <a:ext uri="{FF2B5EF4-FFF2-40B4-BE49-F238E27FC236}">
                  <a16:creationId xmlns:a16="http://schemas.microsoft.com/office/drawing/2014/main" id="{7682C5E5-05C8-29B5-96A1-691A0278937E}"/>
                </a:ext>
              </a:extLst>
            </p:cNvPr>
            <p:cNvSpPr>
              <a:spLocks noChangeAspect="1"/>
            </p:cNvSpPr>
            <p:nvPr/>
          </p:nvSpPr>
          <p:spPr>
            <a:xfrm>
              <a:off x="6392154" y="35194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4" name="Graphic 17" descr="Badge Tick1 with solid fill">
              <a:extLst>
                <a:ext uri="{FF2B5EF4-FFF2-40B4-BE49-F238E27FC236}">
                  <a16:creationId xmlns:a16="http://schemas.microsoft.com/office/drawing/2014/main" id="{B06A446C-5CA3-140D-B5FA-A55FC17F8CC7}"/>
                </a:ext>
              </a:extLst>
            </p:cNvPr>
            <p:cNvSpPr>
              <a:spLocks noChangeAspect="1"/>
            </p:cNvSpPr>
            <p:nvPr/>
          </p:nvSpPr>
          <p:spPr>
            <a:xfrm>
              <a:off x="6392154" y="373403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6" name="Group 5">
            <a:extLst>
              <a:ext uri="{FF2B5EF4-FFF2-40B4-BE49-F238E27FC236}">
                <a16:creationId xmlns:a16="http://schemas.microsoft.com/office/drawing/2014/main" id="{9AA47E0B-4271-DB9B-8450-D3B0E8ABFE18}"/>
              </a:ext>
              <a:ext uri="{C183D7F6-B498-43B3-948B-1728B52AA6E4}">
                <adec:decorative xmlns:adec="http://schemas.microsoft.com/office/drawing/2017/decorative" val="1"/>
              </a:ext>
            </a:extLst>
          </p:cNvPr>
          <p:cNvGrpSpPr/>
          <p:nvPr/>
        </p:nvGrpSpPr>
        <p:grpSpPr>
          <a:xfrm>
            <a:off x="9124825" y="2121264"/>
            <a:ext cx="144000" cy="1210776"/>
            <a:chOff x="9124825" y="2121264"/>
            <a:chExt cx="144000" cy="1210776"/>
          </a:xfrm>
        </p:grpSpPr>
        <p:sp>
          <p:nvSpPr>
            <p:cNvPr id="64" name="Graphic 17" descr="Badge Tick1 with solid fill">
              <a:extLst>
                <a:ext uri="{FF2B5EF4-FFF2-40B4-BE49-F238E27FC236}">
                  <a16:creationId xmlns:a16="http://schemas.microsoft.com/office/drawing/2014/main" id="{B2921611-D7A0-3016-2D57-F12CAC2F87B7}"/>
                </a:ext>
              </a:extLst>
            </p:cNvPr>
            <p:cNvSpPr>
              <a:spLocks noChangeAspect="1"/>
            </p:cNvSpPr>
            <p:nvPr/>
          </p:nvSpPr>
          <p:spPr>
            <a:xfrm>
              <a:off x="9124825" y="212126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7" name="Graphic 17" descr="Badge Tick1 with solid fill">
              <a:extLst>
                <a:ext uri="{FF2B5EF4-FFF2-40B4-BE49-F238E27FC236}">
                  <a16:creationId xmlns:a16="http://schemas.microsoft.com/office/drawing/2014/main" id="{AB2D934F-F4A5-C906-D700-EBD5882367BE}"/>
                </a:ext>
              </a:extLst>
            </p:cNvPr>
            <p:cNvSpPr>
              <a:spLocks noChangeAspect="1"/>
            </p:cNvSpPr>
            <p:nvPr/>
          </p:nvSpPr>
          <p:spPr>
            <a:xfrm>
              <a:off x="9124825" y="233986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8" name="Graphic 17" descr="Badge Tick1 with solid fill">
              <a:extLst>
                <a:ext uri="{FF2B5EF4-FFF2-40B4-BE49-F238E27FC236}">
                  <a16:creationId xmlns:a16="http://schemas.microsoft.com/office/drawing/2014/main" id="{F640AAA3-11D5-55D2-2D21-2553BFBD7112}"/>
                </a:ext>
              </a:extLst>
            </p:cNvPr>
            <p:cNvSpPr>
              <a:spLocks noChangeAspect="1"/>
            </p:cNvSpPr>
            <p:nvPr/>
          </p:nvSpPr>
          <p:spPr>
            <a:xfrm>
              <a:off x="9124825" y="283595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5" name="Graphic 17" descr="Badge Tick1 with solid fill">
              <a:extLst>
                <a:ext uri="{FF2B5EF4-FFF2-40B4-BE49-F238E27FC236}">
                  <a16:creationId xmlns:a16="http://schemas.microsoft.com/office/drawing/2014/main" id="{53F0EFB9-FAA2-CEC0-1877-BA0DEB0C8126}"/>
                </a:ext>
              </a:extLst>
            </p:cNvPr>
            <p:cNvSpPr>
              <a:spLocks noChangeAspect="1"/>
            </p:cNvSpPr>
            <p:nvPr/>
          </p:nvSpPr>
          <p:spPr>
            <a:xfrm>
              <a:off x="9124825" y="318804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2" name="Group 1">
            <a:extLst>
              <a:ext uri="{FF2B5EF4-FFF2-40B4-BE49-F238E27FC236}">
                <a16:creationId xmlns:a16="http://schemas.microsoft.com/office/drawing/2014/main" id="{E772AD2D-654E-4150-76EE-59912B2830EC}"/>
              </a:ext>
              <a:ext uri="{C183D7F6-B498-43B3-948B-1728B52AA6E4}">
                <adec:decorative xmlns:adec="http://schemas.microsoft.com/office/drawing/2017/decorative" val="1"/>
              </a:ext>
            </a:extLst>
          </p:cNvPr>
          <p:cNvGrpSpPr/>
          <p:nvPr/>
        </p:nvGrpSpPr>
        <p:grpSpPr>
          <a:xfrm>
            <a:off x="866616" y="2140477"/>
            <a:ext cx="145921" cy="1531063"/>
            <a:chOff x="866616" y="2140477"/>
            <a:chExt cx="145921" cy="1531063"/>
          </a:xfrm>
        </p:grpSpPr>
        <p:sp>
          <p:nvSpPr>
            <p:cNvPr id="54" name="Graphic 17" descr="Badge Tick1 with solid fill">
              <a:extLst>
                <a:ext uri="{FF2B5EF4-FFF2-40B4-BE49-F238E27FC236}">
                  <a16:creationId xmlns:a16="http://schemas.microsoft.com/office/drawing/2014/main" id="{96B6BEB7-6895-8D24-03E5-5183CB814939}"/>
                </a:ext>
              </a:extLst>
            </p:cNvPr>
            <p:cNvSpPr>
              <a:spLocks noChangeAspect="1"/>
            </p:cNvSpPr>
            <p:nvPr/>
          </p:nvSpPr>
          <p:spPr>
            <a:xfrm>
              <a:off x="868537" y="214047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6DC58316-0561-94E0-94FE-3520C2CB94AF}"/>
                </a:ext>
              </a:extLst>
            </p:cNvPr>
            <p:cNvSpPr>
              <a:spLocks noChangeAspect="1"/>
            </p:cNvSpPr>
            <p:nvPr/>
          </p:nvSpPr>
          <p:spPr>
            <a:xfrm>
              <a:off x="868537" y="248825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6" name="Graphic 17" descr="Badge Tick1 with solid fill">
              <a:extLst>
                <a:ext uri="{FF2B5EF4-FFF2-40B4-BE49-F238E27FC236}">
                  <a16:creationId xmlns:a16="http://schemas.microsoft.com/office/drawing/2014/main" id="{B257D5B1-BEFE-736D-C2F5-831F19DE9F8C}"/>
                </a:ext>
              </a:extLst>
            </p:cNvPr>
            <p:cNvSpPr>
              <a:spLocks noChangeAspect="1"/>
            </p:cNvSpPr>
            <p:nvPr/>
          </p:nvSpPr>
          <p:spPr>
            <a:xfrm>
              <a:off x="868537" y="28416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7" name="Graphic 17" descr="Badge Tick1 with solid fill">
              <a:extLst>
                <a:ext uri="{FF2B5EF4-FFF2-40B4-BE49-F238E27FC236}">
                  <a16:creationId xmlns:a16="http://schemas.microsoft.com/office/drawing/2014/main" id="{B687C5E9-1DFF-846D-8A57-EE2D4F4052D5}"/>
                </a:ext>
              </a:extLst>
            </p:cNvPr>
            <p:cNvSpPr>
              <a:spLocks noChangeAspect="1"/>
            </p:cNvSpPr>
            <p:nvPr/>
          </p:nvSpPr>
          <p:spPr>
            <a:xfrm>
              <a:off x="866616" y="317368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6" name="Graphic 17" descr="Badge Tick1 with solid fill">
              <a:extLst>
                <a:ext uri="{FF2B5EF4-FFF2-40B4-BE49-F238E27FC236}">
                  <a16:creationId xmlns:a16="http://schemas.microsoft.com/office/drawing/2014/main" id="{5C46EF46-2451-91D7-C47C-33A96C75D083}"/>
                </a:ext>
              </a:extLst>
            </p:cNvPr>
            <p:cNvSpPr>
              <a:spLocks noChangeAspect="1"/>
            </p:cNvSpPr>
            <p:nvPr/>
          </p:nvSpPr>
          <p:spPr>
            <a:xfrm>
              <a:off x="866616" y="352754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87" name="Left Bracket 86">
            <a:extLst>
              <a:ext uri="{FF2B5EF4-FFF2-40B4-BE49-F238E27FC236}">
                <a16:creationId xmlns:a16="http://schemas.microsoft.com/office/drawing/2014/main" id="{764AFA39-EDCC-4E7C-7CB4-4D9F59014820}"/>
              </a:ext>
              <a:ext uri="{C183D7F6-B498-43B3-948B-1728B52AA6E4}">
                <adec:decorative xmlns:adec="http://schemas.microsoft.com/office/drawing/2017/decorative" val="1"/>
              </a:ext>
            </a:extLst>
          </p:cNvPr>
          <p:cNvSpPr/>
          <p:nvPr/>
        </p:nvSpPr>
        <p:spPr>
          <a:xfrm rot="16200000">
            <a:off x="6001223" y="-400944"/>
            <a:ext cx="185675" cy="9694092"/>
          </a:xfrm>
          <a:prstGeom prst="leftBracket">
            <a:avLst>
              <a:gd name="adj" fmla="val 81770"/>
            </a:avLst>
          </a:prstGeom>
          <a:ln w="19050">
            <a:solidFill>
              <a:srgbClr val="8661C5"/>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88" name="Rectangle: Rounded Corners 10">
            <a:extLst>
              <a:ext uri="{FF2B5EF4-FFF2-40B4-BE49-F238E27FC236}">
                <a16:creationId xmlns:a16="http://schemas.microsoft.com/office/drawing/2014/main" id="{D84FACEE-C795-2BFB-711F-C0640710C614}"/>
              </a:ext>
            </a:extLst>
          </p:cNvPr>
          <p:cNvSpPr/>
          <p:nvPr/>
        </p:nvSpPr>
        <p:spPr>
          <a:xfrm>
            <a:off x="3341124" y="4369025"/>
            <a:ext cx="5505872" cy="33578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gradFill>
                  <a:gsLst>
                    <a:gs pos="0">
                      <a:srgbClr val="FFFFFF"/>
                    </a:gs>
                    <a:gs pos="100000">
                      <a:srgbClr val="FFFFFF"/>
                    </a:gs>
                  </a:gsLst>
                  <a:path path="circle">
                    <a:fillToRect l="100000" t="100000"/>
                  </a:path>
                </a:gradFill>
                <a:latin typeface="Segoe UI Semibold"/>
                <a:cs typeface="Segoe UI" panose="020B0502040204020203" pitchFamily="34" charset="0"/>
              </a:rPr>
              <a:t>Support continuous learning and optimization</a:t>
            </a:r>
          </a:p>
        </p:txBody>
      </p:sp>
      <p:sp>
        <p:nvSpPr>
          <p:cNvPr id="89" name="Rounded Rectangle 76">
            <a:extLst>
              <a:ext uri="{FF2B5EF4-FFF2-40B4-BE49-F238E27FC236}">
                <a16:creationId xmlns:a16="http://schemas.microsoft.com/office/drawing/2014/main" id="{51A923E4-342F-D212-794E-3454138FFFE9}"/>
              </a:ext>
              <a:ext uri="{C183D7F6-B498-43B3-948B-1728B52AA6E4}">
                <adec:decorative xmlns:adec="http://schemas.microsoft.com/office/drawing/2017/decorative" val="1"/>
              </a:ext>
            </a:extLst>
          </p:cNvPr>
          <p:cNvSpPr/>
          <p:nvPr/>
        </p:nvSpPr>
        <p:spPr bwMode="auto">
          <a:xfrm>
            <a:off x="672370" y="4768095"/>
            <a:ext cx="10982061" cy="154916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0" name="TextBox 89">
            <a:extLst>
              <a:ext uri="{FF2B5EF4-FFF2-40B4-BE49-F238E27FC236}">
                <a16:creationId xmlns:a16="http://schemas.microsoft.com/office/drawing/2014/main" id="{3F68422A-5F3B-263E-90E8-407EECD5AF26}"/>
              </a:ext>
            </a:extLst>
          </p:cNvPr>
          <p:cNvSpPr txBox="1"/>
          <p:nvPr/>
        </p:nvSpPr>
        <p:spPr>
          <a:xfrm rot="16200000">
            <a:off x="-109978" y="5291183"/>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Microsoft resources</a:t>
            </a:r>
          </a:p>
        </p:txBody>
      </p:sp>
      <p:pic>
        <p:nvPicPr>
          <p:cNvPr id="91" name="Picture 90">
            <a:extLst>
              <a:ext uri="{FF2B5EF4-FFF2-40B4-BE49-F238E27FC236}">
                <a16:creationId xmlns:a16="http://schemas.microsoft.com/office/drawing/2014/main" id="{CD3563B8-3380-ACE4-EF3C-853C9E81DD09}"/>
              </a:ext>
              <a:ext uri="{C183D7F6-B498-43B3-948B-1728B52AA6E4}">
                <adec:decorative xmlns:adec="http://schemas.microsoft.com/office/drawing/2017/decorative" val="1"/>
              </a:ext>
            </a:extLst>
          </p:cNvPr>
          <p:cNvPicPr>
            <a:picLocks noChangeAspect="1"/>
          </p:cNvPicPr>
          <p:nvPr/>
        </p:nvPicPr>
        <p:blipFill>
          <a:blip r:embed="rId3"/>
          <a:srcRect l="-244" t="513" r="16661" b="1640"/>
          <a:stretch/>
        </p:blipFill>
        <p:spPr>
          <a:xfrm>
            <a:off x="823813" y="5570347"/>
            <a:ext cx="955393" cy="551131"/>
          </a:xfrm>
          <a:prstGeom prst="roundRect">
            <a:avLst>
              <a:gd name="adj" fmla="val 8014"/>
            </a:avLst>
          </a:prstGeom>
          <a:ln w="3175">
            <a:solidFill>
              <a:schemeClr val="bg1">
                <a:lumMod val="50000"/>
              </a:schemeClr>
            </a:solidFill>
          </a:ln>
        </p:spPr>
      </p:pic>
      <p:pic>
        <p:nvPicPr>
          <p:cNvPr id="92" name="Picture 91">
            <a:extLst>
              <a:ext uri="{FF2B5EF4-FFF2-40B4-BE49-F238E27FC236}">
                <a16:creationId xmlns:a16="http://schemas.microsoft.com/office/drawing/2014/main" id="{3B79949C-2B75-E469-67C6-1097BCF710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91978" y="4846876"/>
            <a:ext cx="904022" cy="550912"/>
          </a:xfrm>
          <a:prstGeom prst="roundRect">
            <a:avLst>
              <a:gd name="adj" fmla="val 8014"/>
            </a:avLst>
          </a:prstGeom>
          <a:ln w="3175">
            <a:solidFill>
              <a:schemeClr val="bg1">
                <a:lumMod val="50000"/>
              </a:schemeClr>
            </a:solidFill>
          </a:ln>
        </p:spPr>
      </p:pic>
      <p:pic>
        <p:nvPicPr>
          <p:cNvPr id="93" name="Picture 92">
            <a:extLst>
              <a:ext uri="{FF2B5EF4-FFF2-40B4-BE49-F238E27FC236}">
                <a16:creationId xmlns:a16="http://schemas.microsoft.com/office/drawing/2014/main" id="{84C76693-1B2E-63BE-13F7-1D6C44EAB3F0}"/>
              </a:ext>
              <a:ext uri="{C183D7F6-B498-43B3-948B-1728B52AA6E4}">
                <adec:decorative xmlns:adec="http://schemas.microsoft.com/office/drawing/2017/decorative" val="1"/>
              </a:ext>
            </a:extLst>
          </p:cNvPr>
          <p:cNvPicPr>
            <a:picLocks noChangeAspect="1"/>
          </p:cNvPicPr>
          <p:nvPr/>
        </p:nvPicPr>
        <p:blipFill>
          <a:blip r:embed="rId5"/>
          <a:srcRect l="10448" t="2857" r="7463" b="4286"/>
          <a:stretch/>
        </p:blipFill>
        <p:spPr>
          <a:xfrm>
            <a:off x="5198532" y="5554379"/>
            <a:ext cx="890914" cy="527070"/>
          </a:xfrm>
          <a:prstGeom prst="roundRect">
            <a:avLst>
              <a:gd name="adj" fmla="val 8014"/>
            </a:avLst>
          </a:prstGeom>
          <a:ln w="3175">
            <a:solidFill>
              <a:schemeClr val="bg1">
                <a:lumMod val="50000"/>
              </a:schemeClr>
            </a:solidFill>
          </a:ln>
        </p:spPr>
      </p:pic>
      <p:sp>
        <p:nvSpPr>
          <p:cNvPr id="94" name="TextBox 93">
            <a:extLst>
              <a:ext uri="{FF2B5EF4-FFF2-40B4-BE49-F238E27FC236}">
                <a16:creationId xmlns:a16="http://schemas.microsoft.com/office/drawing/2014/main" id="{ACE77ACF-D970-E572-20FE-B32D7C2D9858}"/>
              </a:ext>
            </a:extLst>
          </p:cNvPr>
          <p:cNvSpPr txBox="1"/>
          <p:nvPr/>
        </p:nvSpPr>
        <p:spPr>
          <a:xfrm>
            <a:off x="1910677" y="4987303"/>
            <a:ext cx="3245523" cy="1094146"/>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6">
                  <a:extLst>
                    <a:ext uri="{A12FA001-AC4F-418D-AE19-62706E023703}">
                      <ahyp:hlinkClr xmlns:ahyp="http://schemas.microsoft.com/office/drawing/2018/hyperlinkcolor" val="tx"/>
                    </a:ext>
                  </a:extLst>
                </a:hlinkClick>
              </a:rPr>
              <a:t>Microsoft Unified</a:t>
            </a:r>
            <a:endParaRPr lang="en-US" sz="1200" b="1">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a:solidFill>
                  <a:schemeClr val="tx1"/>
                </a:solidFill>
                <a:cs typeface="Segoe UI"/>
              </a:rPr>
              <a:t>Unified unlocks the greatest value from your investment.</a:t>
            </a:r>
          </a:p>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7">
                  <a:extLst>
                    <a:ext uri="{A12FA001-AC4F-418D-AE19-62706E023703}">
                      <ahyp:hlinkClr xmlns:ahyp="http://schemas.microsoft.com/office/drawing/2018/hyperlinkcolor" val="tx"/>
                    </a:ext>
                  </a:extLst>
                </a:hlinkClick>
              </a:rPr>
              <a:t>Microsoft FastTrack</a:t>
            </a:r>
            <a:endParaRPr lang="en-US" sz="1200" b="1">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a:solidFill>
                  <a:schemeClr val="tx1"/>
                </a:solidFill>
                <a:cs typeface="Segoe UI"/>
              </a:rPr>
              <a:t>FastTrack is a Microsoft delivered benefit designed to help you deploy Microsoft 365.</a:t>
            </a:r>
          </a:p>
        </p:txBody>
      </p:sp>
      <p:sp>
        <p:nvSpPr>
          <p:cNvPr id="95" name="TextBox 94">
            <a:extLst>
              <a:ext uri="{FF2B5EF4-FFF2-40B4-BE49-F238E27FC236}">
                <a16:creationId xmlns:a16="http://schemas.microsoft.com/office/drawing/2014/main" id="{32334759-7B66-B45D-DB22-A4EAC873E32A}"/>
              </a:ext>
            </a:extLst>
          </p:cNvPr>
          <p:cNvSpPr txBox="1"/>
          <p:nvPr/>
        </p:nvSpPr>
        <p:spPr>
          <a:xfrm>
            <a:off x="6324664" y="4829837"/>
            <a:ext cx="5192266"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8">
                  <a:extLst>
                    <a:ext uri="{A12FA001-AC4F-418D-AE19-62706E023703}">
                      <ahyp:hlinkClr xmlns:ahyp="http://schemas.microsoft.com/office/drawing/2018/hyperlinkcolor" val="tx"/>
                    </a:ext>
                  </a:extLst>
                </a:hlinkClick>
              </a:rPr>
              <a:t>Microsoft Learn</a:t>
            </a:r>
          </a:p>
          <a:p>
            <a:pPr algn="l">
              <a:spcAft>
                <a:spcPts val="900"/>
              </a:spcAft>
              <a:defRPr/>
            </a:pPr>
            <a:r>
              <a:rPr lang="en-US" sz="1000">
                <a:solidFill>
                  <a:prstClr val="black"/>
                </a:solidFill>
                <a:latin typeface="Segoe UI"/>
                <a:cs typeface="Segoe UI"/>
              </a:rPr>
              <a:t>Build your skills across Microsoft products and services with industry leading online training and certification programs.</a:t>
            </a:r>
            <a:endParaRPr lang="en-US" sz="1000">
              <a:solidFill>
                <a:prstClr val="black"/>
              </a:solidFill>
              <a:cs typeface="Segoe UI"/>
            </a:endParaRPr>
          </a:p>
        </p:txBody>
      </p:sp>
      <p:sp>
        <p:nvSpPr>
          <p:cNvPr id="96" name="TextBox 95">
            <a:extLst>
              <a:ext uri="{FF2B5EF4-FFF2-40B4-BE49-F238E27FC236}">
                <a16:creationId xmlns:a16="http://schemas.microsoft.com/office/drawing/2014/main" id="{59D1293B-1C3E-10D2-1AAC-2C9A32F30658}"/>
              </a:ext>
            </a:extLst>
          </p:cNvPr>
          <p:cNvSpPr txBox="1"/>
          <p:nvPr/>
        </p:nvSpPr>
        <p:spPr>
          <a:xfrm>
            <a:off x="6324664" y="5469357"/>
            <a:ext cx="5269720" cy="6971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9">
                  <a:extLst>
                    <a:ext uri="{A12FA001-AC4F-418D-AE19-62706E023703}">
                      <ahyp:hlinkClr xmlns:ahyp="http://schemas.microsoft.com/office/drawing/2018/hyperlinkcolor" val="tx"/>
                    </a:ext>
                  </a:extLst>
                </a:hlinkClick>
              </a:rPr>
              <a:t>Microsoft Adoption</a:t>
            </a:r>
          </a:p>
          <a:p>
            <a:pPr algn="l">
              <a:spcAft>
                <a:spcPts val="900"/>
              </a:spcAft>
              <a:defRPr/>
            </a:pPr>
            <a:r>
              <a:rPr lang="en-US" sz="1000">
                <a:solidFill>
                  <a:prstClr val="black"/>
                </a:solidFill>
                <a:cs typeface="Segoe UI"/>
              </a:rPr>
              <a:t>Resources to ensure you are delivering employee satisfaction and business value. Accelerate human change management with on-line resources, training and communities to make the most </a:t>
            </a:r>
            <a:r>
              <a:rPr kumimoji="0" lang="en-US" sz="1000" i="0" u="none" strike="noStrike" kern="1200" cap="none" spc="0" normalizeH="0" baseline="0" noProof="0">
                <a:ln>
                  <a:noFill/>
                </a:ln>
                <a:solidFill>
                  <a:srgbClr val="000000"/>
                </a:solidFill>
                <a:effectLst/>
                <a:uLnTx/>
                <a:uFillTx/>
                <a:cs typeface="Segoe UI"/>
              </a:rPr>
              <a:t>of </a:t>
            </a:r>
            <a:r>
              <a:rPr lang="en-US" sz="1000">
                <a:solidFill>
                  <a:srgbClr val="000000"/>
                </a:solidFill>
                <a:cs typeface="Segoe UI"/>
              </a:rPr>
              <a:t>your investment, all included with your subscription.</a:t>
            </a:r>
            <a:endParaRPr lang="en-US">
              <a:solidFill>
                <a:srgbClr val="000000"/>
              </a:solidFill>
              <a:cs typeface="Segoe UI"/>
            </a:endParaRPr>
          </a:p>
        </p:txBody>
      </p:sp>
      <p:pic>
        <p:nvPicPr>
          <p:cNvPr id="97" name="Picture 96">
            <a:extLst>
              <a:ext uri="{FF2B5EF4-FFF2-40B4-BE49-F238E27FC236}">
                <a16:creationId xmlns:a16="http://schemas.microsoft.com/office/drawing/2014/main" id="{E20E959E-4CF5-8FBA-5982-6403637DAE61}"/>
              </a:ext>
              <a:ext uri="{C183D7F6-B498-43B3-948B-1728B52AA6E4}">
                <adec:decorative xmlns:adec="http://schemas.microsoft.com/office/drawing/2017/decorative" val="1"/>
              </a:ext>
            </a:extLst>
          </p:cNvPr>
          <p:cNvPicPr>
            <a:picLocks noChangeAspect="1"/>
          </p:cNvPicPr>
          <p:nvPr/>
        </p:nvPicPr>
        <p:blipFill>
          <a:blip r:embed="rId10"/>
          <a:srcRect l="7538" t="55" r="8102" b="2032"/>
          <a:stretch/>
        </p:blipFill>
        <p:spPr>
          <a:xfrm>
            <a:off x="823813" y="4986206"/>
            <a:ext cx="950846" cy="493932"/>
          </a:xfrm>
          <a:prstGeom prst="roundRect">
            <a:avLst>
              <a:gd name="adj" fmla="val 8014"/>
            </a:avLst>
          </a:prstGeom>
          <a:ln w="3175">
            <a:solidFill>
              <a:schemeClr val="bg1">
                <a:lumMod val="50000"/>
              </a:schemeClr>
            </a:solidFill>
          </a:ln>
        </p:spPr>
      </p:pic>
    </p:spTree>
    <p:extLst>
      <p:ext uri="{BB962C8B-B14F-4D97-AF65-F5344CB8AC3E}">
        <p14:creationId xmlns:p14="http://schemas.microsoft.com/office/powerpoint/2010/main" val="35757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64e0a3ad-3a37-4cff-beb8-cdd69c3a68b9" xsi:nil="true"/>
    <SharedWithUsers xmlns="afefc9b0-eaf5-4f8f-8c91-d01d7cb6f86f">
      <UserInfo>
        <DisplayName>Winnie Tran</DisplayName>
        <AccountId>27</AccountId>
        <AccountType/>
      </UserInfo>
      <UserInfo>
        <DisplayName>Melissa Lou</DisplayName>
        <AccountId>13</AccountId>
        <AccountType/>
      </UserInfo>
      <UserInfo>
        <DisplayName>Emily Wiersma</DisplayName>
        <AccountId>19</AccountId>
        <AccountType/>
      </UserInfo>
      <UserInfo>
        <DisplayName>SharingLinks.e443a2ef-e2e8-4bb0-a824-126619b30f16.Flexible.3c72bdf4-f6b8-4e8b-b8dd-be7066cc1582</DisplayName>
        <AccountId>37</AccountId>
        <AccountType/>
      </UserInfo>
      <UserInfo>
        <DisplayName>Solee Kim</DisplayName>
        <AccountId>18</AccountId>
        <AccountType/>
      </UserInfo>
      <UserInfo>
        <DisplayName>jcayab@microsoft.com</DisplayName>
        <AccountId>58</AccountId>
        <AccountType/>
      </UserInfo>
      <UserInfo>
        <DisplayName>SharingLinks.5f1302bb-ec38-4f74-98e0-52ad74f84ff3.Flexible.f9399f9e-5316-4fe9-8b79-06d6e7258cb3</DisplayName>
        <AccountId>49</AccountId>
        <AccountType/>
      </UserInfo>
      <UserInfo>
        <DisplayName>TUCU Support</DisplayName>
        <AccountId>11</AccountId>
        <AccountType/>
      </UserInfo>
      <UserInfo>
        <DisplayName>SharingLinks.cbe0cd16-6b92-4b76-9926-50658ab8f8de.OrganizationEdit.aa01a0ad-3e80-4ec3-8ab3-0782275ff1b3</DisplayName>
        <AccountId>1582</AccountId>
        <AccountType/>
      </UserInfo>
      <UserInfo>
        <DisplayName>SharingLinks.6c386cde-6294-4746-baa3-65b5b89f1e82.Flexible.f9f16e76-e6e7-4ac7-8d3d-c20427a1a9b4</DisplayName>
        <AccountId>1583</AccountId>
        <AccountType/>
      </UserInfo>
      <UserInfo>
        <DisplayName>SharingLinks.4c995c0b-56ed-4c69-b501-fe2bea3c4440.OrganizationView.4209f38e-834b-4d6d-b87c-65b8ed7516a5</DisplayName>
        <AccountId>1584</AccountId>
        <AccountType/>
      </UserInfo>
      <UserInfo>
        <DisplayName>Nishant Thacker</DisplayName>
        <AccountId>1585</AccountId>
        <AccountType/>
      </UserInfo>
      <UserInfo>
        <DisplayName>SharingLinks.9eb7b864-8f2f-4f34-a8ef-6104bb4b528e.Flexible.69f09c50-6fc4-492b-9bef-f5555b22bcba</DisplayName>
        <AccountId>67</AccountId>
        <AccountType/>
      </UserInfo>
      <UserInfo>
        <DisplayName>SharingLinks.782a3a3a-5e97-474c-b043-97d21f537a9c.Flexible.574717a2-a1a0-4717-be5a-57ff3ba14168</DisplayName>
        <AccountId>1586</AccountId>
        <AccountType/>
      </UserInfo>
      <UserInfo>
        <DisplayName>chi.lee@live.ca</DisplayName>
        <AccountId>32</AccountId>
        <AccountType/>
      </UserInfo>
      <UserInfo>
        <DisplayName>Mary Mirza</DisplayName>
        <AccountId>1587</AccountId>
        <AccountType/>
      </UserInfo>
      <UserInfo>
        <DisplayName>SharingLinks.17395a31-95c6-4bd5-a69f-2a6621feda56.Flexible.8627acc6-a918-4346-8868-5083f668276e</DisplayName>
        <AccountId>350</AccountId>
        <AccountType/>
      </UserInfo>
      <UserInfo>
        <DisplayName>SharingLinks.413b2c22-abf1-45f9-8f8e-496c964b775b.Flexible.7b2884e5-a30b-47f2-8047-00a261eff0c0</DisplayName>
        <AccountId>351</AccountId>
        <AccountType/>
      </UserInfo>
      <UserInfo>
        <DisplayName>SharingLinks.69984d32-1a8d-4273-9602-9f34827df940.Flexible.ef7bd186-c29f-4c29-a7e9-44adc4e45bc0</DisplayName>
        <AccountId>635</AccountId>
        <AccountType/>
      </UserInfo>
      <UserInfo>
        <DisplayName>SharingLinks.5668abe8-759e-4e12-8a97-7b9d2c715442.Flexible.015de7e0-99e0-41b3-a1bf-ec0aff3341df</DisplayName>
        <AccountId>1609</AccountId>
        <AccountType/>
      </UserInfo>
      <UserInfo>
        <DisplayName>SharingLinks.1f054df1-ca3a-4bc8-92ac-35a379ac5bef.Flexible.7d6d8c91-db8a-4e84-b8ca-8e333c18c86c</DisplayName>
        <AccountId>581</AccountId>
        <AccountType/>
      </UserInfo>
      <UserInfo>
        <DisplayName>SharingLinks.0af163dd-4628-4daf-b5ec-a8a2d104b40f.OrganizationView.403dd149-c241-4d84-a8c0-d259a398da30</DisplayName>
        <AccountId>675</AccountId>
        <AccountType/>
      </UserInfo>
      <UserInfo>
        <DisplayName>agoodrich@microsoft.com</DisplayName>
        <AccountId>452</AccountId>
        <AccountType/>
      </UserInfo>
      <UserInfo>
        <DisplayName>SharingLinks.35b16aff-e7af-4a00-b224-f53c675809e8.Flexible.73a17ea0-866b-41e3-96fa-507284a7dbd9</DisplayName>
        <AccountId>1610</AccountId>
        <AccountType/>
      </UserInfo>
      <UserInfo>
        <DisplayName>SharingLinks.c2bc5fe3-4101-4c28-b5dc-cbb7dd6086a4.Flexible.929b82e8-40b8-45d8-84ff-5405a4518447</DisplayName>
        <AccountId>621</AccountId>
        <AccountType/>
      </UserInfo>
      <UserInfo>
        <DisplayName>Trish Tinitigan</DisplayName>
        <AccountId>531</AccountId>
        <AccountType/>
      </UserInfo>
      <UserInfo>
        <DisplayName>SharingLinks.0018ece3-9c45-4e38-ab1c-f04d30dd17a6.Flexible.20cf4f87-9cd4-42a0-b832-a00323cf8ce3</DisplayName>
        <AccountId>1101</AccountId>
        <AccountType/>
      </UserInfo>
      <UserInfo>
        <DisplayName>SharingLinks.433d0158-7f18-4952-9223-87f6b9535e89.Flexible.40c2feaa-0002-48cc-b790-74973e7aed63</DisplayName>
        <AccountId>451</AccountId>
        <AccountType/>
      </UserInfo>
      <UserInfo>
        <DisplayName>SharingLinks.5a3a777d-9003-4081-9332-5dc8f5438b50.OrganizationView.308af056-13f6-41d7-834d-2741af73a2ca</DisplayName>
        <AccountId>87</AccountId>
        <AccountType/>
      </UserInfo>
      <UserInfo>
        <DisplayName>SharingLinks.1522a08c-905f-4e14-a683-61fa960b4573.OrganizationEdit.ab0ddc47-849d-46c4-bf8a-e0b6d39acc42</DisplayName>
        <AccountId>1611</AccountId>
        <AccountType/>
      </UserInfo>
      <UserInfo>
        <DisplayName>SharingLinks.066d2e9d-87c5-4418-bbe7-1bcf6f349c44.Flexible.fd964856-fa46-4786-9801-f8d9c34addb0</DisplayName>
        <AccountId>524</AccountId>
        <AccountType/>
      </UserInfo>
      <UserInfo>
        <DisplayName>SharingLinks.626c348f-9f17-4234-af07-ddc560edd3ba.Flexible.06f1d931-15c4-4fa2-aaaa-a888bbecea9e</DisplayName>
        <AccountId>101</AccountId>
        <AccountType/>
      </UserInfo>
      <UserInfo>
        <DisplayName>SharingLinks.76cda765-fb2e-466a-93e5-9474f63d6cc8.OrganizationEdit.2cad7b46-06fe-46a2-803b-04feedf53afb</DisplayName>
        <AccountId>354</AccountId>
        <AccountType/>
      </UserInfo>
      <UserInfo>
        <DisplayName>SharingLinks.9db16ba9-2985-44cf-9a56-80c0812dce59.Flexible.7cdd9526-0cf9-4f7e-b34a-840d833061fd</DisplayName>
        <AccountId>3062</AccountId>
        <AccountType/>
      </UserInfo>
      <UserInfo>
        <DisplayName>SharingLinks.62f98179-0d61-474c-9b67-df69ab7e63c7.Flexible.bfa1825c-95ba-4eb0-b45c-ef275ee99d4c</DisplayName>
        <AccountId>1607</AccountId>
        <AccountType/>
      </UserInfo>
      <UserInfo>
        <DisplayName>SharingLinks.e443a2ef-e2e8-4bb0-a824-126619b30f16.Flexible.9de046d4-b65c-4912-90db-9090bb72b5ab</DisplayName>
        <AccountId>38</AccountId>
        <AccountType/>
      </UserInfo>
      <UserInfo>
        <DisplayName>SharingLinks.b339158a-480d-42f9-85bb-b988137a8b73.Flexible.cb2e9729-7d36-40a0-bd2e-ac444bca52e7</DisplayName>
        <AccountId>3084</AccountId>
        <AccountType/>
      </UserInfo>
      <UserInfo>
        <DisplayName>SharingLinks.f968f779-2261-4bc8-a038-b6004575c80f.Flexible.6f504703-8692-44ca-a427-8d7ae00a96d3</DisplayName>
        <AccountId>3094</AccountId>
        <AccountType/>
      </UserInfo>
      <UserInfo>
        <DisplayName>SharingLinks.6d6d9ed9-1448-4cc0-b2cb-59def0fccf53.Flexible.51bb709b-bbb7-4d65-9435-388b5cc8c17f</DisplayName>
        <AccountId>343</AccountId>
        <AccountType/>
      </UserInfo>
      <UserInfo>
        <DisplayName>SharingLinks.a5982b63-2afe-4129-88fd-ea3690fb3057.Flexible.05c91ad2-d504-4309-a36c-7a8b90b60457</DisplayName>
        <AccountId>73</AccountId>
        <AccountType/>
      </UserInfo>
      <UserInfo>
        <DisplayName>SharingLinks.14ef1911-9c82-4928-9950-1dc276d71dd6.Flexible.2cd72ade-4d9d-4f68-a03d-5b4d61fceb9e</DisplayName>
        <AccountId>70</AccountId>
        <AccountType/>
      </UserInfo>
      <UserInfo>
        <DisplayName>SharingLinks.141f1ecf-9e97-4244-9c01-ffd05e34e640.Flexible.d32a8ba5-df00-4e0a-8a02-c9c30a9be1f1</DisplayName>
        <AccountId>3090</AccountId>
        <AccountType/>
      </UserInfo>
      <UserInfo>
        <DisplayName>tomer.wasserman@astrazeneca.com</DisplayName>
        <AccountId>34</AccountId>
        <AccountType/>
      </UserInfo>
      <UserInfo>
        <DisplayName>Liz Hess (NAYAMODE INC.)</DisplayName>
        <AccountId>5781</AccountId>
        <AccountType/>
      </UserInfo>
      <UserInfo>
        <DisplayName>Cynthia Johnson</DisplayName>
        <AccountId>5780</AccountId>
        <AccountType/>
      </UserInfo>
      <UserInfo>
        <DisplayName>Olga Gordon</DisplayName>
        <AccountId>5821</AccountId>
        <AccountType/>
      </UserInfo>
      <UserInfo>
        <DisplayName>Stephanie Torres</DisplayName>
        <AccountId>5005</AccountId>
        <AccountType/>
      </UserInfo>
      <UserInfo>
        <DisplayName>Nicole Lew</DisplayName>
        <AccountId>5811</AccountId>
        <AccountType/>
      </UserInfo>
      <UserInfo>
        <DisplayName>Chris DePalma</DisplayName>
        <AccountId>5823</AccountId>
        <AccountType/>
      </UserInfo>
      <UserInfo>
        <DisplayName>Eric Van Aelstyn</DisplayName>
        <AccountId>5825</AccountId>
        <AccountType/>
      </UserInfo>
      <UserInfo>
        <DisplayName>Karen Wong-Duncan (KWD)</DisplayName>
        <AccountId>5826</AccountId>
        <AccountType/>
      </UserInfo>
      <UserInfo>
        <DisplayName>cathask</DisplayName>
        <AccountId>5824</AccountId>
        <AccountType/>
      </UserInfo>
      <UserInfo>
        <DisplayName>urielr</DisplayName>
        <AccountId>5832</AccountId>
        <AccountType/>
      </UserInfo>
    </SharedWithUsers>
    <lcf76f155ced4ddcb4097134ff3c332f xmlns="64e0a3ad-3a37-4cff-beb8-cdd69c3a68b9">
      <Terms xmlns="http://schemas.microsoft.com/office/infopath/2007/PartnerControls"/>
    </lcf76f155ced4ddcb4097134ff3c332f>
    <TaxCatchAll xmlns="afefc9b0-eaf5-4f8f-8c91-d01d7cb6f86f" xsi:nil="true"/>
    <Status xmlns="64e0a3ad-3a37-4cff-beb8-cdd69c3a68b9">Draft</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18" ma:contentTypeDescription="Create a new document." ma:contentTypeScope="" ma:versionID="983d99faeae2b757cdc27ea0702ce7a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2ef0cbd0c9e4034fcead65c1d0b415e5"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0FE7F-A9AC-4935-A27A-1EC4413564B9}">
  <ds:schemaRefs>
    <ds:schemaRef ds:uri="324d2b90-11f2-4fdf-990a-54fa46247cf8"/>
    <ds:schemaRef ds:uri="64e0a3ad-3a37-4cff-beb8-cdd69c3a68b9"/>
    <ds:schemaRef ds:uri="afefc9b0-eaf5-4f8f-8c91-d01d7cb6f86f"/>
    <ds:schemaRef ds:uri="b817b00b-f121-400f-976b-40959b1c7d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A82D443-D140-4ED3-A77C-974FAC2F6C88}">
  <ds:schemaRefs>
    <ds:schemaRef ds:uri="http://schemas.microsoft.com/sharepoint/v3/contenttype/forms"/>
  </ds:schemaRefs>
</ds:datastoreItem>
</file>

<file path=customXml/itemProps3.xml><?xml version="1.0" encoding="utf-8"?>
<ds:datastoreItem xmlns:ds="http://schemas.openxmlformats.org/officeDocument/2006/customXml" ds:itemID="{C48A764E-1455-41FF-9075-253151C770DC}">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7373</Words>
  <Application>Microsoft Office PowerPoint</Application>
  <PresentationFormat>Widescreen</PresentationFormat>
  <Paragraphs>745</Paragraphs>
  <Slides>42</Slides>
  <Notes>42</Notes>
  <HiddenSlides>1</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42</vt:i4>
      </vt:variant>
    </vt:vector>
  </HeadingPairs>
  <TitlesOfParts>
    <vt:vector size="60" baseType="lpstr">
      <vt:lpstr>.PingFang SC Regular</vt:lpstr>
      <vt:lpstr>SegoeUIVariable</vt:lpstr>
      <vt:lpstr>System Font Regular</vt:lpstr>
      <vt:lpstr>Aptos</vt:lpstr>
      <vt:lpstr>Arial</vt:lpstr>
      <vt:lpstr>Calibri</vt:lpstr>
      <vt:lpstr>Segoe Sans Display</vt:lpstr>
      <vt:lpstr>Segoe Sans Text</vt:lpstr>
      <vt:lpstr>Segoe Sans Text Semilight</vt:lpstr>
      <vt:lpstr>Segoe UI</vt:lpstr>
      <vt:lpstr>Segoe UI Light</vt:lpstr>
      <vt:lpstr>Segoe UI Semibold</vt:lpstr>
      <vt:lpstr>Segoe UI Semilight</vt:lpstr>
      <vt:lpstr>Segoe UI Variable Display Semib</vt:lpstr>
      <vt:lpstr>Symbol</vt:lpstr>
      <vt:lpstr>Wingdings</vt:lpstr>
      <vt:lpstr>LIGHT MODE</vt:lpstr>
      <vt:lpstr>Office Theme</vt:lpstr>
      <vt:lpstr>Practical guidance for AI and collaboration adoption</vt:lpstr>
      <vt:lpstr>The journey to becoming AI powered</vt:lpstr>
      <vt:lpstr>Copilot resources on Microsoft Adoption</vt:lpstr>
      <vt:lpstr>Delivering Value</vt:lpstr>
      <vt:lpstr>Microsoft 365 Copilot implementation</vt:lpstr>
      <vt:lpstr>Extended view: Designing scenarios using the  Modern Collaboration Architecture (MOCA) Framework</vt:lpstr>
      <vt:lpstr>Essentials for Copilot  user enablement success</vt:lpstr>
      <vt:lpstr>Implementation overview</vt:lpstr>
      <vt:lpstr>Copilot for Microsoft 365 Readiness checklist and key resources</vt:lpstr>
      <vt:lpstr>Evaluate your  user enablement capabilities</vt:lpstr>
      <vt:lpstr>Accelerate your AI workforce transformation</vt:lpstr>
      <vt:lpstr>Get ready</vt:lpstr>
      <vt:lpstr>Secure exec sponsorship</vt:lpstr>
      <vt:lpstr>Shared planning with Technical Readiness Team</vt:lpstr>
      <vt:lpstr>A cross-functional and multidisciplinary body</vt:lpstr>
      <vt:lpstr>Rules Responsible AI Standard</vt:lpstr>
      <vt:lpstr>Onboard &amp; engage</vt:lpstr>
      <vt:lpstr>Craft a user experience strategy</vt:lpstr>
      <vt:lpstr>Understanding the user journey</vt:lpstr>
      <vt:lpstr>Keys to user enablement success</vt:lpstr>
      <vt:lpstr>Build your Community of Practice with Viva Engage</vt:lpstr>
      <vt:lpstr>Identifying user cohorts</vt:lpstr>
      <vt:lpstr>Create or extend your Champion program</vt:lpstr>
      <vt:lpstr>Build a sustainable Champions community</vt:lpstr>
      <vt:lpstr>Five steps to developing  a Champions community</vt:lpstr>
      <vt:lpstr>The Champions program checklist</vt:lpstr>
      <vt:lpstr>Make a difference Become a Champion</vt:lpstr>
      <vt:lpstr>Functional scenario guidance</vt:lpstr>
      <vt:lpstr>Build your communications plan</vt:lpstr>
      <vt:lpstr>Objective:  Build daily AI habits and employee satisfaction</vt:lpstr>
      <vt:lpstr>Themes for Success</vt:lpstr>
      <vt:lpstr>Get Stuff Done campaign</vt:lpstr>
      <vt:lpstr>Onboard &amp; engage Lay the foundation for continuous learning and an intelligent progression of AI skills</vt:lpstr>
      <vt:lpstr>Skilling experiences</vt:lpstr>
      <vt:lpstr>Bookmark Microsoft enablement resources</vt:lpstr>
      <vt:lpstr>Deliver Impact</vt:lpstr>
      <vt:lpstr>Share with technical team and stakeholders</vt:lpstr>
      <vt:lpstr>Copilot Dashboard</vt:lpstr>
      <vt:lpstr>Viva Insights advanced impact reports</vt:lpstr>
      <vt:lpstr>Copilot business impact report overview </vt:lpstr>
      <vt:lpstr>We have an exciting future ahead.</vt:lpstr>
      <vt:lpstr>Microsoft 365 Copilot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notes</dc:title>
  <dc:subject/>
  <dc:creator>karuanag@microsoft.com;Cynthia.Johnson@microsoft.com;jhwang@microsoft.com</dc:creator>
  <cp:lastModifiedBy>Aaron Bode (FREEMIND SEATTLE LLC)</cp:lastModifiedBy>
  <cp:revision>6</cp:revision>
  <dcterms:created xsi:type="dcterms:W3CDTF">2024-03-06T03:36:50Z</dcterms:created>
  <dcterms:modified xsi:type="dcterms:W3CDTF">2025-06-19T15:44:52Z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SetDate">
    <vt:lpwstr>2024-02-27T22:13:08Z</vt:lpwstr>
  </property>
  <property fmtid="{D5CDD505-2E9C-101B-9397-08002B2CF9AE}" pid="3" name="MSIP_Label_f42aa342-8706-4288-bd11-ebb85995028c_ContentBits">
    <vt:lpwstr>0</vt:lpwstr>
  </property>
  <property fmtid="{D5CDD505-2E9C-101B-9397-08002B2CF9AE}" pid="4" name="MediaServiceImageTags">
    <vt:lpwstr/>
  </property>
  <property fmtid="{D5CDD505-2E9C-101B-9397-08002B2CF9AE}" pid="5" name="MSIP_Label_f42aa342-8706-4288-bd11-ebb85995028c_ActionId">
    <vt:lpwstr>b119bb74-10e8-41bb-8974-fe16335588e8</vt:lpwstr>
  </property>
  <property fmtid="{D5CDD505-2E9C-101B-9397-08002B2CF9AE}" pid="6" name="MSIP_Label_f42aa342-8706-4288-bd11-ebb85995028c_Name">
    <vt:lpwstr>Internal</vt:lpwstr>
  </property>
  <property fmtid="{D5CDD505-2E9C-101B-9397-08002B2CF9AE}" pid="7" name="AuthorIds_UIVersion_512">
    <vt:lpwstr>12</vt:lpwstr>
  </property>
  <property fmtid="{D5CDD505-2E9C-101B-9397-08002B2CF9AE}" pid="8" name="TemplateUrl">
    <vt:lpwstr/>
  </property>
  <property fmtid="{D5CDD505-2E9C-101B-9397-08002B2CF9AE}" pid="9" name="xd_ProgID">
    <vt:lpwstr/>
  </property>
  <property fmtid="{D5CDD505-2E9C-101B-9397-08002B2CF9AE}" pid="10" name="AuthorIds_UIVersion_3584">
    <vt:lpwstr>12</vt:lpwstr>
  </property>
  <property fmtid="{D5CDD505-2E9C-101B-9397-08002B2CF9AE}" pid="11" name="MSIP_Label_f42aa342-8706-4288-bd11-ebb85995028c_Enabled">
    <vt:lpwstr>true</vt:lpwstr>
  </property>
  <property fmtid="{D5CDD505-2E9C-101B-9397-08002B2CF9AE}" pid="12" name="_ExtendedDescription">
    <vt:lpwstr/>
  </property>
  <property fmtid="{D5CDD505-2E9C-101B-9397-08002B2CF9AE}" pid="13" name="Order">
    <vt:lpwstr>8200.00000000000</vt:lpwstr>
  </property>
  <property fmtid="{D5CDD505-2E9C-101B-9397-08002B2CF9AE}" pid="14" name="ComplianceAssetId">
    <vt:lpwstr/>
  </property>
  <property fmtid="{D5CDD505-2E9C-101B-9397-08002B2CF9AE}" pid="15" name="AuthorIds_UIVersion_41472">
    <vt:lpwstr>12</vt:lpwstr>
  </property>
  <property fmtid="{D5CDD505-2E9C-101B-9397-08002B2CF9AE}" pid="16" name="MSIP_Label_f42aa342-8706-4288-bd11-ebb85995028c_Method">
    <vt:lpwstr>Standard</vt:lpwstr>
  </property>
  <property fmtid="{D5CDD505-2E9C-101B-9397-08002B2CF9AE}" pid="17" name="xd_Signature">
    <vt:lpwstr/>
  </property>
  <property fmtid="{D5CDD505-2E9C-101B-9397-08002B2CF9AE}" pid="18" name="MSIP_Label_f42aa342-8706-4288-bd11-ebb85995028c_SiteId">
    <vt:lpwstr>a5a9530b-9623-4712-8f71-f7cb8dfe5b51</vt:lpwstr>
  </property>
  <property fmtid="{D5CDD505-2E9C-101B-9397-08002B2CF9AE}" pid="19" name="TriggerFlowInfo">
    <vt:lpwstr/>
  </property>
  <property fmtid="{D5CDD505-2E9C-101B-9397-08002B2CF9AE}" pid="20" name="ContentTypeId">
    <vt:lpwstr>0x01010000B966FD79224D4BA85F25A47B1A9825</vt:lpwstr>
  </property>
</Properties>
</file>