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147482072" r:id="rId5"/>
    <p:sldId id="274" r:id="rId6"/>
    <p:sldId id="276" r:id="rId7"/>
    <p:sldId id="275" r:id="rId8"/>
    <p:sldId id="262" r:id="rId9"/>
    <p:sldId id="264" r:id="rId10"/>
    <p:sldId id="265" r:id="rId11"/>
    <p:sldId id="266" r:id="rId12"/>
    <p:sldId id="267" r:id="rId13"/>
    <p:sldId id="268" r:id="rId14"/>
    <p:sldId id="269" r:id="rId15"/>
    <p:sldId id="270" r:id="rId16"/>
    <p:sldId id="271" r:id="rId17"/>
    <p:sldId id="272" r:id="rId18"/>
    <p:sldId id="277"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CB2600-BEBD-DB7B-F913-959F91FFA422}" name="Sean Fiene" initials="SF" userId="S::seanfiene@microsoft.com::4e93721e-9760-4562-ba01-623efeab82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FCAD8F-C6A6-410D-ACE5-248ED800863B}" v="17" dt="2025-06-17T05:11:35.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807" autoAdjust="0"/>
  </p:normalViewPr>
  <p:slideViewPr>
    <p:cSldViewPr snapToGrid="0">
      <p:cViewPr varScale="1">
        <p:scale>
          <a:sx n="59" d="100"/>
          <a:sy n="59" d="100"/>
        </p:scale>
        <p:origin x="2058" y="2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6CBBA1-9A24-434A-87E8-570FD5C9891F}" type="datetimeFigureOut">
              <a:rPr lang="en-US" smtClean="0"/>
              <a:t>6/19/2025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C129A-8B4F-4082-A05D-FA417D51BD70}" type="slidenum">
              <a:rPr lang="en-US" smtClean="0"/>
              <a:t>‹#›</a:t>
            </a:fld>
            <a:endParaRPr lang="en-US"/>
          </a:p>
        </p:txBody>
      </p:sp>
    </p:spTree>
    <p:extLst>
      <p:ext uri="{BB962C8B-B14F-4D97-AF65-F5344CB8AC3E}">
        <p14:creationId xmlns:p14="http://schemas.microsoft.com/office/powerpoint/2010/main" val="3503615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B13FF-2DD0-02C3-9275-F29D5E81C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2B9EF5-B32D-9FE3-669E-2F0E217F1C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35C5C-E007-0A30-14A8-FC728193D0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DE517F-490D-1C41-7E46-8EE33F88DE32}"/>
              </a:ext>
            </a:extLst>
          </p:cNvPr>
          <p:cNvSpPr>
            <a:spLocks noGrp="1"/>
          </p:cNvSpPr>
          <p:nvPr>
            <p:ph type="sldNum" sz="quarter" idx="5"/>
          </p:nvPr>
        </p:nvSpPr>
        <p:spPr/>
        <p:txBody>
          <a:bodyPr/>
          <a:lstStyle/>
          <a:p>
            <a:fld id="{B5BC129A-8B4F-4082-A05D-FA417D51BD70}" type="slidenum">
              <a:rPr lang="en-US" smtClean="0"/>
              <a:t>2</a:t>
            </a:fld>
            <a:endParaRPr lang="en-US"/>
          </a:p>
        </p:txBody>
      </p:sp>
    </p:spTree>
    <p:extLst>
      <p:ext uri="{BB962C8B-B14F-4D97-AF65-F5344CB8AC3E}">
        <p14:creationId xmlns:p14="http://schemas.microsoft.com/office/powerpoint/2010/main" val="1918733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B7573C-D910-B399-39B0-30422E6972A7}"/>
              </a:ext>
            </a:extLst>
          </p:cNvPr>
          <p:cNvSpPr>
            <a:spLocks noGrp="1"/>
          </p:cNvSpPr>
          <p:nvPr>
            <p:ph type="body" idx="1"/>
          </p:nvPr>
        </p:nvSpPr>
        <p:spPr/>
        <p:txBody>
          <a:bodyPr/>
          <a:lstStyle/>
          <a:p>
            <a:endParaRPr lang="en-US" b="0" i="0" dirty="0">
              <a:solidFill>
                <a:srgbClr val="1E1E1E"/>
              </a:solidFill>
              <a:effectLst/>
              <a:latin typeface="Segoe UI" panose="020B0502040204020203"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C129A-8B4F-4082-A05D-FA417D51BD70}" type="slidenum">
              <a:rPr lang="en-US" smtClean="0"/>
              <a:t>12</a:t>
            </a:fld>
            <a:endParaRPr lang="en-US"/>
          </a:p>
        </p:txBody>
      </p:sp>
    </p:spTree>
    <p:extLst>
      <p:ext uri="{BB962C8B-B14F-4D97-AF65-F5344CB8AC3E}">
        <p14:creationId xmlns:p14="http://schemas.microsoft.com/office/powerpoint/2010/main" val="353179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A579DC-28DD-5BCE-5557-70F67E667568}"/>
              </a:ext>
            </a:extLst>
          </p:cNvPr>
          <p:cNvSpPr>
            <a:spLocks noGrp="1"/>
          </p:cNvSpPr>
          <p:nvPr>
            <p:ph type="body" idx="1"/>
          </p:nvPr>
        </p:nvSpPr>
        <p:spPr/>
        <p:txBody>
          <a:bodyPr/>
          <a:lstStyle/>
          <a:p>
            <a:r>
              <a:rPr lang="en-US" b="0" i="0" dirty="0">
                <a:solidFill>
                  <a:srgbClr val="1E1E1E"/>
                </a:solidFill>
                <a:effectLst/>
                <a:latin typeface="Segoe UI" panose="020B0502040204020203" pitchFamily="34" charset="0"/>
              </a:rPr>
              <a:t>In the second half of the morning, we’ll talk a look at the third CCS pilar and address that final statistic from Gartner – you know the one where only 14% of survey respondents felt comfortable with governance structures…?</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 Mike and Samer will cover Copilot analytics to help you quantify the impact AI is having on your organizations.</a:t>
            </a:r>
          </a:p>
          <a:p>
            <a:endParaRPr lang="en-US" dirty="0"/>
          </a:p>
          <a:p>
            <a:r>
              <a:rPr lang="en-US" dirty="0"/>
              <a:t>And we’ll close strong with Karuana, who’ll spend time with us talking about how your organization can drive the collaboration with and adoption of AI tools.</a:t>
            </a:r>
          </a:p>
          <a:p>
            <a:endParaRPr lang="en-US" dirty="0"/>
          </a:p>
          <a:p>
            <a:r>
              <a:rPr lang="en-US" dirty="0"/>
              <a:t>I</a:t>
            </a:r>
          </a:p>
        </p:txBody>
      </p:sp>
      <p:sp>
        <p:nvSpPr>
          <p:cNvPr id="4" name="Slide Number Placeholder 3"/>
          <p:cNvSpPr>
            <a:spLocks noGrp="1"/>
          </p:cNvSpPr>
          <p:nvPr>
            <p:ph type="sldNum" sz="quarter" idx="5"/>
          </p:nvPr>
        </p:nvSpPr>
        <p:spPr/>
        <p:txBody>
          <a:bodyPr/>
          <a:lstStyle/>
          <a:p>
            <a:fld id="{B5BC129A-8B4F-4082-A05D-FA417D51BD70}" type="slidenum">
              <a:rPr lang="en-US" smtClean="0"/>
              <a:t>14</a:t>
            </a:fld>
            <a:endParaRPr lang="en-US"/>
          </a:p>
        </p:txBody>
      </p:sp>
    </p:spTree>
    <p:extLst>
      <p:ext uri="{BB962C8B-B14F-4D97-AF65-F5344CB8AC3E}">
        <p14:creationId xmlns:p14="http://schemas.microsoft.com/office/powerpoint/2010/main" val="142504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packed schedule, and we want you to learn – and to engage with us.  We’re always thrilled to hear from customers, and want to make these sessions as engaging and interactive as possible.  Here’s how to make the most of your time with us!</a:t>
            </a:r>
          </a:p>
          <a:p>
            <a:endParaRPr lang="en-US"/>
          </a:p>
          <a:p>
            <a:endParaRPr lang="en-US" dirty="0"/>
          </a:p>
        </p:txBody>
      </p:sp>
      <p:sp>
        <p:nvSpPr>
          <p:cNvPr id="4" name="Slide Number Placeholder 3"/>
          <p:cNvSpPr>
            <a:spLocks noGrp="1"/>
          </p:cNvSpPr>
          <p:nvPr>
            <p:ph type="sldNum" sz="quarter" idx="5"/>
          </p:nvPr>
        </p:nvSpPr>
        <p:spPr/>
        <p:txBody>
          <a:bodyPr/>
          <a:lstStyle/>
          <a:p>
            <a:fld id="{B5BC129A-8B4F-4082-A05D-FA417D51BD70}" type="slidenum">
              <a:rPr lang="en-US" smtClean="0"/>
              <a:t>15</a:t>
            </a:fld>
            <a:endParaRPr lang="en-US"/>
          </a:p>
        </p:txBody>
      </p:sp>
    </p:spTree>
    <p:extLst>
      <p:ext uri="{BB962C8B-B14F-4D97-AF65-F5344CB8AC3E}">
        <p14:creationId xmlns:p14="http://schemas.microsoft.com/office/powerpoint/2010/main" val="2428689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BC129A-8B4F-4082-A05D-FA417D51BD70}" type="slidenum">
              <a:rPr lang="en-US" smtClean="0"/>
              <a:t>16</a:t>
            </a:fld>
            <a:endParaRPr lang="en-US"/>
          </a:p>
        </p:txBody>
      </p:sp>
    </p:spTree>
    <p:extLst>
      <p:ext uri="{BB962C8B-B14F-4D97-AF65-F5344CB8AC3E}">
        <p14:creationId xmlns:p14="http://schemas.microsoft.com/office/powerpoint/2010/main" val="400996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04EFB-493D-B2E5-A0D3-92B118169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9C5B1-7BA1-DC63-66A6-8D0B6DFA2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6FE49-E913-F236-540B-E7C6F8DEDB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40DCEE-48C2-BA69-47A0-056A1B82FAFB}"/>
              </a:ext>
            </a:extLst>
          </p:cNvPr>
          <p:cNvSpPr>
            <a:spLocks noGrp="1"/>
          </p:cNvSpPr>
          <p:nvPr>
            <p:ph type="sldNum" sz="quarter" idx="5"/>
          </p:nvPr>
        </p:nvSpPr>
        <p:spPr/>
        <p:txBody>
          <a:bodyPr/>
          <a:lstStyle/>
          <a:p>
            <a:fld id="{B5BC129A-8B4F-4082-A05D-FA417D51BD70}" type="slidenum">
              <a:rPr lang="en-US" smtClean="0"/>
              <a:t>3</a:t>
            </a:fld>
            <a:endParaRPr lang="en-US"/>
          </a:p>
        </p:txBody>
      </p:sp>
    </p:spTree>
    <p:extLst>
      <p:ext uri="{BB962C8B-B14F-4D97-AF65-F5344CB8AC3E}">
        <p14:creationId xmlns:p14="http://schemas.microsoft.com/office/powerpoint/2010/main" val="593524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D4F0-64A5-035A-276E-5B301DF778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5DC91-3686-4DF9-99D0-BE27FC035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5E0D4-DA84-5F34-8D1F-22DCEEB2B5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6F3C0-0A78-2CA7-0721-EED54F5F339B}"/>
              </a:ext>
            </a:extLst>
          </p:cNvPr>
          <p:cNvSpPr>
            <a:spLocks noGrp="1"/>
          </p:cNvSpPr>
          <p:nvPr>
            <p:ph type="sldNum" sz="quarter" idx="5"/>
          </p:nvPr>
        </p:nvSpPr>
        <p:spPr/>
        <p:txBody>
          <a:bodyPr/>
          <a:lstStyle/>
          <a:p>
            <a:fld id="{B5BC129A-8B4F-4082-A05D-FA417D51BD70}" type="slidenum">
              <a:rPr lang="en-US" smtClean="0"/>
              <a:t>4</a:t>
            </a:fld>
            <a:endParaRPr lang="en-US"/>
          </a:p>
        </p:txBody>
      </p:sp>
    </p:spTree>
    <p:extLst>
      <p:ext uri="{BB962C8B-B14F-4D97-AF65-F5344CB8AC3E}">
        <p14:creationId xmlns:p14="http://schemas.microsoft.com/office/powerpoint/2010/main" val="2891985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4533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161616"/>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209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6D987-22F2-B929-5DFB-267366688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9BE9C-3B4A-4F12-B30F-850F13CE1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2BFB19-2981-D015-EFEA-D18D5C22B3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A7BCC1-578A-C926-1B1A-4D623C71CA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BA353-E6D4-4D02-8626-A6FF534C737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646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AD494-3877-CB66-651D-246ED16DF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EE1A0-9360-2DC8-4693-7590D80FCB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6A59FD-BA91-925A-80BA-6906BE3C4713}"/>
              </a:ext>
            </a:extLst>
          </p:cNvPr>
          <p:cNvSpPr>
            <a:spLocks noGrp="1"/>
          </p:cNvSpPr>
          <p:nvPr>
            <p:ph type="body" idx="1"/>
          </p:nvPr>
        </p:nvSpPr>
        <p:spPr/>
        <p:txBody>
          <a:bodyPr/>
          <a:lstStyle/>
          <a:p>
            <a:pPr algn="l">
              <a:spcBef>
                <a:spcPts val="450"/>
              </a:spcBef>
              <a:spcAft>
                <a:spcPts val="750"/>
              </a:spcAft>
            </a:pPr>
            <a:endParaRPr lang="en-US" dirty="0"/>
          </a:p>
        </p:txBody>
      </p:sp>
      <p:sp>
        <p:nvSpPr>
          <p:cNvPr id="4" name="Slide Number Placeholder 3">
            <a:extLst>
              <a:ext uri="{FF2B5EF4-FFF2-40B4-BE49-F238E27FC236}">
                <a16:creationId xmlns:a16="http://schemas.microsoft.com/office/drawing/2014/main" id="{1FB8C260-18FB-5214-0EFE-34FA2681498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B6DBA25-EEB1-46C0-8126-D5B74A701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9075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21CB2A-E92F-E76D-6255-4CFDB1424591}"/>
              </a:ext>
            </a:extLst>
          </p:cNvPr>
          <p:cNvSpPr>
            <a:spLocks noGrp="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BC129A-8B4F-4082-A05D-FA417D51BD70}" type="slidenum">
              <a:rPr lang="en-US" smtClean="0"/>
              <a:t>10</a:t>
            </a:fld>
            <a:endParaRPr lang="en-US"/>
          </a:p>
        </p:txBody>
      </p:sp>
    </p:spTree>
    <p:extLst>
      <p:ext uri="{BB962C8B-B14F-4D97-AF65-F5344CB8AC3E}">
        <p14:creationId xmlns:p14="http://schemas.microsoft.com/office/powerpoint/2010/main" val="2802413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0.jpe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5" Type="http://schemas.openxmlformats.org/officeDocument/2006/relationships/image" Target="../media/image31.jpeg"/><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Master" Target="../slideMasters/slideMaster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1.xml"/><Relationship Id="rId4" Type="http://schemas.openxmlformats.org/officeDocument/2006/relationships/image" Target="../media/image72.sv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9858050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927072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997860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253713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4212759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409343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539139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Pr>
        <a:solidFill>
          <a:srgbClr val="FFF9F3"/>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036C5E3-1C9B-8F43-9E7C-7124F0477707}"/>
              </a:ext>
              <a:ext uri="{C183D7F6-B498-43B3-948B-1728B52AA6E4}">
                <adec:decorative xmlns:adec="http://schemas.microsoft.com/office/drawing/2017/decorative" val="1"/>
              </a:ext>
            </a:extLst>
          </p:cNvPr>
          <p:cNvSpPr>
            <a:spLocks/>
          </p:cNvSpPr>
          <p:nvPr userDrawn="1"/>
        </p:nvSpPr>
        <p:spPr bwMode="auto">
          <a:xfrm>
            <a:off x="573126" y="1100097"/>
            <a:ext cx="11035281" cy="5451037"/>
          </a:xfrm>
          <a:prstGeom prst="roundRect">
            <a:avLst>
              <a:gd name="adj" fmla="val 3603"/>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000000"/>
              </a:solidFill>
              <a:latin typeface="Segoe UI"/>
              <a:cs typeface="Segoe UI" pitchFamily="34" charset="0"/>
            </a:endParaRPr>
          </a:p>
        </p:txBody>
      </p:sp>
      <p:pic>
        <p:nvPicPr>
          <p:cNvPr id="5" name="Picture 4">
            <a:extLst>
              <a:ext uri="{FF2B5EF4-FFF2-40B4-BE49-F238E27FC236}">
                <a16:creationId xmlns:a16="http://schemas.microsoft.com/office/drawing/2014/main" id="{3DF811F8-4A6F-396F-1DD4-FA9EBCA07340}"/>
              </a:ext>
              <a:ext uri="{C183D7F6-B498-43B3-948B-1728B52AA6E4}">
                <adec:decorative xmlns:adec="http://schemas.microsoft.com/office/drawing/2017/decorative" val="1"/>
              </a:ext>
            </a:extLst>
          </p:cNvPr>
          <p:cNvPicPr>
            <a:picLocks/>
          </p:cNvPicPr>
          <p:nvPr userDrawn="1"/>
        </p:nvPicPr>
        <p:blipFill rotWithShape="1">
          <a:blip r:embed="rId2">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6" name="Freeform: Shape 5">
            <a:extLst>
              <a:ext uri="{FF2B5EF4-FFF2-40B4-BE49-F238E27FC236}">
                <a16:creationId xmlns:a16="http://schemas.microsoft.com/office/drawing/2014/main" id="{DB940884-550E-6BD2-C8DB-ED9A07667067}"/>
              </a:ext>
            </a:extLst>
          </p:cNvPr>
          <p:cNvSpPr>
            <a:spLocks/>
          </p:cNvSpPr>
          <p:nvPr userDrawn="1"/>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Sans Display"/>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marL="0" algn="l" defTabSz="932742" rtl="0" eaLnBrk="1" latinLnBrk="0" hangingPunct="1">
              <a:lnSpc>
                <a:spcPct val="100000"/>
              </a:lnSpc>
              <a:spcBef>
                <a:spcPct val="0"/>
              </a:spcBef>
              <a:spcAft>
                <a:spcPts val="600"/>
              </a:spcAft>
              <a:buNone/>
              <a:defRPr lang="en-US" sz="3600" b="0" kern="1200" cap="none" spc="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r>
              <a:rPr lang="en-US"/>
              <a:t>Click to edit Master title style</a:t>
            </a:r>
          </a:p>
        </p:txBody>
      </p:sp>
      <p:sp>
        <p:nvSpPr>
          <p:cNvPr id="8" name="Graphic 34_1">
            <a:extLst>
              <a:ext uri="{FF2B5EF4-FFF2-40B4-BE49-F238E27FC236}">
                <a16:creationId xmlns:a16="http://schemas.microsoft.com/office/drawing/2014/main" id="{E448A26F-C0C9-DB36-2CFE-F7B47B2FAA77}"/>
              </a:ext>
            </a:extLst>
          </p:cNvPr>
          <p:cNvSpPr>
            <a:spLocks/>
          </p:cNvSpPr>
          <p:nvPr userDrawn="1"/>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 name="Rectangle: Rounded Corners 8">
            <a:extLst>
              <a:ext uri="{FF2B5EF4-FFF2-40B4-BE49-F238E27FC236}">
                <a16:creationId xmlns:a16="http://schemas.microsoft.com/office/drawing/2014/main" id="{431A5C14-682E-DB09-57E9-1C6BC1949611}"/>
              </a:ext>
            </a:extLst>
          </p:cNvPr>
          <p:cNvSpPr>
            <a:spLocks/>
          </p:cNvSpPr>
          <p:nvPr userDrawn="1"/>
        </p:nvSpPr>
        <p:spPr bwMode="auto">
          <a:xfrm>
            <a:off x="6894513" y="1562102"/>
            <a:ext cx="4541795" cy="4838697"/>
          </a:xfrm>
          <a:prstGeom prst="roundRect">
            <a:avLst>
              <a:gd name="adj" fmla="val 2471"/>
            </a:avLst>
          </a:prstGeom>
          <a:solidFill>
            <a:schemeClr val="accent3">
              <a:lumMod val="20000"/>
              <a:lumOff val="80000"/>
              <a:alpha val="50000"/>
            </a:schemeClr>
          </a:solidFill>
          <a:ln w="6350">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marR="0" lvl="0" indent="-228600" algn="ctr" defTabSz="914367" fontAlgn="auto">
              <a:lnSpc>
                <a:spcPct val="100000"/>
              </a:lnSpc>
              <a:spcBef>
                <a:spcPts val="0"/>
              </a:spcBef>
              <a:spcAft>
                <a:spcPts val="200"/>
              </a:spcAft>
              <a:buClrTx/>
              <a:buSzTx/>
              <a:buFont typeface="Wingdings" panose="05000000000000000000" pitchFamily="2" charset="2"/>
              <a:buNone/>
              <a:tabLst/>
            </a:pPr>
            <a:endParaRPr kumimoji="0" lang="en-US" sz="2800" b="0" i="0" u="none" strike="noStrike" cap="none" spc="0" normalizeH="0" baseline="0">
              <a:ln>
                <a:noFill/>
              </a:ln>
              <a:solidFill>
                <a:schemeClr val="tx1"/>
              </a:solidFill>
              <a:effectLst/>
              <a:uLnTx/>
              <a:uFillTx/>
            </a:endParaRPr>
          </a:p>
        </p:txBody>
      </p:sp>
      <p:sp>
        <p:nvSpPr>
          <p:cNvPr id="29" name="Text Placeholder 2">
            <a:extLst>
              <a:ext uri="{FF2B5EF4-FFF2-40B4-BE49-F238E27FC236}">
                <a16:creationId xmlns:a16="http://schemas.microsoft.com/office/drawing/2014/main" id="{202B27A8-F8FC-857E-538F-6BFD7749E765}"/>
              </a:ext>
            </a:extLst>
          </p:cNvPr>
          <p:cNvSpPr>
            <a:spLocks noGrp="1"/>
          </p:cNvSpPr>
          <p:nvPr>
            <p:ph type="body" sz="quarter" idx="13" hasCustomPrompt="1"/>
          </p:nvPr>
        </p:nvSpPr>
        <p:spPr>
          <a:xfrm>
            <a:off x="755691" y="1660199"/>
            <a:ext cx="5921333" cy="659155"/>
          </a:xfrm>
        </p:spPr>
        <p:txBody>
          <a:bodyPr/>
          <a:lstStyle>
            <a:lvl1pPr marL="285750" indent="-285750" algn="l" defTabSz="914400" rtl="0" eaLnBrk="1" latinLnBrk="0" hangingPunct="1">
              <a:buFont typeface="Arial" panose="020B0604020202020204" pitchFamily="34" charset="0"/>
              <a:buChar char="•"/>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a:p>
            <a:pPr marL="0" marR="0" lvl="0" indent="0" algn="l" defTabSz="914367" rtl="0" eaLnBrk="1" fontAlgn="base" latinLnBrk="0" hangingPunct="1">
              <a:lnSpc>
                <a:spcPct val="100000"/>
              </a:lnSpc>
              <a:spcBef>
                <a:spcPts val="1000"/>
              </a:spcBef>
              <a:spcAft>
                <a:spcPts val="300"/>
              </a:spcAft>
              <a:buClrTx/>
              <a:buSzTx/>
              <a:buFontTx/>
              <a:buNone/>
              <a:tabLst/>
              <a:defRPr/>
            </a:pPr>
            <a:endParaRPr lang="en-US"/>
          </a:p>
        </p:txBody>
      </p:sp>
      <p:sp>
        <p:nvSpPr>
          <p:cNvPr id="30" name="Text Placeholder 2">
            <a:extLst>
              <a:ext uri="{FF2B5EF4-FFF2-40B4-BE49-F238E27FC236}">
                <a16:creationId xmlns:a16="http://schemas.microsoft.com/office/drawing/2014/main" id="{29A0E38D-0002-F6AA-D26F-06CF4A87C496}"/>
              </a:ext>
            </a:extLst>
          </p:cNvPr>
          <p:cNvSpPr>
            <a:spLocks noGrp="1"/>
          </p:cNvSpPr>
          <p:nvPr>
            <p:ph type="body" sz="quarter" idx="22" hasCustomPrompt="1"/>
          </p:nvPr>
        </p:nvSpPr>
        <p:spPr>
          <a:xfrm>
            <a:off x="755692" y="2120078"/>
            <a:ext cx="5921333" cy="215444"/>
          </a:xfrm>
        </p:spPr>
        <p:txBody>
          <a:bodyPr vert="horz" wrap="square" lIns="0" tIns="0" rIns="0" bIns="0" rtlCol="0">
            <a:noAutofit/>
          </a:bodyPr>
          <a:lstStyle>
            <a:lvl1pPr marL="0" indent="0">
              <a:buNone/>
              <a:defRPr lang="en-US" sz="1400" dirty="0"/>
            </a:lvl1pPr>
          </a:lstStyle>
          <a:p>
            <a:pPr marL="228600" lvl="0" indent="-228600">
              <a:buSzPct val="100000"/>
            </a:pPr>
            <a:r>
              <a:rPr lang="en-US"/>
              <a:t>Click to edit add text</a:t>
            </a:r>
          </a:p>
        </p:txBody>
      </p:sp>
      <p:sp>
        <p:nvSpPr>
          <p:cNvPr id="35" name="Text Placeholder 2">
            <a:extLst>
              <a:ext uri="{FF2B5EF4-FFF2-40B4-BE49-F238E27FC236}">
                <a16:creationId xmlns:a16="http://schemas.microsoft.com/office/drawing/2014/main" id="{F1027F2E-E6B7-4834-92E3-E7AC2135920B}"/>
              </a:ext>
            </a:extLst>
          </p:cNvPr>
          <p:cNvSpPr>
            <a:spLocks noGrp="1"/>
          </p:cNvSpPr>
          <p:nvPr>
            <p:ph type="body" sz="quarter" idx="24" hasCustomPrompt="1"/>
          </p:nvPr>
        </p:nvSpPr>
        <p:spPr>
          <a:xfrm>
            <a:off x="755691" y="2840023"/>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28" name="Text Placeholder 2">
            <a:extLst>
              <a:ext uri="{FF2B5EF4-FFF2-40B4-BE49-F238E27FC236}">
                <a16:creationId xmlns:a16="http://schemas.microsoft.com/office/drawing/2014/main" id="{DD9D3198-9AA0-5F80-DA12-149E3ECC6310}"/>
              </a:ext>
            </a:extLst>
          </p:cNvPr>
          <p:cNvSpPr>
            <a:spLocks noGrp="1"/>
          </p:cNvSpPr>
          <p:nvPr>
            <p:ph type="body" sz="quarter" idx="18" hasCustomPrompt="1"/>
          </p:nvPr>
        </p:nvSpPr>
        <p:spPr>
          <a:xfrm>
            <a:off x="755692" y="3299903"/>
            <a:ext cx="5921333" cy="646331"/>
          </a:xfrm>
        </p:spPr>
        <p:txBody>
          <a:bodyPr vert="horz" wrap="square" lIns="0" tIns="0" rIns="0" bIns="0" rtlCol="0">
            <a:noAutofit/>
          </a:bodyPr>
          <a:lstStyle>
            <a:lvl1pPr marL="0" indent="0">
              <a:buFont typeface="Arial" panose="020B0604020202020204" pitchFamily="34" charset="0"/>
              <a:buNone/>
              <a:defRPr lang="en-US" sz="1400" dirty="0"/>
            </a:lvl1pPr>
          </a:lstStyle>
          <a:p>
            <a:pPr marL="342900" lvl="0" indent="-342900">
              <a:buSzPct val="100000"/>
            </a:pPr>
            <a:r>
              <a:rPr lang="en-US"/>
              <a:t>Click to edit add text</a:t>
            </a:r>
          </a:p>
        </p:txBody>
      </p:sp>
      <p:sp>
        <p:nvSpPr>
          <p:cNvPr id="36" name="Text Placeholder 2">
            <a:extLst>
              <a:ext uri="{FF2B5EF4-FFF2-40B4-BE49-F238E27FC236}">
                <a16:creationId xmlns:a16="http://schemas.microsoft.com/office/drawing/2014/main" id="{03C5DC12-665A-86E5-C070-8C5F426DC93C}"/>
              </a:ext>
            </a:extLst>
          </p:cNvPr>
          <p:cNvSpPr>
            <a:spLocks noGrp="1"/>
          </p:cNvSpPr>
          <p:nvPr>
            <p:ph type="body" sz="quarter" idx="25" hasCustomPrompt="1"/>
          </p:nvPr>
        </p:nvSpPr>
        <p:spPr>
          <a:xfrm>
            <a:off x="755692" y="4450734"/>
            <a:ext cx="5921333" cy="246221"/>
          </a:xfrm>
        </p:spPr>
        <p:txBody>
          <a:bodyPr/>
          <a:lstStyle>
            <a:lvl1pPr marL="0" indent="0" algn="l" defTabSz="914400" rtl="0" eaLnBrk="1" latinLnBrk="0" hangingPunct="1">
              <a:buNone/>
              <a:defRPr kumimoji="0" lang="en-US" sz="1600" b="0" i="0" u="none" strike="noStrike" kern="1200" cap="none" spc="0" normalizeH="0" baseline="0" dirty="0">
                <a:ln>
                  <a:noFill/>
                </a:ln>
                <a:solidFill>
                  <a:schemeClr val="accent2"/>
                </a:solidFill>
                <a:effectLst/>
                <a:uLnTx/>
                <a:uFillTx/>
                <a:latin typeface="Segoe Sans Display Semibold"/>
                <a:ea typeface="+mn-ea"/>
                <a:cs typeface="+mn-cs"/>
              </a:defRPr>
            </a:lvl1pPr>
            <a:lvl2pPr marL="0" indent="0" algn="l" defTabSz="914400" rtl="0" eaLnBrk="1" latinLnBrk="0" hangingPunct="1">
              <a:buNone/>
              <a:defRPr lang="en-US" sz="1600" kern="1200" dirty="0" smtClean="0">
                <a:solidFill>
                  <a:schemeClr val="accent1"/>
                </a:solidFill>
                <a:latin typeface="+mj-lt"/>
                <a:ea typeface="+mn-ea"/>
                <a:cs typeface="+mn-cs"/>
              </a:defRPr>
            </a:lvl2pPr>
            <a:lvl3pPr marL="0" indent="0" algn="l" defTabSz="914400" rtl="0" eaLnBrk="1" latinLnBrk="0" hangingPunct="1">
              <a:buNone/>
              <a:defRPr lang="en-US" sz="1600" kern="1200" dirty="0" smtClean="0">
                <a:solidFill>
                  <a:schemeClr val="accent1"/>
                </a:solidFill>
                <a:latin typeface="+mj-lt"/>
                <a:ea typeface="+mn-ea"/>
                <a:cs typeface="+mn-cs"/>
              </a:defRPr>
            </a:lvl3pPr>
            <a:lvl4pPr marL="0" indent="0" algn="l" defTabSz="914400" rtl="0" eaLnBrk="1" latinLnBrk="0" hangingPunct="1">
              <a:buNone/>
              <a:defRPr lang="en-US" sz="1600" kern="1200" dirty="0" smtClean="0">
                <a:solidFill>
                  <a:schemeClr val="accent1"/>
                </a:solidFill>
                <a:latin typeface="+mj-lt"/>
                <a:ea typeface="+mn-ea"/>
                <a:cs typeface="+mn-cs"/>
              </a:defRPr>
            </a:lvl4pPr>
            <a:lvl5pPr marL="0" indent="0" algn="l" defTabSz="914400" rtl="0" eaLnBrk="1" latinLnBrk="0" hangingPunct="1">
              <a:buNone/>
              <a:defRPr lang="en-US" sz="1600" kern="1200" dirty="0">
                <a:solidFill>
                  <a:schemeClr val="accent1"/>
                </a:solidFill>
                <a:latin typeface="+mj-lt"/>
                <a:ea typeface="+mn-ea"/>
                <a:cs typeface="+mn-cs"/>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add text</a:t>
            </a:r>
          </a:p>
        </p:txBody>
      </p:sp>
      <p:sp>
        <p:nvSpPr>
          <p:cNvPr id="32" name="Text Placeholder 31">
            <a:extLst>
              <a:ext uri="{FF2B5EF4-FFF2-40B4-BE49-F238E27FC236}">
                <a16:creationId xmlns:a16="http://schemas.microsoft.com/office/drawing/2014/main" id="{9D75FB69-4FEE-302B-4B45-772074E5F006}"/>
              </a:ext>
            </a:extLst>
          </p:cNvPr>
          <p:cNvSpPr>
            <a:spLocks noGrp="1"/>
          </p:cNvSpPr>
          <p:nvPr>
            <p:ph type="body" sz="quarter" idx="23"/>
          </p:nvPr>
        </p:nvSpPr>
        <p:spPr>
          <a:xfrm>
            <a:off x="755692" y="4910613"/>
            <a:ext cx="5921333" cy="1437317"/>
          </a:xfrm>
        </p:spPr>
        <p:txBody>
          <a:bodyPr>
            <a:noAutofit/>
          </a:bodyPr>
          <a:lstStyle>
            <a:lvl1pPr marL="195263" indent="-195263">
              <a:spcBef>
                <a:spcPts val="0"/>
              </a:spcBef>
              <a:spcAft>
                <a:spcPts val="600"/>
              </a:spcAft>
              <a:buSzPct val="100000"/>
              <a:buFont typeface="Arial" panose="020B0604020202020204" pitchFamily="34" charset="0"/>
              <a:buChar char="•"/>
              <a:defRPr sz="1400">
                <a:solidFill>
                  <a:schemeClr val="tx1"/>
                </a:solidFill>
              </a:defRPr>
            </a:lvl1pPr>
          </a:lstStyle>
          <a:p>
            <a:pPr lvl="0"/>
            <a:endParaRPr lang="en-US"/>
          </a:p>
        </p:txBody>
      </p:sp>
      <p:sp>
        <p:nvSpPr>
          <p:cNvPr id="7" name="Text Placeholder 6">
            <a:extLst>
              <a:ext uri="{FF2B5EF4-FFF2-40B4-BE49-F238E27FC236}">
                <a16:creationId xmlns:a16="http://schemas.microsoft.com/office/drawing/2014/main" id="{CD39A1C0-83B2-42B8-D6BA-B9E170E9B633}"/>
              </a:ext>
            </a:extLst>
          </p:cNvPr>
          <p:cNvSpPr>
            <a:spLocks noGrp="1"/>
          </p:cNvSpPr>
          <p:nvPr>
            <p:ph type="body" sz="quarter" idx="26"/>
          </p:nvPr>
        </p:nvSpPr>
        <p:spPr>
          <a:xfrm>
            <a:off x="2395536" y="2779200"/>
            <a:ext cx="3163888" cy="580159"/>
          </a:xfrm>
        </p:spPr>
        <p:txBody>
          <a:bodyPr/>
          <a:lstStyle>
            <a:lvl1pPr>
              <a:defRPr kumimoji="0" lang="en-US" sz="1600" b="0" i="0" u="none" strike="noStrike" kern="1200" cap="none" spc="0" normalizeH="0" baseline="0" dirty="0" smtClean="0">
                <a:ln>
                  <a:noFill/>
                </a:ln>
                <a:solidFill>
                  <a:schemeClr val="accent2"/>
                </a:solidFill>
                <a:effectLst/>
                <a:uLnTx/>
                <a:uFillTx/>
                <a:latin typeface="+mj-lt"/>
                <a:ea typeface="+mn-ea"/>
                <a:cs typeface="+mn-cs"/>
              </a:defRPr>
            </a:lvl1pPr>
            <a:lvl2pPr marL="0" indent="0">
              <a:defRPr/>
            </a:lvl2pPr>
            <a:lvl3pPr marL="0" indent="0">
              <a:defRPr/>
            </a:lvl3pPr>
            <a:lvl4pPr marL="0" indent="0">
              <a:defRPr/>
            </a:lvl4pPr>
            <a:lvl5pPr marL="0" indent="0">
              <a:defRPr/>
            </a:lvl5pPr>
          </a:lstStyle>
          <a:p>
            <a:pPr marL="0" marR="0" lvl="0" indent="0" algn="l" defTabSz="914367" rtl="0" eaLnBrk="1" fontAlgn="base" latinLnBrk="0" hangingPunct="1">
              <a:lnSpc>
                <a:spcPct val="100000"/>
              </a:lnSpc>
              <a:spcBef>
                <a:spcPts val="1000"/>
              </a:spcBef>
              <a:spcAft>
                <a:spcPts val="300"/>
              </a:spcAft>
              <a:buClrTx/>
              <a:buSzTx/>
              <a:buFontTx/>
              <a:buNone/>
              <a:tabLst/>
              <a:defRPr/>
            </a:pPr>
            <a:r>
              <a:rPr lang="en-US"/>
              <a:t>Click to edit Master text styles</a:t>
            </a:r>
          </a:p>
          <a:p>
            <a:pPr marL="228600" marR="0" lvl="0" indent="-228600" algn="l" defTabSz="932742" rtl="0" eaLnBrk="1" fontAlgn="auto" latinLnBrk="0" hangingPunct="1">
              <a:lnSpc>
                <a:spcPct val="100000"/>
              </a:lnSpc>
              <a:spcBef>
                <a:spcPct val="20000"/>
              </a:spcBef>
              <a:spcAft>
                <a:spcPts val="0"/>
              </a:spcAft>
              <a:buClrTx/>
              <a:buSzPct val="100000"/>
              <a:tabLst/>
            </a:pPr>
            <a:r>
              <a:rPr lang="en-US"/>
              <a:t>Second level</a:t>
            </a:r>
          </a:p>
        </p:txBody>
      </p:sp>
    </p:spTree>
    <p:extLst>
      <p:ext uri="{BB962C8B-B14F-4D97-AF65-F5344CB8AC3E}">
        <p14:creationId xmlns:p14="http://schemas.microsoft.com/office/powerpoint/2010/main" val="39583282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68">
          <p15:clr>
            <a:srgbClr val="A4A3A4"/>
          </p15:clr>
        </p15:guide>
        <p15:guide id="17" pos="3936">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1200">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52048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9993283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7821284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76999"/>
          </a:xfrm>
          <a:noFill/>
        </p:spPr>
        <p:txBody>
          <a:bodyPr wrap="square" lIns="0" tIns="0" rIns="0" bIns="0">
            <a:spAutoFit/>
          </a:bodyPr>
          <a:lstStyle>
            <a:lvl1pPr marL="0" indent="0">
              <a:spcBef>
                <a:spcPts val="0"/>
              </a:spcBef>
              <a:buNone/>
              <a:defRPr sz="18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21596402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80698528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0662485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8129598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629587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042261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27390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835875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0508533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5270612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129466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42489784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37332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61202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4722021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68327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459406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475927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55994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476049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5336826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45529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957126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99292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914141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3509705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1236307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8159024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8117528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208896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988827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42002910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2450775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03413985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7373608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430464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6374434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2297135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7677706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181874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1130375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674840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2060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599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957395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1061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392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4735206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870885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781253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6523849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6965174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0772158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51977876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43408973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9019861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4065632521"/>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053594"/>
            <a:ext cx="4482124" cy="215444"/>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y</a:t>
            </a:r>
          </a:p>
          <a:p>
            <a:pPr defTabSz="932290" eaLnBrk="0" hangingPunct="0"/>
            <a:r>
              <a:rPr lang="en-US" sz="700" err="1">
                <a:solidFill>
                  <a:schemeClr val="tx1"/>
                </a:solidFill>
                <a:cs typeface="Segoe Sans Display" pitchFamily="2" charset="0"/>
              </a:rPr>
              <a:t>poration</a:t>
            </a:r>
            <a:r>
              <a:rPr lang="en-US" sz="700">
                <a:solidFill>
                  <a:schemeClr val="tx1"/>
                </a:solidFill>
                <a:cs typeface="Segoe Sans Display" pitchFamily="2" charset="0"/>
              </a:rPr>
              <a:t>.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20109201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476828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1807-A01F-7A47-BFA2-2E7AC8AAB4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94D91-35B0-C3B9-5DF9-0C3EB8787E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653BF-D0E2-A0AF-4CE4-D45FE589A1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2FA651-C015-5F00-30EE-824D2102F8CC}"/>
              </a:ext>
            </a:extLst>
          </p:cNvPr>
          <p:cNvSpPr>
            <a:spLocks noGrp="1"/>
          </p:cNvSpPr>
          <p:nvPr>
            <p:ph type="dt" sz="half" idx="10"/>
          </p:nvPr>
        </p:nvSpPr>
        <p:spPr/>
        <p:txBody>
          <a:bodyPr/>
          <a:lstStyle/>
          <a:p>
            <a:fld id="{3B6663D2-96AB-4D67-A758-A4133BC145A4}" type="datetimeFigureOut">
              <a:rPr lang="en-US" smtClean="0"/>
              <a:t>6/19/2025</a:t>
            </a:fld>
            <a:endParaRPr lang="en-US"/>
          </a:p>
        </p:txBody>
      </p:sp>
      <p:sp>
        <p:nvSpPr>
          <p:cNvPr id="6" name="Footer Placeholder 5">
            <a:extLst>
              <a:ext uri="{FF2B5EF4-FFF2-40B4-BE49-F238E27FC236}">
                <a16:creationId xmlns:a16="http://schemas.microsoft.com/office/drawing/2014/main" id="{EADABDC3-4792-08E9-FD25-4141050F8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6E73E0-FD66-0C32-6575-A446B18FE660}"/>
              </a:ext>
            </a:extLst>
          </p:cNvPr>
          <p:cNvSpPr>
            <a:spLocks noGrp="1"/>
          </p:cNvSpPr>
          <p:nvPr>
            <p:ph type="sldNum" sz="quarter" idx="12"/>
          </p:nvPr>
        </p:nvSpPr>
        <p:spPr/>
        <p:txBody>
          <a:bodyPr/>
          <a:lstStyle/>
          <a:p>
            <a:fld id="{26BB5BD5-DE12-4756-912C-604E0D4DA645}" type="slidenum">
              <a:rPr lang="en-US" smtClean="0"/>
              <a:t>‹#›</a:t>
            </a:fld>
            <a:endParaRPr lang="en-US"/>
          </a:p>
        </p:txBody>
      </p:sp>
    </p:spTree>
    <p:extLst>
      <p:ext uri="{BB962C8B-B14F-4D97-AF65-F5344CB8AC3E}">
        <p14:creationId xmlns:p14="http://schemas.microsoft.com/office/powerpoint/2010/main" val="181101487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8641350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114956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79" Type="http://schemas.openxmlformats.org/officeDocument/2006/relationships/image" Target="../media/image3.sv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oleObject" Target="../embeddings/oleObject1.bin"/><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4823B2A0-7548-F3ED-CE7D-848EF15F132C}"/>
              </a:ext>
            </a:extLst>
          </p:cNvPr>
          <p:cNvGraphicFramePr>
            <a:graphicFrameLocks noChangeAspect="1"/>
          </p:cNvGraphicFramePr>
          <p:nvPr userDrawn="1">
            <p:custDataLst>
              <p:tags r:id="rId75"/>
            </p:custDataLst>
            <p:extLst>
              <p:ext uri="{D42A27DB-BD31-4B8C-83A1-F6EECF244321}">
                <p14:modId xmlns:p14="http://schemas.microsoft.com/office/powerpoint/2010/main" val="1780299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6" imgW="532" imgH="530" progId="TCLayout.ActiveDocument.1">
                  <p:embed/>
                </p:oleObj>
              </mc:Choice>
              <mc:Fallback>
                <p:oleObj name="think-cell Slide" r:id="rId76" imgW="532" imgH="530" progId="TCLayout.ActiveDocument.1">
                  <p:embed/>
                  <p:pic>
                    <p:nvPicPr>
                      <p:cNvPr id="6" name="think-cell data - do not delete" hidden="1">
                        <a:extLst>
                          <a:ext uri="{FF2B5EF4-FFF2-40B4-BE49-F238E27FC236}">
                            <a16:creationId xmlns:a16="http://schemas.microsoft.com/office/drawing/2014/main" id="{4823B2A0-7548-F3ED-CE7D-848EF15F132C}"/>
                          </a:ext>
                        </a:extLst>
                      </p:cNvPr>
                      <p:cNvPicPr/>
                      <p:nvPr/>
                    </p:nvPicPr>
                    <p:blipFill>
                      <a:blip r:embed="rId77"/>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208641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guide id="32" pos="7512">
          <p15:clr>
            <a:srgbClr val="E9713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5.png"/><Relationship Id="rId7" Type="http://schemas.openxmlformats.org/officeDocument/2006/relationships/image" Target="../media/image91.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87.png"/><Relationship Id="rId4" Type="http://schemas.openxmlformats.org/officeDocument/2006/relationships/image" Target="../media/image82.png"/></Relationships>
</file>

<file path=ppt/slides/_rels/slide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87.pn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3" Type="http://schemas.openxmlformats.org/officeDocument/2006/relationships/image" Target="../media/image85.pn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notesSlide" Target="../notesSlides/notesSlide15.xml"/><Relationship Id="rId16" Type="http://schemas.openxmlformats.org/officeDocument/2006/relationships/image" Target="../media/image100.jpeg"/><Relationship Id="rId1" Type="http://schemas.openxmlformats.org/officeDocument/2006/relationships/slideLayout" Target="../slideLayouts/slideLayout15.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5" Type="http://schemas.openxmlformats.org/officeDocument/2006/relationships/image" Target="../media/image9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 Id="rId14" Type="http://schemas.openxmlformats.org/officeDocument/2006/relationships/image" Target="../media/image98.jpeg"/></Relationships>
</file>

<file path=ppt/slides/_rels/slide2.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sv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4.sv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86.png"/><Relationship Id="rId5" Type="http://schemas.openxmlformats.org/officeDocument/2006/relationships/hyperlink" Target="https://blogs.microsoft.com/on-the-issues/2023/09/07/copilot-copyright-commitment-ai-legal-concerns/" TargetMode="Externa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hyperlink" Target="https://blogs.microsoft.com/on-the-issues/2023/09/07/copilot-copyright-commitment-ai-legal-concerns/" TargetMode="External"/><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8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87.png"/><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E071-6F46-3659-DDAD-E4E4637C506A}"/>
              </a:ext>
            </a:extLst>
          </p:cNvPr>
          <p:cNvSpPr>
            <a:spLocks noGrp="1"/>
          </p:cNvSpPr>
          <p:nvPr>
            <p:ph type="title"/>
          </p:nvPr>
        </p:nvSpPr>
        <p:spPr>
          <a:xfrm>
            <a:off x="584200" y="1687117"/>
            <a:ext cx="4080397" cy="1846659"/>
          </a:xfrm>
        </p:spPr>
        <p:txBody>
          <a:bodyPr/>
          <a:lstStyle/>
          <a:p>
            <a:r>
              <a:rPr lang="en-US" dirty="0"/>
              <a:t>Welcome to the Copilot Control System</a:t>
            </a:r>
          </a:p>
        </p:txBody>
      </p:sp>
      <p:sp>
        <p:nvSpPr>
          <p:cNvPr id="3" name="Text Placeholder 2">
            <a:extLst>
              <a:ext uri="{FF2B5EF4-FFF2-40B4-BE49-F238E27FC236}">
                <a16:creationId xmlns:a16="http://schemas.microsoft.com/office/drawing/2014/main" id="{2A05C893-2DCF-FB10-6862-5269C21A7212}"/>
              </a:ext>
            </a:extLst>
          </p:cNvPr>
          <p:cNvSpPr>
            <a:spLocks noGrp="1"/>
          </p:cNvSpPr>
          <p:nvPr>
            <p:ph type="body" sz="quarter" idx="12"/>
          </p:nvPr>
        </p:nvSpPr>
        <p:spPr>
          <a:xfrm>
            <a:off x="584200" y="3962400"/>
            <a:ext cx="4080397" cy="1384995"/>
          </a:xfrm>
        </p:spPr>
        <p:txBody>
          <a:bodyPr/>
          <a:lstStyle/>
          <a:p>
            <a:r>
              <a:rPr lang="en-US" dirty="0"/>
              <a:t>Digital Deep Dive</a:t>
            </a:r>
          </a:p>
          <a:p>
            <a:r>
              <a:rPr lang="en-US" dirty="0"/>
              <a:t>June 17, 2025</a:t>
            </a:r>
          </a:p>
          <a:p>
            <a:endParaRPr lang="en-US" dirty="0"/>
          </a:p>
          <a:p>
            <a:r>
              <a:rPr lang="en-US" dirty="0"/>
              <a:t>Ben Summers</a:t>
            </a:r>
          </a:p>
          <a:p>
            <a:r>
              <a:rPr lang="en-US" dirty="0"/>
              <a:t>Director – Technical Product Marketing</a:t>
            </a:r>
          </a:p>
        </p:txBody>
      </p:sp>
    </p:spTree>
    <p:extLst>
      <p:ext uri="{BB962C8B-B14F-4D97-AF65-F5344CB8AC3E}">
        <p14:creationId xmlns:p14="http://schemas.microsoft.com/office/powerpoint/2010/main" val="68214716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5ACA8-F283-B9C9-D926-F89C24634726}"/>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45776770-3058-8174-9CC2-96FBEE329235}"/>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grpSp>
          <p:nvGrpSpPr>
            <p:cNvPr id="2" name="Group 1">
              <a:extLst>
                <a:ext uri="{FF2B5EF4-FFF2-40B4-BE49-F238E27FC236}">
                  <a16:creationId xmlns:a16="http://schemas.microsoft.com/office/drawing/2014/main" id="{BD552E27-5E03-2F37-AC4A-46CCA5C46EB7}"/>
                </a:ext>
              </a:extLst>
            </p:cNvPr>
            <p:cNvGrpSpPr/>
            <p:nvPr/>
          </p:nvGrpSpPr>
          <p:grpSpPr>
            <a:xfrm>
              <a:off x="0" y="0"/>
              <a:ext cx="12192000" cy="6858000"/>
              <a:chOff x="0" y="0"/>
              <a:chExt cx="12192000" cy="6858000"/>
            </a:xfrm>
          </p:grpSpPr>
          <p:pic>
            <p:nvPicPr>
              <p:cNvPr id="79" name="Picture 78">
                <a:extLst>
                  <a:ext uri="{FF2B5EF4-FFF2-40B4-BE49-F238E27FC236}">
                    <a16:creationId xmlns:a16="http://schemas.microsoft.com/office/drawing/2014/main" id="{C9C20130-6AB9-5B8E-6F42-BC566CC37E44}"/>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80" name="Rectangle 79">
                <a:extLst>
                  <a:ext uri="{FF2B5EF4-FFF2-40B4-BE49-F238E27FC236}">
                    <a16:creationId xmlns:a16="http://schemas.microsoft.com/office/drawing/2014/main" id="{BA4FBEAB-7249-2EB8-3087-3594CB30B575}"/>
                  </a:ext>
                  <a:ext uri="{C183D7F6-B498-43B3-948B-1728B52AA6E4}">
                    <adec:decorative xmlns:adec="http://schemas.microsoft.com/office/drawing/2017/decorative" val="1"/>
                  </a:ext>
                </a:extLst>
              </p:cNvPr>
              <p:cNvSpPr>
                <a:spLocks/>
              </p:cNvSpPr>
              <p:nvPr/>
            </p:nvSpPr>
            <p:spPr bwMode="auto">
              <a:xfrm>
                <a:off x="0" y="0"/>
                <a:ext cx="12191998" cy="6858000"/>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7" name="Graphic 34_1">
                <a:extLst>
                  <a:ext uri="{FF2B5EF4-FFF2-40B4-BE49-F238E27FC236}">
                    <a16:creationId xmlns:a16="http://schemas.microsoft.com/office/drawing/2014/main" id="{B43D0003-50ED-10A9-FFE4-4F609A4055AE}"/>
                  </a:ext>
                  <a:ext uri="{C183D7F6-B498-43B3-948B-1728B52AA6E4}">
                    <adec:decorative xmlns:adec="http://schemas.microsoft.com/office/drawing/2017/decorative" val="1"/>
                  </a:ext>
                </a:extLst>
              </p:cNvPr>
              <p:cNvSpPr>
                <a:spLocks/>
              </p:cNvSpPr>
              <p:nvPr/>
            </p:nvSpPr>
            <p:spPr>
              <a:xfrm rot="16200000">
                <a:off x="-1528805" y="2286000"/>
                <a:ext cx="4572000"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25" name="Rectangle: Rounded Corners 50">
              <a:extLst>
                <a:ext uri="{FF2B5EF4-FFF2-40B4-BE49-F238E27FC236}">
                  <a16:creationId xmlns:a16="http://schemas.microsoft.com/office/drawing/2014/main" id="{59BAA875-CAB9-8132-5CAA-70565EF4E511}"/>
                </a:ext>
                <a:ext uri="{C183D7F6-B498-43B3-948B-1728B52AA6E4}">
                  <adec:decorative xmlns:adec="http://schemas.microsoft.com/office/drawing/2017/decorative" val="1"/>
                </a:ext>
              </a:extLst>
            </p:cNvPr>
            <p:cNvSpPr/>
            <p:nvPr/>
          </p:nvSpPr>
          <p:spPr bwMode="auto">
            <a:xfrm>
              <a:off x="1527175" y="1115078"/>
              <a:ext cx="10093325"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31" name="Rectangle: Rounded Corners 50">
              <a:extLst>
                <a:ext uri="{FF2B5EF4-FFF2-40B4-BE49-F238E27FC236}">
                  <a16:creationId xmlns:a16="http://schemas.microsoft.com/office/drawing/2014/main" id="{E0472E7A-53A6-E3CC-989A-B2CA61A8EBA9}"/>
                </a:ext>
                <a:ext uri="{C183D7F6-B498-43B3-948B-1728B52AA6E4}">
                  <adec:decorative xmlns:adec="http://schemas.microsoft.com/office/drawing/2017/decorative" val="1"/>
                </a:ext>
              </a:extLst>
            </p:cNvPr>
            <p:cNvSpPr/>
            <p:nvPr/>
          </p:nvSpPr>
          <p:spPr bwMode="auto">
            <a:xfrm>
              <a:off x="1527175" y="2429312"/>
              <a:ext cx="10093325"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33" name="Rectangle: Rounded Corners 50">
              <a:extLst>
                <a:ext uri="{FF2B5EF4-FFF2-40B4-BE49-F238E27FC236}">
                  <a16:creationId xmlns:a16="http://schemas.microsoft.com/office/drawing/2014/main" id="{4ECC2686-C5CD-AA4C-C04A-810B82D06D47}"/>
                </a:ext>
                <a:ext uri="{C183D7F6-B498-43B3-948B-1728B52AA6E4}">
                  <adec:decorative xmlns:adec="http://schemas.microsoft.com/office/drawing/2017/decorative" val="1"/>
                </a:ext>
              </a:extLst>
            </p:cNvPr>
            <p:cNvSpPr/>
            <p:nvPr/>
          </p:nvSpPr>
          <p:spPr bwMode="auto">
            <a:xfrm>
              <a:off x="1527175" y="3743546"/>
              <a:ext cx="10093325"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36" name="Rectangle: Rounded Corners 50">
              <a:extLst>
                <a:ext uri="{FF2B5EF4-FFF2-40B4-BE49-F238E27FC236}">
                  <a16:creationId xmlns:a16="http://schemas.microsoft.com/office/drawing/2014/main" id="{B35259C1-6F60-7706-6324-F51C25B01B10}"/>
                </a:ext>
                <a:ext uri="{C183D7F6-B498-43B3-948B-1728B52AA6E4}">
                  <adec:decorative xmlns:adec="http://schemas.microsoft.com/office/drawing/2017/decorative" val="1"/>
                </a:ext>
              </a:extLst>
            </p:cNvPr>
            <p:cNvSpPr/>
            <p:nvPr/>
          </p:nvSpPr>
          <p:spPr bwMode="auto">
            <a:xfrm>
              <a:off x="1527175" y="5057780"/>
              <a:ext cx="10093325"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28" name="TextBox 27" hidden="1">
            <a:extLst>
              <a:ext uri="{FF2B5EF4-FFF2-40B4-BE49-F238E27FC236}">
                <a16:creationId xmlns:a16="http://schemas.microsoft.com/office/drawing/2014/main" id="{26C6CCCB-805B-8588-10F3-40940776F2EB}"/>
              </a:ext>
              <a:ext uri="{C183D7F6-B498-43B3-948B-1728B52AA6E4}">
                <adec:decorative xmlns:adec="http://schemas.microsoft.com/office/drawing/2017/decorative" val="1"/>
              </a:ext>
            </a:extLst>
          </p:cNvPr>
          <p:cNvSpPr txBox="1">
            <a:spLocks/>
          </p:cNvSpPr>
          <p:nvPr/>
        </p:nvSpPr>
        <p:spPr>
          <a:xfrm rot="10800000" flipV="1">
            <a:off x="13717588" y="5517702"/>
            <a:ext cx="3479800" cy="455890"/>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100000"/>
              </a:lnSpc>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chemeClr val="tx1"/>
              </a:solidFill>
              <a:effectLst/>
              <a:uLnTx/>
              <a:uFillTx/>
              <a:latin typeface="Segoe Sans Display" pitchFamily="2" charset="0"/>
              <a:ea typeface="+mj-ea"/>
              <a:cs typeface="+mj-cs"/>
            </a:endParaRPr>
          </a:p>
        </p:txBody>
      </p:sp>
      <p:sp>
        <p:nvSpPr>
          <p:cNvPr id="4" name="Title 3">
            <a:extLst>
              <a:ext uri="{FF2B5EF4-FFF2-40B4-BE49-F238E27FC236}">
                <a16:creationId xmlns:a16="http://schemas.microsoft.com/office/drawing/2014/main" id="{32B7C5DA-482C-69CC-255A-47AEA648EEB7}"/>
              </a:ext>
            </a:extLst>
          </p:cNvPr>
          <p:cNvSpPr txBox="1">
            <a:spLocks noGrp="1"/>
          </p:cNvSpPr>
          <p:nvPr>
            <p:ph type="title" idx="4294967295"/>
          </p:nvPr>
        </p:nvSpPr>
        <p:spPr>
          <a:xfrm rot="16200000">
            <a:off x="-15425" y="5198521"/>
            <a:ext cx="1545241"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gradFill>
                  <a:gsLst>
                    <a:gs pos="2874">
                      <a:schemeClr val="accent1"/>
                    </a:gs>
                    <a:gs pos="71000">
                      <a:schemeClr val="accent4"/>
                    </a:gs>
                    <a:gs pos="100000">
                      <a:schemeClr val="accent2"/>
                    </a:gs>
                  </a:gsLst>
                  <a:lin ang="0" scaled="1"/>
                </a:gradFill>
                <a:effectLst/>
                <a:uLnTx/>
                <a:uFillTx/>
                <a:latin typeface="+mj-lt"/>
                <a:ea typeface="+mj-ea"/>
                <a:cs typeface="+mj-cs"/>
              </a:rPr>
              <a:t>Day 1</a:t>
            </a:r>
          </a:p>
        </p:txBody>
      </p:sp>
      <p:sp>
        <p:nvSpPr>
          <p:cNvPr id="49" name="Text Placeholder 2">
            <a:extLst>
              <a:ext uri="{FF2B5EF4-FFF2-40B4-BE49-F238E27FC236}">
                <a16:creationId xmlns:a16="http://schemas.microsoft.com/office/drawing/2014/main" id="{03BD5702-B73C-B996-015C-72B156782DA6}"/>
              </a:ext>
            </a:extLst>
          </p:cNvPr>
          <p:cNvSpPr txBox="1">
            <a:spLocks/>
          </p:cNvSpPr>
          <p:nvPr/>
        </p:nvSpPr>
        <p:spPr>
          <a:xfrm>
            <a:off x="1908175" y="522744"/>
            <a:ext cx="1806568" cy="43088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80">
                <a:solidFill>
                  <a:schemeClr val="accent1"/>
                </a:solidFill>
                <a:latin typeface="+mj-lt"/>
              </a:rPr>
              <a:t>JUNE 17</a:t>
            </a:r>
            <a:r>
              <a:rPr lang="en-US" spc="80" baseline="30000">
                <a:solidFill>
                  <a:schemeClr val="accent1"/>
                </a:solidFill>
                <a:latin typeface="+mj-lt"/>
              </a:rPr>
              <a:t>TH</a:t>
            </a:r>
            <a:endParaRPr lang="en-US" spc="80">
              <a:solidFill>
                <a:schemeClr val="accent1"/>
              </a:solidFill>
              <a:latin typeface="+mj-lt"/>
            </a:endParaRPr>
          </a:p>
        </p:txBody>
      </p:sp>
      <p:sp>
        <p:nvSpPr>
          <p:cNvPr id="195" name="TextBox 194">
            <a:extLst>
              <a:ext uri="{FF2B5EF4-FFF2-40B4-BE49-F238E27FC236}">
                <a16:creationId xmlns:a16="http://schemas.microsoft.com/office/drawing/2014/main" id="{E366B67D-9033-4828-D414-602BF7D1C0B7}"/>
              </a:ext>
              <a:ext uri="{C183D7F6-B498-43B3-948B-1728B52AA6E4}">
                <adec:decorative xmlns:adec="http://schemas.microsoft.com/office/drawing/2017/decorative" val="0"/>
              </a:ext>
            </a:extLst>
          </p:cNvPr>
          <p:cNvSpPr txBox="1">
            <a:spLocks/>
          </p:cNvSpPr>
          <p:nvPr/>
        </p:nvSpPr>
        <p:spPr>
          <a:xfrm>
            <a:off x="1636080" y="1211581"/>
            <a:ext cx="162147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600">
                <a:solidFill>
                  <a:schemeClr val="tx1"/>
                </a:solidFill>
              </a:rPr>
              <a:t>8:30–9:30AM PT</a:t>
            </a:r>
          </a:p>
        </p:txBody>
      </p:sp>
      <p:sp>
        <p:nvSpPr>
          <p:cNvPr id="231" name="TextBox 230">
            <a:extLst>
              <a:ext uri="{FF2B5EF4-FFF2-40B4-BE49-F238E27FC236}">
                <a16:creationId xmlns:a16="http://schemas.microsoft.com/office/drawing/2014/main" id="{31E8245A-A91B-987B-7703-A87532B1E51B}"/>
              </a:ext>
              <a:ext uri="{C183D7F6-B498-43B3-948B-1728B52AA6E4}">
                <adec:decorative xmlns:adec="http://schemas.microsoft.com/office/drawing/2017/decorative" val="1"/>
              </a:ext>
            </a:extLst>
          </p:cNvPr>
          <p:cNvSpPr txBox="1">
            <a:spLocks/>
          </p:cNvSpPr>
          <p:nvPr/>
        </p:nvSpPr>
        <p:spPr>
          <a:xfrm rot="10800000" flipV="1">
            <a:off x="3505191" y="1384374"/>
            <a:ext cx="3343283" cy="646331"/>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400"/>
              <a:t>Secure Microsoft 365 Copilot and agents – Practical steps for addressing oversharing concerns utilizing SAM and Purview</a:t>
            </a:r>
          </a:p>
        </p:txBody>
      </p:sp>
      <p:grpSp>
        <p:nvGrpSpPr>
          <p:cNvPr id="274" name="Group 273" descr="Profile picture">
            <a:extLst>
              <a:ext uri="{FF2B5EF4-FFF2-40B4-BE49-F238E27FC236}">
                <a16:creationId xmlns:a16="http://schemas.microsoft.com/office/drawing/2014/main" id="{D871787D-3F69-F50D-A681-CA2CE1B0C3A3}"/>
              </a:ext>
            </a:extLst>
          </p:cNvPr>
          <p:cNvGrpSpPr/>
          <p:nvPr/>
        </p:nvGrpSpPr>
        <p:grpSpPr>
          <a:xfrm>
            <a:off x="7183293" y="1354248"/>
            <a:ext cx="706582" cy="706582"/>
            <a:chOff x="7183293" y="1354248"/>
            <a:chExt cx="706582" cy="706582"/>
          </a:xfrm>
        </p:grpSpPr>
        <p:sp>
          <p:nvSpPr>
            <p:cNvPr id="275" name="Oval 274">
              <a:extLst>
                <a:ext uri="{FF2B5EF4-FFF2-40B4-BE49-F238E27FC236}">
                  <a16:creationId xmlns:a16="http://schemas.microsoft.com/office/drawing/2014/main" id="{25DB5114-C86F-0F7C-4E5C-8F4A87CDD1A4}"/>
                </a:ext>
              </a:extLst>
            </p:cNvPr>
            <p:cNvSpPr/>
            <p:nvPr/>
          </p:nvSpPr>
          <p:spPr>
            <a:xfrm>
              <a:off x="7183293" y="13542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76" name="Picture 275" descr="A person smiling for a picture&#10;&#10;AI-generated content may be incorrect.">
              <a:extLst>
                <a:ext uri="{FF2B5EF4-FFF2-40B4-BE49-F238E27FC236}">
                  <a16:creationId xmlns:a16="http://schemas.microsoft.com/office/drawing/2014/main" id="{E82F2FDA-7F3F-E49D-186D-65E473D98515}"/>
                </a:ext>
              </a:extLst>
            </p:cNvPr>
            <p:cNvPicPr>
              <a:picLocks noChangeAspect="1"/>
            </p:cNvPicPr>
            <p:nvPr/>
          </p:nvPicPr>
          <p:blipFill rotWithShape="1">
            <a:blip r:embed="rId4">
              <a:extLst>
                <a:ext uri="{28A0092B-C50C-407E-A947-70E740481C1C}">
                  <a14:useLocalDpi xmlns:a14="http://schemas.microsoft.com/office/drawing/2010/main" val="0"/>
                </a:ext>
              </a:extLst>
            </a:blip>
            <a:srcRect l="29309" t="5147" r="22006" b="46167"/>
            <a:stretch/>
          </p:blipFill>
          <p:spPr>
            <a:xfrm>
              <a:off x="7220127" y="1391082"/>
              <a:ext cx="632914" cy="632914"/>
            </a:xfrm>
            <a:prstGeom prst="ellipse">
              <a:avLst/>
            </a:prstGeom>
          </p:spPr>
        </p:pic>
      </p:grpSp>
      <p:sp>
        <p:nvSpPr>
          <p:cNvPr id="306" name="TextBox 305">
            <a:extLst>
              <a:ext uri="{FF2B5EF4-FFF2-40B4-BE49-F238E27FC236}">
                <a16:creationId xmlns:a16="http://schemas.microsoft.com/office/drawing/2014/main" id="{4C53BA17-6C44-67A1-A4CC-809E75A929AA}"/>
              </a:ext>
            </a:extLst>
          </p:cNvPr>
          <p:cNvSpPr txBox="1">
            <a:spLocks/>
          </p:cNvSpPr>
          <p:nvPr/>
        </p:nvSpPr>
        <p:spPr>
          <a:xfrm>
            <a:off x="8054975" y="1389503"/>
            <a:ext cx="993701" cy="636072"/>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Sophie Ke</a:t>
            </a:r>
          </a:p>
          <a:p>
            <a:pPr>
              <a:spcAft>
                <a:spcPts val="600"/>
              </a:spcAft>
            </a:pPr>
            <a:r>
              <a:rPr lang="en-US" sz="1200"/>
              <a:t>Sr. Product Manager</a:t>
            </a:r>
          </a:p>
        </p:txBody>
      </p:sp>
      <p:grpSp>
        <p:nvGrpSpPr>
          <p:cNvPr id="353" name="Group 352" descr="Profile picture">
            <a:extLst>
              <a:ext uri="{FF2B5EF4-FFF2-40B4-BE49-F238E27FC236}">
                <a16:creationId xmlns:a16="http://schemas.microsoft.com/office/drawing/2014/main" id="{826E424D-AC1D-4F3B-7141-04EBB3A7FC1F}"/>
              </a:ext>
            </a:extLst>
          </p:cNvPr>
          <p:cNvGrpSpPr/>
          <p:nvPr/>
        </p:nvGrpSpPr>
        <p:grpSpPr>
          <a:xfrm>
            <a:off x="9326418" y="1354248"/>
            <a:ext cx="706582" cy="706582"/>
            <a:chOff x="9326418" y="1354248"/>
            <a:chExt cx="706582" cy="706582"/>
          </a:xfrm>
        </p:grpSpPr>
        <p:sp>
          <p:nvSpPr>
            <p:cNvPr id="354" name="Oval 353">
              <a:extLst>
                <a:ext uri="{FF2B5EF4-FFF2-40B4-BE49-F238E27FC236}">
                  <a16:creationId xmlns:a16="http://schemas.microsoft.com/office/drawing/2014/main" id="{EAB492A9-47B0-41D3-99EF-12B7A5B509B0}"/>
                </a:ext>
              </a:extLst>
            </p:cNvPr>
            <p:cNvSpPr/>
            <p:nvPr/>
          </p:nvSpPr>
          <p:spPr>
            <a:xfrm>
              <a:off x="9326418" y="13542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55" name="Picture 354" descr="A person in a black shirt&#10;&#10;AI-generated content may be incorrect.">
              <a:extLst>
                <a:ext uri="{FF2B5EF4-FFF2-40B4-BE49-F238E27FC236}">
                  <a16:creationId xmlns:a16="http://schemas.microsoft.com/office/drawing/2014/main" id="{A8705B8F-7230-B758-098E-000D488F6B2A}"/>
                </a:ext>
              </a:extLst>
            </p:cNvPr>
            <p:cNvPicPr>
              <a:picLocks noChangeAspect="1"/>
            </p:cNvPicPr>
            <p:nvPr/>
          </p:nvPicPr>
          <p:blipFill rotWithShape="1">
            <a:blip r:embed="rId5">
              <a:extLst>
                <a:ext uri="{28A0092B-C50C-407E-A947-70E740481C1C}">
                  <a14:useLocalDpi xmlns:a14="http://schemas.microsoft.com/office/drawing/2010/main" val="0"/>
                </a:ext>
              </a:extLst>
            </a:blip>
            <a:srcRect l="12829" t="1168" r="29044" b="40705"/>
            <a:stretch/>
          </p:blipFill>
          <p:spPr>
            <a:xfrm>
              <a:off x="9363252" y="1391082"/>
              <a:ext cx="632914" cy="632914"/>
            </a:xfrm>
            <a:prstGeom prst="ellipse">
              <a:avLst/>
            </a:prstGeom>
          </p:spPr>
        </p:pic>
      </p:grpSp>
      <p:sp>
        <p:nvSpPr>
          <p:cNvPr id="367" name="TextBox 366">
            <a:extLst>
              <a:ext uri="{FF2B5EF4-FFF2-40B4-BE49-F238E27FC236}">
                <a16:creationId xmlns:a16="http://schemas.microsoft.com/office/drawing/2014/main" id="{DB18F812-48E4-0C61-B131-832D4072B1AC}"/>
              </a:ext>
            </a:extLst>
          </p:cNvPr>
          <p:cNvSpPr txBox="1">
            <a:spLocks/>
          </p:cNvSpPr>
          <p:nvPr/>
        </p:nvSpPr>
        <p:spPr>
          <a:xfrm>
            <a:off x="10198100" y="1361291"/>
            <a:ext cx="993701" cy="692497"/>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Dave Minasyan</a:t>
            </a:r>
          </a:p>
          <a:p>
            <a:pPr>
              <a:spcAft>
                <a:spcPts val="600"/>
              </a:spcAft>
            </a:pPr>
            <a:r>
              <a:rPr lang="en-US" sz="1200"/>
              <a:t>Principal PM</a:t>
            </a:r>
          </a:p>
        </p:txBody>
      </p:sp>
      <p:sp>
        <p:nvSpPr>
          <p:cNvPr id="388" name="TextBox 387">
            <a:extLst>
              <a:ext uri="{FF2B5EF4-FFF2-40B4-BE49-F238E27FC236}">
                <a16:creationId xmlns:a16="http://schemas.microsoft.com/office/drawing/2014/main" id="{526C22A9-0759-A258-C13E-E4424D8FEC51}"/>
              </a:ext>
              <a:ext uri="{C183D7F6-B498-43B3-948B-1728B52AA6E4}">
                <adec:decorative xmlns:adec="http://schemas.microsoft.com/office/drawing/2017/decorative" val="0"/>
              </a:ext>
            </a:extLst>
          </p:cNvPr>
          <p:cNvSpPr txBox="1">
            <a:spLocks/>
          </p:cNvSpPr>
          <p:nvPr/>
        </p:nvSpPr>
        <p:spPr>
          <a:xfrm>
            <a:off x="1636080" y="2526718"/>
            <a:ext cx="162147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600">
                <a:solidFill>
                  <a:schemeClr val="tx1"/>
                </a:solidFill>
              </a:rPr>
              <a:t>9:30–10:30AM PT </a:t>
            </a:r>
          </a:p>
        </p:txBody>
      </p:sp>
      <p:sp>
        <p:nvSpPr>
          <p:cNvPr id="416" name="TextBox 415">
            <a:extLst>
              <a:ext uri="{FF2B5EF4-FFF2-40B4-BE49-F238E27FC236}">
                <a16:creationId xmlns:a16="http://schemas.microsoft.com/office/drawing/2014/main" id="{47B264B6-218A-048B-6F56-309E781B17AB}"/>
              </a:ext>
              <a:ext uri="{C183D7F6-B498-43B3-948B-1728B52AA6E4}">
                <adec:decorative xmlns:adec="http://schemas.microsoft.com/office/drawing/2017/decorative" val="1"/>
              </a:ext>
            </a:extLst>
          </p:cNvPr>
          <p:cNvSpPr txBox="1">
            <a:spLocks/>
          </p:cNvSpPr>
          <p:nvPr/>
        </p:nvSpPr>
        <p:spPr>
          <a:xfrm rot="10800000" flipV="1">
            <a:off x="3505191" y="2698607"/>
            <a:ext cx="3343283" cy="646331"/>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400"/>
              <a:t>Prevent data loss and insider risks for Microsoft 365 Copilot with Microsoft Purview</a:t>
            </a:r>
          </a:p>
        </p:txBody>
      </p:sp>
      <p:grpSp>
        <p:nvGrpSpPr>
          <p:cNvPr id="452" name="Group 451" descr="Profile picture">
            <a:extLst>
              <a:ext uri="{FF2B5EF4-FFF2-40B4-BE49-F238E27FC236}">
                <a16:creationId xmlns:a16="http://schemas.microsoft.com/office/drawing/2014/main" id="{C48B9441-401D-3B57-BCEE-D5571D6C1602}"/>
              </a:ext>
            </a:extLst>
          </p:cNvPr>
          <p:cNvGrpSpPr/>
          <p:nvPr/>
        </p:nvGrpSpPr>
        <p:grpSpPr>
          <a:xfrm>
            <a:off x="7183293" y="2668482"/>
            <a:ext cx="706582" cy="706582"/>
            <a:chOff x="7183293" y="2668482"/>
            <a:chExt cx="706582" cy="706582"/>
          </a:xfrm>
        </p:grpSpPr>
        <p:sp>
          <p:nvSpPr>
            <p:cNvPr id="453" name="Oval 452">
              <a:extLst>
                <a:ext uri="{FF2B5EF4-FFF2-40B4-BE49-F238E27FC236}">
                  <a16:creationId xmlns:a16="http://schemas.microsoft.com/office/drawing/2014/main" id="{3751A70E-C1D9-CF05-6C23-40924138F569}"/>
                </a:ext>
              </a:extLst>
            </p:cNvPr>
            <p:cNvSpPr/>
            <p:nvPr/>
          </p:nvSpPr>
          <p:spPr>
            <a:xfrm>
              <a:off x="7183293" y="2668482"/>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54" name="Picture 453" descr="A person with dark hair wearing a white shirt&#10;&#10;AI-generated content may be incorrect.">
              <a:extLst>
                <a:ext uri="{FF2B5EF4-FFF2-40B4-BE49-F238E27FC236}">
                  <a16:creationId xmlns:a16="http://schemas.microsoft.com/office/drawing/2014/main" id="{18788C69-29DB-11C1-BC26-A1B6E80B3FE1}"/>
                </a:ext>
              </a:extLst>
            </p:cNvPr>
            <p:cNvPicPr>
              <a:picLocks noChangeAspect="1"/>
            </p:cNvPicPr>
            <p:nvPr/>
          </p:nvPicPr>
          <p:blipFill rotWithShape="1">
            <a:blip r:embed="rId6">
              <a:extLst>
                <a:ext uri="{28A0092B-C50C-407E-A947-70E740481C1C}">
                  <a14:useLocalDpi xmlns:a14="http://schemas.microsoft.com/office/drawing/2010/main" val="0"/>
                </a:ext>
              </a:extLst>
            </a:blip>
            <a:srcRect l="21607" t="4454" r="19185" b="36338"/>
            <a:stretch/>
          </p:blipFill>
          <p:spPr>
            <a:xfrm>
              <a:off x="7220127" y="2705316"/>
              <a:ext cx="632914" cy="632914"/>
            </a:xfrm>
            <a:prstGeom prst="ellipse">
              <a:avLst/>
            </a:prstGeom>
          </p:spPr>
        </p:pic>
      </p:grpSp>
      <p:sp>
        <p:nvSpPr>
          <p:cNvPr id="479" name="TextBox 478">
            <a:extLst>
              <a:ext uri="{FF2B5EF4-FFF2-40B4-BE49-F238E27FC236}">
                <a16:creationId xmlns:a16="http://schemas.microsoft.com/office/drawing/2014/main" id="{3AE16B04-B8D8-73FE-F130-ECE1D51AFD31}"/>
              </a:ext>
            </a:extLst>
          </p:cNvPr>
          <p:cNvSpPr txBox="1">
            <a:spLocks/>
          </p:cNvSpPr>
          <p:nvPr/>
        </p:nvSpPr>
        <p:spPr>
          <a:xfrm>
            <a:off x="8054975" y="2598580"/>
            <a:ext cx="993701" cy="846386"/>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Erica Toelle</a:t>
            </a:r>
          </a:p>
          <a:p>
            <a:pPr>
              <a:spcAft>
                <a:spcPts val="600"/>
              </a:spcAft>
            </a:pPr>
            <a:r>
              <a:rPr lang="en-US" sz="1200"/>
              <a:t>Sr. Product Marketing Manager</a:t>
            </a:r>
          </a:p>
        </p:txBody>
      </p:sp>
      <p:grpSp>
        <p:nvGrpSpPr>
          <p:cNvPr id="497" name="Group 496" descr="Profile picture">
            <a:extLst>
              <a:ext uri="{FF2B5EF4-FFF2-40B4-BE49-F238E27FC236}">
                <a16:creationId xmlns:a16="http://schemas.microsoft.com/office/drawing/2014/main" id="{FFC7D8B0-CB2E-13CC-EA9F-833E89499236}"/>
              </a:ext>
            </a:extLst>
          </p:cNvPr>
          <p:cNvGrpSpPr/>
          <p:nvPr/>
        </p:nvGrpSpPr>
        <p:grpSpPr>
          <a:xfrm>
            <a:off x="9326418" y="2668482"/>
            <a:ext cx="706582" cy="706582"/>
            <a:chOff x="9326418" y="2668482"/>
            <a:chExt cx="706582" cy="706582"/>
          </a:xfrm>
        </p:grpSpPr>
        <p:sp>
          <p:nvSpPr>
            <p:cNvPr id="498" name="Oval 497">
              <a:extLst>
                <a:ext uri="{FF2B5EF4-FFF2-40B4-BE49-F238E27FC236}">
                  <a16:creationId xmlns:a16="http://schemas.microsoft.com/office/drawing/2014/main" id="{3271080D-5A05-0402-425E-74FBCFC8DF31}"/>
                </a:ext>
              </a:extLst>
            </p:cNvPr>
            <p:cNvSpPr/>
            <p:nvPr/>
          </p:nvSpPr>
          <p:spPr>
            <a:xfrm>
              <a:off x="9326418" y="2668482"/>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99" name="Picture 498" descr="A close-up of a person smiling&#10;&#10;AI-generated content may be incorrect.">
              <a:extLst>
                <a:ext uri="{FF2B5EF4-FFF2-40B4-BE49-F238E27FC236}">
                  <a16:creationId xmlns:a16="http://schemas.microsoft.com/office/drawing/2014/main" id="{23588CB6-53F3-8A62-48D0-961FD321026D}"/>
                </a:ext>
              </a:extLst>
            </p:cNvPr>
            <p:cNvPicPr>
              <a:picLocks noChangeAspect="1"/>
            </p:cNvPicPr>
            <p:nvPr/>
          </p:nvPicPr>
          <p:blipFill rotWithShape="1">
            <a:blip r:embed="rId7">
              <a:extLst>
                <a:ext uri="{28A0092B-C50C-407E-A947-70E740481C1C}">
                  <a14:useLocalDpi xmlns:a14="http://schemas.microsoft.com/office/drawing/2010/main" val="0"/>
                </a:ext>
              </a:extLst>
            </a:blip>
            <a:srcRect l="8336" r="-654" b="7683"/>
            <a:stretch/>
          </p:blipFill>
          <p:spPr>
            <a:xfrm>
              <a:off x="9363252" y="2705316"/>
              <a:ext cx="632914" cy="632914"/>
            </a:xfrm>
            <a:prstGeom prst="ellipse">
              <a:avLst/>
            </a:prstGeom>
          </p:spPr>
        </p:pic>
      </p:grpSp>
      <p:sp>
        <p:nvSpPr>
          <p:cNvPr id="517" name="TextBox 516">
            <a:extLst>
              <a:ext uri="{FF2B5EF4-FFF2-40B4-BE49-F238E27FC236}">
                <a16:creationId xmlns:a16="http://schemas.microsoft.com/office/drawing/2014/main" id="{F60C1C5E-B015-2933-2740-416CCB06C6DF}"/>
              </a:ext>
            </a:extLst>
          </p:cNvPr>
          <p:cNvSpPr txBox="1">
            <a:spLocks/>
          </p:cNvSpPr>
          <p:nvPr/>
        </p:nvSpPr>
        <p:spPr>
          <a:xfrm>
            <a:off x="10198100" y="2675525"/>
            <a:ext cx="993701" cy="692497"/>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Jeremy Chapman</a:t>
            </a:r>
          </a:p>
          <a:p>
            <a:pPr>
              <a:spcAft>
                <a:spcPts val="600"/>
              </a:spcAft>
            </a:pPr>
            <a:r>
              <a:rPr lang="en-US" sz="1200"/>
              <a:t>Director, PMM</a:t>
            </a:r>
          </a:p>
        </p:txBody>
      </p:sp>
      <p:sp>
        <p:nvSpPr>
          <p:cNvPr id="521" name="TextBox 520">
            <a:extLst>
              <a:ext uri="{FF2B5EF4-FFF2-40B4-BE49-F238E27FC236}">
                <a16:creationId xmlns:a16="http://schemas.microsoft.com/office/drawing/2014/main" id="{2AB23F85-9AD5-F529-11B7-8986D3F2DD15}"/>
              </a:ext>
              <a:ext uri="{C183D7F6-B498-43B3-948B-1728B52AA6E4}">
                <adec:decorative xmlns:adec="http://schemas.microsoft.com/office/drawing/2017/decorative" val="0"/>
              </a:ext>
            </a:extLst>
          </p:cNvPr>
          <p:cNvSpPr txBox="1">
            <a:spLocks/>
          </p:cNvSpPr>
          <p:nvPr/>
        </p:nvSpPr>
        <p:spPr>
          <a:xfrm>
            <a:off x="1636080" y="3841855"/>
            <a:ext cx="162147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600">
                <a:solidFill>
                  <a:schemeClr val="tx1"/>
                </a:solidFill>
              </a:rPr>
              <a:t> 10:30–11:00AM PT</a:t>
            </a:r>
          </a:p>
        </p:txBody>
      </p:sp>
      <p:sp>
        <p:nvSpPr>
          <p:cNvPr id="538" name="TextBox 537">
            <a:extLst>
              <a:ext uri="{FF2B5EF4-FFF2-40B4-BE49-F238E27FC236}">
                <a16:creationId xmlns:a16="http://schemas.microsoft.com/office/drawing/2014/main" id="{0C8F3756-EFEF-C741-B464-4B3B4D112273}"/>
              </a:ext>
              <a:ext uri="{C183D7F6-B498-43B3-948B-1728B52AA6E4}">
                <adec:decorative xmlns:adec="http://schemas.microsoft.com/office/drawing/2017/decorative" val="1"/>
              </a:ext>
            </a:extLst>
          </p:cNvPr>
          <p:cNvSpPr txBox="1">
            <a:spLocks/>
          </p:cNvSpPr>
          <p:nvPr/>
        </p:nvSpPr>
        <p:spPr>
          <a:xfrm rot="10800000" flipV="1">
            <a:off x="3505193" y="4120563"/>
            <a:ext cx="3343282" cy="430887"/>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400"/>
              <a:t>Understanding web search controls in Microsoft 365 Copilot</a:t>
            </a:r>
          </a:p>
        </p:txBody>
      </p:sp>
      <p:grpSp>
        <p:nvGrpSpPr>
          <p:cNvPr id="554" name="Group 553" descr="Profile picture">
            <a:extLst>
              <a:ext uri="{FF2B5EF4-FFF2-40B4-BE49-F238E27FC236}">
                <a16:creationId xmlns:a16="http://schemas.microsoft.com/office/drawing/2014/main" id="{F7BC6848-7881-8EF8-FC74-9E42D1BD6882}"/>
              </a:ext>
            </a:extLst>
          </p:cNvPr>
          <p:cNvGrpSpPr/>
          <p:nvPr/>
        </p:nvGrpSpPr>
        <p:grpSpPr>
          <a:xfrm>
            <a:off x="7183293" y="3982716"/>
            <a:ext cx="706582" cy="706582"/>
            <a:chOff x="7183293" y="3982716"/>
            <a:chExt cx="706582" cy="706582"/>
          </a:xfrm>
        </p:grpSpPr>
        <p:sp>
          <p:nvSpPr>
            <p:cNvPr id="555" name="Oval 554">
              <a:extLst>
                <a:ext uri="{FF2B5EF4-FFF2-40B4-BE49-F238E27FC236}">
                  <a16:creationId xmlns:a16="http://schemas.microsoft.com/office/drawing/2014/main" id="{A4D4B1D6-79D1-520B-4F1C-A289F55448D9}"/>
                </a:ext>
              </a:extLst>
            </p:cNvPr>
            <p:cNvSpPr/>
            <p:nvPr/>
          </p:nvSpPr>
          <p:spPr>
            <a:xfrm>
              <a:off x="7183293" y="3982716"/>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56" name="Picture 555">
              <a:extLst>
                <a:ext uri="{FF2B5EF4-FFF2-40B4-BE49-F238E27FC236}">
                  <a16:creationId xmlns:a16="http://schemas.microsoft.com/office/drawing/2014/main" id="{946A333A-82C4-3F77-2175-770F6A694126}"/>
                </a:ext>
              </a:extLst>
            </p:cNvPr>
            <p:cNvPicPr>
              <a:picLocks noChangeAspect="1"/>
            </p:cNvPicPr>
            <p:nvPr/>
          </p:nvPicPr>
          <p:blipFill rotWithShape="1">
            <a:blip r:embed="rId8">
              <a:extLst>
                <a:ext uri="{28A0092B-C50C-407E-A947-70E740481C1C}">
                  <a14:useLocalDpi xmlns:a14="http://schemas.microsoft.com/office/drawing/2010/main" val="0"/>
                </a:ext>
              </a:extLst>
            </a:blip>
            <a:srcRect l="3671" t="1" r="4864" b="8534"/>
            <a:stretch/>
          </p:blipFill>
          <p:spPr>
            <a:xfrm>
              <a:off x="7220127" y="4019550"/>
              <a:ext cx="632914" cy="632914"/>
            </a:xfrm>
            <a:prstGeom prst="ellipse">
              <a:avLst/>
            </a:prstGeom>
          </p:spPr>
        </p:pic>
      </p:grpSp>
      <p:sp>
        <p:nvSpPr>
          <p:cNvPr id="574" name="TextBox 573">
            <a:extLst>
              <a:ext uri="{FF2B5EF4-FFF2-40B4-BE49-F238E27FC236}">
                <a16:creationId xmlns:a16="http://schemas.microsoft.com/office/drawing/2014/main" id="{B31BB140-0A6C-80D0-6D62-EF2CC344F195}"/>
              </a:ext>
            </a:extLst>
          </p:cNvPr>
          <p:cNvSpPr txBox="1">
            <a:spLocks/>
          </p:cNvSpPr>
          <p:nvPr/>
        </p:nvSpPr>
        <p:spPr>
          <a:xfrm>
            <a:off x="8054975" y="4017971"/>
            <a:ext cx="993701" cy="636072"/>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Alex Pozin</a:t>
            </a:r>
          </a:p>
          <a:p>
            <a:pPr>
              <a:spcAft>
                <a:spcPts val="600"/>
              </a:spcAft>
            </a:pPr>
            <a:r>
              <a:rPr lang="en-US" sz="1200"/>
              <a:t>Director of PMM</a:t>
            </a:r>
          </a:p>
        </p:txBody>
      </p:sp>
      <p:grpSp>
        <p:nvGrpSpPr>
          <p:cNvPr id="582" name="Group 581" descr="Profile picture">
            <a:extLst>
              <a:ext uri="{FF2B5EF4-FFF2-40B4-BE49-F238E27FC236}">
                <a16:creationId xmlns:a16="http://schemas.microsoft.com/office/drawing/2014/main" id="{1808FE13-4C9D-D8CC-55FC-75CE77F3DC77}"/>
              </a:ext>
            </a:extLst>
          </p:cNvPr>
          <p:cNvGrpSpPr/>
          <p:nvPr/>
        </p:nvGrpSpPr>
        <p:grpSpPr>
          <a:xfrm>
            <a:off x="9326418" y="3982716"/>
            <a:ext cx="706582" cy="706582"/>
            <a:chOff x="9326418" y="3982716"/>
            <a:chExt cx="706582" cy="706582"/>
          </a:xfrm>
        </p:grpSpPr>
        <p:sp>
          <p:nvSpPr>
            <p:cNvPr id="583" name="Oval 582">
              <a:extLst>
                <a:ext uri="{FF2B5EF4-FFF2-40B4-BE49-F238E27FC236}">
                  <a16:creationId xmlns:a16="http://schemas.microsoft.com/office/drawing/2014/main" id="{0AA0194F-F74D-C983-863E-407F62E9A68C}"/>
                </a:ext>
              </a:extLst>
            </p:cNvPr>
            <p:cNvSpPr/>
            <p:nvPr/>
          </p:nvSpPr>
          <p:spPr>
            <a:xfrm>
              <a:off x="9326418" y="3982716"/>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84" name="Picture 583" descr="A person smiling for a picture&#10;&#10;AI-generated content may be incorrect.">
              <a:extLst>
                <a:ext uri="{FF2B5EF4-FFF2-40B4-BE49-F238E27FC236}">
                  <a16:creationId xmlns:a16="http://schemas.microsoft.com/office/drawing/2014/main" id="{19DCE89E-0861-2F9B-0B60-A53A93A62E5E}"/>
                </a:ext>
              </a:extLst>
            </p:cNvPr>
            <p:cNvPicPr>
              <a:picLocks noChangeAspect="1"/>
            </p:cNvPicPr>
            <p:nvPr/>
          </p:nvPicPr>
          <p:blipFill rotWithShape="1">
            <a:blip r:embed="rId9">
              <a:extLst>
                <a:ext uri="{28A0092B-C50C-407E-A947-70E740481C1C}">
                  <a14:useLocalDpi xmlns:a14="http://schemas.microsoft.com/office/drawing/2010/main" val="0"/>
                </a:ext>
              </a:extLst>
            </a:blip>
            <a:srcRect l="14038" r="16004" b="30042"/>
            <a:stretch/>
          </p:blipFill>
          <p:spPr>
            <a:xfrm>
              <a:off x="9363252" y="4019550"/>
              <a:ext cx="632914" cy="632914"/>
            </a:xfrm>
            <a:prstGeom prst="ellipse">
              <a:avLst/>
            </a:prstGeom>
          </p:spPr>
        </p:pic>
      </p:grpSp>
      <p:sp>
        <p:nvSpPr>
          <p:cNvPr id="592" name="TextBox 591">
            <a:extLst>
              <a:ext uri="{FF2B5EF4-FFF2-40B4-BE49-F238E27FC236}">
                <a16:creationId xmlns:a16="http://schemas.microsoft.com/office/drawing/2014/main" id="{05124279-C3E9-C18A-B04E-A3E55B55554B}"/>
              </a:ext>
            </a:extLst>
          </p:cNvPr>
          <p:cNvSpPr txBox="1">
            <a:spLocks/>
          </p:cNvSpPr>
          <p:nvPr/>
        </p:nvSpPr>
        <p:spPr>
          <a:xfrm>
            <a:off x="10198100" y="4017971"/>
            <a:ext cx="1150620" cy="636072"/>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Suhel Parekh</a:t>
            </a:r>
          </a:p>
          <a:p>
            <a:pPr>
              <a:spcAft>
                <a:spcPts val="600"/>
              </a:spcAft>
            </a:pPr>
            <a:r>
              <a:rPr lang="en-US" sz="1200"/>
              <a:t>Principal Product Manager</a:t>
            </a:r>
          </a:p>
        </p:txBody>
      </p:sp>
      <p:sp>
        <p:nvSpPr>
          <p:cNvPr id="594" name="TextBox 593">
            <a:extLst>
              <a:ext uri="{FF2B5EF4-FFF2-40B4-BE49-F238E27FC236}">
                <a16:creationId xmlns:a16="http://schemas.microsoft.com/office/drawing/2014/main" id="{4C3FA254-8906-5369-6AE7-6FBE1C973928}"/>
              </a:ext>
              <a:ext uri="{C183D7F6-B498-43B3-948B-1728B52AA6E4}">
                <adec:decorative xmlns:adec="http://schemas.microsoft.com/office/drawing/2017/decorative" val="0"/>
              </a:ext>
            </a:extLst>
          </p:cNvPr>
          <p:cNvSpPr txBox="1">
            <a:spLocks/>
          </p:cNvSpPr>
          <p:nvPr/>
        </p:nvSpPr>
        <p:spPr>
          <a:xfrm>
            <a:off x="1636080" y="5156993"/>
            <a:ext cx="162147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600">
                <a:solidFill>
                  <a:schemeClr val="tx1"/>
                </a:solidFill>
              </a:rPr>
              <a:t>11:00AM–12:00PM PT</a:t>
            </a:r>
          </a:p>
        </p:txBody>
      </p:sp>
      <p:sp>
        <p:nvSpPr>
          <p:cNvPr id="600" name="TextBox 599">
            <a:extLst>
              <a:ext uri="{FF2B5EF4-FFF2-40B4-BE49-F238E27FC236}">
                <a16:creationId xmlns:a16="http://schemas.microsoft.com/office/drawing/2014/main" id="{60365402-8622-402E-F787-192D05343D29}"/>
              </a:ext>
              <a:ext uri="{C183D7F6-B498-43B3-948B-1728B52AA6E4}">
                <adec:decorative xmlns:adec="http://schemas.microsoft.com/office/drawing/2017/decorative" val="1"/>
              </a:ext>
            </a:extLst>
          </p:cNvPr>
          <p:cNvSpPr txBox="1">
            <a:spLocks/>
          </p:cNvSpPr>
          <p:nvPr/>
        </p:nvSpPr>
        <p:spPr>
          <a:xfrm rot="10800000" flipV="1">
            <a:off x="3505193" y="5542519"/>
            <a:ext cx="3343282" cy="215444"/>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400"/>
              <a:t>Build enterprise-scale agents securely</a:t>
            </a:r>
          </a:p>
        </p:txBody>
      </p:sp>
      <p:grpSp>
        <p:nvGrpSpPr>
          <p:cNvPr id="605" name="Group 604" descr="Profile picture">
            <a:extLst>
              <a:ext uri="{FF2B5EF4-FFF2-40B4-BE49-F238E27FC236}">
                <a16:creationId xmlns:a16="http://schemas.microsoft.com/office/drawing/2014/main" id="{EE3EC99F-F946-D1A5-A988-5A408ABC2D3E}"/>
              </a:ext>
            </a:extLst>
          </p:cNvPr>
          <p:cNvGrpSpPr/>
          <p:nvPr/>
        </p:nvGrpSpPr>
        <p:grpSpPr>
          <a:xfrm>
            <a:off x="7183293" y="5296950"/>
            <a:ext cx="706582" cy="706582"/>
            <a:chOff x="7183293" y="5296950"/>
            <a:chExt cx="706582" cy="706582"/>
          </a:xfrm>
        </p:grpSpPr>
        <p:sp>
          <p:nvSpPr>
            <p:cNvPr id="606" name="Oval 605">
              <a:extLst>
                <a:ext uri="{FF2B5EF4-FFF2-40B4-BE49-F238E27FC236}">
                  <a16:creationId xmlns:a16="http://schemas.microsoft.com/office/drawing/2014/main" id="{6D5A5B6E-ECB2-60BB-D9C1-51086A074CCE}"/>
                </a:ext>
              </a:extLst>
            </p:cNvPr>
            <p:cNvSpPr/>
            <p:nvPr/>
          </p:nvSpPr>
          <p:spPr>
            <a:xfrm>
              <a:off x="7183293" y="5296950"/>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07" name="Picture 606" descr="A person wearing glasses smiling&#10;&#10;AI-generated content may be incorrect.">
              <a:extLst>
                <a:ext uri="{FF2B5EF4-FFF2-40B4-BE49-F238E27FC236}">
                  <a16:creationId xmlns:a16="http://schemas.microsoft.com/office/drawing/2014/main" id="{7806ACCC-56E5-D025-9A68-F48C8005B1D2}"/>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7220127" y="5333784"/>
              <a:ext cx="632914" cy="632914"/>
            </a:xfrm>
            <a:prstGeom prst="ellipse">
              <a:avLst/>
            </a:prstGeom>
          </p:spPr>
        </p:pic>
      </p:grpSp>
      <p:sp>
        <p:nvSpPr>
          <p:cNvPr id="609" name="TextBox 608">
            <a:extLst>
              <a:ext uri="{FF2B5EF4-FFF2-40B4-BE49-F238E27FC236}">
                <a16:creationId xmlns:a16="http://schemas.microsoft.com/office/drawing/2014/main" id="{AD8F01DD-BC7D-DAB0-B72D-A44684A2FEBA}"/>
              </a:ext>
            </a:extLst>
          </p:cNvPr>
          <p:cNvSpPr txBox="1">
            <a:spLocks/>
          </p:cNvSpPr>
          <p:nvPr/>
        </p:nvSpPr>
        <p:spPr>
          <a:xfrm>
            <a:off x="8054975" y="5424538"/>
            <a:ext cx="993701" cy="451406"/>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Mik Ferland</a:t>
            </a:r>
          </a:p>
          <a:p>
            <a:pPr>
              <a:spcAft>
                <a:spcPts val="600"/>
              </a:spcAft>
            </a:pPr>
            <a:r>
              <a:rPr lang="en-US" sz="1200"/>
              <a:t>Principal PM</a:t>
            </a:r>
          </a:p>
        </p:txBody>
      </p:sp>
    </p:spTree>
    <p:extLst>
      <p:ext uri="{BB962C8B-B14F-4D97-AF65-F5344CB8AC3E}">
        <p14:creationId xmlns:p14="http://schemas.microsoft.com/office/powerpoint/2010/main" val="9000563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42" presetClass="path" presetSubtype="0" decel="100000" fill="hold" grpId="1" nodeType="withEffect">
                                  <p:stCondLst>
                                    <p:cond delay="200"/>
                                  </p:stCondLst>
                                  <p:childTnLst>
                                    <p:animMotion origin="layout" path="M 1.45833E-6 -1.48148E-6 L 1.45833E-6 0.03542 " pathEditMode="relative" rAng="0" ptsTypes="AA">
                                      <p:cBhvr>
                                        <p:cTn id="9" dur="700" spd="-100000" fill="hold"/>
                                        <p:tgtEl>
                                          <p:spTgt spid="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ED30-CE57-EBC5-751E-8759D34A19CE}"/>
            </a:ext>
          </a:extLst>
        </p:cNvPr>
        <p:cNvGrpSpPr/>
        <p:nvPr/>
      </p:nvGrpSpPr>
      <p:grpSpPr>
        <a:xfrm>
          <a:off x="0" y="0"/>
          <a:ext cx="0" cy="0"/>
          <a:chOff x="0" y="0"/>
          <a:chExt cx="0" cy="0"/>
        </a:xfrm>
      </p:grpSpPr>
      <p:grpSp>
        <p:nvGrpSpPr>
          <p:cNvPr id="27" name="Group 26">
            <a:extLst>
              <a:ext uri="{FF2B5EF4-FFF2-40B4-BE49-F238E27FC236}">
                <a16:creationId xmlns:a16="http://schemas.microsoft.com/office/drawing/2014/main" id="{5A5C206F-A685-0062-D353-2C005EF1412C}"/>
              </a:ext>
              <a:ext uri="{C183D7F6-B498-43B3-948B-1728B52AA6E4}">
                <adec:decorative xmlns:adec="http://schemas.microsoft.com/office/drawing/2017/decorative" val="1"/>
              </a:ext>
            </a:extLst>
          </p:cNvPr>
          <p:cNvGrpSpPr/>
          <p:nvPr/>
        </p:nvGrpSpPr>
        <p:grpSpPr>
          <a:xfrm>
            <a:off x="1" y="0"/>
            <a:ext cx="12191999" cy="1358900"/>
            <a:chOff x="1" y="0"/>
            <a:chExt cx="12191999" cy="1358900"/>
          </a:xfrm>
        </p:grpSpPr>
        <p:pic>
          <p:nvPicPr>
            <p:cNvPr id="29" name="Picture 28">
              <a:extLst>
                <a:ext uri="{FF2B5EF4-FFF2-40B4-BE49-F238E27FC236}">
                  <a16:creationId xmlns:a16="http://schemas.microsoft.com/office/drawing/2014/main" id="{DED1638B-FD8E-C6D9-BD28-521CBDA40480}"/>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30" name="Freeform: Shape 29">
              <a:extLst>
                <a:ext uri="{FF2B5EF4-FFF2-40B4-BE49-F238E27FC236}">
                  <a16:creationId xmlns:a16="http://schemas.microsoft.com/office/drawing/2014/main" id="{82EE68A1-E6CA-06E9-41C5-1825313C5341}"/>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31" name="Graphic 34_1">
              <a:extLst>
                <a:ext uri="{FF2B5EF4-FFF2-40B4-BE49-F238E27FC236}">
                  <a16:creationId xmlns:a16="http://schemas.microsoft.com/office/drawing/2014/main" id="{5D73BC39-EB55-B2CA-A12B-3EFB874469DA}"/>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32" name="Rectangle: Rounded Corners 50">
            <a:extLst>
              <a:ext uri="{FF2B5EF4-FFF2-40B4-BE49-F238E27FC236}">
                <a16:creationId xmlns:a16="http://schemas.microsoft.com/office/drawing/2014/main" id="{D5172ADE-BD12-502E-77FD-9102CDFD19CF}"/>
              </a:ext>
              <a:ext uri="{C183D7F6-B498-43B3-948B-1728B52AA6E4}">
                <adec:decorative xmlns:adec="http://schemas.microsoft.com/office/drawing/2017/decorative" val="1"/>
              </a:ext>
            </a:extLst>
          </p:cNvPr>
          <p:cNvSpPr/>
          <p:nvPr/>
        </p:nvSpPr>
        <p:spPr bwMode="auto">
          <a:xfrm>
            <a:off x="924560" y="1710176"/>
            <a:ext cx="10342880" cy="4591050"/>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35" name="TextBox 34">
            <a:extLst>
              <a:ext uri="{FF2B5EF4-FFF2-40B4-BE49-F238E27FC236}">
                <a16:creationId xmlns:a16="http://schemas.microsoft.com/office/drawing/2014/main" id="{A6133506-E4F8-494A-9FE4-88CCC0F37FFA}"/>
              </a:ext>
              <a:ext uri="{C183D7F6-B498-43B3-948B-1728B52AA6E4}">
                <adec:decorative xmlns:adec="http://schemas.microsoft.com/office/drawing/2017/decorative" val="1"/>
              </a:ext>
            </a:extLst>
          </p:cNvPr>
          <p:cNvSpPr txBox="1">
            <a:spLocks/>
          </p:cNvSpPr>
          <p:nvPr/>
        </p:nvSpPr>
        <p:spPr>
          <a:xfrm rot="10800000">
            <a:off x="4356100" y="1710175"/>
            <a:ext cx="3479800" cy="795684"/>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100000"/>
              </a:lnSpc>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rgbClr val="091F2C"/>
              </a:solidFill>
              <a:effectLst/>
              <a:uLnTx/>
              <a:uFillTx/>
              <a:latin typeface="Segoe Sans Display Semibold"/>
              <a:ea typeface="+mj-ea"/>
              <a:cs typeface="+mj-cs"/>
            </a:endParaRPr>
          </a:p>
        </p:txBody>
      </p:sp>
      <p:pic>
        <p:nvPicPr>
          <p:cNvPr id="40" name="Picture 39">
            <a:extLst>
              <a:ext uri="{FF2B5EF4-FFF2-40B4-BE49-F238E27FC236}">
                <a16:creationId xmlns:a16="http://schemas.microsoft.com/office/drawing/2014/main" id="{2BB40B1C-B842-FEBC-03F5-E56ACBC404F9}"/>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560887" y="6301226"/>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41" name="Rectangle: Rounded Corners 40">
            <a:extLst>
              <a:ext uri="{FF2B5EF4-FFF2-40B4-BE49-F238E27FC236}">
                <a16:creationId xmlns:a16="http://schemas.microsoft.com/office/drawing/2014/main" id="{A62311B3-A25B-D7C5-0391-AFAF5A730F93}"/>
              </a:ext>
              <a:ext uri="{C183D7F6-B498-43B3-948B-1728B52AA6E4}">
                <adec:decorative xmlns:adec="http://schemas.microsoft.com/office/drawing/2017/decorative" val="1"/>
              </a:ext>
            </a:extLst>
          </p:cNvPr>
          <p:cNvSpPr>
            <a:spLocks/>
          </p:cNvSpPr>
          <p:nvPr/>
        </p:nvSpPr>
        <p:spPr bwMode="auto">
          <a:xfrm>
            <a:off x="1107440"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42" name="Rectangle: Rounded Corners 41">
            <a:extLst>
              <a:ext uri="{FF2B5EF4-FFF2-40B4-BE49-F238E27FC236}">
                <a16:creationId xmlns:a16="http://schemas.microsoft.com/office/drawing/2014/main" id="{F97E839A-7742-606F-ACE4-5AD7C47412A2}"/>
              </a:ext>
              <a:ext uri="{C183D7F6-B498-43B3-948B-1728B52AA6E4}">
                <adec:decorative xmlns:adec="http://schemas.microsoft.com/office/drawing/2017/decorative" val="1"/>
              </a:ext>
            </a:extLst>
          </p:cNvPr>
          <p:cNvSpPr>
            <a:spLocks/>
          </p:cNvSpPr>
          <p:nvPr/>
        </p:nvSpPr>
        <p:spPr bwMode="auto">
          <a:xfrm>
            <a:off x="4494107"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48" name="Rectangle: Rounded Corners 47">
            <a:extLst>
              <a:ext uri="{FF2B5EF4-FFF2-40B4-BE49-F238E27FC236}">
                <a16:creationId xmlns:a16="http://schemas.microsoft.com/office/drawing/2014/main" id="{2C0DD84C-E837-B708-7F09-79E24843F269}"/>
              </a:ext>
              <a:ext uri="{C183D7F6-B498-43B3-948B-1728B52AA6E4}">
                <adec:decorative xmlns:adec="http://schemas.microsoft.com/office/drawing/2017/decorative" val="1"/>
              </a:ext>
            </a:extLst>
          </p:cNvPr>
          <p:cNvSpPr>
            <a:spLocks/>
          </p:cNvSpPr>
          <p:nvPr/>
        </p:nvSpPr>
        <p:spPr bwMode="auto">
          <a:xfrm>
            <a:off x="7880774"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12" name="Title 11">
            <a:extLst>
              <a:ext uri="{FF2B5EF4-FFF2-40B4-BE49-F238E27FC236}">
                <a16:creationId xmlns:a16="http://schemas.microsoft.com/office/drawing/2014/main" id="{013DCB60-C174-DAB7-10B8-15B144E1FBA4}"/>
              </a:ext>
            </a:extLst>
          </p:cNvPr>
          <p:cNvSpPr>
            <a:spLocks noGrp="1"/>
          </p:cNvSpPr>
          <p:nvPr>
            <p:ph type="title"/>
          </p:nvPr>
        </p:nvSpPr>
        <p:spPr>
          <a:xfrm>
            <a:off x="571500" y="457200"/>
            <a:ext cx="11052046" cy="492443"/>
          </a:xfrm>
        </p:spPr>
        <p:txBody>
          <a:bodyPr/>
          <a:lstStyle/>
          <a:p>
            <a:pPr algn="ctr"/>
            <a:r>
              <a:rPr lang="en-US"/>
              <a:t>Copilot Control System  </a:t>
            </a:r>
          </a:p>
        </p:txBody>
      </p:sp>
      <p:pic>
        <p:nvPicPr>
          <p:cNvPr id="39" name="Picture 4" descr="Microsoft 365 Copilot logo">
            <a:extLst>
              <a:ext uri="{FF2B5EF4-FFF2-40B4-BE49-F238E27FC236}">
                <a16:creationId xmlns:a16="http://schemas.microsoft.com/office/drawing/2014/main" id="{D2BA8CEC-0F54-B97B-B206-4E00D8AE66B9}"/>
              </a:ext>
            </a:extLst>
          </p:cNvPr>
          <p:cNvPicPr>
            <a:picLocks noChangeAspect="1" noChangeArrowheads="1"/>
          </p:cNvPicPr>
          <p:nvPr/>
        </p:nvPicPr>
        <p:blipFill>
          <a:blip r:embed="rId5"/>
          <a:srcRect/>
          <a:stretch/>
        </p:blipFill>
        <p:spPr bwMode="auto">
          <a:xfrm>
            <a:off x="4740216" y="1820306"/>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938C2341-CB7E-51D2-5373-7F73A47A6483}"/>
              </a:ext>
            </a:extLst>
          </p:cNvPr>
          <p:cNvSpPr txBox="1"/>
          <p:nvPr/>
        </p:nvSpPr>
        <p:spPr>
          <a:xfrm>
            <a:off x="5473759" y="1954129"/>
            <a:ext cx="1978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chemeClr val="tx1"/>
                </a:solidFill>
                <a:effectLst/>
                <a:uLnTx/>
                <a:uFillTx/>
                <a:ea typeface="+mn-ea"/>
                <a:cs typeface="Segoe UI Semibold" panose="020B0502040204020203" pitchFamily="34" charset="0"/>
              </a:rPr>
              <a:t>Copilot + Agents</a:t>
            </a:r>
          </a:p>
        </p:txBody>
      </p:sp>
      <p:sp>
        <p:nvSpPr>
          <p:cNvPr id="36" name="Oval 35">
            <a:extLst>
              <a:ext uri="{FF2B5EF4-FFF2-40B4-BE49-F238E27FC236}">
                <a16:creationId xmlns:a16="http://schemas.microsoft.com/office/drawing/2014/main" id="{777016E8-D248-B113-308A-F38A62FC31CE}"/>
              </a:ext>
              <a:ext uri="{C183D7F6-B498-43B3-948B-1728B52AA6E4}">
                <adec:decorative xmlns:adec="http://schemas.microsoft.com/office/drawing/2017/decorative" val="1"/>
              </a:ext>
            </a:extLst>
          </p:cNvPr>
          <p:cNvSpPr/>
          <p:nvPr/>
        </p:nvSpPr>
        <p:spPr>
          <a:xfrm>
            <a:off x="2357655"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60" name="Graphic 55">
            <a:extLst>
              <a:ext uri="{FF2B5EF4-FFF2-40B4-BE49-F238E27FC236}">
                <a16:creationId xmlns:a16="http://schemas.microsoft.com/office/drawing/2014/main" id="{141FFA06-2AB4-0C59-69FD-4C648BF75F94}"/>
              </a:ext>
              <a:ext uri="{C183D7F6-B498-43B3-948B-1728B52AA6E4}">
                <adec:decorative xmlns:adec="http://schemas.microsoft.com/office/drawing/2017/decorative" val="1"/>
              </a:ext>
            </a:extLst>
          </p:cNvPr>
          <p:cNvSpPr/>
          <p:nvPr/>
        </p:nvSpPr>
        <p:spPr>
          <a:xfrm>
            <a:off x="2528355" y="2964223"/>
            <a:ext cx="361958" cy="40217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9" name="TextBox 48">
            <a:extLst>
              <a:ext uri="{FF2B5EF4-FFF2-40B4-BE49-F238E27FC236}">
                <a16:creationId xmlns:a16="http://schemas.microsoft.com/office/drawing/2014/main" id="{8DAA8C85-29D3-853A-AAFD-DB7C001645B9}"/>
              </a:ext>
            </a:extLst>
          </p:cNvPr>
          <p:cNvSpPr txBox="1"/>
          <p:nvPr/>
        </p:nvSpPr>
        <p:spPr>
          <a:xfrm>
            <a:off x="1747311"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ea typeface="+mn-ea"/>
                <a:cs typeface="Segoe UI Semibold" panose="020B0502040204020203" pitchFamily="34" charset="0"/>
              </a:rPr>
              <a:t>Security &amp; Governance</a:t>
            </a:r>
          </a:p>
        </p:txBody>
      </p:sp>
      <p:sp>
        <p:nvSpPr>
          <p:cNvPr id="52" name="TextBox 51">
            <a:extLst>
              <a:ext uri="{FF2B5EF4-FFF2-40B4-BE49-F238E27FC236}">
                <a16:creationId xmlns:a16="http://schemas.microsoft.com/office/drawing/2014/main" id="{C8C65AD1-CCA1-598D-B621-0DE2AFFCCFA5}"/>
              </a:ext>
            </a:extLst>
          </p:cNvPr>
          <p:cNvSpPr txBox="1"/>
          <p:nvPr/>
        </p:nvSpPr>
        <p:spPr>
          <a:xfrm>
            <a:off x="1328589" y="4671798"/>
            <a:ext cx="2761488"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Data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AI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Compliance &amp; privacy</a:t>
            </a:r>
          </a:p>
        </p:txBody>
      </p:sp>
      <p:sp>
        <p:nvSpPr>
          <p:cNvPr id="58" name="Oval 57">
            <a:extLst>
              <a:ext uri="{FF2B5EF4-FFF2-40B4-BE49-F238E27FC236}">
                <a16:creationId xmlns:a16="http://schemas.microsoft.com/office/drawing/2014/main" id="{6F01D310-760F-ABBD-3C19-6CA3A9BE69F1}"/>
              </a:ext>
              <a:ext uri="{C183D7F6-B498-43B3-948B-1728B52AA6E4}">
                <adec:decorative xmlns:adec="http://schemas.microsoft.com/office/drawing/2017/decorative" val="1"/>
              </a:ext>
            </a:extLst>
          </p:cNvPr>
          <p:cNvSpPr/>
          <p:nvPr/>
        </p:nvSpPr>
        <p:spPr>
          <a:xfrm>
            <a:off x="5744324"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63" name="Graphic 74">
            <a:extLst>
              <a:ext uri="{FF2B5EF4-FFF2-40B4-BE49-F238E27FC236}">
                <a16:creationId xmlns:a16="http://schemas.microsoft.com/office/drawing/2014/main" id="{1DD46822-B0EA-EEB2-43C1-5CC1C44BAEEE}"/>
              </a:ext>
              <a:ext uri="{C183D7F6-B498-43B3-948B-1728B52AA6E4}">
                <adec:decorative xmlns:adec="http://schemas.microsoft.com/office/drawing/2017/decorative" val="1"/>
              </a:ext>
            </a:extLst>
          </p:cNvPr>
          <p:cNvSpPr/>
          <p:nvPr/>
        </p:nvSpPr>
        <p:spPr>
          <a:xfrm>
            <a:off x="5912138" y="2973826"/>
            <a:ext cx="367726" cy="382968"/>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0" name="TextBox 49">
            <a:extLst>
              <a:ext uri="{FF2B5EF4-FFF2-40B4-BE49-F238E27FC236}">
                <a16:creationId xmlns:a16="http://schemas.microsoft.com/office/drawing/2014/main" id="{5EB31C0E-5037-8D3D-0488-96B0016FD0ED}"/>
              </a:ext>
            </a:extLst>
          </p:cNvPr>
          <p:cNvSpPr txBox="1"/>
          <p:nvPr/>
        </p:nvSpPr>
        <p:spPr>
          <a:xfrm>
            <a:off x="5133978"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ea typeface="+mn-ea"/>
                <a:cs typeface="Segoe UI Semibold" panose="020B0502040204020203" pitchFamily="34" charset="0"/>
              </a:rPr>
              <a:t>Management Controls</a:t>
            </a:r>
          </a:p>
        </p:txBody>
      </p:sp>
      <p:sp>
        <p:nvSpPr>
          <p:cNvPr id="56" name="TextBox 55">
            <a:extLst>
              <a:ext uri="{FF2B5EF4-FFF2-40B4-BE49-F238E27FC236}">
                <a16:creationId xmlns:a16="http://schemas.microsoft.com/office/drawing/2014/main" id="{9C8E2033-9549-92C0-EA82-69CDA7B148CA}"/>
              </a:ext>
            </a:extLst>
          </p:cNvPr>
          <p:cNvSpPr txBox="1"/>
          <p:nvPr/>
        </p:nvSpPr>
        <p:spPr>
          <a:xfrm>
            <a:off x="4715256" y="4671798"/>
            <a:ext cx="2761488"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 Licensing &amp; metering</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Agent lifecycle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Customization</a:t>
            </a:r>
          </a:p>
        </p:txBody>
      </p:sp>
      <p:sp>
        <p:nvSpPr>
          <p:cNvPr id="64" name="Rectangle: Rounded Corners 63" descr="A shape highlighting">
            <a:extLst>
              <a:ext uri="{FF2B5EF4-FFF2-40B4-BE49-F238E27FC236}">
                <a16:creationId xmlns:a16="http://schemas.microsoft.com/office/drawing/2014/main" id="{0EB9FDFD-1178-4DCD-540D-EAAA8FE70EB9}"/>
              </a:ext>
              <a:ext uri="{C183D7F6-B498-43B3-948B-1728B52AA6E4}">
                <adec:decorative xmlns:adec="http://schemas.microsoft.com/office/drawing/2017/decorative" val="0"/>
              </a:ext>
            </a:extLst>
          </p:cNvPr>
          <p:cNvSpPr/>
          <p:nvPr/>
        </p:nvSpPr>
        <p:spPr bwMode="auto">
          <a:xfrm>
            <a:off x="4494107" y="2616639"/>
            <a:ext cx="3203787" cy="3501708"/>
          </a:xfrm>
          <a:prstGeom prst="roundRect">
            <a:avLst>
              <a:gd name="adj" fmla="val 2758"/>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9" name="Oval 58">
            <a:extLst>
              <a:ext uri="{FF2B5EF4-FFF2-40B4-BE49-F238E27FC236}">
                <a16:creationId xmlns:a16="http://schemas.microsoft.com/office/drawing/2014/main" id="{D70285E4-3E08-14E3-5C46-E31AE13AFCAE}"/>
              </a:ext>
              <a:ext uri="{C183D7F6-B498-43B3-948B-1728B52AA6E4}">
                <adec:decorative xmlns:adec="http://schemas.microsoft.com/office/drawing/2017/decorative" val="1"/>
              </a:ext>
            </a:extLst>
          </p:cNvPr>
          <p:cNvSpPr/>
          <p:nvPr/>
        </p:nvSpPr>
        <p:spPr>
          <a:xfrm>
            <a:off x="9130991"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61" name="Graphic 124">
            <a:extLst>
              <a:ext uri="{FF2B5EF4-FFF2-40B4-BE49-F238E27FC236}">
                <a16:creationId xmlns:a16="http://schemas.microsoft.com/office/drawing/2014/main" id="{6FB2CDA2-4474-FE30-BD94-42A544D3F09C}"/>
              </a:ext>
              <a:ext uri="{C183D7F6-B498-43B3-948B-1728B52AA6E4}">
                <adec:decorative xmlns:adec="http://schemas.microsoft.com/office/drawing/2017/decorative" val="1"/>
              </a:ext>
            </a:extLst>
          </p:cNvPr>
          <p:cNvSpPr/>
          <p:nvPr/>
        </p:nvSpPr>
        <p:spPr>
          <a:xfrm>
            <a:off x="9300788" y="2983430"/>
            <a:ext cx="363760" cy="363760"/>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1" name="TextBox 50">
            <a:extLst>
              <a:ext uri="{FF2B5EF4-FFF2-40B4-BE49-F238E27FC236}">
                <a16:creationId xmlns:a16="http://schemas.microsoft.com/office/drawing/2014/main" id="{1DDAB163-559E-1C51-8714-9EECF79F5920}"/>
              </a:ext>
            </a:extLst>
          </p:cNvPr>
          <p:cNvSpPr txBox="1"/>
          <p:nvPr/>
        </p:nvSpPr>
        <p:spPr>
          <a:xfrm>
            <a:off x="8520645"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ea typeface="+mn-ea"/>
                <a:cs typeface="Segoe UI Semibold" panose="020B0502040204020203" pitchFamily="34" charset="0"/>
              </a:rPr>
              <a:t>Measurement &amp; Reporting</a:t>
            </a:r>
          </a:p>
        </p:txBody>
      </p:sp>
      <p:sp>
        <p:nvSpPr>
          <p:cNvPr id="57" name="TextBox 56">
            <a:extLst>
              <a:ext uri="{FF2B5EF4-FFF2-40B4-BE49-F238E27FC236}">
                <a16:creationId xmlns:a16="http://schemas.microsoft.com/office/drawing/2014/main" id="{316DF8A3-5907-1D1A-682D-494FDBB8FC23}"/>
              </a:ext>
            </a:extLst>
          </p:cNvPr>
          <p:cNvSpPr txBox="1"/>
          <p:nvPr/>
        </p:nvSpPr>
        <p:spPr>
          <a:xfrm>
            <a:off x="8101923" y="4671798"/>
            <a:ext cx="2761488"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Readiness and adoption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Productivity impact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Business value &amp; ROI</a:t>
            </a:r>
          </a:p>
        </p:txBody>
      </p:sp>
    </p:spTree>
    <p:extLst>
      <p:ext uri="{BB962C8B-B14F-4D97-AF65-F5344CB8AC3E}">
        <p14:creationId xmlns:p14="http://schemas.microsoft.com/office/powerpoint/2010/main" val="1629005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42" presetClass="path" presetSubtype="0" decel="100000" fill="hold" nodeType="withEffect">
                                  <p:stCondLst>
                                    <p:cond delay="200"/>
                                  </p:stCondLst>
                                  <p:childTnLst>
                                    <p:animMotion origin="layout" path="M -1.04167E-6 7.40741E-7 L -1.04167E-6 0.03542 " pathEditMode="relative" rAng="0" ptsTypes="AA">
                                      <p:cBhvr>
                                        <p:cTn id="9" dur="700" spd="-100000" fill="hold"/>
                                        <p:tgtEl>
                                          <p:spTgt spid="39"/>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42" presetClass="path" presetSubtype="0" decel="100000" fill="hold" grpId="1" nodeType="withEffect">
                                  <p:stCondLst>
                                    <p:cond delay="200"/>
                                  </p:stCondLst>
                                  <p:childTnLst>
                                    <p:animMotion origin="layout" path="M -1.04167E-6 7.40741E-7 L -1.04167E-6 0.03542 " pathEditMode="relative" rAng="0" ptsTypes="AA">
                                      <p:cBhvr>
                                        <p:cTn id="14" dur="700" spd="-100000" fill="hold"/>
                                        <p:tgtEl>
                                          <p:spTgt spid="38"/>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par>
                                <p:cTn id="18" presetID="42" presetClass="path" presetSubtype="0" decel="100000" fill="hold" grpId="1" nodeType="withEffect">
                                  <p:stCondLst>
                                    <p:cond delay="200"/>
                                  </p:stCondLst>
                                  <p:childTnLst>
                                    <p:animMotion origin="layout" path="M -1.04167E-6 7.40741E-7 L -1.04167E-6 0.03542 " pathEditMode="relative" rAng="0" ptsTypes="AA">
                                      <p:cBhvr>
                                        <p:cTn id="19" dur="700" spd="-100000" fill="hold"/>
                                        <p:tgtEl>
                                          <p:spTgt spid="3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42" presetClass="path" presetSubtype="0" decel="100000" fill="hold" grpId="1" nodeType="withEffect">
                                  <p:stCondLst>
                                    <p:cond delay="200"/>
                                  </p:stCondLst>
                                  <p:childTnLst>
                                    <p:animMotion origin="layout" path="M -1.04167E-6 7.40741E-7 L -1.04167E-6 0.03542 " pathEditMode="relative" rAng="0" ptsTypes="AA">
                                      <p:cBhvr>
                                        <p:cTn id="24" dur="700" spd="-100000" fill="hold"/>
                                        <p:tgtEl>
                                          <p:spTgt spid="32"/>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par>
                                <p:cTn id="28" presetID="42" presetClass="path" presetSubtype="0" decel="100000" fill="hold" grpId="1" nodeType="withEffect">
                                  <p:stCondLst>
                                    <p:cond delay="200"/>
                                  </p:stCondLst>
                                  <p:childTnLst>
                                    <p:animMotion origin="layout" path="M -1.04167E-6 7.40741E-7 L -1.04167E-6 0.03542 " pathEditMode="relative" rAng="0" ptsTypes="AA">
                                      <p:cBhvr>
                                        <p:cTn id="29" dur="700" spd="-100000" fill="hold"/>
                                        <p:tgtEl>
                                          <p:spTgt spid="60"/>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42" presetClass="path" presetSubtype="0" decel="100000" fill="hold" grpId="1" nodeType="withEffect">
                                  <p:stCondLst>
                                    <p:cond delay="200"/>
                                  </p:stCondLst>
                                  <p:childTnLst>
                                    <p:animMotion origin="layout" path="M -1.04167E-6 7.40741E-7 L -1.04167E-6 0.03542 " pathEditMode="relative" rAng="0" ptsTypes="AA">
                                      <p:cBhvr>
                                        <p:cTn id="34" dur="700" spd="-100000" fill="hold"/>
                                        <p:tgtEl>
                                          <p:spTgt spid="36"/>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42" presetClass="path" presetSubtype="0" decel="100000" fill="hold" grpId="1" nodeType="withEffect">
                                  <p:stCondLst>
                                    <p:cond delay="200"/>
                                  </p:stCondLst>
                                  <p:childTnLst>
                                    <p:animMotion origin="layout" path="M 4.375E-6 1.11111E-6 L 4.375E-6 0.03542 " pathEditMode="relative" rAng="0" ptsTypes="AA">
                                      <p:cBhvr>
                                        <p:cTn id="39" dur="700" spd="-100000" fill="hold"/>
                                        <p:tgtEl>
                                          <p:spTgt spid="49"/>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42" presetClass="path" presetSubtype="0" decel="100000" fill="hold" grpId="1" nodeType="withEffect">
                                  <p:stCondLst>
                                    <p:cond delay="200"/>
                                  </p:stCondLst>
                                  <p:childTnLst>
                                    <p:animMotion origin="layout" path="M 4.58333E-6 -3.7037E-7 L 4.58333E-6 0.03542 " pathEditMode="relative" rAng="0" ptsTypes="AA">
                                      <p:cBhvr>
                                        <p:cTn id="44" dur="700" spd="-100000" fill="hold"/>
                                        <p:tgtEl>
                                          <p:spTgt spid="52"/>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par>
                                <p:cTn id="48" presetID="42" presetClass="path" presetSubtype="0" decel="100000" fill="hold" grpId="1" nodeType="withEffect">
                                  <p:stCondLst>
                                    <p:cond delay="200"/>
                                  </p:stCondLst>
                                  <p:childTnLst>
                                    <p:animMotion origin="layout" path="M -1.04167E-6 7.40741E-7 L -1.04167E-6 0.03542 " pathEditMode="relative" rAng="0" ptsTypes="AA">
                                      <p:cBhvr>
                                        <p:cTn id="49" dur="700" spd="-100000" fill="hold"/>
                                        <p:tgtEl>
                                          <p:spTgt spid="41"/>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500"/>
                                        <p:tgtEl>
                                          <p:spTgt spid="64"/>
                                        </p:tgtEl>
                                      </p:cBhvr>
                                    </p:animEffect>
                                  </p:childTnLst>
                                </p:cTn>
                              </p:par>
                              <p:par>
                                <p:cTn id="53" presetID="42" presetClass="path" presetSubtype="0" decel="100000" fill="hold" grpId="1" nodeType="withEffect">
                                  <p:stCondLst>
                                    <p:cond delay="200"/>
                                  </p:stCondLst>
                                  <p:childTnLst>
                                    <p:animMotion origin="layout" path="M -1.04167E-6 7.40741E-7 L -1.04167E-6 0.03542 " pathEditMode="relative" rAng="0" ptsTypes="AA">
                                      <p:cBhvr>
                                        <p:cTn id="54" dur="700" spd="-100000" fill="hold"/>
                                        <p:tgtEl>
                                          <p:spTgt spid="64"/>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childTnLst>
                                </p:cTn>
                              </p:par>
                              <p:par>
                                <p:cTn id="58" presetID="42" presetClass="path" presetSubtype="0" decel="100000" fill="hold" grpId="1" nodeType="withEffect">
                                  <p:stCondLst>
                                    <p:cond delay="200"/>
                                  </p:stCondLst>
                                  <p:childTnLst>
                                    <p:animMotion origin="layout" path="M -1.04167E-6 7.40741E-7 L -1.04167E-6 0.03542 " pathEditMode="relative" rAng="0" ptsTypes="AA">
                                      <p:cBhvr>
                                        <p:cTn id="59" dur="700" spd="-100000" fill="hold"/>
                                        <p:tgtEl>
                                          <p:spTgt spid="63"/>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par>
                                <p:cTn id="63" presetID="42" presetClass="path" presetSubtype="0" decel="100000" fill="hold" grpId="1" nodeType="withEffect">
                                  <p:stCondLst>
                                    <p:cond delay="200"/>
                                  </p:stCondLst>
                                  <p:childTnLst>
                                    <p:animMotion origin="layout" path="M -1.04167E-6 7.40741E-7 L -1.04167E-6 0.03542 " pathEditMode="relative" rAng="0" ptsTypes="AA">
                                      <p:cBhvr>
                                        <p:cTn id="64" dur="700" spd="-100000" fill="hold"/>
                                        <p:tgtEl>
                                          <p:spTgt spid="58"/>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500"/>
                                        <p:tgtEl>
                                          <p:spTgt spid="50"/>
                                        </p:tgtEl>
                                      </p:cBhvr>
                                    </p:animEffect>
                                  </p:childTnLst>
                                </p:cTn>
                              </p:par>
                              <p:par>
                                <p:cTn id="68" presetID="42" presetClass="path" presetSubtype="0" decel="100000" fill="hold" grpId="1" nodeType="withEffect">
                                  <p:stCondLst>
                                    <p:cond delay="200"/>
                                  </p:stCondLst>
                                  <p:childTnLst>
                                    <p:animMotion origin="layout" path="M 0 1.11111E-6 L 0 0.03542 " pathEditMode="relative" rAng="0" ptsTypes="AA">
                                      <p:cBhvr>
                                        <p:cTn id="69" dur="700" spd="-100000" fill="hold"/>
                                        <p:tgtEl>
                                          <p:spTgt spid="50"/>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500"/>
                                        <p:tgtEl>
                                          <p:spTgt spid="56"/>
                                        </p:tgtEl>
                                      </p:cBhvr>
                                    </p:animEffect>
                                  </p:childTnLst>
                                </p:cTn>
                              </p:par>
                              <p:par>
                                <p:cTn id="73" presetID="42" presetClass="path" presetSubtype="0" decel="100000" fill="hold" grpId="1" nodeType="withEffect">
                                  <p:stCondLst>
                                    <p:cond delay="200"/>
                                  </p:stCondLst>
                                  <p:childTnLst>
                                    <p:animMotion origin="layout" path="M 0 -3.7037E-7 L 0 0.03542 " pathEditMode="relative" rAng="0" ptsTypes="AA">
                                      <p:cBhvr>
                                        <p:cTn id="74" dur="700" spd="-100000" fill="hold"/>
                                        <p:tgtEl>
                                          <p:spTgt spid="56"/>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par>
                                <p:cTn id="78" presetID="42" presetClass="path" presetSubtype="0" decel="100000" fill="hold" grpId="1" nodeType="withEffect">
                                  <p:stCondLst>
                                    <p:cond delay="200"/>
                                  </p:stCondLst>
                                  <p:childTnLst>
                                    <p:animMotion origin="layout" path="M -1.04167E-6 7.40741E-7 L -1.04167E-6 0.03542 " pathEditMode="relative" rAng="0" ptsTypes="AA">
                                      <p:cBhvr>
                                        <p:cTn id="79" dur="700" spd="-100000" fill="hold"/>
                                        <p:tgtEl>
                                          <p:spTgt spid="42"/>
                                        </p:tgtEl>
                                        <p:attrNameLst>
                                          <p:attrName>ppt_x</p:attrName>
                                          <p:attrName>ppt_y</p:attrName>
                                        </p:attrNameLst>
                                      </p:cBhvr>
                                      <p:rCtr x="0" y="1759"/>
                                    </p:animMotion>
                                  </p:childTnLst>
                                </p:cTn>
                              </p:par>
                              <p:par>
                                <p:cTn id="80" presetID="10" presetClass="entr" presetSubtype="0" fill="hold" nodeType="withEffect">
                                  <p:stCondLst>
                                    <p:cond delay="20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par>
                                <p:cTn id="83" presetID="42" presetClass="path" presetSubtype="0" decel="100000" fill="hold" nodeType="withEffect">
                                  <p:stCondLst>
                                    <p:cond delay="200"/>
                                  </p:stCondLst>
                                  <p:childTnLst>
                                    <p:animMotion origin="layout" path="M -1.04167E-6 7.40741E-7 L -1.04167E-6 0.03542 " pathEditMode="relative" rAng="0" ptsTypes="AA">
                                      <p:cBhvr>
                                        <p:cTn id="84" dur="700" spd="-100000" fill="hold"/>
                                        <p:tgtEl>
                                          <p:spTgt spid="40"/>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500"/>
                                        <p:tgtEl>
                                          <p:spTgt spid="61"/>
                                        </p:tgtEl>
                                      </p:cBhvr>
                                    </p:animEffect>
                                  </p:childTnLst>
                                </p:cTn>
                              </p:par>
                              <p:par>
                                <p:cTn id="88" presetID="42" presetClass="path" presetSubtype="0" decel="100000" fill="hold" grpId="1" nodeType="withEffect">
                                  <p:stCondLst>
                                    <p:cond delay="200"/>
                                  </p:stCondLst>
                                  <p:childTnLst>
                                    <p:animMotion origin="layout" path="M -1.04167E-6 7.40741E-7 L -1.04167E-6 0.03542 " pathEditMode="relative" rAng="0" ptsTypes="AA">
                                      <p:cBhvr>
                                        <p:cTn id="89" dur="700" spd="-100000" fill="hold"/>
                                        <p:tgtEl>
                                          <p:spTgt spid="61"/>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59"/>
                                        </p:tgtEl>
                                        <p:attrNameLst>
                                          <p:attrName>style.visibility</p:attrName>
                                        </p:attrNameLst>
                                      </p:cBhvr>
                                      <p:to>
                                        <p:strVal val="visible"/>
                                      </p:to>
                                    </p:set>
                                    <p:animEffect transition="in" filter="fade">
                                      <p:cBhvr>
                                        <p:cTn id="92" dur="500"/>
                                        <p:tgtEl>
                                          <p:spTgt spid="59"/>
                                        </p:tgtEl>
                                      </p:cBhvr>
                                    </p:animEffect>
                                  </p:childTnLst>
                                </p:cTn>
                              </p:par>
                              <p:par>
                                <p:cTn id="93" presetID="42" presetClass="path" presetSubtype="0" decel="100000" fill="hold" grpId="1" nodeType="withEffect">
                                  <p:stCondLst>
                                    <p:cond delay="200"/>
                                  </p:stCondLst>
                                  <p:childTnLst>
                                    <p:animMotion origin="layout" path="M -1.04167E-6 7.40741E-7 L -1.04167E-6 0.03542 " pathEditMode="relative" rAng="0" ptsTypes="AA">
                                      <p:cBhvr>
                                        <p:cTn id="94" dur="700" spd="-100000" fill="hold"/>
                                        <p:tgtEl>
                                          <p:spTgt spid="59"/>
                                        </p:tgtEl>
                                        <p:attrNameLst>
                                          <p:attrName>ppt_x</p:attrName>
                                          <p:attrName>ppt_y</p:attrName>
                                        </p:attrNameLst>
                                      </p:cBhvr>
                                      <p:rCtr x="0" y="1759"/>
                                    </p:animMotion>
                                  </p:childTnLst>
                                </p:cTn>
                              </p:par>
                              <p:par>
                                <p:cTn id="95" presetID="10" presetClass="entr" presetSubtype="0" fill="hold" grpId="0" nodeType="withEffect">
                                  <p:stCondLst>
                                    <p:cond delay="200"/>
                                  </p:stCondLst>
                                  <p:childTnLst>
                                    <p:set>
                                      <p:cBhvr>
                                        <p:cTn id="96" dur="1" fill="hold">
                                          <p:stCondLst>
                                            <p:cond delay="0"/>
                                          </p:stCondLst>
                                        </p:cTn>
                                        <p:tgtEl>
                                          <p:spTgt spid="51"/>
                                        </p:tgtEl>
                                        <p:attrNameLst>
                                          <p:attrName>style.visibility</p:attrName>
                                        </p:attrNameLst>
                                      </p:cBhvr>
                                      <p:to>
                                        <p:strVal val="visible"/>
                                      </p:to>
                                    </p:set>
                                    <p:animEffect transition="in" filter="fade">
                                      <p:cBhvr>
                                        <p:cTn id="97" dur="500"/>
                                        <p:tgtEl>
                                          <p:spTgt spid="51"/>
                                        </p:tgtEl>
                                      </p:cBhvr>
                                    </p:animEffect>
                                  </p:childTnLst>
                                </p:cTn>
                              </p:par>
                              <p:par>
                                <p:cTn id="98" presetID="42" presetClass="path" presetSubtype="0" decel="100000" fill="hold" grpId="1" nodeType="withEffect">
                                  <p:stCondLst>
                                    <p:cond delay="200"/>
                                  </p:stCondLst>
                                  <p:childTnLst>
                                    <p:animMotion origin="layout" path="M -4.375E-6 1.11111E-6 L -4.375E-6 0.03542 " pathEditMode="relative" rAng="0" ptsTypes="AA">
                                      <p:cBhvr>
                                        <p:cTn id="99" dur="700" spd="-100000" fill="hold"/>
                                        <p:tgtEl>
                                          <p:spTgt spid="51"/>
                                        </p:tgtEl>
                                        <p:attrNameLst>
                                          <p:attrName>ppt_x</p:attrName>
                                          <p:attrName>ppt_y</p:attrName>
                                        </p:attrNameLst>
                                      </p:cBhvr>
                                      <p:rCtr x="0" y="1759"/>
                                    </p:animMotion>
                                  </p:childTnLst>
                                </p:cTn>
                              </p:par>
                              <p:par>
                                <p:cTn id="100" presetID="10" presetClass="entr" presetSubtype="0" fill="hold" grpId="0" nodeType="withEffect">
                                  <p:stCondLst>
                                    <p:cond delay="200"/>
                                  </p:stCondLst>
                                  <p:childTnLst>
                                    <p:set>
                                      <p:cBhvr>
                                        <p:cTn id="101" dur="1" fill="hold">
                                          <p:stCondLst>
                                            <p:cond delay="0"/>
                                          </p:stCondLst>
                                        </p:cTn>
                                        <p:tgtEl>
                                          <p:spTgt spid="57"/>
                                        </p:tgtEl>
                                        <p:attrNameLst>
                                          <p:attrName>style.visibility</p:attrName>
                                        </p:attrNameLst>
                                      </p:cBhvr>
                                      <p:to>
                                        <p:strVal val="visible"/>
                                      </p:to>
                                    </p:set>
                                    <p:animEffect transition="in" filter="fade">
                                      <p:cBhvr>
                                        <p:cTn id="102" dur="500"/>
                                        <p:tgtEl>
                                          <p:spTgt spid="57"/>
                                        </p:tgtEl>
                                      </p:cBhvr>
                                    </p:animEffect>
                                  </p:childTnLst>
                                </p:cTn>
                              </p:par>
                              <p:par>
                                <p:cTn id="103" presetID="42" presetClass="path" presetSubtype="0" decel="100000" fill="hold" grpId="1" nodeType="withEffect">
                                  <p:stCondLst>
                                    <p:cond delay="200"/>
                                  </p:stCondLst>
                                  <p:childTnLst>
                                    <p:animMotion origin="layout" path="M -4.375E-6 -3.7037E-7 L -4.375E-6 0.03542 " pathEditMode="relative" rAng="0" ptsTypes="AA">
                                      <p:cBhvr>
                                        <p:cTn id="104" dur="700" spd="-100000" fill="hold"/>
                                        <p:tgtEl>
                                          <p:spTgt spid="57"/>
                                        </p:tgtEl>
                                        <p:attrNameLst>
                                          <p:attrName>ppt_x</p:attrName>
                                          <p:attrName>ppt_y</p:attrName>
                                        </p:attrNameLst>
                                      </p:cBhvr>
                                      <p:rCtr x="0" y="1759"/>
                                    </p:animMotion>
                                  </p:childTnLst>
                                </p:cTn>
                              </p:par>
                              <p:par>
                                <p:cTn id="105" presetID="10" presetClass="entr" presetSubtype="0" fill="hold" grpId="0" nodeType="withEffect">
                                  <p:stCondLst>
                                    <p:cond delay="20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500"/>
                                        <p:tgtEl>
                                          <p:spTgt spid="48"/>
                                        </p:tgtEl>
                                      </p:cBhvr>
                                    </p:animEffect>
                                  </p:childTnLst>
                                </p:cTn>
                              </p:par>
                              <p:par>
                                <p:cTn id="108" presetID="42" presetClass="path" presetSubtype="0" decel="100000" fill="hold" grpId="1" nodeType="withEffect">
                                  <p:stCondLst>
                                    <p:cond delay="200"/>
                                  </p:stCondLst>
                                  <p:childTnLst>
                                    <p:animMotion origin="layout" path="M -1.04167E-6 7.40741E-7 L -1.04167E-6 0.03542 " pathEditMode="relative" rAng="0" ptsTypes="AA">
                                      <p:cBhvr>
                                        <p:cTn id="109" dur="700" spd="-100000" fill="hold"/>
                                        <p:tgtEl>
                                          <p:spTgt spid="4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5" grpId="0" animBg="1"/>
      <p:bldP spid="35" grpId="1" animBg="1"/>
      <p:bldP spid="41" grpId="0" animBg="1"/>
      <p:bldP spid="41" grpId="1" animBg="1"/>
      <p:bldP spid="42" grpId="0" animBg="1"/>
      <p:bldP spid="42" grpId="1" animBg="1"/>
      <p:bldP spid="48" grpId="0" animBg="1"/>
      <p:bldP spid="48" grpId="1" animBg="1"/>
      <p:bldP spid="38" grpId="0"/>
      <p:bldP spid="38" grpId="1"/>
      <p:bldP spid="36" grpId="0" animBg="1"/>
      <p:bldP spid="36" grpId="1" animBg="1"/>
      <p:bldP spid="60" grpId="0" animBg="1"/>
      <p:bldP spid="60" grpId="1" animBg="1"/>
      <p:bldP spid="49" grpId="0"/>
      <p:bldP spid="49" grpId="1"/>
      <p:bldP spid="52" grpId="0"/>
      <p:bldP spid="52" grpId="1"/>
      <p:bldP spid="58" grpId="0" animBg="1"/>
      <p:bldP spid="58" grpId="1" animBg="1"/>
      <p:bldP spid="63" grpId="0" animBg="1"/>
      <p:bldP spid="63" grpId="1" animBg="1"/>
      <p:bldP spid="50" grpId="0"/>
      <p:bldP spid="50" grpId="1"/>
      <p:bldP spid="56" grpId="0"/>
      <p:bldP spid="56" grpId="1"/>
      <p:bldP spid="64" grpId="0" animBg="1"/>
      <p:bldP spid="64" grpId="1" animBg="1"/>
      <p:bldP spid="59" grpId="0" animBg="1"/>
      <p:bldP spid="59" grpId="1" animBg="1"/>
      <p:bldP spid="61" grpId="0" animBg="1"/>
      <p:bldP spid="61" grpId="1" animBg="1"/>
      <p:bldP spid="51" grpId="0"/>
      <p:bldP spid="51" grpId="1"/>
      <p:bldP spid="57" grpId="0"/>
      <p:bldP spid="5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D226F-81A3-ACBC-BDC9-1D27276AA0DF}"/>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35B6508-1137-4098-E28B-31058F600708}"/>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grpSp>
          <p:nvGrpSpPr>
            <p:cNvPr id="2" name="Group 1">
              <a:extLst>
                <a:ext uri="{FF2B5EF4-FFF2-40B4-BE49-F238E27FC236}">
                  <a16:creationId xmlns:a16="http://schemas.microsoft.com/office/drawing/2014/main" id="{1F6D7E22-ED4C-6D40-287E-3A6EC924B8AB}"/>
                </a:ext>
              </a:extLst>
            </p:cNvPr>
            <p:cNvGrpSpPr/>
            <p:nvPr/>
          </p:nvGrpSpPr>
          <p:grpSpPr>
            <a:xfrm>
              <a:off x="0" y="0"/>
              <a:ext cx="12192000" cy="6858000"/>
              <a:chOff x="0" y="0"/>
              <a:chExt cx="12192000" cy="6858000"/>
            </a:xfrm>
          </p:grpSpPr>
          <p:pic>
            <p:nvPicPr>
              <p:cNvPr id="16" name="Picture 15">
                <a:extLst>
                  <a:ext uri="{FF2B5EF4-FFF2-40B4-BE49-F238E27FC236}">
                    <a16:creationId xmlns:a16="http://schemas.microsoft.com/office/drawing/2014/main" id="{82A61A91-3D98-0ED9-2CD0-21B0B88DA884}"/>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20" name="Rectangle 19">
                <a:extLst>
                  <a:ext uri="{FF2B5EF4-FFF2-40B4-BE49-F238E27FC236}">
                    <a16:creationId xmlns:a16="http://schemas.microsoft.com/office/drawing/2014/main" id="{BF879464-080B-FE35-46E5-FE53935828C8}"/>
                  </a:ext>
                  <a:ext uri="{C183D7F6-B498-43B3-948B-1728B52AA6E4}">
                    <adec:decorative xmlns:adec="http://schemas.microsoft.com/office/drawing/2017/decorative" val="1"/>
                  </a:ext>
                </a:extLst>
              </p:cNvPr>
              <p:cNvSpPr>
                <a:spLocks/>
              </p:cNvSpPr>
              <p:nvPr/>
            </p:nvSpPr>
            <p:spPr bwMode="auto">
              <a:xfrm>
                <a:off x="0" y="0"/>
                <a:ext cx="12191998" cy="6858000"/>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2" name="Graphic 34_1">
                <a:extLst>
                  <a:ext uri="{FF2B5EF4-FFF2-40B4-BE49-F238E27FC236}">
                    <a16:creationId xmlns:a16="http://schemas.microsoft.com/office/drawing/2014/main" id="{2FF23B16-15D5-7986-D791-171675FA54FB}"/>
                  </a:ext>
                  <a:ext uri="{C183D7F6-B498-43B3-948B-1728B52AA6E4}">
                    <adec:decorative xmlns:adec="http://schemas.microsoft.com/office/drawing/2017/decorative" val="1"/>
                  </a:ext>
                </a:extLst>
              </p:cNvPr>
              <p:cNvSpPr>
                <a:spLocks/>
              </p:cNvSpPr>
              <p:nvPr/>
            </p:nvSpPr>
            <p:spPr>
              <a:xfrm rot="16200000">
                <a:off x="-1528805" y="2286000"/>
                <a:ext cx="4572000"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25" name="Rectangle: Rounded Corners 50">
              <a:extLst>
                <a:ext uri="{FF2B5EF4-FFF2-40B4-BE49-F238E27FC236}">
                  <a16:creationId xmlns:a16="http://schemas.microsoft.com/office/drawing/2014/main" id="{22379D0E-3D3E-3E56-4F40-ADB9346CD27D}"/>
                </a:ext>
                <a:ext uri="{C183D7F6-B498-43B3-948B-1728B52AA6E4}">
                  <adec:decorative xmlns:adec="http://schemas.microsoft.com/office/drawing/2017/decorative" val="1"/>
                </a:ext>
              </a:extLst>
            </p:cNvPr>
            <p:cNvSpPr/>
            <p:nvPr/>
          </p:nvSpPr>
          <p:spPr bwMode="auto">
            <a:xfrm>
              <a:off x="1527175" y="2042178"/>
              <a:ext cx="10093325"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8" name="Rectangle: Rounded Corners 50">
              <a:extLst>
                <a:ext uri="{FF2B5EF4-FFF2-40B4-BE49-F238E27FC236}">
                  <a16:creationId xmlns:a16="http://schemas.microsoft.com/office/drawing/2014/main" id="{09D2B52F-6243-F235-8418-547842512E90}"/>
                </a:ext>
                <a:ext uri="{C183D7F6-B498-43B3-948B-1728B52AA6E4}">
                  <adec:decorative xmlns:adec="http://schemas.microsoft.com/office/drawing/2017/decorative" val="1"/>
                </a:ext>
              </a:extLst>
            </p:cNvPr>
            <p:cNvSpPr/>
            <p:nvPr/>
          </p:nvSpPr>
          <p:spPr bwMode="auto">
            <a:xfrm>
              <a:off x="1527175" y="3356412"/>
              <a:ext cx="10093325"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7" name="Title 6">
            <a:extLst>
              <a:ext uri="{FF2B5EF4-FFF2-40B4-BE49-F238E27FC236}">
                <a16:creationId xmlns:a16="http://schemas.microsoft.com/office/drawing/2014/main" id="{4EE84EF6-6BA9-9E65-DCE7-BB7D29DA1163}"/>
              </a:ext>
            </a:extLst>
          </p:cNvPr>
          <p:cNvSpPr txBox="1">
            <a:spLocks noGrp="1"/>
          </p:cNvSpPr>
          <p:nvPr>
            <p:ph type="title" idx="4294967295"/>
          </p:nvPr>
        </p:nvSpPr>
        <p:spPr>
          <a:xfrm rot="16200000">
            <a:off x="-15425" y="5198521"/>
            <a:ext cx="1545241"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gradFill>
                  <a:gsLst>
                    <a:gs pos="2874">
                      <a:schemeClr val="accent1"/>
                    </a:gs>
                    <a:gs pos="71000">
                      <a:schemeClr val="accent4"/>
                    </a:gs>
                    <a:gs pos="100000">
                      <a:schemeClr val="accent2"/>
                    </a:gs>
                  </a:gsLst>
                  <a:lin ang="0" scaled="1"/>
                </a:gradFill>
                <a:effectLst/>
                <a:uLnTx/>
                <a:uFillTx/>
                <a:latin typeface="+mj-lt"/>
                <a:ea typeface="+mj-ea"/>
                <a:cs typeface="+mj-cs"/>
              </a:rPr>
              <a:t>Day 2</a:t>
            </a:r>
          </a:p>
        </p:txBody>
      </p:sp>
      <p:sp>
        <p:nvSpPr>
          <p:cNvPr id="29" name="Text Placeholder 2">
            <a:extLst>
              <a:ext uri="{FF2B5EF4-FFF2-40B4-BE49-F238E27FC236}">
                <a16:creationId xmlns:a16="http://schemas.microsoft.com/office/drawing/2014/main" id="{BFFCFD13-25E4-CD3A-53F5-74A268E6AD08}"/>
              </a:ext>
            </a:extLst>
          </p:cNvPr>
          <p:cNvSpPr txBox="1">
            <a:spLocks/>
          </p:cNvSpPr>
          <p:nvPr/>
        </p:nvSpPr>
        <p:spPr>
          <a:xfrm>
            <a:off x="1908175" y="1449844"/>
            <a:ext cx="1806568" cy="43088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80" dirty="0">
                <a:solidFill>
                  <a:schemeClr val="accent1"/>
                </a:solidFill>
                <a:latin typeface="+mj-lt"/>
              </a:rPr>
              <a:t>JUNE 18</a:t>
            </a:r>
            <a:r>
              <a:rPr lang="en-US" spc="80" baseline="30000" dirty="0">
                <a:solidFill>
                  <a:schemeClr val="accent1"/>
                </a:solidFill>
                <a:latin typeface="+mj-lt"/>
              </a:rPr>
              <a:t>TH</a:t>
            </a:r>
            <a:endParaRPr lang="en-US" spc="80" dirty="0">
              <a:solidFill>
                <a:schemeClr val="accent1"/>
              </a:solidFill>
              <a:latin typeface="+mj-lt"/>
            </a:endParaRPr>
          </a:p>
        </p:txBody>
      </p:sp>
      <p:sp>
        <p:nvSpPr>
          <p:cNvPr id="59" name="TextBox 58">
            <a:extLst>
              <a:ext uri="{FF2B5EF4-FFF2-40B4-BE49-F238E27FC236}">
                <a16:creationId xmlns:a16="http://schemas.microsoft.com/office/drawing/2014/main" id="{FFC8C10E-651C-FB8F-565B-CDA4A52387B0}"/>
              </a:ext>
              <a:ext uri="{C183D7F6-B498-43B3-948B-1728B52AA6E4}">
                <adec:decorative xmlns:adec="http://schemas.microsoft.com/office/drawing/2017/decorative" val="0"/>
              </a:ext>
            </a:extLst>
          </p:cNvPr>
          <p:cNvSpPr txBox="1">
            <a:spLocks/>
          </p:cNvSpPr>
          <p:nvPr/>
        </p:nvSpPr>
        <p:spPr>
          <a:xfrm>
            <a:off x="1636080" y="2138681"/>
            <a:ext cx="162147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600">
                <a:solidFill>
                  <a:schemeClr val="tx1"/>
                </a:solidFill>
              </a:rPr>
              <a:t>8:00–9:00AM PT</a:t>
            </a:r>
          </a:p>
        </p:txBody>
      </p:sp>
      <p:sp>
        <p:nvSpPr>
          <p:cNvPr id="79" name="TextBox 78">
            <a:extLst>
              <a:ext uri="{FF2B5EF4-FFF2-40B4-BE49-F238E27FC236}">
                <a16:creationId xmlns:a16="http://schemas.microsoft.com/office/drawing/2014/main" id="{D94D63AA-BA2E-37EC-999E-3DCFDD00DE61}"/>
              </a:ext>
              <a:ext uri="{C183D7F6-B498-43B3-948B-1728B52AA6E4}">
                <adec:decorative xmlns:adec="http://schemas.microsoft.com/office/drawing/2017/decorative" val="1"/>
              </a:ext>
            </a:extLst>
          </p:cNvPr>
          <p:cNvSpPr txBox="1">
            <a:spLocks/>
          </p:cNvSpPr>
          <p:nvPr/>
        </p:nvSpPr>
        <p:spPr>
          <a:xfrm rot="10800000" flipV="1">
            <a:off x="3505191" y="2526917"/>
            <a:ext cx="3343283" cy="215444"/>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400"/>
              <a:t>Copilot agent management and controls</a:t>
            </a:r>
          </a:p>
        </p:txBody>
      </p:sp>
      <p:grpSp>
        <p:nvGrpSpPr>
          <p:cNvPr id="95" name="Group 94" descr="Profile picture">
            <a:extLst>
              <a:ext uri="{FF2B5EF4-FFF2-40B4-BE49-F238E27FC236}">
                <a16:creationId xmlns:a16="http://schemas.microsoft.com/office/drawing/2014/main" id="{BAEA537E-7A12-62B8-C6AC-FA7653CC15D1}"/>
              </a:ext>
            </a:extLst>
          </p:cNvPr>
          <p:cNvGrpSpPr/>
          <p:nvPr/>
        </p:nvGrpSpPr>
        <p:grpSpPr>
          <a:xfrm>
            <a:off x="7183293" y="2281348"/>
            <a:ext cx="706582" cy="706582"/>
            <a:chOff x="7183293" y="2281348"/>
            <a:chExt cx="706582" cy="706582"/>
          </a:xfrm>
        </p:grpSpPr>
        <p:sp>
          <p:nvSpPr>
            <p:cNvPr id="96" name="Oval 95">
              <a:extLst>
                <a:ext uri="{FF2B5EF4-FFF2-40B4-BE49-F238E27FC236}">
                  <a16:creationId xmlns:a16="http://schemas.microsoft.com/office/drawing/2014/main" id="{DFC01F44-A641-3516-E625-D6B34E4E6E55}"/>
                </a:ext>
              </a:extLst>
            </p:cNvPr>
            <p:cNvSpPr/>
            <p:nvPr/>
          </p:nvSpPr>
          <p:spPr>
            <a:xfrm>
              <a:off x="7183293" y="22813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7" name="Picture 96" descr="A person in a suit smiling&#10;&#10;AI-generated content may be incorrect.">
              <a:extLst>
                <a:ext uri="{FF2B5EF4-FFF2-40B4-BE49-F238E27FC236}">
                  <a16:creationId xmlns:a16="http://schemas.microsoft.com/office/drawing/2014/main" id="{77D4A1B7-00ED-C339-057D-6250085B2B41}"/>
                </a:ext>
              </a:extLst>
            </p:cNvPr>
            <p:cNvPicPr>
              <a:picLocks/>
            </p:cNvPicPr>
            <p:nvPr/>
          </p:nvPicPr>
          <p:blipFill rotWithShape="1">
            <a:blip r:embed="rId4">
              <a:extLst>
                <a:ext uri="{28A0092B-C50C-407E-A947-70E740481C1C}">
                  <a14:useLocalDpi xmlns:a14="http://schemas.microsoft.com/office/drawing/2010/main" val="0"/>
                </a:ext>
              </a:extLst>
            </a:blip>
            <a:srcRect l="12613" t="3633" r="7823" b="16803"/>
            <a:stretch/>
          </p:blipFill>
          <p:spPr>
            <a:xfrm>
              <a:off x="7220127" y="2318182"/>
              <a:ext cx="632914" cy="632914"/>
            </a:xfrm>
            <a:prstGeom prst="ellipse">
              <a:avLst/>
            </a:prstGeom>
          </p:spPr>
        </p:pic>
      </p:grpSp>
      <p:sp>
        <p:nvSpPr>
          <p:cNvPr id="115" name="TextBox 114">
            <a:extLst>
              <a:ext uri="{FF2B5EF4-FFF2-40B4-BE49-F238E27FC236}">
                <a16:creationId xmlns:a16="http://schemas.microsoft.com/office/drawing/2014/main" id="{6B996DFF-5CC1-9894-F1F2-12079B909A7E}"/>
              </a:ext>
            </a:extLst>
          </p:cNvPr>
          <p:cNvSpPr txBox="1">
            <a:spLocks/>
          </p:cNvSpPr>
          <p:nvPr/>
        </p:nvSpPr>
        <p:spPr>
          <a:xfrm>
            <a:off x="8054975" y="2316603"/>
            <a:ext cx="936625" cy="636072"/>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James Bell</a:t>
            </a:r>
          </a:p>
          <a:p>
            <a:pPr>
              <a:spcAft>
                <a:spcPts val="600"/>
              </a:spcAft>
            </a:pPr>
            <a:r>
              <a:rPr lang="en-US" sz="1200"/>
              <a:t>Director, PMM, CCS</a:t>
            </a:r>
          </a:p>
        </p:txBody>
      </p:sp>
      <p:grpSp>
        <p:nvGrpSpPr>
          <p:cNvPr id="123" name="Group 122" descr="Profile picture">
            <a:extLst>
              <a:ext uri="{FF2B5EF4-FFF2-40B4-BE49-F238E27FC236}">
                <a16:creationId xmlns:a16="http://schemas.microsoft.com/office/drawing/2014/main" id="{69357588-89D9-9290-5B4B-62607D082CA1}"/>
              </a:ext>
            </a:extLst>
          </p:cNvPr>
          <p:cNvGrpSpPr/>
          <p:nvPr/>
        </p:nvGrpSpPr>
        <p:grpSpPr>
          <a:xfrm>
            <a:off x="9326418" y="2281348"/>
            <a:ext cx="706582" cy="706582"/>
            <a:chOff x="9326418" y="2281348"/>
            <a:chExt cx="706582" cy="706582"/>
          </a:xfrm>
        </p:grpSpPr>
        <p:sp>
          <p:nvSpPr>
            <p:cNvPr id="124" name="Oval 123">
              <a:extLst>
                <a:ext uri="{FF2B5EF4-FFF2-40B4-BE49-F238E27FC236}">
                  <a16:creationId xmlns:a16="http://schemas.microsoft.com/office/drawing/2014/main" id="{EDCF71C6-93F0-F554-3FED-156280D2B46C}"/>
                </a:ext>
              </a:extLst>
            </p:cNvPr>
            <p:cNvSpPr/>
            <p:nvPr/>
          </p:nvSpPr>
          <p:spPr>
            <a:xfrm>
              <a:off x="9326418" y="22813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5" name="Picture 124" descr="A person taking a selfie&#10;&#10;AI-generated content may be incorrect.">
              <a:extLst>
                <a:ext uri="{FF2B5EF4-FFF2-40B4-BE49-F238E27FC236}">
                  <a16:creationId xmlns:a16="http://schemas.microsoft.com/office/drawing/2014/main" id="{FD5E8177-604B-7590-6FC6-D95CEE3A7E77}"/>
                </a:ext>
              </a:extLst>
            </p:cNvPr>
            <p:cNvPicPr>
              <a:picLocks/>
            </p:cNvPicPr>
            <p:nvPr/>
          </p:nvPicPr>
          <p:blipFill rotWithShape="1">
            <a:blip r:embed="rId5">
              <a:extLst>
                <a:ext uri="{28A0092B-C50C-407E-A947-70E740481C1C}">
                  <a14:useLocalDpi xmlns:a14="http://schemas.microsoft.com/office/drawing/2010/main" val="0"/>
                </a:ext>
              </a:extLst>
            </a:blip>
            <a:srcRect l="12584" t="3574" r="12584" b="21594"/>
            <a:stretch/>
          </p:blipFill>
          <p:spPr>
            <a:xfrm>
              <a:off x="9363252" y="2318182"/>
              <a:ext cx="632914" cy="632914"/>
            </a:xfrm>
            <a:prstGeom prst="ellipse">
              <a:avLst/>
            </a:prstGeom>
          </p:spPr>
        </p:pic>
      </p:grpSp>
      <p:sp>
        <p:nvSpPr>
          <p:cNvPr id="133" name="TextBox 132">
            <a:extLst>
              <a:ext uri="{FF2B5EF4-FFF2-40B4-BE49-F238E27FC236}">
                <a16:creationId xmlns:a16="http://schemas.microsoft.com/office/drawing/2014/main" id="{3A3BCDEA-6CE8-642B-17A8-B2C945B55EC5}"/>
              </a:ext>
            </a:extLst>
          </p:cNvPr>
          <p:cNvSpPr txBox="1">
            <a:spLocks/>
          </p:cNvSpPr>
          <p:nvPr/>
        </p:nvSpPr>
        <p:spPr>
          <a:xfrm>
            <a:off x="10198100" y="2208882"/>
            <a:ext cx="1212850" cy="851515"/>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Ganesh Krishnamurthy</a:t>
            </a:r>
          </a:p>
          <a:p>
            <a:pPr>
              <a:spcAft>
                <a:spcPts val="600"/>
              </a:spcAft>
            </a:pPr>
            <a:r>
              <a:rPr lang="en-US" sz="1200"/>
              <a:t>Principal PM Manager</a:t>
            </a:r>
          </a:p>
        </p:txBody>
      </p:sp>
      <p:sp>
        <p:nvSpPr>
          <p:cNvPr id="135" name="TextBox 134">
            <a:extLst>
              <a:ext uri="{FF2B5EF4-FFF2-40B4-BE49-F238E27FC236}">
                <a16:creationId xmlns:a16="http://schemas.microsoft.com/office/drawing/2014/main" id="{7FF11EEB-C2E6-E24E-1443-A291B96246E6}"/>
              </a:ext>
              <a:ext uri="{C183D7F6-B498-43B3-948B-1728B52AA6E4}">
                <adec:decorative xmlns:adec="http://schemas.microsoft.com/office/drawing/2017/decorative" val="0"/>
              </a:ext>
            </a:extLst>
          </p:cNvPr>
          <p:cNvSpPr txBox="1">
            <a:spLocks/>
          </p:cNvSpPr>
          <p:nvPr/>
        </p:nvSpPr>
        <p:spPr>
          <a:xfrm>
            <a:off x="1636080" y="3453818"/>
            <a:ext cx="162147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600">
                <a:solidFill>
                  <a:schemeClr val="tx1"/>
                </a:solidFill>
              </a:rPr>
              <a:t>9:00–10:00AM PT </a:t>
            </a:r>
          </a:p>
        </p:txBody>
      </p:sp>
      <p:sp>
        <p:nvSpPr>
          <p:cNvPr id="141" name="TextBox 140">
            <a:extLst>
              <a:ext uri="{FF2B5EF4-FFF2-40B4-BE49-F238E27FC236}">
                <a16:creationId xmlns:a16="http://schemas.microsoft.com/office/drawing/2014/main" id="{E6F9D930-0F65-0D29-62A0-CE1F9E4D2432}"/>
              </a:ext>
              <a:ext uri="{C183D7F6-B498-43B3-948B-1728B52AA6E4}">
                <adec:decorative xmlns:adec="http://schemas.microsoft.com/office/drawing/2017/decorative" val="1"/>
              </a:ext>
            </a:extLst>
          </p:cNvPr>
          <p:cNvSpPr txBox="1">
            <a:spLocks/>
          </p:cNvSpPr>
          <p:nvPr/>
        </p:nvSpPr>
        <p:spPr>
          <a:xfrm rot="10800000" flipV="1">
            <a:off x="3505191" y="3733429"/>
            <a:ext cx="3343283" cy="430887"/>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400"/>
              <a:t>Empower Copilot Studio makers with enterprise-grade management controls</a:t>
            </a:r>
          </a:p>
        </p:txBody>
      </p:sp>
      <p:grpSp>
        <p:nvGrpSpPr>
          <p:cNvPr id="146" name="Group 145" descr="Profile picture">
            <a:extLst>
              <a:ext uri="{FF2B5EF4-FFF2-40B4-BE49-F238E27FC236}">
                <a16:creationId xmlns:a16="http://schemas.microsoft.com/office/drawing/2014/main" id="{37594B64-8F46-D7FB-E160-028B4618DC73}"/>
              </a:ext>
            </a:extLst>
          </p:cNvPr>
          <p:cNvGrpSpPr/>
          <p:nvPr/>
        </p:nvGrpSpPr>
        <p:grpSpPr>
          <a:xfrm>
            <a:off x="7183293" y="3595582"/>
            <a:ext cx="706582" cy="706582"/>
            <a:chOff x="7183293" y="3595582"/>
            <a:chExt cx="706582" cy="706582"/>
          </a:xfrm>
        </p:grpSpPr>
        <p:sp>
          <p:nvSpPr>
            <p:cNvPr id="147" name="Oval 146">
              <a:extLst>
                <a:ext uri="{FF2B5EF4-FFF2-40B4-BE49-F238E27FC236}">
                  <a16:creationId xmlns:a16="http://schemas.microsoft.com/office/drawing/2014/main" id="{B6F124B2-28A3-2092-354C-E8848940ED8C}"/>
                </a:ext>
              </a:extLst>
            </p:cNvPr>
            <p:cNvSpPr/>
            <p:nvPr/>
          </p:nvSpPr>
          <p:spPr>
            <a:xfrm>
              <a:off x="7183293" y="3595582"/>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8" name="Picture 147" descr="A person smiling for the camera&#10;&#10;AI-generated content may be incorrect.">
              <a:extLst>
                <a:ext uri="{FF2B5EF4-FFF2-40B4-BE49-F238E27FC236}">
                  <a16:creationId xmlns:a16="http://schemas.microsoft.com/office/drawing/2014/main" id="{D01CF258-B4E4-3CCE-F1CC-0CD3EAF87580}"/>
                </a:ext>
              </a:extLst>
            </p:cNvPr>
            <p:cNvPicPr>
              <a:picLocks/>
            </p:cNvPicPr>
            <p:nvPr/>
          </p:nvPicPr>
          <p:blipFill rotWithShape="1">
            <a:blip r:embed="rId6">
              <a:extLst>
                <a:ext uri="{28A0092B-C50C-407E-A947-70E740481C1C}">
                  <a14:useLocalDpi xmlns:a14="http://schemas.microsoft.com/office/drawing/2010/main" val="0"/>
                </a:ext>
              </a:extLst>
            </a:blip>
            <a:srcRect l="17694" t="5782" r="17694" b="29606"/>
            <a:stretch/>
          </p:blipFill>
          <p:spPr>
            <a:xfrm>
              <a:off x="7220127" y="3632416"/>
              <a:ext cx="632914" cy="632914"/>
            </a:xfrm>
            <a:prstGeom prst="ellipse">
              <a:avLst/>
            </a:prstGeom>
          </p:spPr>
        </p:pic>
      </p:grpSp>
      <p:sp>
        <p:nvSpPr>
          <p:cNvPr id="150" name="TextBox 149">
            <a:extLst>
              <a:ext uri="{FF2B5EF4-FFF2-40B4-BE49-F238E27FC236}">
                <a16:creationId xmlns:a16="http://schemas.microsoft.com/office/drawing/2014/main" id="{E246B9F7-0917-7104-5229-2354C82B8376}"/>
              </a:ext>
            </a:extLst>
          </p:cNvPr>
          <p:cNvSpPr txBox="1">
            <a:spLocks/>
          </p:cNvSpPr>
          <p:nvPr/>
        </p:nvSpPr>
        <p:spPr>
          <a:xfrm>
            <a:off x="8054975" y="3723170"/>
            <a:ext cx="993701" cy="451406"/>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Asaf Tzuk</a:t>
            </a:r>
          </a:p>
          <a:p>
            <a:pPr>
              <a:spcAft>
                <a:spcPts val="600"/>
              </a:spcAft>
            </a:pPr>
            <a:r>
              <a:rPr lang="en-US" sz="1200"/>
              <a:t>Principal PM</a:t>
            </a:r>
          </a:p>
        </p:txBody>
      </p:sp>
    </p:spTree>
    <p:extLst>
      <p:ext uri="{BB962C8B-B14F-4D97-AF65-F5344CB8AC3E}">
        <p14:creationId xmlns:p14="http://schemas.microsoft.com/office/powerpoint/2010/main" val="21393019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932B4-CC07-0A92-31AA-3E9E6ED5CB30}"/>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8D5BEEEB-0ED9-3003-137E-22B6C2E47DB7}"/>
              </a:ext>
              <a:ext uri="{C183D7F6-B498-43B3-948B-1728B52AA6E4}">
                <adec:decorative xmlns:adec="http://schemas.microsoft.com/office/drawing/2017/decorative" val="1"/>
              </a:ext>
            </a:extLst>
          </p:cNvPr>
          <p:cNvGrpSpPr/>
          <p:nvPr/>
        </p:nvGrpSpPr>
        <p:grpSpPr>
          <a:xfrm>
            <a:off x="1" y="0"/>
            <a:ext cx="12191999" cy="1358900"/>
            <a:chOff x="1" y="0"/>
            <a:chExt cx="12191999" cy="1358900"/>
          </a:xfrm>
        </p:grpSpPr>
        <p:pic>
          <p:nvPicPr>
            <p:cNvPr id="15" name="Picture 14">
              <a:extLst>
                <a:ext uri="{FF2B5EF4-FFF2-40B4-BE49-F238E27FC236}">
                  <a16:creationId xmlns:a16="http://schemas.microsoft.com/office/drawing/2014/main" id="{29EDC8E0-D36D-1CD5-26B1-E245D0841384}"/>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16" name="Freeform: Shape 15">
              <a:extLst>
                <a:ext uri="{FF2B5EF4-FFF2-40B4-BE49-F238E27FC236}">
                  <a16:creationId xmlns:a16="http://schemas.microsoft.com/office/drawing/2014/main" id="{B55A0E81-7538-4EB2-96E6-A6AAB977D292}"/>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7" name="Graphic 34_1">
              <a:extLst>
                <a:ext uri="{FF2B5EF4-FFF2-40B4-BE49-F238E27FC236}">
                  <a16:creationId xmlns:a16="http://schemas.microsoft.com/office/drawing/2014/main" id="{1D9FF64D-9406-FFDF-3266-4457087AE6F2}"/>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18" name="Rectangle: Rounded Corners 50">
            <a:extLst>
              <a:ext uri="{FF2B5EF4-FFF2-40B4-BE49-F238E27FC236}">
                <a16:creationId xmlns:a16="http://schemas.microsoft.com/office/drawing/2014/main" id="{7B2AC704-D680-F1E7-2FD1-96E5C2D62C7B}"/>
              </a:ext>
              <a:ext uri="{C183D7F6-B498-43B3-948B-1728B52AA6E4}">
                <adec:decorative xmlns:adec="http://schemas.microsoft.com/office/drawing/2017/decorative" val="1"/>
              </a:ext>
            </a:extLst>
          </p:cNvPr>
          <p:cNvSpPr/>
          <p:nvPr/>
        </p:nvSpPr>
        <p:spPr bwMode="auto">
          <a:xfrm>
            <a:off x="924560" y="1710176"/>
            <a:ext cx="10342880" cy="4591050"/>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3" name="TextBox 22">
            <a:extLst>
              <a:ext uri="{FF2B5EF4-FFF2-40B4-BE49-F238E27FC236}">
                <a16:creationId xmlns:a16="http://schemas.microsoft.com/office/drawing/2014/main" id="{270B25BB-6EAB-F4FE-F7D0-5E3F1326F2B7}"/>
              </a:ext>
              <a:ext uri="{C183D7F6-B498-43B3-948B-1728B52AA6E4}">
                <adec:decorative xmlns:adec="http://schemas.microsoft.com/office/drawing/2017/decorative" val="1"/>
              </a:ext>
            </a:extLst>
          </p:cNvPr>
          <p:cNvSpPr txBox="1">
            <a:spLocks/>
          </p:cNvSpPr>
          <p:nvPr/>
        </p:nvSpPr>
        <p:spPr>
          <a:xfrm rot="10800000">
            <a:off x="4356100" y="1710175"/>
            <a:ext cx="3479800" cy="795684"/>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100000"/>
              </a:lnSpc>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rgbClr val="091F2C"/>
              </a:solidFill>
              <a:effectLst/>
              <a:uLnTx/>
              <a:uFillTx/>
              <a:latin typeface="Segoe Sans Display Semibold"/>
              <a:ea typeface="+mj-ea"/>
              <a:cs typeface="+mj-cs"/>
            </a:endParaRPr>
          </a:p>
        </p:txBody>
      </p:sp>
      <p:pic>
        <p:nvPicPr>
          <p:cNvPr id="30" name="Picture 29">
            <a:extLst>
              <a:ext uri="{FF2B5EF4-FFF2-40B4-BE49-F238E27FC236}">
                <a16:creationId xmlns:a16="http://schemas.microsoft.com/office/drawing/2014/main" id="{CF05F49C-B5A9-F974-A1C3-28F5BBE755E7}"/>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560887" y="6301226"/>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31" name="Rectangle: Rounded Corners 30">
            <a:extLst>
              <a:ext uri="{FF2B5EF4-FFF2-40B4-BE49-F238E27FC236}">
                <a16:creationId xmlns:a16="http://schemas.microsoft.com/office/drawing/2014/main" id="{AAF98666-481E-BE23-5C5D-C4656FD30CA6}"/>
              </a:ext>
              <a:ext uri="{C183D7F6-B498-43B3-948B-1728B52AA6E4}">
                <adec:decorative xmlns:adec="http://schemas.microsoft.com/office/drawing/2017/decorative" val="1"/>
              </a:ext>
            </a:extLst>
          </p:cNvPr>
          <p:cNvSpPr>
            <a:spLocks/>
          </p:cNvSpPr>
          <p:nvPr/>
        </p:nvSpPr>
        <p:spPr bwMode="auto">
          <a:xfrm>
            <a:off x="1107440"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2" name="Rectangle: Rounded Corners 31">
            <a:extLst>
              <a:ext uri="{FF2B5EF4-FFF2-40B4-BE49-F238E27FC236}">
                <a16:creationId xmlns:a16="http://schemas.microsoft.com/office/drawing/2014/main" id="{5765D8DE-AA8E-6241-8550-25E4B443E1E5}"/>
              </a:ext>
              <a:ext uri="{C183D7F6-B498-43B3-948B-1728B52AA6E4}">
                <adec:decorative xmlns:adec="http://schemas.microsoft.com/office/drawing/2017/decorative" val="1"/>
              </a:ext>
            </a:extLst>
          </p:cNvPr>
          <p:cNvSpPr>
            <a:spLocks/>
          </p:cNvSpPr>
          <p:nvPr/>
        </p:nvSpPr>
        <p:spPr bwMode="auto">
          <a:xfrm>
            <a:off x="4494107"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5" name="Rectangle: Rounded Corners 34">
            <a:extLst>
              <a:ext uri="{FF2B5EF4-FFF2-40B4-BE49-F238E27FC236}">
                <a16:creationId xmlns:a16="http://schemas.microsoft.com/office/drawing/2014/main" id="{38E30FF4-8A09-2C60-5347-EA22C7EF8636}"/>
              </a:ext>
              <a:ext uri="{C183D7F6-B498-43B3-948B-1728B52AA6E4}">
                <adec:decorative xmlns:adec="http://schemas.microsoft.com/office/drawing/2017/decorative" val="1"/>
              </a:ext>
            </a:extLst>
          </p:cNvPr>
          <p:cNvSpPr>
            <a:spLocks/>
          </p:cNvSpPr>
          <p:nvPr/>
        </p:nvSpPr>
        <p:spPr bwMode="auto">
          <a:xfrm>
            <a:off x="7880774"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12" name="Title 11">
            <a:extLst>
              <a:ext uri="{FF2B5EF4-FFF2-40B4-BE49-F238E27FC236}">
                <a16:creationId xmlns:a16="http://schemas.microsoft.com/office/drawing/2014/main" id="{F64D5551-591C-A4FD-4E81-C7D744ECC327}"/>
              </a:ext>
            </a:extLst>
          </p:cNvPr>
          <p:cNvSpPr>
            <a:spLocks noGrp="1"/>
          </p:cNvSpPr>
          <p:nvPr>
            <p:ph type="title"/>
          </p:nvPr>
        </p:nvSpPr>
        <p:spPr>
          <a:xfrm>
            <a:off x="571500" y="457200"/>
            <a:ext cx="11052046" cy="492443"/>
          </a:xfrm>
        </p:spPr>
        <p:txBody>
          <a:bodyPr/>
          <a:lstStyle/>
          <a:p>
            <a:pPr algn="ctr"/>
            <a:r>
              <a:rPr lang="en-US"/>
              <a:t>Copilot Control System   </a:t>
            </a:r>
          </a:p>
        </p:txBody>
      </p:sp>
      <p:pic>
        <p:nvPicPr>
          <p:cNvPr id="29" name="Picture 4" descr="Microsoft 365 Copilot logo">
            <a:extLst>
              <a:ext uri="{FF2B5EF4-FFF2-40B4-BE49-F238E27FC236}">
                <a16:creationId xmlns:a16="http://schemas.microsoft.com/office/drawing/2014/main" id="{D2CF337D-FD7C-B3A4-591A-8C6ACAE9221C}"/>
              </a:ext>
            </a:extLst>
          </p:cNvPr>
          <p:cNvPicPr>
            <a:picLocks noChangeAspect="1" noChangeArrowheads="1"/>
          </p:cNvPicPr>
          <p:nvPr/>
        </p:nvPicPr>
        <p:blipFill>
          <a:blip r:embed="rId5"/>
          <a:srcRect/>
          <a:stretch/>
        </p:blipFill>
        <p:spPr bwMode="auto">
          <a:xfrm>
            <a:off x="4740216" y="1820306"/>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A9A53FF-A8B5-F134-D75D-95C636FFBF75}"/>
              </a:ext>
            </a:extLst>
          </p:cNvPr>
          <p:cNvSpPr txBox="1"/>
          <p:nvPr/>
        </p:nvSpPr>
        <p:spPr>
          <a:xfrm>
            <a:off x="5473759" y="1954129"/>
            <a:ext cx="1978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chemeClr val="tx1"/>
                </a:solidFill>
                <a:effectLst/>
                <a:uLnTx/>
                <a:uFillTx/>
                <a:ea typeface="+mn-ea"/>
                <a:cs typeface="Segoe UI Semibold" panose="020B0502040204020203" pitchFamily="34" charset="0"/>
              </a:rPr>
              <a:t>Copilot + Agents</a:t>
            </a:r>
          </a:p>
        </p:txBody>
      </p:sp>
      <p:sp>
        <p:nvSpPr>
          <p:cNvPr id="24" name="Oval 23">
            <a:extLst>
              <a:ext uri="{FF2B5EF4-FFF2-40B4-BE49-F238E27FC236}">
                <a16:creationId xmlns:a16="http://schemas.microsoft.com/office/drawing/2014/main" id="{8ED636B6-E5C3-0BD0-C561-DFEFA6CF46BF}"/>
              </a:ext>
              <a:ext uri="{C183D7F6-B498-43B3-948B-1728B52AA6E4}">
                <adec:decorative xmlns:adec="http://schemas.microsoft.com/office/drawing/2017/decorative" val="1"/>
              </a:ext>
            </a:extLst>
          </p:cNvPr>
          <p:cNvSpPr/>
          <p:nvPr/>
        </p:nvSpPr>
        <p:spPr>
          <a:xfrm>
            <a:off x="2357655"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49" name="Graphic 55">
            <a:extLst>
              <a:ext uri="{FF2B5EF4-FFF2-40B4-BE49-F238E27FC236}">
                <a16:creationId xmlns:a16="http://schemas.microsoft.com/office/drawing/2014/main" id="{96115A39-7813-CC49-0A14-BBF9808A3775}"/>
              </a:ext>
              <a:ext uri="{C183D7F6-B498-43B3-948B-1728B52AA6E4}">
                <adec:decorative xmlns:adec="http://schemas.microsoft.com/office/drawing/2017/decorative" val="1"/>
              </a:ext>
            </a:extLst>
          </p:cNvPr>
          <p:cNvSpPr/>
          <p:nvPr/>
        </p:nvSpPr>
        <p:spPr>
          <a:xfrm>
            <a:off x="2528355" y="2964223"/>
            <a:ext cx="361958" cy="40217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6" name="TextBox 35">
            <a:extLst>
              <a:ext uri="{FF2B5EF4-FFF2-40B4-BE49-F238E27FC236}">
                <a16:creationId xmlns:a16="http://schemas.microsoft.com/office/drawing/2014/main" id="{C25D011B-A9DA-15CD-2CD6-F7DE00031E28}"/>
              </a:ext>
            </a:extLst>
          </p:cNvPr>
          <p:cNvSpPr txBox="1"/>
          <p:nvPr/>
        </p:nvSpPr>
        <p:spPr>
          <a:xfrm>
            <a:off x="1747311"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ea typeface="+mn-ea"/>
                <a:cs typeface="Segoe UI Semibold" panose="020B0502040204020203" pitchFamily="34" charset="0"/>
              </a:rPr>
              <a:t>Security &amp; Governance</a:t>
            </a:r>
          </a:p>
        </p:txBody>
      </p:sp>
      <p:sp>
        <p:nvSpPr>
          <p:cNvPr id="39" name="TextBox 38">
            <a:extLst>
              <a:ext uri="{FF2B5EF4-FFF2-40B4-BE49-F238E27FC236}">
                <a16:creationId xmlns:a16="http://schemas.microsoft.com/office/drawing/2014/main" id="{946508DA-ECFD-3A29-2C0F-8667AF73755F}"/>
              </a:ext>
            </a:extLst>
          </p:cNvPr>
          <p:cNvSpPr txBox="1"/>
          <p:nvPr/>
        </p:nvSpPr>
        <p:spPr>
          <a:xfrm>
            <a:off x="1328589" y="4671798"/>
            <a:ext cx="2761488"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Data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AI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Compliance &amp; privacy</a:t>
            </a:r>
          </a:p>
        </p:txBody>
      </p:sp>
      <p:sp>
        <p:nvSpPr>
          <p:cNvPr id="42" name="Oval 41">
            <a:extLst>
              <a:ext uri="{FF2B5EF4-FFF2-40B4-BE49-F238E27FC236}">
                <a16:creationId xmlns:a16="http://schemas.microsoft.com/office/drawing/2014/main" id="{A37A0682-1F75-62DC-4BC6-85F0FB728C80}"/>
              </a:ext>
              <a:ext uri="{C183D7F6-B498-43B3-948B-1728B52AA6E4}">
                <adec:decorative xmlns:adec="http://schemas.microsoft.com/office/drawing/2017/decorative" val="1"/>
              </a:ext>
            </a:extLst>
          </p:cNvPr>
          <p:cNvSpPr/>
          <p:nvPr/>
        </p:nvSpPr>
        <p:spPr>
          <a:xfrm>
            <a:off x="5744324"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1" name="Graphic 74">
            <a:extLst>
              <a:ext uri="{FF2B5EF4-FFF2-40B4-BE49-F238E27FC236}">
                <a16:creationId xmlns:a16="http://schemas.microsoft.com/office/drawing/2014/main" id="{651E83D9-BA8C-6042-A79F-9A52AF3B1157}"/>
              </a:ext>
              <a:ext uri="{C183D7F6-B498-43B3-948B-1728B52AA6E4}">
                <adec:decorative xmlns:adec="http://schemas.microsoft.com/office/drawing/2017/decorative" val="1"/>
              </a:ext>
            </a:extLst>
          </p:cNvPr>
          <p:cNvSpPr/>
          <p:nvPr/>
        </p:nvSpPr>
        <p:spPr>
          <a:xfrm>
            <a:off x="5912138" y="2973826"/>
            <a:ext cx="367726" cy="382968"/>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7" name="TextBox 36">
            <a:extLst>
              <a:ext uri="{FF2B5EF4-FFF2-40B4-BE49-F238E27FC236}">
                <a16:creationId xmlns:a16="http://schemas.microsoft.com/office/drawing/2014/main" id="{F5A4B2D7-0033-378D-A40B-E38E0B5F88CD}"/>
              </a:ext>
            </a:extLst>
          </p:cNvPr>
          <p:cNvSpPr txBox="1"/>
          <p:nvPr/>
        </p:nvSpPr>
        <p:spPr>
          <a:xfrm>
            <a:off x="5133978"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ea typeface="+mn-ea"/>
                <a:cs typeface="Segoe UI Semibold" panose="020B0502040204020203" pitchFamily="34" charset="0"/>
              </a:rPr>
              <a:t>Management Controls</a:t>
            </a:r>
          </a:p>
        </p:txBody>
      </p:sp>
      <p:sp>
        <p:nvSpPr>
          <p:cNvPr id="3" name="TextBox 2">
            <a:extLst>
              <a:ext uri="{FF2B5EF4-FFF2-40B4-BE49-F238E27FC236}">
                <a16:creationId xmlns:a16="http://schemas.microsoft.com/office/drawing/2014/main" id="{B1A08E6D-D8FA-CB2D-EB59-E001BB8526A6}"/>
              </a:ext>
            </a:extLst>
          </p:cNvPr>
          <p:cNvSpPr txBox="1"/>
          <p:nvPr/>
        </p:nvSpPr>
        <p:spPr>
          <a:xfrm>
            <a:off x="4715256" y="4671798"/>
            <a:ext cx="2761488"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 Licensing &amp; metering</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Agent lifecycle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Customization</a:t>
            </a:r>
          </a:p>
        </p:txBody>
      </p:sp>
      <p:sp>
        <p:nvSpPr>
          <p:cNvPr id="48" name="Oval 47">
            <a:extLst>
              <a:ext uri="{FF2B5EF4-FFF2-40B4-BE49-F238E27FC236}">
                <a16:creationId xmlns:a16="http://schemas.microsoft.com/office/drawing/2014/main" id="{0FCCDE7E-B868-0B3B-51A7-B2FD20F8B2A5}"/>
              </a:ext>
              <a:ext uri="{C183D7F6-B498-43B3-948B-1728B52AA6E4}">
                <adec:decorative xmlns:adec="http://schemas.microsoft.com/office/drawing/2017/decorative" val="1"/>
              </a:ext>
            </a:extLst>
          </p:cNvPr>
          <p:cNvSpPr/>
          <p:nvPr/>
        </p:nvSpPr>
        <p:spPr>
          <a:xfrm>
            <a:off x="9130991"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0" name="Graphic 124">
            <a:extLst>
              <a:ext uri="{FF2B5EF4-FFF2-40B4-BE49-F238E27FC236}">
                <a16:creationId xmlns:a16="http://schemas.microsoft.com/office/drawing/2014/main" id="{AE1FA435-0C4B-1E55-AD70-EB7D2BBB2E41}"/>
              </a:ext>
              <a:ext uri="{C183D7F6-B498-43B3-948B-1728B52AA6E4}">
                <adec:decorative xmlns:adec="http://schemas.microsoft.com/office/drawing/2017/decorative" val="1"/>
              </a:ext>
            </a:extLst>
          </p:cNvPr>
          <p:cNvSpPr/>
          <p:nvPr/>
        </p:nvSpPr>
        <p:spPr>
          <a:xfrm>
            <a:off x="9300788" y="2983430"/>
            <a:ext cx="363760" cy="363760"/>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8" name="TextBox 37">
            <a:extLst>
              <a:ext uri="{FF2B5EF4-FFF2-40B4-BE49-F238E27FC236}">
                <a16:creationId xmlns:a16="http://schemas.microsoft.com/office/drawing/2014/main" id="{58D2F64F-67A6-D8E2-6A2E-4F4CA0CB68AD}"/>
              </a:ext>
            </a:extLst>
          </p:cNvPr>
          <p:cNvSpPr txBox="1"/>
          <p:nvPr/>
        </p:nvSpPr>
        <p:spPr>
          <a:xfrm>
            <a:off x="8520645"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ea typeface="+mn-ea"/>
                <a:cs typeface="Segoe UI Semibold" panose="020B0502040204020203" pitchFamily="34" charset="0"/>
              </a:rPr>
              <a:t>Measurement &amp; Reporting</a:t>
            </a:r>
          </a:p>
        </p:txBody>
      </p:sp>
      <p:sp>
        <p:nvSpPr>
          <p:cNvPr id="41" name="TextBox 40">
            <a:extLst>
              <a:ext uri="{FF2B5EF4-FFF2-40B4-BE49-F238E27FC236}">
                <a16:creationId xmlns:a16="http://schemas.microsoft.com/office/drawing/2014/main" id="{22C0F372-F9DB-22D8-47B6-09754BE416C6}"/>
              </a:ext>
            </a:extLst>
          </p:cNvPr>
          <p:cNvSpPr txBox="1"/>
          <p:nvPr/>
        </p:nvSpPr>
        <p:spPr>
          <a:xfrm>
            <a:off x="8101923" y="4671798"/>
            <a:ext cx="2761488"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Readiness and adoption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Productivity impact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Business value &amp; ROI</a:t>
            </a:r>
          </a:p>
        </p:txBody>
      </p:sp>
      <p:sp>
        <p:nvSpPr>
          <p:cNvPr id="52" name="Rectangle: Rounded Corners 51" descr="A shape highlighting">
            <a:extLst>
              <a:ext uri="{FF2B5EF4-FFF2-40B4-BE49-F238E27FC236}">
                <a16:creationId xmlns:a16="http://schemas.microsoft.com/office/drawing/2014/main" id="{836FD33B-C006-7814-60BF-187495C01D6D}"/>
              </a:ext>
              <a:ext uri="{C183D7F6-B498-43B3-948B-1728B52AA6E4}">
                <adec:decorative xmlns:adec="http://schemas.microsoft.com/office/drawing/2017/decorative" val="0"/>
              </a:ext>
            </a:extLst>
          </p:cNvPr>
          <p:cNvSpPr/>
          <p:nvPr/>
        </p:nvSpPr>
        <p:spPr bwMode="auto">
          <a:xfrm>
            <a:off x="7880774" y="2616639"/>
            <a:ext cx="3203787" cy="3501708"/>
          </a:xfrm>
          <a:prstGeom prst="roundRect">
            <a:avLst>
              <a:gd name="adj" fmla="val 2758"/>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32141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path" presetSubtype="0" decel="100000" fill="hold" nodeType="withEffect">
                                  <p:stCondLst>
                                    <p:cond delay="200"/>
                                  </p:stCondLst>
                                  <p:childTnLst>
                                    <p:animMotion origin="layout" path="M -1.04167E-6 7.40741E-7 L -1.04167E-6 0.03542 " pathEditMode="relative" rAng="0" ptsTypes="AA">
                                      <p:cBhvr>
                                        <p:cTn id="9" dur="700" spd="-100000" fill="hold"/>
                                        <p:tgtEl>
                                          <p:spTgt spid="29"/>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42" presetClass="path" presetSubtype="0" decel="100000" fill="hold" grpId="1" nodeType="withEffect">
                                  <p:stCondLst>
                                    <p:cond delay="200"/>
                                  </p:stCondLst>
                                  <p:childTnLst>
                                    <p:animMotion origin="layout" path="M -1.04167E-6 7.40741E-7 L -1.04167E-6 0.03542 " pathEditMode="relative" rAng="0" ptsTypes="AA">
                                      <p:cBhvr>
                                        <p:cTn id="14" dur="700" spd="-100000" fill="hold"/>
                                        <p:tgtEl>
                                          <p:spTgt spid="27"/>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1.04167E-6 7.40741E-7 L -1.04167E-6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42" presetClass="path" presetSubtype="0" decel="100000" fill="hold" grpId="1" nodeType="withEffect">
                                  <p:stCondLst>
                                    <p:cond delay="200"/>
                                  </p:stCondLst>
                                  <p:childTnLst>
                                    <p:animMotion origin="layout" path="M -1.04167E-6 7.40741E-7 L -1.04167E-6 0.03542 " pathEditMode="relative" rAng="0" ptsTypes="AA">
                                      <p:cBhvr>
                                        <p:cTn id="24" dur="700" spd="-100000" fill="hold"/>
                                        <p:tgtEl>
                                          <p:spTgt spid="18"/>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42" presetClass="path" presetSubtype="0" decel="100000" fill="hold" grpId="1" nodeType="withEffect">
                                  <p:stCondLst>
                                    <p:cond delay="200"/>
                                  </p:stCondLst>
                                  <p:childTnLst>
                                    <p:animMotion origin="layout" path="M -1.04167E-6 7.40741E-7 L -1.04167E-6 0.03542 " pathEditMode="relative" rAng="0" ptsTypes="AA">
                                      <p:cBhvr>
                                        <p:cTn id="29" dur="700" spd="-100000" fill="hold"/>
                                        <p:tgtEl>
                                          <p:spTgt spid="49"/>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42" presetClass="path" presetSubtype="0" decel="100000" fill="hold" grpId="1" nodeType="withEffect">
                                  <p:stCondLst>
                                    <p:cond delay="200"/>
                                  </p:stCondLst>
                                  <p:childTnLst>
                                    <p:animMotion origin="layout" path="M -1.04167E-6 7.40741E-7 L -1.04167E-6 0.03542 " pathEditMode="relative" rAng="0" ptsTypes="AA">
                                      <p:cBhvr>
                                        <p:cTn id="34" dur="700" spd="-100000" fill="hold"/>
                                        <p:tgtEl>
                                          <p:spTgt spid="24"/>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42" presetClass="path" presetSubtype="0" decel="100000" fill="hold" grpId="1" nodeType="withEffect">
                                  <p:stCondLst>
                                    <p:cond delay="200"/>
                                  </p:stCondLst>
                                  <p:childTnLst>
                                    <p:animMotion origin="layout" path="M 4.375E-6 1.11111E-6 L 4.375E-6 0.03542 " pathEditMode="relative" rAng="0" ptsTypes="AA">
                                      <p:cBhvr>
                                        <p:cTn id="39" dur="700" spd="-100000" fill="hold"/>
                                        <p:tgtEl>
                                          <p:spTgt spid="36"/>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42" presetClass="path" presetSubtype="0" decel="100000" fill="hold" grpId="1" nodeType="withEffect">
                                  <p:stCondLst>
                                    <p:cond delay="200"/>
                                  </p:stCondLst>
                                  <p:childTnLst>
                                    <p:animMotion origin="layout" path="M 4.58333E-6 -3.7037E-7 L 4.58333E-6 0.03542 " pathEditMode="relative" rAng="0" ptsTypes="AA">
                                      <p:cBhvr>
                                        <p:cTn id="44" dur="700" spd="-100000" fill="hold"/>
                                        <p:tgtEl>
                                          <p:spTgt spid="39"/>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42" presetClass="path" presetSubtype="0" decel="100000" fill="hold" grpId="1" nodeType="withEffect">
                                  <p:stCondLst>
                                    <p:cond delay="200"/>
                                  </p:stCondLst>
                                  <p:childTnLst>
                                    <p:animMotion origin="layout" path="M -1.04167E-6 7.40741E-7 L -1.04167E-6 0.03542 " pathEditMode="relative" rAng="0" ptsTypes="AA">
                                      <p:cBhvr>
                                        <p:cTn id="49" dur="700" spd="-100000" fill="hold"/>
                                        <p:tgtEl>
                                          <p:spTgt spid="31"/>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500"/>
                                        <p:tgtEl>
                                          <p:spTgt spid="51"/>
                                        </p:tgtEl>
                                      </p:cBhvr>
                                    </p:animEffect>
                                  </p:childTnLst>
                                </p:cTn>
                              </p:par>
                              <p:par>
                                <p:cTn id="53" presetID="42" presetClass="path" presetSubtype="0" decel="100000" fill="hold" grpId="1" nodeType="withEffect">
                                  <p:stCondLst>
                                    <p:cond delay="200"/>
                                  </p:stCondLst>
                                  <p:childTnLst>
                                    <p:animMotion origin="layout" path="M -1.04167E-6 7.40741E-7 L -1.04167E-6 0.03542 " pathEditMode="relative" rAng="0" ptsTypes="AA">
                                      <p:cBhvr>
                                        <p:cTn id="54" dur="700" spd="-100000" fill="hold"/>
                                        <p:tgtEl>
                                          <p:spTgt spid="51"/>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42" presetClass="path" presetSubtype="0" decel="100000" fill="hold" grpId="1" nodeType="withEffect">
                                  <p:stCondLst>
                                    <p:cond delay="200"/>
                                  </p:stCondLst>
                                  <p:childTnLst>
                                    <p:animMotion origin="layout" path="M -1.04167E-6 7.40741E-7 L -1.04167E-6 0.03542 " pathEditMode="relative" rAng="0" ptsTypes="AA">
                                      <p:cBhvr>
                                        <p:cTn id="59" dur="700" spd="-100000" fill="hold"/>
                                        <p:tgtEl>
                                          <p:spTgt spid="42"/>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par>
                                <p:cTn id="63" presetID="42" presetClass="path" presetSubtype="0" decel="100000" fill="hold" grpId="1" nodeType="withEffect">
                                  <p:stCondLst>
                                    <p:cond delay="200"/>
                                  </p:stCondLst>
                                  <p:childTnLst>
                                    <p:animMotion origin="layout" path="M 0 1.11111E-6 L 0 0.03542 " pathEditMode="relative" rAng="0" ptsTypes="AA">
                                      <p:cBhvr>
                                        <p:cTn id="64" dur="700" spd="-100000" fill="hold"/>
                                        <p:tgtEl>
                                          <p:spTgt spid="37"/>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42" presetClass="path" presetSubtype="0" decel="100000" fill="hold" grpId="1" nodeType="withEffect">
                                  <p:stCondLst>
                                    <p:cond delay="200"/>
                                  </p:stCondLst>
                                  <p:childTnLst>
                                    <p:animMotion origin="layout" path="M -1.04167E-6 7.40741E-7 L -1.04167E-6 0.03542 " pathEditMode="relative" rAng="0" ptsTypes="AA">
                                      <p:cBhvr>
                                        <p:cTn id="69" dur="700" spd="-100000" fill="hold"/>
                                        <p:tgtEl>
                                          <p:spTgt spid="32"/>
                                        </p:tgtEl>
                                        <p:attrNameLst>
                                          <p:attrName>ppt_x</p:attrName>
                                          <p:attrName>ppt_y</p:attrName>
                                        </p:attrNameLst>
                                      </p:cBhvr>
                                      <p:rCtr x="0" y="1759"/>
                                    </p:animMotion>
                                  </p:childTnLst>
                                </p:cTn>
                              </p:par>
                              <p:par>
                                <p:cTn id="70" presetID="10" presetClass="entr" presetSubtype="0" fill="hold" nodeType="withEffect">
                                  <p:stCondLst>
                                    <p:cond delay="20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42" presetClass="path" presetSubtype="0" decel="100000" fill="hold" nodeType="withEffect">
                                  <p:stCondLst>
                                    <p:cond delay="200"/>
                                  </p:stCondLst>
                                  <p:childTnLst>
                                    <p:animMotion origin="layout" path="M -1.04167E-6 7.40741E-7 L -1.04167E-6 0.03542 " pathEditMode="relative" rAng="0" ptsTypes="AA">
                                      <p:cBhvr>
                                        <p:cTn id="74" dur="700" spd="-100000" fill="hold"/>
                                        <p:tgtEl>
                                          <p:spTgt spid="30"/>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42" presetClass="path" presetSubtype="0" decel="100000" fill="hold" grpId="1" nodeType="withEffect">
                                  <p:stCondLst>
                                    <p:cond delay="200"/>
                                  </p:stCondLst>
                                  <p:childTnLst>
                                    <p:animMotion origin="layout" path="M -1.04167E-6 7.40741E-7 L -1.04167E-6 0.03542 " pathEditMode="relative" rAng="0" ptsTypes="AA">
                                      <p:cBhvr>
                                        <p:cTn id="79" dur="700" spd="-100000" fill="hold"/>
                                        <p:tgtEl>
                                          <p:spTgt spid="50"/>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52"/>
                                        </p:tgtEl>
                                        <p:attrNameLst>
                                          <p:attrName>style.visibility</p:attrName>
                                        </p:attrNameLst>
                                      </p:cBhvr>
                                      <p:to>
                                        <p:strVal val="visible"/>
                                      </p:to>
                                    </p:set>
                                    <p:animEffect transition="in" filter="fade">
                                      <p:cBhvr>
                                        <p:cTn id="82" dur="500"/>
                                        <p:tgtEl>
                                          <p:spTgt spid="52"/>
                                        </p:tgtEl>
                                      </p:cBhvr>
                                    </p:animEffect>
                                  </p:childTnLst>
                                </p:cTn>
                              </p:par>
                              <p:par>
                                <p:cTn id="83" presetID="42" presetClass="path" presetSubtype="0" decel="100000" fill="hold" grpId="1" nodeType="withEffect">
                                  <p:stCondLst>
                                    <p:cond delay="200"/>
                                  </p:stCondLst>
                                  <p:childTnLst>
                                    <p:animMotion origin="layout" path="M -1.04167E-6 7.40741E-7 L -1.04167E-6 0.03542 " pathEditMode="relative" rAng="0" ptsTypes="AA">
                                      <p:cBhvr>
                                        <p:cTn id="84" dur="700" spd="-100000" fill="hold"/>
                                        <p:tgtEl>
                                          <p:spTgt spid="52"/>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par>
                                <p:cTn id="88" presetID="42" presetClass="path" presetSubtype="0" decel="100000" fill="hold" grpId="1" nodeType="withEffect">
                                  <p:stCondLst>
                                    <p:cond delay="200"/>
                                  </p:stCondLst>
                                  <p:childTnLst>
                                    <p:animMotion origin="layout" path="M -4.375E-6 1.11111E-6 L -4.375E-6 0.03542 " pathEditMode="relative" rAng="0" ptsTypes="AA">
                                      <p:cBhvr>
                                        <p:cTn id="89" dur="700" spd="-100000" fill="hold"/>
                                        <p:tgtEl>
                                          <p:spTgt spid="38"/>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41"/>
                                        </p:tgtEl>
                                        <p:attrNameLst>
                                          <p:attrName>style.visibility</p:attrName>
                                        </p:attrNameLst>
                                      </p:cBhvr>
                                      <p:to>
                                        <p:strVal val="visible"/>
                                      </p:to>
                                    </p:set>
                                    <p:animEffect transition="in" filter="fade">
                                      <p:cBhvr>
                                        <p:cTn id="92" dur="500"/>
                                        <p:tgtEl>
                                          <p:spTgt spid="41"/>
                                        </p:tgtEl>
                                      </p:cBhvr>
                                    </p:animEffect>
                                  </p:childTnLst>
                                </p:cTn>
                              </p:par>
                              <p:par>
                                <p:cTn id="93" presetID="42" presetClass="path" presetSubtype="0" decel="100000" fill="hold" grpId="1" nodeType="withEffect">
                                  <p:stCondLst>
                                    <p:cond delay="200"/>
                                  </p:stCondLst>
                                  <p:childTnLst>
                                    <p:animMotion origin="layout" path="M -4.375E-6 -3.7037E-7 L -4.375E-6 0.03542 " pathEditMode="relative" rAng="0" ptsTypes="AA">
                                      <p:cBhvr>
                                        <p:cTn id="94" dur="700" spd="-100000" fill="hold"/>
                                        <p:tgtEl>
                                          <p:spTgt spid="41"/>
                                        </p:tgtEl>
                                        <p:attrNameLst>
                                          <p:attrName>ppt_x</p:attrName>
                                          <p:attrName>ppt_y</p:attrName>
                                        </p:attrNameLst>
                                      </p:cBhvr>
                                      <p:rCtr x="0" y="1759"/>
                                    </p:animMotion>
                                  </p:childTnLst>
                                </p:cTn>
                              </p:par>
                              <p:par>
                                <p:cTn id="95" presetID="10" presetClass="entr" presetSubtype="0" fill="hold" grpId="0" nodeType="withEffect">
                                  <p:stCondLst>
                                    <p:cond delay="20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par>
                                <p:cTn id="98" presetID="42" presetClass="path" presetSubtype="0" decel="100000" fill="hold" grpId="1" nodeType="withEffect">
                                  <p:stCondLst>
                                    <p:cond delay="200"/>
                                  </p:stCondLst>
                                  <p:childTnLst>
                                    <p:animMotion origin="layout" path="M -1.04167E-6 7.40741E-7 L -1.04167E-6 0.03542 " pathEditMode="relative" rAng="0" ptsTypes="AA">
                                      <p:cBhvr>
                                        <p:cTn id="99" dur="700" spd="-100000" fill="hold"/>
                                        <p:tgtEl>
                                          <p:spTgt spid="35"/>
                                        </p:tgtEl>
                                        <p:attrNameLst>
                                          <p:attrName>ppt_x</p:attrName>
                                          <p:attrName>ppt_y</p:attrName>
                                        </p:attrNameLst>
                                      </p:cBhvr>
                                      <p:rCtr x="0" y="1759"/>
                                    </p:animMotion>
                                  </p:childTnLst>
                                </p:cTn>
                              </p:par>
                              <p:par>
                                <p:cTn id="100" presetID="10" presetClass="entr" presetSubtype="0" fill="hold" grpId="0" nodeType="withEffect">
                                  <p:stCondLst>
                                    <p:cond delay="200"/>
                                  </p:stCondLst>
                                  <p:childTnLst>
                                    <p:set>
                                      <p:cBhvr>
                                        <p:cTn id="101" dur="1" fill="hold">
                                          <p:stCondLst>
                                            <p:cond delay="0"/>
                                          </p:stCondLst>
                                        </p:cTn>
                                        <p:tgtEl>
                                          <p:spTgt spid="48"/>
                                        </p:tgtEl>
                                        <p:attrNameLst>
                                          <p:attrName>style.visibility</p:attrName>
                                        </p:attrNameLst>
                                      </p:cBhvr>
                                      <p:to>
                                        <p:strVal val="visible"/>
                                      </p:to>
                                    </p:set>
                                    <p:animEffect transition="in" filter="fade">
                                      <p:cBhvr>
                                        <p:cTn id="102" dur="500"/>
                                        <p:tgtEl>
                                          <p:spTgt spid="48"/>
                                        </p:tgtEl>
                                      </p:cBhvr>
                                    </p:animEffect>
                                  </p:childTnLst>
                                </p:cTn>
                              </p:par>
                              <p:par>
                                <p:cTn id="103" presetID="42" presetClass="path" presetSubtype="0" decel="100000" fill="hold" grpId="1" nodeType="withEffect">
                                  <p:stCondLst>
                                    <p:cond delay="200"/>
                                  </p:stCondLst>
                                  <p:childTnLst>
                                    <p:animMotion origin="layout" path="M -1.04167E-6 7.40741E-7 L -1.04167E-6 0.03542 " pathEditMode="relative" rAng="0" ptsTypes="AA">
                                      <p:cBhvr>
                                        <p:cTn id="104" dur="700" spd="-100000" fill="hold"/>
                                        <p:tgtEl>
                                          <p:spTgt spid="48"/>
                                        </p:tgtEl>
                                        <p:attrNameLst>
                                          <p:attrName>ppt_x</p:attrName>
                                          <p:attrName>ppt_y</p:attrName>
                                        </p:attrNameLst>
                                      </p:cBhvr>
                                      <p:rCtr x="0" y="1759"/>
                                    </p:animMotion>
                                  </p:childTnLst>
                                </p:cTn>
                              </p:par>
                              <p:par>
                                <p:cTn id="105" presetID="10" presetClass="entr" presetSubtype="0" fill="hold" grpId="0" nodeType="withEffect">
                                  <p:stCondLst>
                                    <p:cond delay="200"/>
                                  </p:stCondLst>
                                  <p:childTnLst>
                                    <p:set>
                                      <p:cBhvr>
                                        <p:cTn id="106" dur="1" fill="hold">
                                          <p:stCondLst>
                                            <p:cond delay="0"/>
                                          </p:stCondLst>
                                        </p:cTn>
                                        <p:tgtEl>
                                          <p:spTgt spid="3"/>
                                        </p:tgtEl>
                                        <p:attrNameLst>
                                          <p:attrName>style.visibility</p:attrName>
                                        </p:attrNameLst>
                                      </p:cBhvr>
                                      <p:to>
                                        <p:strVal val="visible"/>
                                      </p:to>
                                    </p:set>
                                    <p:animEffect transition="in" filter="fade">
                                      <p:cBhvr>
                                        <p:cTn id="107" dur="500"/>
                                        <p:tgtEl>
                                          <p:spTgt spid="3"/>
                                        </p:tgtEl>
                                      </p:cBhvr>
                                    </p:animEffect>
                                  </p:childTnLst>
                                </p:cTn>
                              </p:par>
                              <p:par>
                                <p:cTn id="108" presetID="42" presetClass="path" presetSubtype="0" decel="100000" fill="hold" grpId="1" nodeType="withEffect">
                                  <p:stCondLst>
                                    <p:cond delay="200"/>
                                  </p:stCondLst>
                                  <p:childTnLst>
                                    <p:animMotion origin="layout" path="M 0 -3.7037E-7 L 0 0.03542 " pathEditMode="relative" rAng="0" ptsTypes="AA">
                                      <p:cBhvr>
                                        <p:cTn id="10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3" grpId="0" animBg="1"/>
      <p:bldP spid="23" grpId="1" animBg="1"/>
      <p:bldP spid="31" grpId="0" animBg="1"/>
      <p:bldP spid="31" grpId="1" animBg="1"/>
      <p:bldP spid="32" grpId="0" animBg="1"/>
      <p:bldP spid="32" grpId="1" animBg="1"/>
      <p:bldP spid="35" grpId="0" animBg="1"/>
      <p:bldP spid="35" grpId="1" animBg="1"/>
      <p:bldP spid="27" grpId="0"/>
      <p:bldP spid="27" grpId="1"/>
      <p:bldP spid="24" grpId="0" animBg="1"/>
      <p:bldP spid="24" grpId="1" animBg="1"/>
      <p:bldP spid="49" grpId="0" animBg="1"/>
      <p:bldP spid="49" grpId="1" animBg="1"/>
      <p:bldP spid="36" grpId="0"/>
      <p:bldP spid="36" grpId="1"/>
      <p:bldP spid="39" grpId="0"/>
      <p:bldP spid="39" grpId="1"/>
      <p:bldP spid="42" grpId="0" animBg="1"/>
      <p:bldP spid="42" grpId="1" animBg="1"/>
      <p:bldP spid="51" grpId="0" animBg="1"/>
      <p:bldP spid="51" grpId="1" animBg="1"/>
      <p:bldP spid="37" grpId="0"/>
      <p:bldP spid="37" grpId="1"/>
      <p:bldP spid="3" grpId="0"/>
      <p:bldP spid="3" grpId="1"/>
      <p:bldP spid="48" grpId="0" animBg="1"/>
      <p:bldP spid="48" grpId="1" animBg="1"/>
      <p:bldP spid="50" grpId="0" animBg="1"/>
      <p:bldP spid="50" grpId="1" animBg="1"/>
      <p:bldP spid="38" grpId="0"/>
      <p:bldP spid="38" grpId="1"/>
      <p:bldP spid="41" grpId="0"/>
      <p:bldP spid="41" grpId="1"/>
      <p:bldP spid="52" grpId="0" animBg="1"/>
      <p:bldP spid="5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A74199-F242-2D45-95FB-A7DFA080E419}"/>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grpSp>
          <p:nvGrpSpPr>
            <p:cNvPr id="2" name="Group 1">
              <a:extLst>
                <a:ext uri="{FF2B5EF4-FFF2-40B4-BE49-F238E27FC236}">
                  <a16:creationId xmlns:a16="http://schemas.microsoft.com/office/drawing/2014/main" id="{2103187E-99AA-E6FE-9A79-1B8EF0FAA300}"/>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26" name="Picture 25">
                <a:extLst>
                  <a:ext uri="{FF2B5EF4-FFF2-40B4-BE49-F238E27FC236}">
                    <a16:creationId xmlns:a16="http://schemas.microsoft.com/office/drawing/2014/main" id="{FE4C7864-9F84-0460-3A1B-1E2BBA88CEB8}"/>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82EDD7ED-5DEF-5367-E8D3-BB6E25970FD6}"/>
                  </a:ext>
                  <a:ext uri="{C183D7F6-B498-43B3-948B-1728B52AA6E4}">
                    <adec:decorative xmlns:adec="http://schemas.microsoft.com/office/drawing/2017/decorative" val="1"/>
                  </a:ext>
                </a:extLst>
              </p:cNvPr>
              <p:cNvSpPr>
                <a:spLocks/>
              </p:cNvSpPr>
              <p:nvPr/>
            </p:nvSpPr>
            <p:spPr bwMode="auto">
              <a:xfrm>
                <a:off x="0" y="0"/>
                <a:ext cx="12191998" cy="6858000"/>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34" name="Graphic 34_1">
                <a:extLst>
                  <a:ext uri="{FF2B5EF4-FFF2-40B4-BE49-F238E27FC236}">
                    <a16:creationId xmlns:a16="http://schemas.microsoft.com/office/drawing/2014/main" id="{4227B138-7E92-2398-F831-68FA2EA70D29}"/>
                  </a:ext>
                  <a:ext uri="{C183D7F6-B498-43B3-948B-1728B52AA6E4}">
                    <adec:decorative xmlns:adec="http://schemas.microsoft.com/office/drawing/2017/decorative" val="1"/>
                  </a:ext>
                </a:extLst>
              </p:cNvPr>
              <p:cNvSpPr>
                <a:spLocks/>
              </p:cNvSpPr>
              <p:nvPr/>
            </p:nvSpPr>
            <p:spPr>
              <a:xfrm rot="16200000">
                <a:off x="-1528805" y="2286000"/>
                <a:ext cx="4572000"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31" name="Rectangle: Rounded Corners 50">
              <a:extLst>
                <a:ext uri="{FF2B5EF4-FFF2-40B4-BE49-F238E27FC236}">
                  <a16:creationId xmlns:a16="http://schemas.microsoft.com/office/drawing/2014/main" id="{8A14E962-88B5-D373-A28E-E35A2EAAC31E}"/>
                </a:ext>
                <a:ext uri="{C183D7F6-B498-43B3-948B-1728B52AA6E4}">
                  <adec:decorative xmlns:adec="http://schemas.microsoft.com/office/drawing/2017/decorative" val="1"/>
                </a:ext>
              </a:extLst>
            </p:cNvPr>
            <p:cNvSpPr/>
            <p:nvPr/>
          </p:nvSpPr>
          <p:spPr bwMode="auto">
            <a:xfrm>
              <a:off x="1527175" y="2042178"/>
              <a:ext cx="10093325"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32" name="Rectangle: Rounded Corners 50">
              <a:extLst>
                <a:ext uri="{FF2B5EF4-FFF2-40B4-BE49-F238E27FC236}">
                  <a16:creationId xmlns:a16="http://schemas.microsoft.com/office/drawing/2014/main" id="{EA51D1EB-7BC5-6F17-DB3D-7202104F9FED}"/>
                </a:ext>
                <a:ext uri="{C183D7F6-B498-43B3-948B-1728B52AA6E4}">
                  <adec:decorative xmlns:adec="http://schemas.microsoft.com/office/drawing/2017/decorative" val="1"/>
                </a:ext>
              </a:extLst>
            </p:cNvPr>
            <p:cNvSpPr/>
            <p:nvPr/>
          </p:nvSpPr>
          <p:spPr bwMode="auto">
            <a:xfrm>
              <a:off x="1527175" y="3356412"/>
              <a:ext cx="10093325"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7" name="Title 6">
            <a:extLst>
              <a:ext uri="{FF2B5EF4-FFF2-40B4-BE49-F238E27FC236}">
                <a16:creationId xmlns:a16="http://schemas.microsoft.com/office/drawing/2014/main" id="{56903920-D60D-67F8-6CC0-74D30ADC4E5C}"/>
              </a:ext>
            </a:extLst>
          </p:cNvPr>
          <p:cNvSpPr txBox="1">
            <a:spLocks noGrp="1"/>
          </p:cNvSpPr>
          <p:nvPr>
            <p:ph type="title" idx="4294967295"/>
          </p:nvPr>
        </p:nvSpPr>
        <p:spPr>
          <a:xfrm rot="16200000">
            <a:off x="-15425" y="5198521"/>
            <a:ext cx="1545241"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gradFill>
                  <a:gsLst>
                    <a:gs pos="2874">
                      <a:schemeClr val="accent1"/>
                    </a:gs>
                    <a:gs pos="71000">
                      <a:schemeClr val="accent4"/>
                    </a:gs>
                    <a:gs pos="100000">
                      <a:schemeClr val="accent2"/>
                    </a:gs>
                  </a:gsLst>
                  <a:lin ang="0" scaled="1"/>
                </a:gradFill>
                <a:effectLst/>
                <a:uLnTx/>
                <a:uFillTx/>
                <a:latin typeface="+mj-lt"/>
                <a:ea typeface="+mj-ea"/>
                <a:cs typeface="+mj-cs"/>
              </a:rPr>
              <a:t>Day 2 </a:t>
            </a:r>
          </a:p>
        </p:txBody>
      </p:sp>
      <p:sp>
        <p:nvSpPr>
          <p:cNvPr id="25" name="Text Placeholder 2">
            <a:extLst>
              <a:ext uri="{FF2B5EF4-FFF2-40B4-BE49-F238E27FC236}">
                <a16:creationId xmlns:a16="http://schemas.microsoft.com/office/drawing/2014/main" id="{2107C1C4-E34D-92DC-08B8-C67C73136C1F}"/>
              </a:ext>
            </a:extLst>
          </p:cNvPr>
          <p:cNvSpPr txBox="1">
            <a:spLocks/>
          </p:cNvSpPr>
          <p:nvPr/>
        </p:nvSpPr>
        <p:spPr>
          <a:xfrm>
            <a:off x="1908175" y="1449844"/>
            <a:ext cx="1806568" cy="43088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80">
                <a:solidFill>
                  <a:schemeClr val="accent1"/>
                </a:solidFill>
                <a:latin typeface="+mj-lt"/>
              </a:rPr>
              <a:t>JUNE 18</a:t>
            </a:r>
            <a:r>
              <a:rPr lang="en-US" spc="80" baseline="30000">
                <a:solidFill>
                  <a:schemeClr val="accent1"/>
                </a:solidFill>
                <a:latin typeface="+mj-lt"/>
              </a:rPr>
              <a:t>TH</a:t>
            </a:r>
            <a:endParaRPr lang="en-US" spc="80">
              <a:solidFill>
                <a:schemeClr val="accent1"/>
              </a:solidFill>
              <a:latin typeface="+mj-lt"/>
            </a:endParaRPr>
          </a:p>
        </p:txBody>
      </p:sp>
      <p:sp>
        <p:nvSpPr>
          <p:cNvPr id="62" name="TextBox 61">
            <a:extLst>
              <a:ext uri="{FF2B5EF4-FFF2-40B4-BE49-F238E27FC236}">
                <a16:creationId xmlns:a16="http://schemas.microsoft.com/office/drawing/2014/main" id="{7810481C-590A-201D-D297-BB67839692AA}"/>
              </a:ext>
              <a:ext uri="{C183D7F6-B498-43B3-948B-1728B52AA6E4}">
                <adec:decorative xmlns:adec="http://schemas.microsoft.com/office/drawing/2017/decorative" val="0"/>
              </a:ext>
            </a:extLst>
          </p:cNvPr>
          <p:cNvSpPr txBox="1">
            <a:spLocks/>
          </p:cNvSpPr>
          <p:nvPr/>
        </p:nvSpPr>
        <p:spPr>
          <a:xfrm>
            <a:off x="1636080" y="2138681"/>
            <a:ext cx="162147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600">
                <a:solidFill>
                  <a:schemeClr val="tx1"/>
                </a:solidFill>
              </a:rPr>
              <a:t>10:00–11:00AM PT</a:t>
            </a:r>
          </a:p>
        </p:txBody>
      </p:sp>
      <p:sp>
        <p:nvSpPr>
          <p:cNvPr id="78" name="TextBox 77">
            <a:extLst>
              <a:ext uri="{FF2B5EF4-FFF2-40B4-BE49-F238E27FC236}">
                <a16:creationId xmlns:a16="http://schemas.microsoft.com/office/drawing/2014/main" id="{EC536074-B2A3-3052-2D90-862BE4CF12EF}"/>
              </a:ext>
              <a:ext uri="{C183D7F6-B498-43B3-948B-1728B52AA6E4}">
                <adec:decorative xmlns:adec="http://schemas.microsoft.com/office/drawing/2017/decorative" val="0"/>
              </a:ext>
            </a:extLst>
          </p:cNvPr>
          <p:cNvSpPr txBox="1">
            <a:spLocks/>
          </p:cNvSpPr>
          <p:nvPr/>
        </p:nvSpPr>
        <p:spPr>
          <a:xfrm>
            <a:off x="1636080" y="3453818"/>
            <a:ext cx="162147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600">
                <a:solidFill>
                  <a:schemeClr val="tx1"/>
                </a:solidFill>
              </a:rPr>
              <a:t>11:00AM–12:00PM PT</a:t>
            </a:r>
          </a:p>
        </p:txBody>
      </p:sp>
      <p:sp>
        <p:nvSpPr>
          <p:cNvPr id="93" name="TextBox 92">
            <a:extLst>
              <a:ext uri="{FF2B5EF4-FFF2-40B4-BE49-F238E27FC236}">
                <a16:creationId xmlns:a16="http://schemas.microsoft.com/office/drawing/2014/main" id="{F062787D-054A-41E3-39B8-A35835BDF128}"/>
              </a:ext>
              <a:ext uri="{C183D7F6-B498-43B3-948B-1728B52AA6E4}">
                <adec:decorative xmlns:adec="http://schemas.microsoft.com/office/drawing/2017/decorative" val="1"/>
              </a:ext>
            </a:extLst>
          </p:cNvPr>
          <p:cNvSpPr txBox="1">
            <a:spLocks/>
          </p:cNvSpPr>
          <p:nvPr/>
        </p:nvSpPr>
        <p:spPr>
          <a:xfrm rot="10800000" flipV="1">
            <a:off x="3505190" y="2419195"/>
            <a:ext cx="3238509" cy="430887"/>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400"/>
              <a:t>Measure usage and impact of Copilot and agents</a:t>
            </a:r>
          </a:p>
        </p:txBody>
      </p:sp>
      <p:grpSp>
        <p:nvGrpSpPr>
          <p:cNvPr id="108" name="Group 107" descr="Profile picture">
            <a:extLst>
              <a:ext uri="{FF2B5EF4-FFF2-40B4-BE49-F238E27FC236}">
                <a16:creationId xmlns:a16="http://schemas.microsoft.com/office/drawing/2014/main" id="{2595977F-B809-F4CC-9135-6B69AC90EC65}"/>
              </a:ext>
            </a:extLst>
          </p:cNvPr>
          <p:cNvGrpSpPr/>
          <p:nvPr/>
        </p:nvGrpSpPr>
        <p:grpSpPr>
          <a:xfrm>
            <a:off x="7183293" y="2309887"/>
            <a:ext cx="706582" cy="706582"/>
            <a:chOff x="7183293" y="2281348"/>
            <a:chExt cx="706582" cy="706582"/>
          </a:xfrm>
        </p:grpSpPr>
        <p:sp>
          <p:nvSpPr>
            <p:cNvPr id="109" name="Oval 108">
              <a:extLst>
                <a:ext uri="{FF2B5EF4-FFF2-40B4-BE49-F238E27FC236}">
                  <a16:creationId xmlns:a16="http://schemas.microsoft.com/office/drawing/2014/main" id="{169C6228-6F74-4A01-5E2C-97C87191F558}"/>
                </a:ext>
              </a:extLst>
            </p:cNvPr>
            <p:cNvSpPr/>
            <p:nvPr/>
          </p:nvSpPr>
          <p:spPr>
            <a:xfrm>
              <a:off x="7183293" y="22813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0" name="Picture 109" descr="A person in a black shirt&#10;&#10;AI-generated content may be incorrect.">
              <a:extLst>
                <a:ext uri="{FF2B5EF4-FFF2-40B4-BE49-F238E27FC236}">
                  <a16:creationId xmlns:a16="http://schemas.microsoft.com/office/drawing/2014/main" id="{43035913-F7F5-9BF7-BD60-8DA234901E49}"/>
                </a:ext>
              </a:extLst>
            </p:cNvPr>
            <p:cNvPicPr>
              <a:picLocks/>
            </p:cNvPicPr>
            <p:nvPr/>
          </p:nvPicPr>
          <p:blipFill rotWithShape="1">
            <a:blip r:embed="rId4">
              <a:extLst>
                <a:ext uri="{28A0092B-C50C-407E-A947-70E740481C1C}">
                  <a14:useLocalDpi xmlns:a14="http://schemas.microsoft.com/office/drawing/2010/main" val="0"/>
                </a:ext>
              </a:extLst>
            </a:blip>
            <a:srcRect l="13301" t="-330" r="19610" b="33241"/>
            <a:stretch/>
          </p:blipFill>
          <p:spPr>
            <a:xfrm>
              <a:off x="7220127" y="2318182"/>
              <a:ext cx="632914" cy="632914"/>
            </a:xfrm>
            <a:prstGeom prst="ellipse">
              <a:avLst/>
            </a:prstGeom>
          </p:spPr>
        </p:pic>
      </p:grpSp>
      <p:sp>
        <p:nvSpPr>
          <p:cNvPr id="127" name="TextBox 126">
            <a:extLst>
              <a:ext uri="{FF2B5EF4-FFF2-40B4-BE49-F238E27FC236}">
                <a16:creationId xmlns:a16="http://schemas.microsoft.com/office/drawing/2014/main" id="{CBC6A5C4-7042-1EB1-4638-819C43025244}"/>
              </a:ext>
            </a:extLst>
          </p:cNvPr>
          <p:cNvSpPr txBox="1">
            <a:spLocks/>
          </p:cNvSpPr>
          <p:nvPr/>
        </p:nvSpPr>
        <p:spPr>
          <a:xfrm>
            <a:off x="8054975" y="2329754"/>
            <a:ext cx="936625" cy="666849"/>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Samer Baroudi</a:t>
            </a:r>
          </a:p>
          <a:p>
            <a:pPr>
              <a:spcAft>
                <a:spcPts val="600"/>
              </a:spcAft>
            </a:pPr>
            <a:r>
              <a:rPr lang="en-US" sz="1200"/>
              <a:t>Sr. PMM</a:t>
            </a:r>
          </a:p>
        </p:txBody>
      </p:sp>
      <p:grpSp>
        <p:nvGrpSpPr>
          <p:cNvPr id="134" name="Group 133" descr="Profile picture">
            <a:extLst>
              <a:ext uri="{FF2B5EF4-FFF2-40B4-BE49-F238E27FC236}">
                <a16:creationId xmlns:a16="http://schemas.microsoft.com/office/drawing/2014/main" id="{297D7FBB-1683-F313-94C2-1FA8EA841601}"/>
              </a:ext>
            </a:extLst>
          </p:cNvPr>
          <p:cNvGrpSpPr/>
          <p:nvPr/>
        </p:nvGrpSpPr>
        <p:grpSpPr>
          <a:xfrm>
            <a:off x="9326418" y="2309887"/>
            <a:ext cx="706582" cy="706582"/>
            <a:chOff x="9326418" y="2281348"/>
            <a:chExt cx="706582" cy="706582"/>
          </a:xfrm>
        </p:grpSpPr>
        <p:sp>
          <p:nvSpPr>
            <p:cNvPr id="135" name="Oval 134">
              <a:extLst>
                <a:ext uri="{FF2B5EF4-FFF2-40B4-BE49-F238E27FC236}">
                  <a16:creationId xmlns:a16="http://schemas.microsoft.com/office/drawing/2014/main" id="{66DDC12B-FD33-D686-48A8-8CBB561B37AB}"/>
                </a:ext>
              </a:extLst>
            </p:cNvPr>
            <p:cNvSpPr/>
            <p:nvPr/>
          </p:nvSpPr>
          <p:spPr>
            <a:xfrm>
              <a:off x="9326418" y="22813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6" name="Picture 135" descr="A person in a suit&#10;&#10;AI-generated content may be incorrect.">
              <a:extLst>
                <a:ext uri="{FF2B5EF4-FFF2-40B4-BE49-F238E27FC236}">
                  <a16:creationId xmlns:a16="http://schemas.microsoft.com/office/drawing/2014/main" id="{E98F529C-9BD4-1F32-851C-408D28B5E674}"/>
                </a:ext>
              </a:extLst>
            </p:cNvPr>
            <p:cNvPicPr>
              <a:picLocks/>
            </p:cNvPicPr>
            <p:nvPr/>
          </p:nvPicPr>
          <p:blipFill rotWithShape="1">
            <a:blip r:embed="rId5">
              <a:extLst>
                <a:ext uri="{28A0092B-C50C-407E-A947-70E740481C1C}">
                  <a14:useLocalDpi xmlns:a14="http://schemas.microsoft.com/office/drawing/2010/main" val="0"/>
                </a:ext>
              </a:extLst>
            </a:blip>
            <a:srcRect l="11824" t="-87" r="12800" b="24711"/>
            <a:stretch/>
          </p:blipFill>
          <p:spPr>
            <a:xfrm>
              <a:off x="9363252" y="2318182"/>
              <a:ext cx="632914" cy="632914"/>
            </a:xfrm>
            <a:prstGeom prst="ellipse">
              <a:avLst/>
            </a:prstGeom>
          </p:spPr>
        </p:pic>
      </p:grpSp>
      <p:sp>
        <p:nvSpPr>
          <p:cNvPr id="143" name="TextBox 142">
            <a:extLst>
              <a:ext uri="{FF2B5EF4-FFF2-40B4-BE49-F238E27FC236}">
                <a16:creationId xmlns:a16="http://schemas.microsoft.com/office/drawing/2014/main" id="{521ADCF7-B8BA-8718-899F-EC7CC13F15D7}"/>
              </a:ext>
            </a:extLst>
          </p:cNvPr>
          <p:cNvSpPr txBox="1">
            <a:spLocks/>
          </p:cNvSpPr>
          <p:nvPr/>
        </p:nvSpPr>
        <p:spPr>
          <a:xfrm>
            <a:off x="10198100" y="2345142"/>
            <a:ext cx="1212850" cy="636072"/>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Mike Walsh</a:t>
            </a:r>
          </a:p>
          <a:p>
            <a:pPr>
              <a:spcAft>
                <a:spcPts val="600"/>
              </a:spcAft>
            </a:pPr>
            <a:r>
              <a:rPr lang="en-US" sz="1200"/>
              <a:t>Director, PMM, Copilot Analytics</a:t>
            </a:r>
          </a:p>
        </p:txBody>
      </p:sp>
      <p:sp>
        <p:nvSpPr>
          <p:cNvPr id="145" name="TextBox 144">
            <a:extLst>
              <a:ext uri="{FF2B5EF4-FFF2-40B4-BE49-F238E27FC236}">
                <a16:creationId xmlns:a16="http://schemas.microsoft.com/office/drawing/2014/main" id="{F2396591-0000-5C10-5DD2-45BB685CFDA8}"/>
              </a:ext>
              <a:ext uri="{C183D7F6-B498-43B3-948B-1728B52AA6E4}">
                <adec:decorative xmlns:adec="http://schemas.microsoft.com/office/drawing/2017/decorative" val="1"/>
              </a:ext>
            </a:extLst>
          </p:cNvPr>
          <p:cNvSpPr txBox="1">
            <a:spLocks/>
          </p:cNvSpPr>
          <p:nvPr/>
        </p:nvSpPr>
        <p:spPr>
          <a:xfrm rot="10800000" flipV="1">
            <a:off x="3505191" y="3733429"/>
            <a:ext cx="3343283" cy="430887"/>
          </a:xfrm>
          <a:prstGeom prst="rect">
            <a:avLst/>
          </a:prstGeom>
          <a:noFill/>
        </p:spPr>
        <p:txBody>
          <a:bodyPr wrap="square" lIns="0" tIns="0" rIns="0" bIns="0">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400"/>
              <a:t>Practical guidance for AI and collaboration adoption</a:t>
            </a:r>
          </a:p>
        </p:txBody>
      </p:sp>
      <p:grpSp>
        <p:nvGrpSpPr>
          <p:cNvPr id="150" name="Group 149" descr="Profile picture">
            <a:extLst>
              <a:ext uri="{FF2B5EF4-FFF2-40B4-BE49-F238E27FC236}">
                <a16:creationId xmlns:a16="http://schemas.microsoft.com/office/drawing/2014/main" id="{76460B82-5F98-F8A9-EC0D-505B92F16255}"/>
              </a:ext>
            </a:extLst>
          </p:cNvPr>
          <p:cNvGrpSpPr/>
          <p:nvPr/>
        </p:nvGrpSpPr>
        <p:grpSpPr>
          <a:xfrm>
            <a:off x="7183293" y="3595582"/>
            <a:ext cx="706582" cy="706582"/>
            <a:chOff x="7183293" y="3595582"/>
            <a:chExt cx="706582" cy="706582"/>
          </a:xfrm>
        </p:grpSpPr>
        <p:sp>
          <p:nvSpPr>
            <p:cNvPr id="151" name="Oval 150">
              <a:extLst>
                <a:ext uri="{FF2B5EF4-FFF2-40B4-BE49-F238E27FC236}">
                  <a16:creationId xmlns:a16="http://schemas.microsoft.com/office/drawing/2014/main" id="{3E8F7D99-3D4B-124D-C1BE-E58E7674F79C}"/>
                </a:ext>
              </a:extLst>
            </p:cNvPr>
            <p:cNvSpPr/>
            <p:nvPr/>
          </p:nvSpPr>
          <p:spPr>
            <a:xfrm>
              <a:off x="7183293" y="3595582"/>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2" name="Picture 151" descr="A person with long blonde hair&#10;&#10;AI-generated content may be incorrect.">
              <a:extLst>
                <a:ext uri="{FF2B5EF4-FFF2-40B4-BE49-F238E27FC236}">
                  <a16:creationId xmlns:a16="http://schemas.microsoft.com/office/drawing/2014/main" id="{6884D812-3BAE-D763-CCFF-65A357A60880}"/>
                </a:ext>
              </a:extLst>
            </p:cNvPr>
            <p:cNvPicPr>
              <a:picLocks/>
            </p:cNvPicPr>
            <p:nvPr/>
          </p:nvPicPr>
          <p:blipFill rotWithShape="1">
            <a:blip r:embed="rId6">
              <a:extLst>
                <a:ext uri="{28A0092B-C50C-407E-A947-70E740481C1C}">
                  <a14:useLocalDpi xmlns:a14="http://schemas.microsoft.com/office/drawing/2010/main" val="0"/>
                </a:ext>
              </a:extLst>
            </a:blip>
            <a:srcRect l="17868" t="-788" r="16888" b="35545"/>
            <a:stretch/>
          </p:blipFill>
          <p:spPr>
            <a:xfrm>
              <a:off x="7220127" y="3632416"/>
              <a:ext cx="632914" cy="632914"/>
            </a:xfrm>
            <a:prstGeom prst="ellipse">
              <a:avLst/>
            </a:prstGeom>
          </p:spPr>
        </p:pic>
      </p:grpSp>
      <p:sp>
        <p:nvSpPr>
          <p:cNvPr id="154" name="TextBox 153">
            <a:extLst>
              <a:ext uri="{FF2B5EF4-FFF2-40B4-BE49-F238E27FC236}">
                <a16:creationId xmlns:a16="http://schemas.microsoft.com/office/drawing/2014/main" id="{DA29D23A-1B63-9A13-28EB-B41F3E89C518}"/>
              </a:ext>
            </a:extLst>
          </p:cNvPr>
          <p:cNvSpPr txBox="1">
            <a:spLocks/>
          </p:cNvSpPr>
          <p:nvPr/>
        </p:nvSpPr>
        <p:spPr>
          <a:xfrm>
            <a:off x="8054975" y="3723170"/>
            <a:ext cx="1474036" cy="451406"/>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400"/>
              </a:spcAft>
            </a:pPr>
            <a:r>
              <a:rPr lang="en-US">
                <a:solidFill>
                  <a:schemeClr val="accent2"/>
                </a:solidFill>
                <a:latin typeface="+mj-lt"/>
              </a:rPr>
              <a:t>Karuana Gatimu</a:t>
            </a:r>
          </a:p>
          <a:p>
            <a:pPr>
              <a:spcAft>
                <a:spcPts val="600"/>
              </a:spcAft>
            </a:pPr>
            <a:r>
              <a:rPr lang="en-US" sz="1200"/>
              <a:t>Director of CX PM</a:t>
            </a:r>
          </a:p>
        </p:txBody>
      </p:sp>
    </p:spTree>
    <p:extLst>
      <p:ext uri="{BB962C8B-B14F-4D97-AF65-F5344CB8AC3E}">
        <p14:creationId xmlns:p14="http://schemas.microsoft.com/office/powerpoint/2010/main" val="22504648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AE77E2E-96B5-F715-1182-ED23EAAF4057}"/>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grpSp>
          <p:nvGrpSpPr>
            <p:cNvPr id="14" name="Group 13">
              <a:extLst>
                <a:ext uri="{FF2B5EF4-FFF2-40B4-BE49-F238E27FC236}">
                  <a16:creationId xmlns:a16="http://schemas.microsoft.com/office/drawing/2014/main" id="{7FCACE9F-2EDD-C76A-130D-C2FFED68F73D}"/>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17" name="Picture 16">
                <a:extLst>
                  <a:ext uri="{FF2B5EF4-FFF2-40B4-BE49-F238E27FC236}">
                    <a16:creationId xmlns:a16="http://schemas.microsoft.com/office/drawing/2014/main" id="{5D0831F8-80CA-BC7A-F751-9B9A1B2285CA}"/>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82609246-40B4-A8D8-A071-26F83FDC583B}"/>
                  </a:ext>
                  <a:ext uri="{C183D7F6-B498-43B3-948B-1728B52AA6E4}">
                    <adec:decorative xmlns:adec="http://schemas.microsoft.com/office/drawing/2017/decorative" val="1"/>
                  </a:ext>
                </a:extLst>
              </p:cNvPr>
              <p:cNvSpPr>
                <a:spLocks/>
              </p:cNvSpPr>
              <p:nvPr/>
            </p:nvSpPr>
            <p:spPr bwMode="auto">
              <a:xfrm>
                <a:off x="0" y="0"/>
                <a:ext cx="12191998" cy="6858000"/>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grpSp>
        <p:sp>
          <p:nvSpPr>
            <p:cNvPr id="15" name="Rectangle: Rounded Corners 50">
              <a:extLst>
                <a:ext uri="{FF2B5EF4-FFF2-40B4-BE49-F238E27FC236}">
                  <a16:creationId xmlns:a16="http://schemas.microsoft.com/office/drawing/2014/main" id="{3DE8ED4A-2E4C-D3C9-997C-A6E4A03157DC}"/>
                </a:ext>
                <a:ext uri="{C183D7F6-B498-43B3-948B-1728B52AA6E4}">
                  <adec:decorative xmlns:adec="http://schemas.microsoft.com/office/drawing/2017/decorative" val="1"/>
                </a:ext>
              </a:extLst>
            </p:cNvPr>
            <p:cNvSpPr/>
            <p:nvPr/>
          </p:nvSpPr>
          <p:spPr bwMode="auto">
            <a:xfrm>
              <a:off x="474133" y="1957508"/>
              <a:ext cx="11146367"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6" name="Rectangle: Rounded Corners 50">
              <a:extLst>
                <a:ext uri="{FF2B5EF4-FFF2-40B4-BE49-F238E27FC236}">
                  <a16:creationId xmlns:a16="http://schemas.microsoft.com/office/drawing/2014/main" id="{73CDAFD8-17CD-3696-9126-54938221E792}"/>
                </a:ext>
                <a:ext uri="{C183D7F6-B498-43B3-948B-1728B52AA6E4}">
                  <adec:decorative xmlns:adec="http://schemas.microsoft.com/office/drawing/2017/decorative" val="1"/>
                </a:ext>
              </a:extLst>
            </p:cNvPr>
            <p:cNvSpPr/>
            <p:nvPr/>
          </p:nvSpPr>
          <p:spPr bwMode="auto">
            <a:xfrm>
              <a:off x="474133" y="3246344"/>
              <a:ext cx="11146367"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9657A785-6078-89D5-B3BE-F3D80CCDCF1F}"/>
              </a:ext>
            </a:extLst>
          </p:cNvPr>
          <p:cNvSpPr>
            <a:spLocks noGrp="1"/>
          </p:cNvSpPr>
          <p:nvPr>
            <p:ph type="title"/>
          </p:nvPr>
        </p:nvSpPr>
        <p:spPr>
          <a:xfrm>
            <a:off x="571500" y="457200"/>
            <a:ext cx="11052046" cy="677108"/>
          </a:xfrm>
        </p:spPr>
        <p:txBody>
          <a:bodyPr/>
          <a:lstStyle/>
          <a:p>
            <a:r>
              <a:rPr lang="en-US" sz="4400" dirty="0"/>
              <a:t>How to participate</a:t>
            </a:r>
          </a:p>
        </p:txBody>
      </p:sp>
      <p:sp>
        <p:nvSpPr>
          <p:cNvPr id="4" name="Text Placeholder 2">
            <a:extLst>
              <a:ext uri="{FF2B5EF4-FFF2-40B4-BE49-F238E27FC236}">
                <a16:creationId xmlns:a16="http://schemas.microsoft.com/office/drawing/2014/main" id="{E2F30FE1-AF85-3A94-3DB0-80A08C593C1E}"/>
              </a:ext>
            </a:extLst>
          </p:cNvPr>
          <p:cNvSpPr txBox="1">
            <a:spLocks/>
          </p:cNvSpPr>
          <p:nvPr/>
        </p:nvSpPr>
        <p:spPr>
          <a:xfrm>
            <a:off x="875241" y="2110244"/>
            <a:ext cx="8184091" cy="80021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80" dirty="0">
                <a:solidFill>
                  <a:schemeClr val="accent1"/>
                </a:solidFill>
                <a:latin typeface="+mj-lt"/>
              </a:rPr>
              <a:t>Visit the session pages</a:t>
            </a:r>
          </a:p>
          <a:p>
            <a:pPr marL="0" indent="0">
              <a:buNone/>
            </a:pPr>
            <a:r>
              <a:rPr lang="en-US" sz="2000" spc="80" dirty="0"/>
              <a:t>Post questions, get answers from our SMEs – live!</a:t>
            </a:r>
          </a:p>
        </p:txBody>
      </p:sp>
      <p:sp>
        <p:nvSpPr>
          <p:cNvPr id="5" name="Text Placeholder 2">
            <a:extLst>
              <a:ext uri="{FF2B5EF4-FFF2-40B4-BE49-F238E27FC236}">
                <a16:creationId xmlns:a16="http://schemas.microsoft.com/office/drawing/2014/main" id="{C74CE2EA-263E-24D6-8484-F536EB964C71}"/>
              </a:ext>
            </a:extLst>
          </p:cNvPr>
          <p:cNvSpPr txBox="1">
            <a:spLocks/>
          </p:cNvSpPr>
          <p:nvPr/>
        </p:nvSpPr>
        <p:spPr>
          <a:xfrm>
            <a:off x="875240" y="3368331"/>
            <a:ext cx="8184091" cy="80021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80" dirty="0">
                <a:solidFill>
                  <a:schemeClr val="accent1"/>
                </a:solidFill>
                <a:latin typeface="+mj-lt"/>
              </a:rPr>
              <a:t>Watch us live or after the event</a:t>
            </a:r>
          </a:p>
          <a:p>
            <a:pPr marL="0" indent="0">
              <a:buNone/>
            </a:pPr>
            <a:r>
              <a:rPr lang="en-US" sz="2000" spc="80" dirty="0"/>
              <a:t>Join us during or after the event to learn from our experts.</a:t>
            </a:r>
          </a:p>
        </p:txBody>
      </p:sp>
      <p:sp>
        <p:nvSpPr>
          <p:cNvPr id="19" name="Rectangle: Rounded Corners 50">
            <a:extLst>
              <a:ext uri="{FF2B5EF4-FFF2-40B4-BE49-F238E27FC236}">
                <a16:creationId xmlns:a16="http://schemas.microsoft.com/office/drawing/2014/main" id="{940EB04F-0008-EA12-9662-789C7A14A53B}"/>
              </a:ext>
              <a:ext uri="{C183D7F6-B498-43B3-948B-1728B52AA6E4}">
                <adec:decorative xmlns:adec="http://schemas.microsoft.com/office/drawing/2017/decorative" val="1"/>
              </a:ext>
            </a:extLst>
          </p:cNvPr>
          <p:cNvSpPr/>
          <p:nvPr/>
        </p:nvSpPr>
        <p:spPr bwMode="auto">
          <a:xfrm>
            <a:off x="474133" y="4553254"/>
            <a:ext cx="11146367"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6" name="Text Placeholder 2">
            <a:extLst>
              <a:ext uri="{FF2B5EF4-FFF2-40B4-BE49-F238E27FC236}">
                <a16:creationId xmlns:a16="http://schemas.microsoft.com/office/drawing/2014/main" id="{C69A90A4-28D1-F153-8924-DA33ED1484C2}"/>
              </a:ext>
            </a:extLst>
          </p:cNvPr>
          <p:cNvSpPr txBox="1">
            <a:spLocks/>
          </p:cNvSpPr>
          <p:nvPr/>
        </p:nvSpPr>
        <p:spPr>
          <a:xfrm>
            <a:off x="875239" y="4744376"/>
            <a:ext cx="8852961" cy="800219"/>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80" dirty="0">
                <a:solidFill>
                  <a:schemeClr val="accent1"/>
                </a:solidFill>
                <a:latin typeface="+mj-lt"/>
              </a:rPr>
              <a:t>Join the conversation</a:t>
            </a:r>
          </a:p>
          <a:p>
            <a:pPr marL="0" indent="0">
              <a:buNone/>
            </a:pPr>
            <a:r>
              <a:rPr lang="en-US" sz="2000" spc="80" dirty="0"/>
              <a:t>Follow up, connect &amp; share with us in the MTC discussion space.</a:t>
            </a:r>
          </a:p>
        </p:txBody>
      </p:sp>
    </p:spTree>
    <p:extLst>
      <p:ext uri="{BB962C8B-B14F-4D97-AF65-F5344CB8AC3E}">
        <p14:creationId xmlns:p14="http://schemas.microsoft.com/office/powerpoint/2010/main" val="232388065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BCB33-3B5E-1C58-6F7A-100E9C2A032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DC18CD66-716B-E940-959B-DBFA09049EBC}"/>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grpSp>
          <p:nvGrpSpPr>
            <p:cNvPr id="6" name="Group 5">
              <a:extLst>
                <a:ext uri="{FF2B5EF4-FFF2-40B4-BE49-F238E27FC236}">
                  <a16:creationId xmlns:a16="http://schemas.microsoft.com/office/drawing/2014/main" id="{C89D0B86-9F11-A56D-0BEC-6FB81CA6B993}"/>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55" name="Picture 54">
                <a:extLst>
                  <a:ext uri="{FF2B5EF4-FFF2-40B4-BE49-F238E27FC236}">
                    <a16:creationId xmlns:a16="http://schemas.microsoft.com/office/drawing/2014/main" id="{255CF38E-A1C6-1E1F-55F8-F31A9F0445FA}"/>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62" name="Rectangle 61">
                <a:extLst>
                  <a:ext uri="{FF2B5EF4-FFF2-40B4-BE49-F238E27FC236}">
                    <a16:creationId xmlns:a16="http://schemas.microsoft.com/office/drawing/2014/main" id="{3F162C25-4E8C-E9F0-2445-0812A95B5741}"/>
                  </a:ext>
                  <a:ext uri="{C183D7F6-B498-43B3-948B-1728B52AA6E4}">
                    <adec:decorative xmlns:adec="http://schemas.microsoft.com/office/drawing/2017/decorative" val="1"/>
                  </a:ext>
                </a:extLst>
              </p:cNvPr>
              <p:cNvSpPr>
                <a:spLocks/>
              </p:cNvSpPr>
              <p:nvPr/>
            </p:nvSpPr>
            <p:spPr bwMode="auto">
              <a:xfrm>
                <a:off x="0" y="0"/>
                <a:ext cx="12191998" cy="6858000"/>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63" name="Graphic 34_1">
                <a:extLst>
                  <a:ext uri="{FF2B5EF4-FFF2-40B4-BE49-F238E27FC236}">
                    <a16:creationId xmlns:a16="http://schemas.microsoft.com/office/drawing/2014/main" id="{5702F1CA-6880-3980-066F-07DEC53FC5D5}"/>
                  </a:ext>
                  <a:ext uri="{C183D7F6-B498-43B3-948B-1728B52AA6E4}">
                    <adec:decorative xmlns:adec="http://schemas.microsoft.com/office/drawing/2017/decorative" val="1"/>
                  </a:ext>
                </a:extLst>
              </p:cNvPr>
              <p:cNvSpPr>
                <a:spLocks/>
              </p:cNvSpPr>
              <p:nvPr/>
            </p:nvSpPr>
            <p:spPr>
              <a:xfrm rot="16200000">
                <a:off x="-627105" y="1143000"/>
                <a:ext cx="2286000"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grpSp>
          <p:nvGrpSpPr>
            <p:cNvPr id="7" name="Group 6">
              <a:extLst>
                <a:ext uri="{FF2B5EF4-FFF2-40B4-BE49-F238E27FC236}">
                  <a16:creationId xmlns:a16="http://schemas.microsoft.com/office/drawing/2014/main" id="{FE0D6FFD-74BE-0689-A4E8-56443756FD81}"/>
                </a:ext>
              </a:extLst>
            </p:cNvPr>
            <p:cNvGrpSpPr/>
            <p:nvPr/>
          </p:nvGrpSpPr>
          <p:grpSpPr>
            <a:xfrm>
              <a:off x="1108076" y="1115078"/>
              <a:ext cx="10859860" cy="5127625"/>
              <a:chOff x="1108076" y="1115078"/>
              <a:chExt cx="10859860" cy="5127625"/>
            </a:xfrm>
          </p:grpSpPr>
          <p:sp>
            <p:nvSpPr>
              <p:cNvPr id="8" name="Rectangle: Rounded Corners 50">
                <a:extLst>
                  <a:ext uri="{FF2B5EF4-FFF2-40B4-BE49-F238E27FC236}">
                    <a16:creationId xmlns:a16="http://schemas.microsoft.com/office/drawing/2014/main" id="{2498E230-D47F-98B3-1CD2-AFB7B36BA8AD}"/>
                  </a:ext>
                  <a:ext uri="{C183D7F6-B498-43B3-948B-1728B52AA6E4}">
                    <adec:decorative xmlns:adec="http://schemas.microsoft.com/office/drawing/2017/decorative" val="1"/>
                  </a:ext>
                </a:extLst>
              </p:cNvPr>
              <p:cNvSpPr/>
              <p:nvPr/>
            </p:nvSpPr>
            <p:spPr bwMode="auto">
              <a:xfrm>
                <a:off x="1108076" y="1115078"/>
                <a:ext cx="5343524"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9" name="Rectangle: Rounded Corners 50">
                <a:extLst>
                  <a:ext uri="{FF2B5EF4-FFF2-40B4-BE49-F238E27FC236}">
                    <a16:creationId xmlns:a16="http://schemas.microsoft.com/office/drawing/2014/main" id="{D0D79691-558E-8CFC-9C56-F126018BB991}"/>
                  </a:ext>
                  <a:ext uri="{C183D7F6-B498-43B3-948B-1728B52AA6E4}">
                    <adec:decorative xmlns:adec="http://schemas.microsoft.com/office/drawing/2017/decorative" val="1"/>
                  </a:ext>
                </a:extLst>
              </p:cNvPr>
              <p:cNvSpPr/>
              <p:nvPr/>
            </p:nvSpPr>
            <p:spPr bwMode="auto">
              <a:xfrm>
                <a:off x="1108076" y="2429312"/>
                <a:ext cx="5343524"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 name="Rectangle: Rounded Corners 50">
                <a:extLst>
                  <a:ext uri="{FF2B5EF4-FFF2-40B4-BE49-F238E27FC236}">
                    <a16:creationId xmlns:a16="http://schemas.microsoft.com/office/drawing/2014/main" id="{F3E267A3-1B47-2B1C-D623-5B28304C5477}"/>
                  </a:ext>
                  <a:ext uri="{C183D7F6-B498-43B3-948B-1728B52AA6E4}">
                    <adec:decorative xmlns:adec="http://schemas.microsoft.com/office/drawing/2017/decorative" val="1"/>
                  </a:ext>
                </a:extLst>
              </p:cNvPr>
              <p:cNvSpPr/>
              <p:nvPr/>
            </p:nvSpPr>
            <p:spPr bwMode="auto">
              <a:xfrm>
                <a:off x="1108076" y="3743546"/>
                <a:ext cx="5343524"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 name="Rectangle: Rounded Corners 50">
                <a:extLst>
                  <a:ext uri="{FF2B5EF4-FFF2-40B4-BE49-F238E27FC236}">
                    <a16:creationId xmlns:a16="http://schemas.microsoft.com/office/drawing/2014/main" id="{1AB3C0FE-E1D6-C70E-9A32-0B97FE035902}"/>
                  </a:ext>
                  <a:ext uri="{C183D7F6-B498-43B3-948B-1728B52AA6E4}">
                    <adec:decorative xmlns:adec="http://schemas.microsoft.com/office/drawing/2017/decorative" val="1"/>
                  </a:ext>
                </a:extLst>
              </p:cNvPr>
              <p:cNvSpPr/>
              <p:nvPr/>
            </p:nvSpPr>
            <p:spPr bwMode="auto">
              <a:xfrm>
                <a:off x="1108076" y="5057780"/>
                <a:ext cx="5343524"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2" name="Rectangle: Rounded Corners 50">
                <a:extLst>
                  <a:ext uri="{FF2B5EF4-FFF2-40B4-BE49-F238E27FC236}">
                    <a16:creationId xmlns:a16="http://schemas.microsoft.com/office/drawing/2014/main" id="{42C09979-EADB-E5FC-DE7F-0823C78FD4C0}"/>
                  </a:ext>
                  <a:ext uri="{C183D7F6-B498-43B3-948B-1728B52AA6E4}">
                    <adec:decorative xmlns:adec="http://schemas.microsoft.com/office/drawing/2017/decorative" val="1"/>
                  </a:ext>
                </a:extLst>
              </p:cNvPr>
              <p:cNvSpPr/>
              <p:nvPr/>
            </p:nvSpPr>
            <p:spPr bwMode="auto">
              <a:xfrm>
                <a:off x="6624412" y="1115078"/>
                <a:ext cx="5343524"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3" name="Rectangle: Rounded Corners 50">
                <a:extLst>
                  <a:ext uri="{FF2B5EF4-FFF2-40B4-BE49-F238E27FC236}">
                    <a16:creationId xmlns:a16="http://schemas.microsoft.com/office/drawing/2014/main" id="{6EFF7238-43AA-179D-6B1F-B5E795C2748E}"/>
                  </a:ext>
                  <a:ext uri="{C183D7F6-B498-43B3-948B-1728B52AA6E4}">
                    <adec:decorative xmlns:adec="http://schemas.microsoft.com/office/drawing/2017/decorative" val="1"/>
                  </a:ext>
                </a:extLst>
              </p:cNvPr>
              <p:cNvSpPr/>
              <p:nvPr/>
            </p:nvSpPr>
            <p:spPr bwMode="auto">
              <a:xfrm>
                <a:off x="6624412" y="2429312"/>
                <a:ext cx="5343524"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4" name="Rectangle: Rounded Corners 50">
                <a:extLst>
                  <a:ext uri="{FF2B5EF4-FFF2-40B4-BE49-F238E27FC236}">
                    <a16:creationId xmlns:a16="http://schemas.microsoft.com/office/drawing/2014/main" id="{CFFF2681-1618-6E39-7F7B-F07D430FB20E}"/>
                  </a:ext>
                  <a:ext uri="{C183D7F6-B498-43B3-948B-1728B52AA6E4}">
                    <adec:decorative xmlns:adec="http://schemas.microsoft.com/office/drawing/2017/decorative" val="1"/>
                  </a:ext>
                </a:extLst>
              </p:cNvPr>
              <p:cNvSpPr/>
              <p:nvPr/>
            </p:nvSpPr>
            <p:spPr bwMode="auto">
              <a:xfrm>
                <a:off x="6624412" y="3743546"/>
                <a:ext cx="5343524"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8" name="Rectangle: Rounded Corners 50">
                <a:extLst>
                  <a:ext uri="{FF2B5EF4-FFF2-40B4-BE49-F238E27FC236}">
                    <a16:creationId xmlns:a16="http://schemas.microsoft.com/office/drawing/2014/main" id="{52D296AB-D6AE-BF63-A280-9D0E55A00A2E}"/>
                  </a:ext>
                  <a:ext uri="{C183D7F6-B498-43B3-948B-1728B52AA6E4}">
                    <adec:decorative xmlns:adec="http://schemas.microsoft.com/office/drawing/2017/decorative" val="1"/>
                  </a:ext>
                </a:extLst>
              </p:cNvPr>
              <p:cNvSpPr/>
              <p:nvPr/>
            </p:nvSpPr>
            <p:spPr bwMode="auto">
              <a:xfrm>
                <a:off x="6624412" y="5057780"/>
                <a:ext cx="5343524" cy="1184923"/>
              </a:xfrm>
              <a:prstGeom prst="roundRect">
                <a:avLst>
                  <a:gd name="adj" fmla="val 50000"/>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grpSp>
      </p:grpSp>
      <p:sp>
        <p:nvSpPr>
          <p:cNvPr id="236" name="Title 235">
            <a:extLst>
              <a:ext uri="{FF2B5EF4-FFF2-40B4-BE49-F238E27FC236}">
                <a16:creationId xmlns:a16="http://schemas.microsoft.com/office/drawing/2014/main" id="{3B201226-9AEB-8AC9-906A-0F87ACFBE33F}"/>
              </a:ext>
            </a:extLst>
          </p:cNvPr>
          <p:cNvSpPr txBox="1">
            <a:spLocks noGrp="1"/>
          </p:cNvSpPr>
          <p:nvPr>
            <p:ph type="title" idx="4294967295"/>
          </p:nvPr>
        </p:nvSpPr>
        <p:spPr>
          <a:xfrm rot="16200000">
            <a:off x="-1608537" y="3846708"/>
            <a:ext cx="4248866"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dirty="0">
                <a:ln w="3175">
                  <a:noFill/>
                </a:ln>
                <a:gradFill>
                  <a:gsLst>
                    <a:gs pos="2874">
                      <a:schemeClr val="accent1"/>
                    </a:gs>
                    <a:gs pos="71000">
                      <a:schemeClr val="accent4"/>
                    </a:gs>
                    <a:gs pos="100000">
                      <a:schemeClr val="accent2"/>
                    </a:gs>
                  </a:gsLst>
                  <a:lin ang="0" scaled="1"/>
                </a:gradFill>
                <a:effectLst/>
                <a:uLnTx/>
                <a:uFillTx/>
                <a:latin typeface="+mj-lt"/>
                <a:ea typeface="+mj-ea"/>
                <a:cs typeface="+mj-cs"/>
              </a:rPr>
              <a:t>Event schedule</a:t>
            </a:r>
          </a:p>
        </p:txBody>
      </p:sp>
      <p:sp>
        <p:nvSpPr>
          <p:cNvPr id="307" name="Text Placeholder 2">
            <a:extLst>
              <a:ext uri="{FF2B5EF4-FFF2-40B4-BE49-F238E27FC236}">
                <a16:creationId xmlns:a16="http://schemas.microsoft.com/office/drawing/2014/main" id="{B0C54DC6-185D-DDA2-2876-00AC25631569}"/>
              </a:ext>
            </a:extLst>
          </p:cNvPr>
          <p:cNvSpPr txBox="1">
            <a:spLocks/>
          </p:cNvSpPr>
          <p:nvPr/>
        </p:nvSpPr>
        <p:spPr>
          <a:xfrm>
            <a:off x="1489075" y="522744"/>
            <a:ext cx="1806568" cy="43088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80">
                <a:solidFill>
                  <a:schemeClr val="accent1"/>
                </a:solidFill>
                <a:latin typeface="+mj-lt"/>
              </a:rPr>
              <a:t>JUNE 17</a:t>
            </a:r>
            <a:r>
              <a:rPr lang="en-US" spc="80" baseline="30000">
                <a:solidFill>
                  <a:schemeClr val="accent1"/>
                </a:solidFill>
                <a:latin typeface="+mj-lt"/>
              </a:rPr>
              <a:t>TH</a:t>
            </a:r>
            <a:endParaRPr lang="en-US" spc="80">
              <a:solidFill>
                <a:schemeClr val="accent1"/>
              </a:solidFill>
              <a:latin typeface="+mj-lt"/>
            </a:endParaRPr>
          </a:p>
        </p:txBody>
      </p:sp>
      <p:sp>
        <p:nvSpPr>
          <p:cNvPr id="377" name="TextBox 376">
            <a:extLst>
              <a:ext uri="{FF2B5EF4-FFF2-40B4-BE49-F238E27FC236}">
                <a16:creationId xmlns:a16="http://schemas.microsoft.com/office/drawing/2014/main" id="{59D0578A-C466-01CD-AC79-0EC308F3B95E}"/>
              </a:ext>
              <a:ext uri="{C183D7F6-B498-43B3-948B-1728B52AA6E4}">
                <adec:decorative xmlns:adec="http://schemas.microsoft.com/office/drawing/2017/decorative" val="0"/>
              </a:ext>
            </a:extLst>
          </p:cNvPr>
          <p:cNvSpPr txBox="1">
            <a:spLocks/>
          </p:cNvSpPr>
          <p:nvPr/>
        </p:nvSpPr>
        <p:spPr>
          <a:xfrm>
            <a:off x="1216980" y="1211581"/>
            <a:ext cx="114522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45720" rIns="27432"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200">
                <a:solidFill>
                  <a:schemeClr val="tx1"/>
                </a:solidFill>
              </a:rPr>
              <a:t>8:30–9:30AM PT</a:t>
            </a:r>
          </a:p>
        </p:txBody>
      </p:sp>
      <p:sp>
        <p:nvSpPr>
          <p:cNvPr id="449" name="TextBox 448">
            <a:extLst>
              <a:ext uri="{FF2B5EF4-FFF2-40B4-BE49-F238E27FC236}">
                <a16:creationId xmlns:a16="http://schemas.microsoft.com/office/drawing/2014/main" id="{59E79A7E-C65A-AE41-322E-3513DE19E6B9}"/>
              </a:ext>
              <a:ext uri="{C183D7F6-B498-43B3-948B-1728B52AA6E4}">
                <adec:decorative xmlns:adec="http://schemas.microsoft.com/office/drawing/2017/decorative" val="1"/>
              </a:ext>
            </a:extLst>
          </p:cNvPr>
          <p:cNvSpPr txBox="1">
            <a:spLocks/>
          </p:cNvSpPr>
          <p:nvPr/>
        </p:nvSpPr>
        <p:spPr>
          <a:xfrm rot="10800000" flipV="1">
            <a:off x="2474584" y="1211581"/>
            <a:ext cx="1457336" cy="1015663"/>
          </a:xfrm>
          <a:prstGeom prst="rect">
            <a:avLst/>
          </a:prstGeom>
          <a:noFill/>
        </p:spPr>
        <p:txBody>
          <a:bodyPr wrap="square" lIns="0" tIns="0" rIns="0" bIns="0" anchor="ctr">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100"/>
              <a:t>Secure Microsoft 365 Copilot and agents – Practical steps for addressing oversharing concerns utilizing SAM and Purview</a:t>
            </a:r>
          </a:p>
        </p:txBody>
      </p:sp>
      <p:grpSp>
        <p:nvGrpSpPr>
          <p:cNvPr id="522" name="Group 521" descr="Profile picture">
            <a:extLst>
              <a:ext uri="{FF2B5EF4-FFF2-40B4-BE49-F238E27FC236}">
                <a16:creationId xmlns:a16="http://schemas.microsoft.com/office/drawing/2014/main" id="{130F3C9A-E22E-AC15-952B-26AA0B04E93E}"/>
              </a:ext>
            </a:extLst>
          </p:cNvPr>
          <p:cNvGrpSpPr>
            <a:grpSpLocks/>
          </p:cNvGrpSpPr>
          <p:nvPr/>
        </p:nvGrpSpPr>
        <p:grpSpPr>
          <a:xfrm>
            <a:off x="4188190" y="1179055"/>
            <a:ext cx="482783" cy="482783"/>
            <a:chOff x="14307993" y="1354248"/>
            <a:chExt cx="706582" cy="706582"/>
          </a:xfrm>
        </p:grpSpPr>
        <p:sp>
          <p:nvSpPr>
            <p:cNvPr id="523" name="Oval 522">
              <a:extLst>
                <a:ext uri="{FF2B5EF4-FFF2-40B4-BE49-F238E27FC236}">
                  <a16:creationId xmlns:a16="http://schemas.microsoft.com/office/drawing/2014/main" id="{17629893-581D-070F-BE0F-B2919943B7B4}"/>
                </a:ext>
              </a:extLst>
            </p:cNvPr>
            <p:cNvSpPr/>
            <p:nvPr/>
          </p:nvSpPr>
          <p:spPr>
            <a:xfrm>
              <a:off x="14307993" y="13542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24" name="Picture 523" descr="A person smiling for a picture&#10;&#10;AI-generated content may be incorrect.">
              <a:extLst>
                <a:ext uri="{FF2B5EF4-FFF2-40B4-BE49-F238E27FC236}">
                  <a16:creationId xmlns:a16="http://schemas.microsoft.com/office/drawing/2014/main" id="{8EF19D6C-FB19-EAE0-EAC8-E3C7D570D587}"/>
                </a:ext>
              </a:extLst>
            </p:cNvPr>
            <p:cNvPicPr>
              <a:picLocks noChangeAspect="1"/>
            </p:cNvPicPr>
            <p:nvPr/>
          </p:nvPicPr>
          <p:blipFill rotWithShape="1">
            <a:blip r:embed="rId4">
              <a:extLst>
                <a:ext uri="{28A0092B-C50C-407E-A947-70E740481C1C}">
                  <a14:useLocalDpi xmlns:a14="http://schemas.microsoft.com/office/drawing/2010/main" val="0"/>
                </a:ext>
              </a:extLst>
            </a:blip>
            <a:srcRect l="29309" t="5147" r="22006" b="46167"/>
            <a:stretch/>
          </p:blipFill>
          <p:spPr>
            <a:xfrm>
              <a:off x="14344827" y="1391082"/>
              <a:ext cx="632914" cy="632914"/>
            </a:xfrm>
            <a:prstGeom prst="ellipse">
              <a:avLst/>
            </a:prstGeom>
          </p:spPr>
        </p:pic>
      </p:grpSp>
      <p:sp>
        <p:nvSpPr>
          <p:cNvPr id="587" name="TextBox 586">
            <a:extLst>
              <a:ext uri="{FF2B5EF4-FFF2-40B4-BE49-F238E27FC236}">
                <a16:creationId xmlns:a16="http://schemas.microsoft.com/office/drawing/2014/main" id="{718D9BB8-712E-AD4B-11D0-FCC5F8E62FA6}"/>
              </a:ext>
            </a:extLst>
          </p:cNvPr>
          <p:cNvSpPr txBox="1">
            <a:spLocks/>
          </p:cNvSpPr>
          <p:nvPr/>
        </p:nvSpPr>
        <p:spPr>
          <a:xfrm>
            <a:off x="4810378" y="1242192"/>
            <a:ext cx="1215365"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Sophie Ke</a:t>
            </a:r>
          </a:p>
          <a:p>
            <a:pPr>
              <a:spcAft>
                <a:spcPts val="600"/>
              </a:spcAft>
            </a:pPr>
            <a:r>
              <a:rPr lang="en-US" sz="1050"/>
              <a:t>Sr. Product Manager</a:t>
            </a:r>
          </a:p>
        </p:txBody>
      </p:sp>
      <p:grpSp>
        <p:nvGrpSpPr>
          <p:cNvPr id="667" name="Group 666" descr="Profile picture">
            <a:extLst>
              <a:ext uri="{FF2B5EF4-FFF2-40B4-BE49-F238E27FC236}">
                <a16:creationId xmlns:a16="http://schemas.microsoft.com/office/drawing/2014/main" id="{99D64208-A231-46F8-295D-26DB54ED8AF5}"/>
              </a:ext>
            </a:extLst>
          </p:cNvPr>
          <p:cNvGrpSpPr/>
          <p:nvPr/>
        </p:nvGrpSpPr>
        <p:grpSpPr>
          <a:xfrm>
            <a:off x="4188190" y="1760355"/>
            <a:ext cx="482783" cy="482783"/>
            <a:chOff x="16451118" y="1354248"/>
            <a:chExt cx="706582" cy="706582"/>
          </a:xfrm>
        </p:grpSpPr>
        <p:sp>
          <p:nvSpPr>
            <p:cNvPr id="668" name="Oval 667">
              <a:extLst>
                <a:ext uri="{FF2B5EF4-FFF2-40B4-BE49-F238E27FC236}">
                  <a16:creationId xmlns:a16="http://schemas.microsoft.com/office/drawing/2014/main" id="{CAF60BF8-F7BF-634E-0442-B95B72032D4A}"/>
                </a:ext>
              </a:extLst>
            </p:cNvPr>
            <p:cNvSpPr/>
            <p:nvPr/>
          </p:nvSpPr>
          <p:spPr>
            <a:xfrm>
              <a:off x="16451118" y="13542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69" name="Picture 668" descr="A person in a black shirt&#10;&#10;AI-generated content may be incorrect.">
              <a:extLst>
                <a:ext uri="{FF2B5EF4-FFF2-40B4-BE49-F238E27FC236}">
                  <a16:creationId xmlns:a16="http://schemas.microsoft.com/office/drawing/2014/main" id="{BAABE294-D996-8592-80A5-8C55FF2D0DA9}"/>
                </a:ext>
              </a:extLst>
            </p:cNvPr>
            <p:cNvPicPr>
              <a:picLocks noChangeAspect="1"/>
            </p:cNvPicPr>
            <p:nvPr/>
          </p:nvPicPr>
          <p:blipFill rotWithShape="1">
            <a:blip r:embed="rId5">
              <a:extLst>
                <a:ext uri="{28A0092B-C50C-407E-A947-70E740481C1C}">
                  <a14:useLocalDpi xmlns:a14="http://schemas.microsoft.com/office/drawing/2010/main" val="0"/>
                </a:ext>
              </a:extLst>
            </a:blip>
            <a:srcRect l="12829" t="1168" r="29044" b="40705"/>
            <a:stretch/>
          </p:blipFill>
          <p:spPr>
            <a:xfrm>
              <a:off x="16487952" y="1391082"/>
              <a:ext cx="632914" cy="632914"/>
            </a:xfrm>
            <a:prstGeom prst="ellipse">
              <a:avLst/>
            </a:prstGeom>
          </p:spPr>
        </p:pic>
      </p:grpSp>
      <p:sp>
        <p:nvSpPr>
          <p:cNvPr id="714" name="TextBox 713">
            <a:extLst>
              <a:ext uri="{FF2B5EF4-FFF2-40B4-BE49-F238E27FC236}">
                <a16:creationId xmlns:a16="http://schemas.microsoft.com/office/drawing/2014/main" id="{71EE260C-0EB8-95BA-2EEA-03A7569278E0}"/>
              </a:ext>
            </a:extLst>
          </p:cNvPr>
          <p:cNvSpPr txBox="1">
            <a:spLocks/>
          </p:cNvSpPr>
          <p:nvPr/>
        </p:nvSpPr>
        <p:spPr>
          <a:xfrm>
            <a:off x="4810378" y="1823492"/>
            <a:ext cx="993701"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Dave Minasyan</a:t>
            </a:r>
          </a:p>
          <a:p>
            <a:pPr>
              <a:spcAft>
                <a:spcPts val="600"/>
              </a:spcAft>
            </a:pPr>
            <a:r>
              <a:rPr lang="en-US" sz="1050"/>
              <a:t>Principal PM</a:t>
            </a:r>
          </a:p>
        </p:txBody>
      </p:sp>
      <p:sp>
        <p:nvSpPr>
          <p:cNvPr id="768" name="TextBox 767">
            <a:extLst>
              <a:ext uri="{FF2B5EF4-FFF2-40B4-BE49-F238E27FC236}">
                <a16:creationId xmlns:a16="http://schemas.microsoft.com/office/drawing/2014/main" id="{57AB02C3-E96E-A73F-3A89-F7EBB4D5A116}"/>
              </a:ext>
              <a:ext uri="{C183D7F6-B498-43B3-948B-1728B52AA6E4}">
                <adec:decorative xmlns:adec="http://schemas.microsoft.com/office/drawing/2017/decorative" val="0"/>
              </a:ext>
            </a:extLst>
          </p:cNvPr>
          <p:cNvSpPr txBox="1">
            <a:spLocks/>
          </p:cNvSpPr>
          <p:nvPr/>
        </p:nvSpPr>
        <p:spPr>
          <a:xfrm>
            <a:off x="1216980" y="2526718"/>
            <a:ext cx="114522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45720" rIns="27432"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200">
                <a:solidFill>
                  <a:schemeClr val="tx1"/>
                </a:solidFill>
              </a:rPr>
              <a:t>9:30–10:30AM PT </a:t>
            </a:r>
          </a:p>
        </p:txBody>
      </p:sp>
      <p:sp>
        <p:nvSpPr>
          <p:cNvPr id="829" name="TextBox 828">
            <a:extLst>
              <a:ext uri="{FF2B5EF4-FFF2-40B4-BE49-F238E27FC236}">
                <a16:creationId xmlns:a16="http://schemas.microsoft.com/office/drawing/2014/main" id="{AB8C5240-A12E-8ECC-6081-489427E31E57}"/>
              </a:ext>
              <a:ext uri="{C183D7F6-B498-43B3-948B-1728B52AA6E4}">
                <adec:decorative xmlns:adec="http://schemas.microsoft.com/office/drawing/2017/decorative" val="1"/>
              </a:ext>
            </a:extLst>
          </p:cNvPr>
          <p:cNvSpPr txBox="1">
            <a:spLocks/>
          </p:cNvSpPr>
          <p:nvPr/>
        </p:nvSpPr>
        <p:spPr>
          <a:xfrm rot="10800000" flipV="1">
            <a:off x="2474584" y="2695092"/>
            <a:ext cx="1457336" cy="677108"/>
          </a:xfrm>
          <a:prstGeom prst="rect">
            <a:avLst/>
          </a:prstGeom>
          <a:noFill/>
        </p:spPr>
        <p:txBody>
          <a:bodyPr wrap="square" lIns="0" tIns="0" rIns="0" bIns="0" anchor="ctr">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100"/>
              <a:t>Prevent data loss and insider risks for Microsoft 365 Copilot with Microsoft Purview</a:t>
            </a:r>
          </a:p>
        </p:txBody>
      </p:sp>
      <p:grpSp>
        <p:nvGrpSpPr>
          <p:cNvPr id="898" name="Group 897" descr="Profile picture">
            <a:extLst>
              <a:ext uri="{FF2B5EF4-FFF2-40B4-BE49-F238E27FC236}">
                <a16:creationId xmlns:a16="http://schemas.microsoft.com/office/drawing/2014/main" id="{AE0316C3-53A1-540E-0083-3C446B3B6B1E}"/>
              </a:ext>
            </a:extLst>
          </p:cNvPr>
          <p:cNvGrpSpPr>
            <a:grpSpLocks/>
          </p:cNvGrpSpPr>
          <p:nvPr/>
        </p:nvGrpSpPr>
        <p:grpSpPr>
          <a:xfrm>
            <a:off x="4188190" y="2496230"/>
            <a:ext cx="482783" cy="482783"/>
            <a:chOff x="14307993" y="2668482"/>
            <a:chExt cx="706582" cy="706582"/>
          </a:xfrm>
        </p:grpSpPr>
        <p:sp>
          <p:nvSpPr>
            <p:cNvPr id="899" name="Oval 898">
              <a:extLst>
                <a:ext uri="{FF2B5EF4-FFF2-40B4-BE49-F238E27FC236}">
                  <a16:creationId xmlns:a16="http://schemas.microsoft.com/office/drawing/2014/main" id="{3B79BBFC-3D41-1019-F870-27A7081E55A1}"/>
                </a:ext>
              </a:extLst>
            </p:cNvPr>
            <p:cNvSpPr/>
            <p:nvPr/>
          </p:nvSpPr>
          <p:spPr>
            <a:xfrm>
              <a:off x="14307993" y="2668482"/>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00" name="Picture 899" descr="A person with dark hair wearing a white shirt&#10;&#10;AI-generated content may be incorrect.">
              <a:extLst>
                <a:ext uri="{FF2B5EF4-FFF2-40B4-BE49-F238E27FC236}">
                  <a16:creationId xmlns:a16="http://schemas.microsoft.com/office/drawing/2014/main" id="{FEE785A6-7531-5CA1-90D7-750095A2088C}"/>
                </a:ext>
              </a:extLst>
            </p:cNvPr>
            <p:cNvPicPr>
              <a:picLocks noChangeAspect="1"/>
            </p:cNvPicPr>
            <p:nvPr/>
          </p:nvPicPr>
          <p:blipFill rotWithShape="1">
            <a:blip r:embed="rId6">
              <a:extLst>
                <a:ext uri="{28A0092B-C50C-407E-A947-70E740481C1C}">
                  <a14:useLocalDpi xmlns:a14="http://schemas.microsoft.com/office/drawing/2010/main" val="0"/>
                </a:ext>
              </a:extLst>
            </a:blip>
            <a:srcRect l="21607" t="4454" r="19185" b="36338"/>
            <a:stretch/>
          </p:blipFill>
          <p:spPr>
            <a:xfrm>
              <a:off x="14344827" y="2705316"/>
              <a:ext cx="632914" cy="632914"/>
            </a:xfrm>
            <a:prstGeom prst="ellipse">
              <a:avLst/>
            </a:prstGeom>
          </p:spPr>
        </p:pic>
      </p:grpSp>
      <p:sp>
        <p:nvSpPr>
          <p:cNvPr id="958" name="TextBox 957">
            <a:extLst>
              <a:ext uri="{FF2B5EF4-FFF2-40B4-BE49-F238E27FC236}">
                <a16:creationId xmlns:a16="http://schemas.microsoft.com/office/drawing/2014/main" id="{C493A073-63E1-163C-CB5F-9FA7F5EEC09B}"/>
              </a:ext>
            </a:extLst>
          </p:cNvPr>
          <p:cNvSpPr txBox="1">
            <a:spLocks/>
          </p:cNvSpPr>
          <p:nvPr/>
        </p:nvSpPr>
        <p:spPr>
          <a:xfrm>
            <a:off x="4810378" y="2476752"/>
            <a:ext cx="1304672" cy="518091"/>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Erica Toelle</a:t>
            </a:r>
          </a:p>
          <a:p>
            <a:pPr>
              <a:spcAft>
                <a:spcPts val="600"/>
              </a:spcAft>
            </a:pPr>
            <a:r>
              <a:rPr lang="en-US" sz="1050"/>
              <a:t>Sr. Product Marketing Manager</a:t>
            </a:r>
          </a:p>
        </p:txBody>
      </p:sp>
      <p:grpSp>
        <p:nvGrpSpPr>
          <p:cNvPr id="1009" name="Group 1008" descr="Profile picture">
            <a:extLst>
              <a:ext uri="{FF2B5EF4-FFF2-40B4-BE49-F238E27FC236}">
                <a16:creationId xmlns:a16="http://schemas.microsoft.com/office/drawing/2014/main" id="{ABE25BB2-C4ED-FBC0-F0F0-61A4DF94F3A4}"/>
              </a:ext>
            </a:extLst>
          </p:cNvPr>
          <p:cNvGrpSpPr>
            <a:grpSpLocks/>
          </p:cNvGrpSpPr>
          <p:nvPr/>
        </p:nvGrpSpPr>
        <p:grpSpPr>
          <a:xfrm>
            <a:off x="4188190" y="3064534"/>
            <a:ext cx="482783" cy="482783"/>
            <a:chOff x="16451118" y="2668482"/>
            <a:chExt cx="706582" cy="706582"/>
          </a:xfrm>
        </p:grpSpPr>
        <p:sp>
          <p:nvSpPr>
            <p:cNvPr id="1010" name="Oval 1009">
              <a:extLst>
                <a:ext uri="{FF2B5EF4-FFF2-40B4-BE49-F238E27FC236}">
                  <a16:creationId xmlns:a16="http://schemas.microsoft.com/office/drawing/2014/main" id="{F3EFECC6-E43E-DFFC-5C03-2E03869642AE}"/>
                </a:ext>
              </a:extLst>
            </p:cNvPr>
            <p:cNvSpPr/>
            <p:nvPr/>
          </p:nvSpPr>
          <p:spPr>
            <a:xfrm>
              <a:off x="16451118" y="2668482"/>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11" name="Picture 1010" descr="A close-up of a person smiling&#10;&#10;AI-generated content may be incorrect.">
              <a:extLst>
                <a:ext uri="{FF2B5EF4-FFF2-40B4-BE49-F238E27FC236}">
                  <a16:creationId xmlns:a16="http://schemas.microsoft.com/office/drawing/2014/main" id="{61C92E4A-43C7-ED1B-D605-6A5752EDBBBB}"/>
                </a:ext>
              </a:extLst>
            </p:cNvPr>
            <p:cNvPicPr>
              <a:picLocks noChangeAspect="1"/>
            </p:cNvPicPr>
            <p:nvPr/>
          </p:nvPicPr>
          <p:blipFill rotWithShape="1">
            <a:blip r:embed="rId7">
              <a:extLst>
                <a:ext uri="{28A0092B-C50C-407E-A947-70E740481C1C}">
                  <a14:useLocalDpi xmlns:a14="http://schemas.microsoft.com/office/drawing/2010/main" val="0"/>
                </a:ext>
              </a:extLst>
            </a:blip>
            <a:srcRect l="8336" r="-654" b="7683"/>
            <a:stretch/>
          </p:blipFill>
          <p:spPr>
            <a:xfrm>
              <a:off x="16487952" y="2705316"/>
              <a:ext cx="632914" cy="632914"/>
            </a:xfrm>
            <a:prstGeom prst="ellipse">
              <a:avLst/>
            </a:prstGeom>
          </p:spPr>
        </p:pic>
      </p:grpSp>
      <p:sp>
        <p:nvSpPr>
          <p:cNvPr id="1062" name="TextBox 1061">
            <a:extLst>
              <a:ext uri="{FF2B5EF4-FFF2-40B4-BE49-F238E27FC236}">
                <a16:creationId xmlns:a16="http://schemas.microsoft.com/office/drawing/2014/main" id="{2D5482A7-9493-38A3-2987-821B827208E7}"/>
              </a:ext>
            </a:extLst>
          </p:cNvPr>
          <p:cNvSpPr txBox="1">
            <a:spLocks/>
          </p:cNvSpPr>
          <p:nvPr/>
        </p:nvSpPr>
        <p:spPr>
          <a:xfrm>
            <a:off x="4810378" y="3127671"/>
            <a:ext cx="1284035"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Jeremy Chapman</a:t>
            </a:r>
          </a:p>
          <a:p>
            <a:pPr>
              <a:spcAft>
                <a:spcPts val="600"/>
              </a:spcAft>
            </a:pPr>
            <a:r>
              <a:rPr lang="en-US" sz="1050"/>
              <a:t>Director, PMM</a:t>
            </a:r>
          </a:p>
        </p:txBody>
      </p:sp>
      <p:sp>
        <p:nvSpPr>
          <p:cNvPr id="1099" name="TextBox 1098">
            <a:extLst>
              <a:ext uri="{FF2B5EF4-FFF2-40B4-BE49-F238E27FC236}">
                <a16:creationId xmlns:a16="http://schemas.microsoft.com/office/drawing/2014/main" id="{015F73C7-FA64-1530-36B7-CC283C22BBA6}"/>
              </a:ext>
              <a:ext uri="{C183D7F6-B498-43B3-948B-1728B52AA6E4}">
                <adec:decorative xmlns:adec="http://schemas.microsoft.com/office/drawing/2017/decorative" val="0"/>
              </a:ext>
            </a:extLst>
          </p:cNvPr>
          <p:cNvSpPr txBox="1">
            <a:spLocks/>
          </p:cNvSpPr>
          <p:nvPr/>
        </p:nvSpPr>
        <p:spPr>
          <a:xfrm>
            <a:off x="1216980" y="3841855"/>
            <a:ext cx="114522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45720" rIns="27432"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200">
                <a:solidFill>
                  <a:schemeClr val="tx1"/>
                </a:solidFill>
              </a:rPr>
              <a:t> 10:30–11:00AM PT</a:t>
            </a:r>
          </a:p>
        </p:txBody>
      </p:sp>
      <p:sp>
        <p:nvSpPr>
          <p:cNvPr id="1149" name="TextBox 1148">
            <a:extLst>
              <a:ext uri="{FF2B5EF4-FFF2-40B4-BE49-F238E27FC236}">
                <a16:creationId xmlns:a16="http://schemas.microsoft.com/office/drawing/2014/main" id="{1B0DA9E8-D0C5-E377-29CB-4885609E2411}"/>
              </a:ext>
              <a:ext uri="{C183D7F6-B498-43B3-948B-1728B52AA6E4}">
                <adec:decorative xmlns:adec="http://schemas.microsoft.com/office/drawing/2017/decorative" val="1"/>
              </a:ext>
            </a:extLst>
          </p:cNvPr>
          <p:cNvSpPr txBox="1">
            <a:spLocks/>
          </p:cNvSpPr>
          <p:nvPr/>
        </p:nvSpPr>
        <p:spPr>
          <a:xfrm rot="10800000" flipV="1">
            <a:off x="2474585" y="4093965"/>
            <a:ext cx="1457335" cy="507831"/>
          </a:xfrm>
          <a:prstGeom prst="rect">
            <a:avLst/>
          </a:prstGeom>
          <a:noFill/>
        </p:spPr>
        <p:txBody>
          <a:bodyPr wrap="square" lIns="0" tIns="0" rIns="0" bIns="0" anchor="ctr">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100"/>
              <a:t>Understanding web search controls in Microsoft 365 Copilot</a:t>
            </a:r>
          </a:p>
        </p:txBody>
      </p:sp>
      <p:grpSp>
        <p:nvGrpSpPr>
          <p:cNvPr id="1198" name="Group 1197" descr="Profile picture">
            <a:extLst>
              <a:ext uri="{FF2B5EF4-FFF2-40B4-BE49-F238E27FC236}">
                <a16:creationId xmlns:a16="http://schemas.microsoft.com/office/drawing/2014/main" id="{8B67CB13-E929-5F0C-6D8E-72966704F533}"/>
              </a:ext>
            </a:extLst>
          </p:cNvPr>
          <p:cNvGrpSpPr>
            <a:grpSpLocks/>
          </p:cNvGrpSpPr>
          <p:nvPr/>
        </p:nvGrpSpPr>
        <p:grpSpPr>
          <a:xfrm>
            <a:off x="4188190" y="3820792"/>
            <a:ext cx="482783" cy="482783"/>
            <a:chOff x="14307993" y="3982716"/>
            <a:chExt cx="706582" cy="706582"/>
          </a:xfrm>
        </p:grpSpPr>
        <p:sp>
          <p:nvSpPr>
            <p:cNvPr id="1199" name="Oval 1198">
              <a:extLst>
                <a:ext uri="{FF2B5EF4-FFF2-40B4-BE49-F238E27FC236}">
                  <a16:creationId xmlns:a16="http://schemas.microsoft.com/office/drawing/2014/main" id="{FA975CD5-5854-383F-14D8-9BEC1515E571}"/>
                </a:ext>
              </a:extLst>
            </p:cNvPr>
            <p:cNvSpPr/>
            <p:nvPr/>
          </p:nvSpPr>
          <p:spPr>
            <a:xfrm>
              <a:off x="14307993" y="3982716"/>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00" name="Picture 1199">
              <a:extLst>
                <a:ext uri="{FF2B5EF4-FFF2-40B4-BE49-F238E27FC236}">
                  <a16:creationId xmlns:a16="http://schemas.microsoft.com/office/drawing/2014/main" id="{7F0D2E78-77F5-7B15-E0AA-D71A35A407B4}"/>
                </a:ext>
              </a:extLst>
            </p:cNvPr>
            <p:cNvPicPr>
              <a:picLocks noChangeAspect="1"/>
            </p:cNvPicPr>
            <p:nvPr/>
          </p:nvPicPr>
          <p:blipFill rotWithShape="1">
            <a:blip r:embed="rId8">
              <a:extLst>
                <a:ext uri="{28A0092B-C50C-407E-A947-70E740481C1C}">
                  <a14:useLocalDpi xmlns:a14="http://schemas.microsoft.com/office/drawing/2010/main" val="0"/>
                </a:ext>
              </a:extLst>
            </a:blip>
            <a:srcRect l="3671" t="1" r="4864" b="8534"/>
            <a:stretch/>
          </p:blipFill>
          <p:spPr>
            <a:xfrm>
              <a:off x="14344827" y="4019550"/>
              <a:ext cx="632914" cy="632914"/>
            </a:xfrm>
            <a:prstGeom prst="ellipse">
              <a:avLst/>
            </a:prstGeom>
          </p:spPr>
        </p:pic>
      </p:grpSp>
      <p:sp>
        <p:nvSpPr>
          <p:cNvPr id="1251" name="TextBox 1250">
            <a:extLst>
              <a:ext uri="{FF2B5EF4-FFF2-40B4-BE49-F238E27FC236}">
                <a16:creationId xmlns:a16="http://schemas.microsoft.com/office/drawing/2014/main" id="{2FEA122A-0A38-CBA9-36DA-CC9CFB400F3A}"/>
              </a:ext>
            </a:extLst>
          </p:cNvPr>
          <p:cNvSpPr txBox="1">
            <a:spLocks/>
          </p:cNvSpPr>
          <p:nvPr/>
        </p:nvSpPr>
        <p:spPr>
          <a:xfrm>
            <a:off x="4810377" y="3883929"/>
            <a:ext cx="993701"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Alex Pozin</a:t>
            </a:r>
          </a:p>
          <a:p>
            <a:pPr>
              <a:spcAft>
                <a:spcPts val="600"/>
              </a:spcAft>
            </a:pPr>
            <a:r>
              <a:rPr lang="en-US" sz="1050"/>
              <a:t>Director of PMM</a:t>
            </a:r>
          </a:p>
        </p:txBody>
      </p:sp>
      <p:grpSp>
        <p:nvGrpSpPr>
          <p:cNvPr id="1292" name="Group 1291" descr="Profile picture">
            <a:extLst>
              <a:ext uri="{FF2B5EF4-FFF2-40B4-BE49-F238E27FC236}">
                <a16:creationId xmlns:a16="http://schemas.microsoft.com/office/drawing/2014/main" id="{A89835E6-27F0-EFF8-97EF-AB9115811882}"/>
              </a:ext>
            </a:extLst>
          </p:cNvPr>
          <p:cNvGrpSpPr>
            <a:grpSpLocks/>
          </p:cNvGrpSpPr>
          <p:nvPr/>
        </p:nvGrpSpPr>
        <p:grpSpPr>
          <a:xfrm>
            <a:off x="4188190" y="4370320"/>
            <a:ext cx="482783" cy="482783"/>
            <a:chOff x="16451118" y="3982716"/>
            <a:chExt cx="706582" cy="706582"/>
          </a:xfrm>
        </p:grpSpPr>
        <p:sp>
          <p:nvSpPr>
            <p:cNvPr id="1293" name="Oval 1292">
              <a:extLst>
                <a:ext uri="{FF2B5EF4-FFF2-40B4-BE49-F238E27FC236}">
                  <a16:creationId xmlns:a16="http://schemas.microsoft.com/office/drawing/2014/main" id="{F92D4985-A8DF-9091-5D1C-B7BC2F23CB1A}"/>
                </a:ext>
              </a:extLst>
            </p:cNvPr>
            <p:cNvSpPr/>
            <p:nvPr/>
          </p:nvSpPr>
          <p:spPr>
            <a:xfrm>
              <a:off x="16451118" y="3982716"/>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94" name="Picture 1293" descr="A person smiling for a picture&#10;&#10;AI-generated content may be incorrect.">
              <a:extLst>
                <a:ext uri="{FF2B5EF4-FFF2-40B4-BE49-F238E27FC236}">
                  <a16:creationId xmlns:a16="http://schemas.microsoft.com/office/drawing/2014/main" id="{B7A416C4-2CD9-D5B2-8954-23ADABFD5C16}"/>
                </a:ext>
              </a:extLst>
            </p:cNvPr>
            <p:cNvPicPr>
              <a:picLocks noChangeAspect="1"/>
            </p:cNvPicPr>
            <p:nvPr/>
          </p:nvPicPr>
          <p:blipFill rotWithShape="1">
            <a:blip r:embed="rId9">
              <a:extLst>
                <a:ext uri="{28A0092B-C50C-407E-A947-70E740481C1C}">
                  <a14:useLocalDpi xmlns:a14="http://schemas.microsoft.com/office/drawing/2010/main" val="0"/>
                </a:ext>
              </a:extLst>
            </a:blip>
            <a:srcRect l="14038" r="16004" b="30042"/>
            <a:stretch/>
          </p:blipFill>
          <p:spPr>
            <a:xfrm>
              <a:off x="16487952" y="4019550"/>
              <a:ext cx="632914" cy="632914"/>
            </a:xfrm>
            <a:prstGeom prst="ellipse">
              <a:avLst/>
            </a:prstGeom>
          </p:spPr>
        </p:pic>
      </p:grpSp>
      <p:sp>
        <p:nvSpPr>
          <p:cNvPr id="1335" name="TextBox 1334">
            <a:extLst>
              <a:ext uri="{FF2B5EF4-FFF2-40B4-BE49-F238E27FC236}">
                <a16:creationId xmlns:a16="http://schemas.microsoft.com/office/drawing/2014/main" id="{78BF0B96-4BB2-B7B6-4E9B-603A08542EB6}"/>
              </a:ext>
            </a:extLst>
          </p:cNvPr>
          <p:cNvSpPr txBox="1">
            <a:spLocks/>
          </p:cNvSpPr>
          <p:nvPr/>
        </p:nvSpPr>
        <p:spPr>
          <a:xfrm>
            <a:off x="4810377" y="4358428"/>
            <a:ext cx="1280861" cy="518091"/>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Suhel Parekh</a:t>
            </a:r>
          </a:p>
          <a:p>
            <a:pPr>
              <a:spcAft>
                <a:spcPts val="600"/>
              </a:spcAft>
            </a:pPr>
            <a:r>
              <a:rPr lang="en-US" sz="1050"/>
              <a:t>Principal Product Manager</a:t>
            </a:r>
          </a:p>
        </p:txBody>
      </p:sp>
      <p:sp>
        <p:nvSpPr>
          <p:cNvPr id="1370" name="TextBox 1369">
            <a:extLst>
              <a:ext uri="{FF2B5EF4-FFF2-40B4-BE49-F238E27FC236}">
                <a16:creationId xmlns:a16="http://schemas.microsoft.com/office/drawing/2014/main" id="{06190094-84DD-B10C-09A1-494943277787}"/>
              </a:ext>
              <a:ext uri="{C183D7F6-B498-43B3-948B-1728B52AA6E4}">
                <adec:decorative xmlns:adec="http://schemas.microsoft.com/office/drawing/2017/decorative" val="0"/>
              </a:ext>
            </a:extLst>
          </p:cNvPr>
          <p:cNvSpPr txBox="1">
            <a:spLocks/>
          </p:cNvSpPr>
          <p:nvPr/>
        </p:nvSpPr>
        <p:spPr>
          <a:xfrm>
            <a:off x="1216980" y="5156993"/>
            <a:ext cx="114522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45720" rIns="27432"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200">
                <a:solidFill>
                  <a:schemeClr val="tx1"/>
                </a:solidFill>
              </a:rPr>
              <a:t>11:00AM–12:00PM PT</a:t>
            </a:r>
          </a:p>
        </p:txBody>
      </p:sp>
      <p:sp>
        <p:nvSpPr>
          <p:cNvPr id="1409" name="TextBox 1408">
            <a:extLst>
              <a:ext uri="{FF2B5EF4-FFF2-40B4-BE49-F238E27FC236}">
                <a16:creationId xmlns:a16="http://schemas.microsoft.com/office/drawing/2014/main" id="{4150441F-0C34-25F1-186C-DD601E51835D}"/>
              </a:ext>
              <a:ext uri="{C183D7F6-B498-43B3-948B-1728B52AA6E4}">
                <adec:decorative xmlns:adec="http://schemas.microsoft.com/office/drawing/2017/decorative" val="1"/>
              </a:ext>
            </a:extLst>
          </p:cNvPr>
          <p:cNvSpPr txBox="1">
            <a:spLocks/>
          </p:cNvSpPr>
          <p:nvPr/>
        </p:nvSpPr>
        <p:spPr>
          <a:xfrm rot="10800000" flipV="1">
            <a:off x="2474585" y="5480964"/>
            <a:ext cx="1457335" cy="338554"/>
          </a:xfrm>
          <a:prstGeom prst="rect">
            <a:avLst/>
          </a:prstGeom>
          <a:noFill/>
        </p:spPr>
        <p:txBody>
          <a:bodyPr wrap="square" lIns="0" tIns="0" rIns="0" bIns="0" anchor="ctr">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100"/>
              <a:t>Build enterprise-scale agents securely</a:t>
            </a:r>
          </a:p>
        </p:txBody>
      </p:sp>
      <p:grpSp>
        <p:nvGrpSpPr>
          <p:cNvPr id="1447" name="Group 1446" descr="Profile picture">
            <a:extLst>
              <a:ext uri="{FF2B5EF4-FFF2-40B4-BE49-F238E27FC236}">
                <a16:creationId xmlns:a16="http://schemas.microsoft.com/office/drawing/2014/main" id="{6804C349-16C3-5317-2E32-B3F3C02654A7}"/>
              </a:ext>
            </a:extLst>
          </p:cNvPr>
          <p:cNvGrpSpPr>
            <a:grpSpLocks/>
          </p:cNvGrpSpPr>
          <p:nvPr/>
        </p:nvGrpSpPr>
        <p:grpSpPr>
          <a:xfrm>
            <a:off x="4188190" y="5408850"/>
            <a:ext cx="482783" cy="482783"/>
            <a:chOff x="14307993" y="5296950"/>
            <a:chExt cx="706582" cy="706582"/>
          </a:xfrm>
        </p:grpSpPr>
        <p:sp>
          <p:nvSpPr>
            <p:cNvPr id="1448" name="Oval 1447">
              <a:extLst>
                <a:ext uri="{FF2B5EF4-FFF2-40B4-BE49-F238E27FC236}">
                  <a16:creationId xmlns:a16="http://schemas.microsoft.com/office/drawing/2014/main" id="{23947000-E659-C22E-4A43-7FCDF7C45132}"/>
                </a:ext>
              </a:extLst>
            </p:cNvPr>
            <p:cNvSpPr/>
            <p:nvPr/>
          </p:nvSpPr>
          <p:spPr>
            <a:xfrm>
              <a:off x="14307993" y="5296950"/>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449" name="Picture 1448" descr="A person wearing glasses smiling&#10;&#10;AI-generated content may be incorrect.">
              <a:extLst>
                <a:ext uri="{FF2B5EF4-FFF2-40B4-BE49-F238E27FC236}">
                  <a16:creationId xmlns:a16="http://schemas.microsoft.com/office/drawing/2014/main" id="{3EA7A532-76A7-AB17-1097-82F68CD69D66}"/>
                </a:ext>
              </a:extLst>
            </p:cNvPr>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4344827" y="5333784"/>
              <a:ext cx="632914" cy="632914"/>
            </a:xfrm>
            <a:prstGeom prst="ellipse">
              <a:avLst/>
            </a:prstGeom>
          </p:spPr>
        </p:pic>
      </p:grpSp>
      <p:sp>
        <p:nvSpPr>
          <p:cNvPr id="1484" name="TextBox 1483">
            <a:extLst>
              <a:ext uri="{FF2B5EF4-FFF2-40B4-BE49-F238E27FC236}">
                <a16:creationId xmlns:a16="http://schemas.microsoft.com/office/drawing/2014/main" id="{34BA08A9-7AC8-DF88-4ECF-DF02043EF25D}"/>
              </a:ext>
            </a:extLst>
          </p:cNvPr>
          <p:cNvSpPr txBox="1">
            <a:spLocks/>
          </p:cNvSpPr>
          <p:nvPr/>
        </p:nvSpPr>
        <p:spPr>
          <a:xfrm>
            <a:off x="4810377" y="5471987"/>
            <a:ext cx="993701"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Mik Ferland</a:t>
            </a:r>
          </a:p>
          <a:p>
            <a:pPr>
              <a:spcAft>
                <a:spcPts val="600"/>
              </a:spcAft>
            </a:pPr>
            <a:r>
              <a:rPr lang="en-US" sz="1050"/>
              <a:t>Principal PM</a:t>
            </a:r>
          </a:p>
        </p:txBody>
      </p:sp>
      <p:sp>
        <p:nvSpPr>
          <p:cNvPr id="1518" name="Text Placeholder 2">
            <a:extLst>
              <a:ext uri="{FF2B5EF4-FFF2-40B4-BE49-F238E27FC236}">
                <a16:creationId xmlns:a16="http://schemas.microsoft.com/office/drawing/2014/main" id="{33349EFD-699F-134A-318E-098BD67BE740}"/>
              </a:ext>
            </a:extLst>
          </p:cNvPr>
          <p:cNvSpPr txBox="1">
            <a:spLocks/>
          </p:cNvSpPr>
          <p:nvPr/>
        </p:nvSpPr>
        <p:spPr>
          <a:xfrm>
            <a:off x="7005411" y="522744"/>
            <a:ext cx="1806568" cy="43088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pc="80">
                <a:solidFill>
                  <a:schemeClr val="accent1"/>
                </a:solidFill>
                <a:latin typeface="+mj-lt"/>
              </a:rPr>
              <a:t>JUNE 18</a:t>
            </a:r>
            <a:r>
              <a:rPr lang="en-US" spc="80" baseline="30000">
                <a:solidFill>
                  <a:schemeClr val="accent1"/>
                </a:solidFill>
                <a:latin typeface="+mj-lt"/>
              </a:rPr>
              <a:t>TH</a:t>
            </a:r>
            <a:endParaRPr lang="en-US" spc="80">
              <a:solidFill>
                <a:schemeClr val="accent1"/>
              </a:solidFill>
              <a:latin typeface="+mj-lt"/>
            </a:endParaRPr>
          </a:p>
        </p:txBody>
      </p:sp>
      <p:sp>
        <p:nvSpPr>
          <p:cNvPr id="1575" name="TextBox 1574">
            <a:extLst>
              <a:ext uri="{FF2B5EF4-FFF2-40B4-BE49-F238E27FC236}">
                <a16:creationId xmlns:a16="http://schemas.microsoft.com/office/drawing/2014/main" id="{DBF560B6-FBAE-DADA-ECCE-A04214C4603D}"/>
              </a:ext>
              <a:ext uri="{C183D7F6-B498-43B3-948B-1728B52AA6E4}">
                <adec:decorative xmlns:adec="http://schemas.microsoft.com/office/drawing/2017/decorative" val="0"/>
              </a:ext>
            </a:extLst>
          </p:cNvPr>
          <p:cNvSpPr txBox="1">
            <a:spLocks/>
          </p:cNvSpPr>
          <p:nvPr/>
        </p:nvSpPr>
        <p:spPr>
          <a:xfrm>
            <a:off x="6733316" y="1211581"/>
            <a:ext cx="114522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45720" rIns="27432"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200">
                <a:solidFill>
                  <a:schemeClr val="tx1"/>
                </a:solidFill>
              </a:rPr>
              <a:t>8:00–9:00AM PT</a:t>
            </a:r>
          </a:p>
        </p:txBody>
      </p:sp>
      <p:sp>
        <p:nvSpPr>
          <p:cNvPr id="1608" name="TextBox 1607">
            <a:extLst>
              <a:ext uri="{FF2B5EF4-FFF2-40B4-BE49-F238E27FC236}">
                <a16:creationId xmlns:a16="http://schemas.microsoft.com/office/drawing/2014/main" id="{60F3D090-7383-8BBA-2F67-EFFDC73CC5E0}"/>
              </a:ext>
              <a:ext uri="{C183D7F6-B498-43B3-948B-1728B52AA6E4}">
                <adec:decorative xmlns:adec="http://schemas.microsoft.com/office/drawing/2017/decorative" val="1"/>
              </a:ext>
            </a:extLst>
          </p:cNvPr>
          <p:cNvSpPr txBox="1">
            <a:spLocks/>
          </p:cNvSpPr>
          <p:nvPr/>
        </p:nvSpPr>
        <p:spPr>
          <a:xfrm rot="10800000" flipV="1">
            <a:off x="7990920" y="1465497"/>
            <a:ext cx="1457336" cy="507831"/>
          </a:xfrm>
          <a:prstGeom prst="rect">
            <a:avLst/>
          </a:prstGeom>
          <a:noFill/>
        </p:spPr>
        <p:txBody>
          <a:bodyPr wrap="square" lIns="0" tIns="0" rIns="0" bIns="0" anchor="ctr">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100"/>
              <a:t>Copilot agent management and controls</a:t>
            </a:r>
          </a:p>
        </p:txBody>
      </p:sp>
      <p:grpSp>
        <p:nvGrpSpPr>
          <p:cNvPr id="1616" name="Group 1615" descr="Profile picture">
            <a:extLst>
              <a:ext uri="{FF2B5EF4-FFF2-40B4-BE49-F238E27FC236}">
                <a16:creationId xmlns:a16="http://schemas.microsoft.com/office/drawing/2014/main" id="{6B05B942-2E38-DBA8-3243-F2F47A050287}"/>
              </a:ext>
            </a:extLst>
          </p:cNvPr>
          <p:cNvGrpSpPr>
            <a:grpSpLocks/>
          </p:cNvGrpSpPr>
          <p:nvPr/>
        </p:nvGrpSpPr>
        <p:grpSpPr>
          <a:xfrm>
            <a:off x="9704527" y="1179056"/>
            <a:ext cx="482783" cy="482783"/>
            <a:chOff x="18165962" y="1234247"/>
            <a:chExt cx="706582" cy="706582"/>
          </a:xfrm>
        </p:grpSpPr>
        <p:sp>
          <p:nvSpPr>
            <p:cNvPr id="1617" name="Oval 1616">
              <a:extLst>
                <a:ext uri="{FF2B5EF4-FFF2-40B4-BE49-F238E27FC236}">
                  <a16:creationId xmlns:a16="http://schemas.microsoft.com/office/drawing/2014/main" id="{4622D155-3045-88A6-BDB5-EAEF4A20A4B6}"/>
                </a:ext>
              </a:extLst>
            </p:cNvPr>
            <p:cNvSpPr/>
            <p:nvPr/>
          </p:nvSpPr>
          <p:spPr>
            <a:xfrm>
              <a:off x="18165962" y="1234247"/>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18" name="Picture 1617" descr="A person in a suit smiling&#10;&#10;AI-generated content may be incorrect.">
              <a:extLst>
                <a:ext uri="{FF2B5EF4-FFF2-40B4-BE49-F238E27FC236}">
                  <a16:creationId xmlns:a16="http://schemas.microsoft.com/office/drawing/2014/main" id="{C8FCAEFD-5CBE-9F1E-8238-2610262F4A60}"/>
                </a:ext>
              </a:extLst>
            </p:cNvPr>
            <p:cNvPicPr>
              <a:picLocks/>
            </p:cNvPicPr>
            <p:nvPr/>
          </p:nvPicPr>
          <p:blipFill rotWithShape="1">
            <a:blip r:embed="rId11">
              <a:extLst>
                <a:ext uri="{28A0092B-C50C-407E-A947-70E740481C1C}">
                  <a14:useLocalDpi xmlns:a14="http://schemas.microsoft.com/office/drawing/2010/main" val="0"/>
                </a:ext>
              </a:extLst>
            </a:blip>
            <a:srcRect l="12613" t="3633" r="7823" b="16803"/>
            <a:stretch/>
          </p:blipFill>
          <p:spPr>
            <a:xfrm>
              <a:off x="18202796" y="1271081"/>
              <a:ext cx="632914" cy="632914"/>
            </a:xfrm>
            <a:prstGeom prst="ellipse">
              <a:avLst/>
            </a:prstGeom>
          </p:spPr>
        </p:pic>
      </p:grpSp>
      <p:sp>
        <p:nvSpPr>
          <p:cNvPr id="1644" name="TextBox 1643">
            <a:extLst>
              <a:ext uri="{FF2B5EF4-FFF2-40B4-BE49-F238E27FC236}">
                <a16:creationId xmlns:a16="http://schemas.microsoft.com/office/drawing/2014/main" id="{21649516-C35B-0109-07E3-3ACEF56B5D82}"/>
              </a:ext>
            </a:extLst>
          </p:cNvPr>
          <p:cNvSpPr txBox="1">
            <a:spLocks/>
          </p:cNvSpPr>
          <p:nvPr/>
        </p:nvSpPr>
        <p:spPr>
          <a:xfrm>
            <a:off x="10326714" y="1242193"/>
            <a:ext cx="1215365"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James Bell</a:t>
            </a:r>
          </a:p>
          <a:p>
            <a:pPr>
              <a:spcAft>
                <a:spcPts val="600"/>
              </a:spcAft>
            </a:pPr>
            <a:r>
              <a:rPr lang="en-US" sz="1050"/>
              <a:t>Director, PMM, CCS</a:t>
            </a:r>
          </a:p>
        </p:txBody>
      </p:sp>
      <p:grpSp>
        <p:nvGrpSpPr>
          <p:cNvPr id="1681" name="Group 1680" descr="Profile picture">
            <a:extLst>
              <a:ext uri="{FF2B5EF4-FFF2-40B4-BE49-F238E27FC236}">
                <a16:creationId xmlns:a16="http://schemas.microsoft.com/office/drawing/2014/main" id="{A87465CB-E820-46E0-5169-12677A1461F3}"/>
              </a:ext>
            </a:extLst>
          </p:cNvPr>
          <p:cNvGrpSpPr>
            <a:grpSpLocks/>
          </p:cNvGrpSpPr>
          <p:nvPr/>
        </p:nvGrpSpPr>
        <p:grpSpPr>
          <a:xfrm>
            <a:off x="9704527" y="1760356"/>
            <a:ext cx="482783" cy="482783"/>
            <a:chOff x="20309087" y="1234247"/>
            <a:chExt cx="706582" cy="706582"/>
          </a:xfrm>
        </p:grpSpPr>
        <p:sp>
          <p:nvSpPr>
            <p:cNvPr id="1682" name="Oval 1681">
              <a:extLst>
                <a:ext uri="{FF2B5EF4-FFF2-40B4-BE49-F238E27FC236}">
                  <a16:creationId xmlns:a16="http://schemas.microsoft.com/office/drawing/2014/main" id="{5FBF1CA7-880E-CD22-7C5C-052F2C08F6E7}"/>
                </a:ext>
              </a:extLst>
            </p:cNvPr>
            <p:cNvSpPr/>
            <p:nvPr/>
          </p:nvSpPr>
          <p:spPr>
            <a:xfrm>
              <a:off x="20309087" y="1234247"/>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83" name="Picture 1682" descr="A person taking a selfie&#10;&#10;AI-generated content may be incorrect.">
              <a:extLst>
                <a:ext uri="{FF2B5EF4-FFF2-40B4-BE49-F238E27FC236}">
                  <a16:creationId xmlns:a16="http://schemas.microsoft.com/office/drawing/2014/main" id="{FDAF31FF-FA59-2CE4-1521-E005920015FE}"/>
                </a:ext>
              </a:extLst>
            </p:cNvPr>
            <p:cNvPicPr>
              <a:picLocks/>
            </p:cNvPicPr>
            <p:nvPr/>
          </p:nvPicPr>
          <p:blipFill rotWithShape="1">
            <a:blip r:embed="rId12">
              <a:extLst>
                <a:ext uri="{28A0092B-C50C-407E-A947-70E740481C1C}">
                  <a14:useLocalDpi xmlns:a14="http://schemas.microsoft.com/office/drawing/2010/main" val="0"/>
                </a:ext>
              </a:extLst>
            </a:blip>
            <a:srcRect l="12584" t="3574" r="12584" b="21594"/>
            <a:stretch/>
          </p:blipFill>
          <p:spPr>
            <a:xfrm>
              <a:off x="20345921" y="1271081"/>
              <a:ext cx="632914" cy="632914"/>
            </a:xfrm>
            <a:prstGeom prst="ellipse">
              <a:avLst/>
            </a:prstGeom>
          </p:spPr>
        </p:pic>
      </p:grpSp>
      <p:sp>
        <p:nvSpPr>
          <p:cNvPr id="1697" name="TextBox 1696">
            <a:extLst>
              <a:ext uri="{FF2B5EF4-FFF2-40B4-BE49-F238E27FC236}">
                <a16:creationId xmlns:a16="http://schemas.microsoft.com/office/drawing/2014/main" id="{677680CA-DE4C-BB91-C8C5-D07A0EE527F8}"/>
              </a:ext>
            </a:extLst>
          </p:cNvPr>
          <p:cNvSpPr txBox="1">
            <a:spLocks/>
          </p:cNvSpPr>
          <p:nvPr/>
        </p:nvSpPr>
        <p:spPr>
          <a:xfrm>
            <a:off x="10326715" y="1823493"/>
            <a:ext cx="1476665"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Ganesh Krishnamurthy</a:t>
            </a:r>
          </a:p>
          <a:p>
            <a:pPr>
              <a:spcAft>
                <a:spcPts val="600"/>
              </a:spcAft>
            </a:pPr>
            <a:r>
              <a:rPr lang="en-US" sz="1050"/>
              <a:t>Principal PM Manager</a:t>
            </a:r>
          </a:p>
        </p:txBody>
      </p:sp>
      <p:sp>
        <p:nvSpPr>
          <p:cNvPr id="1736" name="TextBox 1735">
            <a:extLst>
              <a:ext uri="{FF2B5EF4-FFF2-40B4-BE49-F238E27FC236}">
                <a16:creationId xmlns:a16="http://schemas.microsoft.com/office/drawing/2014/main" id="{046A07C7-0522-98A8-E277-60FFD67DC241}"/>
              </a:ext>
              <a:ext uri="{C183D7F6-B498-43B3-948B-1728B52AA6E4}">
                <adec:decorative xmlns:adec="http://schemas.microsoft.com/office/drawing/2017/decorative" val="0"/>
              </a:ext>
            </a:extLst>
          </p:cNvPr>
          <p:cNvSpPr txBox="1">
            <a:spLocks/>
          </p:cNvSpPr>
          <p:nvPr/>
        </p:nvSpPr>
        <p:spPr>
          <a:xfrm>
            <a:off x="6733316" y="2526718"/>
            <a:ext cx="114522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45720" rIns="27432"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200">
                <a:solidFill>
                  <a:schemeClr val="tx1"/>
                </a:solidFill>
              </a:rPr>
              <a:t>9:00–10:00AM PT </a:t>
            </a:r>
          </a:p>
        </p:txBody>
      </p:sp>
      <p:sp>
        <p:nvSpPr>
          <p:cNvPr id="1758" name="TextBox 1757">
            <a:extLst>
              <a:ext uri="{FF2B5EF4-FFF2-40B4-BE49-F238E27FC236}">
                <a16:creationId xmlns:a16="http://schemas.microsoft.com/office/drawing/2014/main" id="{48FB5AF3-6580-E218-A665-A8FC5C738085}"/>
              </a:ext>
              <a:ext uri="{C183D7F6-B498-43B3-948B-1728B52AA6E4}">
                <adec:decorative xmlns:adec="http://schemas.microsoft.com/office/drawing/2017/decorative" val="1"/>
              </a:ext>
            </a:extLst>
          </p:cNvPr>
          <p:cNvSpPr txBox="1">
            <a:spLocks/>
          </p:cNvSpPr>
          <p:nvPr/>
        </p:nvSpPr>
        <p:spPr>
          <a:xfrm rot="10800000" flipV="1">
            <a:off x="7990920" y="2695092"/>
            <a:ext cx="1457336" cy="677108"/>
          </a:xfrm>
          <a:prstGeom prst="rect">
            <a:avLst/>
          </a:prstGeom>
          <a:noFill/>
        </p:spPr>
        <p:txBody>
          <a:bodyPr wrap="square" lIns="0" tIns="0" rIns="0" bIns="0" anchor="ctr">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100"/>
              <a:t>Empower Copilot Studio makers with enterprise-grade management controls</a:t>
            </a:r>
          </a:p>
        </p:txBody>
      </p:sp>
      <p:grpSp>
        <p:nvGrpSpPr>
          <p:cNvPr id="1775" name="Group 1774" descr="Profile picture">
            <a:extLst>
              <a:ext uri="{FF2B5EF4-FFF2-40B4-BE49-F238E27FC236}">
                <a16:creationId xmlns:a16="http://schemas.microsoft.com/office/drawing/2014/main" id="{01838CB5-207A-A86F-9135-9899FD5E6A29}"/>
              </a:ext>
            </a:extLst>
          </p:cNvPr>
          <p:cNvGrpSpPr>
            <a:grpSpLocks/>
          </p:cNvGrpSpPr>
          <p:nvPr/>
        </p:nvGrpSpPr>
        <p:grpSpPr>
          <a:xfrm>
            <a:off x="9704527" y="2780382"/>
            <a:ext cx="482783" cy="482783"/>
            <a:chOff x="18165962" y="2548481"/>
            <a:chExt cx="706582" cy="706582"/>
          </a:xfrm>
        </p:grpSpPr>
        <p:sp>
          <p:nvSpPr>
            <p:cNvPr id="1776" name="Oval 1775">
              <a:extLst>
                <a:ext uri="{FF2B5EF4-FFF2-40B4-BE49-F238E27FC236}">
                  <a16:creationId xmlns:a16="http://schemas.microsoft.com/office/drawing/2014/main" id="{151636E5-5D65-2E3A-DB65-D17C590988BD}"/>
                </a:ext>
              </a:extLst>
            </p:cNvPr>
            <p:cNvSpPr/>
            <p:nvPr/>
          </p:nvSpPr>
          <p:spPr>
            <a:xfrm>
              <a:off x="18165962" y="2548481"/>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77" name="Picture 1776" descr="A person smiling for the camera&#10;&#10;AI-generated content may be incorrect.">
              <a:extLst>
                <a:ext uri="{FF2B5EF4-FFF2-40B4-BE49-F238E27FC236}">
                  <a16:creationId xmlns:a16="http://schemas.microsoft.com/office/drawing/2014/main" id="{2B7FA37F-511B-59C8-AABC-61B7CB114272}"/>
                </a:ext>
              </a:extLst>
            </p:cNvPr>
            <p:cNvPicPr>
              <a:picLocks/>
            </p:cNvPicPr>
            <p:nvPr/>
          </p:nvPicPr>
          <p:blipFill rotWithShape="1">
            <a:blip r:embed="rId13">
              <a:extLst>
                <a:ext uri="{28A0092B-C50C-407E-A947-70E740481C1C}">
                  <a14:useLocalDpi xmlns:a14="http://schemas.microsoft.com/office/drawing/2010/main" val="0"/>
                </a:ext>
              </a:extLst>
            </a:blip>
            <a:srcRect l="17694" t="5782" r="17694" b="29606"/>
            <a:stretch/>
          </p:blipFill>
          <p:spPr>
            <a:xfrm>
              <a:off x="18202796" y="2585315"/>
              <a:ext cx="632914" cy="632914"/>
            </a:xfrm>
            <a:prstGeom prst="ellipse">
              <a:avLst/>
            </a:prstGeom>
          </p:spPr>
        </p:pic>
      </p:grpSp>
      <p:sp>
        <p:nvSpPr>
          <p:cNvPr id="1795" name="TextBox 1794">
            <a:extLst>
              <a:ext uri="{FF2B5EF4-FFF2-40B4-BE49-F238E27FC236}">
                <a16:creationId xmlns:a16="http://schemas.microsoft.com/office/drawing/2014/main" id="{B7D6E236-6F56-13AD-F304-B34CD4F47D1D}"/>
              </a:ext>
            </a:extLst>
          </p:cNvPr>
          <p:cNvSpPr txBox="1">
            <a:spLocks/>
          </p:cNvSpPr>
          <p:nvPr/>
        </p:nvSpPr>
        <p:spPr>
          <a:xfrm>
            <a:off x="10326715" y="2843519"/>
            <a:ext cx="993701"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Asaf Tzuk</a:t>
            </a:r>
          </a:p>
          <a:p>
            <a:pPr>
              <a:spcAft>
                <a:spcPts val="600"/>
              </a:spcAft>
            </a:pPr>
            <a:r>
              <a:rPr lang="en-US" sz="1050"/>
              <a:t>Principal PM</a:t>
            </a:r>
          </a:p>
        </p:txBody>
      </p:sp>
      <p:sp>
        <p:nvSpPr>
          <p:cNvPr id="1812" name="TextBox 1811">
            <a:extLst>
              <a:ext uri="{FF2B5EF4-FFF2-40B4-BE49-F238E27FC236}">
                <a16:creationId xmlns:a16="http://schemas.microsoft.com/office/drawing/2014/main" id="{90C56A4F-1FCD-CF2A-B11F-5178D32442A7}"/>
              </a:ext>
              <a:ext uri="{C183D7F6-B498-43B3-948B-1728B52AA6E4}">
                <adec:decorative xmlns:adec="http://schemas.microsoft.com/office/drawing/2017/decorative" val="0"/>
              </a:ext>
            </a:extLst>
          </p:cNvPr>
          <p:cNvSpPr txBox="1">
            <a:spLocks/>
          </p:cNvSpPr>
          <p:nvPr/>
        </p:nvSpPr>
        <p:spPr>
          <a:xfrm>
            <a:off x="6733316" y="3841855"/>
            <a:ext cx="114522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45720" rIns="27432"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200">
                <a:solidFill>
                  <a:schemeClr val="tx1"/>
                </a:solidFill>
              </a:rPr>
              <a:t>10:00–11:00AM PT</a:t>
            </a:r>
          </a:p>
        </p:txBody>
      </p:sp>
      <p:sp>
        <p:nvSpPr>
          <p:cNvPr id="1829" name="TextBox 1828">
            <a:extLst>
              <a:ext uri="{FF2B5EF4-FFF2-40B4-BE49-F238E27FC236}">
                <a16:creationId xmlns:a16="http://schemas.microsoft.com/office/drawing/2014/main" id="{DBD9CD11-D234-859D-1F3A-B82FC1623844}"/>
              </a:ext>
              <a:ext uri="{C183D7F6-B498-43B3-948B-1728B52AA6E4}">
                <adec:decorative xmlns:adec="http://schemas.microsoft.com/office/drawing/2017/decorative" val="1"/>
              </a:ext>
            </a:extLst>
          </p:cNvPr>
          <p:cNvSpPr txBox="1">
            <a:spLocks/>
          </p:cNvSpPr>
          <p:nvPr/>
        </p:nvSpPr>
        <p:spPr>
          <a:xfrm rot="10800000" flipV="1">
            <a:off x="7990921" y="4093965"/>
            <a:ext cx="1457335" cy="507831"/>
          </a:xfrm>
          <a:prstGeom prst="rect">
            <a:avLst/>
          </a:prstGeom>
          <a:noFill/>
        </p:spPr>
        <p:txBody>
          <a:bodyPr wrap="square" lIns="0" tIns="0" rIns="0" bIns="0" anchor="ctr">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100"/>
              <a:t>Measure usage and impact of Copilot and agents</a:t>
            </a:r>
          </a:p>
        </p:txBody>
      </p:sp>
      <p:grpSp>
        <p:nvGrpSpPr>
          <p:cNvPr id="1831" name="Group 1830" descr="Profile picture">
            <a:extLst>
              <a:ext uri="{FF2B5EF4-FFF2-40B4-BE49-F238E27FC236}">
                <a16:creationId xmlns:a16="http://schemas.microsoft.com/office/drawing/2014/main" id="{9D4FB053-E999-D939-6CA5-E0FE0757B1C1}"/>
              </a:ext>
            </a:extLst>
          </p:cNvPr>
          <p:cNvGrpSpPr>
            <a:grpSpLocks/>
          </p:cNvGrpSpPr>
          <p:nvPr/>
        </p:nvGrpSpPr>
        <p:grpSpPr>
          <a:xfrm>
            <a:off x="9704527" y="3820793"/>
            <a:ext cx="482783" cy="482783"/>
            <a:chOff x="17873283" y="2567948"/>
            <a:chExt cx="706582" cy="706582"/>
          </a:xfrm>
        </p:grpSpPr>
        <p:sp>
          <p:nvSpPr>
            <p:cNvPr id="1832" name="Oval 1831">
              <a:extLst>
                <a:ext uri="{FF2B5EF4-FFF2-40B4-BE49-F238E27FC236}">
                  <a16:creationId xmlns:a16="http://schemas.microsoft.com/office/drawing/2014/main" id="{6079C158-4849-70C4-12EC-D076768AB312}"/>
                </a:ext>
              </a:extLst>
            </p:cNvPr>
            <p:cNvSpPr/>
            <p:nvPr/>
          </p:nvSpPr>
          <p:spPr>
            <a:xfrm>
              <a:off x="17873283" y="25679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33" name="Picture 1832" descr="A person in a black shirt&#10;&#10;AI-generated content may be incorrect.">
              <a:extLst>
                <a:ext uri="{FF2B5EF4-FFF2-40B4-BE49-F238E27FC236}">
                  <a16:creationId xmlns:a16="http://schemas.microsoft.com/office/drawing/2014/main" id="{F620D5D7-13E6-1361-2327-5E84C67620C2}"/>
                </a:ext>
              </a:extLst>
            </p:cNvPr>
            <p:cNvPicPr>
              <a:picLocks/>
            </p:cNvPicPr>
            <p:nvPr/>
          </p:nvPicPr>
          <p:blipFill rotWithShape="1">
            <a:blip r:embed="rId14">
              <a:extLst>
                <a:ext uri="{28A0092B-C50C-407E-A947-70E740481C1C}">
                  <a14:useLocalDpi xmlns:a14="http://schemas.microsoft.com/office/drawing/2010/main" val="0"/>
                </a:ext>
              </a:extLst>
            </a:blip>
            <a:srcRect l="13301" t="-330" r="19610" b="33241"/>
            <a:stretch/>
          </p:blipFill>
          <p:spPr>
            <a:xfrm>
              <a:off x="17910117" y="2604782"/>
              <a:ext cx="632914" cy="632914"/>
            </a:xfrm>
            <a:prstGeom prst="ellipse">
              <a:avLst/>
            </a:prstGeom>
          </p:spPr>
        </p:pic>
      </p:grpSp>
      <p:sp>
        <p:nvSpPr>
          <p:cNvPr id="1851" name="TextBox 1850">
            <a:extLst>
              <a:ext uri="{FF2B5EF4-FFF2-40B4-BE49-F238E27FC236}">
                <a16:creationId xmlns:a16="http://schemas.microsoft.com/office/drawing/2014/main" id="{7E4DC42C-6BC8-5F77-82DA-A9B71F875014}"/>
              </a:ext>
            </a:extLst>
          </p:cNvPr>
          <p:cNvSpPr txBox="1">
            <a:spLocks/>
          </p:cNvSpPr>
          <p:nvPr/>
        </p:nvSpPr>
        <p:spPr>
          <a:xfrm>
            <a:off x="10326713" y="3883930"/>
            <a:ext cx="993701"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Samer Baroudi</a:t>
            </a:r>
          </a:p>
          <a:p>
            <a:pPr>
              <a:spcAft>
                <a:spcPts val="600"/>
              </a:spcAft>
            </a:pPr>
            <a:r>
              <a:rPr lang="en-US" sz="1050"/>
              <a:t>Sr. PMM</a:t>
            </a:r>
          </a:p>
        </p:txBody>
      </p:sp>
      <p:grpSp>
        <p:nvGrpSpPr>
          <p:cNvPr id="1859" name="Group 1858" descr="Profile picture">
            <a:extLst>
              <a:ext uri="{FF2B5EF4-FFF2-40B4-BE49-F238E27FC236}">
                <a16:creationId xmlns:a16="http://schemas.microsoft.com/office/drawing/2014/main" id="{7D0EEA8F-30BC-6AE4-1ECB-FBC90D33CE9B}"/>
              </a:ext>
            </a:extLst>
          </p:cNvPr>
          <p:cNvGrpSpPr>
            <a:grpSpLocks/>
          </p:cNvGrpSpPr>
          <p:nvPr/>
        </p:nvGrpSpPr>
        <p:grpSpPr>
          <a:xfrm>
            <a:off x="9704527" y="4370321"/>
            <a:ext cx="482783" cy="482783"/>
            <a:chOff x="20016408" y="2567948"/>
            <a:chExt cx="706582" cy="706582"/>
          </a:xfrm>
        </p:grpSpPr>
        <p:sp>
          <p:nvSpPr>
            <p:cNvPr id="1860" name="Oval 1859">
              <a:extLst>
                <a:ext uri="{FF2B5EF4-FFF2-40B4-BE49-F238E27FC236}">
                  <a16:creationId xmlns:a16="http://schemas.microsoft.com/office/drawing/2014/main" id="{BCA6016F-8BEB-AE53-AB75-51A89D0E6286}"/>
                </a:ext>
              </a:extLst>
            </p:cNvPr>
            <p:cNvSpPr/>
            <p:nvPr/>
          </p:nvSpPr>
          <p:spPr>
            <a:xfrm>
              <a:off x="20016408" y="2567948"/>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61" name="Picture 1860" descr="A person in a suit&#10;&#10;AI-generated content may be incorrect.">
              <a:extLst>
                <a:ext uri="{FF2B5EF4-FFF2-40B4-BE49-F238E27FC236}">
                  <a16:creationId xmlns:a16="http://schemas.microsoft.com/office/drawing/2014/main" id="{23A4D6BA-4D72-616A-04F4-F335268AA8DF}"/>
                </a:ext>
              </a:extLst>
            </p:cNvPr>
            <p:cNvPicPr>
              <a:picLocks/>
            </p:cNvPicPr>
            <p:nvPr/>
          </p:nvPicPr>
          <p:blipFill rotWithShape="1">
            <a:blip r:embed="rId15">
              <a:extLst>
                <a:ext uri="{28A0092B-C50C-407E-A947-70E740481C1C}">
                  <a14:useLocalDpi xmlns:a14="http://schemas.microsoft.com/office/drawing/2010/main" val="0"/>
                </a:ext>
              </a:extLst>
            </a:blip>
            <a:srcRect l="11824" t="-87" r="12800" b="24711"/>
            <a:stretch/>
          </p:blipFill>
          <p:spPr>
            <a:xfrm>
              <a:off x="20053242" y="2604782"/>
              <a:ext cx="632914" cy="632914"/>
            </a:xfrm>
            <a:prstGeom prst="ellipse">
              <a:avLst/>
            </a:prstGeom>
          </p:spPr>
        </p:pic>
      </p:grpSp>
      <p:sp>
        <p:nvSpPr>
          <p:cNvPr id="1869" name="TextBox 1868">
            <a:extLst>
              <a:ext uri="{FF2B5EF4-FFF2-40B4-BE49-F238E27FC236}">
                <a16:creationId xmlns:a16="http://schemas.microsoft.com/office/drawing/2014/main" id="{D8924CFD-78CF-8753-602A-939A7E339D3E}"/>
              </a:ext>
            </a:extLst>
          </p:cNvPr>
          <p:cNvSpPr txBox="1">
            <a:spLocks/>
          </p:cNvSpPr>
          <p:nvPr/>
        </p:nvSpPr>
        <p:spPr>
          <a:xfrm>
            <a:off x="10326713" y="4352665"/>
            <a:ext cx="1280861" cy="518091"/>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Mike Walsh</a:t>
            </a:r>
          </a:p>
          <a:p>
            <a:pPr>
              <a:spcAft>
                <a:spcPts val="600"/>
              </a:spcAft>
            </a:pPr>
            <a:r>
              <a:rPr lang="en-US" sz="1050"/>
              <a:t>Director, PMM, Copilot Analytics</a:t>
            </a:r>
          </a:p>
        </p:txBody>
      </p:sp>
      <p:sp>
        <p:nvSpPr>
          <p:cNvPr id="1877" name="TextBox 1876">
            <a:extLst>
              <a:ext uri="{FF2B5EF4-FFF2-40B4-BE49-F238E27FC236}">
                <a16:creationId xmlns:a16="http://schemas.microsoft.com/office/drawing/2014/main" id="{6940A690-4114-A2DF-7992-46402E660357}"/>
              </a:ext>
              <a:ext uri="{C183D7F6-B498-43B3-948B-1728B52AA6E4}">
                <adec:decorative xmlns:adec="http://schemas.microsoft.com/office/drawing/2017/decorative" val="0"/>
              </a:ext>
            </a:extLst>
          </p:cNvPr>
          <p:cNvSpPr txBox="1">
            <a:spLocks/>
          </p:cNvSpPr>
          <p:nvPr/>
        </p:nvSpPr>
        <p:spPr>
          <a:xfrm>
            <a:off x="6733316" y="5156993"/>
            <a:ext cx="1145220" cy="986496"/>
          </a:xfrm>
          <a:prstGeom prst="roundRect">
            <a:avLst>
              <a:gd name="adj" fmla="val 5000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45720" rIns="27432"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1200">
                <a:solidFill>
                  <a:schemeClr val="tx1"/>
                </a:solidFill>
              </a:rPr>
              <a:t>11:00AM–12:00PM PT</a:t>
            </a:r>
          </a:p>
        </p:txBody>
      </p:sp>
      <p:sp>
        <p:nvSpPr>
          <p:cNvPr id="1883" name="TextBox 1882">
            <a:extLst>
              <a:ext uri="{FF2B5EF4-FFF2-40B4-BE49-F238E27FC236}">
                <a16:creationId xmlns:a16="http://schemas.microsoft.com/office/drawing/2014/main" id="{13C8F5CD-8E57-BA55-8C76-7F97389F88DE}"/>
              </a:ext>
              <a:ext uri="{C183D7F6-B498-43B3-948B-1728B52AA6E4}">
                <adec:decorative xmlns:adec="http://schemas.microsoft.com/office/drawing/2017/decorative" val="1"/>
              </a:ext>
            </a:extLst>
          </p:cNvPr>
          <p:cNvSpPr txBox="1">
            <a:spLocks/>
          </p:cNvSpPr>
          <p:nvPr/>
        </p:nvSpPr>
        <p:spPr>
          <a:xfrm rot="10800000" flipV="1">
            <a:off x="7990921" y="5396326"/>
            <a:ext cx="1457335" cy="507831"/>
          </a:xfrm>
          <a:prstGeom prst="rect">
            <a:avLst/>
          </a:prstGeom>
          <a:noFill/>
        </p:spPr>
        <p:txBody>
          <a:bodyPr wrap="square" lIns="0" tIns="0" rIns="0" bIns="0" anchor="ctr">
            <a:spAutoFit/>
          </a:bodyPr>
          <a:lstStyle>
            <a:defPPr>
              <a:defRPr lang="en-US"/>
            </a:defPPr>
            <a:lvl1pPr marR="0" lvl="0" indent="0" algn="ctr" fontAlgn="auto">
              <a:lnSpc>
                <a:spcPct val="100000"/>
              </a:lnSpc>
              <a:spcBef>
                <a:spcPts val="0"/>
              </a:spcBef>
              <a:spcAft>
                <a:spcPts val="1200"/>
              </a:spcAft>
              <a:buClrTx/>
              <a:buSzTx/>
              <a:buFontTx/>
              <a:buNone/>
              <a:tabLst/>
              <a:defRPr kumimoji="0" b="0" i="0" u="none" strike="noStrike" cap="none" spc="0" normalizeH="0" baseline="0">
                <a:ln>
                  <a:noFill/>
                </a:ln>
                <a:solidFill>
                  <a:schemeClr val="tx1"/>
                </a:solidFill>
                <a:effectLst/>
                <a:uLnTx/>
                <a:uFillTx/>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l"/>
            <a:r>
              <a:rPr lang="en-US" sz="1100"/>
              <a:t>Practical guidance for AI and collaboration adoption</a:t>
            </a:r>
          </a:p>
        </p:txBody>
      </p:sp>
      <p:grpSp>
        <p:nvGrpSpPr>
          <p:cNvPr id="1884" name="Group 1883" descr="Profile picture">
            <a:extLst>
              <a:ext uri="{FF2B5EF4-FFF2-40B4-BE49-F238E27FC236}">
                <a16:creationId xmlns:a16="http://schemas.microsoft.com/office/drawing/2014/main" id="{E305C68F-313A-C0D1-8C7B-2A967F30CE85}"/>
              </a:ext>
            </a:extLst>
          </p:cNvPr>
          <p:cNvGrpSpPr>
            <a:grpSpLocks/>
          </p:cNvGrpSpPr>
          <p:nvPr/>
        </p:nvGrpSpPr>
        <p:grpSpPr>
          <a:xfrm>
            <a:off x="9704527" y="5408851"/>
            <a:ext cx="482783" cy="482783"/>
            <a:chOff x="17873283" y="3882182"/>
            <a:chExt cx="706582" cy="706582"/>
          </a:xfrm>
        </p:grpSpPr>
        <p:sp>
          <p:nvSpPr>
            <p:cNvPr id="1885" name="Oval 1884">
              <a:extLst>
                <a:ext uri="{FF2B5EF4-FFF2-40B4-BE49-F238E27FC236}">
                  <a16:creationId xmlns:a16="http://schemas.microsoft.com/office/drawing/2014/main" id="{23B1CB09-ABE0-FD72-BD97-4DC25057AFED}"/>
                </a:ext>
              </a:extLst>
            </p:cNvPr>
            <p:cNvSpPr/>
            <p:nvPr/>
          </p:nvSpPr>
          <p:spPr>
            <a:xfrm>
              <a:off x="17873283" y="3882182"/>
              <a:ext cx="706582" cy="706582"/>
            </a:xfrm>
            <a:prstGeom prst="ellipse">
              <a:avLst/>
            </a:prstGeom>
            <a:gradFill flip="none" rotWithShape="1">
              <a:gsLst>
                <a:gs pos="41000">
                  <a:srgbClr val="785DCC"/>
                </a:gs>
                <a:gs pos="11000">
                  <a:srgbClr val="3A75D3"/>
                </a:gs>
                <a:gs pos="73000">
                  <a:srgbClr val="B943C5"/>
                </a:gs>
              </a:gsLst>
              <a:lin ang="2700000" scaled="1"/>
              <a:tileRect/>
            </a:gradFill>
            <a:ln>
              <a:solidFill>
                <a:schemeClr val="bg1"/>
              </a:solidFill>
            </a:ln>
            <a:effectLst>
              <a:outerShdw blurRad="114300" sx="102000" sy="102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86" name="Picture 1885" descr="A person with long blonde hair&#10;&#10;AI-generated content may be incorrect.">
              <a:extLst>
                <a:ext uri="{FF2B5EF4-FFF2-40B4-BE49-F238E27FC236}">
                  <a16:creationId xmlns:a16="http://schemas.microsoft.com/office/drawing/2014/main" id="{BCCD79A4-D0A5-9BC1-FE3C-4FDA7B78D928}"/>
                </a:ext>
              </a:extLst>
            </p:cNvPr>
            <p:cNvPicPr>
              <a:picLocks/>
            </p:cNvPicPr>
            <p:nvPr/>
          </p:nvPicPr>
          <p:blipFill rotWithShape="1">
            <a:blip r:embed="rId16">
              <a:extLst>
                <a:ext uri="{28A0092B-C50C-407E-A947-70E740481C1C}">
                  <a14:useLocalDpi xmlns:a14="http://schemas.microsoft.com/office/drawing/2010/main" val="0"/>
                </a:ext>
              </a:extLst>
            </a:blip>
            <a:srcRect l="17868" t="-788" r="16888" b="35545"/>
            <a:stretch/>
          </p:blipFill>
          <p:spPr>
            <a:xfrm>
              <a:off x="17910117" y="3919016"/>
              <a:ext cx="632914" cy="632914"/>
            </a:xfrm>
            <a:prstGeom prst="ellipse">
              <a:avLst/>
            </a:prstGeom>
          </p:spPr>
        </p:pic>
      </p:grpSp>
      <p:sp>
        <p:nvSpPr>
          <p:cNvPr id="1888" name="TextBox 1887">
            <a:extLst>
              <a:ext uri="{FF2B5EF4-FFF2-40B4-BE49-F238E27FC236}">
                <a16:creationId xmlns:a16="http://schemas.microsoft.com/office/drawing/2014/main" id="{0944CEA1-14B9-8DE1-AD56-CE6FCF056DBE}"/>
              </a:ext>
            </a:extLst>
          </p:cNvPr>
          <p:cNvSpPr txBox="1">
            <a:spLocks/>
          </p:cNvSpPr>
          <p:nvPr/>
        </p:nvSpPr>
        <p:spPr>
          <a:xfrm>
            <a:off x="10326713" y="5471988"/>
            <a:ext cx="1280861" cy="356508"/>
          </a:xfrm>
          <a:prstGeom prst="rect">
            <a:avLst/>
          </a:prstGeom>
          <a:noFill/>
        </p:spPr>
        <p:txBody>
          <a:bodyPr wrap="square" lIns="0" tIns="0" rIns="0" bIns="0">
            <a:spAutoFit/>
          </a:bodyPr>
          <a:lstStyle>
            <a:defPPr>
              <a:defRPr lang="en-US"/>
            </a:defPPr>
            <a:lvl1pPr marR="0" lvl="0" indent="0" fontAlgn="auto">
              <a:lnSpc>
                <a:spcPct val="100000"/>
              </a:lnSpc>
              <a:spcBef>
                <a:spcPts val="0"/>
              </a:spcBef>
              <a:spcAft>
                <a:spcPts val="1200"/>
              </a:spcAft>
              <a:buClrTx/>
              <a:buSzTx/>
              <a:buFontTx/>
              <a:buNone/>
              <a:tabLst/>
              <a:defRPr kumimoji="0" sz="1400" b="0" i="0" u="none" strike="noStrike" cap="none" spc="0" normalizeH="0" baseline="0">
                <a:ln>
                  <a:noFill/>
                </a:ln>
                <a:effectLst/>
                <a:uLnTx/>
                <a:uFillTx/>
              </a:defRPr>
            </a:lvl1pPr>
          </a:lstStyle>
          <a:p>
            <a:pPr>
              <a:spcAft>
                <a:spcPts val="200"/>
              </a:spcAft>
            </a:pPr>
            <a:r>
              <a:rPr lang="en-US" sz="1100">
                <a:solidFill>
                  <a:schemeClr val="accent2"/>
                </a:solidFill>
                <a:latin typeface="+mj-lt"/>
              </a:rPr>
              <a:t>Karuana Gatimu</a:t>
            </a:r>
          </a:p>
          <a:p>
            <a:pPr>
              <a:spcAft>
                <a:spcPts val="600"/>
              </a:spcAft>
            </a:pPr>
            <a:r>
              <a:rPr lang="en-US" sz="1050"/>
              <a:t>Director of CX PM</a:t>
            </a:r>
          </a:p>
        </p:txBody>
      </p:sp>
    </p:spTree>
    <p:extLst>
      <p:ext uri="{BB962C8B-B14F-4D97-AF65-F5344CB8AC3E}">
        <p14:creationId xmlns:p14="http://schemas.microsoft.com/office/powerpoint/2010/main" val="6913639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5F7EC-2280-848E-6392-81E75BEB59C0}"/>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4B661758-6944-02BC-53A0-111F1F20EC31}"/>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FAD27389-C66D-685C-4F36-E3E54B5A2194}"/>
                </a:ext>
                <a:ext uri="{C183D7F6-B498-43B3-948B-1728B52AA6E4}">
                  <adec:decorative xmlns:adec="http://schemas.microsoft.com/office/drawing/2017/decorative" val="1"/>
                </a:ext>
              </a:extLst>
            </p:cNvPr>
            <p:cNvPicPr>
              <a:picLocks/>
            </p:cNvPicPr>
            <p:nvPr/>
          </p:nvPicPr>
          <p:blipFill rotWithShape="1">
            <a:blip r:embed="rId3" cstate="hqprint">
              <a:extLst>
                <a:ext uri="{BEBA8EAE-BF5A-486C-A8C5-ECC9F3942E4B}">
                  <a14:imgProps xmlns:a14="http://schemas.microsoft.com/office/drawing/2010/main">
                    <a14:imgLayer r:embed="rId4">
                      <a14:imgEffect>
                        <a14:artisticBlur radius="80"/>
                      </a14:imgEffect>
                    </a14:imgLayer>
                  </a14:imgProps>
                </a:ex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44AED50B-2EF1-A8F8-0176-05967D059696}"/>
                </a:ext>
                <a:ext uri="{C183D7F6-B498-43B3-948B-1728B52AA6E4}">
                  <adec:decorative xmlns:adec="http://schemas.microsoft.com/office/drawing/2017/decorative" val="1"/>
                </a:ext>
              </a:extLst>
            </p:cNvPr>
            <p:cNvSpPr>
              <a:spLocks/>
            </p:cNvSpPr>
            <p:nvPr/>
          </p:nvSpPr>
          <p:spPr bwMode="auto">
            <a:xfrm>
              <a:off x="0" y="1275442"/>
              <a:ext cx="12191998" cy="5582558"/>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0" name="Graphic 34_1">
              <a:extLst>
                <a:ext uri="{FF2B5EF4-FFF2-40B4-BE49-F238E27FC236}">
                  <a16:creationId xmlns:a16="http://schemas.microsoft.com/office/drawing/2014/main" id="{2D6947DB-986E-4658-E036-756BCD841B90}"/>
                </a:ext>
                <a:ext uri="{C183D7F6-B498-43B3-948B-1728B52AA6E4}">
                  <adec:decorative xmlns:adec="http://schemas.microsoft.com/office/drawing/2017/decorative" val="1"/>
                </a:ext>
              </a:extLst>
            </p:cNvPr>
            <p:cNvSpPr>
              <a:spLocks/>
            </p:cNvSpPr>
            <p:nvPr/>
          </p:nvSpPr>
          <p:spPr>
            <a:xfrm>
              <a:off x="1" y="1275442"/>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2" name="Title 1">
            <a:extLst>
              <a:ext uri="{FF2B5EF4-FFF2-40B4-BE49-F238E27FC236}">
                <a16:creationId xmlns:a16="http://schemas.microsoft.com/office/drawing/2014/main" id="{2AD65C5C-105F-3585-A68F-68C85B786B19}"/>
              </a:ext>
            </a:extLst>
          </p:cNvPr>
          <p:cNvSpPr>
            <a:spLocks noGrp="1"/>
          </p:cNvSpPr>
          <p:nvPr>
            <p:ph type="title"/>
          </p:nvPr>
        </p:nvSpPr>
        <p:spPr>
          <a:xfrm>
            <a:off x="571500" y="311550"/>
            <a:ext cx="11052175" cy="492443"/>
          </a:xfrm>
        </p:spPr>
        <p:txBody>
          <a:bodyPr>
            <a:spAutoFit/>
          </a:bodyPr>
          <a:lstStyle/>
          <a:p>
            <a:pPr algn="ctr"/>
            <a:r>
              <a:rPr lang="en-US" dirty="0"/>
              <a:t>Customers want controls</a:t>
            </a:r>
          </a:p>
        </p:txBody>
      </p:sp>
      <p:sp>
        <p:nvSpPr>
          <p:cNvPr id="24" name="Oval 23">
            <a:extLst>
              <a:ext uri="{FF2B5EF4-FFF2-40B4-BE49-F238E27FC236}">
                <a16:creationId xmlns:a16="http://schemas.microsoft.com/office/drawing/2014/main" id="{3B5A62FF-37A3-DF33-3FEC-62B3117A7E91}"/>
              </a:ext>
              <a:ext uri="{C183D7F6-B498-43B3-948B-1728B52AA6E4}">
                <adec:decorative xmlns:adec="http://schemas.microsoft.com/office/drawing/2017/decorative" val="0"/>
              </a:ext>
            </a:extLst>
          </p:cNvPr>
          <p:cNvSpPr/>
          <p:nvPr/>
        </p:nvSpPr>
        <p:spPr>
          <a:xfrm>
            <a:off x="5259568" y="1541234"/>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70%</a:t>
            </a:r>
          </a:p>
        </p:txBody>
      </p:sp>
      <p:grpSp>
        <p:nvGrpSpPr>
          <p:cNvPr id="42" name="Group 41">
            <a:extLst>
              <a:ext uri="{FF2B5EF4-FFF2-40B4-BE49-F238E27FC236}">
                <a16:creationId xmlns:a16="http://schemas.microsoft.com/office/drawing/2014/main" id="{B718B6C4-D684-ADD1-FC97-117AE6393161}"/>
              </a:ext>
              <a:ext uri="{C183D7F6-B498-43B3-948B-1728B52AA6E4}">
                <adec:decorative xmlns:adec="http://schemas.microsoft.com/office/drawing/2017/decorative" val="1"/>
              </a:ext>
            </a:extLst>
          </p:cNvPr>
          <p:cNvGrpSpPr/>
          <p:nvPr/>
        </p:nvGrpSpPr>
        <p:grpSpPr>
          <a:xfrm>
            <a:off x="4360455" y="2436584"/>
            <a:ext cx="3474266" cy="3981011"/>
            <a:chOff x="4360454" y="2349500"/>
            <a:chExt cx="3474266" cy="3981011"/>
          </a:xfrm>
        </p:grpSpPr>
        <p:pic>
          <p:nvPicPr>
            <p:cNvPr id="38" name="Picture 37">
              <a:extLst>
                <a:ext uri="{FF2B5EF4-FFF2-40B4-BE49-F238E27FC236}">
                  <a16:creationId xmlns:a16="http://schemas.microsoft.com/office/drawing/2014/main" id="{41C250CA-1D7C-C2DC-6604-AA266044A8DB}"/>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4562474"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35" name="Graphic 34">
              <a:extLst>
                <a:ext uri="{FF2B5EF4-FFF2-40B4-BE49-F238E27FC236}">
                  <a16:creationId xmlns:a16="http://schemas.microsoft.com/office/drawing/2014/main" id="{FFF82707-1240-C6B2-0237-F8BC652C73D2}"/>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360454" y="2349500"/>
              <a:ext cx="3474266" cy="3919538"/>
            </a:xfrm>
            <a:prstGeom prst="rect">
              <a:avLst/>
            </a:prstGeom>
            <a:effectLst>
              <a:outerShdw blurRad="215900" algn="ctr" rotWithShape="0">
                <a:prstClr val="black">
                  <a:alpha val="13000"/>
                </a:prstClr>
              </a:outerShdw>
            </a:effectLst>
          </p:spPr>
        </p:pic>
      </p:grpSp>
      <p:sp>
        <p:nvSpPr>
          <p:cNvPr id="23" name="Text Placeholder 7">
            <a:extLst>
              <a:ext uri="{FF2B5EF4-FFF2-40B4-BE49-F238E27FC236}">
                <a16:creationId xmlns:a16="http://schemas.microsoft.com/office/drawing/2014/main" id="{2C5BCA5F-CA0E-B892-61A4-6575D448D6AB}"/>
              </a:ext>
            </a:extLst>
          </p:cNvPr>
          <p:cNvSpPr txBox="1">
            <a:spLocks/>
          </p:cNvSpPr>
          <p:nvPr/>
        </p:nvSpPr>
        <p:spPr>
          <a:xfrm>
            <a:off x="4617267" y="3562625"/>
            <a:ext cx="3063885" cy="1107996"/>
          </a:xfrm>
          <a:prstGeom prst="rect">
            <a:avLst/>
          </a:prstGeom>
        </p:spPr>
        <p:txBody>
          <a:bodyPr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2400" spc="0" baseline="0">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…are worried about uncontrolled costs and agent sprawl</a:t>
            </a:r>
          </a:p>
        </p:txBody>
      </p:sp>
      <p:sp>
        <p:nvSpPr>
          <p:cNvPr id="16" name="Oval 15">
            <a:extLst>
              <a:ext uri="{FF2B5EF4-FFF2-40B4-BE49-F238E27FC236}">
                <a16:creationId xmlns:a16="http://schemas.microsoft.com/office/drawing/2014/main" id="{FD3B61E1-8E8C-D710-A8AF-83EEDB66C289}"/>
              </a:ext>
              <a:ext uri="{C183D7F6-B498-43B3-948B-1728B52AA6E4}">
                <adec:decorative xmlns:adec="http://schemas.microsoft.com/office/drawing/2017/decorative" val="0"/>
              </a:ext>
            </a:extLst>
          </p:cNvPr>
          <p:cNvSpPr/>
          <p:nvPr/>
        </p:nvSpPr>
        <p:spPr>
          <a:xfrm>
            <a:off x="5259568" y="1541234"/>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71%</a:t>
            </a:r>
          </a:p>
        </p:txBody>
      </p:sp>
      <p:grpSp>
        <p:nvGrpSpPr>
          <p:cNvPr id="17" name="Group 16">
            <a:extLst>
              <a:ext uri="{FF2B5EF4-FFF2-40B4-BE49-F238E27FC236}">
                <a16:creationId xmlns:a16="http://schemas.microsoft.com/office/drawing/2014/main" id="{258A5C9C-ECBD-616D-03A5-30BB02E2CF2B}"/>
              </a:ext>
              <a:ext uri="{C183D7F6-B498-43B3-948B-1728B52AA6E4}">
                <adec:decorative xmlns:adec="http://schemas.microsoft.com/office/drawing/2017/decorative" val="1"/>
              </a:ext>
            </a:extLst>
          </p:cNvPr>
          <p:cNvGrpSpPr/>
          <p:nvPr/>
        </p:nvGrpSpPr>
        <p:grpSpPr>
          <a:xfrm>
            <a:off x="4360455" y="2436583"/>
            <a:ext cx="3474266" cy="3981012"/>
            <a:chOff x="571500" y="2349499"/>
            <a:chExt cx="3474266" cy="3981012"/>
          </a:xfrm>
        </p:grpSpPr>
        <p:pic>
          <p:nvPicPr>
            <p:cNvPr id="18" name="Picture 17">
              <a:extLst>
                <a:ext uri="{FF2B5EF4-FFF2-40B4-BE49-F238E27FC236}">
                  <a16:creationId xmlns:a16="http://schemas.microsoft.com/office/drawing/2014/main" id="{F672AE07-5AC2-A8DB-BAAA-89408D162BF8}"/>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773520"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19" name="Graphic 18">
              <a:extLst>
                <a:ext uri="{FF2B5EF4-FFF2-40B4-BE49-F238E27FC236}">
                  <a16:creationId xmlns:a16="http://schemas.microsoft.com/office/drawing/2014/main" id="{C127472F-0238-23AE-6C9D-0A29B7ADB33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71500" y="2349499"/>
              <a:ext cx="3474266" cy="3919538"/>
            </a:xfrm>
            <a:prstGeom prst="rect">
              <a:avLst/>
            </a:prstGeom>
            <a:effectLst>
              <a:outerShdw blurRad="215900" algn="ctr" rotWithShape="0">
                <a:prstClr val="black">
                  <a:alpha val="13000"/>
                </a:prstClr>
              </a:outerShdw>
            </a:effectLst>
          </p:spPr>
        </p:pic>
      </p:grpSp>
      <p:sp>
        <p:nvSpPr>
          <p:cNvPr id="20" name="Text Placeholder 3">
            <a:extLst>
              <a:ext uri="{FF2B5EF4-FFF2-40B4-BE49-F238E27FC236}">
                <a16:creationId xmlns:a16="http://schemas.microsoft.com/office/drawing/2014/main" id="{717A794B-9124-A5CE-C958-F255C03EA783}"/>
              </a:ext>
            </a:extLst>
          </p:cNvPr>
          <p:cNvSpPr txBox="1">
            <a:spLocks/>
          </p:cNvSpPr>
          <p:nvPr/>
        </p:nvSpPr>
        <p:spPr>
          <a:xfrm>
            <a:off x="4617267" y="3562625"/>
            <a:ext cx="3063885" cy="147732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…cite security and governance concerns among their biggest challenges</a:t>
            </a:r>
          </a:p>
        </p:txBody>
      </p:sp>
    </p:spTree>
    <p:extLst>
      <p:ext uri="{BB962C8B-B14F-4D97-AF65-F5344CB8AC3E}">
        <p14:creationId xmlns:p14="http://schemas.microsoft.com/office/powerpoint/2010/main" val="201769955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EAE2D-B14F-D9E9-845B-E29A3A0C2911}"/>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0F7EB333-40A8-CC25-F739-EF2B69367ECD}"/>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98B2D486-3150-CAA0-943E-C095F18363EB}"/>
                </a:ext>
                <a:ext uri="{C183D7F6-B498-43B3-948B-1728B52AA6E4}">
                  <adec:decorative xmlns:adec="http://schemas.microsoft.com/office/drawing/2017/decorative" val="1"/>
                </a:ext>
              </a:extLst>
            </p:cNvPr>
            <p:cNvPicPr>
              <a:picLocks/>
            </p:cNvPicPr>
            <p:nvPr/>
          </p:nvPicPr>
          <p:blipFill rotWithShape="1">
            <a:blip r:embed="rId3" cstate="hqprint">
              <a:extLst>
                <a:ext uri="{BEBA8EAE-BF5A-486C-A8C5-ECC9F3942E4B}">
                  <a14:imgProps xmlns:a14="http://schemas.microsoft.com/office/drawing/2010/main">
                    <a14:imgLayer r:embed="rId4">
                      <a14:imgEffect>
                        <a14:artisticBlur radius="80"/>
                      </a14:imgEffect>
                    </a14:imgLayer>
                  </a14:imgProps>
                </a:ex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95FAB81-6405-545B-9BA5-CCF23EB79C1B}"/>
                </a:ext>
                <a:ext uri="{C183D7F6-B498-43B3-948B-1728B52AA6E4}">
                  <adec:decorative xmlns:adec="http://schemas.microsoft.com/office/drawing/2017/decorative" val="1"/>
                </a:ext>
              </a:extLst>
            </p:cNvPr>
            <p:cNvSpPr>
              <a:spLocks/>
            </p:cNvSpPr>
            <p:nvPr/>
          </p:nvSpPr>
          <p:spPr bwMode="auto">
            <a:xfrm>
              <a:off x="0" y="1275442"/>
              <a:ext cx="12191998" cy="5582558"/>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0" name="Graphic 34_1">
              <a:extLst>
                <a:ext uri="{FF2B5EF4-FFF2-40B4-BE49-F238E27FC236}">
                  <a16:creationId xmlns:a16="http://schemas.microsoft.com/office/drawing/2014/main" id="{4176EE23-D12B-2496-E3AC-04120B16FF7F}"/>
                </a:ext>
                <a:ext uri="{C183D7F6-B498-43B3-948B-1728B52AA6E4}">
                  <adec:decorative xmlns:adec="http://schemas.microsoft.com/office/drawing/2017/decorative" val="1"/>
                </a:ext>
              </a:extLst>
            </p:cNvPr>
            <p:cNvSpPr>
              <a:spLocks/>
            </p:cNvSpPr>
            <p:nvPr/>
          </p:nvSpPr>
          <p:spPr>
            <a:xfrm>
              <a:off x="1" y="1275442"/>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24" name="Oval 23">
            <a:extLst>
              <a:ext uri="{FF2B5EF4-FFF2-40B4-BE49-F238E27FC236}">
                <a16:creationId xmlns:a16="http://schemas.microsoft.com/office/drawing/2014/main" id="{070373F8-92E6-4BDA-501D-AA42DD9F771D}"/>
              </a:ext>
              <a:ext uri="{C183D7F6-B498-43B3-948B-1728B52AA6E4}">
                <adec:decorative xmlns:adec="http://schemas.microsoft.com/office/drawing/2017/decorative" val="0"/>
              </a:ext>
            </a:extLst>
          </p:cNvPr>
          <p:cNvSpPr/>
          <p:nvPr/>
        </p:nvSpPr>
        <p:spPr>
          <a:xfrm>
            <a:off x="5259568" y="1541234"/>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70%</a:t>
            </a:r>
          </a:p>
        </p:txBody>
      </p:sp>
      <p:grpSp>
        <p:nvGrpSpPr>
          <p:cNvPr id="42" name="Group 41">
            <a:extLst>
              <a:ext uri="{FF2B5EF4-FFF2-40B4-BE49-F238E27FC236}">
                <a16:creationId xmlns:a16="http://schemas.microsoft.com/office/drawing/2014/main" id="{C5E50397-234B-5AB9-2DEE-42DFD9F22B2B}"/>
              </a:ext>
              <a:ext uri="{C183D7F6-B498-43B3-948B-1728B52AA6E4}">
                <adec:decorative xmlns:adec="http://schemas.microsoft.com/office/drawing/2017/decorative" val="1"/>
              </a:ext>
            </a:extLst>
          </p:cNvPr>
          <p:cNvGrpSpPr/>
          <p:nvPr/>
        </p:nvGrpSpPr>
        <p:grpSpPr>
          <a:xfrm>
            <a:off x="4360455" y="2436584"/>
            <a:ext cx="3474266" cy="3981011"/>
            <a:chOff x="4360454" y="2349500"/>
            <a:chExt cx="3474266" cy="3981011"/>
          </a:xfrm>
        </p:grpSpPr>
        <p:pic>
          <p:nvPicPr>
            <p:cNvPr id="38" name="Picture 37">
              <a:extLst>
                <a:ext uri="{FF2B5EF4-FFF2-40B4-BE49-F238E27FC236}">
                  <a16:creationId xmlns:a16="http://schemas.microsoft.com/office/drawing/2014/main" id="{9C59E9AE-449B-36D8-4723-CE211E16AE78}"/>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4562474"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35" name="Graphic 34">
              <a:extLst>
                <a:ext uri="{FF2B5EF4-FFF2-40B4-BE49-F238E27FC236}">
                  <a16:creationId xmlns:a16="http://schemas.microsoft.com/office/drawing/2014/main" id="{12E3CCAE-B4C7-32D0-3678-E2639FBABC2C}"/>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360454" y="2349500"/>
              <a:ext cx="3474266" cy="3919538"/>
            </a:xfrm>
            <a:prstGeom prst="rect">
              <a:avLst/>
            </a:prstGeom>
            <a:effectLst>
              <a:outerShdw blurRad="215900" algn="ctr" rotWithShape="0">
                <a:prstClr val="black">
                  <a:alpha val="13000"/>
                </a:prstClr>
              </a:outerShdw>
            </a:effectLst>
          </p:spPr>
        </p:pic>
      </p:grpSp>
      <p:sp>
        <p:nvSpPr>
          <p:cNvPr id="23" name="Text Placeholder 7">
            <a:extLst>
              <a:ext uri="{FF2B5EF4-FFF2-40B4-BE49-F238E27FC236}">
                <a16:creationId xmlns:a16="http://schemas.microsoft.com/office/drawing/2014/main" id="{AEAD6551-C25A-8DC5-2FE2-8D08B752B939}"/>
              </a:ext>
            </a:extLst>
          </p:cNvPr>
          <p:cNvSpPr txBox="1">
            <a:spLocks/>
          </p:cNvSpPr>
          <p:nvPr/>
        </p:nvSpPr>
        <p:spPr>
          <a:xfrm>
            <a:off x="4617267" y="3562625"/>
            <a:ext cx="3063885" cy="1107996"/>
          </a:xfrm>
          <a:prstGeom prst="rect">
            <a:avLst/>
          </a:prstGeom>
        </p:spPr>
        <p:txBody>
          <a:bodyPr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2400" spc="0" baseline="0">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…are worried about uncontrolled costs and agent sprawl</a:t>
            </a:r>
          </a:p>
        </p:txBody>
      </p:sp>
      <p:sp>
        <p:nvSpPr>
          <p:cNvPr id="16" name="Oval 15">
            <a:extLst>
              <a:ext uri="{FF2B5EF4-FFF2-40B4-BE49-F238E27FC236}">
                <a16:creationId xmlns:a16="http://schemas.microsoft.com/office/drawing/2014/main" id="{F3CD97AE-6A37-0A2F-9F0D-FC005B8DE4F1}"/>
              </a:ext>
              <a:ext uri="{C183D7F6-B498-43B3-948B-1728B52AA6E4}">
                <adec:decorative xmlns:adec="http://schemas.microsoft.com/office/drawing/2017/decorative" val="0"/>
              </a:ext>
            </a:extLst>
          </p:cNvPr>
          <p:cNvSpPr/>
          <p:nvPr/>
        </p:nvSpPr>
        <p:spPr>
          <a:xfrm>
            <a:off x="5259568" y="1541234"/>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70%</a:t>
            </a:r>
          </a:p>
        </p:txBody>
      </p:sp>
      <p:grpSp>
        <p:nvGrpSpPr>
          <p:cNvPr id="17" name="Group 16">
            <a:extLst>
              <a:ext uri="{FF2B5EF4-FFF2-40B4-BE49-F238E27FC236}">
                <a16:creationId xmlns:a16="http://schemas.microsoft.com/office/drawing/2014/main" id="{3492F0CB-8EAB-56BC-18A3-89258CD09771}"/>
              </a:ext>
              <a:ext uri="{C183D7F6-B498-43B3-948B-1728B52AA6E4}">
                <adec:decorative xmlns:adec="http://schemas.microsoft.com/office/drawing/2017/decorative" val="1"/>
              </a:ext>
            </a:extLst>
          </p:cNvPr>
          <p:cNvGrpSpPr/>
          <p:nvPr/>
        </p:nvGrpSpPr>
        <p:grpSpPr>
          <a:xfrm>
            <a:off x="4360455" y="2436583"/>
            <a:ext cx="3474266" cy="3981012"/>
            <a:chOff x="571500" y="2349499"/>
            <a:chExt cx="3474266" cy="3981012"/>
          </a:xfrm>
        </p:grpSpPr>
        <p:pic>
          <p:nvPicPr>
            <p:cNvPr id="18" name="Picture 17">
              <a:extLst>
                <a:ext uri="{FF2B5EF4-FFF2-40B4-BE49-F238E27FC236}">
                  <a16:creationId xmlns:a16="http://schemas.microsoft.com/office/drawing/2014/main" id="{4162B698-F3CC-7CDF-59A1-EE3FC79BECCB}"/>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773520"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19" name="Graphic 18">
              <a:extLst>
                <a:ext uri="{FF2B5EF4-FFF2-40B4-BE49-F238E27FC236}">
                  <a16:creationId xmlns:a16="http://schemas.microsoft.com/office/drawing/2014/main" id="{8A6527BE-E57D-2D9A-C57C-D34704B36845}"/>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71500" y="2349499"/>
              <a:ext cx="3474266" cy="3919538"/>
            </a:xfrm>
            <a:prstGeom prst="rect">
              <a:avLst/>
            </a:prstGeom>
            <a:effectLst>
              <a:outerShdw blurRad="215900" algn="ctr" rotWithShape="0">
                <a:prstClr val="black">
                  <a:alpha val="13000"/>
                </a:prstClr>
              </a:outerShdw>
            </a:effectLst>
          </p:spPr>
        </p:pic>
      </p:grpSp>
      <p:sp>
        <p:nvSpPr>
          <p:cNvPr id="20" name="Text Placeholder 3">
            <a:extLst>
              <a:ext uri="{FF2B5EF4-FFF2-40B4-BE49-F238E27FC236}">
                <a16:creationId xmlns:a16="http://schemas.microsoft.com/office/drawing/2014/main" id="{3C78254C-FE24-77FB-0EB4-EB15E74EE24B}"/>
              </a:ext>
            </a:extLst>
          </p:cNvPr>
          <p:cNvSpPr txBox="1">
            <a:spLocks/>
          </p:cNvSpPr>
          <p:nvPr/>
        </p:nvSpPr>
        <p:spPr>
          <a:xfrm>
            <a:off x="4617267" y="3562625"/>
            <a:ext cx="3063885" cy="1107996"/>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…are worried about uncontrolled costs and agent sprawl.</a:t>
            </a:r>
          </a:p>
        </p:txBody>
      </p:sp>
      <p:sp>
        <p:nvSpPr>
          <p:cNvPr id="5" name="Oval 4">
            <a:extLst>
              <a:ext uri="{FF2B5EF4-FFF2-40B4-BE49-F238E27FC236}">
                <a16:creationId xmlns:a16="http://schemas.microsoft.com/office/drawing/2014/main" id="{B0C3807E-2237-2B1D-7143-E2AF745A5047}"/>
              </a:ext>
              <a:ext uri="{C183D7F6-B498-43B3-948B-1728B52AA6E4}">
                <adec:decorative xmlns:adec="http://schemas.microsoft.com/office/drawing/2017/decorative" val="0"/>
              </a:ext>
            </a:extLst>
          </p:cNvPr>
          <p:cNvSpPr/>
          <p:nvPr/>
        </p:nvSpPr>
        <p:spPr>
          <a:xfrm>
            <a:off x="1499187" y="1544778"/>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70%</a:t>
            </a:r>
          </a:p>
        </p:txBody>
      </p:sp>
      <p:grpSp>
        <p:nvGrpSpPr>
          <p:cNvPr id="6" name="Group 5">
            <a:extLst>
              <a:ext uri="{FF2B5EF4-FFF2-40B4-BE49-F238E27FC236}">
                <a16:creationId xmlns:a16="http://schemas.microsoft.com/office/drawing/2014/main" id="{4354D6EB-5DBA-557B-9A60-256BBC3603DF}"/>
              </a:ext>
              <a:ext uri="{C183D7F6-B498-43B3-948B-1728B52AA6E4}">
                <adec:decorative xmlns:adec="http://schemas.microsoft.com/office/drawing/2017/decorative" val="1"/>
              </a:ext>
            </a:extLst>
          </p:cNvPr>
          <p:cNvGrpSpPr/>
          <p:nvPr/>
        </p:nvGrpSpPr>
        <p:grpSpPr>
          <a:xfrm>
            <a:off x="600074" y="2440128"/>
            <a:ext cx="3474266" cy="3981011"/>
            <a:chOff x="4360454" y="2349500"/>
            <a:chExt cx="3474266" cy="3981011"/>
          </a:xfrm>
        </p:grpSpPr>
        <p:pic>
          <p:nvPicPr>
            <p:cNvPr id="7" name="Picture 6">
              <a:extLst>
                <a:ext uri="{FF2B5EF4-FFF2-40B4-BE49-F238E27FC236}">
                  <a16:creationId xmlns:a16="http://schemas.microsoft.com/office/drawing/2014/main" id="{92E2DBDF-F3AB-8ED2-AEA7-A33D29829430}"/>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4562474"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8" name="Graphic 7">
              <a:extLst>
                <a:ext uri="{FF2B5EF4-FFF2-40B4-BE49-F238E27FC236}">
                  <a16:creationId xmlns:a16="http://schemas.microsoft.com/office/drawing/2014/main" id="{EE495332-36E2-767F-8FE7-F17B013985E6}"/>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360454" y="2349500"/>
              <a:ext cx="3474266" cy="3919538"/>
            </a:xfrm>
            <a:prstGeom prst="rect">
              <a:avLst/>
            </a:prstGeom>
            <a:effectLst>
              <a:outerShdw blurRad="215900" algn="ctr" rotWithShape="0">
                <a:prstClr val="black">
                  <a:alpha val="13000"/>
                </a:prstClr>
              </a:outerShdw>
            </a:effectLst>
          </p:spPr>
        </p:pic>
      </p:grpSp>
      <p:sp>
        <p:nvSpPr>
          <p:cNvPr id="9" name="Text Placeholder 7">
            <a:extLst>
              <a:ext uri="{FF2B5EF4-FFF2-40B4-BE49-F238E27FC236}">
                <a16:creationId xmlns:a16="http://schemas.microsoft.com/office/drawing/2014/main" id="{53352430-0733-8B5D-CB6A-2D11F8D81652}"/>
              </a:ext>
            </a:extLst>
          </p:cNvPr>
          <p:cNvSpPr txBox="1">
            <a:spLocks/>
          </p:cNvSpPr>
          <p:nvPr/>
        </p:nvSpPr>
        <p:spPr>
          <a:xfrm>
            <a:off x="856886" y="3566169"/>
            <a:ext cx="3063885" cy="1107996"/>
          </a:xfrm>
          <a:prstGeom prst="rect">
            <a:avLst/>
          </a:prstGeom>
        </p:spPr>
        <p:txBody>
          <a:bodyPr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2400" spc="0" baseline="0">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…are worried about uncontrolled costs and agent sprawl</a:t>
            </a:r>
          </a:p>
        </p:txBody>
      </p:sp>
      <p:sp>
        <p:nvSpPr>
          <p:cNvPr id="11" name="Oval 10">
            <a:extLst>
              <a:ext uri="{FF2B5EF4-FFF2-40B4-BE49-F238E27FC236}">
                <a16:creationId xmlns:a16="http://schemas.microsoft.com/office/drawing/2014/main" id="{A64F894C-FB29-4871-08A6-C388BE0ED860}"/>
              </a:ext>
              <a:ext uri="{C183D7F6-B498-43B3-948B-1728B52AA6E4}">
                <adec:decorative xmlns:adec="http://schemas.microsoft.com/office/drawing/2017/decorative" val="0"/>
              </a:ext>
            </a:extLst>
          </p:cNvPr>
          <p:cNvSpPr/>
          <p:nvPr/>
        </p:nvSpPr>
        <p:spPr>
          <a:xfrm>
            <a:off x="1499187" y="1544778"/>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71%</a:t>
            </a:r>
          </a:p>
        </p:txBody>
      </p:sp>
      <p:grpSp>
        <p:nvGrpSpPr>
          <p:cNvPr id="13" name="Group 12">
            <a:extLst>
              <a:ext uri="{FF2B5EF4-FFF2-40B4-BE49-F238E27FC236}">
                <a16:creationId xmlns:a16="http://schemas.microsoft.com/office/drawing/2014/main" id="{2DC120DB-72CE-DFC3-BA1E-2675D466534E}"/>
              </a:ext>
              <a:ext uri="{C183D7F6-B498-43B3-948B-1728B52AA6E4}">
                <adec:decorative xmlns:adec="http://schemas.microsoft.com/office/drawing/2017/decorative" val="1"/>
              </a:ext>
            </a:extLst>
          </p:cNvPr>
          <p:cNvGrpSpPr/>
          <p:nvPr/>
        </p:nvGrpSpPr>
        <p:grpSpPr>
          <a:xfrm>
            <a:off x="600074" y="2440127"/>
            <a:ext cx="3474266" cy="3981012"/>
            <a:chOff x="571500" y="2349499"/>
            <a:chExt cx="3474266" cy="3981012"/>
          </a:xfrm>
        </p:grpSpPr>
        <p:pic>
          <p:nvPicPr>
            <p:cNvPr id="14" name="Picture 13">
              <a:extLst>
                <a:ext uri="{FF2B5EF4-FFF2-40B4-BE49-F238E27FC236}">
                  <a16:creationId xmlns:a16="http://schemas.microsoft.com/office/drawing/2014/main" id="{A36C15FF-B11C-3BA5-217B-154FF91EFAAF}"/>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773520"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22" name="Graphic 21">
              <a:extLst>
                <a:ext uri="{FF2B5EF4-FFF2-40B4-BE49-F238E27FC236}">
                  <a16:creationId xmlns:a16="http://schemas.microsoft.com/office/drawing/2014/main" id="{F2C2C3F2-92BF-946A-A55F-4458CFB2B967}"/>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71500" y="2349499"/>
              <a:ext cx="3474266" cy="3919538"/>
            </a:xfrm>
            <a:prstGeom prst="rect">
              <a:avLst/>
            </a:prstGeom>
            <a:effectLst>
              <a:outerShdw blurRad="215900" algn="ctr" rotWithShape="0">
                <a:prstClr val="black">
                  <a:alpha val="13000"/>
                </a:prstClr>
              </a:outerShdw>
            </a:effectLst>
          </p:spPr>
        </p:pic>
      </p:grpSp>
      <p:sp>
        <p:nvSpPr>
          <p:cNvPr id="26" name="Text Placeholder 3">
            <a:extLst>
              <a:ext uri="{FF2B5EF4-FFF2-40B4-BE49-F238E27FC236}">
                <a16:creationId xmlns:a16="http://schemas.microsoft.com/office/drawing/2014/main" id="{BD01690E-8E3F-57CB-3594-29AFABDC1A6C}"/>
              </a:ext>
            </a:extLst>
          </p:cNvPr>
          <p:cNvSpPr txBox="1">
            <a:spLocks/>
          </p:cNvSpPr>
          <p:nvPr/>
        </p:nvSpPr>
        <p:spPr>
          <a:xfrm>
            <a:off x="856886" y="3566169"/>
            <a:ext cx="3063885" cy="147732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…cite security and governance concerns among their biggest challenges</a:t>
            </a:r>
          </a:p>
        </p:txBody>
      </p:sp>
      <p:sp>
        <p:nvSpPr>
          <p:cNvPr id="28" name="Title 1">
            <a:extLst>
              <a:ext uri="{FF2B5EF4-FFF2-40B4-BE49-F238E27FC236}">
                <a16:creationId xmlns:a16="http://schemas.microsoft.com/office/drawing/2014/main" id="{CFFFF6B7-214C-05BC-0C14-033EE508365B}"/>
              </a:ext>
            </a:extLst>
          </p:cNvPr>
          <p:cNvSpPr txBox="1">
            <a:spLocks/>
          </p:cNvSpPr>
          <p:nvPr/>
        </p:nvSpPr>
        <p:spPr>
          <a:xfrm>
            <a:off x="571500" y="311550"/>
            <a:ext cx="11052175"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200" b="0" kern="1200" cap="none" spc="-50" baseline="0" dirty="0">
                <a:ln w="3175">
                  <a:noFill/>
                </a:ln>
                <a:gradFill>
                  <a:gsLst>
                    <a:gs pos="2874">
                      <a:schemeClr val="accent1"/>
                    </a:gs>
                    <a:gs pos="71000">
                      <a:schemeClr val="accent4"/>
                    </a:gs>
                    <a:gs pos="100000">
                      <a:schemeClr val="accent2"/>
                    </a:gs>
                  </a:gsLst>
                  <a:lin ang="0" scaled="1"/>
                </a:gradFill>
                <a:effectLst/>
                <a:latin typeface="+mj-lt"/>
                <a:ea typeface="+mj-ea"/>
                <a:cs typeface="+mj-cs"/>
              </a:defRPr>
            </a:lvl1pPr>
          </a:lstStyle>
          <a:p>
            <a:pPr algn="ctr"/>
            <a:r>
              <a:rPr lang="en-US" dirty="0"/>
              <a:t>Customers want controls</a:t>
            </a:r>
          </a:p>
        </p:txBody>
      </p:sp>
    </p:spTree>
    <p:extLst>
      <p:ext uri="{BB962C8B-B14F-4D97-AF65-F5344CB8AC3E}">
        <p14:creationId xmlns:p14="http://schemas.microsoft.com/office/powerpoint/2010/main" val="372955195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A68A8-13EC-792D-46AD-0E76A4259604}"/>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7DFFD3AA-8345-C899-49B3-2CAD725BA82C}"/>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3BCF94A8-0384-79C7-7308-B821DE7E01CC}"/>
                </a:ext>
                <a:ext uri="{C183D7F6-B498-43B3-948B-1728B52AA6E4}">
                  <adec:decorative xmlns:adec="http://schemas.microsoft.com/office/drawing/2017/decorative" val="1"/>
                </a:ext>
              </a:extLst>
            </p:cNvPr>
            <p:cNvPicPr>
              <a:picLocks/>
            </p:cNvPicPr>
            <p:nvPr/>
          </p:nvPicPr>
          <p:blipFill rotWithShape="1">
            <a:blip r:embed="rId3" cstate="hqprint">
              <a:extLst>
                <a:ext uri="{BEBA8EAE-BF5A-486C-A8C5-ECC9F3942E4B}">
                  <a14:imgProps xmlns:a14="http://schemas.microsoft.com/office/drawing/2010/main">
                    <a14:imgLayer r:embed="rId4">
                      <a14:imgEffect>
                        <a14:artisticBlur radius="80"/>
                      </a14:imgEffect>
                    </a14:imgLayer>
                  </a14:imgProps>
                </a:ex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D83CDCD1-7A58-6907-3388-A461118149F4}"/>
                </a:ext>
                <a:ext uri="{C183D7F6-B498-43B3-948B-1728B52AA6E4}">
                  <adec:decorative xmlns:adec="http://schemas.microsoft.com/office/drawing/2017/decorative" val="1"/>
                </a:ext>
              </a:extLst>
            </p:cNvPr>
            <p:cNvSpPr>
              <a:spLocks/>
            </p:cNvSpPr>
            <p:nvPr/>
          </p:nvSpPr>
          <p:spPr bwMode="auto">
            <a:xfrm>
              <a:off x="0" y="1275442"/>
              <a:ext cx="12191998" cy="5582558"/>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40" name="Graphic 34_1">
              <a:extLst>
                <a:ext uri="{FF2B5EF4-FFF2-40B4-BE49-F238E27FC236}">
                  <a16:creationId xmlns:a16="http://schemas.microsoft.com/office/drawing/2014/main" id="{32767678-8737-49B9-21E3-EA43AD633C58}"/>
                </a:ext>
                <a:ext uri="{C183D7F6-B498-43B3-948B-1728B52AA6E4}">
                  <adec:decorative xmlns:adec="http://schemas.microsoft.com/office/drawing/2017/decorative" val="1"/>
                </a:ext>
              </a:extLst>
            </p:cNvPr>
            <p:cNvSpPr>
              <a:spLocks/>
            </p:cNvSpPr>
            <p:nvPr/>
          </p:nvSpPr>
          <p:spPr>
            <a:xfrm>
              <a:off x="1" y="1275442"/>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24" name="Oval 23">
            <a:extLst>
              <a:ext uri="{FF2B5EF4-FFF2-40B4-BE49-F238E27FC236}">
                <a16:creationId xmlns:a16="http://schemas.microsoft.com/office/drawing/2014/main" id="{3C745FDC-73D3-F507-3C8E-669B1A03101F}"/>
              </a:ext>
              <a:ext uri="{C183D7F6-B498-43B3-948B-1728B52AA6E4}">
                <adec:decorative xmlns:adec="http://schemas.microsoft.com/office/drawing/2017/decorative" val="0"/>
              </a:ext>
            </a:extLst>
          </p:cNvPr>
          <p:cNvSpPr/>
          <p:nvPr/>
        </p:nvSpPr>
        <p:spPr>
          <a:xfrm>
            <a:off x="5259568" y="1541234"/>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70%</a:t>
            </a:r>
          </a:p>
        </p:txBody>
      </p:sp>
      <p:grpSp>
        <p:nvGrpSpPr>
          <p:cNvPr id="42" name="Group 41">
            <a:extLst>
              <a:ext uri="{FF2B5EF4-FFF2-40B4-BE49-F238E27FC236}">
                <a16:creationId xmlns:a16="http://schemas.microsoft.com/office/drawing/2014/main" id="{5A581827-B262-FEE7-DB45-3ABCB13BB338}"/>
              </a:ext>
              <a:ext uri="{C183D7F6-B498-43B3-948B-1728B52AA6E4}">
                <adec:decorative xmlns:adec="http://schemas.microsoft.com/office/drawing/2017/decorative" val="1"/>
              </a:ext>
            </a:extLst>
          </p:cNvPr>
          <p:cNvGrpSpPr/>
          <p:nvPr/>
        </p:nvGrpSpPr>
        <p:grpSpPr>
          <a:xfrm>
            <a:off x="4360455" y="2436584"/>
            <a:ext cx="3474266" cy="3981011"/>
            <a:chOff x="4360454" y="2349500"/>
            <a:chExt cx="3474266" cy="3981011"/>
          </a:xfrm>
        </p:grpSpPr>
        <p:pic>
          <p:nvPicPr>
            <p:cNvPr id="38" name="Picture 37">
              <a:extLst>
                <a:ext uri="{FF2B5EF4-FFF2-40B4-BE49-F238E27FC236}">
                  <a16:creationId xmlns:a16="http://schemas.microsoft.com/office/drawing/2014/main" id="{C8F35726-53C2-BBC5-EBF2-118B3F742B58}"/>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4562474"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35" name="Graphic 34">
              <a:extLst>
                <a:ext uri="{FF2B5EF4-FFF2-40B4-BE49-F238E27FC236}">
                  <a16:creationId xmlns:a16="http://schemas.microsoft.com/office/drawing/2014/main" id="{8237B458-82B3-4D22-1556-CA6F3A41103B}"/>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360454" y="2349500"/>
              <a:ext cx="3474266" cy="3919538"/>
            </a:xfrm>
            <a:prstGeom prst="rect">
              <a:avLst/>
            </a:prstGeom>
            <a:effectLst>
              <a:outerShdw blurRad="215900" algn="ctr" rotWithShape="0">
                <a:prstClr val="black">
                  <a:alpha val="13000"/>
                </a:prstClr>
              </a:outerShdw>
            </a:effectLst>
          </p:spPr>
        </p:pic>
      </p:grpSp>
      <p:sp>
        <p:nvSpPr>
          <p:cNvPr id="23" name="Text Placeholder 7">
            <a:extLst>
              <a:ext uri="{FF2B5EF4-FFF2-40B4-BE49-F238E27FC236}">
                <a16:creationId xmlns:a16="http://schemas.microsoft.com/office/drawing/2014/main" id="{D9478DC9-B599-E737-36FE-B95EAAFAB88C}"/>
              </a:ext>
            </a:extLst>
          </p:cNvPr>
          <p:cNvSpPr txBox="1">
            <a:spLocks/>
          </p:cNvSpPr>
          <p:nvPr/>
        </p:nvSpPr>
        <p:spPr>
          <a:xfrm>
            <a:off x="4617267" y="3562625"/>
            <a:ext cx="3063885" cy="1107996"/>
          </a:xfrm>
          <a:prstGeom prst="rect">
            <a:avLst/>
          </a:prstGeom>
        </p:spPr>
        <p:txBody>
          <a:bodyPr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2400" spc="0" baseline="0">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…are worried about uncontrolled costs and agent sprawl</a:t>
            </a:r>
          </a:p>
        </p:txBody>
      </p:sp>
      <p:sp>
        <p:nvSpPr>
          <p:cNvPr id="16" name="Oval 15">
            <a:extLst>
              <a:ext uri="{FF2B5EF4-FFF2-40B4-BE49-F238E27FC236}">
                <a16:creationId xmlns:a16="http://schemas.microsoft.com/office/drawing/2014/main" id="{AA3530AF-1F6B-CFE1-0E74-3F33149099DF}"/>
              </a:ext>
              <a:ext uri="{C183D7F6-B498-43B3-948B-1728B52AA6E4}">
                <adec:decorative xmlns:adec="http://schemas.microsoft.com/office/drawing/2017/decorative" val="0"/>
              </a:ext>
            </a:extLst>
          </p:cNvPr>
          <p:cNvSpPr/>
          <p:nvPr/>
        </p:nvSpPr>
        <p:spPr>
          <a:xfrm>
            <a:off x="5259568" y="1541234"/>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70%</a:t>
            </a:r>
          </a:p>
        </p:txBody>
      </p:sp>
      <p:grpSp>
        <p:nvGrpSpPr>
          <p:cNvPr id="17" name="Group 16">
            <a:extLst>
              <a:ext uri="{FF2B5EF4-FFF2-40B4-BE49-F238E27FC236}">
                <a16:creationId xmlns:a16="http://schemas.microsoft.com/office/drawing/2014/main" id="{1A8A05B6-76E1-495D-CF68-6DBCE1B1DD8C}"/>
              </a:ext>
              <a:ext uri="{C183D7F6-B498-43B3-948B-1728B52AA6E4}">
                <adec:decorative xmlns:adec="http://schemas.microsoft.com/office/drawing/2017/decorative" val="1"/>
              </a:ext>
            </a:extLst>
          </p:cNvPr>
          <p:cNvGrpSpPr/>
          <p:nvPr/>
        </p:nvGrpSpPr>
        <p:grpSpPr>
          <a:xfrm>
            <a:off x="4360455" y="2436583"/>
            <a:ext cx="3474266" cy="3981012"/>
            <a:chOff x="571500" y="2349499"/>
            <a:chExt cx="3474266" cy="3981012"/>
          </a:xfrm>
        </p:grpSpPr>
        <p:pic>
          <p:nvPicPr>
            <p:cNvPr id="18" name="Picture 17">
              <a:extLst>
                <a:ext uri="{FF2B5EF4-FFF2-40B4-BE49-F238E27FC236}">
                  <a16:creationId xmlns:a16="http://schemas.microsoft.com/office/drawing/2014/main" id="{B7511620-4DA9-B2C6-F7B2-93C0B3D4126F}"/>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773520"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19" name="Graphic 18">
              <a:extLst>
                <a:ext uri="{FF2B5EF4-FFF2-40B4-BE49-F238E27FC236}">
                  <a16:creationId xmlns:a16="http://schemas.microsoft.com/office/drawing/2014/main" id="{BCE02A72-E1CF-47F8-DAD2-D468A1F5E799}"/>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71500" y="2349499"/>
              <a:ext cx="3474266" cy="3919538"/>
            </a:xfrm>
            <a:prstGeom prst="rect">
              <a:avLst/>
            </a:prstGeom>
            <a:effectLst>
              <a:outerShdw blurRad="215900" algn="ctr" rotWithShape="0">
                <a:prstClr val="black">
                  <a:alpha val="13000"/>
                </a:prstClr>
              </a:outerShdw>
            </a:effectLst>
          </p:spPr>
        </p:pic>
      </p:grpSp>
      <p:sp>
        <p:nvSpPr>
          <p:cNvPr id="20" name="Text Placeholder 3">
            <a:extLst>
              <a:ext uri="{FF2B5EF4-FFF2-40B4-BE49-F238E27FC236}">
                <a16:creationId xmlns:a16="http://schemas.microsoft.com/office/drawing/2014/main" id="{75FA2A3D-98C3-23B7-16EF-C2F445D89B7C}"/>
              </a:ext>
            </a:extLst>
          </p:cNvPr>
          <p:cNvSpPr txBox="1">
            <a:spLocks/>
          </p:cNvSpPr>
          <p:nvPr/>
        </p:nvSpPr>
        <p:spPr>
          <a:xfrm>
            <a:off x="4617267" y="3562625"/>
            <a:ext cx="3063885" cy="1107996"/>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…are worried about uncontrolled costs and agent sprawl</a:t>
            </a:r>
          </a:p>
        </p:txBody>
      </p:sp>
      <p:sp>
        <p:nvSpPr>
          <p:cNvPr id="25" name="Oval 24">
            <a:extLst>
              <a:ext uri="{FF2B5EF4-FFF2-40B4-BE49-F238E27FC236}">
                <a16:creationId xmlns:a16="http://schemas.microsoft.com/office/drawing/2014/main" id="{8787CBA0-6F7E-2A4D-BDF4-8B67F8143E0B}"/>
              </a:ext>
              <a:ext uri="{C183D7F6-B498-43B3-948B-1728B52AA6E4}">
                <adec:decorative xmlns:adec="http://schemas.microsoft.com/office/drawing/2017/decorative" val="0"/>
              </a:ext>
            </a:extLst>
          </p:cNvPr>
          <p:cNvSpPr/>
          <p:nvPr/>
        </p:nvSpPr>
        <p:spPr>
          <a:xfrm>
            <a:off x="9048523" y="1541234"/>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14%</a:t>
            </a:r>
          </a:p>
        </p:txBody>
      </p:sp>
      <p:grpSp>
        <p:nvGrpSpPr>
          <p:cNvPr id="43" name="Group 42">
            <a:extLst>
              <a:ext uri="{FF2B5EF4-FFF2-40B4-BE49-F238E27FC236}">
                <a16:creationId xmlns:a16="http://schemas.microsoft.com/office/drawing/2014/main" id="{0BDAFD41-F781-332F-00F9-B040BB918D10}"/>
              </a:ext>
              <a:ext uri="{C183D7F6-B498-43B3-948B-1728B52AA6E4}">
                <adec:decorative xmlns:adec="http://schemas.microsoft.com/office/drawing/2017/decorative" val="1"/>
              </a:ext>
            </a:extLst>
          </p:cNvPr>
          <p:cNvGrpSpPr/>
          <p:nvPr/>
        </p:nvGrpSpPr>
        <p:grpSpPr>
          <a:xfrm>
            <a:off x="8149410" y="2436584"/>
            <a:ext cx="3474266" cy="3981011"/>
            <a:chOff x="8149409" y="2349500"/>
            <a:chExt cx="3474266" cy="3981011"/>
          </a:xfrm>
        </p:grpSpPr>
        <p:pic>
          <p:nvPicPr>
            <p:cNvPr id="39" name="Picture 38">
              <a:extLst>
                <a:ext uri="{FF2B5EF4-FFF2-40B4-BE49-F238E27FC236}">
                  <a16:creationId xmlns:a16="http://schemas.microsoft.com/office/drawing/2014/main" id="{68995197-2D3F-F9EB-3787-1DFC4E5641BA}"/>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8351429"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36" name="Graphic 35">
              <a:extLst>
                <a:ext uri="{FF2B5EF4-FFF2-40B4-BE49-F238E27FC236}">
                  <a16:creationId xmlns:a16="http://schemas.microsoft.com/office/drawing/2014/main" id="{2704D261-A5FF-ACBA-49C3-C2AE5043D8C8}"/>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8149409" y="2349500"/>
              <a:ext cx="3474266" cy="3919538"/>
            </a:xfrm>
            <a:prstGeom prst="rect">
              <a:avLst/>
            </a:prstGeom>
            <a:effectLst>
              <a:outerShdw blurRad="215900" algn="ctr" rotWithShape="0">
                <a:prstClr val="black">
                  <a:alpha val="13000"/>
                </a:prstClr>
              </a:outerShdw>
            </a:effectLst>
          </p:spPr>
        </p:pic>
      </p:grpSp>
      <p:sp>
        <p:nvSpPr>
          <p:cNvPr id="21" name="Text Placeholder 5">
            <a:extLst>
              <a:ext uri="{FF2B5EF4-FFF2-40B4-BE49-F238E27FC236}">
                <a16:creationId xmlns:a16="http://schemas.microsoft.com/office/drawing/2014/main" id="{5FF40099-9D55-2669-719D-F1988716E9E9}"/>
              </a:ext>
            </a:extLst>
          </p:cNvPr>
          <p:cNvSpPr txBox="1">
            <a:spLocks/>
          </p:cNvSpPr>
          <p:nvPr/>
        </p:nvSpPr>
        <p:spPr>
          <a:xfrm>
            <a:off x="8354601" y="3562625"/>
            <a:ext cx="3063885" cy="1477328"/>
          </a:xfrm>
          <a:prstGeom prst="rect">
            <a:avLst/>
          </a:prstGeom>
        </p:spPr>
        <p:txBody>
          <a:bodyPr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2400" spc="0" baseline="0">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…believe they have the right governance structures in place to manage agents</a:t>
            </a:r>
          </a:p>
        </p:txBody>
      </p:sp>
      <p:sp>
        <p:nvSpPr>
          <p:cNvPr id="5" name="Oval 4">
            <a:extLst>
              <a:ext uri="{FF2B5EF4-FFF2-40B4-BE49-F238E27FC236}">
                <a16:creationId xmlns:a16="http://schemas.microsoft.com/office/drawing/2014/main" id="{E8003736-47DB-B26A-E69C-71D2EFB8F645}"/>
              </a:ext>
              <a:ext uri="{C183D7F6-B498-43B3-948B-1728B52AA6E4}">
                <adec:decorative xmlns:adec="http://schemas.microsoft.com/office/drawing/2017/decorative" val="0"/>
              </a:ext>
            </a:extLst>
          </p:cNvPr>
          <p:cNvSpPr/>
          <p:nvPr/>
        </p:nvSpPr>
        <p:spPr>
          <a:xfrm>
            <a:off x="1499187" y="1544778"/>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70%</a:t>
            </a:r>
          </a:p>
        </p:txBody>
      </p:sp>
      <p:grpSp>
        <p:nvGrpSpPr>
          <p:cNvPr id="6" name="Group 5">
            <a:extLst>
              <a:ext uri="{FF2B5EF4-FFF2-40B4-BE49-F238E27FC236}">
                <a16:creationId xmlns:a16="http://schemas.microsoft.com/office/drawing/2014/main" id="{B9DCE52E-0F0C-B8AB-BA98-0AD5F54BAF0A}"/>
              </a:ext>
              <a:ext uri="{C183D7F6-B498-43B3-948B-1728B52AA6E4}">
                <adec:decorative xmlns:adec="http://schemas.microsoft.com/office/drawing/2017/decorative" val="1"/>
              </a:ext>
            </a:extLst>
          </p:cNvPr>
          <p:cNvGrpSpPr/>
          <p:nvPr/>
        </p:nvGrpSpPr>
        <p:grpSpPr>
          <a:xfrm>
            <a:off x="600074" y="2440128"/>
            <a:ext cx="3474266" cy="3981011"/>
            <a:chOff x="4360454" y="2349500"/>
            <a:chExt cx="3474266" cy="3981011"/>
          </a:xfrm>
        </p:grpSpPr>
        <p:pic>
          <p:nvPicPr>
            <p:cNvPr id="7" name="Picture 6">
              <a:extLst>
                <a:ext uri="{FF2B5EF4-FFF2-40B4-BE49-F238E27FC236}">
                  <a16:creationId xmlns:a16="http://schemas.microsoft.com/office/drawing/2014/main" id="{9FA9EBB7-E3DF-B8EA-E3DA-89B1E1A30AEA}"/>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4562474"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8" name="Graphic 7">
              <a:extLst>
                <a:ext uri="{FF2B5EF4-FFF2-40B4-BE49-F238E27FC236}">
                  <a16:creationId xmlns:a16="http://schemas.microsoft.com/office/drawing/2014/main" id="{9AB4ABD6-3680-C8EA-1569-ED3BC69FBBB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360454" y="2349500"/>
              <a:ext cx="3474266" cy="3919538"/>
            </a:xfrm>
            <a:prstGeom prst="rect">
              <a:avLst/>
            </a:prstGeom>
            <a:effectLst>
              <a:outerShdw blurRad="215900" algn="ctr" rotWithShape="0">
                <a:prstClr val="black">
                  <a:alpha val="13000"/>
                </a:prstClr>
              </a:outerShdw>
            </a:effectLst>
          </p:spPr>
        </p:pic>
      </p:grpSp>
      <p:sp>
        <p:nvSpPr>
          <p:cNvPr id="9" name="Text Placeholder 7">
            <a:extLst>
              <a:ext uri="{FF2B5EF4-FFF2-40B4-BE49-F238E27FC236}">
                <a16:creationId xmlns:a16="http://schemas.microsoft.com/office/drawing/2014/main" id="{DDC3DB65-D236-5EBE-F1BD-5AD4CA11175C}"/>
              </a:ext>
            </a:extLst>
          </p:cNvPr>
          <p:cNvSpPr txBox="1">
            <a:spLocks/>
          </p:cNvSpPr>
          <p:nvPr/>
        </p:nvSpPr>
        <p:spPr>
          <a:xfrm>
            <a:off x="856886" y="3566169"/>
            <a:ext cx="3063885" cy="1107996"/>
          </a:xfrm>
          <a:prstGeom prst="rect">
            <a:avLst/>
          </a:prstGeom>
        </p:spPr>
        <p:txBody>
          <a:bodyPr lIns="0" tIns="0" rIns="0" bIns="0">
            <a:spAutoFit/>
          </a:bodyPr>
          <a:lstStyle>
            <a:defPPr>
              <a:defRPr lang="en-US"/>
            </a:defPPr>
            <a:lvl1pPr marR="0" indent="0" algn="ctr" defTabSz="932742" fontAlgn="auto">
              <a:lnSpc>
                <a:spcPct val="100000"/>
              </a:lnSpc>
              <a:spcBef>
                <a:spcPct val="20000"/>
              </a:spcBef>
              <a:spcAft>
                <a:spcPts val="0"/>
              </a:spcAft>
              <a:buClrTx/>
              <a:buSzPct val="90000"/>
              <a:buFont typeface="Wingdings" panose="05000000000000000000" pitchFamily="2" charset="2"/>
              <a:buNone/>
              <a:tabLst/>
              <a:defRPr sz="2400" spc="0" baseline="0">
                <a:cs typeface="Segoe Sans Display" pitchFamily="2" charset="0"/>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2000" spc="0" baseline="0"/>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600" spc="0" baseline="0"/>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r>
              <a:rPr lang="en-US"/>
              <a:t>…are worried about uncontrolled costs and agent sprawl</a:t>
            </a:r>
          </a:p>
        </p:txBody>
      </p:sp>
      <p:sp>
        <p:nvSpPr>
          <p:cNvPr id="11" name="Oval 10">
            <a:extLst>
              <a:ext uri="{FF2B5EF4-FFF2-40B4-BE49-F238E27FC236}">
                <a16:creationId xmlns:a16="http://schemas.microsoft.com/office/drawing/2014/main" id="{CB84C052-EFB5-D675-7960-591C3AB2E7FB}"/>
              </a:ext>
              <a:ext uri="{C183D7F6-B498-43B3-948B-1728B52AA6E4}">
                <adec:decorative xmlns:adec="http://schemas.microsoft.com/office/drawing/2017/decorative" val="0"/>
              </a:ext>
            </a:extLst>
          </p:cNvPr>
          <p:cNvSpPr/>
          <p:nvPr/>
        </p:nvSpPr>
        <p:spPr>
          <a:xfrm>
            <a:off x="1499187" y="1544778"/>
            <a:ext cx="1676040" cy="1676036"/>
          </a:xfrm>
          <a:prstGeom prst="ellipse">
            <a:avLst/>
          </a:prstGeom>
          <a:solidFill>
            <a:schemeClr val="bg1"/>
          </a:solidFill>
          <a:ln w="3810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defTabSz="914367"/>
            <a:r>
              <a:rPr lang="en-US" sz="4800">
                <a:solidFill>
                  <a:srgbClr val="091F2C"/>
                </a:solidFill>
                <a:latin typeface="Segoe Sans Display Semibold"/>
              </a:rPr>
              <a:t>71%</a:t>
            </a:r>
          </a:p>
        </p:txBody>
      </p:sp>
      <p:grpSp>
        <p:nvGrpSpPr>
          <p:cNvPr id="13" name="Group 12">
            <a:extLst>
              <a:ext uri="{FF2B5EF4-FFF2-40B4-BE49-F238E27FC236}">
                <a16:creationId xmlns:a16="http://schemas.microsoft.com/office/drawing/2014/main" id="{3E1F4473-31D5-AFCA-CDA1-6B82F27BC4C5}"/>
              </a:ext>
              <a:ext uri="{C183D7F6-B498-43B3-948B-1728B52AA6E4}">
                <adec:decorative xmlns:adec="http://schemas.microsoft.com/office/drawing/2017/decorative" val="1"/>
              </a:ext>
            </a:extLst>
          </p:cNvPr>
          <p:cNvGrpSpPr/>
          <p:nvPr/>
        </p:nvGrpSpPr>
        <p:grpSpPr>
          <a:xfrm>
            <a:off x="600074" y="2440127"/>
            <a:ext cx="3474266" cy="3981012"/>
            <a:chOff x="571500" y="2349499"/>
            <a:chExt cx="3474266" cy="3981012"/>
          </a:xfrm>
        </p:grpSpPr>
        <p:pic>
          <p:nvPicPr>
            <p:cNvPr id="14" name="Picture 13">
              <a:extLst>
                <a:ext uri="{FF2B5EF4-FFF2-40B4-BE49-F238E27FC236}">
                  <a16:creationId xmlns:a16="http://schemas.microsoft.com/office/drawing/2014/main" id="{2935ABAB-B3BD-3507-5AAA-E4EB85B40053}"/>
                </a:ext>
                <a:ext uri="{C183D7F6-B498-43B3-948B-1728B52AA6E4}">
                  <adec:decorative xmlns:adec="http://schemas.microsoft.com/office/drawing/2017/decorative" val="1"/>
                </a:ext>
              </a:extLst>
            </p:cNvPr>
            <p:cNvPicPr>
              <a:picLocks/>
            </p:cNvPicPr>
            <p:nvPr/>
          </p:nvPicPr>
          <p:blipFill>
            <a:blip r:embed="rId5"/>
            <a:srcRect l="2434" t="98557" r="65625"/>
            <a:stretch>
              <a:fillRect/>
            </a:stretch>
          </p:blipFill>
          <p:spPr>
            <a:xfrm flipH="1">
              <a:off x="773520" y="6269037"/>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pic>
          <p:nvPicPr>
            <p:cNvPr id="22" name="Graphic 21">
              <a:extLst>
                <a:ext uri="{FF2B5EF4-FFF2-40B4-BE49-F238E27FC236}">
                  <a16:creationId xmlns:a16="http://schemas.microsoft.com/office/drawing/2014/main" id="{80DC5AB4-E708-2A2D-FC6E-E78D7901C7DF}"/>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71500" y="2349499"/>
              <a:ext cx="3474266" cy="3919538"/>
            </a:xfrm>
            <a:prstGeom prst="rect">
              <a:avLst/>
            </a:prstGeom>
            <a:effectLst>
              <a:outerShdw blurRad="215900" algn="ctr" rotWithShape="0">
                <a:prstClr val="black">
                  <a:alpha val="13000"/>
                </a:prstClr>
              </a:outerShdw>
            </a:effectLst>
          </p:spPr>
        </p:pic>
      </p:grpSp>
      <p:sp>
        <p:nvSpPr>
          <p:cNvPr id="26" name="Text Placeholder 3">
            <a:extLst>
              <a:ext uri="{FF2B5EF4-FFF2-40B4-BE49-F238E27FC236}">
                <a16:creationId xmlns:a16="http://schemas.microsoft.com/office/drawing/2014/main" id="{BE58C481-4BC4-5FDD-BB71-8CFCC3221763}"/>
              </a:ext>
            </a:extLst>
          </p:cNvPr>
          <p:cNvSpPr txBox="1">
            <a:spLocks/>
          </p:cNvSpPr>
          <p:nvPr/>
        </p:nvSpPr>
        <p:spPr>
          <a:xfrm>
            <a:off x="856886" y="3566169"/>
            <a:ext cx="3063885" cy="1477328"/>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t>…cite security and governance concerns among their biggest challenges</a:t>
            </a:r>
          </a:p>
        </p:txBody>
      </p:sp>
      <p:sp>
        <p:nvSpPr>
          <p:cNvPr id="28" name="Title 1">
            <a:extLst>
              <a:ext uri="{FF2B5EF4-FFF2-40B4-BE49-F238E27FC236}">
                <a16:creationId xmlns:a16="http://schemas.microsoft.com/office/drawing/2014/main" id="{BFF3C847-7C55-3F9E-9EAF-76ED3F93F11A}"/>
              </a:ext>
            </a:extLst>
          </p:cNvPr>
          <p:cNvSpPr>
            <a:spLocks noGrp="1"/>
          </p:cNvSpPr>
          <p:nvPr>
            <p:ph type="title"/>
          </p:nvPr>
        </p:nvSpPr>
        <p:spPr>
          <a:xfrm>
            <a:off x="571500" y="311550"/>
            <a:ext cx="11052175" cy="492443"/>
          </a:xfrm>
        </p:spPr>
        <p:txBody>
          <a:bodyPr>
            <a:spAutoFit/>
          </a:bodyPr>
          <a:lstStyle/>
          <a:p>
            <a:pPr algn="ctr"/>
            <a:r>
              <a:rPr lang="en-US" dirty="0"/>
              <a:t>Customers want controls</a:t>
            </a:r>
          </a:p>
        </p:txBody>
      </p:sp>
    </p:spTree>
    <p:extLst>
      <p:ext uri="{BB962C8B-B14F-4D97-AF65-F5344CB8AC3E}">
        <p14:creationId xmlns:p14="http://schemas.microsoft.com/office/powerpoint/2010/main" val="13810880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40D70-753D-BEE5-F61F-13DECEFAF639}"/>
            </a:ext>
          </a:extLst>
        </p:cNvPr>
        <p:cNvGrpSpPr/>
        <p:nvPr/>
      </p:nvGrpSpPr>
      <p:grpSpPr>
        <a:xfrm>
          <a:off x="0" y="0"/>
          <a:ext cx="0" cy="0"/>
          <a:chOff x="0" y="0"/>
          <a:chExt cx="0" cy="0"/>
        </a:xfrm>
      </p:grpSpPr>
      <p:grpSp>
        <p:nvGrpSpPr>
          <p:cNvPr id="261" name="Group 260">
            <a:extLst>
              <a:ext uri="{FF2B5EF4-FFF2-40B4-BE49-F238E27FC236}">
                <a16:creationId xmlns:a16="http://schemas.microsoft.com/office/drawing/2014/main" id="{2A95F6DA-873D-341E-0FBA-F39E105E6199}"/>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grpSp>
          <p:nvGrpSpPr>
            <p:cNvPr id="9" name="Group 8">
              <a:extLst>
                <a:ext uri="{FF2B5EF4-FFF2-40B4-BE49-F238E27FC236}">
                  <a16:creationId xmlns:a16="http://schemas.microsoft.com/office/drawing/2014/main" id="{624341F3-F58C-99B0-83B3-A5329DBE6B67}"/>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10" name="Picture 9">
                <a:extLst>
                  <a:ext uri="{FF2B5EF4-FFF2-40B4-BE49-F238E27FC236}">
                    <a16:creationId xmlns:a16="http://schemas.microsoft.com/office/drawing/2014/main" id="{15EC67AE-67D2-0437-7CCF-87DE9BA40133}"/>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9BB374F-0B9C-5B41-674B-7B58395C6629}"/>
                  </a:ext>
                  <a:ext uri="{C183D7F6-B498-43B3-948B-1728B52AA6E4}">
                    <adec:decorative xmlns:adec="http://schemas.microsoft.com/office/drawing/2017/decorative" val="1"/>
                  </a:ext>
                </a:extLst>
              </p:cNvPr>
              <p:cNvSpPr>
                <a:spLocks/>
              </p:cNvSpPr>
              <p:nvPr/>
            </p:nvSpPr>
            <p:spPr bwMode="auto">
              <a:xfrm>
                <a:off x="0" y="0"/>
                <a:ext cx="12191998" cy="6858000"/>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pic>
            <p:nvPicPr>
              <p:cNvPr id="14" name="Picture 13">
                <a:extLst>
                  <a:ext uri="{FF2B5EF4-FFF2-40B4-BE49-F238E27FC236}">
                    <a16:creationId xmlns:a16="http://schemas.microsoft.com/office/drawing/2014/main" id="{8F270323-69B8-F79B-AD66-13517E1977FB}"/>
                  </a:ext>
                  <a:ext uri="{C183D7F6-B498-43B3-948B-1728B52AA6E4}">
                    <adec:decorative xmlns:adec="http://schemas.microsoft.com/office/drawing/2017/decorative" val="1"/>
                  </a:ext>
                </a:extLst>
              </p:cNvPr>
              <p:cNvPicPr>
                <a:picLocks/>
              </p:cNvPicPr>
              <p:nvPr/>
            </p:nvPicPr>
            <p:blipFill>
              <a:blip r:embed="rId4"/>
              <a:stretch>
                <a:fillRect/>
              </a:stretch>
            </p:blipFill>
            <p:spPr>
              <a:xfrm flipH="1">
                <a:off x="0" y="6788943"/>
                <a:ext cx="12191992" cy="69057"/>
              </a:xfrm>
              <a:prstGeom prst="rect">
                <a:avLst/>
              </a:prstGeom>
            </p:spPr>
          </p:pic>
        </p:grpSp>
        <p:sp>
          <p:nvSpPr>
            <p:cNvPr id="246" name="Freeform: Shape 245">
              <a:extLst>
                <a:ext uri="{FF2B5EF4-FFF2-40B4-BE49-F238E27FC236}">
                  <a16:creationId xmlns:a16="http://schemas.microsoft.com/office/drawing/2014/main" id="{05A03946-AE13-40A8-E3DC-1F219CBFB8D8}"/>
                </a:ext>
                <a:ext uri="{C183D7F6-B498-43B3-948B-1728B52AA6E4}">
                  <adec:decorative xmlns:adec="http://schemas.microsoft.com/office/drawing/2017/decorative" val="1"/>
                </a:ext>
              </a:extLst>
            </p:cNvPr>
            <p:cNvSpPr>
              <a:spLocks/>
            </p:cNvSpPr>
            <p:nvPr/>
          </p:nvSpPr>
          <p:spPr bwMode="auto">
            <a:xfrm>
              <a:off x="5338080" y="1400537"/>
              <a:ext cx="6853920" cy="4082924"/>
            </a:xfrm>
            <a:custGeom>
              <a:avLst/>
              <a:gdLst>
                <a:gd name="connsiteX0" fmla="*/ 166093 w 8041579"/>
                <a:gd name="connsiteY0" fmla="*/ 0 h 4866478"/>
                <a:gd name="connsiteX1" fmla="*/ 8041579 w 8041579"/>
                <a:gd name="connsiteY1" fmla="*/ 0 h 4866478"/>
                <a:gd name="connsiteX2" fmla="*/ 8041579 w 8041579"/>
                <a:gd name="connsiteY2" fmla="*/ 4866478 h 4866478"/>
                <a:gd name="connsiteX3" fmla="*/ 166093 w 8041579"/>
                <a:gd name="connsiteY3" fmla="*/ 4866478 h 4866478"/>
                <a:gd name="connsiteX4" fmla="*/ 0 w 8041579"/>
                <a:gd name="connsiteY4" fmla="*/ 4700385 h 4866478"/>
                <a:gd name="connsiteX5" fmla="*/ 0 w 8041579"/>
                <a:gd name="connsiteY5" fmla="*/ 166093 h 4866478"/>
                <a:gd name="connsiteX6" fmla="*/ 166093 w 8041579"/>
                <a:gd name="connsiteY6" fmla="*/ 0 h 486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1579" h="4866478">
                  <a:moveTo>
                    <a:pt x="166093" y="0"/>
                  </a:moveTo>
                  <a:lnTo>
                    <a:pt x="8041579" y="0"/>
                  </a:lnTo>
                  <a:lnTo>
                    <a:pt x="8041579" y="4866478"/>
                  </a:lnTo>
                  <a:lnTo>
                    <a:pt x="166093" y="4866478"/>
                  </a:lnTo>
                  <a:cubicBezTo>
                    <a:pt x="74362" y="4866478"/>
                    <a:pt x="0" y="4792116"/>
                    <a:pt x="0" y="4700385"/>
                  </a:cubicBezTo>
                  <a:lnTo>
                    <a:pt x="0" y="166093"/>
                  </a:lnTo>
                  <a:cubicBezTo>
                    <a:pt x="0" y="74362"/>
                    <a:pt x="74362" y="0"/>
                    <a:pt x="166093" y="0"/>
                  </a:cubicBezTo>
                  <a:close/>
                </a:path>
              </a:pathLst>
            </a:custGeom>
            <a:solidFill>
              <a:schemeClr val="bg1">
                <a:alpha val="50000"/>
              </a:schemeClr>
            </a:solidFill>
            <a:ln w="6350">
              <a:no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grpSp>
      <p:sp>
        <p:nvSpPr>
          <p:cNvPr id="2" name="Title 1">
            <a:extLst>
              <a:ext uri="{FF2B5EF4-FFF2-40B4-BE49-F238E27FC236}">
                <a16:creationId xmlns:a16="http://schemas.microsoft.com/office/drawing/2014/main" id="{35C22286-0879-75BE-9F40-9EF48D9E0220}"/>
              </a:ext>
            </a:extLst>
          </p:cNvPr>
          <p:cNvSpPr>
            <a:spLocks noGrp="1"/>
          </p:cNvSpPr>
          <p:nvPr>
            <p:ph type="title"/>
          </p:nvPr>
        </p:nvSpPr>
        <p:spPr>
          <a:xfrm>
            <a:off x="571500" y="-726170"/>
            <a:ext cx="11052175" cy="492125"/>
          </a:xfrm>
        </p:spPr>
        <p:txBody>
          <a:bodyPr>
            <a:noAutofit/>
          </a:bodyPr>
          <a:lstStyle/>
          <a:p>
            <a:r>
              <a:rPr lang="en-US"/>
              <a:t>Foundational AI Commitments</a:t>
            </a:r>
          </a:p>
        </p:txBody>
      </p:sp>
      <p:sp>
        <p:nvSpPr>
          <p:cNvPr id="48" name="Rectangle: Rounded Corners 34">
            <a:extLst>
              <a:ext uri="{FF2B5EF4-FFF2-40B4-BE49-F238E27FC236}">
                <a16:creationId xmlns:a16="http://schemas.microsoft.com/office/drawing/2014/main" id="{E539528A-6B87-3841-4EF7-EC7A673A7008}"/>
              </a:ext>
              <a:ext uri="{C183D7F6-B498-43B3-948B-1728B52AA6E4}">
                <adec:decorative xmlns:adec="http://schemas.microsoft.com/office/drawing/2017/decorative" val="1"/>
              </a:ext>
            </a:extLst>
          </p:cNvPr>
          <p:cNvSpPr/>
          <p:nvPr/>
        </p:nvSpPr>
        <p:spPr bwMode="auto">
          <a:xfrm>
            <a:off x="571500" y="585788"/>
            <a:ext cx="5670550" cy="5712422"/>
          </a:xfrm>
          <a:prstGeom prst="roundRect">
            <a:avLst>
              <a:gd name="adj" fmla="val 2971"/>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sp>
        <p:nvSpPr>
          <p:cNvPr id="77" name="TextBox 76">
            <a:extLst>
              <a:ext uri="{FF2B5EF4-FFF2-40B4-BE49-F238E27FC236}">
                <a16:creationId xmlns:a16="http://schemas.microsoft.com/office/drawing/2014/main" id="{7951D80B-BB2A-9B2D-2B25-6A9D538361EA}"/>
              </a:ext>
              <a:ext uri="{C183D7F6-B498-43B3-948B-1728B52AA6E4}">
                <adec:decorative xmlns:adec="http://schemas.microsoft.com/office/drawing/2017/decorative" val="0"/>
              </a:ext>
            </a:extLst>
          </p:cNvPr>
          <p:cNvSpPr txBox="1">
            <a:spLocks/>
          </p:cNvSpPr>
          <p:nvPr/>
        </p:nvSpPr>
        <p:spPr>
          <a:xfrm>
            <a:off x="708660" y="750056"/>
            <a:ext cx="5396230" cy="548640"/>
          </a:xfrm>
          <a:prstGeom prst="roundRect">
            <a:avLst>
              <a:gd name="adj" fmla="val 11059"/>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solidFill>
                  <a:schemeClr val="tx1"/>
                </a:solidFill>
              </a:rPr>
              <a:t>Microsoft commitments and controls</a:t>
            </a:r>
          </a:p>
        </p:txBody>
      </p:sp>
      <p:sp>
        <p:nvSpPr>
          <p:cNvPr id="87" name="Rectangle: Rounded Corners 86">
            <a:extLst>
              <a:ext uri="{FF2B5EF4-FFF2-40B4-BE49-F238E27FC236}">
                <a16:creationId xmlns:a16="http://schemas.microsoft.com/office/drawing/2014/main" id="{6A90E6AF-E181-76D1-3A44-07DDA7119242}"/>
              </a:ext>
              <a:ext uri="{C183D7F6-B498-43B3-948B-1728B52AA6E4}">
                <adec:decorative xmlns:adec="http://schemas.microsoft.com/office/drawing/2017/decorative" val="1"/>
              </a:ext>
            </a:extLst>
          </p:cNvPr>
          <p:cNvSpPr>
            <a:spLocks/>
          </p:cNvSpPr>
          <p:nvPr/>
        </p:nvSpPr>
        <p:spPr bwMode="auto">
          <a:xfrm>
            <a:off x="708660" y="1435855"/>
            <a:ext cx="2629535" cy="2280464"/>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115" name="!Graphic 551">
            <a:extLst>
              <a:ext uri="{FF2B5EF4-FFF2-40B4-BE49-F238E27FC236}">
                <a16:creationId xmlns:a16="http://schemas.microsoft.com/office/drawing/2014/main" id="{633A3DAC-1F78-E499-0F65-CDC972BB7ACC}"/>
              </a:ext>
              <a:ext uri="{C183D7F6-B498-43B3-948B-1728B52AA6E4}">
                <adec:decorative xmlns:adec="http://schemas.microsoft.com/office/drawing/2017/decorative" val="1"/>
              </a:ext>
            </a:extLst>
          </p:cNvPr>
          <p:cNvSpPr>
            <a:spLocks/>
          </p:cNvSpPr>
          <p:nvPr/>
        </p:nvSpPr>
        <p:spPr>
          <a:xfrm>
            <a:off x="1805756" y="1996569"/>
            <a:ext cx="435342" cy="483712"/>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135" name="TextBox 134">
            <a:extLst>
              <a:ext uri="{FF2B5EF4-FFF2-40B4-BE49-F238E27FC236}">
                <a16:creationId xmlns:a16="http://schemas.microsoft.com/office/drawing/2014/main" id="{91FC8F44-C03D-F222-5AC7-60B18C6A2872}"/>
              </a:ext>
            </a:extLst>
          </p:cNvPr>
          <p:cNvSpPr txBox="1">
            <a:spLocks/>
          </p:cNvSpPr>
          <p:nvPr/>
        </p:nvSpPr>
        <p:spPr>
          <a:xfrm>
            <a:off x="910949" y="2663161"/>
            <a:ext cx="2224957" cy="492443"/>
          </a:xfrm>
          <a:prstGeom prst="rect">
            <a:avLst/>
          </a:prstGeom>
          <a:noFill/>
        </p:spPr>
        <p:txBody>
          <a:bodyPr wrap="square" lIns="0" tIns="0" rIns="0" bIns="0" anchor="t">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effectLst/>
                <a:uLnTx/>
                <a:uFillTx/>
              </a:rPr>
              <a:t>We secure your data at rest and in transit</a:t>
            </a:r>
            <a:endParaRPr kumimoji="0" lang="en-US" sz="1400" b="0" i="0" u="none" strike="noStrike" kern="1200" cap="none" spc="0" normalizeH="0" baseline="0" noProof="0">
              <a:ln>
                <a:noFill/>
              </a:ln>
              <a:effectLst/>
              <a:uLnTx/>
              <a:uFillTx/>
            </a:endParaRPr>
          </a:p>
        </p:txBody>
      </p:sp>
      <p:sp>
        <p:nvSpPr>
          <p:cNvPr id="144" name="Rectangle: Rounded Corners 143">
            <a:extLst>
              <a:ext uri="{FF2B5EF4-FFF2-40B4-BE49-F238E27FC236}">
                <a16:creationId xmlns:a16="http://schemas.microsoft.com/office/drawing/2014/main" id="{4F6FBC8E-5C3A-3441-2245-38178524934F}"/>
              </a:ext>
              <a:ext uri="{C183D7F6-B498-43B3-948B-1728B52AA6E4}">
                <adec:decorative xmlns:adec="http://schemas.microsoft.com/office/drawing/2017/decorative" val="1"/>
              </a:ext>
            </a:extLst>
          </p:cNvPr>
          <p:cNvSpPr>
            <a:spLocks/>
          </p:cNvSpPr>
          <p:nvPr/>
        </p:nvSpPr>
        <p:spPr bwMode="auto">
          <a:xfrm>
            <a:off x="3475355" y="1435855"/>
            <a:ext cx="2629535" cy="2280465"/>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161" name="!Graphic 741">
            <a:extLst>
              <a:ext uri="{FF2B5EF4-FFF2-40B4-BE49-F238E27FC236}">
                <a16:creationId xmlns:a16="http://schemas.microsoft.com/office/drawing/2014/main" id="{91F346D7-9D61-7728-79D9-603BC8A5D302}"/>
              </a:ext>
              <a:ext uri="{C183D7F6-B498-43B3-948B-1728B52AA6E4}">
                <adec:decorative xmlns:adec="http://schemas.microsoft.com/office/drawing/2017/decorative" val="1"/>
              </a:ext>
            </a:extLst>
          </p:cNvPr>
          <p:cNvSpPr>
            <a:spLocks/>
          </p:cNvSpPr>
          <p:nvPr/>
        </p:nvSpPr>
        <p:spPr>
          <a:xfrm>
            <a:off x="4549111" y="1997414"/>
            <a:ext cx="482022" cy="482022"/>
          </a:xfrm>
          <a:custGeom>
            <a:avLst/>
            <a:gdLst>
              <a:gd name="connsiteX0" fmla="*/ 147599 w 199986"/>
              <a:gd name="connsiteY0" fmla="*/ 95212 h 199986"/>
              <a:gd name="connsiteX1" fmla="*/ 199987 w 199986"/>
              <a:gd name="connsiteY1" fmla="*/ 147599 h 199986"/>
              <a:gd name="connsiteX2" fmla="*/ 147599 w 199986"/>
              <a:gd name="connsiteY2" fmla="*/ 199987 h 199986"/>
              <a:gd name="connsiteX3" fmla="*/ 95212 w 199986"/>
              <a:gd name="connsiteY3" fmla="*/ 147599 h 199986"/>
              <a:gd name="connsiteX4" fmla="*/ 147599 w 199986"/>
              <a:gd name="connsiteY4" fmla="*/ 95212 h 199986"/>
              <a:gd name="connsiteX5" fmla="*/ 122396 w 199986"/>
              <a:gd name="connsiteY5" fmla="*/ 144228 h 199986"/>
              <a:gd name="connsiteX6" fmla="*/ 115662 w 199986"/>
              <a:gd name="connsiteY6" fmla="*/ 144345 h 199986"/>
              <a:gd name="connsiteX7" fmla="*/ 115662 w 199986"/>
              <a:gd name="connsiteY7" fmla="*/ 150962 h 199986"/>
              <a:gd name="connsiteX8" fmla="*/ 134712 w 199986"/>
              <a:gd name="connsiteY8" fmla="*/ 170012 h 199986"/>
              <a:gd name="connsiteX9" fmla="*/ 141446 w 199986"/>
              <a:gd name="connsiteY9" fmla="*/ 170012 h 199986"/>
              <a:gd name="connsiteX10" fmla="*/ 179546 w 199986"/>
              <a:gd name="connsiteY10" fmla="*/ 131912 h 199986"/>
              <a:gd name="connsiteX11" fmla="*/ 179429 w 199986"/>
              <a:gd name="connsiteY11" fmla="*/ 125178 h 199986"/>
              <a:gd name="connsiteX12" fmla="*/ 172812 w 199986"/>
              <a:gd name="connsiteY12" fmla="*/ 125178 h 199986"/>
              <a:gd name="connsiteX13" fmla="*/ 138074 w 199986"/>
              <a:gd name="connsiteY13" fmla="*/ 159915 h 199986"/>
              <a:gd name="connsiteX14" fmla="*/ 122396 w 199986"/>
              <a:gd name="connsiteY14" fmla="*/ 144228 h 199986"/>
              <a:gd name="connsiteX15" fmla="*/ 95421 w 199986"/>
              <a:gd name="connsiteY15" fmla="*/ 114262 h 199986"/>
              <a:gd name="connsiteX16" fmla="*/ 88678 w 199986"/>
              <a:gd name="connsiteY16" fmla="*/ 128549 h 199986"/>
              <a:gd name="connsiteX17" fmla="*/ 21422 w 199986"/>
              <a:gd name="connsiteY17" fmla="*/ 128549 h 199986"/>
              <a:gd name="connsiteX18" fmla="*/ 14278 w 199986"/>
              <a:gd name="connsiteY18" fmla="*/ 135674 h 199986"/>
              <a:gd name="connsiteX19" fmla="*/ 14278 w 199986"/>
              <a:gd name="connsiteY19" fmla="*/ 135693 h 199986"/>
              <a:gd name="connsiteX20" fmla="*/ 14278 w 199986"/>
              <a:gd name="connsiteY20" fmla="*/ 141189 h 199986"/>
              <a:gd name="connsiteX21" fmla="*/ 19421 w 199986"/>
              <a:gd name="connsiteY21" fmla="*/ 155105 h 199986"/>
              <a:gd name="connsiteX22" fmla="*/ 76162 w 199986"/>
              <a:gd name="connsiteY22" fmla="*/ 176193 h 199986"/>
              <a:gd name="connsiteX23" fmla="*/ 92164 w 199986"/>
              <a:gd name="connsiteY23" fmla="*/ 175184 h 199986"/>
              <a:gd name="connsiteX24" fmla="*/ 100851 w 199986"/>
              <a:gd name="connsiteY24" fmla="*/ 188195 h 199986"/>
              <a:gd name="connsiteX25" fmla="*/ 76162 w 199986"/>
              <a:gd name="connsiteY25" fmla="*/ 190481 h 199986"/>
              <a:gd name="connsiteX26" fmla="*/ 8553 w 199986"/>
              <a:gd name="connsiteY26" fmla="*/ 164382 h 199986"/>
              <a:gd name="connsiteX27" fmla="*/ 0 w 199986"/>
              <a:gd name="connsiteY27" fmla="*/ 141189 h 199986"/>
              <a:gd name="connsiteX28" fmla="*/ 0 w 199986"/>
              <a:gd name="connsiteY28" fmla="*/ 135693 h 199986"/>
              <a:gd name="connsiteX29" fmla="*/ 21412 w 199986"/>
              <a:gd name="connsiteY29" fmla="*/ 114262 h 199986"/>
              <a:gd name="connsiteX30" fmla="*/ 21422 w 199986"/>
              <a:gd name="connsiteY30" fmla="*/ 114262 h 199986"/>
              <a:gd name="connsiteX31" fmla="*/ 95431 w 199986"/>
              <a:gd name="connsiteY31" fmla="*/ 114262 h 199986"/>
              <a:gd name="connsiteX32" fmla="*/ 76162 w 199986"/>
              <a:gd name="connsiteY32" fmla="*/ 0 h 199986"/>
              <a:gd name="connsiteX33" fmla="*/ 123787 w 199986"/>
              <a:gd name="connsiteY33" fmla="*/ 47625 h 199986"/>
              <a:gd name="connsiteX34" fmla="*/ 76162 w 199986"/>
              <a:gd name="connsiteY34" fmla="*/ 95250 h 199986"/>
              <a:gd name="connsiteX35" fmla="*/ 28537 w 199986"/>
              <a:gd name="connsiteY35" fmla="*/ 47625 h 199986"/>
              <a:gd name="connsiteX36" fmla="*/ 76162 w 199986"/>
              <a:gd name="connsiteY36" fmla="*/ 0 h 199986"/>
              <a:gd name="connsiteX37" fmla="*/ 76162 w 199986"/>
              <a:gd name="connsiteY37" fmla="*/ 14288 h 199986"/>
              <a:gd name="connsiteX38" fmla="*/ 42824 w 199986"/>
              <a:gd name="connsiteY38" fmla="*/ 47625 h 199986"/>
              <a:gd name="connsiteX39" fmla="*/ 76162 w 199986"/>
              <a:gd name="connsiteY39" fmla="*/ 80963 h 199986"/>
              <a:gd name="connsiteX40" fmla="*/ 109499 w 199986"/>
              <a:gd name="connsiteY40" fmla="*/ 47625 h 199986"/>
              <a:gd name="connsiteX41" fmla="*/ 76162 w 199986"/>
              <a:gd name="connsiteY41" fmla="*/ 14288 h 19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9986" h="199986">
                <a:moveTo>
                  <a:pt x="147599" y="95212"/>
                </a:moveTo>
                <a:cubicBezTo>
                  <a:pt x="176533" y="95212"/>
                  <a:pt x="199987" y="118666"/>
                  <a:pt x="199987" y="147599"/>
                </a:cubicBezTo>
                <a:cubicBezTo>
                  <a:pt x="199987" y="176533"/>
                  <a:pt x="176533" y="199987"/>
                  <a:pt x="147599" y="199987"/>
                </a:cubicBezTo>
                <a:cubicBezTo>
                  <a:pt x="118666" y="199987"/>
                  <a:pt x="95212" y="176533"/>
                  <a:pt x="95212" y="147599"/>
                </a:cubicBezTo>
                <a:cubicBezTo>
                  <a:pt x="95212" y="118666"/>
                  <a:pt x="118666" y="95212"/>
                  <a:pt x="147599" y="95212"/>
                </a:cubicBezTo>
                <a:close/>
                <a:moveTo>
                  <a:pt x="122396" y="144228"/>
                </a:moveTo>
                <a:cubicBezTo>
                  <a:pt x="120505" y="142401"/>
                  <a:pt x="117489" y="142453"/>
                  <a:pt x="115662" y="144345"/>
                </a:cubicBezTo>
                <a:cubicBezTo>
                  <a:pt x="113880" y="146191"/>
                  <a:pt x="113880" y="149116"/>
                  <a:pt x="115662" y="150962"/>
                </a:cubicBezTo>
                <a:lnTo>
                  <a:pt x="134712" y="170012"/>
                </a:lnTo>
                <a:cubicBezTo>
                  <a:pt x="136571" y="171871"/>
                  <a:pt x="139586" y="171871"/>
                  <a:pt x="141446" y="170012"/>
                </a:cubicBezTo>
                <a:lnTo>
                  <a:pt x="179546" y="131912"/>
                </a:lnTo>
                <a:cubicBezTo>
                  <a:pt x="181373" y="130020"/>
                  <a:pt x="181321" y="127004"/>
                  <a:pt x="179429" y="125178"/>
                </a:cubicBezTo>
                <a:cubicBezTo>
                  <a:pt x="177583" y="123395"/>
                  <a:pt x="174658" y="123395"/>
                  <a:pt x="172812" y="125178"/>
                </a:cubicBezTo>
                <a:lnTo>
                  <a:pt x="138074" y="159915"/>
                </a:lnTo>
                <a:lnTo>
                  <a:pt x="122396" y="144228"/>
                </a:lnTo>
                <a:close/>
                <a:moveTo>
                  <a:pt x="95421" y="114262"/>
                </a:moveTo>
                <a:cubicBezTo>
                  <a:pt x="92571" y="118716"/>
                  <a:pt x="90304" y="123517"/>
                  <a:pt x="88678" y="128549"/>
                </a:cubicBezTo>
                <a:lnTo>
                  <a:pt x="21422" y="128549"/>
                </a:lnTo>
                <a:cubicBezTo>
                  <a:pt x="17482" y="128544"/>
                  <a:pt x="14283" y="131734"/>
                  <a:pt x="14278" y="135674"/>
                </a:cubicBezTo>
                <a:cubicBezTo>
                  <a:pt x="14278" y="135681"/>
                  <a:pt x="14278" y="135686"/>
                  <a:pt x="14278" y="135693"/>
                </a:cubicBezTo>
                <a:lnTo>
                  <a:pt x="14278" y="141189"/>
                </a:lnTo>
                <a:cubicBezTo>
                  <a:pt x="14278" y="146294"/>
                  <a:pt x="16107" y="151228"/>
                  <a:pt x="19421" y="155105"/>
                </a:cubicBezTo>
                <a:cubicBezTo>
                  <a:pt x="31356" y="169088"/>
                  <a:pt x="50082" y="176193"/>
                  <a:pt x="76162" y="176193"/>
                </a:cubicBezTo>
                <a:cubicBezTo>
                  <a:pt x="81848" y="176193"/>
                  <a:pt x="87173" y="175851"/>
                  <a:pt x="92164" y="175184"/>
                </a:cubicBezTo>
                <a:cubicBezTo>
                  <a:pt x="94498" y="179899"/>
                  <a:pt x="97431" y="184261"/>
                  <a:pt x="100851" y="188195"/>
                </a:cubicBezTo>
                <a:cubicBezTo>
                  <a:pt x="93269" y="189719"/>
                  <a:pt x="85039" y="190481"/>
                  <a:pt x="76162" y="190481"/>
                </a:cubicBezTo>
                <a:cubicBezTo>
                  <a:pt x="46196" y="190481"/>
                  <a:pt x="23470" y="181861"/>
                  <a:pt x="8553" y="164382"/>
                </a:cubicBezTo>
                <a:cubicBezTo>
                  <a:pt x="3033" y="157916"/>
                  <a:pt x="0" y="149692"/>
                  <a:pt x="0" y="141189"/>
                </a:cubicBezTo>
                <a:lnTo>
                  <a:pt x="0" y="135693"/>
                </a:lnTo>
                <a:cubicBezTo>
                  <a:pt x="-5" y="123862"/>
                  <a:pt x="9581" y="114268"/>
                  <a:pt x="21412" y="114262"/>
                </a:cubicBezTo>
                <a:cubicBezTo>
                  <a:pt x="21415" y="114262"/>
                  <a:pt x="21419" y="114262"/>
                  <a:pt x="21422" y="114262"/>
                </a:cubicBezTo>
                <a:lnTo>
                  <a:pt x="95431" y="11426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178" name="TextBox 177">
            <a:extLst>
              <a:ext uri="{FF2B5EF4-FFF2-40B4-BE49-F238E27FC236}">
                <a16:creationId xmlns:a16="http://schemas.microsoft.com/office/drawing/2014/main" id="{1580A570-95DA-212E-2C07-536881E151FB}"/>
              </a:ext>
            </a:extLst>
          </p:cNvPr>
          <p:cNvSpPr txBox="1">
            <a:spLocks/>
          </p:cNvSpPr>
          <p:nvPr/>
        </p:nvSpPr>
        <p:spPr>
          <a:xfrm>
            <a:off x="3844904" y="2663161"/>
            <a:ext cx="1890437" cy="492443"/>
          </a:xfrm>
          <a:prstGeom prst="rect">
            <a:avLst/>
          </a:prstGeom>
          <a:noFill/>
        </p:spPr>
        <p:txBody>
          <a:bodyPr wrap="square" lIns="0" tIns="0" rIns="0" bIns="0">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effectLst/>
                <a:uLnTx/>
                <a:uFillTx/>
              </a:rPr>
              <a:t>You control</a:t>
            </a:r>
            <a:br>
              <a:rPr kumimoji="0" lang="en-US" sz="1600" b="0" i="0" u="none" strike="noStrike" kern="1200" cap="none" spc="0" normalizeH="0" baseline="0" noProof="0">
                <a:ln>
                  <a:noFill/>
                </a:ln>
                <a:effectLst/>
                <a:uLnTx/>
                <a:uFillTx/>
              </a:rPr>
            </a:br>
            <a:r>
              <a:rPr kumimoji="0" lang="en-US" sz="1600" b="0" i="0" u="none" strike="noStrike" kern="1200" cap="none" spc="0" normalizeH="0" baseline="0" noProof="0">
                <a:ln>
                  <a:noFill/>
                </a:ln>
                <a:effectLst/>
                <a:uLnTx/>
                <a:uFillTx/>
              </a:rPr>
              <a:t>your data</a:t>
            </a:r>
          </a:p>
        </p:txBody>
      </p:sp>
      <p:sp>
        <p:nvSpPr>
          <p:cNvPr id="186" name="Rectangle: Rounded Corners 185">
            <a:extLst>
              <a:ext uri="{FF2B5EF4-FFF2-40B4-BE49-F238E27FC236}">
                <a16:creationId xmlns:a16="http://schemas.microsoft.com/office/drawing/2014/main" id="{AD8C7984-EC48-D75E-6FEF-3EF296436C94}"/>
              </a:ext>
              <a:ext uri="{C183D7F6-B498-43B3-948B-1728B52AA6E4}">
                <adec:decorative xmlns:adec="http://schemas.microsoft.com/office/drawing/2017/decorative" val="1"/>
              </a:ext>
            </a:extLst>
          </p:cNvPr>
          <p:cNvSpPr>
            <a:spLocks/>
          </p:cNvSpPr>
          <p:nvPr/>
        </p:nvSpPr>
        <p:spPr bwMode="auto">
          <a:xfrm>
            <a:off x="708660" y="3853480"/>
            <a:ext cx="2629535" cy="2280464"/>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199" name="Graphic 13">
            <a:extLst>
              <a:ext uri="{FF2B5EF4-FFF2-40B4-BE49-F238E27FC236}">
                <a16:creationId xmlns:a16="http://schemas.microsoft.com/office/drawing/2014/main" id="{8D5B27DC-3FEB-BF10-DE13-DB3496CD3BB0}"/>
              </a:ext>
              <a:ext uri="{C183D7F6-B498-43B3-948B-1728B52AA6E4}">
                <adec:decorative xmlns:adec="http://schemas.microsoft.com/office/drawing/2017/decorative" val="1"/>
              </a:ext>
            </a:extLst>
          </p:cNvPr>
          <p:cNvSpPr/>
          <p:nvPr/>
        </p:nvSpPr>
        <p:spPr>
          <a:xfrm>
            <a:off x="1770262" y="4313057"/>
            <a:ext cx="506332" cy="439766"/>
          </a:xfrm>
          <a:custGeom>
            <a:avLst/>
            <a:gdLst>
              <a:gd name="connsiteX0" fmla="*/ 52388 w 199822"/>
              <a:gd name="connsiteY0" fmla="*/ 68778 h 173552"/>
              <a:gd name="connsiteX1" fmla="*/ 104775 w 199822"/>
              <a:gd name="connsiteY1" fmla="*/ 121165 h 173552"/>
              <a:gd name="connsiteX2" fmla="*/ 52388 w 199822"/>
              <a:gd name="connsiteY2" fmla="*/ 173553 h 173552"/>
              <a:gd name="connsiteX3" fmla="*/ 0 w 199822"/>
              <a:gd name="connsiteY3" fmla="*/ 121165 h 173552"/>
              <a:gd name="connsiteX4" fmla="*/ 52388 w 199822"/>
              <a:gd name="connsiteY4" fmla="*/ 68778 h 173552"/>
              <a:gd name="connsiteX5" fmla="*/ 52388 w 199822"/>
              <a:gd name="connsiteY5" fmla="*/ 87809 h 173552"/>
              <a:gd name="connsiteX6" fmla="*/ 35776 w 199822"/>
              <a:gd name="connsiteY6" fmla="*/ 103115 h 173552"/>
              <a:gd name="connsiteX7" fmla="*/ 35719 w 199822"/>
              <a:gd name="connsiteY7" fmla="*/ 104477 h 173552"/>
              <a:gd name="connsiteX8" fmla="*/ 35719 w 199822"/>
              <a:gd name="connsiteY8" fmla="*/ 111916 h 173552"/>
              <a:gd name="connsiteX9" fmla="*/ 28642 w 199822"/>
              <a:gd name="connsiteY9" fmla="*/ 120051 h 173552"/>
              <a:gd name="connsiteX10" fmla="*/ 28575 w 199822"/>
              <a:gd name="connsiteY10" fmla="*/ 121146 h 173552"/>
              <a:gd name="connsiteX11" fmla="*/ 28575 w 199822"/>
              <a:gd name="connsiteY11" fmla="*/ 144959 h 173552"/>
              <a:gd name="connsiteX12" fmla="*/ 36986 w 199822"/>
              <a:gd name="connsiteY12" fmla="*/ 154417 h 173552"/>
              <a:gd name="connsiteX13" fmla="*/ 38100 w 199822"/>
              <a:gd name="connsiteY13" fmla="*/ 154484 h 173552"/>
              <a:gd name="connsiteX14" fmla="*/ 66675 w 199822"/>
              <a:gd name="connsiteY14" fmla="*/ 154484 h 173552"/>
              <a:gd name="connsiteX15" fmla="*/ 76133 w 199822"/>
              <a:gd name="connsiteY15" fmla="*/ 146073 h 173552"/>
              <a:gd name="connsiteX16" fmla="*/ 76200 w 199822"/>
              <a:gd name="connsiteY16" fmla="*/ 144959 h 173552"/>
              <a:gd name="connsiteX17" fmla="*/ 76200 w 199822"/>
              <a:gd name="connsiteY17" fmla="*/ 121146 h 173552"/>
              <a:gd name="connsiteX18" fmla="*/ 70066 w 199822"/>
              <a:gd name="connsiteY18" fmla="*/ 112240 h 173552"/>
              <a:gd name="connsiteX19" fmla="*/ 69066 w 199822"/>
              <a:gd name="connsiteY19" fmla="*/ 111926 h 173552"/>
              <a:gd name="connsiteX20" fmla="*/ 69056 w 199822"/>
              <a:gd name="connsiteY20" fmla="*/ 104477 h 173552"/>
              <a:gd name="connsiteX21" fmla="*/ 52388 w 199822"/>
              <a:gd name="connsiteY21" fmla="*/ 87809 h 173552"/>
              <a:gd name="connsiteX22" fmla="*/ 52388 w 199822"/>
              <a:gd name="connsiteY22" fmla="*/ 97334 h 173552"/>
              <a:gd name="connsiteX23" fmla="*/ 59465 w 199822"/>
              <a:gd name="connsiteY23" fmla="*/ 103506 h 173552"/>
              <a:gd name="connsiteX24" fmla="*/ 59531 w 199822"/>
              <a:gd name="connsiteY24" fmla="*/ 104477 h 173552"/>
              <a:gd name="connsiteX25" fmla="*/ 59531 w 199822"/>
              <a:gd name="connsiteY25" fmla="*/ 111621 h 173552"/>
              <a:gd name="connsiteX26" fmla="*/ 45244 w 199822"/>
              <a:gd name="connsiteY26" fmla="*/ 111621 h 173552"/>
              <a:gd name="connsiteX27" fmla="*/ 45244 w 199822"/>
              <a:gd name="connsiteY27" fmla="*/ 104477 h 173552"/>
              <a:gd name="connsiteX28" fmla="*/ 52388 w 199822"/>
              <a:gd name="connsiteY28" fmla="*/ 97334 h 173552"/>
              <a:gd name="connsiteX29" fmla="*/ 139475 w 199822"/>
              <a:gd name="connsiteY29" fmla="*/ 86113 h 173552"/>
              <a:gd name="connsiteX30" fmla="*/ 149685 w 199822"/>
              <a:gd name="connsiteY30" fmla="*/ 101182 h 173552"/>
              <a:gd name="connsiteX31" fmla="*/ 146325 w 199822"/>
              <a:gd name="connsiteY31" fmla="*/ 110710 h 173552"/>
              <a:gd name="connsiteX32" fmla="*/ 136797 w 199822"/>
              <a:gd name="connsiteY32" fmla="*/ 107349 h 173552"/>
              <a:gd name="connsiteX33" fmla="*/ 136608 w 199822"/>
              <a:gd name="connsiteY33" fmla="*/ 106916 h 173552"/>
              <a:gd name="connsiteX34" fmla="*/ 103508 w 199822"/>
              <a:gd name="connsiteY34" fmla="*/ 86237 h 173552"/>
              <a:gd name="connsiteX35" fmla="*/ 92126 w 199822"/>
              <a:gd name="connsiteY35" fmla="*/ 73683 h 173552"/>
              <a:gd name="connsiteX36" fmla="*/ 139475 w 199822"/>
              <a:gd name="connsiteY36" fmla="*/ 86104 h 173552"/>
              <a:gd name="connsiteX37" fmla="*/ 159496 w 199822"/>
              <a:gd name="connsiteY37" fmla="*/ 56871 h 173552"/>
              <a:gd name="connsiteX38" fmla="*/ 173707 w 199822"/>
              <a:gd name="connsiteY38" fmla="*/ 76588 h 173552"/>
              <a:gd name="connsiteX39" fmla="*/ 170832 w 199822"/>
              <a:gd name="connsiteY39" fmla="*/ 86273 h 173552"/>
              <a:gd name="connsiteX40" fmla="*/ 161147 w 199822"/>
              <a:gd name="connsiteY40" fmla="*/ 83398 h 173552"/>
              <a:gd name="connsiteX41" fmla="*/ 160992 w 199822"/>
              <a:gd name="connsiteY41" fmla="*/ 83094 h 173552"/>
              <a:gd name="connsiteX42" fmla="*/ 149390 w 199822"/>
              <a:gd name="connsiteY42" fmla="*/ 66977 h 173552"/>
              <a:gd name="connsiteX43" fmla="*/ 67704 w 199822"/>
              <a:gd name="connsiteY43" fmla="*/ 61158 h 173552"/>
              <a:gd name="connsiteX44" fmla="*/ 48511 w 199822"/>
              <a:gd name="connsiteY44" fmla="*/ 59367 h 173552"/>
              <a:gd name="connsiteX45" fmla="*/ 157000 w 199822"/>
              <a:gd name="connsiteY45" fmla="*/ 54484 h 173552"/>
              <a:gd name="connsiteX46" fmla="*/ 159496 w 199822"/>
              <a:gd name="connsiteY46" fmla="*/ 56871 h 173552"/>
              <a:gd name="connsiteX47" fmla="*/ 185242 w 199822"/>
              <a:gd name="connsiteY47" fmla="*/ 33335 h 173552"/>
              <a:gd name="connsiteX48" fmla="*/ 198653 w 199822"/>
              <a:gd name="connsiteY48" fmla="*/ 49499 h 173552"/>
              <a:gd name="connsiteX49" fmla="*/ 196591 w 199822"/>
              <a:gd name="connsiteY49" fmla="*/ 59389 h 173552"/>
              <a:gd name="connsiteX50" fmla="*/ 186900 w 199822"/>
              <a:gd name="connsiteY50" fmla="*/ 57614 h 173552"/>
              <a:gd name="connsiteX51" fmla="*/ 175146 w 199822"/>
              <a:gd name="connsiteY51" fmla="*/ 43432 h 173552"/>
              <a:gd name="connsiteX52" fmla="*/ 34404 w 199822"/>
              <a:gd name="connsiteY52" fmla="*/ 43432 h 173552"/>
              <a:gd name="connsiteX53" fmla="*/ 22765 w 199822"/>
              <a:gd name="connsiteY53" fmla="*/ 57567 h 173552"/>
              <a:gd name="connsiteX54" fmla="*/ 12866 w 199822"/>
              <a:gd name="connsiteY54" fmla="*/ 59587 h 173552"/>
              <a:gd name="connsiteX55" fmla="*/ 10846 w 199822"/>
              <a:gd name="connsiteY55" fmla="*/ 49688 h 173552"/>
              <a:gd name="connsiteX56" fmla="*/ 11030 w 199822"/>
              <a:gd name="connsiteY56" fmla="*/ 49423 h 173552"/>
              <a:gd name="connsiteX57" fmla="*/ 24308 w 199822"/>
              <a:gd name="connsiteY57" fmla="*/ 33326 h 173552"/>
              <a:gd name="connsiteX58" fmla="*/ 185242 w 199822"/>
              <a:gd name="connsiteY58" fmla="*/ 33326 h 17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99822" h="173552">
                <a:moveTo>
                  <a:pt x="52388" y="68778"/>
                </a:moveTo>
                <a:cubicBezTo>
                  <a:pt x="81320" y="68778"/>
                  <a:pt x="104775" y="92232"/>
                  <a:pt x="104775" y="121165"/>
                </a:cubicBezTo>
                <a:cubicBezTo>
                  <a:pt x="104775" y="150098"/>
                  <a:pt x="81320" y="173553"/>
                  <a:pt x="52388" y="173553"/>
                </a:cubicBezTo>
                <a:cubicBezTo>
                  <a:pt x="23455" y="173553"/>
                  <a:pt x="0" y="150098"/>
                  <a:pt x="0" y="121165"/>
                </a:cubicBezTo>
                <a:cubicBezTo>
                  <a:pt x="0" y="92232"/>
                  <a:pt x="23455" y="68778"/>
                  <a:pt x="52388" y="68778"/>
                </a:cubicBezTo>
                <a:close/>
                <a:moveTo>
                  <a:pt x="52388" y="87809"/>
                </a:moveTo>
                <a:cubicBezTo>
                  <a:pt x="43710" y="87810"/>
                  <a:pt x="36485" y="94468"/>
                  <a:pt x="35776" y="103115"/>
                </a:cubicBezTo>
                <a:lnTo>
                  <a:pt x="35719" y="104477"/>
                </a:lnTo>
                <a:lnTo>
                  <a:pt x="35719" y="111916"/>
                </a:lnTo>
                <a:cubicBezTo>
                  <a:pt x="31956" y="112888"/>
                  <a:pt x="29089" y="116107"/>
                  <a:pt x="28642" y="120051"/>
                </a:cubicBezTo>
                <a:lnTo>
                  <a:pt x="28575" y="121146"/>
                </a:lnTo>
                <a:lnTo>
                  <a:pt x="28575" y="144959"/>
                </a:lnTo>
                <a:cubicBezTo>
                  <a:pt x="28576" y="149788"/>
                  <a:pt x="32190" y="153852"/>
                  <a:pt x="36986" y="154417"/>
                </a:cubicBezTo>
                <a:lnTo>
                  <a:pt x="38100" y="154484"/>
                </a:lnTo>
                <a:lnTo>
                  <a:pt x="66675" y="154484"/>
                </a:lnTo>
                <a:cubicBezTo>
                  <a:pt x="71504" y="154483"/>
                  <a:pt x="75568" y="150869"/>
                  <a:pt x="76133" y="146073"/>
                </a:cubicBezTo>
                <a:lnTo>
                  <a:pt x="76200" y="144959"/>
                </a:lnTo>
                <a:lnTo>
                  <a:pt x="76200" y="121146"/>
                </a:lnTo>
                <a:cubicBezTo>
                  <a:pt x="76202" y="117192"/>
                  <a:pt x="73761" y="113648"/>
                  <a:pt x="70066" y="112240"/>
                </a:cubicBezTo>
                <a:lnTo>
                  <a:pt x="69066" y="111926"/>
                </a:lnTo>
                <a:lnTo>
                  <a:pt x="69056" y="104477"/>
                </a:lnTo>
                <a:cubicBezTo>
                  <a:pt x="69056" y="95271"/>
                  <a:pt x="61593" y="87809"/>
                  <a:pt x="52388" y="87809"/>
                </a:cubicBezTo>
                <a:close/>
                <a:moveTo>
                  <a:pt x="52388" y="97334"/>
                </a:moveTo>
                <a:cubicBezTo>
                  <a:pt x="55957" y="97334"/>
                  <a:pt x="58979" y="99969"/>
                  <a:pt x="59465" y="103506"/>
                </a:cubicBezTo>
                <a:lnTo>
                  <a:pt x="59531" y="104477"/>
                </a:lnTo>
                <a:lnTo>
                  <a:pt x="59531" y="111621"/>
                </a:lnTo>
                <a:lnTo>
                  <a:pt x="45244" y="111621"/>
                </a:lnTo>
                <a:lnTo>
                  <a:pt x="45244" y="104477"/>
                </a:lnTo>
                <a:cubicBezTo>
                  <a:pt x="45244" y="100532"/>
                  <a:pt x="48442" y="97334"/>
                  <a:pt x="52388" y="97334"/>
                </a:cubicBezTo>
                <a:close/>
                <a:moveTo>
                  <a:pt x="139475" y="86113"/>
                </a:moveTo>
                <a:cubicBezTo>
                  <a:pt x="143742" y="90371"/>
                  <a:pt x="147247" y="95610"/>
                  <a:pt x="149685" y="101182"/>
                </a:cubicBezTo>
                <a:cubicBezTo>
                  <a:pt x="151388" y="104740"/>
                  <a:pt x="149884" y="109006"/>
                  <a:pt x="146325" y="110710"/>
                </a:cubicBezTo>
                <a:cubicBezTo>
                  <a:pt x="142766" y="112413"/>
                  <a:pt x="138500" y="110908"/>
                  <a:pt x="136797" y="107349"/>
                </a:cubicBezTo>
                <a:cubicBezTo>
                  <a:pt x="136729" y="107207"/>
                  <a:pt x="136666" y="107062"/>
                  <a:pt x="136608" y="106916"/>
                </a:cubicBezTo>
                <a:cubicBezTo>
                  <a:pt x="130994" y="93772"/>
                  <a:pt x="117783" y="85519"/>
                  <a:pt x="103508" y="86237"/>
                </a:cubicBezTo>
                <a:cubicBezTo>
                  <a:pt x="100305" y="81553"/>
                  <a:pt x="96476" y="77328"/>
                  <a:pt x="92126" y="73683"/>
                </a:cubicBezTo>
                <a:cubicBezTo>
                  <a:pt x="108994" y="68966"/>
                  <a:pt x="127094" y="73714"/>
                  <a:pt x="139475" y="86104"/>
                </a:cubicBezTo>
                <a:close/>
                <a:moveTo>
                  <a:pt x="159496" y="56871"/>
                </a:moveTo>
                <a:cubicBezTo>
                  <a:pt x="165223" y="62671"/>
                  <a:pt x="170017" y="69322"/>
                  <a:pt x="173707" y="76588"/>
                </a:cubicBezTo>
                <a:cubicBezTo>
                  <a:pt x="175588" y="80056"/>
                  <a:pt x="174301" y="84393"/>
                  <a:pt x="170832" y="86273"/>
                </a:cubicBezTo>
                <a:cubicBezTo>
                  <a:pt x="167364" y="88153"/>
                  <a:pt x="163028" y="86867"/>
                  <a:pt x="161147" y="83398"/>
                </a:cubicBezTo>
                <a:cubicBezTo>
                  <a:pt x="161093" y="83298"/>
                  <a:pt x="161041" y="83197"/>
                  <a:pt x="160992" y="83094"/>
                </a:cubicBezTo>
                <a:cubicBezTo>
                  <a:pt x="157976" y="77157"/>
                  <a:pt x="154063" y="71721"/>
                  <a:pt x="149390" y="66977"/>
                </a:cubicBezTo>
                <a:cubicBezTo>
                  <a:pt x="127399" y="44990"/>
                  <a:pt x="92590" y="42510"/>
                  <a:pt x="67704" y="61158"/>
                </a:cubicBezTo>
                <a:cubicBezTo>
                  <a:pt x="61438" y="59569"/>
                  <a:pt x="54963" y="58965"/>
                  <a:pt x="48511" y="59367"/>
                </a:cubicBezTo>
                <a:cubicBezTo>
                  <a:pt x="77121" y="28060"/>
                  <a:pt x="125693" y="25874"/>
                  <a:pt x="157000" y="54484"/>
                </a:cubicBezTo>
                <a:cubicBezTo>
                  <a:pt x="157849" y="55261"/>
                  <a:pt x="158682" y="56057"/>
                  <a:pt x="159496" y="56871"/>
                </a:cubicBezTo>
                <a:close/>
                <a:moveTo>
                  <a:pt x="185242" y="33335"/>
                </a:moveTo>
                <a:cubicBezTo>
                  <a:pt x="190100" y="38183"/>
                  <a:pt x="194672" y="43717"/>
                  <a:pt x="198653" y="49499"/>
                </a:cubicBezTo>
                <a:cubicBezTo>
                  <a:pt x="200816" y="52799"/>
                  <a:pt x="199892" y="57228"/>
                  <a:pt x="196591" y="59389"/>
                </a:cubicBezTo>
                <a:cubicBezTo>
                  <a:pt x="193404" y="61477"/>
                  <a:pt x="189140" y="60696"/>
                  <a:pt x="186900" y="57614"/>
                </a:cubicBezTo>
                <a:cubicBezTo>
                  <a:pt x="183412" y="52545"/>
                  <a:pt x="179479" y="47799"/>
                  <a:pt x="175146" y="43432"/>
                </a:cubicBezTo>
                <a:cubicBezTo>
                  <a:pt x="136284" y="4570"/>
                  <a:pt x="73266" y="4570"/>
                  <a:pt x="34404" y="43432"/>
                </a:cubicBezTo>
                <a:cubicBezTo>
                  <a:pt x="30394" y="47451"/>
                  <a:pt x="26403" y="52328"/>
                  <a:pt x="22765" y="57567"/>
                </a:cubicBezTo>
                <a:cubicBezTo>
                  <a:pt x="20589" y="60858"/>
                  <a:pt x="16157" y="61762"/>
                  <a:pt x="12866" y="59587"/>
                </a:cubicBezTo>
                <a:cubicBezTo>
                  <a:pt x="9575" y="57411"/>
                  <a:pt x="8670" y="52979"/>
                  <a:pt x="10846" y="49688"/>
                </a:cubicBezTo>
                <a:cubicBezTo>
                  <a:pt x="10905" y="49598"/>
                  <a:pt x="10967" y="49510"/>
                  <a:pt x="11030" y="49423"/>
                </a:cubicBezTo>
                <a:cubicBezTo>
                  <a:pt x="15126" y="43517"/>
                  <a:pt x="19641" y="37993"/>
                  <a:pt x="24308" y="33326"/>
                </a:cubicBezTo>
                <a:cubicBezTo>
                  <a:pt x="68751" y="-11109"/>
                  <a:pt x="140799" y="-11109"/>
                  <a:pt x="185242" y="33326"/>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212" name="TextBox 211">
            <a:extLst>
              <a:ext uri="{FF2B5EF4-FFF2-40B4-BE49-F238E27FC236}">
                <a16:creationId xmlns:a16="http://schemas.microsoft.com/office/drawing/2014/main" id="{B56687B8-F00B-EE18-0C2A-68CCA0EBD7DE}"/>
              </a:ext>
            </a:extLst>
          </p:cNvPr>
          <p:cNvSpPr txBox="1">
            <a:spLocks/>
          </p:cNvSpPr>
          <p:nvPr/>
        </p:nvSpPr>
        <p:spPr>
          <a:xfrm>
            <a:off x="846438" y="4950117"/>
            <a:ext cx="2353978" cy="738664"/>
          </a:xfrm>
          <a:prstGeom prst="rect">
            <a:avLst/>
          </a:prstGeom>
          <a:noFill/>
        </p:spPr>
        <p:txBody>
          <a:bodyPr wrap="square" lIns="0" tIns="0" rIns="0" bIns="0" anchor="t">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effectLst/>
                <a:uLnTx/>
                <a:uFillTx/>
              </a:rPr>
              <a:t>Your data is not used </a:t>
            </a:r>
            <a:br>
              <a:rPr kumimoji="0" lang="en-US" sz="1600" b="0" i="0" u="none" strike="noStrike" kern="1200" cap="none" spc="0" normalizeH="0" baseline="0" noProof="0">
                <a:ln>
                  <a:noFill/>
                </a:ln>
                <a:effectLst/>
                <a:uLnTx/>
                <a:uFillTx/>
              </a:rPr>
            </a:br>
            <a:r>
              <a:rPr kumimoji="0" lang="en-US" sz="1600" b="0" i="0" u="none" strike="noStrike" kern="1200" cap="none" spc="0" normalizeH="0" baseline="0" noProof="0">
                <a:ln>
                  <a:noFill/>
                </a:ln>
                <a:effectLst/>
                <a:uLnTx/>
                <a:uFillTx/>
              </a:rPr>
              <a:t>to train or enrich foundation models</a:t>
            </a:r>
          </a:p>
        </p:txBody>
      </p:sp>
      <p:sp>
        <p:nvSpPr>
          <p:cNvPr id="219" name="Rectangle: Rounded Corners 218">
            <a:extLst>
              <a:ext uri="{FF2B5EF4-FFF2-40B4-BE49-F238E27FC236}">
                <a16:creationId xmlns:a16="http://schemas.microsoft.com/office/drawing/2014/main" id="{261B2DDB-C551-0175-6B72-9C5D31310F9C}"/>
              </a:ext>
              <a:ext uri="{C183D7F6-B498-43B3-948B-1728B52AA6E4}">
                <adec:decorative xmlns:adec="http://schemas.microsoft.com/office/drawing/2017/decorative" val="1"/>
              </a:ext>
            </a:extLst>
          </p:cNvPr>
          <p:cNvSpPr>
            <a:spLocks/>
          </p:cNvSpPr>
          <p:nvPr/>
        </p:nvSpPr>
        <p:spPr bwMode="auto">
          <a:xfrm>
            <a:off x="3475355" y="3853479"/>
            <a:ext cx="2629535" cy="2280465"/>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228" name="Graphic 81">
            <a:extLst>
              <a:ext uri="{FF2B5EF4-FFF2-40B4-BE49-F238E27FC236}">
                <a16:creationId xmlns:a16="http://schemas.microsoft.com/office/drawing/2014/main" id="{D081E328-2E43-87A4-ED90-5D56305AA8CF}"/>
              </a:ext>
              <a:ext uri="{C183D7F6-B498-43B3-948B-1728B52AA6E4}">
                <adec:decorative xmlns:adec="http://schemas.microsoft.com/office/drawing/2017/decorative" val="1"/>
              </a:ext>
            </a:extLst>
          </p:cNvPr>
          <p:cNvSpPr/>
          <p:nvPr/>
        </p:nvSpPr>
        <p:spPr>
          <a:xfrm>
            <a:off x="4555824" y="4298641"/>
            <a:ext cx="468596" cy="468596"/>
          </a:xfrm>
          <a:custGeom>
            <a:avLst/>
            <a:gdLst>
              <a:gd name="connsiteX0" fmla="*/ 228003 w 309156"/>
              <a:gd name="connsiteY0" fmla="*/ 0 h 309156"/>
              <a:gd name="connsiteX1" fmla="*/ 278241 w 309156"/>
              <a:gd name="connsiteY1" fmla="*/ 50238 h 309156"/>
              <a:gd name="connsiteX2" fmla="*/ 278241 w 309156"/>
              <a:gd name="connsiteY2" fmla="*/ 132172 h 309156"/>
              <a:gd name="connsiteX3" fmla="*/ 255054 w 309156"/>
              <a:gd name="connsiteY3" fmla="*/ 118174 h 309156"/>
              <a:gd name="connsiteX4" fmla="*/ 255054 w 309156"/>
              <a:gd name="connsiteY4" fmla="*/ 85018 h 309156"/>
              <a:gd name="connsiteX5" fmla="*/ 23187 w 309156"/>
              <a:gd name="connsiteY5" fmla="*/ 85018 h 309156"/>
              <a:gd name="connsiteX6" fmla="*/ 23187 w 309156"/>
              <a:gd name="connsiteY6" fmla="*/ 228003 h 309156"/>
              <a:gd name="connsiteX7" fmla="*/ 50238 w 309156"/>
              <a:gd name="connsiteY7" fmla="*/ 255054 h 309156"/>
              <a:gd name="connsiteX8" fmla="*/ 154578 w 309156"/>
              <a:gd name="connsiteY8" fmla="*/ 255054 h 309156"/>
              <a:gd name="connsiteX9" fmla="*/ 154578 w 309156"/>
              <a:gd name="connsiteY9" fmla="*/ 278241 h 309156"/>
              <a:gd name="connsiteX10" fmla="*/ 50238 w 309156"/>
              <a:gd name="connsiteY10" fmla="*/ 278241 h 309156"/>
              <a:gd name="connsiteX11" fmla="*/ 0 w 309156"/>
              <a:gd name="connsiteY11" fmla="*/ 228003 h 309156"/>
              <a:gd name="connsiteX12" fmla="*/ 0 w 309156"/>
              <a:gd name="connsiteY12" fmla="*/ 50238 h 309156"/>
              <a:gd name="connsiteX13" fmla="*/ 50238 w 309156"/>
              <a:gd name="connsiteY13" fmla="*/ 0 h 309156"/>
              <a:gd name="connsiteX14" fmla="*/ 228003 w 309156"/>
              <a:gd name="connsiteY14" fmla="*/ 0 h 309156"/>
              <a:gd name="connsiteX15" fmla="*/ 228003 w 309156"/>
              <a:gd name="connsiteY15" fmla="*/ 23187 h 309156"/>
              <a:gd name="connsiteX16" fmla="*/ 50238 w 309156"/>
              <a:gd name="connsiteY16" fmla="*/ 23187 h 309156"/>
              <a:gd name="connsiteX17" fmla="*/ 23187 w 309156"/>
              <a:gd name="connsiteY17" fmla="*/ 50238 h 309156"/>
              <a:gd name="connsiteX18" fmla="*/ 23187 w 309156"/>
              <a:gd name="connsiteY18" fmla="*/ 61831 h 309156"/>
              <a:gd name="connsiteX19" fmla="*/ 255054 w 309156"/>
              <a:gd name="connsiteY19" fmla="*/ 61831 h 309156"/>
              <a:gd name="connsiteX20" fmla="*/ 255054 w 309156"/>
              <a:gd name="connsiteY20" fmla="*/ 50238 h 309156"/>
              <a:gd name="connsiteX21" fmla="*/ 228003 w 309156"/>
              <a:gd name="connsiteY21" fmla="*/ 23187 h 309156"/>
              <a:gd name="connsiteX22" fmla="*/ 200952 w 309156"/>
              <a:gd name="connsiteY22" fmla="*/ 185494 h 309156"/>
              <a:gd name="connsiteX23" fmla="*/ 193223 w 309156"/>
              <a:gd name="connsiteY23" fmla="*/ 185494 h 309156"/>
              <a:gd name="connsiteX24" fmla="*/ 170036 w 309156"/>
              <a:gd name="connsiteY24" fmla="*/ 208681 h 309156"/>
              <a:gd name="connsiteX25" fmla="*/ 170036 w 309156"/>
              <a:gd name="connsiteY25" fmla="*/ 285970 h 309156"/>
              <a:gd name="connsiteX26" fmla="*/ 193223 w 309156"/>
              <a:gd name="connsiteY26" fmla="*/ 309157 h 309156"/>
              <a:gd name="connsiteX27" fmla="*/ 285970 w 309156"/>
              <a:gd name="connsiteY27" fmla="*/ 309157 h 309156"/>
              <a:gd name="connsiteX28" fmla="*/ 309157 w 309156"/>
              <a:gd name="connsiteY28" fmla="*/ 285970 h 309156"/>
              <a:gd name="connsiteX29" fmla="*/ 309157 w 309156"/>
              <a:gd name="connsiteY29" fmla="*/ 208681 h 309156"/>
              <a:gd name="connsiteX30" fmla="*/ 285970 w 309156"/>
              <a:gd name="connsiteY30" fmla="*/ 185494 h 309156"/>
              <a:gd name="connsiteX31" fmla="*/ 278241 w 309156"/>
              <a:gd name="connsiteY31" fmla="*/ 185494 h 309156"/>
              <a:gd name="connsiteX32" fmla="*/ 278241 w 309156"/>
              <a:gd name="connsiteY32" fmla="*/ 170036 h 309156"/>
              <a:gd name="connsiteX33" fmla="*/ 239596 w 309156"/>
              <a:gd name="connsiteY33" fmla="*/ 131392 h 309156"/>
              <a:gd name="connsiteX34" fmla="*/ 200952 w 309156"/>
              <a:gd name="connsiteY34" fmla="*/ 170036 h 309156"/>
              <a:gd name="connsiteX35" fmla="*/ 200952 w 309156"/>
              <a:gd name="connsiteY35" fmla="*/ 185494 h 309156"/>
              <a:gd name="connsiteX36" fmla="*/ 224139 w 309156"/>
              <a:gd name="connsiteY36" fmla="*/ 170036 h 309156"/>
              <a:gd name="connsiteX37" fmla="*/ 239596 w 309156"/>
              <a:gd name="connsiteY37" fmla="*/ 154578 h 309156"/>
              <a:gd name="connsiteX38" fmla="*/ 255054 w 309156"/>
              <a:gd name="connsiteY38" fmla="*/ 170036 h 309156"/>
              <a:gd name="connsiteX39" fmla="*/ 255054 w 309156"/>
              <a:gd name="connsiteY39" fmla="*/ 185494 h 309156"/>
              <a:gd name="connsiteX40" fmla="*/ 224139 w 309156"/>
              <a:gd name="connsiteY40" fmla="*/ 185494 h 309156"/>
              <a:gd name="connsiteX41" fmla="*/ 224139 w 309156"/>
              <a:gd name="connsiteY41" fmla="*/ 170036 h 309156"/>
              <a:gd name="connsiteX42" fmla="*/ 255054 w 309156"/>
              <a:gd name="connsiteY42" fmla="*/ 247325 h 309156"/>
              <a:gd name="connsiteX43" fmla="*/ 239596 w 309156"/>
              <a:gd name="connsiteY43" fmla="*/ 262783 h 309156"/>
              <a:gd name="connsiteX44" fmla="*/ 224139 w 309156"/>
              <a:gd name="connsiteY44" fmla="*/ 247325 h 309156"/>
              <a:gd name="connsiteX45" fmla="*/ 239596 w 309156"/>
              <a:gd name="connsiteY45" fmla="*/ 231868 h 309156"/>
              <a:gd name="connsiteX46" fmla="*/ 255054 w 309156"/>
              <a:gd name="connsiteY46" fmla="*/ 247325 h 30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9156" h="309156">
                <a:moveTo>
                  <a:pt x="228003" y="0"/>
                </a:moveTo>
                <a:cubicBezTo>
                  <a:pt x="255748" y="0"/>
                  <a:pt x="278241" y="22492"/>
                  <a:pt x="278241" y="50238"/>
                </a:cubicBezTo>
                <a:lnTo>
                  <a:pt x="278241" y="132172"/>
                </a:lnTo>
                <a:cubicBezTo>
                  <a:pt x="271905" y="125708"/>
                  <a:pt x="263961" y="120825"/>
                  <a:pt x="255054" y="118174"/>
                </a:cubicBezTo>
                <a:lnTo>
                  <a:pt x="255054" y="85018"/>
                </a:lnTo>
                <a:lnTo>
                  <a:pt x="23187" y="85018"/>
                </a:lnTo>
                <a:lnTo>
                  <a:pt x="23187" y="228003"/>
                </a:lnTo>
                <a:cubicBezTo>
                  <a:pt x="23187" y="242943"/>
                  <a:pt x="35298" y="255054"/>
                  <a:pt x="50238" y="255054"/>
                </a:cubicBezTo>
                <a:lnTo>
                  <a:pt x="154578" y="255054"/>
                </a:lnTo>
                <a:lnTo>
                  <a:pt x="154578" y="278241"/>
                </a:lnTo>
                <a:lnTo>
                  <a:pt x="50238" y="278241"/>
                </a:lnTo>
                <a:cubicBezTo>
                  <a:pt x="22492" y="278241"/>
                  <a:pt x="0" y="255748"/>
                  <a:pt x="0" y="228003"/>
                </a:cubicBezTo>
                <a:lnTo>
                  <a:pt x="0" y="50238"/>
                </a:lnTo>
                <a:cubicBezTo>
                  <a:pt x="0" y="22492"/>
                  <a:pt x="22492" y="0"/>
                  <a:pt x="50238" y="0"/>
                </a:cubicBezTo>
                <a:lnTo>
                  <a:pt x="228003" y="0"/>
                </a:lnTo>
                <a:close/>
                <a:moveTo>
                  <a:pt x="228003" y="23187"/>
                </a:moveTo>
                <a:lnTo>
                  <a:pt x="50238" y="23187"/>
                </a:lnTo>
                <a:cubicBezTo>
                  <a:pt x="35298" y="23187"/>
                  <a:pt x="23187" y="35298"/>
                  <a:pt x="23187" y="50238"/>
                </a:cubicBezTo>
                <a:lnTo>
                  <a:pt x="23187" y="61831"/>
                </a:lnTo>
                <a:lnTo>
                  <a:pt x="255054" y="61831"/>
                </a:lnTo>
                <a:lnTo>
                  <a:pt x="255054" y="50238"/>
                </a:lnTo>
                <a:cubicBezTo>
                  <a:pt x="255054" y="35298"/>
                  <a:pt x="242943" y="23187"/>
                  <a:pt x="228003" y="23187"/>
                </a:cubicBezTo>
                <a:close/>
                <a:moveTo>
                  <a:pt x="200952" y="185494"/>
                </a:moveTo>
                <a:lnTo>
                  <a:pt x="193223" y="185494"/>
                </a:lnTo>
                <a:cubicBezTo>
                  <a:pt x="180418" y="185494"/>
                  <a:pt x="170036" y="195875"/>
                  <a:pt x="170036" y="208681"/>
                </a:cubicBezTo>
                <a:lnTo>
                  <a:pt x="170036" y="285970"/>
                </a:lnTo>
                <a:cubicBezTo>
                  <a:pt x="170036" y="298775"/>
                  <a:pt x="180418" y="309157"/>
                  <a:pt x="193223" y="309157"/>
                </a:cubicBezTo>
                <a:lnTo>
                  <a:pt x="285970" y="309157"/>
                </a:lnTo>
                <a:cubicBezTo>
                  <a:pt x="298775" y="309157"/>
                  <a:pt x="309157" y="298775"/>
                  <a:pt x="309157" y="285970"/>
                </a:cubicBezTo>
                <a:lnTo>
                  <a:pt x="309157" y="208681"/>
                </a:lnTo>
                <a:cubicBezTo>
                  <a:pt x="309157" y="195875"/>
                  <a:pt x="298775" y="185494"/>
                  <a:pt x="285970" y="185494"/>
                </a:cubicBezTo>
                <a:lnTo>
                  <a:pt x="278241" y="185494"/>
                </a:lnTo>
                <a:lnTo>
                  <a:pt x="278241" y="170036"/>
                </a:lnTo>
                <a:cubicBezTo>
                  <a:pt x="278241" y="148694"/>
                  <a:pt x="260939" y="131392"/>
                  <a:pt x="239596" y="131392"/>
                </a:cubicBezTo>
                <a:cubicBezTo>
                  <a:pt x="218254" y="131392"/>
                  <a:pt x="200952" y="148694"/>
                  <a:pt x="200952" y="170036"/>
                </a:cubicBezTo>
                <a:lnTo>
                  <a:pt x="200952" y="185494"/>
                </a:lnTo>
                <a:close/>
                <a:moveTo>
                  <a:pt x="224139" y="170036"/>
                </a:moveTo>
                <a:cubicBezTo>
                  <a:pt x="224139" y="161499"/>
                  <a:pt x="231059" y="154578"/>
                  <a:pt x="239596" y="154578"/>
                </a:cubicBezTo>
                <a:cubicBezTo>
                  <a:pt x="248134" y="154578"/>
                  <a:pt x="255054" y="161499"/>
                  <a:pt x="255054" y="170036"/>
                </a:cubicBezTo>
                <a:lnTo>
                  <a:pt x="255054" y="185494"/>
                </a:lnTo>
                <a:lnTo>
                  <a:pt x="224139" y="185494"/>
                </a:lnTo>
                <a:lnTo>
                  <a:pt x="224139" y="170036"/>
                </a:lnTo>
                <a:close/>
                <a:moveTo>
                  <a:pt x="255054" y="247325"/>
                </a:moveTo>
                <a:cubicBezTo>
                  <a:pt x="255054" y="255863"/>
                  <a:pt x="248134" y="262783"/>
                  <a:pt x="239596" y="262783"/>
                </a:cubicBezTo>
                <a:cubicBezTo>
                  <a:pt x="231059" y="262783"/>
                  <a:pt x="224139" y="255863"/>
                  <a:pt x="224139" y="247325"/>
                </a:cubicBezTo>
                <a:cubicBezTo>
                  <a:pt x="224139" y="238788"/>
                  <a:pt x="231059" y="231868"/>
                  <a:pt x="239596" y="231868"/>
                </a:cubicBezTo>
                <a:cubicBezTo>
                  <a:pt x="248134" y="231868"/>
                  <a:pt x="255054" y="238788"/>
                  <a:pt x="255054" y="247325"/>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237" name="TextBox 236">
            <a:extLst>
              <a:ext uri="{FF2B5EF4-FFF2-40B4-BE49-F238E27FC236}">
                <a16:creationId xmlns:a16="http://schemas.microsoft.com/office/drawing/2014/main" id="{5ADE1859-3CAB-B773-5167-20EB9F287901}"/>
              </a:ext>
            </a:extLst>
          </p:cNvPr>
          <p:cNvSpPr txBox="1">
            <a:spLocks/>
          </p:cNvSpPr>
          <p:nvPr/>
        </p:nvSpPr>
        <p:spPr>
          <a:xfrm>
            <a:off x="3613133" y="4950117"/>
            <a:ext cx="2353978" cy="738664"/>
          </a:xfrm>
          <a:prstGeom prst="rect">
            <a:avLst/>
          </a:prstGeom>
          <a:noFill/>
        </p:spPr>
        <p:txBody>
          <a:bodyPr wrap="square" lIns="0" tIns="0" rIns="0" bIns="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1600" b="0" i="0" u="none" strike="noStrike" kern="1200" cap="none" spc="0" normalizeH="0" baseline="0" noProof="0">
                <a:ln>
                  <a:noFill/>
                </a:ln>
                <a:effectLst/>
                <a:uLnTx/>
                <a:uFillTx/>
              </a:rPr>
              <a:t>You’re protected </a:t>
            </a:r>
            <a:br>
              <a:rPr kumimoji="0" lang="en-US" sz="1600" b="0" i="0" u="none" strike="noStrike" kern="1200" cap="none" spc="0" normalizeH="0" baseline="0" noProof="0">
                <a:ln>
                  <a:noFill/>
                </a:ln>
                <a:effectLst/>
                <a:uLnTx/>
                <a:uFillTx/>
              </a:rPr>
            </a:br>
            <a:r>
              <a:rPr kumimoji="0" lang="en-US" sz="1600" b="0" i="0" u="none" strike="noStrike" kern="1200" cap="none" spc="0" normalizeH="0" baseline="0" noProof="0">
                <a:ln>
                  <a:noFill/>
                </a:ln>
                <a:effectLst/>
                <a:uLnTx/>
                <a:uFillTx/>
              </a:rPr>
              <a:t>against AI security and copyright risks</a:t>
            </a:r>
            <a:r>
              <a:rPr kumimoji="0" lang="en-US" sz="1600" b="0" i="0" u="none" strike="noStrike" kern="0" cap="none" spc="0" normalizeH="0" baseline="30000" noProof="0">
                <a:ln>
                  <a:noFill/>
                </a:ln>
                <a:effectLst/>
                <a:uLnTx/>
                <a:uFillTx/>
              </a:rPr>
              <a:t>1</a:t>
            </a:r>
            <a:endParaRPr kumimoji="0" lang="en-US" sz="1600" b="0" i="0" u="none" strike="noStrike" kern="1200" cap="none" spc="0" normalizeH="0" baseline="0" noProof="0">
              <a:ln w="3175">
                <a:noFill/>
              </a:ln>
              <a:effectLst/>
              <a:uLnTx/>
              <a:uFillTx/>
            </a:endParaRPr>
          </a:p>
        </p:txBody>
      </p:sp>
      <p:sp>
        <p:nvSpPr>
          <p:cNvPr id="245" name="TextBox 244">
            <a:extLst>
              <a:ext uri="{FF2B5EF4-FFF2-40B4-BE49-F238E27FC236}">
                <a16:creationId xmlns:a16="http://schemas.microsoft.com/office/drawing/2014/main" id="{690C55FD-B5A1-660A-23C1-4A3EED3E34DE}"/>
              </a:ext>
              <a:ext uri="{C183D7F6-B498-43B3-948B-1728B52AA6E4}">
                <adec:decorative xmlns:adec="http://schemas.microsoft.com/office/drawing/2017/decorative" val="0"/>
              </a:ext>
            </a:extLst>
          </p:cNvPr>
          <p:cNvSpPr txBox="1"/>
          <p:nvPr/>
        </p:nvSpPr>
        <p:spPr>
          <a:xfrm>
            <a:off x="571500" y="6541569"/>
            <a:ext cx="3911600" cy="123111"/>
          </a:xfrm>
          <a:prstGeom prst="rect">
            <a:avLst/>
          </a:prstGeom>
          <a:noFill/>
        </p:spPr>
        <p:txBody>
          <a:bodyPr wrap="square" lIns="0" tIns="0" rIns="0" bIns="0">
            <a:spAutoFit/>
          </a:bodyPr>
          <a:lstStyle/>
          <a:p>
            <a:pPr marR="0" lvl="0" indent="0" fontAlgn="auto">
              <a:lnSpc>
                <a:spcPct val="100000"/>
              </a:lnSpc>
              <a:spcBef>
                <a:spcPts val="0"/>
              </a:spcBef>
              <a:spcAft>
                <a:spcPts val="0"/>
              </a:spcAft>
              <a:buClrTx/>
              <a:buSzTx/>
              <a:buFontTx/>
              <a:buNone/>
              <a:tabLst/>
              <a:defRPr/>
            </a:pPr>
            <a:r>
              <a:rPr lang="en-US" sz="800" baseline="30000">
                <a:solidFill>
                  <a:schemeClr val="accent1"/>
                </a:solidFill>
              </a:rPr>
              <a:t>1 </a:t>
            </a:r>
            <a:r>
              <a:rPr lang="en-US" sz="800">
                <a:solidFill>
                  <a:schemeClr val="accent1"/>
                </a:solidFill>
                <a:hlinkClick r:id="rId5">
                  <a:extLst>
                    <a:ext uri="{A12FA001-AC4F-418D-AE19-62706E023703}">
                      <ahyp:hlinkClr xmlns:ahyp="http://schemas.microsoft.com/office/drawing/2018/hyperlinkcolor" val="tx"/>
                    </a:ext>
                  </a:extLst>
                </a:hlinkClick>
              </a:rPr>
              <a:t>Learn more about the Customer Copyright Commitment</a:t>
            </a:r>
            <a:endParaRPr lang="en-US" sz="800">
              <a:solidFill>
                <a:schemeClr val="accent1"/>
              </a:solidFill>
            </a:endParaRPr>
          </a:p>
        </p:txBody>
      </p:sp>
      <p:sp>
        <p:nvSpPr>
          <p:cNvPr id="251" name="Oval 250">
            <a:extLst>
              <a:ext uri="{FF2B5EF4-FFF2-40B4-BE49-F238E27FC236}">
                <a16:creationId xmlns:a16="http://schemas.microsoft.com/office/drawing/2014/main" id="{AD11A788-4DFE-A49D-A9D7-97028B53EFA7}"/>
              </a:ext>
              <a:ext uri="{C183D7F6-B498-43B3-948B-1728B52AA6E4}">
                <adec:decorative xmlns:adec="http://schemas.microsoft.com/office/drawing/2017/decorative" val="1"/>
              </a:ext>
            </a:extLst>
          </p:cNvPr>
          <p:cNvSpPr/>
          <p:nvPr/>
        </p:nvSpPr>
        <p:spPr>
          <a:xfrm>
            <a:off x="6853921" y="1057122"/>
            <a:ext cx="4769754" cy="4769754"/>
          </a:xfrm>
          <a:prstGeom prst="ellipse">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a:solidFill>
                <a:schemeClr val="bg1"/>
              </a:solidFill>
              <a:latin typeface="+mj-lt"/>
              <a:ea typeface="+mj-ea"/>
              <a:cs typeface="+mj-cs"/>
            </a:endParaRPr>
          </a:p>
        </p:txBody>
      </p:sp>
      <p:sp>
        <p:nvSpPr>
          <p:cNvPr id="255" name="Oval 254">
            <a:extLst>
              <a:ext uri="{FF2B5EF4-FFF2-40B4-BE49-F238E27FC236}">
                <a16:creationId xmlns:a16="http://schemas.microsoft.com/office/drawing/2014/main" id="{9B9BF035-2FE0-3590-0750-B3F49ABB071A}"/>
              </a:ext>
              <a:ext uri="{C183D7F6-B498-43B3-948B-1728B52AA6E4}">
                <adec:decorative xmlns:adec="http://schemas.microsoft.com/office/drawing/2017/decorative" val="1"/>
              </a:ext>
            </a:extLst>
          </p:cNvPr>
          <p:cNvSpPr/>
          <p:nvPr/>
        </p:nvSpPr>
        <p:spPr>
          <a:xfrm>
            <a:off x="7012034" y="1215235"/>
            <a:ext cx="4453524" cy="4453524"/>
          </a:xfrm>
          <a:prstGeom prst="ellipse">
            <a:avLst/>
          </a:prstGeom>
          <a:solidFill>
            <a:schemeClr val="bg1"/>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pic>
        <p:nvPicPr>
          <p:cNvPr id="258" name="Picture 257" descr="Copilot M365 logo">
            <a:extLst>
              <a:ext uri="{FF2B5EF4-FFF2-40B4-BE49-F238E27FC236}">
                <a16:creationId xmlns:a16="http://schemas.microsoft.com/office/drawing/2014/main" id="{02E850B5-23FF-0168-531C-842638977EC6}"/>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0751" y="1999809"/>
            <a:ext cx="1176089" cy="1188830"/>
          </a:xfrm>
          <a:prstGeom prst="rect">
            <a:avLst/>
          </a:prstGeom>
        </p:spPr>
      </p:pic>
      <p:sp>
        <p:nvSpPr>
          <p:cNvPr id="260" name="Title 1">
            <a:extLst>
              <a:ext uri="{FF2B5EF4-FFF2-40B4-BE49-F238E27FC236}">
                <a16:creationId xmlns:a16="http://schemas.microsoft.com/office/drawing/2014/main" id="{4639D9E3-8D0B-AA8B-D740-B483D821EF0C}"/>
              </a:ext>
            </a:extLst>
          </p:cNvPr>
          <p:cNvSpPr txBox="1">
            <a:spLocks/>
          </p:cNvSpPr>
          <p:nvPr/>
        </p:nvSpPr>
        <p:spPr>
          <a:xfrm>
            <a:off x="7584271" y="3346753"/>
            <a:ext cx="3309051" cy="1537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a:ln>
                  <a:noFill/>
                </a:ln>
                <a:solidFill>
                  <a:schemeClr val="tx1"/>
                </a:solidFill>
                <a:effectLst/>
                <a:uLnTx/>
                <a:uFillTx/>
              </a:rPr>
              <a:t>Microsoft 365 Copilot is built on trust</a:t>
            </a:r>
          </a:p>
        </p:txBody>
      </p:sp>
    </p:spTree>
    <p:extLst>
      <p:ext uri="{BB962C8B-B14F-4D97-AF65-F5344CB8AC3E}">
        <p14:creationId xmlns:p14="http://schemas.microsoft.com/office/powerpoint/2010/main" val="434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EE791F-C727-48CE-7A8B-A288D4EEBEEE}"/>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pic>
          <p:nvPicPr>
            <p:cNvPr id="18" name="Picture 17">
              <a:extLst>
                <a:ext uri="{FF2B5EF4-FFF2-40B4-BE49-F238E27FC236}">
                  <a16:creationId xmlns:a16="http://schemas.microsoft.com/office/drawing/2014/main" id="{0CEE0C56-2CFC-39BE-B86C-9CE2A7C99130}"/>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8035F5F0-B7C6-D73E-FA0B-181DD8C4672C}"/>
                </a:ext>
                <a:ext uri="{C183D7F6-B498-43B3-948B-1728B52AA6E4}">
                  <adec:decorative xmlns:adec="http://schemas.microsoft.com/office/drawing/2017/decorative" val="1"/>
                </a:ext>
              </a:extLst>
            </p:cNvPr>
            <p:cNvSpPr>
              <a:spLocks/>
            </p:cNvSpPr>
            <p:nvPr/>
          </p:nvSpPr>
          <p:spPr bwMode="auto">
            <a:xfrm>
              <a:off x="0" y="0"/>
              <a:ext cx="12191998" cy="6858000"/>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grpSp>
      <p:sp>
        <p:nvSpPr>
          <p:cNvPr id="32" name="Title 31">
            <a:extLst>
              <a:ext uri="{FF2B5EF4-FFF2-40B4-BE49-F238E27FC236}">
                <a16:creationId xmlns:a16="http://schemas.microsoft.com/office/drawing/2014/main" id="{31F7DE4D-96CA-D639-8241-F165851FA686}"/>
              </a:ext>
            </a:extLst>
          </p:cNvPr>
          <p:cNvSpPr>
            <a:spLocks noGrp="1"/>
          </p:cNvSpPr>
          <p:nvPr>
            <p:ph type="title"/>
          </p:nvPr>
        </p:nvSpPr>
        <p:spPr>
          <a:xfrm>
            <a:off x="571500" y="-730453"/>
            <a:ext cx="11052046" cy="492443"/>
          </a:xfrm>
        </p:spPr>
        <p:txBody>
          <a:bodyPr/>
          <a:lstStyle/>
          <a:p>
            <a:r>
              <a:rPr lang="en-US"/>
              <a:t>Microsoft 365 Copilot is built on trust</a:t>
            </a:r>
          </a:p>
        </p:txBody>
      </p:sp>
      <p:sp>
        <p:nvSpPr>
          <p:cNvPr id="6" name="Rectangle: Rounded Corners 34" descr="Microsoft 365 Copilot is built on trust">
            <a:extLst>
              <a:ext uri="{FF2B5EF4-FFF2-40B4-BE49-F238E27FC236}">
                <a16:creationId xmlns:a16="http://schemas.microsoft.com/office/drawing/2014/main" id="{FF27BA62-93A3-0689-F7DD-10E4C9DF36BC}"/>
              </a:ext>
              <a:ext uri="{C183D7F6-B498-43B3-948B-1728B52AA6E4}">
                <adec:decorative xmlns:adec="http://schemas.microsoft.com/office/drawing/2017/decorative" val="0"/>
              </a:ext>
            </a:extLst>
          </p:cNvPr>
          <p:cNvSpPr/>
          <p:nvPr/>
        </p:nvSpPr>
        <p:spPr bwMode="auto">
          <a:xfrm>
            <a:off x="571500" y="1646837"/>
            <a:ext cx="11049000" cy="3564325"/>
          </a:xfrm>
          <a:prstGeom prst="roundRect">
            <a:avLst>
              <a:gd name="adj" fmla="val 381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sp>
        <p:nvSpPr>
          <p:cNvPr id="13" name="TextBox 12">
            <a:extLst>
              <a:ext uri="{FF2B5EF4-FFF2-40B4-BE49-F238E27FC236}">
                <a16:creationId xmlns:a16="http://schemas.microsoft.com/office/drawing/2014/main" id="{93EA81B0-E2C3-026A-3121-4498DC74A13A}"/>
              </a:ext>
            </a:extLst>
          </p:cNvPr>
          <p:cNvSpPr txBox="1"/>
          <p:nvPr/>
        </p:nvSpPr>
        <p:spPr>
          <a:xfrm>
            <a:off x="815685" y="3433250"/>
            <a:ext cx="2359605" cy="110799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rPr>
              <a:t>Microsoft commitments and controls</a:t>
            </a:r>
          </a:p>
        </p:txBody>
      </p:sp>
      <p:sp>
        <p:nvSpPr>
          <p:cNvPr id="15" name="TextBox 14">
            <a:extLst>
              <a:ext uri="{FF2B5EF4-FFF2-40B4-BE49-F238E27FC236}">
                <a16:creationId xmlns:a16="http://schemas.microsoft.com/office/drawing/2014/main" id="{F2BB7FE6-4084-F243-CFD3-ABCFAFB56CF0}"/>
              </a:ext>
            </a:extLst>
          </p:cNvPr>
          <p:cNvSpPr txBox="1"/>
          <p:nvPr/>
        </p:nvSpPr>
        <p:spPr>
          <a:xfrm>
            <a:off x="8999312" y="3433250"/>
            <a:ext cx="2394402"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effectLst/>
                <a:uLnTx/>
                <a:uFillTx/>
              </a:rPr>
              <a:t>Tools </a:t>
            </a:r>
            <a:br>
              <a:rPr kumimoji="0" lang="en-US" sz="2400" b="0" i="0" u="none" strike="noStrike" kern="1200" cap="none" spc="0" normalizeH="0" baseline="0" noProof="0">
                <a:ln>
                  <a:noFill/>
                </a:ln>
                <a:effectLst/>
                <a:uLnTx/>
                <a:uFillTx/>
              </a:rPr>
            </a:br>
            <a:r>
              <a:rPr kumimoji="0" lang="en-US" sz="2400" b="0" i="0" u="none" strike="noStrike" kern="1200" cap="none" spc="0" normalizeH="0" baseline="0" noProof="0">
                <a:ln>
                  <a:noFill/>
                </a:ln>
                <a:effectLst/>
                <a:uLnTx/>
                <a:uFillTx/>
              </a:rPr>
              <a:t>to manage Copilot + agents</a:t>
            </a:r>
          </a:p>
        </p:txBody>
      </p:sp>
      <p:sp>
        <p:nvSpPr>
          <p:cNvPr id="35" name="Oval 34">
            <a:extLst>
              <a:ext uri="{FF2B5EF4-FFF2-40B4-BE49-F238E27FC236}">
                <a16:creationId xmlns:a16="http://schemas.microsoft.com/office/drawing/2014/main" id="{77E4FF02-9796-FD1F-557E-4F260913E339}"/>
              </a:ext>
              <a:ext uri="{C183D7F6-B498-43B3-948B-1728B52AA6E4}">
                <adec:decorative xmlns:adec="http://schemas.microsoft.com/office/drawing/2017/decorative" val="1"/>
              </a:ext>
            </a:extLst>
          </p:cNvPr>
          <p:cNvSpPr/>
          <p:nvPr/>
        </p:nvSpPr>
        <p:spPr>
          <a:xfrm>
            <a:off x="3419475" y="752475"/>
            <a:ext cx="5353050" cy="5353050"/>
          </a:xfrm>
          <a:prstGeom prst="ellipse">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a:solidFill>
                <a:schemeClr val="bg1"/>
              </a:solidFill>
              <a:latin typeface="+mj-lt"/>
              <a:ea typeface="+mj-ea"/>
              <a:cs typeface="+mj-cs"/>
            </a:endParaRPr>
          </a:p>
        </p:txBody>
      </p:sp>
      <p:sp>
        <p:nvSpPr>
          <p:cNvPr id="37" name="Oval 36">
            <a:extLst>
              <a:ext uri="{FF2B5EF4-FFF2-40B4-BE49-F238E27FC236}">
                <a16:creationId xmlns:a16="http://schemas.microsoft.com/office/drawing/2014/main" id="{1F9FC234-9A74-BF0B-5DBD-7363ADCBD9ED}"/>
              </a:ext>
              <a:ext uri="{C183D7F6-B498-43B3-948B-1728B52AA6E4}">
                <adec:decorative xmlns:adec="http://schemas.microsoft.com/office/drawing/2017/decorative" val="1"/>
              </a:ext>
            </a:extLst>
          </p:cNvPr>
          <p:cNvSpPr/>
          <p:nvPr/>
        </p:nvSpPr>
        <p:spPr>
          <a:xfrm>
            <a:off x="3596924" y="929924"/>
            <a:ext cx="4998148" cy="4998148"/>
          </a:xfrm>
          <a:prstGeom prst="ellipse">
            <a:avLst/>
          </a:prstGeom>
          <a:solidFill>
            <a:schemeClr val="bg1"/>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pic>
        <p:nvPicPr>
          <p:cNvPr id="40" name="Picture 39">
            <a:extLst>
              <a:ext uri="{FF2B5EF4-FFF2-40B4-BE49-F238E27FC236}">
                <a16:creationId xmlns:a16="http://schemas.microsoft.com/office/drawing/2014/main" id="{9E34E7FA-80A6-CADA-1F7C-305702098FB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41" y="1810444"/>
            <a:ext cx="1319914" cy="1334213"/>
          </a:xfrm>
          <a:prstGeom prst="rect">
            <a:avLst/>
          </a:prstGeom>
        </p:spPr>
      </p:pic>
      <p:sp>
        <p:nvSpPr>
          <p:cNvPr id="39" name="Title 1">
            <a:extLst>
              <a:ext uri="{FF2B5EF4-FFF2-40B4-BE49-F238E27FC236}">
                <a16:creationId xmlns:a16="http://schemas.microsoft.com/office/drawing/2014/main" id="{7D094CEB-E125-A427-30AC-B12859BEF98D}"/>
              </a:ext>
              <a:ext uri="{C183D7F6-B498-43B3-948B-1728B52AA6E4}">
                <adec:decorative xmlns:adec="http://schemas.microsoft.com/office/drawing/2017/decorative" val="1"/>
              </a:ext>
            </a:extLst>
          </p:cNvPr>
          <p:cNvSpPr txBox="1">
            <a:spLocks/>
          </p:cNvSpPr>
          <p:nvPr/>
        </p:nvSpPr>
        <p:spPr>
          <a:xfrm>
            <a:off x="4239140" y="3322106"/>
            <a:ext cx="3713716" cy="17254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spc="0" normalizeH="0" baseline="0" noProof="0">
                <a:ln>
                  <a:noFill/>
                </a:ln>
                <a:solidFill>
                  <a:schemeClr val="tx1"/>
                </a:solidFill>
                <a:effectLst/>
                <a:uLnTx/>
                <a:uFillTx/>
              </a:rPr>
              <a:t>Microsoft 365 Copilot is built on trust</a:t>
            </a:r>
          </a:p>
        </p:txBody>
      </p:sp>
      <p:sp>
        <p:nvSpPr>
          <p:cNvPr id="14" name="Graphic 371">
            <a:extLst>
              <a:ext uri="{FF2B5EF4-FFF2-40B4-BE49-F238E27FC236}">
                <a16:creationId xmlns:a16="http://schemas.microsoft.com/office/drawing/2014/main" id="{4FC0F71A-F97A-5848-A527-763F395D97D4}"/>
              </a:ext>
              <a:ext uri="{C183D7F6-B498-43B3-948B-1728B52AA6E4}">
                <adec:decorative xmlns:adec="http://schemas.microsoft.com/office/drawing/2017/decorative" val="1"/>
              </a:ext>
            </a:extLst>
          </p:cNvPr>
          <p:cNvSpPr/>
          <p:nvPr/>
        </p:nvSpPr>
        <p:spPr>
          <a:xfrm>
            <a:off x="1711737" y="2689860"/>
            <a:ext cx="567502" cy="513010"/>
          </a:xfrm>
          <a:custGeom>
            <a:avLst/>
            <a:gdLst>
              <a:gd name="connsiteX0" fmla="*/ 143312 w 279350"/>
              <a:gd name="connsiteY0" fmla="*/ 1 h 252526"/>
              <a:gd name="connsiteX1" fmla="*/ 135192 w 279350"/>
              <a:gd name="connsiteY1" fmla="*/ 3864 h 252526"/>
              <a:gd name="connsiteX2" fmla="*/ 134380 w 279350"/>
              <a:gd name="connsiteY2" fmla="*/ 4466 h 252526"/>
              <a:gd name="connsiteX3" fmla="*/ 46663 w 279350"/>
              <a:gd name="connsiteY3" fmla="*/ 26207 h 252526"/>
              <a:gd name="connsiteX4" fmla="*/ 22361 w 279350"/>
              <a:gd name="connsiteY4" fmla="*/ 103340 h 252526"/>
              <a:gd name="connsiteX5" fmla="*/ 22151 w 279350"/>
              <a:gd name="connsiteY5" fmla="*/ 103550 h 252526"/>
              <a:gd name="connsiteX6" fmla="*/ 8741 w 279350"/>
              <a:gd name="connsiteY6" fmla="*/ 116863 h 252526"/>
              <a:gd name="connsiteX7" fmla="*/ 8546 w 279350"/>
              <a:gd name="connsiteY7" fmla="*/ 158595 h 252526"/>
              <a:gd name="connsiteX8" fmla="*/ 8741 w 279350"/>
              <a:gd name="connsiteY8" fmla="*/ 158790 h 252526"/>
              <a:gd name="connsiteX9" fmla="*/ 33841 w 279350"/>
              <a:gd name="connsiteY9" fmla="*/ 167203 h 252526"/>
              <a:gd name="connsiteX10" fmla="*/ 60200 w 279350"/>
              <a:gd name="connsiteY10" fmla="*/ 189014 h 252526"/>
              <a:gd name="connsiteX11" fmla="*/ 88436 w 279350"/>
              <a:gd name="connsiteY11" fmla="*/ 216199 h 252526"/>
              <a:gd name="connsiteX12" fmla="*/ 97143 w 279350"/>
              <a:gd name="connsiteY12" fmla="*/ 235672 h 252526"/>
              <a:gd name="connsiteX13" fmla="*/ 136158 w 279350"/>
              <a:gd name="connsiteY13" fmla="*/ 238430 h 252526"/>
              <a:gd name="connsiteX14" fmla="*/ 141576 w 279350"/>
              <a:gd name="connsiteY14" fmla="*/ 243805 h 252526"/>
              <a:gd name="connsiteX15" fmla="*/ 183964 w 279350"/>
              <a:gd name="connsiteY15" fmla="*/ 243805 h 252526"/>
              <a:gd name="connsiteX16" fmla="*/ 192644 w 279350"/>
              <a:gd name="connsiteY16" fmla="*/ 225355 h 252526"/>
              <a:gd name="connsiteX17" fmla="*/ 219802 w 279350"/>
              <a:gd name="connsiteY17" fmla="*/ 198309 h 252526"/>
              <a:gd name="connsiteX18" fmla="*/ 245979 w 279350"/>
              <a:gd name="connsiteY18" fmla="*/ 175855 h 252526"/>
              <a:gd name="connsiteX19" fmla="*/ 270617 w 279350"/>
              <a:gd name="connsiteY19" fmla="*/ 167371 h 252526"/>
              <a:gd name="connsiteX20" fmla="*/ 270798 w 279350"/>
              <a:gd name="connsiteY20" fmla="*/ 125639 h 252526"/>
              <a:gd name="connsiteX21" fmla="*/ 270617 w 279350"/>
              <a:gd name="connsiteY21" fmla="*/ 125459 h 252526"/>
              <a:gd name="connsiteX22" fmla="*/ 258956 w 279350"/>
              <a:gd name="connsiteY22" fmla="*/ 113854 h 252526"/>
              <a:gd name="connsiteX23" fmla="*/ 261364 w 279350"/>
              <a:gd name="connsiteY23" fmla="*/ 104530 h 252526"/>
              <a:gd name="connsiteX24" fmla="*/ 254015 w 279350"/>
              <a:gd name="connsiteY24" fmla="*/ 44293 h 252526"/>
              <a:gd name="connsiteX25" fmla="*/ 179779 w 279350"/>
              <a:gd name="connsiteY25" fmla="*/ 57 h 252526"/>
              <a:gd name="connsiteX26" fmla="*/ 157283 w 279350"/>
              <a:gd name="connsiteY26" fmla="*/ 57 h 252526"/>
              <a:gd name="connsiteX27" fmla="*/ 154399 w 279350"/>
              <a:gd name="connsiteY27" fmla="*/ 1 h 252526"/>
              <a:gd name="connsiteX28" fmla="*/ 143326 w 279350"/>
              <a:gd name="connsiteY28" fmla="*/ 1 h 252526"/>
              <a:gd name="connsiteX29" fmla="*/ 184258 w 279350"/>
              <a:gd name="connsiteY29" fmla="*/ 69225 h 252526"/>
              <a:gd name="connsiteX30" fmla="*/ 232751 w 279350"/>
              <a:gd name="connsiteY30" fmla="*/ 117409 h 252526"/>
              <a:gd name="connsiteX31" fmla="*/ 232793 w 279350"/>
              <a:gd name="connsiteY31" fmla="*/ 117465 h 252526"/>
              <a:gd name="connsiteX32" fmla="*/ 232989 w 279350"/>
              <a:gd name="connsiteY32" fmla="*/ 117647 h 252526"/>
              <a:gd name="connsiteX33" fmla="*/ 255737 w 279350"/>
              <a:gd name="connsiteY33" fmla="*/ 140255 h 252526"/>
              <a:gd name="connsiteX34" fmla="*/ 255781 w 279350"/>
              <a:gd name="connsiteY34" fmla="*/ 152530 h 252526"/>
              <a:gd name="connsiteX35" fmla="*/ 255737 w 279350"/>
              <a:gd name="connsiteY35" fmla="*/ 152574 h 252526"/>
              <a:gd name="connsiteX36" fmla="*/ 243334 w 279350"/>
              <a:gd name="connsiteY36" fmla="*/ 152574 h 252526"/>
              <a:gd name="connsiteX37" fmla="*/ 220586 w 279350"/>
              <a:gd name="connsiteY37" fmla="*/ 129966 h 252526"/>
              <a:gd name="connsiteX38" fmla="*/ 205691 w 279350"/>
              <a:gd name="connsiteY38" fmla="*/ 129966 h 252526"/>
              <a:gd name="connsiteX39" fmla="*/ 205467 w 279350"/>
              <a:gd name="connsiteY39" fmla="*/ 130204 h 252526"/>
              <a:gd name="connsiteX40" fmla="*/ 205400 w 279350"/>
              <a:gd name="connsiteY40" fmla="*/ 144934 h 252526"/>
              <a:gd name="connsiteX41" fmla="*/ 205467 w 279350"/>
              <a:gd name="connsiteY41" fmla="*/ 145001 h 252526"/>
              <a:gd name="connsiteX42" fmla="*/ 223189 w 279350"/>
              <a:gd name="connsiteY42" fmla="*/ 162626 h 252526"/>
              <a:gd name="connsiteX43" fmla="*/ 223234 w 279350"/>
              <a:gd name="connsiteY43" fmla="*/ 174900 h 252526"/>
              <a:gd name="connsiteX44" fmla="*/ 223189 w 279350"/>
              <a:gd name="connsiteY44" fmla="*/ 174945 h 252526"/>
              <a:gd name="connsiteX45" fmla="*/ 211724 w 279350"/>
              <a:gd name="connsiteY45" fmla="*/ 175785 h 252526"/>
              <a:gd name="connsiteX46" fmla="*/ 197907 w 279350"/>
              <a:gd name="connsiteY46" fmla="*/ 176764 h 252526"/>
              <a:gd name="connsiteX47" fmla="*/ 197039 w 279350"/>
              <a:gd name="connsiteY47" fmla="*/ 190511 h 252526"/>
              <a:gd name="connsiteX48" fmla="*/ 196269 w 279350"/>
              <a:gd name="connsiteY48" fmla="*/ 201976 h 252526"/>
              <a:gd name="connsiteX49" fmla="*/ 184650 w 279350"/>
              <a:gd name="connsiteY49" fmla="*/ 202676 h 252526"/>
              <a:gd name="connsiteX50" fmla="*/ 170722 w 279350"/>
              <a:gd name="connsiteY50" fmla="*/ 203474 h 252526"/>
              <a:gd name="connsiteX51" fmla="*/ 169826 w 279350"/>
              <a:gd name="connsiteY51" fmla="*/ 217319 h 252526"/>
              <a:gd name="connsiteX52" fmla="*/ 169070 w 279350"/>
              <a:gd name="connsiteY52" fmla="*/ 228994 h 252526"/>
              <a:gd name="connsiteX53" fmla="*/ 156471 w 279350"/>
              <a:gd name="connsiteY53" fmla="*/ 228994 h 252526"/>
              <a:gd name="connsiteX54" fmla="*/ 151263 w 279350"/>
              <a:gd name="connsiteY54" fmla="*/ 223829 h 252526"/>
              <a:gd name="connsiteX55" fmla="*/ 152733 w 279350"/>
              <a:gd name="connsiteY55" fmla="*/ 222359 h 252526"/>
              <a:gd name="connsiteX56" fmla="*/ 152914 w 279350"/>
              <a:gd name="connsiteY56" fmla="*/ 180627 h 252526"/>
              <a:gd name="connsiteX57" fmla="*/ 152733 w 279350"/>
              <a:gd name="connsiteY57" fmla="*/ 180446 h 252526"/>
              <a:gd name="connsiteX58" fmla="*/ 133135 w 279350"/>
              <a:gd name="connsiteY58" fmla="*/ 171795 h 252526"/>
              <a:gd name="connsiteX59" fmla="*/ 105781 w 279350"/>
              <a:gd name="connsiteY59" fmla="*/ 143741 h 252526"/>
              <a:gd name="connsiteX60" fmla="*/ 97143 w 279350"/>
              <a:gd name="connsiteY60" fmla="*/ 125207 h 252526"/>
              <a:gd name="connsiteX61" fmla="*/ 72043 w 279350"/>
              <a:gd name="connsiteY61" fmla="*/ 116793 h 252526"/>
              <a:gd name="connsiteX62" fmla="*/ 42394 w 279350"/>
              <a:gd name="connsiteY62" fmla="*/ 94885 h 252526"/>
              <a:gd name="connsiteX63" fmla="*/ 61558 w 279350"/>
              <a:gd name="connsiteY63" fmla="*/ 40989 h 252526"/>
              <a:gd name="connsiteX64" fmla="*/ 111688 w 279350"/>
              <a:gd name="connsiteY64" fmla="*/ 21671 h 252526"/>
              <a:gd name="connsiteX65" fmla="*/ 90732 w 279350"/>
              <a:gd name="connsiteY65" fmla="*/ 37532 h 252526"/>
              <a:gd name="connsiteX66" fmla="*/ 84451 w 279350"/>
              <a:gd name="connsiteY66" fmla="*/ 82910 h 252526"/>
              <a:gd name="connsiteX67" fmla="*/ 84572 w 279350"/>
              <a:gd name="connsiteY67" fmla="*/ 83070 h 252526"/>
              <a:gd name="connsiteX68" fmla="*/ 130181 w 279350"/>
              <a:gd name="connsiteY68" fmla="*/ 89244 h 252526"/>
              <a:gd name="connsiteX69" fmla="*/ 156625 w 279350"/>
              <a:gd name="connsiteY69" fmla="*/ 69211 h 252526"/>
              <a:gd name="connsiteX70" fmla="*/ 184258 w 279350"/>
              <a:gd name="connsiteY70" fmla="*/ 69211 h 252526"/>
              <a:gd name="connsiteX71" fmla="*/ 103401 w 279350"/>
              <a:gd name="connsiteY71" fmla="*/ 54288 h 252526"/>
              <a:gd name="connsiteX72" fmla="*/ 147343 w 279350"/>
              <a:gd name="connsiteY72" fmla="*/ 20999 h 252526"/>
              <a:gd name="connsiteX73" fmla="*/ 154399 w 279350"/>
              <a:gd name="connsiteY73" fmla="*/ 20999 h 252526"/>
              <a:gd name="connsiteX74" fmla="*/ 157017 w 279350"/>
              <a:gd name="connsiteY74" fmla="*/ 21069 h 252526"/>
              <a:gd name="connsiteX75" fmla="*/ 179779 w 279350"/>
              <a:gd name="connsiteY75" fmla="*/ 21069 h 252526"/>
              <a:gd name="connsiteX76" fmla="*/ 235522 w 279350"/>
              <a:gd name="connsiteY76" fmla="*/ 54246 h 252526"/>
              <a:gd name="connsiteX77" fmla="*/ 241738 w 279350"/>
              <a:gd name="connsiteY77" fmla="*/ 96173 h 252526"/>
              <a:gd name="connsiteX78" fmla="*/ 196787 w 279350"/>
              <a:gd name="connsiteY78" fmla="*/ 51433 h 252526"/>
              <a:gd name="connsiteX79" fmla="*/ 189242 w 279350"/>
              <a:gd name="connsiteY79" fmla="*/ 48227 h 252526"/>
              <a:gd name="connsiteX80" fmla="*/ 153111 w 279350"/>
              <a:gd name="connsiteY80" fmla="*/ 48227 h 252526"/>
              <a:gd name="connsiteX81" fmla="*/ 146769 w 279350"/>
              <a:gd name="connsiteY81" fmla="*/ 50355 h 252526"/>
              <a:gd name="connsiteX82" fmla="*/ 117512 w 279350"/>
              <a:gd name="connsiteY82" fmla="*/ 72515 h 252526"/>
              <a:gd name="connsiteX83" fmla="*/ 101245 w 279350"/>
              <a:gd name="connsiteY83" fmla="*/ 70317 h 252526"/>
              <a:gd name="connsiteX84" fmla="*/ 103347 w 279350"/>
              <a:gd name="connsiteY84" fmla="*/ 54340 h 252526"/>
              <a:gd name="connsiteX85" fmla="*/ 103415 w 279350"/>
              <a:gd name="connsiteY85" fmla="*/ 54288 h 252526"/>
              <a:gd name="connsiteX86" fmla="*/ 56449 w 279350"/>
              <a:gd name="connsiteY86" fmla="*/ 165649 h 252526"/>
              <a:gd name="connsiteX87" fmla="*/ 56404 w 279350"/>
              <a:gd name="connsiteY87" fmla="*/ 153375 h 252526"/>
              <a:gd name="connsiteX88" fmla="*/ 56449 w 279350"/>
              <a:gd name="connsiteY88" fmla="*/ 153330 h 252526"/>
              <a:gd name="connsiteX89" fmla="*/ 69846 w 279350"/>
              <a:gd name="connsiteY89" fmla="*/ 140003 h 252526"/>
              <a:gd name="connsiteX90" fmla="*/ 82249 w 279350"/>
              <a:gd name="connsiteY90" fmla="*/ 140003 h 252526"/>
              <a:gd name="connsiteX91" fmla="*/ 82361 w 279350"/>
              <a:gd name="connsiteY91" fmla="*/ 152210 h 252526"/>
              <a:gd name="connsiteX92" fmla="*/ 82249 w 279350"/>
              <a:gd name="connsiteY92" fmla="*/ 152322 h 252526"/>
              <a:gd name="connsiteX93" fmla="*/ 68852 w 279350"/>
              <a:gd name="connsiteY93" fmla="*/ 165635 h 252526"/>
              <a:gd name="connsiteX94" fmla="*/ 68726 w 279350"/>
              <a:gd name="connsiteY94" fmla="*/ 165761 h 252526"/>
              <a:gd name="connsiteX95" fmla="*/ 56449 w 279350"/>
              <a:gd name="connsiteY95" fmla="*/ 165649 h 252526"/>
              <a:gd name="connsiteX96" fmla="*/ 49575 w 279350"/>
              <a:gd name="connsiteY96" fmla="*/ 118487 h 252526"/>
              <a:gd name="connsiteX97" fmla="*/ 49435 w 279350"/>
              <a:gd name="connsiteY97" fmla="*/ 130666 h 252526"/>
              <a:gd name="connsiteX98" fmla="*/ 36038 w 279350"/>
              <a:gd name="connsiteY98" fmla="*/ 143993 h 252526"/>
              <a:gd name="connsiteX99" fmla="*/ 23635 w 279350"/>
              <a:gd name="connsiteY99" fmla="*/ 143993 h 252526"/>
              <a:gd name="connsiteX100" fmla="*/ 23591 w 279350"/>
              <a:gd name="connsiteY100" fmla="*/ 131719 h 252526"/>
              <a:gd name="connsiteX101" fmla="*/ 23635 w 279350"/>
              <a:gd name="connsiteY101" fmla="*/ 131674 h 252526"/>
              <a:gd name="connsiteX102" fmla="*/ 37046 w 279350"/>
              <a:gd name="connsiteY102" fmla="*/ 118361 h 252526"/>
              <a:gd name="connsiteX103" fmla="*/ 49449 w 279350"/>
              <a:gd name="connsiteY103" fmla="*/ 118361 h 252526"/>
              <a:gd name="connsiteX104" fmla="*/ 49575 w 279350"/>
              <a:gd name="connsiteY104" fmla="*/ 118487 h 252526"/>
              <a:gd name="connsiteX105" fmla="*/ 124441 w 279350"/>
              <a:gd name="connsiteY105" fmla="*/ 220875 h 252526"/>
              <a:gd name="connsiteX106" fmla="*/ 112038 w 279350"/>
              <a:gd name="connsiteY106" fmla="*/ 220875 h 252526"/>
              <a:gd name="connsiteX107" fmla="*/ 111993 w 279350"/>
              <a:gd name="connsiteY107" fmla="*/ 208601 h 252526"/>
              <a:gd name="connsiteX108" fmla="*/ 112038 w 279350"/>
              <a:gd name="connsiteY108" fmla="*/ 208556 h 252526"/>
              <a:gd name="connsiteX109" fmla="*/ 125435 w 279350"/>
              <a:gd name="connsiteY109" fmla="*/ 195243 h 252526"/>
              <a:gd name="connsiteX110" fmla="*/ 137838 w 279350"/>
              <a:gd name="connsiteY110" fmla="*/ 195243 h 252526"/>
              <a:gd name="connsiteX111" fmla="*/ 137883 w 279350"/>
              <a:gd name="connsiteY111" fmla="*/ 207517 h 252526"/>
              <a:gd name="connsiteX112" fmla="*/ 137838 w 279350"/>
              <a:gd name="connsiteY112" fmla="*/ 207562 h 252526"/>
              <a:gd name="connsiteX113" fmla="*/ 124441 w 279350"/>
              <a:gd name="connsiteY113" fmla="*/ 220875 h 252526"/>
              <a:gd name="connsiteX114" fmla="*/ 96150 w 279350"/>
              <a:gd name="connsiteY114" fmla="*/ 192765 h 252526"/>
              <a:gd name="connsiteX115" fmla="*/ 83746 w 279350"/>
              <a:gd name="connsiteY115" fmla="*/ 192765 h 252526"/>
              <a:gd name="connsiteX116" fmla="*/ 83621 w 279350"/>
              <a:gd name="connsiteY116" fmla="*/ 180558 h 252526"/>
              <a:gd name="connsiteX117" fmla="*/ 83746 w 279350"/>
              <a:gd name="connsiteY117" fmla="*/ 180446 h 252526"/>
              <a:gd name="connsiteX118" fmla="*/ 97143 w 279350"/>
              <a:gd name="connsiteY118" fmla="*/ 167133 h 252526"/>
              <a:gd name="connsiteX119" fmla="*/ 97255 w 279350"/>
              <a:gd name="connsiteY119" fmla="*/ 167007 h 252526"/>
              <a:gd name="connsiteX120" fmla="*/ 109546 w 279350"/>
              <a:gd name="connsiteY120" fmla="*/ 167133 h 252526"/>
              <a:gd name="connsiteX121" fmla="*/ 109591 w 279350"/>
              <a:gd name="connsiteY121" fmla="*/ 179407 h 252526"/>
              <a:gd name="connsiteX122" fmla="*/ 109546 w 279350"/>
              <a:gd name="connsiteY122" fmla="*/ 179452 h 252526"/>
              <a:gd name="connsiteX123" fmla="*/ 96150 w 279350"/>
              <a:gd name="connsiteY123" fmla="*/ 192765 h 25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79350" h="252526">
                <a:moveTo>
                  <a:pt x="143312" y="1"/>
                </a:moveTo>
                <a:cubicBezTo>
                  <a:pt x="140162" y="2"/>
                  <a:pt x="137180" y="1421"/>
                  <a:pt x="135192" y="3864"/>
                </a:cubicBezTo>
                <a:lnTo>
                  <a:pt x="134380" y="4466"/>
                </a:lnTo>
                <a:cubicBezTo>
                  <a:pt x="103368" y="-4972"/>
                  <a:pt x="69678" y="3378"/>
                  <a:pt x="46663" y="26207"/>
                </a:cubicBezTo>
                <a:cubicBezTo>
                  <a:pt x="26337" y="46336"/>
                  <a:pt x="17244" y="75195"/>
                  <a:pt x="22361" y="103340"/>
                </a:cubicBezTo>
                <a:lnTo>
                  <a:pt x="22151" y="103550"/>
                </a:lnTo>
                <a:lnTo>
                  <a:pt x="8741" y="116863"/>
                </a:lnTo>
                <a:cubicBezTo>
                  <a:pt x="-2837" y="128334"/>
                  <a:pt x="-2924" y="147018"/>
                  <a:pt x="8546" y="158595"/>
                </a:cubicBezTo>
                <a:cubicBezTo>
                  <a:pt x="8611" y="158661"/>
                  <a:pt x="8676" y="158726"/>
                  <a:pt x="8741" y="158790"/>
                </a:cubicBezTo>
                <a:cubicBezTo>
                  <a:pt x="15342" y="165347"/>
                  <a:pt x="24621" y="168458"/>
                  <a:pt x="33841" y="167203"/>
                </a:cubicBezTo>
                <a:cubicBezTo>
                  <a:pt x="37164" y="179295"/>
                  <a:pt x="47700" y="188013"/>
                  <a:pt x="60200" y="189014"/>
                </a:cubicBezTo>
                <a:cubicBezTo>
                  <a:pt x="61498" y="203858"/>
                  <a:pt x="73554" y="215466"/>
                  <a:pt x="88436" y="216199"/>
                </a:cubicBezTo>
                <a:cubicBezTo>
                  <a:pt x="88800" y="223297"/>
                  <a:pt x="91698" y="230268"/>
                  <a:pt x="97143" y="235672"/>
                </a:cubicBezTo>
                <a:cubicBezTo>
                  <a:pt x="107783" y="246255"/>
                  <a:pt x="124469" y="247165"/>
                  <a:pt x="136158" y="238430"/>
                </a:cubicBezTo>
                <a:lnTo>
                  <a:pt x="141576" y="243805"/>
                </a:lnTo>
                <a:cubicBezTo>
                  <a:pt x="153313" y="255434"/>
                  <a:pt x="172228" y="255434"/>
                  <a:pt x="183964" y="243805"/>
                </a:cubicBezTo>
                <a:cubicBezTo>
                  <a:pt x="189144" y="238654"/>
                  <a:pt x="192042" y="232074"/>
                  <a:pt x="192644" y="225355"/>
                </a:cubicBezTo>
                <a:cubicBezTo>
                  <a:pt x="207064" y="224132"/>
                  <a:pt x="218521" y="212723"/>
                  <a:pt x="219802" y="198309"/>
                </a:cubicBezTo>
                <a:cubicBezTo>
                  <a:pt x="232413" y="197150"/>
                  <a:pt x="242914" y="188143"/>
                  <a:pt x="245979" y="175855"/>
                </a:cubicBezTo>
                <a:cubicBezTo>
                  <a:pt x="255058" y="176942"/>
                  <a:pt x="264133" y="173816"/>
                  <a:pt x="270617" y="167371"/>
                </a:cubicBezTo>
                <a:cubicBezTo>
                  <a:pt x="282192" y="155896"/>
                  <a:pt x="282272" y="137212"/>
                  <a:pt x="270798" y="125639"/>
                </a:cubicBezTo>
                <a:cubicBezTo>
                  <a:pt x="270738" y="125579"/>
                  <a:pt x="270678" y="125519"/>
                  <a:pt x="270617" y="125459"/>
                </a:cubicBezTo>
                <a:lnTo>
                  <a:pt x="258956" y="113854"/>
                </a:lnTo>
                <a:lnTo>
                  <a:pt x="261364" y="104530"/>
                </a:lnTo>
                <a:cubicBezTo>
                  <a:pt x="266573" y="84241"/>
                  <a:pt x="263950" y="62735"/>
                  <a:pt x="254015" y="44293"/>
                </a:cubicBezTo>
                <a:cubicBezTo>
                  <a:pt x="239288" y="17017"/>
                  <a:pt x="210776" y="27"/>
                  <a:pt x="179779" y="57"/>
                </a:cubicBezTo>
                <a:lnTo>
                  <a:pt x="157283" y="57"/>
                </a:lnTo>
                <a:cubicBezTo>
                  <a:pt x="156322" y="15"/>
                  <a:pt x="155361" y="-4"/>
                  <a:pt x="154399" y="1"/>
                </a:cubicBezTo>
                <a:lnTo>
                  <a:pt x="143326" y="1"/>
                </a:lnTo>
                <a:close/>
                <a:moveTo>
                  <a:pt x="184258" y="69225"/>
                </a:moveTo>
                <a:lnTo>
                  <a:pt x="232751" y="117409"/>
                </a:lnTo>
                <a:lnTo>
                  <a:pt x="232793" y="117465"/>
                </a:lnTo>
                <a:lnTo>
                  <a:pt x="232989" y="117647"/>
                </a:lnTo>
                <a:lnTo>
                  <a:pt x="255737" y="140255"/>
                </a:lnTo>
                <a:cubicBezTo>
                  <a:pt x="259138" y="143632"/>
                  <a:pt x="259158" y="149128"/>
                  <a:pt x="255781" y="152530"/>
                </a:cubicBezTo>
                <a:cubicBezTo>
                  <a:pt x="255766" y="152545"/>
                  <a:pt x="255752" y="152559"/>
                  <a:pt x="255737" y="152574"/>
                </a:cubicBezTo>
                <a:cubicBezTo>
                  <a:pt x="252300" y="155972"/>
                  <a:pt x="246770" y="155972"/>
                  <a:pt x="243334" y="152574"/>
                </a:cubicBezTo>
                <a:lnTo>
                  <a:pt x="220586" y="129966"/>
                </a:lnTo>
                <a:cubicBezTo>
                  <a:pt x="216461" y="125881"/>
                  <a:pt x="209815" y="125881"/>
                  <a:pt x="205691" y="129966"/>
                </a:cubicBezTo>
                <a:lnTo>
                  <a:pt x="205467" y="130204"/>
                </a:lnTo>
                <a:cubicBezTo>
                  <a:pt x="201380" y="134253"/>
                  <a:pt x="201351" y="140848"/>
                  <a:pt x="205400" y="144934"/>
                </a:cubicBezTo>
                <a:cubicBezTo>
                  <a:pt x="205422" y="144956"/>
                  <a:pt x="205444" y="144979"/>
                  <a:pt x="205467" y="145001"/>
                </a:cubicBezTo>
                <a:lnTo>
                  <a:pt x="223189" y="162626"/>
                </a:lnTo>
                <a:cubicBezTo>
                  <a:pt x="226591" y="166002"/>
                  <a:pt x="226611" y="171498"/>
                  <a:pt x="223234" y="174900"/>
                </a:cubicBezTo>
                <a:cubicBezTo>
                  <a:pt x="223219" y="174915"/>
                  <a:pt x="223205" y="174929"/>
                  <a:pt x="223189" y="174945"/>
                </a:cubicBezTo>
                <a:cubicBezTo>
                  <a:pt x="220100" y="178019"/>
                  <a:pt x="215228" y="178376"/>
                  <a:pt x="211724" y="175785"/>
                </a:cubicBezTo>
                <a:cubicBezTo>
                  <a:pt x="207515" y="172633"/>
                  <a:pt x="201630" y="173051"/>
                  <a:pt x="197907" y="176764"/>
                </a:cubicBezTo>
                <a:cubicBezTo>
                  <a:pt x="194196" y="180474"/>
                  <a:pt x="193825" y="186365"/>
                  <a:pt x="197039" y="190511"/>
                </a:cubicBezTo>
                <a:cubicBezTo>
                  <a:pt x="199712" y="193980"/>
                  <a:pt x="199381" y="198897"/>
                  <a:pt x="196269" y="201976"/>
                </a:cubicBezTo>
                <a:cubicBezTo>
                  <a:pt x="193123" y="205095"/>
                  <a:pt x="188149" y="205395"/>
                  <a:pt x="184650" y="202676"/>
                </a:cubicBezTo>
                <a:cubicBezTo>
                  <a:pt x="180465" y="199410"/>
                  <a:pt x="174507" y="199752"/>
                  <a:pt x="170722" y="203474"/>
                </a:cubicBezTo>
                <a:cubicBezTo>
                  <a:pt x="166945" y="207190"/>
                  <a:pt x="166560" y="213148"/>
                  <a:pt x="169826" y="217319"/>
                </a:cubicBezTo>
                <a:cubicBezTo>
                  <a:pt x="172562" y="220841"/>
                  <a:pt x="172238" y="225854"/>
                  <a:pt x="169070" y="228994"/>
                </a:cubicBezTo>
                <a:cubicBezTo>
                  <a:pt x="165580" y="232446"/>
                  <a:pt x="159961" y="232446"/>
                  <a:pt x="156471" y="228994"/>
                </a:cubicBezTo>
                <a:lnTo>
                  <a:pt x="151263" y="223829"/>
                </a:lnTo>
                <a:lnTo>
                  <a:pt x="152733" y="222359"/>
                </a:lnTo>
                <a:cubicBezTo>
                  <a:pt x="164307" y="210884"/>
                  <a:pt x="164387" y="192200"/>
                  <a:pt x="152914" y="180627"/>
                </a:cubicBezTo>
                <a:cubicBezTo>
                  <a:pt x="152853" y="180567"/>
                  <a:pt x="152793" y="180506"/>
                  <a:pt x="152733" y="180446"/>
                </a:cubicBezTo>
                <a:cubicBezTo>
                  <a:pt x="147497" y="175234"/>
                  <a:pt x="140513" y="172152"/>
                  <a:pt x="133135" y="171795"/>
                </a:cubicBezTo>
                <a:cubicBezTo>
                  <a:pt x="132309" y="156922"/>
                  <a:pt x="120628" y="144942"/>
                  <a:pt x="105781" y="143741"/>
                </a:cubicBezTo>
                <a:cubicBezTo>
                  <a:pt x="105207" y="136729"/>
                  <a:pt x="102144" y="130155"/>
                  <a:pt x="97143" y="125207"/>
                </a:cubicBezTo>
                <a:cubicBezTo>
                  <a:pt x="90542" y="118650"/>
                  <a:pt x="81263" y="115539"/>
                  <a:pt x="72043" y="116793"/>
                </a:cubicBezTo>
                <a:cubicBezTo>
                  <a:pt x="68386" y="103534"/>
                  <a:pt x="56144" y="94487"/>
                  <a:pt x="42394" y="94885"/>
                </a:cubicBezTo>
                <a:cubicBezTo>
                  <a:pt x="40240" y="74939"/>
                  <a:pt x="47295" y="55098"/>
                  <a:pt x="61558" y="40989"/>
                </a:cubicBezTo>
                <a:cubicBezTo>
                  <a:pt x="74824" y="27811"/>
                  <a:pt x="93010" y="20803"/>
                  <a:pt x="111688" y="21671"/>
                </a:cubicBezTo>
                <a:lnTo>
                  <a:pt x="90732" y="37532"/>
                </a:lnTo>
                <a:cubicBezTo>
                  <a:pt x="76467" y="48328"/>
                  <a:pt x="73654" y="68645"/>
                  <a:pt x="84451" y="82910"/>
                </a:cubicBezTo>
                <a:cubicBezTo>
                  <a:pt x="84491" y="82964"/>
                  <a:pt x="84532" y="83017"/>
                  <a:pt x="84572" y="83070"/>
                </a:cubicBezTo>
                <a:cubicBezTo>
                  <a:pt x="95496" y="97310"/>
                  <a:pt x="115864" y="100067"/>
                  <a:pt x="130181" y="89244"/>
                </a:cubicBezTo>
                <a:lnTo>
                  <a:pt x="156625" y="69211"/>
                </a:lnTo>
                <a:lnTo>
                  <a:pt x="184258" y="69211"/>
                </a:lnTo>
                <a:close/>
                <a:moveTo>
                  <a:pt x="103401" y="54288"/>
                </a:moveTo>
                <a:lnTo>
                  <a:pt x="147343" y="20999"/>
                </a:lnTo>
                <a:lnTo>
                  <a:pt x="154399" y="20999"/>
                </a:lnTo>
                <a:cubicBezTo>
                  <a:pt x="155272" y="20993"/>
                  <a:pt x="156144" y="21016"/>
                  <a:pt x="157017" y="21069"/>
                </a:cubicBezTo>
                <a:lnTo>
                  <a:pt x="179779" y="21069"/>
                </a:lnTo>
                <a:cubicBezTo>
                  <a:pt x="203046" y="21038"/>
                  <a:pt x="224455" y="33779"/>
                  <a:pt x="235522" y="54246"/>
                </a:cubicBezTo>
                <a:cubicBezTo>
                  <a:pt x="242452" y="67125"/>
                  <a:pt x="244622" y="81936"/>
                  <a:pt x="241738" y="96173"/>
                </a:cubicBezTo>
                <a:lnTo>
                  <a:pt x="196787" y="51433"/>
                </a:lnTo>
                <a:cubicBezTo>
                  <a:pt x="194811" y="49386"/>
                  <a:pt x="192088" y="48229"/>
                  <a:pt x="189242" y="48227"/>
                </a:cubicBezTo>
                <a:lnTo>
                  <a:pt x="153111" y="48227"/>
                </a:lnTo>
                <a:cubicBezTo>
                  <a:pt x="150822" y="48226"/>
                  <a:pt x="148595" y="48973"/>
                  <a:pt x="146769" y="50355"/>
                </a:cubicBezTo>
                <a:lnTo>
                  <a:pt x="117512" y="72515"/>
                </a:lnTo>
                <a:cubicBezTo>
                  <a:pt x="112405" y="76369"/>
                  <a:pt x="105146" y="75388"/>
                  <a:pt x="101245" y="70317"/>
                </a:cubicBezTo>
                <a:cubicBezTo>
                  <a:pt x="97414" y="65324"/>
                  <a:pt x="98355" y="58171"/>
                  <a:pt x="103347" y="54340"/>
                </a:cubicBezTo>
                <a:cubicBezTo>
                  <a:pt x="103370" y="54322"/>
                  <a:pt x="103392" y="54305"/>
                  <a:pt x="103415" y="54288"/>
                </a:cubicBezTo>
                <a:close/>
                <a:moveTo>
                  <a:pt x="56449" y="165649"/>
                </a:moveTo>
                <a:cubicBezTo>
                  <a:pt x="53047" y="162273"/>
                  <a:pt x="53027" y="156777"/>
                  <a:pt x="56404" y="153375"/>
                </a:cubicBezTo>
                <a:cubicBezTo>
                  <a:pt x="56419" y="153360"/>
                  <a:pt x="56434" y="153346"/>
                  <a:pt x="56449" y="153330"/>
                </a:cubicBezTo>
                <a:lnTo>
                  <a:pt x="69846" y="140003"/>
                </a:lnTo>
                <a:cubicBezTo>
                  <a:pt x="73282" y="136606"/>
                  <a:pt x="78813" y="136606"/>
                  <a:pt x="82249" y="140003"/>
                </a:cubicBezTo>
                <a:cubicBezTo>
                  <a:pt x="85625" y="143355"/>
                  <a:pt x="85675" y="148798"/>
                  <a:pt x="82361" y="152210"/>
                </a:cubicBezTo>
                <a:lnTo>
                  <a:pt x="82249" y="152322"/>
                </a:lnTo>
                <a:lnTo>
                  <a:pt x="68852" y="165635"/>
                </a:lnTo>
                <a:lnTo>
                  <a:pt x="68726" y="165761"/>
                </a:lnTo>
                <a:cubicBezTo>
                  <a:pt x="65275" y="169047"/>
                  <a:pt x="59839" y="168997"/>
                  <a:pt x="56449" y="165649"/>
                </a:cubicBezTo>
                <a:close/>
                <a:moveTo>
                  <a:pt x="49575" y="118487"/>
                </a:moveTo>
                <a:cubicBezTo>
                  <a:pt x="52878" y="121897"/>
                  <a:pt x="52816" y="127333"/>
                  <a:pt x="49435" y="130666"/>
                </a:cubicBezTo>
                <a:lnTo>
                  <a:pt x="36038" y="143993"/>
                </a:lnTo>
                <a:cubicBezTo>
                  <a:pt x="32602" y="147391"/>
                  <a:pt x="27071" y="147391"/>
                  <a:pt x="23635" y="143993"/>
                </a:cubicBezTo>
                <a:cubicBezTo>
                  <a:pt x="20233" y="140617"/>
                  <a:pt x="20214" y="135121"/>
                  <a:pt x="23591" y="131719"/>
                </a:cubicBezTo>
                <a:cubicBezTo>
                  <a:pt x="23606" y="131704"/>
                  <a:pt x="23620" y="131690"/>
                  <a:pt x="23635" y="131674"/>
                </a:cubicBezTo>
                <a:lnTo>
                  <a:pt x="37046" y="118361"/>
                </a:lnTo>
                <a:cubicBezTo>
                  <a:pt x="40482" y="114964"/>
                  <a:pt x="46013" y="114964"/>
                  <a:pt x="49449" y="118361"/>
                </a:cubicBezTo>
                <a:lnTo>
                  <a:pt x="49575" y="118487"/>
                </a:lnTo>
                <a:close/>
                <a:moveTo>
                  <a:pt x="124441" y="220875"/>
                </a:moveTo>
                <a:cubicBezTo>
                  <a:pt x="121004" y="224272"/>
                  <a:pt x="115475" y="224272"/>
                  <a:pt x="112038" y="220875"/>
                </a:cubicBezTo>
                <a:cubicBezTo>
                  <a:pt x="108636" y="217498"/>
                  <a:pt x="108616" y="212002"/>
                  <a:pt x="111993" y="208601"/>
                </a:cubicBezTo>
                <a:cubicBezTo>
                  <a:pt x="112009" y="208585"/>
                  <a:pt x="112023" y="208571"/>
                  <a:pt x="112038" y="208556"/>
                </a:cubicBezTo>
                <a:lnTo>
                  <a:pt x="125435" y="195243"/>
                </a:lnTo>
                <a:cubicBezTo>
                  <a:pt x="128872" y="191845"/>
                  <a:pt x="134401" y="191845"/>
                  <a:pt x="137838" y="195243"/>
                </a:cubicBezTo>
                <a:cubicBezTo>
                  <a:pt x="141240" y="198620"/>
                  <a:pt x="141259" y="204115"/>
                  <a:pt x="137883" y="207517"/>
                </a:cubicBezTo>
                <a:cubicBezTo>
                  <a:pt x="137868" y="207533"/>
                  <a:pt x="137854" y="207547"/>
                  <a:pt x="137838" y="207562"/>
                </a:cubicBezTo>
                <a:lnTo>
                  <a:pt x="124441" y="220875"/>
                </a:lnTo>
                <a:close/>
                <a:moveTo>
                  <a:pt x="96150" y="192765"/>
                </a:moveTo>
                <a:cubicBezTo>
                  <a:pt x="92717" y="196171"/>
                  <a:pt x="87179" y="196171"/>
                  <a:pt x="83746" y="192765"/>
                </a:cubicBezTo>
                <a:cubicBezTo>
                  <a:pt x="80366" y="189418"/>
                  <a:pt x="80310" y="183974"/>
                  <a:pt x="83621" y="180558"/>
                </a:cubicBezTo>
                <a:lnTo>
                  <a:pt x="83746" y="180446"/>
                </a:lnTo>
                <a:lnTo>
                  <a:pt x="97143" y="167133"/>
                </a:lnTo>
                <a:lnTo>
                  <a:pt x="97255" y="167007"/>
                </a:lnTo>
                <a:cubicBezTo>
                  <a:pt x="100712" y="163718"/>
                  <a:pt x="106158" y="163774"/>
                  <a:pt x="109546" y="167133"/>
                </a:cubicBezTo>
                <a:cubicBezTo>
                  <a:pt x="112948" y="170510"/>
                  <a:pt x="112968" y="176006"/>
                  <a:pt x="109591" y="179407"/>
                </a:cubicBezTo>
                <a:cubicBezTo>
                  <a:pt x="109576" y="179423"/>
                  <a:pt x="109561" y="179437"/>
                  <a:pt x="109546" y="179452"/>
                </a:cubicBezTo>
                <a:lnTo>
                  <a:pt x="96150" y="192765"/>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16" name="Graphic 21">
            <a:extLst>
              <a:ext uri="{FF2B5EF4-FFF2-40B4-BE49-F238E27FC236}">
                <a16:creationId xmlns:a16="http://schemas.microsoft.com/office/drawing/2014/main" id="{23C506E5-7C0D-7C68-B3A8-4F448B3FAFFF}"/>
              </a:ext>
              <a:ext uri="{C183D7F6-B498-43B3-948B-1728B52AA6E4}">
                <adec:decorative xmlns:adec="http://schemas.microsoft.com/office/drawing/2017/decorative" val="1"/>
              </a:ext>
            </a:extLst>
          </p:cNvPr>
          <p:cNvSpPr/>
          <p:nvPr/>
        </p:nvSpPr>
        <p:spPr>
          <a:xfrm>
            <a:off x="9936232" y="2686085"/>
            <a:ext cx="520560" cy="520560"/>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0 w 178348"/>
              <a:gd name="connsiteY3" fmla="*/ 23136 h 185732"/>
              <a:gd name="connsiteX4" fmla="*/ 131782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7 w 178348"/>
              <a:gd name="connsiteY23" fmla="*/ 177108 h 185732"/>
              <a:gd name="connsiteX24" fmla="*/ 61137 w 178348"/>
              <a:gd name="connsiteY24" fmla="*/ 162592 h 185732"/>
              <a:gd name="connsiteX25" fmla="*/ 46567 w 178348"/>
              <a:gd name="connsiteY25" fmla="*/ 151005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7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274 w 178348"/>
              <a:gd name="connsiteY44" fmla="*/ 14288 h 185732"/>
              <a:gd name="connsiteX45" fmla="*/ 76377 w 178348"/>
              <a:gd name="connsiteY45" fmla="*/ 15402 h 185732"/>
              <a:gd name="connsiteX46" fmla="*/ 75339 w 178348"/>
              <a:gd name="connsiteY46" fmla="*/ 24708 h 185732"/>
              <a:gd name="connsiteX47" fmla="*/ 44984 w 178348"/>
              <a:gd name="connsiteY47" fmla="*/ 48995 h 185732"/>
              <a:gd name="connsiteX48" fmla="*/ 37010 w 178348"/>
              <a:gd name="connsiteY48" fmla="*/ 46863 h 185732"/>
              <a:gd name="connsiteX49" fmla="*/ 28457 w 178348"/>
              <a:gd name="connsiteY49" fmla="*/ 43110 h 185732"/>
              <a:gd name="connsiteX50" fmla="*/ 15617 w 178348"/>
              <a:gd name="connsiteY50" fmla="*/ 65180 h 185732"/>
              <a:gd name="connsiteX51" fmla="*/ 23218 w 178348"/>
              <a:gd name="connsiteY51" fmla="*/ 70771 h 185732"/>
              <a:gd name="connsiteX52" fmla="*/ 29080 w 178348"/>
              <a:gd name="connsiteY52" fmla="*/ 109134 h 185732"/>
              <a:gd name="connsiteX53" fmla="*/ 23218 w 178348"/>
              <a:gd name="connsiteY53" fmla="*/ 114995 h 185732"/>
              <a:gd name="connsiteX54" fmla="*/ 15608 w 178348"/>
              <a:gd name="connsiteY54" fmla="*/ 120596 h 185732"/>
              <a:gd name="connsiteX55" fmla="*/ 28447 w 178348"/>
              <a:gd name="connsiteY55" fmla="*/ 142713 h 185732"/>
              <a:gd name="connsiteX56" fmla="*/ 37068 w 178348"/>
              <a:gd name="connsiteY56" fmla="*/ 138932 h 185732"/>
              <a:gd name="connsiteX57" fmla="*/ 73209 w 178348"/>
              <a:gd name="connsiteY57" fmla="*/ 153105 h 185732"/>
              <a:gd name="connsiteX58" fmla="*/ 75330 w 178348"/>
              <a:gd name="connsiteY58" fmla="*/ 161011 h 185732"/>
              <a:gd name="connsiteX59" fmla="*/ 76377 w 178348"/>
              <a:gd name="connsiteY59" fmla="*/ 170383 h 185732"/>
              <a:gd name="connsiteX60" fmla="*/ 101971 w 178348"/>
              <a:gd name="connsiteY60" fmla="*/ 170383 h 185732"/>
              <a:gd name="connsiteX61" fmla="*/ 103019 w 178348"/>
              <a:gd name="connsiteY61" fmla="*/ 161011 h 185732"/>
              <a:gd name="connsiteX62" fmla="*/ 133318 w 178348"/>
              <a:gd name="connsiteY62" fmla="*/ 136761 h 185732"/>
              <a:gd name="connsiteX63" fmla="*/ 141290 w 178348"/>
              <a:gd name="connsiteY63" fmla="*/ 138894 h 185732"/>
              <a:gd name="connsiteX64" fmla="*/ 149910 w 178348"/>
              <a:gd name="connsiteY64" fmla="*/ 142665 h 185732"/>
              <a:gd name="connsiteX65" fmla="*/ 162740 w 178348"/>
              <a:gd name="connsiteY65" fmla="*/ 120587 h 185732"/>
              <a:gd name="connsiteX66" fmla="*/ 155140 w 178348"/>
              <a:gd name="connsiteY66" fmla="*/ 114986 h 185732"/>
              <a:gd name="connsiteX67" fmla="*/ 149278 w 178348"/>
              <a:gd name="connsiteY67" fmla="*/ 76623 h 185732"/>
              <a:gd name="connsiteX68" fmla="*/ 155140 w 178348"/>
              <a:gd name="connsiteY68" fmla="*/ 70761 h 185732"/>
              <a:gd name="connsiteX69" fmla="*/ 162721 w 178348"/>
              <a:gd name="connsiteY69" fmla="*/ 65170 h 185732"/>
              <a:gd name="connsiteX70" fmla="*/ 149882 w 178348"/>
              <a:gd name="connsiteY70" fmla="*/ 43101 h 185732"/>
              <a:gd name="connsiteX71" fmla="*/ 141347 w 178348"/>
              <a:gd name="connsiteY71" fmla="*/ 46844 h 185732"/>
              <a:gd name="connsiteX72" fmla="*/ 105167 w 178348"/>
              <a:gd name="connsiteY72" fmla="*/ 32696 h 185732"/>
              <a:gd name="connsiteX73" fmla="*/ 103028 w 178348"/>
              <a:gd name="connsiteY73" fmla="*/ 24708 h 185732"/>
              <a:gd name="connsiteX74" fmla="*/ 101980 w 178348"/>
              <a:gd name="connsiteY74" fmla="*/ 15411 h 185732"/>
              <a:gd name="connsiteX75" fmla="*/ 89284 w 178348"/>
              <a:gd name="connsiteY75" fmla="*/ 14297 h 185732"/>
              <a:gd name="connsiteX76" fmla="*/ 89160 w 178348"/>
              <a:gd name="connsiteY76" fmla="*/ 57150 h 185732"/>
              <a:gd name="connsiteX77" fmla="*/ 124879 w 178348"/>
              <a:gd name="connsiteY77" fmla="*/ 92869 h 185732"/>
              <a:gd name="connsiteX78" fmla="*/ 89160 w 178348"/>
              <a:gd name="connsiteY78" fmla="*/ 128588 h 185732"/>
              <a:gd name="connsiteX79" fmla="*/ 53441 w 178348"/>
              <a:gd name="connsiteY79" fmla="*/ 92869 h 185732"/>
              <a:gd name="connsiteX80" fmla="*/ 89160 w 178348"/>
              <a:gd name="connsiteY80" fmla="*/ 57150 h 185732"/>
              <a:gd name="connsiteX81" fmla="*/ 89160 w 178348"/>
              <a:gd name="connsiteY81" fmla="*/ 71438 h 185732"/>
              <a:gd name="connsiteX82" fmla="*/ 67729 w 178348"/>
              <a:gd name="connsiteY82" fmla="*/ 92869 h 185732"/>
              <a:gd name="connsiteX83" fmla="*/ 89160 w 178348"/>
              <a:gd name="connsiteY83" fmla="*/ 114300 h 185732"/>
              <a:gd name="connsiteX84" fmla="*/ 110591 w 178348"/>
              <a:gd name="connsiteY84" fmla="*/ 92869 h 185732"/>
              <a:gd name="connsiteX85" fmla="*/ 89160 w 178348"/>
              <a:gd name="connsiteY85" fmla="*/ 71438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8" h="185732">
                <a:moveTo>
                  <a:pt x="89274" y="0"/>
                </a:moveTo>
                <a:cubicBezTo>
                  <a:pt x="96265" y="76"/>
                  <a:pt x="103228" y="886"/>
                  <a:pt x="110058" y="2410"/>
                </a:cubicBezTo>
                <a:cubicBezTo>
                  <a:pt x="113036" y="3075"/>
                  <a:pt x="115263" y="5558"/>
                  <a:pt x="115601" y="8592"/>
                </a:cubicBezTo>
                <a:lnTo>
                  <a:pt x="117220" y="23136"/>
                </a:lnTo>
                <a:cubicBezTo>
                  <a:pt x="118027" y="30372"/>
                  <a:pt x="124547" y="35584"/>
                  <a:pt x="131782" y="34777"/>
                </a:cubicBezTo>
                <a:cubicBezTo>
                  <a:pt x="133090" y="34631"/>
                  <a:pt x="134368" y="34290"/>
                  <a:pt x="135575" y="33766"/>
                </a:cubicBezTo>
                <a:lnTo>
                  <a:pt x="148920" y="27908"/>
                </a:lnTo>
                <a:cubicBezTo>
                  <a:pt x="151696" y="26685"/>
                  <a:pt x="154943" y="27350"/>
                  <a:pt x="157016" y="29566"/>
                </a:cubicBezTo>
                <a:cubicBezTo>
                  <a:pt x="166654" y="39863"/>
                  <a:pt x="173832" y="52212"/>
                  <a:pt x="178009" y="65684"/>
                </a:cubicBezTo>
                <a:cubicBezTo>
                  <a:pt x="178906" y="68586"/>
                  <a:pt x="177871" y="71738"/>
                  <a:pt x="175428" y="73543"/>
                </a:cubicBezTo>
                <a:lnTo>
                  <a:pt x="163598" y="82267"/>
                </a:lnTo>
                <a:cubicBezTo>
                  <a:pt x="157743" y="86568"/>
                  <a:pt x="156483" y="94801"/>
                  <a:pt x="160784" y="100656"/>
                </a:cubicBezTo>
                <a:cubicBezTo>
                  <a:pt x="161574" y="101731"/>
                  <a:pt x="162522" y="102680"/>
                  <a:pt x="163598" y="103470"/>
                </a:cubicBezTo>
                <a:lnTo>
                  <a:pt x="175437" y="112185"/>
                </a:lnTo>
                <a:cubicBezTo>
                  <a:pt x="177888" y="113989"/>
                  <a:pt x="178928" y="117146"/>
                  <a:pt x="178028" y="120053"/>
                </a:cubicBezTo>
                <a:cubicBezTo>
                  <a:pt x="173849" y="133524"/>
                  <a:pt x="166672" y="145873"/>
                  <a:pt x="157035" y="156172"/>
                </a:cubicBezTo>
                <a:cubicBezTo>
                  <a:pt x="154967" y="158383"/>
                  <a:pt x="151731" y="159050"/>
                  <a:pt x="148958" y="157839"/>
                </a:cubicBezTo>
                <a:lnTo>
                  <a:pt x="135556" y="151962"/>
                </a:lnTo>
                <a:cubicBezTo>
                  <a:pt x="128908" y="149046"/>
                  <a:pt x="121154" y="152073"/>
                  <a:pt x="118240" y="158722"/>
                </a:cubicBezTo>
                <a:cubicBezTo>
                  <a:pt x="117703" y="159946"/>
                  <a:pt x="117356" y="161244"/>
                  <a:pt x="117211" y="162573"/>
                </a:cubicBezTo>
                <a:lnTo>
                  <a:pt x="115601" y="177108"/>
                </a:lnTo>
                <a:cubicBezTo>
                  <a:pt x="115269" y="180106"/>
                  <a:pt x="113089" y="182573"/>
                  <a:pt x="110153" y="183271"/>
                </a:cubicBezTo>
                <a:cubicBezTo>
                  <a:pt x="96356" y="186553"/>
                  <a:pt x="81983" y="186553"/>
                  <a:pt x="68186" y="183271"/>
                </a:cubicBezTo>
                <a:cubicBezTo>
                  <a:pt x="65251" y="182573"/>
                  <a:pt x="63070" y="180106"/>
                  <a:pt x="62737" y="177108"/>
                </a:cubicBezTo>
                <a:lnTo>
                  <a:pt x="61137" y="162592"/>
                </a:lnTo>
                <a:cubicBezTo>
                  <a:pt x="60314" y="155369"/>
                  <a:pt x="53790" y="150181"/>
                  <a:pt x="46567" y="151005"/>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5" y="99178"/>
                  <a:pt x="21873" y="90952"/>
                  <a:pt x="17581" y="85097"/>
                </a:cubicBezTo>
                <a:cubicBezTo>
                  <a:pt x="16787" y="84015"/>
                  <a:pt x="15833" y="83061"/>
                  <a:pt x="14751" y="82267"/>
                </a:cubicBezTo>
                <a:lnTo>
                  <a:pt x="2911" y="73562"/>
                </a:lnTo>
                <a:cubicBezTo>
                  <a:pt x="463" y="71756"/>
                  <a:pt x="-573"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274" y="14288"/>
                </a:moveTo>
                <a:cubicBezTo>
                  <a:pt x="84954" y="14338"/>
                  <a:pt x="80643" y="14711"/>
                  <a:pt x="76377" y="15402"/>
                </a:cubicBezTo>
                <a:lnTo>
                  <a:pt x="75339" y="24708"/>
                </a:lnTo>
                <a:cubicBezTo>
                  <a:pt x="73664" y="39797"/>
                  <a:pt x="60073" y="50671"/>
                  <a:pt x="44984" y="48995"/>
                </a:cubicBezTo>
                <a:cubicBezTo>
                  <a:pt x="42234" y="48690"/>
                  <a:pt x="39546" y="47971"/>
                  <a:pt x="37010" y="46863"/>
                </a:cubicBezTo>
                <a:lnTo>
                  <a:pt x="28457" y="43110"/>
                </a:lnTo>
                <a:cubicBezTo>
                  <a:pt x="23009" y="49722"/>
                  <a:pt x="18672" y="57176"/>
                  <a:pt x="15617" y="65180"/>
                </a:cubicBezTo>
                <a:lnTo>
                  <a:pt x="23218" y="70771"/>
                </a:lnTo>
                <a:cubicBezTo>
                  <a:pt x="35431" y="79746"/>
                  <a:pt x="38055" y="96922"/>
                  <a:pt x="29080" y="109134"/>
                </a:cubicBezTo>
                <a:cubicBezTo>
                  <a:pt x="27434" y="111373"/>
                  <a:pt x="25458" y="113349"/>
                  <a:pt x="23218" y="114995"/>
                </a:cubicBezTo>
                <a:lnTo>
                  <a:pt x="15608" y="120596"/>
                </a:lnTo>
                <a:cubicBezTo>
                  <a:pt x="18656" y="128616"/>
                  <a:pt x="22999" y="136084"/>
                  <a:pt x="28447" y="142713"/>
                </a:cubicBezTo>
                <a:lnTo>
                  <a:pt x="37068" y="138932"/>
                </a:lnTo>
                <a:cubicBezTo>
                  <a:pt x="50962" y="132865"/>
                  <a:pt x="67143" y="139211"/>
                  <a:pt x="73209" y="153105"/>
                </a:cubicBezTo>
                <a:cubicBezTo>
                  <a:pt x="74308" y="155619"/>
                  <a:pt x="75022" y="158285"/>
                  <a:pt x="75330" y="161011"/>
                </a:cubicBezTo>
                <a:lnTo>
                  <a:pt x="76377" y="170383"/>
                </a:lnTo>
                <a:cubicBezTo>
                  <a:pt x="84845" y="171812"/>
                  <a:pt x="93503" y="171812"/>
                  <a:pt x="101971" y="170383"/>
                </a:cubicBezTo>
                <a:lnTo>
                  <a:pt x="103019" y="161011"/>
                </a:lnTo>
                <a:cubicBezTo>
                  <a:pt x="104689" y="145948"/>
                  <a:pt x="118254" y="135090"/>
                  <a:pt x="133318" y="136761"/>
                </a:cubicBezTo>
                <a:cubicBezTo>
                  <a:pt x="136068" y="137066"/>
                  <a:pt x="138756" y="137785"/>
                  <a:pt x="141290" y="138894"/>
                </a:cubicBezTo>
                <a:lnTo>
                  <a:pt x="149910" y="142665"/>
                </a:lnTo>
                <a:cubicBezTo>
                  <a:pt x="155356" y="136050"/>
                  <a:pt x="159689" y="128593"/>
                  <a:pt x="162740" y="120587"/>
                </a:cubicBezTo>
                <a:lnTo>
                  <a:pt x="155140" y="114986"/>
                </a:lnTo>
                <a:cubicBezTo>
                  <a:pt x="142928" y="106010"/>
                  <a:pt x="140303" y="88835"/>
                  <a:pt x="149278" y="76623"/>
                </a:cubicBezTo>
                <a:cubicBezTo>
                  <a:pt x="150924" y="74384"/>
                  <a:pt x="152900" y="72407"/>
                  <a:pt x="155140" y="70761"/>
                </a:cubicBezTo>
                <a:lnTo>
                  <a:pt x="162721" y="65170"/>
                </a:lnTo>
                <a:cubicBezTo>
                  <a:pt x="159667" y="57166"/>
                  <a:pt x="155330" y="49712"/>
                  <a:pt x="149882" y="43101"/>
                </a:cubicBezTo>
                <a:lnTo>
                  <a:pt x="141347" y="46844"/>
                </a:lnTo>
                <a:cubicBezTo>
                  <a:pt x="127449" y="52928"/>
                  <a:pt x="111251" y="46594"/>
                  <a:pt x="105167" y="32696"/>
                </a:cubicBezTo>
                <a:cubicBezTo>
                  <a:pt x="104055" y="30156"/>
                  <a:pt x="103334" y="27463"/>
                  <a:pt x="103028" y="24708"/>
                </a:cubicBezTo>
                <a:lnTo>
                  <a:pt x="101980" y="15411"/>
                </a:lnTo>
                <a:cubicBezTo>
                  <a:pt x="97782" y="14725"/>
                  <a:pt x="93538" y="14352"/>
                  <a:pt x="89284" y="14297"/>
                </a:cubicBezTo>
                <a:close/>
                <a:moveTo>
                  <a:pt x="89160" y="57150"/>
                </a:moveTo>
                <a:cubicBezTo>
                  <a:pt x="108887" y="57150"/>
                  <a:pt x="124879" y="73142"/>
                  <a:pt x="124879" y="92869"/>
                </a:cubicBezTo>
                <a:cubicBezTo>
                  <a:pt x="124879" y="112596"/>
                  <a:pt x="108887" y="128588"/>
                  <a:pt x="89160" y="128588"/>
                </a:cubicBezTo>
                <a:cubicBezTo>
                  <a:pt x="69433" y="128588"/>
                  <a:pt x="53441" y="112596"/>
                  <a:pt x="53441" y="92869"/>
                </a:cubicBezTo>
                <a:cubicBezTo>
                  <a:pt x="53441" y="73142"/>
                  <a:pt x="69433" y="57150"/>
                  <a:pt x="89160" y="57150"/>
                </a:cubicBezTo>
                <a:close/>
                <a:moveTo>
                  <a:pt x="89160" y="71438"/>
                </a:moveTo>
                <a:cubicBezTo>
                  <a:pt x="77324" y="71438"/>
                  <a:pt x="67729" y="81033"/>
                  <a:pt x="67729" y="92869"/>
                </a:cubicBezTo>
                <a:cubicBezTo>
                  <a:pt x="67729" y="104705"/>
                  <a:pt x="77324" y="114300"/>
                  <a:pt x="89160" y="114300"/>
                </a:cubicBezTo>
                <a:cubicBezTo>
                  <a:pt x="100996" y="114300"/>
                  <a:pt x="110591" y="104705"/>
                  <a:pt x="110591" y="92869"/>
                </a:cubicBezTo>
                <a:cubicBezTo>
                  <a:pt x="110591" y="81033"/>
                  <a:pt x="100996" y="71438"/>
                  <a:pt x="89160" y="71438"/>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Tree>
    <p:extLst>
      <p:ext uri="{BB962C8B-B14F-4D97-AF65-F5344CB8AC3E}">
        <p14:creationId xmlns:p14="http://schemas.microsoft.com/office/powerpoint/2010/main" val="300732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B84A3-B4B2-39BE-180D-01C6C5B00BC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1C628D0-9A77-1351-3BAE-6935FF73CD42}"/>
              </a:ext>
              <a:ext uri="{C183D7F6-B498-43B3-948B-1728B52AA6E4}">
                <adec:decorative xmlns:adec="http://schemas.microsoft.com/office/drawing/2017/decorative" val="1"/>
              </a:ext>
            </a:extLst>
          </p:cNvPr>
          <p:cNvGrpSpPr/>
          <p:nvPr/>
        </p:nvGrpSpPr>
        <p:grpSpPr>
          <a:xfrm>
            <a:off x="9832" y="0"/>
            <a:ext cx="12192000" cy="6858000"/>
            <a:chOff x="0" y="0"/>
            <a:chExt cx="12192000" cy="6858000"/>
          </a:xfrm>
        </p:grpSpPr>
        <p:pic>
          <p:nvPicPr>
            <p:cNvPr id="29" name="Picture 28">
              <a:extLst>
                <a:ext uri="{FF2B5EF4-FFF2-40B4-BE49-F238E27FC236}">
                  <a16:creationId xmlns:a16="http://schemas.microsoft.com/office/drawing/2014/main" id="{00C02AC4-EB95-449F-5D49-0847DD138062}"/>
                </a:ext>
                <a:ext uri="{C183D7F6-B498-43B3-948B-1728B52AA6E4}">
                  <adec:decorative xmlns:adec="http://schemas.microsoft.com/office/drawing/2017/decorative" val="1"/>
                </a:ext>
              </a:extLst>
            </p:cNvPr>
            <p:cNvPicPr>
              <a:picLocks/>
            </p:cNvPicPr>
            <p:nvPr/>
          </p:nvPicPr>
          <p:blipFill rotWithShape="1">
            <a:blip r:embed="rId3" cstate="hqprint">
              <a:extLst>
                <a:ext uri="{28A0092B-C50C-407E-A947-70E740481C1C}">
                  <a14:useLocalDpi xmlns:a14="http://schemas.microsoft.com/office/drawing/2010/main"/>
                </a:ext>
              </a:extLst>
            </a:blip>
            <a:srcRect l="3055" r="3055"/>
            <a:stretch/>
          </p:blipFill>
          <p:spPr>
            <a:xfrm>
              <a:off x="0" y="0"/>
              <a:ext cx="12192000" cy="6858000"/>
            </a:xfrm>
            <a:prstGeom prst="rect">
              <a:avLst/>
            </a:prstGeom>
          </p:spPr>
        </p:pic>
        <p:sp>
          <p:nvSpPr>
            <p:cNvPr id="30" name="Rectangle 29">
              <a:extLst>
                <a:ext uri="{FF2B5EF4-FFF2-40B4-BE49-F238E27FC236}">
                  <a16:creationId xmlns:a16="http://schemas.microsoft.com/office/drawing/2014/main" id="{14602372-8BBA-B3CF-0FFA-6DCD96A503F2}"/>
                </a:ext>
                <a:ext uri="{C183D7F6-B498-43B3-948B-1728B52AA6E4}">
                  <adec:decorative xmlns:adec="http://schemas.microsoft.com/office/drawing/2017/decorative" val="1"/>
                </a:ext>
              </a:extLst>
            </p:cNvPr>
            <p:cNvSpPr>
              <a:spLocks/>
            </p:cNvSpPr>
            <p:nvPr/>
          </p:nvSpPr>
          <p:spPr bwMode="auto">
            <a:xfrm>
              <a:off x="1" y="0"/>
              <a:ext cx="12191998" cy="6858000"/>
            </a:xfrm>
            <a:prstGeom prst="rect">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grpSp>
      <p:sp>
        <p:nvSpPr>
          <p:cNvPr id="34" name="Freeform: Shape 33">
            <a:extLst>
              <a:ext uri="{FF2B5EF4-FFF2-40B4-BE49-F238E27FC236}">
                <a16:creationId xmlns:a16="http://schemas.microsoft.com/office/drawing/2014/main" id="{50B80451-1BF5-EE48-90B1-132E9ECD891E}"/>
              </a:ext>
              <a:ext uri="{C183D7F6-B498-43B3-948B-1728B52AA6E4}">
                <adec:decorative xmlns:adec="http://schemas.microsoft.com/office/drawing/2017/decorative" val="1"/>
              </a:ext>
            </a:extLst>
          </p:cNvPr>
          <p:cNvSpPr>
            <a:spLocks/>
          </p:cNvSpPr>
          <p:nvPr/>
        </p:nvSpPr>
        <p:spPr bwMode="auto">
          <a:xfrm>
            <a:off x="0" y="1400537"/>
            <a:ext cx="6853920" cy="4082924"/>
          </a:xfrm>
          <a:custGeom>
            <a:avLst/>
            <a:gdLst>
              <a:gd name="connsiteX0" fmla="*/ 166093 w 8041579"/>
              <a:gd name="connsiteY0" fmla="*/ 0 h 4866478"/>
              <a:gd name="connsiteX1" fmla="*/ 8041579 w 8041579"/>
              <a:gd name="connsiteY1" fmla="*/ 0 h 4866478"/>
              <a:gd name="connsiteX2" fmla="*/ 8041579 w 8041579"/>
              <a:gd name="connsiteY2" fmla="*/ 4866478 h 4866478"/>
              <a:gd name="connsiteX3" fmla="*/ 166093 w 8041579"/>
              <a:gd name="connsiteY3" fmla="*/ 4866478 h 4866478"/>
              <a:gd name="connsiteX4" fmla="*/ 0 w 8041579"/>
              <a:gd name="connsiteY4" fmla="*/ 4700385 h 4866478"/>
              <a:gd name="connsiteX5" fmla="*/ 0 w 8041579"/>
              <a:gd name="connsiteY5" fmla="*/ 166093 h 4866478"/>
              <a:gd name="connsiteX6" fmla="*/ 166093 w 8041579"/>
              <a:gd name="connsiteY6" fmla="*/ 0 h 486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41579" h="4866478">
                <a:moveTo>
                  <a:pt x="166093" y="0"/>
                </a:moveTo>
                <a:lnTo>
                  <a:pt x="8041579" y="0"/>
                </a:lnTo>
                <a:lnTo>
                  <a:pt x="8041579" y="4866478"/>
                </a:lnTo>
                <a:lnTo>
                  <a:pt x="166093" y="4866478"/>
                </a:lnTo>
                <a:cubicBezTo>
                  <a:pt x="74362" y="4866478"/>
                  <a:pt x="0" y="4792116"/>
                  <a:pt x="0" y="4700385"/>
                </a:cubicBezTo>
                <a:lnTo>
                  <a:pt x="0" y="166093"/>
                </a:lnTo>
                <a:cubicBezTo>
                  <a:pt x="0" y="74362"/>
                  <a:pt x="74362" y="0"/>
                  <a:pt x="166093" y="0"/>
                </a:cubicBezTo>
                <a:close/>
              </a:path>
            </a:pathLst>
          </a:custGeom>
          <a:solidFill>
            <a:schemeClr val="accent3">
              <a:lumMod val="20000"/>
              <a:lumOff val="80000"/>
              <a:alpha val="50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91440" tIns="45720" rIns="91440" bIns="45720" rtlCol="0" anchor="ctr" anchorCtr="0">
            <a:noAutofit/>
          </a:bodyPr>
          <a:lstStyle/>
          <a:p>
            <a:pPr marL="228600" indent="-228600" algn="ctr" defTabSz="914367">
              <a:spcAft>
                <a:spcPts val="200"/>
              </a:spcAft>
            </a:pPr>
            <a:endParaRPr lang="en-US" sz="2800" b="1">
              <a:solidFill>
                <a:schemeClr val="tx1"/>
              </a:solidFill>
            </a:endParaRPr>
          </a:p>
        </p:txBody>
      </p:sp>
      <p:sp>
        <p:nvSpPr>
          <p:cNvPr id="41" name="Oval 40">
            <a:extLst>
              <a:ext uri="{FF2B5EF4-FFF2-40B4-BE49-F238E27FC236}">
                <a16:creationId xmlns:a16="http://schemas.microsoft.com/office/drawing/2014/main" id="{7EB5E6C1-C172-C8F4-8842-74CFB4C86511}"/>
              </a:ext>
              <a:ext uri="{C183D7F6-B498-43B3-948B-1728B52AA6E4}">
                <adec:decorative xmlns:adec="http://schemas.microsoft.com/office/drawing/2017/decorative" val="1"/>
              </a:ext>
            </a:extLst>
          </p:cNvPr>
          <p:cNvSpPr/>
          <p:nvPr/>
        </p:nvSpPr>
        <p:spPr>
          <a:xfrm>
            <a:off x="571500" y="1057122"/>
            <a:ext cx="4769754" cy="4769754"/>
          </a:xfrm>
          <a:prstGeom prst="ellipse">
            <a:avLst/>
          </a:prstGeom>
          <a:gradFill flip="none" rotWithShape="1">
            <a:gsLst>
              <a:gs pos="0">
                <a:schemeClr val="accent3"/>
              </a:gs>
              <a:gs pos="31000">
                <a:srgbClr val="D361FF"/>
              </a:gs>
              <a:gs pos="100000">
                <a:schemeClr val="accent1"/>
              </a:gs>
              <a:gs pos="67000">
                <a:srgbClr val="2CB1FE"/>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a:solidFill>
                <a:schemeClr val="bg1"/>
              </a:solidFill>
              <a:latin typeface="+mj-lt"/>
              <a:ea typeface="+mj-ea"/>
              <a:cs typeface="+mj-cs"/>
            </a:endParaRPr>
          </a:p>
        </p:txBody>
      </p:sp>
      <p:sp>
        <p:nvSpPr>
          <p:cNvPr id="42" name="Oval 41">
            <a:extLst>
              <a:ext uri="{FF2B5EF4-FFF2-40B4-BE49-F238E27FC236}">
                <a16:creationId xmlns:a16="http://schemas.microsoft.com/office/drawing/2014/main" id="{8A2BC438-521F-3453-F63F-99A4E5D9018D}"/>
              </a:ext>
              <a:ext uri="{C183D7F6-B498-43B3-948B-1728B52AA6E4}">
                <adec:decorative xmlns:adec="http://schemas.microsoft.com/office/drawing/2017/decorative" val="1"/>
              </a:ext>
            </a:extLst>
          </p:cNvPr>
          <p:cNvSpPr/>
          <p:nvPr/>
        </p:nvSpPr>
        <p:spPr>
          <a:xfrm>
            <a:off x="729613" y="1215235"/>
            <a:ext cx="4453524" cy="4453524"/>
          </a:xfrm>
          <a:prstGeom prst="ellipse">
            <a:avLst/>
          </a:prstGeom>
          <a:solidFill>
            <a:schemeClr val="bg1"/>
          </a:soli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normalizeH="0" baseline="0" noProof="0">
              <a:ln w="3175">
                <a:noFill/>
              </a:ln>
              <a:gradFill>
                <a:gsLst>
                  <a:gs pos="53147">
                    <a:srgbClr val="FFFFFF"/>
                  </a:gs>
                  <a:gs pos="28000">
                    <a:srgbClr val="FFFFFF"/>
                  </a:gs>
                </a:gsLst>
                <a:path path="circle">
                  <a:fillToRect l="100000" b="100000"/>
                </a:path>
              </a:gradFill>
              <a:effectLst/>
              <a:uLnTx/>
              <a:uFillTx/>
              <a:latin typeface="Segoe UI Semibold"/>
              <a:ea typeface="+mn-ea"/>
              <a:cs typeface="Segoe UI" pitchFamily="34" charset="0"/>
            </a:endParaRPr>
          </a:p>
        </p:txBody>
      </p:sp>
      <p:pic>
        <p:nvPicPr>
          <p:cNvPr id="44" name="Picture 43">
            <a:extLst>
              <a:ext uri="{FF2B5EF4-FFF2-40B4-BE49-F238E27FC236}">
                <a16:creationId xmlns:a16="http://schemas.microsoft.com/office/drawing/2014/main" id="{746D2D23-230F-1B29-961D-88EB72537BC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330" y="1999809"/>
            <a:ext cx="1176089" cy="1188830"/>
          </a:xfrm>
          <a:prstGeom prst="rect">
            <a:avLst/>
          </a:prstGeom>
        </p:spPr>
      </p:pic>
      <p:sp>
        <p:nvSpPr>
          <p:cNvPr id="45" name="Rectangle: Rounded Corners 34">
            <a:extLst>
              <a:ext uri="{FF2B5EF4-FFF2-40B4-BE49-F238E27FC236}">
                <a16:creationId xmlns:a16="http://schemas.microsoft.com/office/drawing/2014/main" id="{B9FE6027-A2EE-5F7C-5A11-C7A4FF5972F1}"/>
              </a:ext>
              <a:ext uri="{C183D7F6-B498-43B3-948B-1728B52AA6E4}">
                <adec:decorative xmlns:adec="http://schemas.microsoft.com/office/drawing/2017/decorative" val="1"/>
              </a:ext>
            </a:extLst>
          </p:cNvPr>
          <p:cNvSpPr/>
          <p:nvPr/>
        </p:nvSpPr>
        <p:spPr bwMode="auto">
          <a:xfrm>
            <a:off x="5953125" y="909889"/>
            <a:ext cx="5670550" cy="5067249"/>
          </a:xfrm>
          <a:prstGeom prst="roundRect">
            <a:avLst>
              <a:gd name="adj" fmla="val 2971"/>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000000"/>
              </a:solidFill>
              <a:latin typeface="Segoe UI"/>
              <a:cs typeface="Segoe UI" pitchFamily="34" charset="0"/>
            </a:endParaRPr>
          </a:p>
        </p:txBody>
      </p:sp>
      <p:sp>
        <p:nvSpPr>
          <p:cNvPr id="69" name="Rectangle: Rounded Corners 68">
            <a:extLst>
              <a:ext uri="{FF2B5EF4-FFF2-40B4-BE49-F238E27FC236}">
                <a16:creationId xmlns:a16="http://schemas.microsoft.com/office/drawing/2014/main" id="{C587D526-73FA-513F-211E-216A251B5049}"/>
              </a:ext>
              <a:ext uri="{C183D7F6-B498-43B3-948B-1728B52AA6E4}">
                <adec:decorative xmlns:adec="http://schemas.microsoft.com/office/drawing/2017/decorative" val="1"/>
              </a:ext>
            </a:extLst>
          </p:cNvPr>
          <p:cNvSpPr>
            <a:spLocks/>
          </p:cNvSpPr>
          <p:nvPr/>
        </p:nvSpPr>
        <p:spPr bwMode="auto">
          <a:xfrm>
            <a:off x="6090284" y="3107929"/>
            <a:ext cx="1707303" cy="2704942"/>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70" name="Rectangle: Rounded Corners 69">
            <a:extLst>
              <a:ext uri="{FF2B5EF4-FFF2-40B4-BE49-F238E27FC236}">
                <a16:creationId xmlns:a16="http://schemas.microsoft.com/office/drawing/2014/main" id="{5848388E-B6F0-FDAF-F130-75D07EE281AC}"/>
              </a:ext>
              <a:ext uri="{C183D7F6-B498-43B3-948B-1728B52AA6E4}">
                <adec:decorative xmlns:adec="http://schemas.microsoft.com/office/drawing/2017/decorative" val="1"/>
              </a:ext>
            </a:extLst>
          </p:cNvPr>
          <p:cNvSpPr>
            <a:spLocks/>
          </p:cNvSpPr>
          <p:nvPr/>
        </p:nvSpPr>
        <p:spPr bwMode="auto">
          <a:xfrm>
            <a:off x="7934747" y="3107929"/>
            <a:ext cx="1707303" cy="2704942"/>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71" name="Rectangle: Rounded Corners 70">
            <a:extLst>
              <a:ext uri="{FF2B5EF4-FFF2-40B4-BE49-F238E27FC236}">
                <a16:creationId xmlns:a16="http://schemas.microsoft.com/office/drawing/2014/main" id="{D045BBD7-46D8-75C1-8828-ABEDE984C916}"/>
              </a:ext>
              <a:ext uri="{C183D7F6-B498-43B3-948B-1728B52AA6E4}">
                <adec:decorative xmlns:adec="http://schemas.microsoft.com/office/drawing/2017/decorative" val="1"/>
              </a:ext>
            </a:extLst>
          </p:cNvPr>
          <p:cNvSpPr>
            <a:spLocks/>
          </p:cNvSpPr>
          <p:nvPr/>
        </p:nvSpPr>
        <p:spPr bwMode="auto">
          <a:xfrm>
            <a:off x="9779210" y="3107929"/>
            <a:ext cx="1707303" cy="2704942"/>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b="1" kern="0">
              <a:latin typeface="Segoe UI Variable Display Semibold" pitchFamily="2" charset="0"/>
              <a:cs typeface="Segoe UI" pitchFamily="34" charset="0"/>
            </a:endParaRPr>
          </a:p>
        </p:txBody>
      </p:sp>
      <p:sp>
        <p:nvSpPr>
          <p:cNvPr id="2" name="Title 1">
            <a:extLst>
              <a:ext uri="{FF2B5EF4-FFF2-40B4-BE49-F238E27FC236}">
                <a16:creationId xmlns:a16="http://schemas.microsoft.com/office/drawing/2014/main" id="{A39F5C82-1ECA-7AC8-73E5-9B01A9A98F57}"/>
              </a:ext>
            </a:extLst>
          </p:cNvPr>
          <p:cNvSpPr>
            <a:spLocks noGrp="1"/>
          </p:cNvSpPr>
          <p:nvPr>
            <p:ph type="title"/>
          </p:nvPr>
        </p:nvSpPr>
        <p:spPr>
          <a:xfrm>
            <a:off x="571500" y="-730453"/>
            <a:ext cx="11052046" cy="492443"/>
          </a:xfrm>
        </p:spPr>
        <p:txBody>
          <a:bodyPr>
            <a:noAutofit/>
          </a:bodyPr>
          <a:lstStyle/>
          <a:p>
            <a:r>
              <a:rPr lang="en-US"/>
              <a:t>Foundational AI Commitments </a:t>
            </a:r>
          </a:p>
        </p:txBody>
      </p:sp>
      <p:sp>
        <p:nvSpPr>
          <p:cNvPr id="43" name="Title 1">
            <a:extLst>
              <a:ext uri="{FF2B5EF4-FFF2-40B4-BE49-F238E27FC236}">
                <a16:creationId xmlns:a16="http://schemas.microsoft.com/office/drawing/2014/main" id="{E5AA8979-7372-D2EF-E14B-732FC550B874}"/>
              </a:ext>
            </a:extLst>
          </p:cNvPr>
          <p:cNvSpPr txBox="1">
            <a:spLocks/>
          </p:cNvSpPr>
          <p:nvPr/>
        </p:nvSpPr>
        <p:spPr>
          <a:xfrm>
            <a:off x="1301850" y="3346753"/>
            <a:ext cx="3309051" cy="1537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i="0" u="none" strike="noStrike" kern="1200" cap="none" normalizeH="0" baseline="0" noProof="0">
                <a:ln>
                  <a:noFill/>
                </a:ln>
                <a:solidFill>
                  <a:schemeClr val="tx1"/>
                </a:solidFill>
                <a:effectLst/>
                <a:uLnTx/>
                <a:uFillTx/>
              </a:rPr>
              <a:t>Microsoft 365 Copilot is built on trust</a:t>
            </a:r>
          </a:p>
        </p:txBody>
      </p:sp>
      <p:sp>
        <p:nvSpPr>
          <p:cNvPr id="46" name="TextBox 45">
            <a:extLst>
              <a:ext uri="{FF2B5EF4-FFF2-40B4-BE49-F238E27FC236}">
                <a16:creationId xmlns:a16="http://schemas.microsoft.com/office/drawing/2014/main" id="{E26CDA31-F10B-89A4-E3A1-B75EC712FEDE}"/>
              </a:ext>
              <a:ext uri="{C183D7F6-B498-43B3-948B-1728B52AA6E4}">
                <adec:decorative xmlns:adec="http://schemas.microsoft.com/office/drawing/2017/decorative" val="0"/>
              </a:ext>
            </a:extLst>
          </p:cNvPr>
          <p:cNvSpPr txBox="1">
            <a:spLocks/>
          </p:cNvSpPr>
          <p:nvPr/>
        </p:nvSpPr>
        <p:spPr>
          <a:xfrm>
            <a:off x="6090285" y="1074158"/>
            <a:ext cx="5396230" cy="884675"/>
          </a:xfrm>
          <a:prstGeom prst="roundRect">
            <a:avLst>
              <a:gd name="adj" fmla="val 11059"/>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indent="0">
              <a:lnSpc>
                <a:spcPct val="100000"/>
              </a:lnSpc>
              <a:buClrTx/>
              <a:buSzTx/>
              <a:buFontTx/>
              <a:buNone/>
              <a:tabLst>
                <a:tab pos="3701239" algn="l"/>
              </a:tabLst>
              <a:defRPr/>
            </a:pPr>
            <a:r>
              <a:rPr lang="en-US" sz="2200">
                <a:solidFill>
                  <a:schemeClr val="tx1"/>
                </a:solidFill>
              </a:rPr>
              <a:t>Tools to manage Copilot + agents</a:t>
            </a:r>
          </a:p>
        </p:txBody>
      </p:sp>
      <p:sp>
        <p:nvSpPr>
          <p:cNvPr id="9" name="TextBox 8">
            <a:extLst>
              <a:ext uri="{FF2B5EF4-FFF2-40B4-BE49-F238E27FC236}">
                <a16:creationId xmlns:a16="http://schemas.microsoft.com/office/drawing/2014/main" id="{EBDE2E97-4848-54CF-0782-F1E187C412F2}"/>
              </a:ext>
            </a:extLst>
          </p:cNvPr>
          <p:cNvSpPr txBox="1">
            <a:spLocks/>
          </p:cNvSpPr>
          <p:nvPr/>
        </p:nvSpPr>
        <p:spPr>
          <a:xfrm>
            <a:off x="6090282" y="2379492"/>
            <a:ext cx="5396232"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lang="en-US" sz="2000">
                <a:solidFill>
                  <a:schemeClr val="tx1"/>
                </a:solidFill>
                <a:ea typeface="+mj-ea"/>
                <a:cs typeface="+mj-cs"/>
              </a:rPr>
              <a:t>Copilot control System</a:t>
            </a:r>
            <a:endParaRPr kumimoji="0" lang="en-US" sz="2000" i="0" u="none" strike="noStrike" kern="1200" cap="none" normalizeH="0" baseline="0" noProof="0">
              <a:ln w="3175">
                <a:noFill/>
              </a:ln>
              <a:solidFill>
                <a:schemeClr val="tx1"/>
              </a:solidFill>
              <a:effectLst/>
              <a:uLnTx/>
              <a:uFillTx/>
              <a:ea typeface="+mj-ea"/>
              <a:cs typeface="+mj-cs"/>
            </a:endParaRPr>
          </a:p>
        </p:txBody>
      </p:sp>
      <p:sp>
        <p:nvSpPr>
          <p:cNvPr id="56" name="Graphic 55">
            <a:extLst>
              <a:ext uri="{FF2B5EF4-FFF2-40B4-BE49-F238E27FC236}">
                <a16:creationId xmlns:a16="http://schemas.microsoft.com/office/drawing/2014/main" id="{63C8F0E9-41B4-A9BE-B0C5-65E404AACEFA}"/>
              </a:ext>
              <a:ext uri="{C183D7F6-B498-43B3-948B-1728B52AA6E4}">
                <adec:decorative xmlns:adec="http://schemas.microsoft.com/office/drawing/2017/decorative" val="1"/>
              </a:ext>
            </a:extLst>
          </p:cNvPr>
          <p:cNvSpPr/>
          <p:nvPr/>
        </p:nvSpPr>
        <p:spPr>
          <a:xfrm>
            <a:off x="6726265" y="3786562"/>
            <a:ext cx="435342" cy="483712"/>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72" name="Graphic 124">
            <a:extLst>
              <a:ext uri="{FF2B5EF4-FFF2-40B4-BE49-F238E27FC236}">
                <a16:creationId xmlns:a16="http://schemas.microsoft.com/office/drawing/2014/main" id="{EF5D0296-0374-4B3D-E2E0-67DACEDBF089}"/>
              </a:ext>
              <a:ext uri="{C183D7F6-B498-43B3-948B-1728B52AA6E4}">
                <adec:decorative xmlns:adec="http://schemas.microsoft.com/office/drawing/2017/decorative" val="1"/>
              </a:ext>
            </a:extLst>
          </p:cNvPr>
          <p:cNvSpPr/>
          <p:nvPr/>
        </p:nvSpPr>
        <p:spPr>
          <a:xfrm>
            <a:off x="10414107" y="3809663"/>
            <a:ext cx="437509" cy="437511"/>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76" name="Graphic 74">
            <a:extLst>
              <a:ext uri="{FF2B5EF4-FFF2-40B4-BE49-F238E27FC236}">
                <a16:creationId xmlns:a16="http://schemas.microsoft.com/office/drawing/2014/main" id="{5DF8A4A4-5691-B45A-8DA5-9F6C17D4FD1B}"/>
              </a:ext>
              <a:ext uri="{C183D7F6-B498-43B3-948B-1728B52AA6E4}">
                <adec:decorative xmlns:adec="http://schemas.microsoft.com/office/drawing/2017/decorative" val="1"/>
              </a:ext>
            </a:extLst>
          </p:cNvPr>
          <p:cNvSpPr/>
          <p:nvPr/>
        </p:nvSpPr>
        <p:spPr>
          <a:xfrm>
            <a:off x="8567258" y="3798112"/>
            <a:ext cx="442280" cy="460612"/>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457200">
              <a:spcAft>
                <a:spcPts val="800"/>
              </a:spcAft>
            </a:pPr>
            <a:endParaRPr lang="en-US" sz="1400" i="1">
              <a:solidFill>
                <a:schemeClr val="bg1"/>
              </a:solidFill>
              <a:latin typeface="+mj-lt"/>
              <a:ea typeface="+mj-ea"/>
              <a:cs typeface="+mj-cs"/>
            </a:endParaRPr>
          </a:p>
        </p:txBody>
      </p:sp>
      <p:sp>
        <p:nvSpPr>
          <p:cNvPr id="26" name="TextBox 25">
            <a:extLst>
              <a:ext uri="{FF2B5EF4-FFF2-40B4-BE49-F238E27FC236}">
                <a16:creationId xmlns:a16="http://schemas.microsoft.com/office/drawing/2014/main" id="{EC8A88D9-D8FD-A176-E74B-6914656D706D}"/>
              </a:ext>
            </a:extLst>
          </p:cNvPr>
          <p:cNvSpPr txBox="1">
            <a:spLocks/>
          </p:cNvSpPr>
          <p:nvPr/>
        </p:nvSpPr>
        <p:spPr>
          <a:xfrm>
            <a:off x="6176330" y="4535704"/>
            <a:ext cx="1535211" cy="553998"/>
          </a:xfrm>
          <a:prstGeom prst="rect">
            <a:avLst/>
          </a:prstGeom>
          <a:noFill/>
        </p:spPr>
        <p:txBody>
          <a:bodyPr wrap="square" lIns="0" tIns="0" rIns="0" bIns="0" anchor="t">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normalizeH="0" baseline="0" noProof="0">
                <a:ln>
                  <a:noFill/>
                </a:ln>
                <a:effectLst/>
                <a:uLnTx/>
                <a:uFillTx/>
              </a:rPr>
              <a:t>Security &amp; governance</a:t>
            </a:r>
            <a:endParaRPr kumimoji="0" lang="en-US" sz="1600" b="0" i="0" u="none" strike="noStrike" kern="1200" cap="none" normalizeH="0" baseline="0" noProof="0">
              <a:ln>
                <a:noFill/>
              </a:ln>
              <a:effectLst/>
              <a:uLnTx/>
              <a:uFillTx/>
            </a:endParaRPr>
          </a:p>
        </p:txBody>
      </p:sp>
      <p:sp>
        <p:nvSpPr>
          <p:cNvPr id="17" name="TextBox 16">
            <a:extLst>
              <a:ext uri="{FF2B5EF4-FFF2-40B4-BE49-F238E27FC236}">
                <a16:creationId xmlns:a16="http://schemas.microsoft.com/office/drawing/2014/main" id="{95481312-30C7-9E49-7CCF-98DB592F9FDF}"/>
              </a:ext>
            </a:extLst>
          </p:cNvPr>
          <p:cNvSpPr txBox="1">
            <a:spLocks/>
          </p:cNvSpPr>
          <p:nvPr/>
        </p:nvSpPr>
        <p:spPr>
          <a:xfrm>
            <a:off x="8020793" y="4535704"/>
            <a:ext cx="1535211" cy="553998"/>
          </a:xfrm>
          <a:prstGeom prst="rect">
            <a:avLst/>
          </a:prstGeom>
          <a:noFill/>
        </p:spPr>
        <p:txBody>
          <a:bodyPr wrap="square" lIns="0" tIns="0" rIns="0" bIns="0" anchor="t">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lang="en-US"/>
              <a:t>Management controls</a:t>
            </a:r>
            <a:endParaRPr kumimoji="0" lang="en-US" sz="1600" b="0" i="0" u="none" strike="noStrike" kern="1200" cap="none" normalizeH="0" baseline="0" noProof="0">
              <a:ln>
                <a:noFill/>
              </a:ln>
              <a:effectLst/>
              <a:uLnTx/>
              <a:uFillTx/>
            </a:endParaRPr>
          </a:p>
        </p:txBody>
      </p:sp>
      <p:sp>
        <p:nvSpPr>
          <p:cNvPr id="37" name="TextBox 36">
            <a:extLst>
              <a:ext uri="{FF2B5EF4-FFF2-40B4-BE49-F238E27FC236}">
                <a16:creationId xmlns:a16="http://schemas.microsoft.com/office/drawing/2014/main" id="{70AF6D33-8D75-E1DB-97E1-9CB0CE24000A}"/>
              </a:ext>
            </a:extLst>
          </p:cNvPr>
          <p:cNvSpPr txBox="1">
            <a:spLocks/>
          </p:cNvSpPr>
          <p:nvPr/>
        </p:nvSpPr>
        <p:spPr>
          <a:xfrm>
            <a:off x="9865256" y="4535704"/>
            <a:ext cx="1535211" cy="553998"/>
          </a:xfrm>
          <a:prstGeom prst="rect">
            <a:avLst/>
          </a:prstGeom>
          <a:noFill/>
        </p:spPr>
        <p:txBody>
          <a:bodyPr wrap="square" lIns="0" tIns="0" rIns="0" bIns="0" anchor="t">
            <a:spAutoFit/>
          </a:bodyPr>
          <a:lstStyle/>
          <a:p>
            <a:pPr marL="0" marR="0" lvl="0" indent="0" algn="ctr" defTabSz="811684" rtl="0" eaLnBrk="1" fontAlgn="auto" latinLnBrk="0" hangingPunct="1">
              <a:lnSpc>
                <a:spcPct val="100000"/>
              </a:lnSpc>
              <a:spcBef>
                <a:spcPts val="0"/>
              </a:spcBef>
              <a:spcAft>
                <a:spcPts val="1200"/>
              </a:spcAft>
              <a:buClrTx/>
              <a:buSzTx/>
              <a:buFontTx/>
              <a:buNone/>
              <a:tabLst/>
              <a:defRPr/>
            </a:pPr>
            <a:r>
              <a:rPr kumimoji="0" lang="en-US" b="0" i="0" u="none" strike="noStrike" kern="1200" cap="none" normalizeH="0" baseline="0" noProof="0">
                <a:ln>
                  <a:noFill/>
                </a:ln>
                <a:effectLst/>
                <a:uLnTx/>
                <a:uFillTx/>
              </a:rPr>
              <a:t>Measurement </a:t>
            </a:r>
            <a:r>
              <a:rPr lang="en-US"/>
              <a:t>&amp; reporting</a:t>
            </a:r>
            <a:endParaRPr kumimoji="0" lang="en-US" b="0" i="0" u="none" strike="noStrike" kern="1200" cap="none" normalizeH="0" baseline="0" noProof="0">
              <a:ln>
                <a:noFill/>
              </a:ln>
              <a:effectLst/>
              <a:uLnTx/>
              <a:uFillTx/>
            </a:endParaRPr>
          </a:p>
        </p:txBody>
      </p:sp>
      <p:sp>
        <p:nvSpPr>
          <p:cNvPr id="47" name="TextBox 46">
            <a:extLst>
              <a:ext uri="{FF2B5EF4-FFF2-40B4-BE49-F238E27FC236}">
                <a16:creationId xmlns:a16="http://schemas.microsoft.com/office/drawing/2014/main" id="{8F0C47BF-CEA9-E2DB-9FCC-B904E6A136CD}"/>
              </a:ext>
              <a:ext uri="{C183D7F6-B498-43B3-948B-1728B52AA6E4}">
                <adec:decorative xmlns:adec="http://schemas.microsoft.com/office/drawing/2017/decorative" val="0"/>
              </a:ext>
            </a:extLst>
          </p:cNvPr>
          <p:cNvSpPr txBox="1"/>
          <p:nvPr/>
        </p:nvSpPr>
        <p:spPr>
          <a:xfrm>
            <a:off x="571500" y="6541569"/>
            <a:ext cx="3911600" cy="123111"/>
          </a:xfrm>
          <a:prstGeom prst="rect">
            <a:avLst/>
          </a:prstGeom>
          <a:noFill/>
        </p:spPr>
        <p:txBody>
          <a:bodyPr wrap="square" lIns="0" tIns="0" rIns="0" bIns="0">
            <a:spAutoFit/>
          </a:bodyPr>
          <a:lstStyle/>
          <a:p>
            <a:pPr marR="0" lvl="0" indent="0" fontAlgn="auto">
              <a:lnSpc>
                <a:spcPct val="100000"/>
              </a:lnSpc>
              <a:spcBef>
                <a:spcPts val="0"/>
              </a:spcBef>
              <a:spcAft>
                <a:spcPts val="0"/>
              </a:spcAft>
              <a:buClrTx/>
              <a:buSzTx/>
              <a:buFontTx/>
              <a:buNone/>
              <a:tabLst/>
              <a:defRPr/>
            </a:pPr>
            <a:r>
              <a:rPr lang="en-US" sz="800" baseline="30000">
                <a:solidFill>
                  <a:schemeClr val="accent1"/>
                </a:solidFill>
              </a:rPr>
              <a:t>1 </a:t>
            </a:r>
            <a:r>
              <a:rPr lang="en-US" sz="800">
                <a:solidFill>
                  <a:schemeClr val="accent1"/>
                </a:solidFill>
                <a:hlinkClick r:id="rId5">
                  <a:extLst>
                    <a:ext uri="{A12FA001-AC4F-418D-AE19-62706E023703}">
                      <ahyp:hlinkClr xmlns:ahyp="http://schemas.microsoft.com/office/drawing/2018/hyperlinkcolor" val="tx"/>
                    </a:ext>
                  </a:extLst>
                </a:hlinkClick>
              </a:rPr>
              <a:t>Learn more about the Customer Copyright Commitment</a:t>
            </a:r>
            <a:endParaRPr lang="en-US" sz="800">
              <a:solidFill>
                <a:schemeClr val="accent1"/>
              </a:solidFill>
            </a:endParaRPr>
          </a:p>
        </p:txBody>
      </p:sp>
    </p:spTree>
    <p:extLst>
      <p:ext uri="{BB962C8B-B14F-4D97-AF65-F5344CB8AC3E}">
        <p14:creationId xmlns:p14="http://schemas.microsoft.com/office/powerpoint/2010/main" val="323153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8784-CB00-37C0-C2C3-496900828251}"/>
            </a:ext>
          </a:extLst>
        </p:cNvPr>
        <p:cNvGrpSpPr/>
        <p:nvPr/>
      </p:nvGrpSpPr>
      <p:grpSpPr>
        <a:xfrm>
          <a:off x="0" y="0"/>
          <a:ext cx="0" cy="0"/>
          <a:chOff x="0" y="0"/>
          <a:chExt cx="0" cy="0"/>
        </a:xfrm>
      </p:grpSpPr>
      <p:pic>
        <p:nvPicPr>
          <p:cNvPr id="80" name="Picture 79">
            <a:extLst>
              <a:ext uri="{FF2B5EF4-FFF2-40B4-BE49-F238E27FC236}">
                <a16:creationId xmlns:a16="http://schemas.microsoft.com/office/drawing/2014/main" id="{97423D90-2A81-D0A6-D20A-873C60F37DCA}"/>
              </a:ext>
              <a:ext uri="{C183D7F6-B498-43B3-948B-1728B52AA6E4}">
                <adec:decorative xmlns:adec="http://schemas.microsoft.com/office/drawing/2017/decorative" val="1"/>
              </a:ext>
            </a:extLst>
          </p:cNvPr>
          <p:cNvPicPr>
            <a:picLocks/>
          </p:cNvPicPr>
          <p:nvPr/>
        </p:nvPicPr>
        <p:blipFill>
          <a:blip r:embed="rId3"/>
          <a:srcRect l="2434" t="98557" r="65625"/>
          <a:stretch>
            <a:fillRect/>
          </a:stretch>
        </p:blipFill>
        <p:spPr>
          <a:xfrm flipH="1">
            <a:off x="4560887" y="6301226"/>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grpSp>
        <p:nvGrpSpPr>
          <p:cNvPr id="70" name="Group 69">
            <a:extLst>
              <a:ext uri="{FF2B5EF4-FFF2-40B4-BE49-F238E27FC236}">
                <a16:creationId xmlns:a16="http://schemas.microsoft.com/office/drawing/2014/main" id="{C6A6EF12-A3A6-A279-CED0-23A46B25E0E6}"/>
              </a:ext>
              <a:ext uri="{C183D7F6-B498-43B3-948B-1728B52AA6E4}">
                <adec:decorative xmlns:adec="http://schemas.microsoft.com/office/drawing/2017/decorative" val="1"/>
              </a:ext>
            </a:extLst>
          </p:cNvPr>
          <p:cNvGrpSpPr/>
          <p:nvPr/>
        </p:nvGrpSpPr>
        <p:grpSpPr>
          <a:xfrm>
            <a:off x="1" y="0"/>
            <a:ext cx="12191999" cy="1358900"/>
            <a:chOff x="1" y="0"/>
            <a:chExt cx="12191999" cy="1358900"/>
          </a:xfrm>
        </p:grpSpPr>
        <p:pic>
          <p:nvPicPr>
            <p:cNvPr id="71" name="Picture 70">
              <a:extLst>
                <a:ext uri="{FF2B5EF4-FFF2-40B4-BE49-F238E27FC236}">
                  <a16:creationId xmlns:a16="http://schemas.microsoft.com/office/drawing/2014/main" id="{FA79A029-935B-EF8A-4D3D-C4CFD2CC57C2}"/>
                </a:ext>
                <a:ext uri="{C183D7F6-B498-43B3-948B-1728B52AA6E4}">
                  <adec:decorative xmlns:adec="http://schemas.microsoft.com/office/drawing/2017/decorative" val="1"/>
                </a:ext>
              </a:extLst>
            </p:cNvPr>
            <p:cNvPicPr>
              <a:picLocks/>
            </p:cNvPicPr>
            <p:nvPr/>
          </p:nvPicPr>
          <p:blipFill rotWithShape="1">
            <a:blip r:embed="rId4">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72" name="Freeform: Shape 71">
              <a:extLst>
                <a:ext uri="{FF2B5EF4-FFF2-40B4-BE49-F238E27FC236}">
                  <a16:creationId xmlns:a16="http://schemas.microsoft.com/office/drawing/2014/main" id="{A85797F9-EC96-1770-09AD-652C4AB16A2B}"/>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73" name="Graphic 34_1">
              <a:extLst>
                <a:ext uri="{FF2B5EF4-FFF2-40B4-BE49-F238E27FC236}">
                  <a16:creationId xmlns:a16="http://schemas.microsoft.com/office/drawing/2014/main" id="{22716CDB-53B8-574F-9DE8-ABD6C5562978}"/>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74" name="Rectangle: Rounded Corners 50">
            <a:extLst>
              <a:ext uri="{FF2B5EF4-FFF2-40B4-BE49-F238E27FC236}">
                <a16:creationId xmlns:a16="http://schemas.microsoft.com/office/drawing/2014/main" id="{A8D02B99-F189-30BE-FA2D-7752E710BF64}"/>
              </a:ext>
              <a:ext uri="{C183D7F6-B498-43B3-948B-1728B52AA6E4}">
                <adec:decorative xmlns:adec="http://schemas.microsoft.com/office/drawing/2017/decorative" val="1"/>
              </a:ext>
            </a:extLst>
          </p:cNvPr>
          <p:cNvSpPr/>
          <p:nvPr/>
        </p:nvSpPr>
        <p:spPr bwMode="auto">
          <a:xfrm>
            <a:off x="924560" y="1710176"/>
            <a:ext cx="10342880" cy="4591050"/>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75" name="TextBox 74">
            <a:extLst>
              <a:ext uri="{FF2B5EF4-FFF2-40B4-BE49-F238E27FC236}">
                <a16:creationId xmlns:a16="http://schemas.microsoft.com/office/drawing/2014/main" id="{7563A700-59D1-7193-5137-776EDEE1943E}"/>
              </a:ext>
              <a:ext uri="{C183D7F6-B498-43B3-948B-1728B52AA6E4}">
                <adec:decorative xmlns:adec="http://schemas.microsoft.com/office/drawing/2017/decorative" val="1"/>
              </a:ext>
            </a:extLst>
          </p:cNvPr>
          <p:cNvSpPr txBox="1">
            <a:spLocks/>
          </p:cNvSpPr>
          <p:nvPr/>
        </p:nvSpPr>
        <p:spPr>
          <a:xfrm rot="10800000">
            <a:off x="4356100" y="1710175"/>
            <a:ext cx="3479800" cy="795684"/>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100000"/>
              </a:lnSpc>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rgbClr val="091F2C"/>
              </a:solidFill>
              <a:effectLst/>
              <a:uLnTx/>
              <a:uFillTx/>
              <a:latin typeface="Segoe Sans Display Semibold"/>
              <a:ea typeface="+mj-ea"/>
              <a:cs typeface="+mj-cs"/>
            </a:endParaRPr>
          </a:p>
        </p:txBody>
      </p:sp>
      <p:sp>
        <p:nvSpPr>
          <p:cNvPr id="81" name="Rectangle: Rounded Corners 80">
            <a:extLst>
              <a:ext uri="{FF2B5EF4-FFF2-40B4-BE49-F238E27FC236}">
                <a16:creationId xmlns:a16="http://schemas.microsoft.com/office/drawing/2014/main" id="{F98F2490-805F-7DEE-AA83-D12628F32267}"/>
              </a:ext>
              <a:ext uri="{C183D7F6-B498-43B3-948B-1728B52AA6E4}">
                <adec:decorative xmlns:adec="http://schemas.microsoft.com/office/drawing/2017/decorative" val="1"/>
              </a:ext>
            </a:extLst>
          </p:cNvPr>
          <p:cNvSpPr>
            <a:spLocks/>
          </p:cNvSpPr>
          <p:nvPr/>
        </p:nvSpPr>
        <p:spPr bwMode="auto">
          <a:xfrm>
            <a:off x="1107440" y="4364023"/>
            <a:ext cx="3203787" cy="1754323"/>
          </a:xfrm>
          <a:prstGeom prst="roundRect">
            <a:avLst>
              <a:gd name="adj" fmla="val 5500"/>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82" name="Rectangle: Rounded Corners 81">
            <a:extLst>
              <a:ext uri="{FF2B5EF4-FFF2-40B4-BE49-F238E27FC236}">
                <a16:creationId xmlns:a16="http://schemas.microsoft.com/office/drawing/2014/main" id="{5A39C1EC-41CA-C92A-D2AC-556EB9E446CC}"/>
              </a:ext>
              <a:ext uri="{C183D7F6-B498-43B3-948B-1728B52AA6E4}">
                <adec:decorative xmlns:adec="http://schemas.microsoft.com/office/drawing/2017/decorative" val="1"/>
              </a:ext>
            </a:extLst>
          </p:cNvPr>
          <p:cNvSpPr>
            <a:spLocks/>
          </p:cNvSpPr>
          <p:nvPr/>
        </p:nvSpPr>
        <p:spPr bwMode="auto">
          <a:xfrm>
            <a:off x="4494107" y="4364023"/>
            <a:ext cx="3203787" cy="1754323"/>
          </a:xfrm>
          <a:prstGeom prst="roundRect">
            <a:avLst>
              <a:gd name="adj" fmla="val 5500"/>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83" name="Rectangle: Rounded Corners 82">
            <a:extLst>
              <a:ext uri="{FF2B5EF4-FFF2-40B4-BE49-F238E27FC236}">
                <a16:creationId xmlns:a16="http://schemas.microsoft.com/office/drawing/2014/main" id="{A7926B79-D6C9-4F53-5460-A8A9656F2D72}"/>
              </a:ext>
              <a:ext uri="{C183D7F6-B498-43B3-948B-1728B52AA6E4}">
                <adec:decorative xmlns:adec="http://schemas.microsoft.com/office/drawing/2017/decorative" val="1"/>
              </a:ext>
            </a:extLst>
          </p:cNvPr>
          <p:cNvSpPr>
            <a:spLocks/>
          </p:cNvSpPr>
          <p:nvPr/>
        </p:nvSpPr>
        <p:spPr bwMode="auto">
          <a:xfrm>
            <a:off x="7880774" y="4364023"/>
            <a:ext cx="3203787" cy="1754323"/>
          </a:xfrm>
          <a:prstGeom prst="roundRect">
            <a:avLst>
              <a:gd name="adj" fmla="val 5452"/>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10" name="Title 9">
            <a:extLst>
              <a:ext uri="{FF2B5EF4-FFF2-40B4-BE49-F238E27FC236}">
                <a16:creationId xmlns:a16="http://schemas.microsoft.com/office/drawing/2014/main" id="{AE2A67DE-D411-2E3E-25CA-F03F40165DED}"/>
              </a:ext>
            </a:extLst>
          </p:cNvPr>
          <p:cNvSpPr>
            <a:spLocks noGrp="1"/>
          </p:cNvSpPr>
          <p:nvPr>
            <p:ph type="title"/>
          </p:nvPr>
        </p:nvSpPr>
        <p:spPr>
          <a:xfrm>
            <a:off x="571500" y="457200"/>
            <a:ext cx="11052046" cy="492443"/>
          </a:xfrm>
        </p:spPr>
        <p:txBody>
          <a:bodyPr/>
          <a:lstStyle/>
          <a:p>
            <a:pPr algn="ctr"/>
            <a:r>
              <a:rPr lang="en-US"/>
              <a:t>Copilot Control System</a:t>
            </a:r>
          </a:p>
        </p:txBody>
      </p:sp>
      <p:pic>
        <p:nvPicPr>
          <p:cNvPr id="79" name="Picture 4" descr="Microsoft 365 Copilot logo">
            <a:extLst>
              <a:ext uri="{FF2B5EF4-FFF2-40B4-BE49-F238E27FC236}">
                <a16:creationId xmlns:a16="http://schemas.microsoft.com/office/drawing/2014/main" id="{C44A39F9-FA1E-46AC-2150-628B092A43DD}"/>
              </a:ext>
            </a:extLst>
          </p:cNvPr>
          <p:cNvPicPr>
            <a:picLocks noChangeAspect="1" noChangeArrowheads="1"/>
          </p:cNvPicPr>
          <p:nvPr/>
        </p:nvPicPr>
        <p:blipFill>
          <a:blip r:embed="rId5"/>
          <a:srcRect/>
          <a:stretch/>
        </p:blipFill>
        <p:spPr bwMode="auto">
          <a:xfrm>
            <a:off x="4740216" y="1820306"/>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7E647260-981D-DC75-6FD3-12CD35436F3B}"/>
              </a:ext>
            </a:extLst>
          </p:cNvPr>
          <p:cNvSpPr txBox="1"/>
          <p:nvPr/>
        </p:nvSpPr>
        <p:spPr>
          <a:xfrm>
            <a:off x="5473759" y="1954129"/>
            <a:ext cx="1978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chemeClr val="tx1"/>
                </a:solidFill>
                <a:effectLst/>
                <a:uLnTx/>
                <a:uFillTx/>
                <a:ea typeface="+mn-ea"/>
                <a:cs typeface="Segoe UI Semibold" panose="020B0502040204020203" pitchFamily="34" charset="0"/>
              </a:rPr>
              <a:t>Copilot + Agents</a:t>
            </a:r>
          </a:p>
        </p:txBody>
      </p:sp>
      <p:sp>
        <p:nvSpPr>
          <p:cNvPr id="76" name="Oval 75">
            <a:extLst>
              <a:ext uri="{FF2B5EF4-FFF2-40B4-BE49-F238E27FC236}">
                <a16:creationId xmlns:a16="http://schemas.microsoft.com/office/drawing/2014/main" id="{1C864EF5-9888-42FE-42F0-720C14A76189}"/>
              </a:ext>
              <a:ext uri="{C183D7F6-B498-43B3-948B-1728B52AA6E4}">
                <adec:decorative xmlns:adec="http://schemas.microsoft.com/office/drawing/2017/decorative" val="1"/>
              </a:ext>
            </a:extLst>
          </p:cNvPr>
          <p:cNvSpPr/>
          <p:nvPr/>
        </p:nvSpPr>
        <p:spPr>
          <a:xfrm>
            <a:off x="2357655"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2" name="Graphic 55">
            <a:extLst>
              <a:ext uri="{FF2B5EF4-FFF2-40B4-BE49-F238E27FC236}">
                <a16:creationId xmlns:a16="http://schemas.microsoft.com/office/drawing/2014/main" id="{050FB63B-58B1-83E8-4B05-15BC2006B157}"/>
              </a:ext>
              <a:ext uri="{C183D7F6-B498-43B3-948B-1728B52AA6E4}">
                <adec:decorative xmlns:adec="http://schemas.microsoft.com/office/drawing/2017/decorative" val="1"/>
              </a:ext>
            </a:extLst>
          </p:cNvPr>
          <p:cNvSpPr/>
          <p:nvPr/>
        </p:nvSpPr>
        <p:spPr>
          <a:xfrm>
            <a:off x="2528355" y="2964223"/>
            <a:ext cx="361958" cy="40217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 name="TextBox 3">
            <a:extLst>
              <a:ext uri="{FF2B5EF4-FFF2-40B4-BE49-F238E27FC236}">
                <a16:creationId xmlns:a16="http://schemas.microsoft.com/office/drawing/2014/main" id="{CDE8A59F-E124-AAD6-8AD7-E5DA05580B6C}"/>
              </a:ext>
            </a:extLst>
          </p:cNvPr>
          <p:cNvSpPr txBox="1"/>
          <p:nvPr/>
        </p:nvSpPr>
        <p:spPr>
          <a:xfrm>
            <a:off x="1747311"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latin typeface="Segoe Sans Display Semibold"/>
                <a:ea typeface="+mn-ea"/>
                <a:cs typeface="Segoe UI Semibold" panose="020B0502040204020203" pitchFamily="34" charset="0"/>
              </a:rPr>
              <a:t>Security &amp; Governance</a:t>
            </a:r>
          </a:p>
        </p:txBody>
      </p:sp>
      <p:sp>
        <p:nvSpPr>
          <p:cNvPr id="87" name="TextBox 86">
            <a:extLst>
              <a:ext uri="{FF2B5EF4-FFF2-40B4-BE49-F238E27FC236}">
                <a16:creationId xmlns:a16="http://schemas.microsoft.com/office/drawing/2014/main" id="{D9CBCF84-697E-D745-98D3-B1FA3C41BDBA}"/>
              </a:ext>
            </a:extLst>
          </p:cNvPr>
          <p:cNvSpPr txBox="1"/>
          <p:nvPr/>
        </p:nvSpPr>
        <p:spPr>
          <a:xfrm>
            <a:off x="1329543" y="4671798"/>
            <a:ext cx="2759581"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Data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AI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Compliance &amp; privacy</a:t>
            </a:r>
          </a:p>
        </p:txBody>
      </p:sp>
      <p:sp>
        <p:nvSpPr>
          <p:cNvPr id="90" name="Oval 89">
            <a:extLst>
              <a:ext uri="{FF2B5EF4-FFF2-40B4-BE49-F238E27FC236}">
                <a16:creationId xmlns:a16="http://schemas.microsoft.com/office/drawing/2014/main" id="{A8B17343-270D-B72E-851D-5F79AC2AC905}"/>
              </a:ext>
              <a:ext uri="{C183D7F6-B498-43B3-948B-1728B52AA6E4}">
                <adec:decorative xmlns:adec="http://schemas.microsoft.com/office/drawing/2017/decorative" val="1"/>
              </a:ext>
            </a:extLst>
          </p:cNvPr>
          <p:cNvSpPr/>
          <p:nvPr/>
        </p:nvSpPr>
        <p:spPr>
          <a:xfrm>
            <a:off x="5744324"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4" name="Graphic 74">
            <a:extLst>
              <a:ext uri="{FF2B5EF4-FFF2-40B4-BE49-F238E27FC236}">
                <a16:creationId xmlns:a16="http://schemas.microsoft.com/office/drawing/2014/main" id="{C8F5CB4D-3D79-7ED7-E9EF-36379BB02749}"/>
              </a:ext>
              <a:ext uri="{C183D7F6-B498-43B3-948B-1728B52AA6E4}">
                <adec:decorative xmlns:adec="http://schemas.microsoft.com/office/drawing/2017/decorative" val="1"/>
              </a:ext>
            </a:extLst>
          </p:cNvPr>
          <p:cNvSpPr/>
          <p:nvPr/>
        </p:nvSpPr>
        <p:spPr>
          <a:xfrm>
            <a:off x="5912138" y="2973826"/>
            <a:ext cx="367726" cy="382968"/>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5" name="TextBox 4">
            <a:extLst>
              <a:ext uri="{FF2B5EF4-FFF2-40B4-BE49-F238E27FC236}">
                <a16:creationId xmlns:a16="http://schemas.microsoft.com/office/drawing/2014/main" id="{9CEEAF05-8D07-6106-DD2E-0CB33E2C1D57}"/>
              </a:ext>
            </a:extLst>
          </p:cNvPr>
          <p:cNvSpPr txBox="1"/>
          <p:nvPr/>
        </p:nvSpPr>
        <p:spPr>
          <a:xfrm>
            <a:off x="5133978"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latin typeface="Segoe Sans Display Semibold"/>
                <a:ea typeface="+mn-ea"/>
                <a:cs typeface="Segoe UI Semibold" panose="020B0502040204020203" pitchFamily="34" charset="0"/>
              </a:rPr>
              <a:t>Management Controls</a:t>
            </a:r>
          </a:p>
        </p:txBody>
      </p:sp>
      <p:sp>
        <p:nvSpPr>
          <p:cNvPr id="3" name="TextBox 2">
            <a:extLst>
              <a:ext uri="{FF2B5EF4-FFF2-40B4-BE49-F238E27FC236}">
                <a16:creationId xmlns:a16="http://schemas.microsoft.com/office/drawing/2014/main" id="{1299373B-73DE-7BB1-6BDC-7E1056B794E3}"/>
              </a:ext>
            </a:extLst>
          </p:cNvPr>
          <p:cNvSpPr txBox="1"/>
          <p:nvPr/>
        </p:nvSpPr>
        <p:spPr>
          <a:xfrm>
            <a:off x="4716210" y="4671798"/>
            <a:ext cx="2759581"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 Licensing &amp; metering</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Agent lifecycle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Customization</a:t>
            </a:r>
          </a:p>
        </p:txBody>
      </p:sp>
      <p:sp>
        <p:nvSpPr>
          <p:cNvPr id="91" name="Oval 90">
            <a:extLst>
              <a:ext uri="{FF2B5EF4-FFF2-40B4-BE49-F238E27FC236}">
                <a16:creationId xmlns:a16="http://schemas.microsoft.com/office/drawing/2014/main" id="{32A8E190-076F-4ECF-D71F-BC0E30D11235}"/>
              </a:ext>
              <a:ext uri="{C183D7F6-B498-43B3-948B-1728B52AA6E4}">
                <adec:decorative xmlns:adec="http://schemas.microsoft.com/office/drawing/2017/decorative" val="1"/>
              </a:ext>
            </a:extLst>
          </p:cNvPr>
          <p:cNvSpPr/>
          <p:nvPr/>
        </p:nvSpPr>
        <p:spPr>
          <a:xfrm>
            <a:off x="9130991"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93" name="Graphic 124">
            <a:extLst>
              <a:ext uri="{FF2B5EF4-FFF2-40B4-BE49-F238E27FC236}">
                <a16:creationId xmlns:a16="http://schemas.microsoft.com/office/drawing/2014/main" id="{3CFAD32F-EC84-05CA-F882-BC98E51CF508}"/>
              </a:ext>
              <a:ext uri="{C183D7F6-B498-43B3-948B-1728B52AA6E4}">
                <adec:decorative xmlns:adec="http://schemas.microsoft.com/office/drawing/2017/decorative" val="1"/>
              </a:ext>
            </a:extLst>
          </p:cNvPr>
          <p:cNvSpPr/>
          <p:nvPr/>
        </p:nvSpPr>
        <p:spPr>
          <a:xfrm>
            <a:off x="9300788" y="2983430"/>
            <a:ext cx="363760" cy="363760"/>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6" name="TextBox 5">
            <a:extLst>
              <a:ext uri="{FF2B5EF4-FFF2-40B4-BE49-F238E27FC236}">
                <a16:creationId xmlns:a16="http://schemas.microsoft.com/office/drawing/2014/main" id="{F80FE765-1832-5BCD-4BB5-A4EE95063904}"/>
              </a:ext>
            </a:extLst>
          </p:cNvPr>
          <p:cNvSpPr txBox="1"/>
          <p:nvPr/>
        </p:nvSpPr>
        <p:spPr>
          <a:xfrm>
            <a:off x="8520645" y="3677006"/>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latin typeface="Segoe Sans Display Semibold"/>
                <a:ea typeface="+mn-ea"/>
                <a:cs typeface="Segoe UI Semibold" panose="020B0502040204020203" pitchFamily="34" charset="0"/>
              </a:rPr>
              <a:t>Measurement &amp; Reporting</a:t>
            </a:r>
          </a:p>
        </p:txBody>
      </p:sp>
      <p:sp>
        <p:nvSpPr>
          <p:cNvPr id="89" name="TextBox 88">
            <a:extLst>
              <a:ext uri="{FF2B5EF4-FFF2-40B4-BE49-F238E27FC236}">
                <a16:creationId xmlns:a16="http://schemas.microsoft.com/office/drawing/2014/main" id="{65C014BF-F2E0-EF5A-820B-D404EBA2066E}"/>
              </a:ext>
            </a:extLst>
          </p:cNvPr>
          <p:cNvSpPr txBox="1"/>
          <p:nvPr/>
        </p:nvSpPr>
        <p:spPr>
          <a:xfrm>
            <a:off x="8102877" y="4671798"/>
            <a:ext cx="2759581"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Readiness and adoption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Productivity impact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Business value &amp; ROI</a:t>
            </a:r>
          </a:p>
        </p:txBody>
      </p:sp>
    </p:spTree>
    <p:extLst>
      <p:ext uri="{BB962C8B-B14F-4D97-AF65-F5344CB8AC3E}">
        <p14:creationId xmlns:p14="http://schemas.microsoft.com/office/powerpoint/2010/main" val="98431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42" presetClass="path" presetSubtype="0" decel="100000" fill="hold" grpId="1" nodeType="withEffect">
                                  <p:stCondLst>
                                    <p:cond delay="200"/>
                                  </p:stCondLst>
                                  <p:childTnLst>
                                    <p:animMotion origin="layout" path="M -1.04167E-6 7.40741E-7 L -1.04167E-6 0.03542 " pathEditMode="relative" rAng="0" ptsTypes="AA">
                                      <p:cBhvr>
                                        <p:cTn id="9" dur="700" spd="-100000" fill="hold"/>
                                        <p:tgtEl>
                                          <p:spTgt spid="7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par>
                                <p:cTn id="13" presetID="42" presetClass="path" presetSubtype="0" decel="100000" fill="hold" nodeType="withEffect">
                                  <p:stCondLst>
                                    <p:cond delay="200"/>
                                  </p:stCondLst>
                                  <p:childTnLst>
                                    <p:animMotion origin="layout" path="M -1.04167E-6 7.40741E-7 L -1.04167E-6 0.03542 " pathEditMode="relative" rAng="0" ptsTypes="AA">
                                      <p:cBhvr>
                                        <p:cTn id="14" dur="700" spd="-100000" fill="hold"/>
                                        <p:tgtEl>
                                          <p:spTgt spid="79"/>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par>
                                <p:cTn id="18" presetID="42" presetClass="path" presetSubtype="0" decel="100000" fill="hold" grpId="1" nodeType="withEffect">
                                  <p:stCondLst>
                                    <p:cond delay="200"/>
                                  </p:stCondLst>
                                  <p:childTnLst>
                                    <p:animMotion origin="layout" path="M -1.04167E-6 7.40741E-7 L -1.04167E-6 0.03542 " pathEditMode="relative" rAng="0" ptsTypes="AA">
                                      <p:cBhvr>
                                        <p:cTn id="19" dur="700" spd="-100000" fill="hold"/>
                                        <p:tgtEl>
                                          <p:spTgt spid="7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42" presetClass="path" presetSubtype="0" decel="100000" fill="hold" grpId="1" nodeType="withEffect">
                                  <p:stCondLst>
                                    <p:cond delay="200"/>
                                  </p:stCondLst>
                                  <p:childTnLst>
                                    <p:animMotion origin="layout" path="M -1.04167E-6 7.40741E-7 L -1.04167E-6 0.03542 " pathEditMode="relative" rAng="0" ptsTypes="AA">
                                      <p:cBhvr>
                                        <p:cTn id="24" dur="700" spd="-100000" fill="hold"/>
                                        <p:tgtEl>
                                          <p:spTgt spid="7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92"/>
                                        </p:tgtEl>
                                        <p:attrNameLst>
                                          <p:attrName>style.visibility</p:attrName>
                                        </p:attrNameLst>
                                      </p:cBhvr>
                                      <p:to>
                                        <p:strVal val="visible"/>
                                      </p:to>
                                    </p:set>
                                    <p:animEffect transition="in" filter="fade">
                                      <p:cBhvr>
                                        <p:cTn id="27" dur="500"/>
                                        <p:tgtEl>
                                          <p:spTgt spid="92"/>
                                        </p:tgtEl>
                                      </p:cBhvr>
                                    </p:animEffect>
                                  </p:childTnLst>
                                </p:cTn>
                              </p:par>
                              <p:par>
                                <p:cTn id="28" presetID="42" presetClass="path" presetSubtype="0" decel="100000" fill="hold" grpId="1" nodeType="withEffect">
                                  <p:stCondLst>
                                    <p:cond delay="200"/>
                                  </p:stCondLst>
                                  <p:childTnLst>
                                    <p:animMotion origin="layout" path="M -1.04167E-6 7.40741E-7 L -1.04167E-6 0.03542 " pathEditMode="relative" rAng="0" ptsTypes="AA">
                                      <p:cBhvr>
                                        <p:cTn id="29" dur="700" spd="-100000" fill="hold"/>
                                        <p:tgtEl>
                                          <p:spTgt spid="92"/>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500"/>
                                        <p:tgtEl>
                                          <p:spTgt spid="76"/>
                                        </p:tgtEl>
                                      </p:cBhvr>
                                    </p:animEffect>
                                  </p:childTnLst>
                                </p:cTn>
                              </p:par>
                              <p:par>
                                <p:cTn id="33" presetID="42" presetClass="path" presetSubtype="0" decel="100000" fill="hold" grpId="1" nodeType="withEffect">
                                  <p:stCondLst>
                                    <p:cond delay="200"/>
                                  </p:stCondLst>
                                  <p:childTnLst>
                                    <p:animMotion origin="layout" path="M -1.04167E-6 7.40741E-7 L -1.04167E-6 0.03542 " pathEditMode="relative" rAng="0" ptsTypes="AA">
                                      <p:cBhvr>
                                        <p:cTn id="34" dur="700" spd="-100000" fill="hold"/>
                                        <p:tgtEl>
                                          <p:spTgt spid="76"/>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87"/>
                                        </p:tgtEl>
                                        <p:attrNameLst>
                                          <p:attrName>style.visibility</p:attrName>
                                        </p:attrNameLst>
                                      </p:cBhvr>
                                      <p:to>
                                        <p:strVal val="visible"/>
                                      </p:to>
                                    </p:set>
                                    <p:animEffect transition="in" filter="fade">
                                      <p:cBhvr>
                                        <p:cTn id="37" dur="500"/>
                                        <p:tgtEl>
                                          <p:spTgt spid="87"/>
                                        </p:tgtEl>
                                      </p:cBhvr>
                                    </p:animEffect>
                                  </p:childTnLst>
                                </p:cTn>
                              </p:par>
                              <p:par>
                                <p:cTn id="38" presetID="42" presetClass="path" presetSubtype="0" decel="100000" fill="hold" grpId="1" nodeType="withEffect">
                                  <p:stCondLst>
                                    <p:cond delay="200"/>
                                  </p:stCondLst>
                                  <p:childTnLst>
                                    <p:animMotion origin="layout" path="M 4.375E-6 -3.7037E-7 L 4.375E-6 0.03542 " pathEditMode="relative" rAng="0" ptsTypes="AA">
                                      <p:cBhvr>
                                        <p:cTn id="39" dur="700" spd="-100000" fill="hold"/>
                                        <p:tgtEl>
                                          <p:spTgt spid="87"/>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par>
                                <p:cTn id="43" presetID="42" presetClass="path" presetSubtype="0" decel="100000" fill="hold" grpId="1" nodeType="withEffect">
                                  <p:stCondLst>
                                    <p:cond delay="200"/>
                                  </p:stCondLst>
                                  <p:childTnLst>
                                    <p:animMotion origin="layout" path="M -1.04167E-6 7.40741E-7 L -1.04167E-6 0.03542 " pathEditMode="relative" rAng="0" ptsTypes="AA">
                                      <p:cBhvr>
                                        <p:cTn id="44" dur="700" spd="-100000" fill="hold"/>
                                        <p:tgtEl>
                                          <p:spTgt spid="81"/>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94"/>
                                        </p:tgtEl>
                                        <p:attrNameLst>
                                          <p:attrName>style.visibility</p:attrName>
                                        </p:attrNameLst>
                                      </p:cBhvr>
                                      <p:to>
                                        <p:strVal val="visible"/>
                                      </p:to>
                                    </p:set>
                                    <p:animEffect transition="in" filter="fade">
                                      <p:cBhvr>
                                        <p:cTn id="47" dur="500"/>
                                        <p:tgtEl>
                                          <p:spTgt spid="94"/>
                                        </p:tgtEl>
                                      </p:cBhvr>
                                    </p:animEffect>
                                  </p:childTnLst>
                                </p:cTn>
                              </p:par>
                              <p:par>
                                <p:cTn id="48" presetID="42" presetClass="path" presetSubtype="0" decel="100000" fill="hold" grpId="1" nodeType="withEffect">
                                  <p:stCondLst>
                                    <p:cond delay="200"/>
                                  </p:stCondLst>
                                  <p:childTnLst>
                                    <p:animMotion origin="layout" path="M -1.04167E-6 7.40741E-7 L -1.04167E-6 0.03542 " pathEditMode="relative" rAng="0" ptsTypes="AA">
                                      <p:cBhvr>
                                        <p:cTn id="49" dur="700" spd="-100000" fill="hold"/>
                                        <p:tgtEl>
                                          <p:spTgt spid="94"/>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90"/>
                                        </p:tgtEl>
                                        <p:attrNameLst>
                                          <p:attrName>style.visibility</p:attrName>
                                        </p:attrNameLst>
                                      </p:cBhvr>
                                      <p:to>
                                        <p:strVal val="visible"/>
                                      </p:to>
                                    </p:set>
                                    <p:animEffect transition="in" filter="fade">
                                      <p:cBhvr>
                                        <p:cTn id="52" dur="500"/>
                                        <p:tgtEl>
                                          <p:spTgt spid="90"/>
                                        </p:tgtEl>
                                      </p:cBhvr>
                                    </p:animEffect>
                                  </p:childTnLst>
                                </p:cTn>
                              </p:par>
                              <p:par>
                                <p:cTn id="53" presetID="42" presetClass="path" presetSubtype="0" decel="100000" fill="hold" grpId="1" nodeType="withEffect">
                                  <p:stCondLst>
                                    <p:cond delay="200"/>
                                  </p:stCondLst>
                                  <p:childTnLst>
                                    <p:animMotion origin="layout" path="M -1.04167E-6 7.40741E-7 L -1.04167E-6 0.03542 " pathEditMode="relative" rAng="0" ptsTypes="AA">
                                      <p:cBhvr>
                                        <p:cTn id="54" dur="700" spd="-100000" fill="hold"/>
                                        <p:tgtEl>
                                          <p:spTgt spid="90"/>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42" presetClass="path" presetSubtype="0" decel="100000" fill="hold" grpId="1" nodeType="withEffect">
                                  <p:stCondLst>
                                    <p:cond delay="200"/>
                                  </p:stCondLst>
                                  <p:childTnLst>
                                    <p:animMotion origin="layout" path="M -1.04167E-6 7.40741E-7 L -1.04167E-6 0.03542 " pathEditMode="relative" rAng="0" ptsTypes="AA">
                                      <p:cBhvr>
                                        <p:cTn id="59" dur="700" spd="-100000" fill="hold"/>
                                        <p:tgtEl>
                                          <p:spTgt spid="82"/>
                                        </p:tgtEl>
                                        <p:attrNameLst>
                                          <p:attrName>ppt_x</p:attrName>
                                          <p:attrName>ppt_y</p:attrName>
                                        </p:attrNameLst>
                                      </p:cBhvr>
                                      <p:rCtr x="0" y="1759"/>
                                    </p:animMotion>
                                  </p:childTnLst>
                                </p:cTn>
                              </p:par>
                              <p:par>
                                <p:cTn id="60" presetID="10" presetClass="entr" presetSubtype="0" fill="hold" nodeType="withEffect">
                                  <p:stCondLst>
                                    <p:cond delay="200"/>
                                  </p:stCondLst>
                                  <p:childTnLst>
                                    <p:set>
                                      <p:cBhvr>
                                        <p:cTn id="61" dur="1" fill="hold">
                                          <p:stCondLst>
                                            <p:cond delay="0"/>
                                          </p:stCondLst>
                                        </p:cTn>
                                        <p:tgtEl>
                                          <p:spTgt spid="80"/>
                                        </p:tgtEl>
                                        <p:attrNameLst>
                                          <p:attrName>style.visibility</p:attrName>
                                        </p:attrNameLst>
                                      </p:cBhvr>
                                      <p:to>
                                        <p:strVal val="visible"/>
                                      </p:to>
                                    </p:set>
                                    <p:animEffect transition="in" filter="fade">
                                      <p:cBhvr>
                                        <p:cTn id="62" dur="500"/>
                                        <p:tgtEl>
                                          <p:spTgt spid="80"/>
                                        </p:tgtEl>
                                      </p:cBhvr>
                                    </p:animEffect>
                                  </p:childTnLst>
                                </p:cTn>
                              </p:par>
                              <p:par>
                                <p:cTn id="63" presetID="42" presetClass="path" presetSubtype="0" decel="100000" fill="hold" nodeType="withEffect">
                                  <p:stCondLst>
                                    <p:cond delay="200"/>
                                  </p:stCondLst>
                                  <p:childTnLst>
                                    <p:animMotion origin="layout" path="M -1.04167E-6 7.40741E-7 L -1.04167E-6 0.03542 " pathEditMode="relative" rAng="0" ptsTypes="AA">
                                      <p:cBhvr>
                                        <p:cTn id="64" dur="700" spd="-100000" fill="hold"/>
                                        <p:tgtEl>
                                          <p:spTgt spid="80"/>
                                        </p:tgtEl>
                                        <p:attrNameLst>
                                          <p:attrName>ppt_x</p:attrName>
                                          <p:attrName>ppt_y</p:attrName>
                                        </p:attrNameLst>
                                      </p:cBhvr>
                                      <p:rCtr x="0" y="1759"/>
                                    </p:animMotion>
                                  </p:childTnLst>
                                </p:cTn>
                              </p:par>
                              <p:par>
                                <p:cTn id="65" presetID="10" presetClass="entr" presetSubtype="0" fill="hold" grpId="0" nodeType="withEffect">
                                  <p:stCondLst>
                                    <p:cond delay="20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500"/>
                                        <p:tgtEl>
                                          <p:spTgt spid="83"/>
                                        </p:tgtEl>
                                      </p:cBhvr>
                                    </p:animEffect>
                                  </p:childTnLst>
                                </p:cTn>
                              </p:par>
                              <p:par>
                                <p:cTn id="68" presetID="42" presetClass="path" presetSubtype="0" decel="100000" fill="hold" grpId="1" nodeType="withEffect">
                                  <p:stCondLst>
                                    <p:cond delay="200"/>
                                  </p:stCondLst>
                                  <p:childTnLst>
                                    <p:animMotion origin="layout" path="M -1.04167E-6 7.40741E-7 L -1.04167E-6 0.03542 " pathEditMode="relative" rAng="0" ptsTypes="AA">
                                      <p:cBhvr>
                                        <p:cTn id="69" dur="700" spd="-100000" fill="hold"/>
                                        <p:tgtEl>
                                          <p:spTgt spid="83"/>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89"/>
                                        </p:tgtEl>
                                        <p:attrNameLst>
                                          <p:attrName>style.visibility</p:attrName>
                                        </p:attrNameLst>
                                      </p:cBhvr>
                                      <p:to>
                                        <p:strVal val="visible"/>
                                      </p:to>
                                    </p:set>
                                    <p:animEffect transition="in" filter="fade">
                                      <p:cBhvr>
                                        <p:cTn id="72" dur="500"/>
                                        <p:tgtEl>
                                          <p:spTgt spid="89"/>
                                        </p:tgtEl>
                                      </p:cBhvr>
                                    </p:animEffect>
                                  </p:childTnLst>
                                </p:cTn>
                              </p:par>
                              <p:par>
                                <p:cTn id="73" presetID="42" presetClass="path" presetSubtype="0" decel="100000" fill="hold" grpId="1" nodeType="withEffect">
                                  <p:stCondLst>
                                    <p:cond delay="200"/>
                                  </p:stCondLst>
                                  <p:childTnLst>
                                    <p:animMotion origin="layout" path="M -1.04167E-6 7.40741E-7 L -1.04167E-6 0.03542 " pathEditMode="relative" rAng="0" ptsTypes="AA">
                                      <p:cBhvr>
                                        <p:cTn id="74" dur="700" spd="-100000" fill="hold"/>
                                        <p:tgtEl>
                                          <p:spTgt spid="89"/>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93"/>
                                        </p:tgtEl>
                                        <p:attrNameLst>
                                          <p:attrName>style.visibility</p:attrName>
                                        </p:attrNameLst>
                                      </p:cBhvr>
                                      <p:to>
                                        <p:strVal val="visible"/>
                                      </p:to>
                                    </p:set>
                                    <p:animEffect transition="in" filter="fade">
                                      <p:cBhvr>
                                        <p:cTn id="77" dur="500"/>
                                        <p:tgtEl>
                                          <p:spTgt spid="93"/>
                                        </p:tgtEl>
                                      </p:cBhvr>
                                    </p:animEffect>
                                  </p:childTnLst>
                                </p:cTn>
                              </p:par>
                              <p:par>
                                <p:cTn id="78" presetID="42" presetClass="path" presetSubtype="0" decel="100000" fill="hold" grpId="1" nodeType="withEffect">
                                  <p:stCondLst>
                                    <p:cond delay="200"/>
                                  </p:stCondLst>
                                  <p:childTnLst>
                                    <p:animMotion origin="layout" path="M -1.04167E-6 7.40741E-7 L -1.04167E-6 0.03542 " pathEditMode="relative" rAng="0" ptsTypes="AA">
                                      <p:cBhvr>
                                        <p:cTn id="79" dur="700" spd="-100000" fill="hold"/>
                                        <p:tgtEl>
                                          <p:spTgt spid="93"/>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91"/>
                                        </p:tgtEl>
                                        <p:attrNameLst>
                                          <p:attrName>style.visibility</p:attrName>
                                        </p:attrNameLst>
                                      </p:cBhvr>
                                      <p:to>
                                        <p:strVal val="visible"/>
                                      </p:to>
                                    </p:set>
                                    <p:animEffect transition="in" filter="fade">
                                      <p:cBhvr>
                                        <p:cTn id="82" dur="500"/>
                                        <p:tgtEl>
                                          <p:spTgt spid="91"/>
                                        </p:tgtEl>
                                      </p:cBhvr>
                                    </p:animEffect>
                                  </p:childTnLst>
                                </p:cTn>
                              </p:par>
                              <p:par>
                                <p:cTn id="83" presetID="42" presetClass="path" presetSubtype="0" decel="100000" fill="hold" grpId="1" nodeType="withEffect">
                                  <p:stCondLst>
                                    <p:cond delay="200"/>
                                  </p:stCondLst>
                                  <p:childTnLst>
                                    <p:animMotion origin="layout" path="M -1.04167E-6 7.40741E-7 L -1.04167E-6 0.03542 " pathEditMode="relative" rAng="0" ptsTypes="AA">
                                      <p:cBhvr>
                                        <p:cTn id="84" dur="700" spd="-100000" fill="hold"/>
                                        <p:tgtEl>
                                          <p:spTgt spid="91"/>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3"/>
                                        </p:tgtEl>
                                        <p:attrNameLst>
                                          <p:attrName>style.visibility</p:attrName>
                                        </p:attrNameLst>
                                      </p:cBhvr>
                                      <p:to>
                                        <p:strVal val="visible"/>
                                      </p:to>
                                    </p:set>
                                    <p:animEffect transition="in" filter="fade">
                                      <p:cBhvr>
                                        <p:cTn id="87" dur="500"/>
                                        <p:tgtEl>
                                          <p:spTgt spid="3"/>
                                        </p:tgtEl>
                                      </p:cBhvr>
                                    </p:animEffect>
                                  </p:childTnLst>
                                </p:cTn>
                              </p:par>
                              <p:par>
                                <p:cTn id="88" presetID="42" presetClass="path" presetSubtype="0" decel="100000" fill="hold" grpId="1" nodeType="withEffect">
                                  <p:stCondLst>
                                    <p:cond delay="200"/>
                                  </p:stCondLst>
                                  <p:childTnLst>
                                    <p:animMotion origin="layout" path="M -1.04167E-6 7.40741E-7 L -1.04167E-6 0.03542 " pathEditMode="relative" rAng="0" ptsTypes="AA">
                                      <p:cBhvr>
                                        <p:cTn id="89" dur="700" spd="-100000" fill="hold"/>
                                        <p:tgtEl>
                                          <p:spTgt spid="3"/>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par>
                                <p:cTn id="93" presetID="42" presetClass="path" presetSubtype="0" decel="100000" fill="hold" grpId="1" nodeType="withEffect">
                                  <p:stCondLst>
                                    <p:cond delay="200"/>
                                  </p:stCondLst>
                                  <p:childTnLst>
                                    <p:animMotion origin="layout" path="M 4.375E-6 1.11111E-6 L 4.375E-6 0.03542 " pathEditMode="relative" rAng="0" ptsTypes="AA">
                                      <p:cBhvr>
                                        <p:cTn id="94" dur="700" spd="-100000" fill="hold"/>
                                        <p:tgtEl>
                                          <p:spTgt spid="4"/>
                                        </p:tgtEl>
                                        <p:attrNameLst>
                                          <p:attrName>ppt_x</p:attrName>
                                          <p:attrName>ppt_y</p:attrName>
                                        </p:attrNameLst>
                                      </p:cBhvr>
                                      <p:rCtr x="0" y="1759"/>
                                    </p:animMotion>
                                  </p:childTnLst>
                                </p:cTn>
                              </p:par>
                              <p:par>
                                <p:cTn id="95" presetID="10" presetClass="entr" presetSubtype="0" fill="hold" grpId="0" nodeType="withEffect">
                                  <p:stCondLst>
                                    <p:cond delay="20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500"/>
                                        <p:tgtEl>
                                          <p:spTgt spid="5"/>
                                        </p:tgtEl>
                                      </p:cBhvr>
                                    </p:animEffect>
                                  </p:childTnLst>
                                </p:cTn>
                              </p:par>
                              <p:par>
                                <p:cTn id="98" presetID="42" presetClass="path" presetSubtype="0" decel="100000" fill="hold" grpId="1" nodeType="withEffect">
                                  <p:stCondLst>
                                    <p:cond delay="200"/>
                                  </p:stCondLst>
                                  <p:childTnLst>
                                    <p:animMotion origin="layout" path="M 0 1.11111E-6 L 0 0.03542 " pathEditMode="relative" rAng="0" ptsTypes="AA">
                                      <p:cBhvr>
                                        <p:cTn id="99" dur="700" spd="-100000" fill="hold"/>
                                        <p:tgtEl>
                                          <p:spTgt spid="5"/>
                                        </p:tgtEl>
                                        <p:attrNameLst>
                                          <p:attrName>ppt_x</p:attrName>
                                          <p:attrName>ppt_y</p:attrName>
                                        </p:attrNameLst>
                                      </p:cBhvr>
                                      <p:rCtr x="0" y="1759"/>
                                    </p:animMotion>
                                  </p:childTnLst>
                                </p:cTn>
                              </p:par>
                              <p:par>
                                <p:cTn id="100" presetID="10" presetClass="entr" presetSubtype="0" fill="hold" grpId="0" nodeType="withEffect">
                                  <p:stCondLst>
                                    <p:cond delay="200"/>
                                  </p:stCondLst>
                                  <p:childTnLst>
                                    <p:set>
                                      <p:cBhvr>
                                        <p:cTn id="101" dur="1" fill="hold">
                                          <p:stCondLst>
                                            <p:cond delay="0"/>
                                          </p:stCondLst>
                                        </p:cTn>
                                        <p:tgtEl>
                                          <p:spTgt spid="6"/>
                                        </p:tgtEl>
                                        <p:attrNameLst>
                                          <p:attrName>style.visibility</p:attrName>
                                        </p:attrNameLst>
                                      </p:cBhvr>
                                      <p:to>
                                        <p:strVal val="visible"/>
                                      </p:to>
                                    </p:set>
                                    <p:animEffect transition="in" filter="fade">
                                      <p:cBhvr>
                                        <p:cTn id="102" dur="500"/>
                                        <p:tgtEl>
                                          <p:spTgt spid="6"/>
                                        </p:tgtEl>
                                      </p:cBhvr>
                                    </p:animEffect>
                                  </p:childTnLst>
                                </p:cTn>
                              </p:par>
                              <p:par>
                                <p:cTn id="103" presetID="42" presetClass="path" presetSubtype="0" decel="100000" fill="hold" grpId="1" nodeType="withEffect">
                                  <p:stCondLst>
                                    <p:cond delay="200"/>
                                  </p:stCondLst>
                                  <p:childTnLst>
                                    <p:animMotion origin="layout" path="M -4.375E-6 1.11111E-6 L -4.375E-6 0.03542 " pathEditMode="relative" rAng="0" ptsTypes="AA">
                                      <p:cBhvr>
                                        <p:cTn id="10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75" grpId="0" animBg="1"/>
      <p:bldP spid="75" grpId="1" animBg="1"/>
      <p:bldP spid="81" grpId="0" animBg="1"/>
      <p:bldP spid="81" grpId="1" animBg="1"/>
      <p:bldP spid="82" grpId="0" animBg="1"/>
      <p:bldP spid="82" grpId="1" animBg="1"/>
      <p:bldP spid="83" grpId="0" animBg="1"/>
      <p:bldP spid="83" grpId="1" animBg="1"/>
      <p:bldP spid="78" grpId="0"/>
      <p:bldP spid="78" grpId="1"/>
      <p:bldP spid="76" grpId="0" animBg="1"/>
      <p:bldP spid="76" grpId="1" animBg="1"/>
      <p:bldP spid="92" grpId="0" animBg="1"/>
      <p:bldP spid="92" grpId="1" animBg="1"/>
      <p:bldP spid="4" grpId="0"/>
      <p:bldP spid="4" grpId="1"/>
      <p:bldP spid="87" grpId="0"/>
      <p:bldP spid="87" grpId="1"/>
      <p:bldP spid="90" grpId="0" animBg="1"/>
      <p:bldP spid="90" grpId="1" animBg="1"/>
      <p:bldP spid="94" grpId="0" animBg="1"/>
      <p:bldP spid="94" grpId="1" animBg="1"/>
      <p:bldP spid="5" grpId="0"/>
      <p:bldP spid="5" grpId="1"/>
      <p:bldP spid="3" grpId="0"/>
      <p:bldP spid="3" grpId="1"/>
      <p:bldP spid="91" grpId="0" animBg="1"/>
      <p:bldP spid="91" grpId="1" animBg="1"/>
      <p:bldP spid="93" grpId="0" animBg="1"/>
      <p:bldP spid="93" grpId="1" animBg="1"/>
      <p:bldP spid="6" grpId="0"/>
      <p:bldP spid="6" grpId="1"/>
      <p:bldP spid="89" grpId="0"/>
      <p:bldP spid="8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40399-DA30-40A3-8713-5E5F4DCB5809}"/>
            </a:ext>
          </a:extLst>
        </p:cNvPr>
        <p:cNvGrpSpPr/>
        <p:nvPr/>
      </p:nvGrpSpPr>
      <p:grpSpPr>
        <a:xfrm>
          <a:off x="0" y="0"/>
          <a:ext cx="0" cy="0"/>
          <a:chOff x="0" y="0"/>
          <a:chExt cx="0" cy="0"/>
        </a:xfrm>
      </p:grpSpPr>
      <p:grpSp>
        <p:nvGrpSpPr>
          <p:cNvPr id="57" name="Group 56">
            <a:extLst>
              <a:ext uri="{FF2B5EF4-FFF2-40B4-BE49-F238E27FC236}">
                <a16:creationId xmlns:a16="http://schemas.microsoft.com/office/drawing/2014/main" id="{1BACBE68-3661-1795-6B22-C2D72DBAE1C0}"/>
              </a:ext>
              <a:ext uri="{C183D7F6-B498-43B3-948B-1728B52AA6E4}">
                <adec:decorative xmlns:adec="http://schemas.microsoft.com/office/drawing/2017/decorative" val="1"/>
              </a:ext>
            </a:extLst>
          </p:cNvPr>
          <p:cNvGrpSpPr/>
          <p:nvPr/>
        </p:nvGrpSpPr>
        <p:grpSpPr>
          <a:xfrm>
            <a:off x="1" y="0"/>
            <a:ext cx="12191999" cy="1358900"/>
            <a:chOff x="1" y="0"/>
            <a:chExt cx="12191999" cy="1358900"/>
          </a:xfrm>
        </p:grpSpPr>
        <p:pic>
          <p:nvPicPr>
            <p:cNvPr id="58" name="Picture 57">
              <a:extLst>
                <a:ext uri="{FF2B5EF4-FFF2-40B4-BE49-F238E27FC236}">
                  <a16:creationId xmlns:a16="http://schemas.microsoft.com/office/drawing/2014/main" id="{11123DA6-7B9E-A01D-33AB-BDD8F80D860A}"/>
                </a:ext>
                <a:ext uri="{C183D7F6-B498-43B3-948B-1728B52AA6E4}">
                  <adec:decorative xmlns:adec="http://schemas.microsoft.com/office/drawing/2017/decorative" val="1"/>
                </a:ext>
              </a:extLst>
            </p:cNvPr>
            <p:cNvPicPr>
              <a:picLocks/>
            </p:cNvPicPr>
            <p:nvPr/>
          </p:nvPicPr>
          <p:blipFill rotWithShape="1">
            <a:blip r:embed="rId3">
              <a:extLst>
                <a:ext uri="{28A0092B-C50C-407E-A947-70E740481C1C}">
                  <a14:useLocalDpi xmlns:a14="http://schemas.microsoft.com/office/drawing/2010/main" val="0"/>
                </a:ext>
              </a:extLst>
            </a:blip>
            <a:srcRect t="7090" r="4762" b="74039"/>
            <a:stretch/>
          </p:blipFill>
          <p:spPr>
            <a:xfrm>
              <a:off x="1"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p:spPr>
        </p:pic>
        <p:sp>
          <p:nvSpPr>
            <p:cNvPr id="59" name="Freeform: Shape 58">
              <a:extLst>
                <a:ext uri="{FF2B5EF4-FFF2-40B4-BE49-F238E27FC236}">
                  <a16:creationId xmlns:a16="http://schemas.microsoft.com/office/drawing/2014/main" id="{050AB34E-0876-C4EC-A598-420763AEF214}"/>
                </a:ext>
                <a:ext uri="{C183D7F6-B498-43B3-948B-1728B52AA6E4}">
                  <adec:decorative xmlns:adec="http://schemas.microsoft.com/office/drawing/2017/decorative" val="1"/>
                </a:ext>
              </a:extLst>
            </p:cNvPr>
            <p:cNvSpPr>
              <a:spLocks/>
            </p:cNvSpPr>
            <p:nvPr/>
          </p:nvSpPr>
          <p:spPr>
            <a:xfrm>
              <a:off x="2" y="0"/>
              <a:ext cx="12191998" cy="1358900"/>
            </a:xfrm>
            <a:custGeom>
              <a:avLst/>
              <a:gdLst>
                <a:gd name="connsiteX0" fmla="*/ 0 w 12191998"/>
                <a:gd name="connsiteY0" fmla="*/ 0 h 1358900"/>
                <a:gd name="connsiteX1" fmla="*/ 12191998 w 12191998"/>
                <a:gd name="connsiteY1" fmla="*/ 0 h 1358900"/>
                <a:gd name="connsiteX2" fmla="*/ 12191998 w 12191998"/>
                <a:gd name="connsiteY2" fmla="*/ 1358900 h 1358900"/>
                <a:gd name="connsiteX3" fmla="*/ 0 w 12191998"/>
                <a:gd name="connsiteY3" fmla="*/ 1358900 h 1358900"/>
              </a:gdLst>
              <a:ahLst/>
              <a:cxnLst>
                <a:cxn ang="0">
                  <a:pos x="connsiteX0" y="connsiteY0"/>
                </a:cxn>
                <a:cxn ang="0">
                  <a:pos x="connsiteX1" y="connsiteY1"/>
                </a:cxn>
                <a:cxn ang="0">
                  <a:pos x="connsiteX2" y="connsiteY2"/>
                </a:cxn>
                <a:cxn ang="0">
                  <a:pos x="connsiteX3" y="connsiteY3"/>
                </a:cxn>
              </a:cxnLst>
              <a:rect l="l" t="t" r="r" b="b"/>
              <a:pathLst>
                <a:path w="12191998" h="1358900">
                  <a:moveTo>
                    <a:pt x="0" y="0"/>
                  </a:moveTo>
                  <a:lnTo>
                    <a:pt x="12191998" y="0"/>
                  </a:lnTo>
                  <a:lnTo>
                    <a:pt x="12191998" y="1358900"/>
                  </a:lnTo>
                  <a:lnTo>
                    <a:pt x="0" y="1358900"/>
                  </a:lnTo>
                  <a:close/>
                </a:path>
              </a:pathLst>
            </a:cu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60" name="Graphic 34_1">
              <a:extLst>
                <a:ext uri="{FF2B5EF4-FFF2-40B4-BE49-F238E27FC236}">
                  <a16:creationId xmlns:a16="http://schemas.microsoft.com/office/drawing/2014/main" id="{77DA55A2-A9DE-2AD5-8AA4-0C9DECB4177F}"/>
                </a:ext>
                <a:ext uri="{C183D7F6-B498-43B3-948B-1728B52AA6E4}">
                  <adec:decorative xmlns:adec="http://schemas.microsoft.com/office/drawing/2017/decorative" val="1"/>
                </a:ext>
              </a:extLst>
            </p:cNvPr>
            <p:cNvSpPr>
              <a:spLocks/>
            </p:cNvSpPr>
            <p:nvPr/>
          </p:nvSpPr>
          <p:spPr>
            <a:xfrm>
              <a:off x="1" y="1358900"/>
              <a:ext cx="12191998" cy="0"/>
            </a:xfrm>
            <a:custGeom>
              <a:avLst/>
              <a:gdLst>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0 w 12191998"/>
                <a:gd name="connsiteY4" fmla="*/ 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4" fmla="*/ 91440 w 12191998"/>
                <a:gd name="connsiteY4" fmla="*/ 91440 h 863854"/>
                <a:gd name="connsiteX0" fmla="*/ 0 w 12191998"/>
                <a:gd name="connsiteY0" fmla="*/ 0 h 863854"/>
                <a:gd name="connsiteX1" fmla="*/ 12191998 w 12191998"/>
                <a:gd name="connsiteY1" fmla="*/ 0 h 863854"/>
                <a:gd name="connsiteX2" fmla="*/ 12191998 w 12191998"/>
                <a:gd name="connsiteY2" fmla="*/ 863854 h 863854"/>
                <a:gd name="connsiteX3" fmla="*/ 0 w 12191998"/>
                <a:gd name="connsiteY3" fmla="*/ 863854 h 863854"/>
                <a:gd name="connsiteX0" fmla="*/ 12191998 w 12191998"/>
                <a:gd name="connsiteY0" fmla="*/ 0 h 863854"/>
                <a:gd name="connsiteX1" fmla="*/ 12191998 w 12191998"/>
                <a:gd name="connsiteY1" fmla="*/ 863854 h 863854"/>
                <a:gd name="connsiteX2" fmla="*/ 0 w 12191998"/>
                <a:gd name="connsiteY2" fmla="*/ 863854 h 863854"/>
                <a:gd name="connsiteX0" fmla="*/ 12191998 w 12191998"/>
                <a:gd name="connsiteY0" fmla="*/ 0 h 0"/>
                <a:gd name="connsiteX1" fmla="*/ 0 w 12191998"/>
                <a:gd name="connsiteY1" fmla="*/ 0 h 0"/>
              </a:gdLst>
              <a:ahLst/>
              <a:cxnLst>
                <a:cxn ang="0">
                  <a:pos x="connsiteX0" y="connsiteY0"/>
                </a:cxn>
                <a:cxn ang="0">
                  <a:pos x="connsiteX1" y="connsiteY1"/>
                </a:cxn>
              </a:cxnLst>
              <a:rect l="l" t="t" r="r" b="b"/>
              <a:pathLst>
                <a:path w="12191998">
                  <a:moveTo>
                    <a:pt x="12191998" y="0"/>
                  </a:moveTo>
                  <a:lnTo>
                    <a:pt x="0" y="0"/>
                  </a:lnTo>
                </a:path>
              </a:pathLst>
            </a:custGeom>
            <a:noFill/>
            <a:ln w="50800">
              <a:gradFill flip="none" rotWithShape="1">
                <a:gsLst>
                  <a:gs pos="0">
                    <a:srgbClr val="FFA38B">
                      <a:lumMod val="98000"/>
                    </a:srgbClr>
                  </a:gs>
                  <a:gs pos="35000">
                    <a:srgbClr val="D361FF"/>
                  </a:gs>
                  <a:gs pos="70000">
                    <a:srgbClr val="2CB1FE"/>
                  </a:gs>
                  <a:gs pos="100000">
                    <a:schemeClr val="accent1"/>
                  </a:gs>
                </a:gsLst>
                <a:lin ang="108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sp>
        <p:nvSpPr>
          <p:cNvPr id="24" name="Rectangle: Rounded Corners 50">
            <a:extLst>
              <a:ext uri="{FF2B5EF4-FFF2-40B4-BE49-F238E27FC236}">
                <a16:creationId xmlns:a16="http://schemas.microsoft.com/office/drawing/2014/main" id="{994A9136-7988-543A-7D65-583018E860FF}"/>
              </a:ext>
              <a:ext uri="{C183D7F6-B498-43B3-948B-1728B52AA6E4}">
                <adec:decorative xmlns:adec="http://schemas.microsoft.com/office/drawing/2017/decorative" val="1"/>
              </a:ext>
            </a:extLst>
          </p:cNvPr>
          <p:cNvSpPr/>
          <p:nvPr/>
        </p:nvSpPr>
        <p:spPr bwMode="auto">
          <a:xfrm>
            <a:off x="924560" y="1710176"/>
            <a:ext cx="10342880" cy="4591050"/>
          </a:xfrm>
          <a:prstGeom prst="roundRect">
            <a:avLst>
              <a:gd name="adj" fmla="val 3527"/>
            </a:avLst>
          </a:prstGeom>
          <a:solidFill>
            <a:schemeClr val="bg1"/>
          </a:solidFill>
          <a:ln w="6350">
            <a:solidFill>
              <a:schemeClr val="bg1"/>
            </a:solidFill>
            <a:headEnd type="none" w="med" len="med"/>
            <a:tailEnd type="none" w="med" len="med"/>
          </a:ln>
          <a:effectLst>
            <a:outerShdw blurRad="215900" algn="ctr" rotWithShape="0">
              <a:prstClr val="black">
                <a:alpha val="13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5760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br>
              <a:rPr kumimoji="0" lang="en-US" sz="2000" b="0" i="0" u="none" strike="noStrike" kern="1200" cap="none" spc="0" normalizeH="0" baseline="0" noProof="0">
                <a:ln>
                  <a:noFill/>
                </a:ln>
                <a:solidFill>
                  <a:srgbClr val="000000"/>
                </a:solidFill>
                <a:effectLst/>
                <a:uLnTx/>
                <a:uFillTx/>
                <a:latin typeface="Segoe Sans Display"/>
                <a:ea typeface="+mn-ea"/>
                <a:cs typeface="+mn-cs"/>
              </a:rPr>
            </a:br>
            <a:br>
              <a:rPr kumimoji="0" lang="en-US" sz="2000" b="0" i="0" u="none" strike="noStrike" kern="1200" cap="none" spc="0" normalizeH="0" baseline="0" noProof="0">
                <a:ln>
                  <a:noFill/>
                </a:ln>
                <a:solidFill>
                  <a:srgbClr val="000000"/>
                </a:solidFill>
                <a:effectLst/>
                <a:uLnTx/>
                <a:uFillTx/>
                <a:latin typeface="Segoe Sans Display"/>
                <a:ea typeface="+mn-ea"/>
                <a:cs typeface="+mn-cs"/>
              </a:rPr>
            </a:br>
            <a:endParaRPr kumimoji="0" lang="en-US" sz="20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6" name="TextBox 25">
            <a:extLst>
              <a:ext uri="{FF2B5EF4-FFF2-40B4-BE49-F238E27FC236}">
                <a16:creationId xmlns:a16="http://schemas.microsoft.com/office/drawing/2014/main" id="{C4903FDF-DCCE-653F-2145-69D31F4FC428}"/>
              </a:ext>
              <a:ext uri="{C183D7F6-B498-43B3-948B-1728B52AA6E4}">
                <adec:decorative xmlns:adec="http://schemas.microsoft.com/office/drawing/2017/decorative" val="1"/>
              </a:ext>
            </a:extLst>
          </p:cNvPr>
          <p:cNvSpPr txBox="1">
            <a:spLocks/>
          </p:cNvSpPr>
          <p:nvPr/>
        </p:nvSpPr>
        <p:spPr>
          <a:xfrm rot="10800000">
            <a:off x="4356100" y="1710175"/>
            <a:ext cx="3479800" cy="795684"/>
          </a:xfrm>
          <a:prstGeom prst="round2SameRect">
            <a:avLst>
              <a:gd name="adj1" fmla="val 19295"/>
              <a:gd name="adj2" fmla="val 0"/>
            </a:avLst>
          </a:prstGeom>
          <a:solidFill>
            <a:schemeClr val="accent2">
              <a:lumMod val="20000"/>
              <a:lumOff val="80000"/>
              <a:alpha val="50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fontAlgn="base">
              <a:spcBef>
                <a:spcPct val="0"/>
              </a:spcBef>
              <a:spcAft>
                <a:spcPts val="600"/>
              </a:spcAft>
              <a:defRPr>
                <a:ln w="3175">
                  <a:noFill/>
                </a:ln>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742" rtl="0" eaLnBrk="1" fontAlgn="base" latinLnBrk="0" hangingPunct="1">
              <a:lnSpc>
                <a:spcPct val="100000"/>
              </a:lnSpc>
              <a:spcBef>
                <a:spcPct val="0"/>
              </a:spcBef>
              <a:spcAft>
                <a:spcPts val="600"/>
              </a:spcAft>
              <a:buClrTx/>
              <a:buSzTx/>
              <a:buFontTx/>
              <a:buNone/>
              <a:tabLst>
                <a:tab pos="3701239" algn="l"/>
              </a:tabLst>
              <a:defRPr/>
            </a:pPr>
            <a:endParaRPr kumimoji="0" lang="en-US" sz="2200" b="0" i="0" u="none" strike="noStrike" kern="1200" cap="none" spc="0" normalizeH="0" baseline="0" noProof="0">
              <a:ln w="3175">
                <a:noFill/>
              </a:ln>
              <a:solidFill>
                <a:srgbClr val="091F2C"/>
              </a:solidFill>
              <a:effectLst/>
              <a:uLnTx/>
              <a:uFillTx/>
              <a:latin typeface="Segoe Sans Display Semibold"/>
              <a:ea typeface="+mj-ea"/>
              <a:cs typeface="+mj-cs"/>
            </a:endParaRPr>
          </a:p>
        </p:txBody>
      </p:sp>
      <p:pic>
        <p:nvPicPr>
          <p:cNvPr id="32" name="Picture 31">
            <a:extLst>
              <a:ext uri="{FF2B5EF4-FFF2-40B4-BE49-F238E27FC236}">
                <a16:creationId xmlns:a16="http://schemas.microsoft.com/office/drawing/2014/main" id="{066FE0F9-E7F3-046D-A04A-D538EDE865EC}"/>
              </a:ext>
              <a:ext uri="{C183D7F6-B498-43B3-948B-1728B52AA6E4}">
                <adec:decorative xmlns:adec="http://schemas.microsoft.com/office/drawing/2017/decorative" val="1"/>
              </a:ext>
            </a:extLst>
          </p:cNvPr>
          <p:cNvPicPr>
            <a:picLocks/>
          </p:cNvPicPr>
          <p:nvPr/>
        </p:nvPicPr>
        <p:blipFill>
          <a:blip r:embed="rId4"/>
          <a:srcRect l="2434" t="98557" r="65625"/>
          <a:stretch>
            <a:fillRect/>
          </a:stretch>
        </p:blipFill>
        <p:spPr>
          <a:xfrm flipH="1">
            <a:off x="4560887" y="6301226"/>
            <a:ext cx="3070226" cy="61474"/>
          </a:xfrm>
          <a:custGeom>
            <a:avLst/>
            <a:gdLst>
              <a:gd name="connsiteX0" fmla="*/ 3070226 w 3070226"/>
              <a:gd name="connsiteY0" fmla="*/ 0 h 61474"/>
              <a:gd name="connsiteX1" fmla="*/ 2061029 w 3070226"/>
              <a:gd name="connsiteY1" fmla="*/ 0 h 61474"/>
              <a:gd name="connsiteX2" fmla="*/ 1009198 w 3070226"/>
              <a:gd name="connsiteY2" fmla="*/ 0 h 61474"/>
              <a:gd name="connsiteX3" fmla="*/ 1009197 w 3070226"/>
              <a:gd name="connsiteY3" fmla="*/ 0 h 61474"/>
              <a:gd name="connsiteX4" fmla="*/ 826317 w 3070226"/>
              <a:gd name="connsiteY4" fmla="*/ 0 h 61474"/>
              <a:gd name="connsiteX5" fmla="*/ 0 w 3070226"/>
              <a:gd name="connsiteY5" fmla="*/ 0 h 61474"/>
              <a:gd name="connsiteX6" fmla="*/ 18570 w 3070226"/>
              <a:gd name="connsiteY6" fmla="*/ 16014 h 61474"/>
              <a:gd name="connsiteX7" fmla="*/ 160954 w 3070226"/>
              <a:gd name="connsiteY7" fmla="*/ 61474 h 61474"/>
              <a:gd name="connsiteX8" fmla="*/ 826317 w 3070226"/>
              <a:gd name="connsiteY8" fmla="*/ 61474 h 61474"/>
              <a:gd name="connsiteX9" fmla="*/ 1009197 w 3070226"/>
              <a:gd name="connsiteY9" fmla="*/ 61474 h 61474"/>
              <a:gd name="connsiteX10" fmla="*/ 1009198 w 3070226"/>
              <a:gd name="connsiteY10" fmla="*/ 61474 h 61474"/>
              <a:gd name="connsiteX11" fmla="*/ 2061029 w 3070226"/>
              <a:gd name="connsiteY11" fmla="*/ 61474 h 61474"/>
              <a:gd name="connsiteX12" fmla="*/ 2909272 w 3070226"/>
              <a:gd name="connsiteY12" fmla="*/ 61474 h 61474"/>
              <a:gd name="connsiteX13" fmla="*/ 3051657 w 3070226"/>
              <a:gd name="connsiteY13" fmla="*/ 16014 h 6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0226" h="61474">
                <a:moveTo>
                  <a:pt x="3070226" y="0"/>
                </a:moveTo>
                <a:lnTo>
                  <a:pt x="2061029" y="0"/>
                </a:lnTo>
                <a:lnTo>
                  <a:pt x="1009198" y="0"/>
                </a:lnTo>
                <a:lnTo>
                  <a:pt x="1009197" y="0"/>
                </a:lnTo>
                <a:lnTo>
                  <a:pt x="826317" y="0"/>
                </a:lnTo>
                <a:lnTo>
                  <a:pt x="0" y="0"/>
                </a:lnTo>
                <a:lnTo>
                  <a:pt x="18570" y="16014"/>
                </a:lnTo>
                <a:cubicBezTo>
                  <a:pt x="59214" y="44715"/>
                  <a:pt x="108211" y="61474"/>
                  <a:pt x="160954" y="61474"/>
                </a:cubicBezTo>
                <a:lnTo>
                  <a:pt x="826317" y="61474"/>
                </a:lnTo>
                <a:lnTo>
                  <a:pt x="1009197" y="61474"/>
                </a:lnTo>
                <a:lnTo>
                  <a:pt x="1009198" y="61474"/>
                </a:lnTo>
                <a:lnTo>
                  <a:pt x="2061029" y="61474"/>
                </a:lnTo>
                <a:lnTo>
                  <a:pt x="2909272" y="61474"/>
                </a:lnTo>
                <a:cubicBezTo>
                  <a:pt x="2962015" y="61474"/>
                  <a:pt x="3011012" y="44715"/>
                  <a:pt x="3051657" y="16014"/>
                </a:cubicBezTo>
                <a:close/>
              </a:path>
            </a:pathLst>
          </a:custGeom>
        </p:spPr>
      </p:pic>
      <p:sp>
        <p:nvSpPr>
          <p:cNvPr id="35" name="Rectangle: Rounded Corners 34">
            <a:extLst>
              <a:ext uri="{FF2B5EF4-FFF2-40B4-BE49-F238E27FC236}">
                <a16:creationId xmlns:a16="http://schemas.microsoft.com/office/drawing/2014/main" id="{0D4D4EA2-9231-6FB8-22C3-DFCB42BEDFB0}"/>
              </a:ext>
              <a:ext uri="{C183D7F6-B498-43B3-948B-1728B52AA6E4}">
                <adec:decorative xmlns:adec="http://schemas.microsoft.com/office/drawing/2017/decorative" val="1"/>
              </a:ext>
            </a:extLst>
          </p:cNvPr>
          <p:cNvSpPr>
            <a:spLocks/>
          </p:cNvSpPr>
          <p:nvPr/>
        </p:nvSpPr>
        <p:spPr bwMode="auto">
          <a:xfrm>
            <a:off x="1107440"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6" name="Rectangle: Rounded Corners 35">
            <a:extLst>
              <a:ext uri="{FF2B5EF4-FFF2-40B4-BE49-F238E27FC236}">
                <a16:creationId xmlns:a16="http://schemas.microsoft.com/office/drawing/2014/main" id="{1C51B221-7877-EAEC-6F89-56A3133E9280}"/>
              </a:ext>
              <a:ext uri="{C183D7F6-B498-43B3-948B-1728B52AA6E4}">
                <adec:decorative xmlns:adec="http://schemas.microsoft.com/office/drawing/2017/decorative" val="1"/>
              </a:ext>
            </a:extLst>
          </p:cNvPr>
          <p:cNvSpPr>
            <a:spLocks/>
          </p:cNvSpPr>
          <p:nvPr/>
        </p:nvSpPr>
        <p:spPr bwMode="auto">
          <a:xfrm>
            <a:off x="4494107"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37" name="Rectangle: Rounded Corners 36">
            <a:extLst>
              <a:ext uri="{FF2B5EF4-FFF2-40B4-BE49-F238E27FC236}">
                <a16:creationId xmlns:a16="http://schemas.microsoft.com/office/drawing/2014/main" id="{C08DAA76-8701-3ADA-B84E-B5EBA9E6C003}"/>
              </a:ext>
              <a:ext uri="{C183D7F6-B498-43B3-948B-1728B52AA6E4}">
                <adec:decorative xmlns:adec="http://schemas.microsoft.com/office/drawing/2017/decorative" val="1"/>
              </a:ext>
            </a:extLst>
          </p:cNvPr>
          <p:cNvSpPr>
            <a:spLocks/>
          </p:cNvSpPr>
          <p:nvPr/>
        </p:nvSpPr>
        <p:spPr bwMode="auto">
          <a:xfrm>
            <a:off x="7880774" y="4364023"/>
            <a:ext cx="3203787" cy="1754323"/>
          </a:xfrm>
          <a:prstGeom prst="roundRect">
            <a:avLst>
              <a:gd name="adj" fmla="val 2737"/>
            </a:avLst>
          </a:prstGeom>
          <a:solidFill>
            <a:schemeClr val="bg1">
              <a:lumMod val="95000"/>
            </a:schemeClr>
          </a:solidFill>
          <a:ln w="19050"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091F2C"/>
              </a:solidFill>
              <a:effectLst/>
              <a:uLnTx/>
              <a:uFillTx/>
              <a:latin typeface="Segoe UI Variable Display Semibold" pitchFamily="2" charset="0"/>
              <a:ea typeface="+mn-ea"/>
              <a:cs typeface="Segoe UI" pitchFamily="34" charset="0"/>
            </a:endParaRPr>
          </a:p>
        </p:txBody>
      </p:sp>
      <p:sp>
        <p:nvSpPr>
          <p:cNvPr id="12" name="Title 11">
            <a:extLst>
              <a:ext uri="{FF2B5EF4-FFF2-40B4-BE49-F238E27FC236}">
                <a16:creationId xmlns:a16="http://schemas.microsoft.com/office/drawing/2014/main" id="{C876C866-9605-2F49-352C-8E4BB18D239D}"/>
              </a:ext>
            </a:extLst>
          </p:cNvPr>
          <p:cNvSpPr>
            <a:spLocks noGrp="1"/>
          </p:cNvSpPr>
          <p:nvPr>
            <p:ph type="title"/>
          </p:nvPr>
        </p:nvSpPr>
        <p:spPr>
          <a:xfrm>
            <a:off x="571500" y="457200"/>
            <a:ext cx="11052046" cy="492443"/>
          </a:xfrm>
        </p:spPr>
        <p:txBody>
          <a:bodyPr/>
          <a:lstStyle/>
          <a:p>
            <a:pPr algn="ctr"/>
            <a:r>
              <a:rPr lang="en-US"/>
              <a:t>Copilot Control System </a:t>
            </a:r>
          </a:p>
        </p:txBody>
      </p:sp>
      <p:pic>
        <p:nvPicPr>
          <p:cNvPr id="31" name="Picture 4" descr="Microsoft 365 Copilot logo">
            <a:extLst>
              <a:ext uri="{FF2B5EF4-FFF2-40B4-BE49-F238E27FC236}">
                <a16:creationId xmlns:a16="http://schemas.microsoft.com/office/drawing/2014/main" id="{F93F0AAE-0951-C808-4459-6AB1D9A0B1F7}"/>
              </a:ext>
            </a:extLst>
          </p:cNvPr>
          <p:cNvPicPr>
            <a:picLocks noChangeAspect="1" noChangeArrowheads="1"/>
          </p:cNvPicPr>
          <p:nvPr/>
        </p:nvPicPr>
        <p:blipFill>
          <a:blip r:embed="rId5"/>
          <a:srcRect/>
          <a:stretch/>
        </p:blipFill>
        <p:spPr bwMode="auto">
          <a:xfrm>
            <a:off x="4740216" y="1820306"/>
            <a:ext cx="575423" cy="57542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1597C593-6C89-C138-402E-DE7473E5464B}"/>
              </a:ext>
            </a:extLst>
          </p:cNvPr>
          <p:cNvSpPr txBox="1"/>
          <p:nvPr/>
        </p:nvSpPr>
        <p:spPr>
          <a:xfrm>
            <a:off x="5473759" y="1954129"/>
            <a:ext cx="1978025" cy="307777"/>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r>
              <a:rPr kumimoji="0" lang="en-US" sz="2000" b="0" i="0" u="none" strike="noStrike" kern="1200" cap="none" spc="0" normalizeH="0" baseline="0" noProof="0">
                <a:ln w="3175">
                  <a:noFill/>
                </a:ln>
                <a:solidFill>
                  <a:schemeClr val="tx1"/>
                </a:solidFill>
                <a:effectLst/>
                <a:uLnTx/>
                <a:uFillTx/>
                <a:ea typeface="+mn-ea"/>
                <a:cs typeface="Segoe UI Semibold" panose="020B0502040204020203" pitchFamily="34" charset="0"/>
              </a:rPr>
              <a:t>Copilot + Agents</a:t>
            </a:r>
          </a:p>
        </p:txBody>
      </p:sp>
      <p:sp>
        <p:nvSpPr>
          <p:cNvPr id="27" name="Oval 26">
            <a:extLst>
              <a:ext uri="{FF2B5EF4-FFF2-40B4-BE49-F238E27FC236}">
                <a16:creationId xmlns:a16="http://schemas.microsoft.com/office/drawing/2014/main" id="{37B36D36-95E5-D243-DD3E-FAA6217BA9A5}"/>
              </a:ext>
              <a:ext uri="{C183D7F6-B498-43B3-948B-1728B52AA6E4}">
                <adec:decorative xmlns:adec="http://schemas.microsoft.com/office/drawing/2017/decorative" val="1"/>
              </a:ext>
            </a:extLst>
          </p:cNvPr>
          <p:cNvSpPr/>
          <p:nvPr/>
        </p:nvSpPr>
        <p:spPr>
          <a:xfrm>
            <a:off x="2357655"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1" name="Graphic 55">
            <a:extLst>
              <a:ext uri="{FF2B5EF4-FFF2-40B4-BE49-F238E27FC236}">
                <a16:creationId xmlns:a16="http://schemas.microsoft.com/office/drawing/2014/main" id="{82BA0336-9CFF-9FDC-A2D3-48B6B719FBE3}"/>
              </a:ext>
              <a:ext uri="{C183D7F6-B498-43B3-948B-1728B52AA6E4}">
                <adec:decorative xmlns:adec="http://schemas.microsoft.com/office/drawing/2017/decorative" val="1"/>
              </a:ext>
            </a:extLst>
          </p:cNvPr>
          <p:cNvSpPr/>
          <p:nvPr/>
        </p:nvSpPr>
        <p:spPr>
          <a:xfrm>
            <a:off x="2528355" y="2964223"/>
            <a:ext cx="361958" cy="402174"/>
          </a:xfrm>
          <a:custGeom>
            <a:avLst/>
            <a:gdLst>
              <a:gd name="connsiteX0" fmla="*/ 339367 w 444042"/>
              <a:gd name="connsiteY0" fmla="*/ 180155 h 493380"/>
              <a:gd name="connsiteX1" fmla="*/ 340504 w 444042"/>
              <a:gd name="connsiteY1" fmla="*/ 154014 h 493380"/>
              <a:gd name="connsiteX2" fmla="*/ 314363 w 444042"/>
              <a:gd name="connsiteY2" fmla="*/ 152878 h 493380"/>
              <a:gd name="connsiteX3" fmla="*/ 179408 w 444042"/>
              <a:gd name="connsiteY3" fmla="*/ 276587 h 493380"/>
              <a:gd name="connsiteX4" fmla="*/ 130261 w 444042"/>
              <a:gd name="connsiteY4" fmla="*/ 227441 h 493380"/>
              <a:gd name="connsiteX5" fmla="*/ 104095 w 444042"/>
              <a:gd name="connsiteY5" fmla="*/ 227441 h 493380"/>
              <a:gd name="connsiteX6" fmla="*/ 104095 w 444042"/>
              <a:gd name="connsiteY6" fmla="*/ 253605 h 493380"/>
              <a:gd name="connsiteX7" fmla="*/ 165768 w 444042"/>
              <a:gd name="connsiteY7" fmla="*/ 315278 h 493380"/>
              <a:gd name="connsiteX8" fmla="*/ 191353 w 444042"/>
              <a:gd name="connsiteY8" fmla="*/ 315835 h 493380"/>
              <a:gd name="connsiteX9" fmla="*/ 339367 w 444042"/>
              <a:gd name="connsiteY9" fmla="*/ 180155 h 493380"/>
              <a:gd name="connsiteX10" fmla="*/ 425541 w 444042"/>
              <a:gd name="connsiteY10" fmla="*/ 74007 h 493380"/>
              <a:gd name="connsiteX11" fmla="*/ 233122 w 444042"/>
              <a:gd name="connsiteY11" fmla="*/ 3700 h 493380"/>
              <a:gd name="connsiteX12" fmla="*/ 210920 w 444042"/>
              <a:gd name="connsiteY12" fmla="*/ 3700 h 493380"/>
              <a:gd name="connsiteX13" fmla="*/ 18502 w 444042"/>
              <a:gd name="connsiteY13" fmla="*/ 74007 h 493380"/>
              <a:gd name="connsiteX14" fmla="*/ 0 w 444042"/>
              <a:gd name="connsiteY14" fmla="*/ 92509 h 493380"/>
              <a:gd name="connsiteX15" fmla="*/ 0 w 444042"/>
              <a:gd name="connsiteY15" fmla="*/ 222021 h 493380"/>
              <a:gd name="connsiteX16" fmla="*/ 215240 w 444042"/>
              <a:gd name="connsiteY16" fmla="*/ 492093 h 493380"/>
              <a:gd name="connsiteX17" fmla="*/ 228803 w 444042"/>
              <a:gd name="connsiteY17" fmla="*/ 492093 h 493380"/>
              <a:gd name="connsiteX18" fmla="*/ 444043 w 444042"/>
              <a:gd name="connsiteY18" fmla="*/ 222021 h 493380"/>
              <a:gd name="connsiteX19" fmla="*/ 444043 w 444042"/>
              <a:gd name="connsiteY19" fmla="*/ 92509 h 493380"/>
              <a:gd name="connsiteX20" fmla="*/ 425541 w 444042"/>
              <a:gd name="connsiteY20" fmla="*/ 74007 h 493380"/>
              <a:gd name="connsiteX21" fmla="*/ 37004 w 444042"/>
              <a:gd name="connsiteY21" fmla="*/ 110466 h 493380"/>
              <a:gd name="connsiteX22" fmla="*/ 222021 w 444042"/>
              <a:gd name="connsiteY22" fmla="*/ 41390 h 493380"/>
              <a:gd name="connsiteX23" fmla="*/ 407039 w 444042"/>
              <a:gd name="connsiteY23" fmla="*/ 110466 h 493380"/>
              <a:gd name="connsiteX24" fmla="*/ 407039 w 444042"/>
              <a:gd name="connsiteY24" fmla="*/ 222021 h 493380"/>
              <a:gd name="connsiteX25" fmla="*/ 222021 w 444042"/>
              <a:gd name="connsiteY25" fmla="*/ 454944 h 493380"/>
              <a:gd name="connsiteX26" fmla="*/ 37004 w 444042"/>
              <a:gd name="connsiteY26" fmla="*/ 222021 h 493380"/>
              <a:gd name="connsiteX27" fmla="*/ 37004 w 444042"/>
              <a:gd name="connsiteY27" fmla="*/ 110466 h 49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4042" h="493380">
                <a:moveTo>
                  <a:pt x="339367" y="180155"/>
                </a:moveTo>
                <a:cubicBezTo>
                  <a:pt x="346899" y="173250"/>
                  <a:pt x="347409" y="161546"/>
                  <a:pt x="340504" y="154014"/>
                </a:cubicBezTo>
                <a:cubicBezTo>
                  <a:pt x="333599" y="146482"/>
                  <a:pt x="321894" y="145973"/>
                  <a:pt x="314363" y="152878"/>
                </a:cubicBezTo>
                <a:lnTo>
                  <a:pt x="179408" y="276587"/>
                </a:lnTo>
                <a:lnTo>
                  <a:pt x="130261" y="227441"/>
                </a:lnTo>
                <a:cubicBezTo>
                  <a:pt x="123035" y="220216"/>
                  <a:pt x="111321" y="220216"/>
                  <a:pt x="104095" y="227441"/>
                </a:cubicBezTo>
                <a:cubicBezTo>
                  <a:pt x="96870" y="234667"/>
                  <a:pt x="96870" y="246380"/>
                  <a:pt x="104095" y="253605"/>
                </a:cubicBezTo>
                <a:lnTo>
                  <a:pt x="165768" y="315278"/>
                </a:lnTo>
                <a:cubicBezTo>
                  <a:pt x="172772" y="322284"/>
                  <a:pt x="184051" y="322528"/>
                  <a:pt x="191353" y="315835"/>
                </a:cubicBezTo>
                <a:lnTo>
                  <a:pt x="339367" y="180155"/>
                </a:lnTo>
                <a:close/>
                <a:moveTo>
                  <a:pt x="425541" y="74007"/>
                </a:moveTo>
                <a:cubicBezTo>
                  <a:pt x="359837" y="74007"/>
                  <a:pt x="295831" y="50732"/>
                  <a:pt x="233122" y="3700"/>
                </a:cubicBezTo>
                <a:cubicBezTo>
                  <a:pt x="226543" y="-1233"/>
                  <a:pt x="217500" y="-1233"/>
                  <a:pt x="210920" y="3700"/>
                </a:cubicBezTo>
                <a:cubicBezTo>
                  <a:pt x="148211" y="50732"/>
                  <a:pt x="84206" y="74007"/>
                  <a:pt x="18502" y="74007"/>
                </a:cubicBezTo>
                <a:cubicBezTo>
                  <a:pt x="8284" y="74007"/>
                  <a:pt x="0" y="82291"/>
                  <a:pt x="0" y="92509"/>
                </a:cubicBezTo>
                <a:lnTo>
                  <a:pt x="0" y="222021"/>
                </a:lnTo>
                <a:cubicBezTo>
                  <a:pt x="0" y="345396"/>
                  <a:pt x="72960" y="436043"/>
                  <a:pt x="215240" y="492093"/>
                </a:cubicBezTo>
                <a:cubicBezTo>
                  <a:pt x="219599" y="493810"/>
                  <a:pt x="224444" y="493810"/>
                  <a:pt x="228803" y="492093"/>
                </a:cubicBezTo>
                <a:cubicBezTo>
                  <a:pt x="371082" y="436043"/>
                  <a:pt x="444043" y="345396"/>
                  <a:pt x="444043" y="222021"/>
                </a:cubicBezTo>
                <a:lnTo>
                  <a:pt x="444043" y="92509"/>
                </a:lnTo>
                <a:cubicBezTo>
                  <a:pt x="444043" y="82291"/>
                  <a:pt x="435759" y="74007"/>
                  <a:pt x="425541" y="74007"/>
                </a:cubicBezTo>
                <a:close/>
                <a:moveTo>
                  <a:pt x="37004" y="110466"/>
                </a:moveTo>
                <a:cubicBezTo>
                  <a:pt x="100584" y="106715"/>
                  <a:pt x="162343" y="83586"/>
                  <a:pt x="222021" y="41390"/>
                </a:cubicBezTo>
                <a:cubicBezTo>
                  <a:pt x="281701" y="83586"/>
                  <a:pt x="343460" y="106715"/>
                  <a:pt x="407039" y="110466"/>
                </a:cubicBezTo>
                <a:lnTo>
                  <a:pt x="407039" y="222021"/>
                </a:lnTo>
                <a:cubicBezTo>
                  <a:pt x="407039" y="327003"/>
                  <a:pt x="346516" y="404052"/>
                  <a:pt x="222021" y="454944"/>
                </a:cubicBezTo>
                <a:cubicBezTo>
                  <a:pt x="97526" y="404052"/>
                  <a:pt x="37004" y="327003"/>
                  <a:pt x="37004" y="222021"/>
                </a:cubicBezTo>
                <a:lnTo>
                  <a:pt x="37004" y="110466"/>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8" name="TextBox 37">
            <a:extLst>
              <a:ext uri="{FF2B5EF4-FFF2-40B4-BE49-F238E27FC236}">
                <a16:creationId xmlns:a16="http://schemas.microsoft.com/office/drawing/2014/main" id="{3E5DF56C-5489-E544-7252-38936B283A7A}"/>
              </a:ext>
            </a:extLst>
          </p:cNvPr>
          <p:cNvSpPr txBox="1"/>
          <p:nvPr/>
        </p:nvSpPr>
        <p:spPr>
          <a:xfrm>
            <a:off x="1747311"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ea typeface="+mn-ea"/>
                <a:cs typeface="Segoe UI Semibold" panose="020B0502040204020203" pitchFamily="34" charset="0"/>
              </a:rPr>
              <a:t>Security &amp; Governance</a:t>
            </a:r>
          </a:p>
        </p:txBody>
      </p:sp>
      <p:sp>
        <p:nvSpPr>
          <p:cNvPr id="41" name="TextBox 40">
            <a:extLst>
              <a:ext uri="{FF2B5EF4-FFF2-40B4-BE49-F238E27FC236}">
                <a16:creationId xmlns:a16="http://schemas.microsoft.com/office/drawing/2014/main" id="{1FF93259-2BCF-8593-A20A-A9325B968578}"/>
              </a:ext>
            </a:extLst>
          </p:cNvPr>
          <p:cNvSpPr txBox="1"/>
          <p:nvPr/>
        </p:nvSpPr>
        <p:spPr>
          <a:xfrm>
            <a:off x="1328589" y="4671798"/>
            <a:ext cx="2761488"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Data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AI security</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Compliance &amp; privacy</a:t>
            </a:r>
          </a:p>
        </p:txBody>
      </p:sp>
      <p:sp>
        <p:nvSpPr>
          <p:cNvPr id="2" name="Rectangle: Rounded Corners 1" descr="A shape highlighting">
            <a:extLst>
              <a:ext uri="{FF2B5EF4-FFF2-40B4-BE49-F238E27FC236}">
                <a16:creationId xmlns:a16="http://schemas.microsoft.com/office/drawing/2014/main" id="{8878A03E-30D6-8E47-8D0B-ADA17A3967D6}"/>
              </a:ext>
              <a:ext uri="{C183D7F6-B498-43B3-948B-1728B52AA6E4}">
                <adec:decorative xmlns:adec="http://schemas.microsoft.com/office/drawing/2017/decorative" val="0"/>
              </a:ext>
            </a:extLst>
          </p:cNvPr>
          <p:cNvSpPr/>
          <p:nvPr/>
        </p:nvSpPr>
        <p:spPr bwMode="auto">
          <a:xfrm>
            <a:off x="1107440" y="2616639"/>
            <a:ext cx="3203787" cy="3501708"/>
          </a:xfrm>
          <a:prstGeom prst="roundRect">
            <a:avLst>
              <a:gd name="adj" fmla="val 2758"/>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9" name="Oval 48">
            <a:extLst>
              <a:ext uri="{FF2B5EF4-FFF2-40B4-BE49-F238E27FC236}">
                <a16:creationId xmlns:a16="http://schemas.microsoft.com/office/drawing/2014/main" id="{1EBD9446-6164-AEC7-95E4-F7F32612EB06}"/>
              </a:ext>
              <a:ext uri="{C183D7F6-B498-43B3-948B-1728B52AA6E4}">
                <adec:decorative xmlns:adec="http://schemas.microsoft.com/office/drawing/2017/decorative" val="1"/>
              </a:ext>
            </a:extLst>
          </p:cNvPr>
          <p:cNvSpPr/>
          <p:nvPr/>
        </p:nvSpPr>
        <p:spPr>
          <a:xfrm>
            <a:off x="5744324"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6" name="Graphic 74">
            <a:extLst>
              <a:ext uri="{FF2B5EF4-FFF2-40B4-BE49-F238E27FC236}">
                <a16:creationId xmlns:a16="http://schemas.microsoft.com/office/drawing/2014/main" id="{8C83F464-C20D-642F-954E-D8B570AC0BC1}"/>
              </a:ext>
              <a:ext uri="{C183D7F6-B498-43B3-948B-1728B52AA6E4}">
                <adec:decorative xmlns:adec="http://schemas.microsoft.com/office/drawing/2017/decorative" val="1"/>
              </a:ext>
            </a:extLst>
          </p:cNvPr>
          <p:cNvSpPr/>
          <p:nvPr/>
        </p:nvSpPr>
        <p:spPr>
          <a:xfrm>
            <a:off x="5912138" y="2973826"/>
            <a:ext cx="367726" cy="382968"/>
          </a:xfrm>
          <a:custGeom>
            <a:avLst/>
            <a:gdLst>
              <a:gd name="connsiteX0" fmla="*/ 89274 w 178343"/>
              <a:gd name="connsiteY0" fmla="*/ 0 h 185737"/>
              <a:gd name="connsiteX1" fmla="*/ 110052 w 178343"/>
              <a:gd name="connsiteY1" fmla="*/ 2410 h 185737"/>
              <a:gd name="connsiteX2" fmla="*/ 115597 w 178343"/>
              <a:gd name="connsiteY2" fmla="*/ 8591 h 185737"/>
              <a:gd name="connsiteX3" fmla="*/ 117218 w 178343"/>
              <a:gd name="connsiteY3" fmla="*/ 23134 h 185737"/>
              <a:gd name="connsiteX4" fmla="*/ 130311 w 178343"/>
              <a:gd name="connsiteY4" fmla="*/ 34877 h 185737"/>
              <a:gd name="connsiteX5" fmla="*/ 135575 w 178343"/>
              <a:gd name="connsiteY5" fmla="*/ 33765 h 185737"/>
              <a:gd name="connsiteX6" fmla="*/ 148915 w 178343"/>
              <a:gd name="connsiteY6" fmla="*/ 27904 h 185737"/>
              <a:gd name="connsiteX7" fmla="*/ 157003 w 178343"/>
              <a:gd name="connsiteY7" fmla="*/ 29562 h 185737"/>
              <a:gd name="connsiteX8" fmla="*/ 178004 w 178343"/>
              <a:gd name="connsiteY8" fmla="*/ 65680 h 185737"/>
              <a:gd name="connsiteX9" fmla="*/ 175419 w 178343"/>
              <a:gd name="connsiteY9" fmla="*/ 73547 h 185737"/>
              <a:gd name="connsiteX10" fmla="*/ 163594 w 178343"/>
              <a:gd name="connsiteY10" fmla="*/ 82264 h 185737"/>
              <a:gd name="connsiteX11" fmla="*/ 158229 w 178343"/>
              <a:gd name="connsiteY11" fmla="*/ 92864 h 185737"/>
              <a:gd name="connsiteX12" fmla="*/ 163601 w 178343"/>
              <a:gd name="connsiteY12" fmla="*/ 103469 h 185737"/>
              <a:gd name="connsiteX13" fmla="*/ 175437 w 178343"/>
              <a:gd name="connsiteY13" fmla="*/ 112188 h 185737"/>
              <a:gd name="connsiteX14" fmla="*/ 178023 w 178343"/>
              <a:gd name="connsiteY14" fmla="*/ 120056 h 185737"/>
              <a:gd name="connsiteX15" fmla="*/ 157034 w 178343"/>
              <a:gd name="connsiteY15" fmla="*/ 156173 h 185737"/>
              <a:gd name="connsiteX16" fmla="*/ 148951 w 178343"/>
              <a:gd name="connsiteY16" fmla="*/ 157835 h 185737"/>
              <a:gd name="connsiteX17" fmla="*/ 135555 w 178343"/>
              <a:gd name="connsiteY17" fmla="*/ 151967 h 185737"/>
              <a:gd name="connsiteX18" fmla="*/ 123700 w 178343"/>
              <a:gd name="connsiteY18" fmla="*/ 152629 h 185737"/>
              <a:gd name="connsiteX19" fmla="*/ 117208 w 178343"/>
              <a:gd name="connsiteY19" fmla="*/ 162570 h 185737"/>
              <a:gd name="connsiteX20" fmla="*/ 115598 w 178343"/>
              <a:gd name="connsiteY20" fmla="*/ 177112 h 185737"/>
              <a:gd name="connsiteX21" fmla="*/ 110151 w 178343"/>
              <a:gd name="connsiteY21" fmla="*/ 183275 h 185737"/>
              <a:gd name="connsiteX22" fmla="*/ 68184 w 178343"/>
              <a:gd name="connsiteY22" fmla="*/ 183275 h 185737"/>
              <a:gd name="connsiteX23" fmla="*/ 62737 w 178343"/>
              <a:gd name="connsiteY23" fmla="*/ 177112 h 185737"/>
              <a:gd name="connsiteX24" fmla="*/ 61129 w 178343"/>
              <a:gd name="connsiteY24" fmla="*/ 162592 h 185737"/>
              <a:gd name="connsiteX25" fmla="*/ 54624 w 178343"/>
              <a:gd name="connsiteY25" fmla="*/ 152676 h 185737"/>
              <a:gd name="connsiteX26" fmla="*/ 42792 w 178343"/>
              <a:gd name="connsiteY26" fmla="*/ 152013 h 185737"/>
              <a:gd name="connsiteX27" fmla="*/ 29393 w 178343"/>
              <a:gd name="connsiteY27" fmla="*/ 157883 h 185737"/>
              <a:gd name="connsiteX28" fmla="*/ 21309 w 178343"/>
              <a:gd name="connsiteY28" fmla="*/ 156219 h 185737"/>
              <a:gd name="connsiteX29" fmla="*/ 320 w 178343"/>
              <a:gd name="connsiteY29" fmla="*/ 120061 h 185737"/>
              <a:gd name="connsiteX30" fmla="*/ 2907 w 178343"/>
              <a:gd name="connsiteY30" fmla="*/ 112198 h 185737"/>
              <a:gd name="connsiteX31" fmla="*/ 14750 w 178343"/>
              <a:gd name="connsiteY31" fmla="*/ 103473 h 185737"/>
              <a:gd name="connsiteX32" fmla="*/ 20115 w 178343"/>
              <a:gd name="connsiteY32" fmla="*/ 92874 h 185737"/>
              <a:gd name="connsiteX33" fmla="*/ 14745 w 178343"/>
              <a:gd name="connsiteY33" fmla="*/ 82270 h 185737"/>
              <a:gd name="connsiteX34" fmla="*/ 2910 w 178343"/>
              <a:gd name="connsiteY34" fmla="*/ 73560 h 185737"/>
              <a:gd name="connsiteX35" fmla="*/ 321 w 178343"/>
              <a:gd name="connsiteY35" fmla="*/ 65690 h 185737"/>
              <a:gd name="connsiteX36" fmla="*/ 21321 w 178343"/>
              <a:gd name="connsiteY36" fmla="*/ 29572 h 185737"/>
              <a:gd name="connsiteX37" fmla="*/ 29409 w 178343"/>
              <a:gd name="connsiteY37" fmla="*/ 27914 h 185737"/>
              <a:gd name="connsiteX38" fmla="*/ 42748 w 178343"/>
              <a:gd name="connsiteY38" fmla="*/ 33773 h 185737"/>
              <a:gd name="connsiteX39" fmla="*/ 54637 w 178343"/>
              <a:gd name="connsiteY39" fmla="*/ 33077 h 185737"/>
              <a:gd name="connsiteX40" fmla="*/ 61136 w 178343"/>
              <a:gd name="connsiteY40" fmla="*/ 23123 h 185737"/>
              <a:gd name="connsiteX41" fmla="*/ 62756 w 178343"/>
              <a:gd name="connsiteY41" fmla="*/ 8591 h 185737"/>
              <a:gd name="connsiteX42" fmla="*/ 68305 w 178343"/>
              <a:gd name="connsiteY42" fmla="*/ 2409 h 185737"/>
              <a:gd name="connsiteX43" fmla="*/ 89274 w 178343"/>
              <a:gd name="connsiteY43" fmla="*/ 0 h 185737"/>
              <a:gd name="connsiteX44" fmla="*/ 89275 w 178343"/>
              <a:gd name="connsiteY44" fmla="*/ 14287 h 185737"/>
              <a:gd name="connsiteX45" fmla="*/ 76373 w 178343"/>
              <a:gd name="connsiteY45" fmla="*/ 15402 h 185737"/>
              <a:gd name="connsiteX46" fmla="*/ 75336 w 178343"/>
              <a:gd name="connsiteY46" fmla="*/ 24710 h 185737"/>
              <a:gd name="connsiteX47" fmla="*/ 61825 w 178343"/>
              <a:gd name="connsiteY47" fmla="*/ 45425 h 185737"/>
              <a:gd name="connsiteX48" fmla="*/ 37004 w 178343"/>
              <a:gd name="connsiteY48" fmla="*/ 46855 h 185737"/>
              <a:gd name="connsiteX49" fmla="*/ 28448 w 178343"/>
              <a:gd name="connsiteY49" fmla="*/ 43096 h 185737"/>
              <a:gd name="connsiteX50" fmla="*/ 15610 w 178343"/>
              <a:gd name="connsiteY50" fmla="*/ 65167 h 185737"/>
              <a:gd name="connsiteX51" fmla="*/ 23209 w 178343"/>
              <a:gd name="connsiteY51" fmla="*/ 70759 h 185737"/>
              <a:gd name="connsiteX52" fmla="*/ 34403 w 178343"/>
              <a:gd name="connsiteY52" fmla="*/ 92874 h 185737"/>
              <a:gd name="connsiteX53" fmla="*/ 23217 w 178343"/>
              <a:gd name="connsiteY53" fmla="*/ 114981 h 185737"/>
              <a:gd name="connsiteX54" fmla="*/ 15606 w 178343"/>
              <a:gd name="connsiteY54" fmla="*/ 120588 h 185737"/>
              <a:gd name="connsiteX55" fmla="*/ 28445 w 178343"/>
              <a:gd name="connsiteY55" fmla="*/ 142700 h 185737"/>
              <a:gd name="connsiteX56" fmla="*/ 37066 w 178343"/>
              <a:gd name="connsiteY56" fmla="*/ 138923 h 185737"/>
              <a:gd name="connsiteX57" fmla="*/ 61759 w 178343"/>
              <a:gd name="connsiteY57" fmla="*/ 140298 h 185737"/>
              <a:gd name="connsiteX58" fmla="*/ 75327 w 178343"/>
              <a:gd name="connsiteY58" fmla="*/ 160997 h 185737"/>
              <a:gd name="connsiteX59" fmla="*/ 76364 w 178343"/>
              <a:gd name="connsiteY59" fmla="*/ 170369 h 185737"/>
              <a:gd name="connsiteX60" fmla="*/ 101970 w 178343"/>
              <a:gd name="connsiteY60" fmla="*/ 170369 h 185737"/>
              <a:gd name="connsiteX61" fmla="*/ 103007 w 178343"/>
              <a:gd name="connsiteY61" fmla="*/ 160998 h 185737"/>
              <a:gd name="connsiteX62" fmla="*/ 116551 w 178343"/>
              <a:gd name="connsiteY62" fmla="*/ 140258 h 185737"/>
              <a:gd name="connsiteX63" fmla="*/ 141286 w 178343"/>
              <a:gd name="connsiteY63" fmla="*/ 138879 h 185737"/>
              <a:gd name="connsiteX64" fmla="*/ 149900 w 178343"/>
              <a:gd name="connsiteY64" fmla="*/ 142653 h 185737"/>
              <a:gd name="connsiteX65" fmla="*/ 162735 w 178343"/>
              <a:gd name="connsiteY65" fmla="*/ 120577 h 185737"/>
              <a:gd name="connsiteX66" fmla="*/ 155134 w 178343"/>
              <a:gd name="connsiteY66" fmla="*/ 114977 h 185737"/>
              <a:gd name="connsiteX67" fmla="*/ 143941 w 178343"/>
              <a:gd name="connsiteY67" fmla="*/ 92864 h 185737"/>
              <a:gd name="connsiteX68" fmla="*/ 155126 w 178343"/>
              <a:gd name="connsiteY68" fmla="*/ 70756 h 185737"/>
              <a:gd name="connsiteX69" fmla="*/ 162716 w 178343"/>
              <a:gd name="connsiteY69" fmla="*/ 65161 h 185737"/>
              <a:gd name="connsiteX70" fmla="*/ 149877 w 178343"/>
              <a:gd name="connsiteY70" fmla="*/ 43087 h 185737"/>
              <a:gd name="connsiteX71" fmla="*/ 141338 w 178343"/>
              <a:gd name="connsiteY71" fmla="*/ 46838 h 185737"/>
              <a:gd name="connsiteX72" fmla="*/ 130293 w 178343"/>
              <a:gd name="connsiteY72" fmla="*/ 49164 h 185737"/>
              <a:gd name="connsiteX73" fmla="*/ 103017 w 178343"/>
              <a:gd name="connsiteY73" fmla="*/ 24706 h 185737"/>
              <a:gd name="connsiteX74" fmla="*/ 101980 w 178343"/>
              <a:gd name="connsiteY74" fmla="*/ 15399 h 185737"/>
              <a:gd name="connsiteX75" fmla="*/ 89275 w 178343"/>
              <a:gd name="connsiteY75" fmla="*/ 14287 h 185737"/>
              <a:gd name="connsiteX76" fmla="*/ 89155 w 178343"/>
              <a:gd name="connsiteY76" fmla="*/ 57150 h 185737"/>
              <a:gd name="connsiteX77" fmla="*/ 124873 w 178343"/>
              <a:gd name="connsiteY77" fmla="*/ 92869 h 185737"/>
              <a:gd name="connsiteX78" fmla="*/ 89155 w 178343"/>
              <a:gd name="connsiteY78" fmla="*/ 128588 h 185737"/>
              <a:gd name="connsiteX79" fmla="*/ 53436 w 178343"/>
              <a:gd name="connsiteY79" fmla="*/ 92869 h 185737"/>
              <a:gd name="connsiteX80" fmla="*/ 89155 w 178343"/>
              <a:gd name="connsiteY80" fmla="*/ 57150 h 185737"/>
              <a:gd name="connsiteX81" fmla="*/ 89155 w 178343"/>
              <a:gd name="connsiteY81" fmla="*/ 71437 h 185737"/>
              <a:gd name="connsiteX82" fmla="*/ 67723 w 178343"/>
              <a:gd name="connsiteY82" fmla="*/ 92869 h 185737"/>
              <a:gd name="connsiteX83" fmla="*/ 89155 w 178343"/>
              <a:gd name="connsiteY83" fmla="*/ 114300 h 185737"/>
              <a:gd name="connsiteX84" fmla="*/ 110586 w 178343"/>
              <a:gd name="connsiteY84" fmla="*/ 92869 h 185737"/>
              <a:gd name="connsiteX85" fmla="*/ 89155 w 178343"/>
              <a:gd name="connsiteY85" fmla="*/ 71437 h 18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8343" h="185737">
                <a:moveTo>
                  <a:pt x="89274" y="0"/>
                </a:moveTo>
                <a:cubicBezTo>
                  <a:pt x="96264" y="81"/>
                  <a:pt x="103228" y="888"/>
                  <a:pt x="110052" y="2410"/>
                </a:cubicBezTo>
                <a:cubicBezTo>
                  <a:pt x="113031" y="3075"/>
                  <a:pt x="115259" y="5558"/>
                  <a:pt x="115597" y="8591"/>
                </a:cubicBezTo>
                <a:lnTo>
                  <a:pt x="117218" y="23134"/>
                </a:lnTo>
                <a:cubicBezTo>
                  <a:pt x="117952" y="29812"/>
                  <a:pt x="123590" y="34870"/>
                  <a:pt x="130311" y="34877"/>
                </a:cubicBezTo>
                <a:cubicBezTo>
                  <a:pt x="132118" y="34879"/>
                  <a:pt x="133905" y="34503"/>
                  <a:pt x="135575" y="33765"/>
                </a:cubicBezTo>
                <a:lnTo>
                  <a:pt x="148915" y="27904"/>
                </a:lnTo>
                <a:cubicBezTo>
                  <a:pt x="151690" y="26685"/>
                  <a:pt x="154932" y="27350"/>
                  <a:pt x="157003" y="29562"/>
                </a:cubicBezTo>
                <a:cubicBezTo>
                  <a:pt x="166644" y="39859"/>
                  <a:pt x="173824" y="52208"/>
                  <a:pt x="178004" y="65680"/>
                </a:cubicBezTo>
                <a:cubicBezTo>
                  <a:pt x="178905" y="68586"/>
                  <a:pt x="177868" y="71743"/>
                  <a:pt x="175419" y="73547"/>
                </a:cubicBezTo>
                <a:lnTo>
                  <a:pt x="163594" y="82264"/>
                </a:lnTo>
                <a:cubicBezTo>
                  <a:pt x="160221" y="84742"/>
                  <a:pt x="158229" y="88678"/>
                  <a:pt x="158229" y="92864"/>
                </a:cubicBezTo>
                <a:cubicBezTo>
                  <a:pt x="158229" y="97049"/>
                  <a:pt x="160221" y="100985"/>
                  <a:pt x="163601" y="103469"/>
                </a:cubicBezTo>
                <a:lnTo>
                  <a:pt x="175437" y="112188"/>
                </a:lnTo>
                <a:cubicBezTo>
                  <a:pt x="177886" y="113992"/>
                  <a:pt x="178924" y="117150"/>
                  <a:pt x="178023" y="120056"/>
                </a:cubicBezTo>
                <a:cubicBezTo>
                  <a:pt x="173845" y="133526"/>
                  <a:pt x="166669" y="145874"/>
                  <a:pt x="157034" y="156173"/>
                </a:cubicBezTo>
                <a:cubicBezTo>
                  <a:pt x="154964" y="158385"/>
                  <a:pt x="151725" y="159051"/>
                  <a:pt x="148951" y="157835"/>
                </a:cubicBezTo>
                <a:lnTo>
                  <a:pt x="135555" y="151967"/>
                </a:lnTo>
                <a:cubicBezTo>
                  <a:pt x="131723" y="150289"/>
                  <a:pt x="127321" y="150535"/>
                  <a:pt x="123700" y="152629"/>
                </a:cubicBezTo>
                <a:cubicBezTo>
                  <a:pt x="120078" y="154721"/>
                  <a:pt x="117669" y="158412"/>
                  <a:pt x="117208" y="162570"/>
                </a:cubicBezTo>
                <a:lnTo>
                  <a:pt x="115598" y="177112"/>
                </a:lnTo>
                <a:cubicBezTo>
                  <a:pt x="115265" y="180110"/>
                  <a:pt x="113085" y="182577"/>
                  <a:pt x="110151" y="183275"/>
                </a:cubicBezTo>
                <a:cubicBezTo>
                  <a:pt x="96355" y="186558"/>
                  <a:pt x="81980" y="186558"/>
                  <a:pt x="68184" y="183275"/>
                </a:cubicBezTo>
                <a:cubicBezTo>
                  <a:pt x="65249" y="182577"/>
                  <a:pt x="63069" y="180110"/>
                  <a:pt x="62737" y="177112"/>
                </a:cubicBezTo>
                <a:lnTo>
                  <a:pt x="61129" y="162592"/>
                </a:lnTo>
                <a:cubicBezTo>
                  <a:pt x="60656" y="158442"/>
                  <a:pt x="58242" y="154762"/>
                  <a:pt x="54624" y="152676"/>
                </a:cubicBezTo>
                <a:cubicBezTo>
                  <a:pt x="51005" y="150590"/>
                  <a:pt x="46611" y="150345"/>
                  <a:pt x="42792" y="152013"/>
                </a:cubicBezTo>
                <a:lnTo>
                  <a:pt x="29393" y="157883"/>
                </a:lnTo>
                <a:cubicBezTo>
                  <a:pt x="26618" y="159099"/>
                  <a:pt x="23378" y="158432"/>
                  <a:pt x="21309" y="156219"/>
                </a:cubicBezTo>
                <a:cubicBezTo>
                  <a:pt x="11668" y="145909"/>
                  <a:pt x="4491" y="133545"/>
                  <a:pt x="320" y="120061"/>
                </a:cubicBezTo>
                <a:cubicBezTo>
                  <a:pt x="-579" y="117157"/>
                  <a:pt x="459" y="114001"/>
                  <a:pt x="2907" y="112198"/>
                </a:cubicBezTo>
                <a:lnTo>
                  <a:pt x="14750" y="103473"/>
                </a:lnTo>
                <a:cubicBezTo>
                  <a:pt x="18123" y="100995"/>
                  <a:pt x="20115" y="97059"/>
                  <a:pt x="20115" y="92874"/>
                </a:cubicBezTo>
                <a:cubicBezTo>
                  <a:pt x="20115" y="88687"/>
                  <a:pt x="18123" y="84752"/>
                  <a:pt x="14745" y="82270"/>
                </a:cubicBezTo>
                <a:lnTo>
                  <a:pt x="2910" y="73560"/>
                </a:lnTo>
                <a:cubicBezTo>
                  <a:pt x="459" y="71756"/>
                  <a:pt x="-581" y="68597"/>
                  <a:pt x="321" y="65690"/>
                </a:cubicBezTo>
                <a:cubicBezTo>
                  <a:pt x="4500" y="52217"/>
                  <a:pt x="11680" y="39868"/>
                  <a:pt x="21321" y="29572"/>
                </a:cubicBezTo>
                <a:cubicBezTo>
                  <a:pt x="23393" y="27359"/>
                  <a:pt x="26635" y="26695"/>
                  <a:pt x="29409" y="27914"/>
                </a:cubicBezTo>
                <a:lnTo>
                  <a:pt x="42748" y="33773"/>
                </a:lnTo>
                <a:cubicBezTo>
                  <a:pt x="46586" y="35457"/>
                  <a:pt x="50998" y="35203"/>
                  <a:pt x="54637" y="33077"/>
                </a:cubicBezTo>
                <a:cubicBezTo>
                  <a:pt x="58259" y="30976"/>
                  <a:pt x="60671" y="27282"/>
                  <a:pt x="61136" y="23123"/>
                </a:cubicBezTo>
                <a:lnTo>
                  <a:pt x="62756" y="8591"/>
                </a:lnTo>
                <a:cubicBezTo>
                  <a:pt x="63095" y="5556"/>
                  <a:pt x="65324" y="3072"/>
                  <a:pt x="68305" y="2409"/>
                </a:cubicBezTo>
                <a:cubicBezTo>
                  <a:pt x="75138" y="890"/>
                  <a:pt x="82108" y="82"/>
                  <a:pt x="89274" y="0"/>
                </a:cubicBezTo>
                <a:close/>
                <a:moveTo>
                  <a:pt x="89275" y="14287"/>
                </a:moveTo>
                <a:cubicBezTo>
                  <a:pt x="84950" y="14337"/>
                  <a:pt x="80637" y="14711"/>
                  <a:pt x="76373" y="15402"/>
                </a:cubicBezTo>
                <a:lnTo>
                  <a:pt x="75336" y="24710"/>
                </a:lnTo>
                <a:cubicBezTo>
                  <a:pt x="74366" y="33373"/>
                  <a:pt x="69346" y="41062"/>
                  <a:pt x="61825" y="45425"/>
                </a:cubicBezTo>
                <a:cubicBezTo>
                  <a:pt x="54257" y="49846"/>
                  <a:pt x="45031" y="50378"/>
                  <a:pt x="37004" y="46855"/>
                </a:cubicBezTo>
                <a:lnTo>
                  <a:pt x="28448" y="43096"/>
                </a:lnTo>
                <a:cubicBezTo>
                  <a:pt x="23000" y="49708"/>
                  <a:pt x="18664" y="57163"/>
                  <a:pt x="15610" y="65167"/>
                </a:cubicBezTo>
                <a:lnTo>
                  <a:pt x="23209" y="70759"/>
                </a:lnTo>
                <a:cubicBezTo>
                  <a:pt x="30246" y="75929"/>
                  <a:pt x="34403" y="84141"/>
                  <a:pt x="34403" y="92874"/>
                </a:cubicBezTo>
                <a:cubicBezTo>
                  <a:pt x="34403" y="101605"/>
                  <a:pt x="30246" y="109817"/>
                  <a:pt x="23217" y="114981"/>
                </a:cubicBezTo>
                <a:lnTo>
                  <a:pt x="15606" y="120588"/>
                </a:lnTo>
                <a:cubicBezTo>
                  <a:pt x="18657" y="128607"/>
                  <a:pt x="22994" y="136075"/>
                  <a:pt x="28445" y="142700"/>
                </a:cubicBezTo>
                <a:lnTo>
                  <a:pt x="37066" y="138923"/>
                </a:lnTo>
                <a:cubicBezTo>
                  <a:pt x="45049" y="135438"/>
                  <a:pt x="54212" y="135947"/>
                  <a:pt x="61759" y="140298"/>
                </a:cubicBezTo>
                <a:cubicBezTo>
                  <a:pt x="69305" y="144648"/>
                  <a:pt x="74339" y="152321"/>
                  <a:pt x="75327" y="160997"/>
                </a:cubicBezTo>
                <a:lnTo>
                  <a:pt x="76364" y="170369"/>
                </a:lnTo>
                <a:cubicBezTo>
                  <a:pt x="84839" y="171810"/>
                  <a:pt x="93495" y="171810"/>
                  <a:pt x="101970" y="170369"/>
                </a:cubicBezTo>
                <a:lnTo>
                  <a:pt x="103007" y="160998"/>
                </a:lnTo>
                <a:cubicBezTo>
                  <a:pt x="103967" y="152325"/>
                  <a:pt x="108995" y="144625"/>
                  <a:pt x="116551" y="140258"/>
                </a:cubicBezTo>
                <a:cubicBezTo>
                  <a:pt x="124107" y="135891"/>
                  <a:pt x="133289" y="135379"/>
                  <a:pt x="141286" y="138879"/>
                </a:cubicBezTo>
                <a:lnTo>
                  <a:pt x="149900" y="142653"/>
                </a:lnTo>
                <a:cubicBezTo>
                  <a:pt x="155347" y="136039"/>
                  <a:pt x="159682" y="128583"/>
                  <a:pt x="162735" y="120577"/>
                </a:cubicBezTo>
                <a:lnTo>
                  <a:pt x="155134" y="114977"/>
                </a:lnTo>
                <a:cubicBezTo>
                  <a:pt x="148097" y="109807"/>
                  <a:pt x="143941" y="101596"/>
                  <a:pt x="143941" y="92864"/>
                </a:cubicBezTo>
                <a:cubicBezTo>
                  <a:pt x="143941" y="84131"/>
                  <a:pt x="148097" y="75920"/>
                  <a:pt x="155126" y="70756"/>
                </a:cubicBezTo>
                <a:lnTo>
                  <a:pt x="162716" y="65161"/>
                </a:lnTo>
                <a:cubicBezTo>
                  <a:pt x="159662" y="57156"/>
                  <a:pt x="155326" y="49700"/>
                  <a:pt x="149877" y="43087"/>
                </a:cubicBezTo>
                <a:lnTo>
                  <a:pt x="141338" y="46838"/>
                </a:lnTo>
                <a:cubicBezTo>
                  <a:pt x="137858" y="48378"/>
                  <a:pt x="134095" y="49170"/>
                  <a:pt x="130293" y="49164"/>
                </a:cubicBezTo>
                <a:cubicBezTo>
                  <a:pt x="116294" y="49149"/>
                  <a:pt x="104545" y="38610"/>
                  <a:pt x="103017" y="24706"/>
                </a:cubicBezTo>
                <a:lnTo>
                  <a:pt x="101980" y="15399"/>
                </a:lnTo>
                <a:cubicBezTo>
                  <a:pt x="97737" y="14709"/>
                  <a:pt x="93468" y="14336"/>
                  <a:pt x="89275" y="14287"/>
                </a:cubicBezTo>
                <a:close/>
                <a:moveTo>
                  <a:pt x="89155" y="57150"/>
                </a:moveTo>
                <a:cubicBezTo>
                  <a:pt x="108882" y="57150"/>
                  <a:pt x="124873" y="73141"/>
                  <a:pt x="124873" y="92869"/>
                </a:cubicBezTo>
                <a:cubicBezTo>
                  <a:pt x="124873" y="112595"/>
                  <a:pt x="108882" y="128588"/>
                  <a:pt x="89155" y="128588"/>
                </a:cubicBezTo>
                <a:cubicBezTo>
                  <a:pt x="69428" y="128588"/>
                  <a:pt x="53436" y="112595"/>
                  <a:pt x="53436" y="92869"/>
                </a:cubicBezTo>
                <a:cubicBezTo>
                  <a:pt x="53436" y="73141"/>
                  <a:pt x="69428" y="57150"/>
                  <a:pt x="89155" y="57150"/>
                </a:cubicBezTo>
                <a:close/>
                <a:moveTo>
                  <a:pt x="89155" y="71437"/>
                </a:moveTo>
                <a:cubicBezTo>
                  <a:pt x="77318" y="71437"/>
                  <a:pt x="67723" y="81032"/>
                  <a:pt x="67723" y="92869"/>
                </a:cubicBezTo>
                <a:cubicBezTo>
                  <a:pt x="67723" y="104705"/>
                  <a:pt x="77318" y="114300"/>
                  <a:pt x="89155" y="114300"/>
                </a:cubicBezTo>
                <a:cubicBezTo>
                  <a:pt x="100990" y="114300"/>
                  <a:pt x="110586" y="104705"/>
                  <a:pt x="110586" y="92869"/>
                </a:cubicBezTo>
                <a:cubicBezTo>
                  <a:pt x="110586" y="81032"/>
                  <a:pt x="100990" y="71437"/>
                  <a:pt x="89155" y="71437"/>
                </a:cubicBez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39" name="TextBox 38">
            <a:extLst>
              <a:ext uri="{FF2B5EF4-FFF2-40B4-BE49-F238E27FC236}">
                <a16:creationId xmlns:a16="http://schemas.microsoft.com/office/drawing/2014/main" id="{3B4B1AAF-A225-DB94-A9E1-3CD6D07B1015}"/>
              </a:ext>
            </a:extLst>
          </p:cNvPr>
          <p:cNvSpPr txBox="1"/>
          <p:nvPr/>
        </p:nvSpPr>
        <p:spPr>
          <a:xfrm>
            <a:off x="5133978"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ea typeface="+mn-ea"/>
                <a:cs typeface="Segoe UI Semibold" panose="020B0502040204020203" pitchFamily="34" charset="0"/>
              </a:rPr>
              <a:t>Management Controls</a:t>
            </a:r>
          </a:p>
        </p:txBody>
      </p:sp>
      <p:sp>
        <p:nvSpPr>
          <p:cNvPr id="4" name="TextBox 3">
            <a:extLst>
              <a:ext uri="{FF2B5EF4-FFF2-40B4-BE49-F238E27FC236}">
                <a16:creationId xmlns:a16="http://schemas.microsoft.com/office/drawing/2014/main" id="{ABA756F2-356A-3397-2715-B6068A3491ED}"/>
              </a:ext>
            </a:extLst>
          </p:cNvPr>
          <p:cNvSpPr txBox="1"/>
          <p:nvPr/>
        </p:nvSpPr>
        <p:spPr>
          <a:xfrm>
            <a:off x="4715256" y="4671798"/>
            <a:ext cx="2761488"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 Licensing &amp; metering</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Agent lifecycle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Customization</a:t>
            </a:r>
          </a:p>
        </p:txBody>
      </p:sp>
      <p:sp>
        <p:nvSpPr>
          <p:cNvPr id="50" name="Oval 49">
            <a:extLst>
              <a:ext uri="{FF2B5EF4-FFF2-40B4-BE49-F238E27FC236}">
                <a16:creationId xmlns:a16="http://schemas.microsoft.com/office/drawing/2014/main" id="{43D3B071-E39D-E56B-CA15-EBE3F0A1E6E1}"/>
              </a:ext>
              <a:ext uri="{C183D7F6-B498-43B3-948B-1728B52AA6E4}">
                <adec:decorative xmlns:adec="http://schemas.microsoft.com/office/drawing/2017/decorative" val="1"/>
              </a:ext>
            </a:extLst>
          </p:cNvPr>
          <p:cNvSpPr/>
          <p:nvPr/>
        </p:nvSpPr>
        <p:spPr>
          <a:xfrm>
            <a:off x="9130991" y="2813634"/>
            <a:ext cx="703354" cy="703352"/>
          </a:xfrm>
          <a:prstGeom prst="ellipse">
            <a:avLst/>
          </a:prstGeom>
          <a:solidFill>
            <a:schemeClr val="bg1"/>
          </a:solidFill>
          <a:ln w="19050">
            <a:gradFill>
              <a:gsLst>
                <a:gs pos="100000">
                  <a:srgbClr val="C03BC4"/>
                </a:gs>
                <a:gs pos="0">
                  <a:srgbClr val="0078D4"/>
                </a:gs>
              </a:gsLst>
              <a:lin ang="0" scaled="0"/>
            </a:gradFill>
          </a:ln>
          <a:effectLst>
            <a:outerShdw blurRad="177800" dist="25400" algn="t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Sans Display Semibold"/>
              <a:ea typeface="+mn-ea"/>
              <a:cs typeface="+mn-cs"/>
            </a:endParaRPr>
          </a:p>
        </p:txBody>
      </p:sp>
      <p:sp>
        <p:nvSpPr>
          <p:cNvPr id="52" name="Graphic 124">
            <a:extLst>
              <a:ext uri="{FF2B5EF4-FFF2-40B4-BE49-F238E27FC236}">
                <a16:creationId xmlns:a16="http://schemas.microsoft.com/office/drawing/2014/main" id="{89576B1B-4683-73D8-92A7-69296E2E198D}"/>
              </a:ext>
              <a:ext uri="{C183D7F6-B498-43B3-948B-1728B52AA6E4}">
                <adec:decorative xmlns:adec="http://schemas.microsoft.com/office/drawing/2017/decorative" val="1"/>
              </a:ext>
            </a:extLst>
          </p:cNvPr>
          <p:cNvSpPr/>
          <p:nvPr/>
        </p:nvSpPr>
        <p:spPr>
          <a:xfrm>
            <a:off x="9300788" y="2983430"/>
            <a:ext cx="363760" cy="363760"/>
          </a:xfrm>
          <a:custGeom>
            <a:avLst/>
            <a:gdLst>
              <a:gd name="connsiteX0" fmla="*/ 234937 w 318558"/>
              <a:gd name="connsiteY0" fmla="*/ 0 h 318558"/>
              <a:gd name="connsiteX1" fmla="*/ 286703 w 318558"/>
              <a:gd name="connsiteY1" fmla="*/ 51766 h 318558"/>
              <a:gd name="connsiteX2" fmla="*/ 286703 w 318558"/>
              <a:gd name="connsiteY2" fmla="*/ 160076 h 318558"/>
              <a:gd name="connsiteX3" fmla="*/ 270775 w 318558"/>
              <a:gd name="connsiteY3" fmla="*/ 167240 h 318558"/>
              <a:gd name="connsiteX4" fmla="*/ 262811 w 318558"/>
              <a:gd name="connsiteY4" fmla="*/ 143348 h 318558"/>
              <a:gd name="connsiteX5" fmla="*/ 262811 w 318558"/>
              <a:gd name="connsiteY5" fmla="*/ 87604 h 318558"/>
              <a:gd name="connsiteX6" fmla="*/ 23892 w 318558"/>
              <a:gd name="connsiteY6" fmla="*/ 87604 h 318558"/>
              <a:gd name="connsiteX7" fmla="*/ 23892 w 318558"/>
              <a:gd name="connsiteY7" fmla="*/ 234937 h 318558"/>
              <a:gd name="connsiteX8" fmla="*/ 51766 w 318558"/>
              <a:gd name="connsiteY8" fmla="*/ 262811 h 318558"/>
              <a:gd name="connsiteX9" fmla="*/ 127423 w 318558"/>
              <a:gd name="connsiteY9" fmla="*/ 262811 h 318558"/>
              <a:gd name="connsiteX10" fmla="*/ 127423 w 318558"/>
              <a:gd name="connsiteY10" fmla="*/ 286703 h 318558"/>
              <a:gd name="connsiteX11" fmla="*/ 51766 w 318558"/>
              <a:gd name="connsiteY11" fmla="*/ 286703 h 318558"/>
              <a:gd name="connsiteX12" fmla="*/ 0 w 318558"/>
              <a:gd name="connsiteY12" fmla="*/ 234937 h 318558"/>
              <a:gd name="connsiteX13" fmla="*/ 0 w 318558"/>
              <a:gd name="connsiteY13" fmla="*/ 51766 h 318558"/>
              <a:gd name="connsiteX14" fmla="*/ 51766 w 318558"/>
              <a:gd name="connsiteY14" fmla="*/ 0 h 318558"/>
              <a:gd name="connsiteX15" fmla="*/ 234937 w 318558"/>
              <a:gd name="connsiteY15" fmla="*/ 0 h 318558"/>
              <a:gd name="connsiteX16" fmla="*/ 234937 w 318558"/>
              <a:gd name="connsiteY16" fmla="*/ 23892 h 318558"/>
              <a:gd name="connsiteX17" fmla="*/ 51766 w 318558"/>
              <a:gd name="connsiteY17" fmla="*/ 23892 h 318558"/>
              <a:gd name="connsiteX18" fmla="*/ 23892 w 318558"/>
              <a:gd name="connsiteY18" fmla="*/ 51766 h 318558"/>
              <a:gd name="connsiteX19" fmla="*/ 23892 w 318558"/>
              <a:gd name="connsiteY19" fmla="*/ 63712 h 318558"/>
              <a:gd name="connsiteX20" fmla="*/ 262811 w 318558"/>
              <a:gd name="connsiteY20" fmla="*/ 63712 h 318558"/>
              <a:gd name="connsiteX21" fmla="*/ 262811 w 318558"/>
              <a:gd name="connsiteY21" fmla="*/ 51766 h 318558"/>
              <a:gd name="connsiteX22" fmla="*/ 234937 w 318558"/>
              <a:gd name="connsiteY22" fmla="*/ 23892 h 318558"/>
              <a:gd name="connsiteX23" fmla="*/ 230955 w 318558"/>
              <a:gd name="connsiteY23" fmla="*/ 143351 h 318558"/>
              <a:gd name="connsiteX24" fmla="*/ 207063 w 318558"/>
              <a:gd name="connsiteY24" fmla="*/ 167243 h 318558"/>
              <a:gd name="connsiteX25" fmla="*/ 207063 w 318558"/>
              <a:gd name="connsiteY25" fmla="*/ 294666 h 318558"/>
              <a:gd name="connsiteX26" fmla="*/ 230955 w 318558"/>
              <a:gd name="connsiteY26" fmla="*/ 318558 h 318558"/>
              <a:gd name="connsiteX27" fmla="*/ 254847 w 318558"/>
              <a:gd name="connsiteY27" fmla="*/ 294666 h 318558"/>
              <a:gd name="connsiteX28" fmla="*/ 254847 w 318558"/>
              <a:gd name="connsiteY28" fmla="*/ 167243 h 318558"/>
              <a:gd name="connsiteX29" fmla="*/ 230955 w 318558"/>
              <a:gd name="connsiteY29" fmla="*/ 143351 h 318558"/>
              <a:gd name="connsiteX30" fmla="*/ 167243 w 318558"/>
              <a:gd name="connsiteY30" fmla="*/ 207063 h 318558"/>
              <a:gd name="connsiteX31" fmla="*/ 143351 w 318558"/>
              <a:gd name="connsiteY31" fmla="*/ 230955 h 318558"/>
              <a:gd name="connsiteX32" fmla="*/ 143351 w 318558"/>
              <a:gd name="connsiteY32" fmla="*/ 294666 h 318558"/>
              <a:gd name="connsiteX33" fmla="*/ 167243 w 318558"/>
              <a:gd name="connsiteY33" fmla="*/ 318558 h 318558"/>
              <a:gd name="connsiteX34" fmla="*/ 191135 w 318558"/>
              <a:gd name="connsiteY34" fmla="*/ 294666 h 318558"/>
              <a:gd name="connsiteX35" fmla="*/ 191135 w 318558"/>
              <a:gd name="connsiteY35" fmla="*/ 230955 h 318558"/>
              <a:gd name="connsiteX36" fmla="*/ 167243 w 318558"/>
              <a:gd name="connsiteY36" fmla="*/ 207063 h 318558"/>
              <a:gd name="connsiteX37" fmla="*/ 270775 w 318558"/>
              <a:gd name="connsiteY37" fmla="*/ 199099 h 318558"/>
              <a:gd name="connsiteX38" fmla="*/ 294666 w 318558"/>
              <a:gd name="connsiteY38" fmla="*/ 175207 h 318558"/>
              <a:gd name="connsiteX39" fmla="*/ 318558 w 318558"/>
              <a:gd name="connsiteY39" fmla="*/ 199099 h 318558"/>
              <a:gd name="connsiteX40" fmla="*/ 318558 w 318558"/>
              <a:gd name="connsiteY40" fmla="*/ 294666 h 318558"/>
              <a:gd name="connsiteX41" fmla="*/ 294666 w 318558"/>
              <a:gd name="connsiteY41" fmla="*/ 318558 h 318558"/>
              <a:gd name="connsiteX42" fmla="*/ 270775 w 318558"/>
              <a:gd name="connsiteY42" fmla="*/ 294666 h 318558"/>
              <a:gd name="connsiteX43" fmla="*/ 270775 w 318558"/>
              <a:gd name="connsiteY43" fmla="*/ 199099 h 31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18558" h="318558">
                <a:moveTo>
                  <a:pt x="234937" y="0"/>
                </a:moveTo>
                <a:cubicBezTo>
                  <a:pt x="263526" y="0"/>
                  <a:pt x="286703" y="23176"/>
                  <a:pt x="286703" y="51766"/>
                </a:cubicBezTo>
                <a:lnTo>
                  <a:pt x="286703" y="160076"/>
                </a:lnTo>
                <a:cubicBezTo>
                  <a:pt x="280819" y="161270"/>
                  <a:pt x="275405" y="163763"/>
                  <a:pt x="270775" y="167240"/>
                </a:cubicBezTo>
                <a:cubicBezTo>
                  <a:pt x="270775" y="158276"/>
                  <a:pt x="267810" y="150003"/>
                  <a:pt x="262811" y="143348"/>
                </a:cubicBezTo>
                <a:lnTo>
                  <a:pt x="262811" y="87604"/>
                </a:lnTo>
                <a:lnTo>
                  <a:pt x="23892" y="87604"/>
                </a:lnTo>
                <a:lnTo>
                  <a:pt x="23892" y="234937"/>
                </a:lnTo>
                <a:cubicBezTo>
                  <a:pt x="23892" y="250331"/>
                  <a:pt x="36371" y="262811"/>
                  <a:pt x="51766" y="262811"/>
                </a:cubicBezTo>
                <a:lnTo>
                  <a:pt x="127423" y="262811"/>
                </a:lnTo>
                <a:lnTo>
                  <a:pt x="127423" y="286703"/>
                </a:lnTo>
                <a:lnTo>
                  <a:pt x="51766" y="286703"/>
                </a:lnTo>
                <a:cubicBezTo>
                  <a:pt x="23176" y="286703"/>
                  <a:pt x="0" y="263526"/>
                  <a:pt x="0" y="234937"/>
                </a:cubicBezTo>
                <a:lnTo>
                  <a:pt x="0" y="51766"/>
                </a:lnTo>
                <a:cubicBezTo>
                  <a:pt x="0" y="23176"/>
                  <a:pt x="23176" y="0"/>
                  <a:pt x="51766" y="0"/>
                </a:cubicBezTo>
                <a:lnTo>
                  <a:pt x="234937" y="0"/>
                </a:lnTo>
                <a:close/>
                <a:moveTo>
                  <a:pt x="234937" y="23892"/>
                </a:moveTo>
                <a:lnTo>
                  <a:pt x="51766" y="23892"/>
                </a:lnTo>
                <a:cubicBezTo>
                  <a:pt x="36371" y="23892"/>
                  <a:pt x="23892" y="36371"/>
                  <a:pt x="23892" y="51766"/>
                </a:cubicBezTo>
                <a:lnTo>
                  <a:pt x="23892" y="63712"/>
                </a:lnTo>
                <a:lnTo>
                  <a:pt x="262811" y="63712"/>
                </a:lnTo>
                <a:lnTo>
                  <a:pt x="262811" y="51766"/>
                </a:lnTo>
                <a:cubicBezTo>
                  <a:pt x="262811" y="36371"/>
                  <a:pt x="250331" y="23892"/>
                  <a:pt x="234937" y="23892"/>
                </a:cubicBezTo>
                <a:close/>
                <a:moveTo>
                  <a:pt x="230955" y="143351"/>
                </a:moveTo>
                <a:cubicBezTo>
                  <a:pt x="217760" y="143351"/>
                  <a:pt x="207063" y="154048"/>
                  <a:pt x="207063" y="167243"/>
                </a:cubicBezTo>
                <a:lnTo>
                  <a:pt x="207063" y="294666"/>
                </a:lnTo>
                <a:cubicBezTo>
                  <a:pt x="207063" y="307861"/>
                  <a:pt x="217760" y="318558"/>
                  <a:pt x="230955" y="318558"/>
                </a:cubicBezTo>
                <a:cubicBezTo>
                  <a:pt x="244149" y="318558"/>
                  <a:pt x="254847" y="307861"/>
                  <a:pt x="254847" y="294666"/>
                </a:cubicBezTo>
                <a:lnTo>
                  <a:pt x="254847" y="167243"/>
                </a:lnTo>
                <a:cubicBezTo>
                  <a:pt x="254847" y="154048"/>
                  <a:pt x="244149" y="143351"/>
                  <a:pt x="230955" y="143351"/>
                </a:cubicBezTo>
                <a:close/>
                <a:moveTo>
                  <a:pt x="167243" y="207063"/>
                </a:moveTo>
                <a:cubicBezTo>
                  <a:pt x="154048" y="207063"/>
                  <a:pt x="143351" y="217760"/>
                  <a:pt x="143351" y="230955"/>
                </a:cubicBezTo>
                <a:lnTo>
                  <a:pt x="143351" y="294666"/>
                </a:lnTo>
                <a:cubicBezTo>
                  <a:pt x="143351" y="307861"/>
                  <a:pt x="154048" y="318558"/>
                  <a:pt x="167243" y="318558"/>
                </a:cubicBezTo>
                <a:cubicBezTo>
                  <a:pt x="180438" y="318558"/>
                  <a:pt x="191135" y="307861"/>
                  <a:pt x="191135" y="294666"/>
                </a:cubicBezTo>
                <a:lnTo>
                  <a:pt x="191135" y="230955"/>
                </a:lnTo>
                <a:cubicBezTo>
                  <a:pt x="191135" y="217760"/>
                  <a:pt x="180438" y="207063"/>
                  <a:pt x="167243" y="207063"/>
                </a:cubicBezTo>
                <a:close/>
                <a:moveTo>
                  <a:pt x="270775" y="199099"/>
                </a:moveTo>
                <a:cubicBezTo>
                  <a:pt x="270775" y="185904"/>
                  <a:pt x="281472" y="175207"/>
                  <a:pt x="294666" y="175207"/>
                </a:cubicBezTo>
                <a:cubicBezTo>
                  <a:pt x="307861" y="175207"/>
                  <a:pt x="318558" y="185904"/>
                  <a:pt x="318558" y="199099"/>
                </a:cubicBezTo>
                <a:lnTo>
                  <a:pt x="318558" y="294666"/>
                </a:lnTo>
                <a:cubicBezTo>
                  <a:pt x="318558" y="307861"/>
                  <a:pt x="307861" y="318558"/>
                  <a:pt x="294666" y="318558"/>
                </a:cubicBezTo>
                <a:cubicBezTo>
                  <a:pt x="281472" y="318558"/>
                  <a:pt x="270775" y="307861"/>
                  <a:pt x="270775" y="294666"/>
                </a:cubicBezTo>
                <a:lnTo>
                  <a:pt x="270775" y="199099"/>
                </a:lnTo>
                <a:close/>
              </a:path>
            </a:pathLst>
          </a:custGeom>
          <a:gradFill flip="none" rotWithShape="1">
            <a:gsLst>
              <a:gs pos="0">
                <a:srgbClr val="0078D4"/>
              </a:gs>
              <a:gs pos="100000">
                <a:srgbClr val="C53FCC"/>
              </a:gs>
            </a:gsLst>
            <a:lin ang="0" scaled="1"/>
            <a:tileRect/>
          </a:gradFill>
          <a:ln>
            <a:noFill/>
          </a:ln>
          <a:effectLst>
            <a:outerShdw blurRad="127000" dist="50800" dir="5400000" algn="ctr" rotWithShape="0">
              <a:srgbClr val="000000">
                <a:alpha val="10000"/>
              </a:srgb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800"/>
              </a:spcAft>
              <a:buClrTx/>
              <a:buSzTx/>
              <a:buFontTx/>
              <a:buNone/>
              <a:tabLst/>
              <a:defRPr/>
            </a:pPr>
            <a:endParaRPr kumimoji="0" lang="en-US" sz="1400" b="0" i="1"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40" name="TextBox 39">
            <a:extLst>
              <a:ext uri="{FF2B5EF4-FFF2-40B4-BE49-F238E27FC236}">
                <a16:creationId xmlns:a16="http://schemas.microsoft.com/office/drawing/2014/main" id="{8FB1925E-D8BA-1D88-F55D-08868B7814FB}"/>
              </a:ext>
            </a:extLst>
          </p:cNvPr>
          <p:cNvSpPr txBox="1"/>
          <p:nvPr/>
        </p:nvSpPr>
        <p:spPr>
          <a:xfrm>
            <a:off x="8520645" y="3677007"/>
            <a:ext cx="1924046" cy="553998"/>
          </a:xfrm>
          <a:prstGeom prst="rect">
            <a:avLst/>
          </a:prstGeom>
          <a:no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marR="0" lvl="0" indent="0" algn="ctr" defTabSz="914437" fontAlgn="base">
              <a:lnSpc>
                <a:spcPct val="100000"/>
              </a:lnSpc>
              <a:spcBef>
                <a:spcPct val="0"/>
              </a:spcBef>
              <a:spcAft>
                <a:spcPts val="1200"/>
              </a:spcAft>
              <a:buClrTx/>
              <a:buSzTx/>
              <a:buFontTx/>
              <a:buNone/>
              <a:tabLst>
                <a:tab pos="1371655" algn="l"/>
              </a:tabLst>
              <a:defRPr kumimoji="0" sz="7200" b="0" i="0" u="none" strike="noStrike" cap="none" spc="0" normalizeH="0" baseline="0">
                <a:ln w="3175">
                  <a:noFill/>
                </a:ln>
                <a:gradFill flip="none" rotWithShape="1">
                  <a:gsLst>
                    <a:gs pos="0">
                      <a:srgbClr val="C03BC4"/>
                    </a:gs>
                    <a:gs pos="99000">
                      <a:srgbClr val="0078D4"/>
                    </a:gs>
                  </a:gsLst>
                  <a:lin ang="13500000" scaled="1"/>
                  <a:tileRect/>
                </a:gradFill>
                <a:effectLst/>
                <a:uLnTx/>
                <a:uFillTx/>
                <a:latin typeface="+mj-lt"/>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n-US" sz="1800" b="0" i="0" u="none" strike="noStrike" kern="1200" cap="none" spc="0" normalizeH="0" baseline="0" noProof="0">
                <a:ln w="3175">
                  <a:noFill/>
                </a:ln>
                <a:solidFill>
                  <a:schemeClr val="accent2"/>
                </a:solidFill>
                <a:effectLst/>
                <a:uLnTx/>
                <a:uFillTx/>
                <a:ea typeface="+mn-ea"/>
                <a:cs typeface="Segoe UI Semibold" panose="020B0502040204020203" pitchFamily="34" charset="0"/>
              </a:rPr>
              <a:t>Measurement &amp; Reporting</a:t>
            </a:r>
          </a:p>
        </p:txBody>
      </p:sp>
      <p:sp>
        <p:nvSpPr>
          <p:cNvPr id="48" name="TextBox 47">
            <a:extLst>
              <a:ext uri="{FF2B5EF4-FFF2-40B4-BE49-F238E27FC236}">
                <a16:creationId xmlns:a16="http://schemas.microsoft.com/office/drawing/2014/main" id="{AD782C79-FF92-1299-4F47-6DA0C3C9C99D}"/>
              </a:ext>
            </a:extLst>
          </p:cNvPr>
          <p:cNvSpPr txBox="1"/>
          <p:nvPr/>
        </p:nvSpPr>
        <p:spPr>
          <a:xfrm>
            <a:off x="8101923" y="4671798"/>
            <a:ext cx="2761488" cy="113877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Readiness and adoption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Productivity impact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a:ln>
                  <a:noFill/>
                </a:ln>
                <a:effectLst/>
                <a:uLnTx/>
                <a:uFillTx/>
                <a:ea typeface="+mn-ea"/>
                <a:cs typeface="+mn-cs"/>
              </a:rPr>
              <a:t>Business value &amp; ROI</a:t>
            </a:r>
          </a:p>
        </p:txBody>
      </p:sp>
    </p:spTree>
    <p:extLst>
      <p:ext uri="{BB962C8B-B14F-4D97-AF65-F5344CB8AC3E}">
        <p14:creationId xmlns:p14="http://schemas.microsoft.com/office/powerpoint/2010/main" val="3506427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200"/>
                                  </p:stCondLst>
                                  <p:childTnLst>
                                    <p:animMotion origin="layout" path="M -1.04167E-6 7.40741E-7 L -1.04167E-6 0.03542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42" presetClass="path" presetSubtype="0" decel="100000" fill="hold" nodeType="withEffect">
                                  <p:stCondLst>
                                    <p:cond delay="200"/>
                                  </p:stCondLst>
                                  <p:childTnLst>
                                    <p:animMotion origin="layout" path="M -1.04167E-6 7.40741E-7 L -1.04167E-6 0.03542 " pathEditMode="relative" rAng="0" ptsTypes="AA">
                                      <p:cBhvr>
                                        <p:cTn id="14" dur="700" spd="-100000" fill="hold"/>
                                        <p:tgtEl>
                                          <p:spTgt spid="31"/>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path" presetSubtype="0" decel="100000" fill="hold" grpId="1" nodeType="withEffect">
                                  <p:stCondLst>
                                    <p:cond delay="200"/>
                                  </p:stCondLst>
                                  <p:childTnLst>
                                    <p:animMotion origin="layout" path="M -1.04167E-6 7.40741E-7 L -1.04167E-6 0.03542 " pathEditMode="relative" rAng="0" ptsTypes="AA">
                                      <p:cBhvr>
                                        <p:cTn id="19" dur="700" spd="-100000" fill="hold"/>
                                        <p:tgtEl>
                                          <p:spTgt spid="26"/>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1.04167E-6 7.40741E-7 L -1.04167E-6 0.03542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42" presetClass="path" presetSubtype="0" decel="100000" fill="hold" grpId="1" nodeType="withEffect">
                                  <p:stCondLst>
                                    <p:cond delay="200"/>
                                  </p:stCondLst>
                                  <p:childTnLst>
                                    <p:animMotion origin="layout" path="M -1.04167E-6 7.40741E-7 L -1.04167E-6 0.03542 " pathEditMode="relative" rAng="0" ptsTypes="AA">
                                      <p:cBhvr>
                                        <p:cTn id="29" dur="700" spd="-100000" fill="hold"/>
                                        <p:tgtEl>
                                          <p:spTgt spid="2"/>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42" presetClass="path" presetSubtype="0" decel="100000" fill="hold" grpId="1" nodeType="withEffect">
                                  <p:stCondLst>
                                    <p:cond delay="200"/>
                                  </p:stCondLst>
                                  <p:childTnLst>
                                    <p:animMotion origin="layout" path="M -1.04167E-6 7.40741E-7 L -1.04167E-6 0.03542 " pathEditMode="relative" rAng="0" ptsTypes="AA">
                                      <p:cBhvr>
                                        <p:cTn id="34" dur="700" spd="-100000" fill="hold"/>
                                        <p:tgtEl>
                                          <p:spTgt spid="51"/>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par>
                                <p:cTn id="38" presetID="42" presetClass="path" presetSubtype="0" decel="100000" fill="hold" grpId="1" nodeType="withEffect">
                                  <p:stCondLst>
                                    <p:cond delay="200"/>
                                  </p:stCondLst>
                                  <p:childTnLst>
                                    <p:animMotion origin="layout" path="M 4.375E-6 1.11111E-6 L 4.375E-6 0.03542 " pathEditMode="relative" rAng="0" ptsTypes="AA">
                                      <p:cBhvr>
                                        <p:cTn id="39" dur="700" spd="-100000" fill="hold"/>
                                        <p:tgtEl>
                                          <p:spTgt spid="38"/>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42" presetClass="path" presetSubtype="0" decel="100000" fill="hold" grpId="1" nodeType="withEffect">
                                  <p:stCondLst>
                                    <p:cond delay="200"/>
                                  </p:stCondLst>
                                  <p:childTnLst>
                                    <p:animMotion origin="layout" path="M 4.58333E-6 -3.7037E-7 L 4.58333E-6 0.03542 " pathEditMode="relative" rAng="0" ptsTypes="AA">
                                      <p:cBhvr>
                                        <p:cTn id="44" dur="700" spd="-100000" fill="hold"/>
                                        <p:tgtEl>
                                          <p:spTgt spid="41"/>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42" presetClass="path" presetSubtype="0" decel="100000" fill="hold" grpId="1" nodeType="withEffect">
                                  <p:stCondLst>
                                    <p:cond delay="200"/>
                                  </p:stCondLst>
                                  <p:childTnLst>
                                    <p:animMotion origin="layout" path="M -1.04167E-6 7.40741E-7 L -1.04167E-6 0.03542 " pathEditMode="relative" rAng="0" ptsTypes="AA">
                                      <p:cBhvr>
                                        <p:cTn id="49" dur="700" spd="-100000" fill="hold"/>
                                        <p:tgtEl>
                                          <p:spTgt spid="35"/>
                                        </p:tgtEl>
                                        <p:attrNameLst>
                                          <p:attrName>ppt_x</p:attrName>
                                          <p:attrName>ppt_y</p:attrName>
                                        </p:attrNameLst>
                                      </p:cBhvr>
                                      <p:rCtr x="0" y="1759"/>
                                    </p:animMotion>
                                  </p:childTnLst>
                                </p:cTn>
                              </p:par>
                              <p:par>
                                <p:cTn id="50" presetID="10" presetClass="entr" presetSubtype="0" fill="hold" grpId="0" nodeType="withEffect">
                                  <p:stCondLst>
                                    <p:cond delay="20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500"/>
                                        <p:tgtEl>
                                          <p:spTgt spid="56"/>
                                        </p:tgtEl>
                                      </p:cBhvr>
                                    </p:animEffect>
                                  </p:childTnLst>
                                </p:cTn>
                              </p:par>
                              <p:par>
                                <p:cTn id="53" presetID="42" presetClass="path" presetSubtype="0" decel="100000" fill="hold" grpId="1" nodeType="withEffect">
                                  <p:stCondLst>
                                    <p:cond delay="200"/>
                                  </p:stCondLst>
                                  <p:childTnLst>
                                    <p:animMotion origin="layout" path="M -1.04167E-6 7.40741E-7 L -1.04167E-6 0.03542 " pathEditMode="relative" rAng="0" ptsTypes="AA">
                                      <p:cBhvr>
                                        <p:cTn id="54" dur="700" spd="-100000" fill="hold"/>
                                        <p:tgtEl>
                                          <p:spTgt spid="56"/>
                                        </p:tgtEl>
                                        <p:attrNameLst>
                                          <p:attrName>ppt_x</p:attrName>
                                          <p:attrName>ppt_y</p:attrName>
                                        </p:attrNameLst>
                                      </p:cBhvr>
                                      <p:rCtr x="0" y="1759"/>
                                    </p:animMotion>
                                  </p:childTnLst>
                                </p:cTn>
                              </p:par>
                              <p:par>
                                <p:cTn id="55" presetID="10" presetClass="entr" presetSubtype="0" fill="hold" grpId="0" nodeType="withEffect">
                                  <p:stCondLst>
                                    <p:cond delay="20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par>
                                <p:cTn id="58" presetID="42" presetClass="path" presetSubtype="0" decel="100000" fill="hold" grpId="1" nodeType="withEffect">
                                  <p:stCondLst>
                                    <p:cond delay="200"/>
                                  </p:stCondLst>
                                  <p:childTnLst>
                                    <p:animMotion origin="layout" path="M -1.04167E-6 7.40741E-7 L -1.04167E-6 0.03542 " pathEditMode="relative" rAng="0" ptsTypes="AA">
                                      <p:cBhvr>
                                        <p:cTn id="59" dur="700" spd="-100000" fill="hold"/>
                                        <p:tgtEl>
                                          <p:spTgt spid="49"/>
                                        </p:tgtEl>
                                        <p:attrNameLst>
                                          <p:attrName>ppt_x</p:attrName>
                                          <p:attrName>ppt_y</p:attrName>
                                        </p:attrNameLst>
                                      </p:cBhvr>
                                      <p:rCtr x="0" y="1759"/>
                                    </p:animMotion>
                                  </p:childTnLst>
                                </p:cTn>
                              </p:par>
                              <p:par>
                                <p:cTn id="60" presetID="10" presetClass="entr" presetSubtype="0" fill="hold" grpId="0" nodeType="withEffect">
                                  <p:stCondLst>
                                    <p:cond delay="20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par>
                                <p:cTn id="63" presetID="42" presetClass="path" presetSubtype="0" decel="100000" fill="hold" grpId="1" nodeType="withEffect">
                                  <p:stCondLst>
                                    <p:cond delay="200"/>
                                  </p:stCondLst>
                                  <p:childTnLst>
                                    <p:animMotion origin="layout" path="M 0 1.11111E-6 L 0 0.03542 " pathEditMode="relative" rAng="0" ptsTypes="AA">
                                      <p:cBhvr>
                                        <p:cTn id="64" dur="700" spd="-100000" fill="hold"/>
                                        <p:tgtEl>
                                          <p:spTgt spid="39"/>
                                        </p:tgtEl>
                                        <p:attrNameLst>
                                          <p:attrName>ppt_x</p:attrName>
                                          <p:attrName>ppt_y</p:attrName>
                                        </p:attrNameLst>
                                      </p:cBhvr>
                                      <p:rCtr x="0" y="1759"/>
                                    </p:animMotion>
                                  </p:childTnLst>
                                </p:cTn>
                              </p:par>
                              <p:par>
                                <p:cTn id="65" presetID="10" presetClass="entr" presetSubtype="0" fill="hold" nodeType="withEffect">
                                  <p:stCondLst>
                                    <p:cond delay="20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500"/>
                                        <p:tgtEl>
                                          <p:spTgt spid="32"/>
                                        </p:tgtEl>
                                      </p:cBhvr>
                                    </p:animEffect>
                                  </p:childTnLst>
                                </p:cTn>
                              </p:par>
                              <p:par>
                                <p:cTn id="68" presetID="42" presetClass="path" presetSubtype="0" decel="100000" fill="hold" nodeType="withEffect">
                                  <p:stCondLst>
                                    <p:cond delay="200"/>
                                  </p:stCondLst>
                                  <p:childTnLst>
                                    <p:animMotion origin="layout" path="M -1.04167E-6 7.40741E-7 L -1.04167E-6 0.03542 " pathEditMode="relative" rAng="0" ptsTypes="AA">
                                      <p:cBhvr>
                                        <p:cTn id="69" dur="700" spd="-100000" fill="hold"/>
                                        <p:tgtEl>
                                          <p:spTgt spid="32"/>
                                        </p:tgtEl>
                                        <p:attrNameLst>
                                          <p:attrName>ppt_x</p:attrName>
                                          <p:attrName>ppt_y</p:attrName>
                                        </p:attrNameLst>
                                      </p:cBhvr>
                                      <p:rCtr x="0" y="1759"/>
                                    </p:animMotion>
                                  </p:childTnLst>
                                </p:cTn>
                              </p:par>
                              <p:par>
                                <p:cTn id="70" presetID="10" presetClass="entr" presetSubtype="0" fill="hold" grpId="0" nodeType="withEffect">
                                  <p:stCondLst>
                                    <p:cond delay="20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42" presetClass="path" presetSubtype="0" decel="100000" fill="hold" grpId="1" nodeType="withEffect">
                                  <p:stCondLst>
                                    <p:cond delay="200"/>
                                  </p:stCondLst>
                                  <p:childTnLst>
                                    <p:animMotion origin="layout" path="M -1.04167E-6 7.40741E-7 L -1.04167E-6 0.03542 " pathEditMode="relative" rAng="0" ptsTypes="AA">
                                      <p:cBhvr>
                                        <p:cTn id="74" dur="700" spd="-100000" fill="hold"/>
                                        <p:tgtEl>
                                          <p:spTgt spid="52"/>
                                        </p:tgtEl>
                                        <p:attrNameLst>
                                          <p:attrName>ppt_x</p:attrName>
                                          <p:attrName>ppt_y</p:attrName>
                                        </p:attrNameLst>
                                      </p:cBhvr>
                                      <p:rCtr x="0" y="1759"/>
                                    </p:animMotion>
                                  </p:childTnLst>
                                </p:cTn>
                              </p:par>
                              <p:par>
                                <p:cTn id="75" presetID="10" presetClass="entr" presetSubtype="0" fill="hold" grpId="0" nodeType="withEffect">
                                  <p:stCondLst>
                                    <p:cond delay="20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42" presetClass="path" presetSubtype="0" decel="100000" fill="hold" grpId="1" nodeType="withEffect">
                                  <p:stCondLst>
                                    <p:cond delay="200"/>
                                  </p:stCondLst>
                                  <p:childTnLst>
                                    <p:animMotion origin="layout" path="M -1.04167E-6 7.40741E-7 L -1.04167E-6 0.03542 " pathEditMode="relative" rAng="0" ptsTypes="AA">
                                      <p:cBhvr>
                                        <p:cTn id="79" dur="700" spd="-100000" fill="hold"/>
                                        <p:tgtEl>
                                          <p:spTgt spid="50"/>
                                        </p:tgtEl>
                                        <p:attrNameLst>
                                          <p:attrName>ppt_x</p:attrName>
                                          <p:attrName>ppt_y</p:attrName>
                                        </p:attrNameLst>
                                      </p:cBhvr>
                                      <p:rCtr x="0" y="1759"/>
                                    </p:animMotion>
                                  </p:childTnLst>
                                </p:cTn>
                              </p:par>
                              <p:par>
                                <p:cTn id="80" presetID="10" presetClass="entr" presetSubtype="0" fill="hold" grpId="0" nodeType="withEffect">
                                  <p:stCondLst>
                                    <p:cond delay="200"/>
                                  </p:stCondLst>
                                  <p:childTnLst>
                                    <p:set>
                                      <p:cBhvr>
                                        <p:cTn id="81" dur="1" fill="hold">
                                          <p:stCondLst>
                                            <p:cond delay="0"/>
                                          </p:stCondLst>
                                        </p:cTn>
                                        <p:tgtEl>
                                          <p:spTgt spid="40"/>
                                        </p:tgtEl>
                                        <p:attrNameLst>
                                          <p:attrName>style.visibility</p:attrName>
                                        </p:attrNameLst>
                                      </p:cBhvr>
                                      <p:to>
                                        <p:strVal val="visible"/>
                                      </p:to>
                                    </p:set>
                                    <p:animEffect transition="in" filter="fade">
                                      <p:cBhvr>
                                        <p:cTn id="82" dur="500"/>
                                        <p:tgtEl>
                                          <p:spTgt spid="40"/>
                                        </p:tgtEl>
                                      </p:cBhvr>
                                    </p:animEffect>
                                  </p:childTnLst>
                                </p:cTn>
                              </p:par>
                              <p:par>
                                <p:cTn id="83" presetID="42" presetClass="path" presetSubtype="0" decel="100000" fill="hold" grpId="1" nodeType="withEffect">
                                  <p:stCondLst>
                                    <p:cond delay="200"/>
                                  </p:stCondLst>
                                  <p:childTnLst>
                                    <p:animMotion origin="layout" path="M -4.375E-6 1.11111E-6 L -4.375E-6 0.03542 " pathEditMode="relative" rAng="0" ptsTypes="AA">
                                      <p:cBhvr>
                                        <p:cTn id="84" dur="700" spd="-100000" fill="hold"/>
                                        <p:tgtEl>
                                          <p:spTgt spid="40"/>
                                        </p:tgtEl>
                                        <p:attrNameLst>
                                          <p:attrName>ppt_x</p:attrName>
                                          <p:attrName>ppt_y</p:attrName>
                                        </p:attrNameLst>
                                      </p:cBhvr>
                                      <p:rCtr x="0" y="1759"/>
                                    </p:animMotion>
                                  </p:childTnLst>
                                </p:cTn>
                              </p:par>
                              <p:par>
                                <p:cTn id="85" presetID="10" presetClass="entr" presetSubtype="0" fill="hold" grpId="0" nodeType="withEffect">
                                  <p:stCondLst>
                                    <p:cond delay="20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500"/>
                                        <p:tgtEl>
                                          <p:spTgt spid="48"/>
                                        </p:tgtEl>
                                      </p:cBhvr>
                                    </p:animEffect>
                                  </p:childTnLst>
                                </p:cTn>
                              </p:par>
                              <p:par>
                                <p:cTn id="88" presetID="42" presetClass="path" presetSubtype="0" decel="100000" fill="hold" grpId="1" nodeType="withEffect">
                                  <p:stCondLst>
                                    <p:cond delay="200"/>
                                  </p:stCondLst>
                                  <p:childTnLst>
                                    <p:animMotion origin="layout" path="M -4.375E-6 -3.7037E-7 L -4.375E-6 0.03542 " pathEditMode="relative" rAng="0" ptsTypes="AA">
                                      <p:cBhvr>
                                        <p:cTn id="89" dur="700" spd="-100000" fill="hold"/>
                                        <p:tgtEl>
                                          <p:spTgt spid="48"/>
                                        </p:tgtEl>
                                        <p:attrNameLst>
                                          <p:attrName>ppt_x</p:attrName>
                                          <p:attrName>ppt_y</p:attrName>
                                        </p:attrNameLst>
                                      </p:cBhvr>
                                      <p:rCtr x="0" y="1759"/>
                                    </p:animMotion>
                                  </p:childTnLst>
                                </p:cTn>
                              </p:par>
                              <p:par>
                                <p:cTn id="90" presetID="10" presetClass="entr" presetSubtype="0" fill="hold" grpId="0" nodeType="withEffect">
                                  <p:stCondLst>
                                    <p:cond delay="200"/>
                                  </p:stCondLst>
                                  <p:childTnLst>
                                    <p:set>
                                      <p:cBhvr>
                                        <p:cTn id="91" dur="1" fill="hold">
                                          <p:stCondLst>
                                            <p:cond delay="0"/>
                                          </p:stCondLst>
                                        </p:cTn>
                                        <p:tgtEl>
                                          <p:spTgt spid="37"/>
                                        </p:tgtEl>
                                        <p:attrNameLst>
                                          <p:attrName>style.visibility</p:attrName>
                                        </p:attrNameLst>
                                      </p:cBhvr>
                                      <p:to>
                                        <p:strVal val="visible"/>
                                      </p:to>
                                    </p:set>
                                    <p:animEffect transition="in" filter="fade">
                                      <p:cBhvr>
                                        <p:cTn id="92" dur="500"/>
                                        <p:tgtEl>
                                          <p:spTgt spid="37"/>
                                        </p:tgtEl>
                                      </p:cBhvr>
                                    </p:animEffect>
                                  </p:childTnLst>
                                </p:cTn>
                              </p:par>
                              <p:par>
                                <p:cTn id="93" presetID="42" presetClass="path" presetSubtype="0" decel="100000" fill="hold" grpId="1" nodeType="withEffect">
                                  <p:stCondLst>
                                    <p:cond delay="200"/>
                                  </p:stCondLst>
                                  <p:childTnLst>
                                    <p:animMotion origin="layout" path="M -1.04167E-6 7.40741E-7 L -1.04167E-6 0.03542 " pathEditMode="relative" rAng="0" ptsTypes="AA">
                                      <p:cBhvr>
                                        <p:cTn id="94" dur="700" spd="-100000" fill="hold"/>
                                        <p:tgtEl>
                                          <p:spTgt spid="37"/>
                                        </p:tgtEl>
                                        <p:attrNameLst>
                                          <p:attrName>ppt_x</p:attrName>
                                          <p:attrName>ppt_y</p:attrName>
                                        </p:attrNameLst>
                                      </p:cBhvr>
                                      <p:rCtr x="0" y="1759"/>
                                    </p:animMotion>
                                  </p:childTnLst>
                                </p:cTn>
                              </p:par>
                              <p:par>
                                <p:cTn id="95" presetID="10" presetClass="entr" presetSubtype="0" fill="hold" grpId="0" nodeType="withEffect">
                                  <p:stCondLst>
                                    <p:cond delay="20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par>
                                <p:cTn id="98" presetID="42" presetClass="path" presetSubtype="0" decel="100000" fill="hold" grpId="1" nodeType="withEffect">
                                  <p:stCondLst>
                                    <p:cond delay="200"/>
                                  </p:stCondLst>
                                  <p:childTnLst>
                                    <p:animMotion origin="layout" path="M -1.04167E-6 7.40741E-7 L -1.04167E-6 0.03542 " pathEditMode="relative" rAng="0" ptsTypes="AA">
                                      <p:cBhvr>
                                        <p:cTn id="99" dur="700" spd="-100000" fill="hold"/>
                                        <p:tgtEl>
                                          <p:spTgt spid="36"/>
                                        </p:tgtEl>
                                        <p:attrNameLst>
                                          <p:attrName>ppt_x</p:attrName>
                                          <p:attrName>ppt_y</p:attrName>
                                        </p:attrNameLst>
                                      </p:cBhvr>
                                      <p:rCtr x="0" y="1759"/>
                                    </p:animMotion>
                                  </p:childTnLst>
                                </p:cTn>
                              </p:par>
                              <p:par>
                                <p:cTn id="100" presetID="10" presetClass="entr" presetSubtype="0" fill="hold" grpId="0" nodeType="withEffect">
                                  <p:stCondLst>
                                    <p:cond delay="200"/>
                                  </p:stCondLst>
                                  <p:childTnLst>
                                    <p:set>
                                      <p:cBhvr>
                                        <p:cTn id="101" dur="1" fill="hold">
                                          <p:stCondLst>
                                            <p:cond delay="0"/>
                                          </p:stCondLst>
                                        </p:cTn>
                                        <p:tgtEl>
                                          <p:spTgt spid="27"/>
                                        </p:tgtEl>
                                        <p:attrNameLst>
                                          <p:attrName>style.visibility</p:attrName>
                                        </p:attrNameLst>
                                      </p:cBhvr>
                                      <p:to>
                                        <p:strVal val="visible"/>
                                      </p:to>
                                    </p:set>
                                    <p:animEffect transition="in" filter="fade">
                                      <p:cBhvr>
                                        <p:cTn id="102" dur="500"/>
                                        <p:tgtEl>
                                          <p:spTgt spid="27"/>
                                        </p:tgtEl>
                                      </p:cBhvr>
                                    </p:animEffect>
                                  </p:childTnLst>
                                </p:cTn>
                              </p:par>
                              <p:par>
                                <p:cTn id="103" presetID="42" presetClass="path" presetSubtype="0" decel="100000" fill="hold" grpId="1" nodeType="withEffect">
                                  <p:stCondLst>
                                    <p:cond delay="200"/>
                                  </p:stCondLst>
                                  <p:childTnLst>
                                    <p:animMotion origin="layout" path="M -1.04167E-6 7.40741E-7 L -1.04167E-6 0.03542 " pathEditMode="relative" rAng="0" ptsTypes="AA">
                                      <p:cBhvr>
                                        <p:cTn id="104" dur="700" spd="-100000" fill="hold"/>
                                        <p:tgtEl>
                                          <p:spTgt spid="27"/>
                                        </p:tgtEl>
                                        <p:attrNameLst>
                                          <p:attrName>ppt_x</p:attrName>
                                          <p:attrName>ppt_y</p:attrName>
                                        </p:attrNameLst>
                                      </p:cBhvr>
                                      <p:rCtr x="0" y="1759"/>
                                    </p:animMotion>
                                  </p:childTnLst>
                                </p:cTn>
                              </p:par>
                              <p:par>
                                <p:cTn id="105" presetID="10" presetClass="entr" presetSubtype="0" fill="hold" grpId="0" nodeType="withEffect">
                                  <p:stCondLst>
                                    <p:cond delay="20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500"/>
                                        <p:tgtEl>
                                          <p:spTgt spid="4"/>
                                        </p:tgtEl>
                                      </p:cBhvr>
                                    </p:animEffect>
                                  </p:childTnLst>
                                </p:cTn>
                              </p:par>
                              <p:par>
                                <p:cTn id="108" presetID="42" presetClass="path" presetSubtype="0" decel="100000" fill="hold" grpId="1" nodeType="withEffect">
                                  <p:stCondLst>
                                    <p:cond delay="200"/>
                                  </p:stCondLst>
                                  <p:childTnLst>
                                    <p:animMotion origin="layout" path="M 0 -3.7037E-7 L 0 0.03542 " pathEditMode="relative" rAng="0" ptsTypes="AA">
                                      <p:cBhvr>
                                        <p:cTn id="10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6" grpId="0" animBg="1"/>
      <p:bldP spid="26" grpId="1" animBg="1"/>
      <p:bldP spid="35" grpId="0" animBg="1"/>
      <p:bldP spid="35" grpId="1" animBg="1"/>
      <p:bldP spid="36" grpId="0" animBg="1"/>
      <p:bldP spid="36" grpId="1" animBg="1"/>
      <p:bldP spid="37" grpId="0" animBg="1"/>
      <p:bldP spid="37" grpId="1" animBg="1"/>
      <p:bldP spid="30" grpId="0"/>
      <p:bldP spid="30" grpId="1"/>
      <p:bldP spid="27" grpId="0" animBg="1"/>
      <p:bldP spid="27" grpId="1" animBg="1"/>
      <p:bldP spid="51" grpId="0" animBg="1"/>
      <p:bldP spid="51" grpId="1" animBg="1"/>
      <p:bldP spid="38" grpId="0"/>
      <p:bldP spid="38" grpId="1"/>
      <p:bldP spid="41" grpId="0"/>
      <p:bldP spid="41" grpId="1"/>
      <p:bldP spid="2" grpId="0" animBg="1"/>
      <p:bldP spid="2" grpId="1" animBg="1"/>
      <p:bldP spid="49" grpId="0" animBg="1"/>
      <p:bldP spid="49" grpId="1" animBg="1"/>
      <p:bldP spid="56" grpId="0" animBg="1"/>
      <p:bldP spid="56" grpId="1" animBg="1"/>
      <p:bldP spid="39" grpId="0"/>
      <p:bldP spid="39" grpId="1"/>
      <p:bldP spid="4" grpId="0"/>
      <p:bldP spid="4" grpId="1"/>
      <p:bldP spid="50" grpId="0" animBg="1"/>
      <p:bldP spid="50" grpId="1" animBg="1"/>
      <p:bldP spid="52" grpId="0" animBg="1"/>
      <p:bldP spid="52" grpId="1" animBg="1"/>
      <p:bldP spid="40" grpId="0"/>
      <p:bldP spid="40" grpId="1"/>
      <p:bldP spid="48" grpId="0"/>
      <p:bldP spid="48" grpId="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3175">
          <a:solidFill>
            <a:schemeClr val="bg1">
              <a:lumMod val="75000"/>
            </a:schemeClr>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fefc9b0-eaf5-4f8f-8c91-d01d7cb6f86f" xsi:nil="true"/>
    <lcf76f155ced4ddcb4097134ff3c332f xmlns="64e0a3ad-3a37-4cff-beb8-cdd69c3a68b9">
      <Terms xmlns="http://schemas.microsoft.com/office/infopath/2007/PartnerControls"/>
    </lcf76f155ced4ddcb4097134ff3c332f>
    <Status xmlns="64e0a3ad-3a37-4cff-beb8-cdd69c3a68b9">Draft</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18" ma:contentTypeDescription="Create a new document." ma:contentTypeScope="" ma:versionID="983d99faeae2b757cdc27ea0702ce7a5">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2ef0cbd0c9e4034fcead65c1d0b415e5"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21E2BB-F435-48A6-9E62-E49CAF9EFD76}">
  <ds:schemaRefs>
    <ds:schemaRef ds:uri="http://purl.org/dc/terms/"/>
    <ds:schemaRef ds:uri="http://purl.org/dc/dcmitype/"/>
    <ds:schemaRef ds:uri="b68f4393-2825-4dd3-a143-443492307fec"/>
    <ds:schemaRef ds:uri="http://www.w3.org/XML/1998/namespace"/>
    <ds:schemaRef ds:uri="http://schemas.microsoft.com/sharepoint/v3"/>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e15e1fd7-908f-460d-8c4b-5f2f464b7688"/>
    <ds:schemaRef ds:uri="afefc9b0-eaf5-4f8f-8c91-d01d7cb6f86f"/>
    <ds:schemaRef ds:uri="64e0a3ad-3a37-4cff-beb8-cdd69c3a68b9"/>
  </ds:schemaRefs>
</ds:datastoreItem>
</file>

<file path=customXml/itemProps2.xml><?xml version="1.0" encoding="utf-8"?>
<ds:datastoreItem xmlns:ds="http://schemas.openxmlformats.org/officeDocument/2006/customXml" ds:itemID="{F78591C4-26AB-435F-9D4C-B14DD6A160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4e0a3ad-3a37-4cff-beb8-cdd69c3a68b9"/>
    <ds:schemaRef ds:uri="afefc9b0-eaf5-4f8f-8c91-d01d7cb6f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FF0A67-C0EA-428C-85EE-2F4B47990A4A}">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otalTime>0</TotalTime>
  <Words>1022</Words>
  <Application>Microsoft Office PowerPoint</Application>
  <PresentationFormat>Widescreen</PresentationFormat>
  <Paragraphs>249</Paragraphs>
  <Slides>16</Slides>
  <Notes>15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7" baseType="lpstr">
      <vt:lpstr>Aptos</vt:lpstr>
      <vt:lpstr>Arial</vt:lpstr>
      <vt:lpstr>Consolas</vt:lpstr>
      <vt:lpstr>Segoe Sans Display</vt:lpstr>
      <vt:lpstr>Segoe Sans Display Semibold</vt:lpstr>
      <vt:lpstr>Segoe UI</vt:lpstr>
      <vt:lpstr>Segoe UI Semibold</vt:lpstr>
      <vt:lpstr>Segoe UI Variable Display Semibold</vt:lpstr>
      <vt:lpstr>Wingdings</vt:lpstr>
      <vt:lpstr>2_Microsoft 365 Copilot Template</vt:lpstr>
      <vt:lpstr>think-cell Slide</vt:lpstr>
      <vt:lpstr>Welcome to the Copilot Control System</vt:lpstr>
      <vt:lpstr>Customers want controls</vt:lpstr>
      <vt:lpstr>PowerPoint Presentation</vt:lpstr>
      <vt:lpstr>Customers want controls</vt:lpstr>
      <vt:lpstr>Foundational AI Commitments</vt:lpstr>
      <vt:lpstr>Microsoft 365 Copilot is built on trust</vt:lpstr>
      <vt:lpstr>Foundational AI Commitments </vt:lpstr>
      <vt:lpstr>Copilot Control System</vt:lpstr>
      <vt:lpstr>Copilot Control System </vt:lpstr>
      <vt:lpstr>Day 1</vt:lpstr>
      <vt:lpstr>Copilot Control System  </vt:lpstr>
      <vt:lpstr>Day 2</vt:lpstr>
      <vt:lpstr>Copilot Control System   </vt:lpstr>
      <vt:lpstr>Day 2 </vt:lpstr>
      <vt:lpstr>How to participate</vt:lpstr>
      <vt:lpstr>Event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Summers</dc:creator>
  <cp:lastModifiedBy>Aaron Bode (FREEMIND SEATTLE LLC)</cp:lastModifiedBy>
  <cp:revision>3</cp:revision>
  <dcterms:created xsi:type="dcterms:W3CDTF">2025-06-03T21:42:18Z</dcterms:created>
  <dcterms:modified xsi:type="dcterms:W3CDTF">2025-06-19T15:33:18Z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